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3.xml" ContentType="application/vnd.openxmlformats-officedocument.drawingml.chart+xml"/>
  <Override PartName="/word/theme/themeOverride2.xml" ContentType="application/vnd.openxmlformats-officedocument.themeOverride+xml"/>
  <Override PartName="/word/charts/chart4.xml" ContentType="application/vnd.openxmlformats-officedocument.drawingml.chart+xml"/>
  <Override PartName="/word/theme/themeOverride3.xml" ContentType="application/vnd.openxmlformats-officedocument.themeOverride+xml"/>
  <Override PartName="/word/charts/chart5.xml" ContentType="application/vnd.openxmlformats-officedocument.drawingml.chart+xml"/>
  <Override PartName="/word/theme/themeOverride4.xml" ContentType="application/vnd.openxmlformats-officedocument.themeOverride+xml"/>
  <Override PartName="/word/charts/chart6.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7.xml" ContentType="application/vnd.openxmlformats-officedocument.drawingml.chart+xml"/>
  <Override PartName="/word/theme/themeOverride5.xml" ContentType="application/vnd.openxmlformats-officedocument.themeOverride+xml"/>
  <Override PartName="/word/charts/chart8.xml" ContentType="application/vnd.openxmlformats-officedocument.drawingml.chart+xml"/>
  <Override PartName="/word/theme/themeOverride6.xml" ContentType="application/vnd.openxmlformats-officedocument.themeOverride+xml"/>
  <Override PartName="/word/charts/chart9.xml" ContentType="application/vnd.openxmlformats-officedocument.drawingml.chart+xml"/>
  <Override PartName="/word/theme/themeOverride7.xml" ContentType="application/vnd.openxmlformats-officedocument.themeOverride+xml"/>
  <Override PartName="/word/charts/chart10.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11.xml" ContentType="application/vnd.openxmlformats-officedocument.drawingml.chart+xml"/>
  <Override PartName="/word/theme/themeOverride8.xml" ContentType="application/vnd.openxmlformats-officedocument.themeOverride+xml"/>
  <Override PartName="/word/charts/chart12.xml" ContentType="application/vnd.openxmlformats-officedocument.drawingml.chart+xml"/>
  <Override PartName="/word/theme/themeOverride9.xml" ContentType="application/vnd.openxmlformats-officedocument.themeOverride+xml"/>
  <Override PartName="/word/charts/chart13.xml" ContentType="application/vnd.openxmlformats-officedocument.drawingml.chart+xml"/>
  <Override PartName="/word/theme/themeOverride10.xml" ContentType="application/vnd.openxmlformats-officedocument.themeOverride+xml"/>
  <Override PartName="/word/charts/chart14.xml" ContentType="application/vnd.openxmlformats-officedocument.drawingml.chart+xml"/>
  <Override PartName="/word/theme/themeOverride11.xml" ContentType="application/vnd.openxmlformats-officedocument.themeOverride+xml"/>
  <Override PartName="/word/charts/chart15.xml" ContentType="application/vnd.openxmlformats-officedocument.drawingml.chart+xml"/>
  <Override PartName="/word/theme/themeOverride12.xml" ContentType="application/vnd.openxmlformats-officedocument.themeOverride+xml"/>
  <Override PartName="/word/charts/chart16.xml" ContentType="application/vnd.openxmlformats-officedocument.drawingml.chart+xml"/>
  <Override PartName="/word/theme/themeOverride13.xml" ContentType="application/vnd.openxmlformats-officedocument.themeOverride+xml"/>
  <Override PartName="/word/charts/chart17.xml" ContentType="application/vnd.openxmlformats-officedocument.drawingml.chart+xml"/>
  <Override PartName="/word/theme/themeOverride14.xml" ContentType="application/vnd.openxmlformats-officedocument.themeOverride+xml"/>
  <Override PartName="/word/charts/chart18.xml" ContentType="application/vnd.openxmlformats-officedocument.drawingml.chart+xml"/>
  <Override PartName="/word/theme/themeOverride15.xml" ContentType="application/vnd.openxmlformats-officedocument.themeOverride+xml"/>
  <Override PartName="/word/charts/chart19.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20.xml" ContentType="application/vnd.openxmlformats-officedocument.drawingml.chart+xml"/>
  <Override PartName="/word/theme/themeOverride16.xml" ContentType="application/vnd.openxmlformats-officedocument.themeOverride+xml"/>
  <Override PartName="/word/charts/chart21.xml" ContentType="application/vnd.openxmlformats-officedocument.drawingml.chart+xml"/>
  <Override PartName="/word/theme/themeOverride17.xml" ContentType="application/vnd.openxmlformats-officedocument.themeOverride+xml"/>
  <Override PartName="/word/charts/chart22.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23.xml" ContentType="application/vnd.openxmlformats-officedocument.drawingml.chart+xml"/>
  <Override PartName="/word/theme/themeOverride18.xml" ContentType="application/vnd.openxmlformats-officedocument.themeOverride+xml"/>
  <Override PartName="/word/charts/chart24.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25.xml" ContentType="application/vnd.openxmlformats-officedocument.drawingml.chart+xml"/>
  <Override PartName="/word/theme/themeOverride19.xml" ContentType="application/vnd.openxmlformats-officedocument.themeOverride+xml"/>
  <Override PartName="/word/charts/chart26.xml" ContentType="application/vnd.openxmlformats-officedocument.drawingml.chart+xml"/>
  <Override PartName="/word/theme/themeOverride20.xml" ContentType="application/vnd.openxmlformats-officedocument.themeOverride+xml"/>
  <Override PartName="/word/charts/chart27.xml" ContentType="application/vnd.openxmlformats-officedocument.drawingml.chart+xml"/>
  <Override PartName="/word/theme/themeOverride21.xml" ContentType="application/vnd.openxmlformats-officedocument.themeOverride+xml"/>
  <Override PartName="/word/charts/chart28.xml" ContentType="application/vnd.openxmlformats-officedocument.drawingml.chart+xml"/>
  <Override PartName="/word/theme/themeOverride22.xml" ContentType="application/vnd.openxmlformats-officedocument.themeOverride+xml"/>
  <Override PartName="/word/charts/chart29.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23.xml" ContentType="application/vnd.openxmlformats-officedocument.themeOverride+xml"/>
  <Override PartName="/word/charts/chart30.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24.xml" ContentType="application/vnd.openxmlformats-officedocument.themeOverride+xml"/>
  <Override PartName="/word/charts/chart31.xml" ContentType="application/vnd.openxmlformats-officedocument.drawingml.chart+xml"/>
  <Override PartName="/word/theme/themeOverride25.xml" ContentType="application/vnd.openxmlformats-officedocument.themeOverride+xml"/>
  <Override PartName="/word/charts/chart32.xml" ContentType="application/vnd.openxmlformats-officedocument.drawingml.chart+xml"/>
  <Override PartName="/word/theme/themeOverride26.xml" ContentType="application/vnd.openxmlformats-officedocument.themeOverride+xml"/>
  <Override PartName="/word/charts/chart33.xml" ContentType="application/vnd.openxmlformats-officedocument.drawingml.chart+xml"/>
  <Override PartName="/word/theme/themeOverride27.xml" ContentType="application/vnd.openxmlformats-officedocument.themeOverride+xml"/>
  <Override PartName="/word/charts/chart34.xml" ContentType="application/vnd.openxmlformats-officedocument.drawingml.chart+xml"/>
  <Override PartName="/word/charts/style9.xml" ContentType="application/vnd.ms-office.chartstyle+xml"/>
  <Override PartName="/word/charts/colors9.xml" ContentType="application/vnd.ms-office.chartcolorstyle+xml"/>
  <Override PartName="/word/theme/themeOverride28.xml" ContentType="application/vnd.openxmlformats-officedocument.themeOverride+xml"/>
  <Override PartName="/word/charts/chart35.xml" ContentType="application/vnd.openxmlformats-officedocument.drawingml.chart+xml"/>
  <Override PartName="/word/theme/themeOverride29.xml" ContentType="application/vnd.openxmlformats-officedocument.themeOverride+xml"/>
  <Override PartName="/word/charts/chart36.xml" ContentType="application/vnd.openxmlformats-officedocument.drawingml.chart+xml"/>
  <Override PartName="/word/theme/themeOverride30.xml" ContentType="application/vnd.openxmlformats-officedocument.themeOverride+xml"/>
  <Override PartName="/word/charts/chart37.xml" ContentType="application/vnd.openxmlformats-officedocument.drawingml.chart+xml"/>
  <Override PartName="/word/charts/style10.xml" ContentType="application/vnd.ms-office.chartstyle+xml"/>
  <Override PartName="/word/charts/colors10.xml" ContentType="application/vnd.ms-office.chartcolorstyle+xml"/>
  <Override PartName="/word/theme/themeOverride31.xml" ContentType="application/vnd.openxmlformats-officedocument.themeOverride+xml"/>
  <Override PartName="/word/charts/chart38.xml" ContentType="application/vnd.openxmlformats-officedocument.drawingml.chart+xml"/>
  <Override PartName="/word/charts/style11.xml" ContentType="application/vnd.ms-office.chartstyle+xml"/>
  <Override PartName="/word/charts/colors11.xml" ContentType="application/vnd.ms-office.chartcolorstyle+xml"/>
  <Override PartName="/word/theme/themeOverride32.xml" ContentType="application/vnd.openxmlformats-officedocument.themeOverride+xml"/>
  <Override PartName="/word/charts/chart39.xml" ContentType="application/vnd.openxmlformats-officedocument.drawingml.chart+xml"/>
  <Override PartName="/word/charts/style12.xml" ContentType="application/vnd.ms-office.chartstyle+xml"/>
  <Override PartName="/word/charts/colors12.xml" ContentType="application/vnd.ms-office.chartcolorstyle+xml"/>
  <Override PartName="/word/theme/themeOverride33.xml" ContentType="application/vnd.openxmlformats-officedocument.themeOverride+xml"/>
  <Override PartName="/word/charts/chart40.xml" ContentType="application/vnd.openxmlformats-officedocument.drawingml.chart+xml"/>
  <Override PartName="/word/theme/themeOverride34.xml" ContentType="application/vnd.openxmlformats-officedocument.themeOverride+xml"/>
  <Override PartName="/word/charts/chart41.xml" ContentType="application/vnd.openxmlformats-officedocument.drawingml.chart+xml"/>
  <Override PartName="/word/theme/themeOverride35.xml" ContentType="application/vnd.openxmlformats-officedocument.themeOverride+xml"/>
  <Override PartName="/word/charts/chart42.xml" ContentType="application/vnd.openxmlformats-officedocument.drawingml.chart+xml"/>
  <Override PartName="/word/theme/themeOverride36.xml" ContentType="application/vnd.openxmlformats-officedocument.themeOverride+xml"/>
  <Override PartName="/word/charts/chart43.xml" ContentType="application/vnd.openxmlformats-officedocument.drawingml.chart+xml"/>
  <Override PartName="/word/theme/themeOverride37.xml" ContentType="application/vnd.openxmlformats-officedocument.themeOverride+xml"/>
  <Override PartName="/word/charts/chart44.xml" ContentType="application/vnd.openxmlformats-officedocument.drawingml.chart+xml"/>
  <Override PartName="/word/charts/style13.xml" ContentType="application/vnd.ms-office.chartstyle+xml"/>
  <Override PartName="/word/charts/colors13.xml" ContentType="application/vnd.ms-office.chartcolorstyle+xml"/>
  <Override PartName="/word/theme/themeOverride38.xml" ContentType="application/vnd.openxmlformats-officedocument.themeOverride+xml"/>
  <Override PartName="/word/charts/chart45.xml" ContentType="application/vnd.openxmlformats-officedocument.drawingml.chart+xml"/>
  <Override PartName="/word/theme/themeOverride39.xml" ContentType="application/vnd.openxmlformats-officedocument.themeOverride+xml"/>
  <Override PartName="/word/charts/chart46.xml" ContentType="application/vnd.openxmlformats-officedocument.drawingml.chart+xml"/>
  <Override PartName="/word/theme/themeOverride40.xml" ContentType="application/vnd.openxmlformats-officedocument.themeOverride+xml"/>
  <Override PartName="/word/charts/chart47.xml" ContentType="application/vnd.openxmlformats-officedocument.drawingml.chart+xml"/>
  <Override PartName="/word/theme/themeOverride41.xml" ContentType="application/vnd.openxmlformats-officedocument.themeOverride+xml"/>
  <Override PartName="/word/charts/chart48.xml" ContentType="application/vnd.openxmlformats-officedocument.drawingml.chart+xml"/>
  <Override PartName="/word/theme/themeOverride42.xml" ContentType="application/vnd.openxmlformats-officedocument.themeOverride+xml"/>
  <Override PartName="/word/charts/chart49.xml" ContentType="application/vnd.openxmlformats-officedocument.drawingml.chart+xml"/>
  <Override PartName="/word/theme/themeOverride43.xml" ContentType="application/vnd.openxmlformats-officedocument.themeOverride+xml"/>
  <Override PartName="/word/charts/chart50.xml" ContentType="application/vnd.openxmlformats-officedocument.drawingml.chart+xml"/>
  <Override PartName="/word/theme/themeOverride44.xml" ContentType="application/vnd.openxmlformats-officedocument.themeOverride+xml"/>
  <Override PartName="/word/charts/chart51.xml" ContentType="application/vnd.openxmlformats-officedocument.drawingml.chart+xml"/>
  <Override PartName="/word/theme/themeOverride45.xml" ContentType="application/vnd.openxmlformats-officedocument.themeOverride+xml"/>
  <Override PartName="/word/charts/chart52.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53.xml" ContentType="application/vnd.openxmlformats-officedocument.drawingml.chart+xml"/>
  <Override PartName="/word/theme/themeOverride46.xml" ContentType="application/vnd.openxmlformats-officedocument.themeOverride+xml"/>
  <Override PartName="/word/charts/chart54.xml" ContentType="application/vnd.openxmlformats-officedocument.drawingml.chart+xml"/>
  <Override PartName="/word/theme/themeOverride47.xml" ContentType="application/vnd.openxmlformats-officedocument.themeOverride+xml"/>
  <Override PartName="/word/charts/chart55.xml" ContentType="application/vnd.openxmlformats-officedocument.drawingml.chart+xml"/>
  <Override PartName="/word/theme/themeOverride48.xml" ContentType="application/vnd.openxmlformats-officedocument.themeOverride+xml"/>
  <Override PartName="/word/charts/chart56.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57.xml" ContentType="application/vnd.openxmlformats-officedocument.drawingml.chart+xml"/>
  <Override PartName="/word/theme/themeOverride49.xml" ContentType="application/vnd.openxmlformats-officedocument.themeOverride+xml"/>
  <Override PartName="/word/charts/chart58.xml" ContentType="application/vnd.openxmlformats-officedocument.drawingml.chart+xml"/>
  <Override PartName="/word/theme/themeOverride50.xml" ContentType="application/vnd.openxmlformats-officedocument.themeOverride+xml"/>
  <Override PartName="/word/charts/chart59.xml" ContentType="application/vnd.openxmlformats-officedocument.drawingml.chart+xml"/>
  <Override PartName="/word/theme/themeOverride51.xml" ContentType="application/vnd.openxmlformats-officedocument.themeOverride+xml"/>
  <Override PartName="/word/charts/chart60.xml" ContentType="application/vnd.openxmlformats-officedocument.drawingml.chart+xml"/>
  <Override PartName="/word/theme/themeOverride52.xml" ContentType="application/vnd.openxmlformats-officedocument.themeOverride+xml"/>
  <Override PartName="/word/charts/chart61.xml" ContentType="application/vnd.openxmlformats-officedocument.drawingml.chart+xml"/>
  <Override PartName="/word/theme/themeOverride53.xml" ContentType="application/vnd.openxmlformats-officedocument.themeOverride+xml"/>
  <Override PartName="/word/charts/chart62.xml" ContentType="application/vnd.openxmlformats-officedocument.drawingml.chart+xml"/>
  <Override PartName="/word/charts/style16.xml" ContentType="application/vnd.ms-office.chartstyle+xml"/>
  <Override PartName="/word/charts/colors16.xml" ContentType="application/vnd.ms-office.chartcolorstyle+xml"/>
  <Override PartName="/word/theme/themeOverride54.xml" ContentType="application/vnd.openxmlformats-officedocument.themeOverride+xml"/>
  <Override PartName="/word/charts/chart63.xml" ContentType="application/vnd.openxmlformats-officedocument.drawingml.chart+xml"/>
  <Override PartName="/word/theme/themeOverride55.xml" ContentType="application/vnd.openxmlformats-officedocument.themeOverride+xml"/>
  <Override PartName="/word/charts/chart64.xml" ContentType="application/vnd.openxmlformats-officedocument.drawingml.chart+xml"/>
  <Override PartName="/word/theme/themeOverride56.xml" ContentType="application/vnd.openxmlformats-officedocument.themeOverride+xml"/>
  <Override PartName="/word/charts/chart65.xml" ContentType="application/vnd.openxmlformats-officedocument.drawingml.chart+xml"/>
  <Override PartName="/word/charts/style17.xml" ContentType="application/vnd.ms-office.chartstyle+xml"/>
  <Override PartName="/word/charts/colors17.xml" ContentType="application/vnd.ms-office.chartcolorstyle+xml"/>
  <Override PartName="/word/theme/themeOverride57.xml" ContentType="application/vnd.openxmlformats-officedocument.themeOverride+xml"/>
  <Override PartName="/word/charts/chart66.xml" ContentType="application/vnd.openxmlformats-officedocument.drawingml.chart+xml"/>
  <Override PartName="/word/theme/themeOverride58.xml" ContentType="application/vnd.openxmlformats-officedocument.themeOverride+xml"/>
  <Override PartName="/word/charts/chart67.xml" ContentType="application/vnd.openxmlformats-officedocument.drawingml.chart+xml"/>
  <Override PartName="/word/theme/themeOverride59.xml" ContentType="application/vnd.openxmlformats-officedocument.themeOverride+xml"/>
  <Override PartName="/word/charts/chart68.xml" ContentType="application/vnd.openxmlformats-officedocument.drawingml.chart+xml"/>
  <Override PartName="/word/charts/style18.xml" ContentType="application/vnd.ms-office.chartstyle+xml"/>
  <Override PartName="/word/charts/colors18.xml" ContentType="application/vnd.ms-office.chartcolorstyle+xml"/>
  <Override PartName="/word/theme/themeOverride60.xml" ContentType="application/vnd.openxmlformats-officedocument.themeOverride+xml"/>
  <Override PartName="/word/charts/chart69.xml" ContentType="application/vnd.openxmlformats-officedocument.drawingml.chart+xml"/>
  <Override PartName="/word/theme/themeOverride61.xml" ContentType="application/vnd.openxmlformats-officedocument.themeOverride+xml"/>
  <Override PartName="/word/charts/chart70.xml" ContentType="application/vnd.openxmlformats-officedocument.drawingml.chart+xml"/>
  <Override PartName="/word/theme/themeOverride62.xml" ContentType="application/vnd.openxmlformats-officedocument.themeOverride+xml"/>
  <Override PartName="/word/charts/chart71.xml" ContentType="application/vnd.openxmlformats-officedocument.drawingml.chart+xml"/>
  <Override PartName="/word/charts/style19.xml" ContentType="application/vnd.ms-office.chartstyle+xml"/>
  <Override PartName="/word/charts/colors19.xml" ContentType="application/vnd.ms-office.chartcolorstyle+xml"/>
  <Override PartName="/word/theme/themeOverride63.xml" ContentType="application/vnd.openxmlformats-officedocument.themeOverride+xml"/>
  <Override PartName="/word/charts/chart72.xml" ContentType="application/vnd.openxmlformats-officedocument.drawingml.chart+xml"/>
  <Override PartName="/word/theme/themeOverride64.xml" ContentType="application/vnd.openxmlformats-officedocument.themeOverride+xml"/>
  <Override PartName="/word/charts/chart73.xml" ContentType="application/vnd.openxmlformats-officedocument.drawingml.chart+xml"/>
  <Override PartName="/word/theme/themeOverride65.xml" ContentType="application/vnd.openxmlformats-officedocument.themeOverride+xml"/>
  <Override PartName="/word/charts/chart74.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75.xml" ContentType="application/vnd.openxmlformats-officedocument.drawingml.chart+xml"/>
  <Override PartName="/word/charts/style21.xml" ContentType="application/vnd.ms-office.chartstyle+xml"/>
  <Override PartName="/word/charts/colors21.xml" ContentType="application/vnd.ms-office.chartcolorstyle+xml"/>
  <Override PartName="/word/theme/themeOverride66.xml" ContentType="application/vnd.openxmlformats-officedocument.themeOverride+xml"/>
  <Override PartName="/word/charts/chart76.xml" ContentType="application/vnd.openxmlformats-officedocument.drawingml.chart+xml"/>
  <Override PartName="/word/charts/style22.xml" ContentType="application/vnd.ms-office.chartstyle+xml"/>
  <Override PartName="/word/charts/colors22.xml" ContentType="application/vnd.ms-office.chartcolorstyle+xml"/>
  <Override PartName="/word/theme/themeOverride67.xml" ContentType="application/vnd.openxmlformats-officedocument.themeOverride+xml"/>
  <Override PartName="/word/charts/chart77.xml" ContentType="application/vnd.openxmlformats-officedocument.drawingml.chart+xml"/>
  <Override PartName="/word/theme/themeOverride68.xml" ContentType="application/vnd.openxmlformats-officedocument.themeOverride+xml"/>
  <Override PartName="/word/charts/chart78.xml" ContentType="application/vnd.openxmlformats-officedocument.drawingml.chart+xml"/>
  <Override PartName="/word/theme/themeOverride69.xml" ContentType="application/vnd.openxmlformats-officedocument.themeOverride+xml"/>
  <Override PartName="/word/charts/chart79.xml" ContentType="application/vnd.openxmlformats-officedocument.drawingml.chart+xml"/>
  <Override PartName="/word/charts/style23.xml" ContentType="application/vnd.ms-office.chartstyle+xml"/>
  <Override PartName="/word/charts/colors23.xml" ContentType="application/vnd.ms-office.chartcolorstyle+xml"/>
  <Override PartName="/word/theme/themeOverride70.xml" ContentType="application/vnd.openxmlformats-officedocument.themeOverride+xml"/>
  <Override PartName="/word/charts/chart80.xml" ContentType="application/vnd.openxmlformats-officedocument.drawingml.chart+xml"/>
  <Override PartName="/word/theme/themeOverride71.xml" ContentType="application/vnd.openxmlformats-officedocument.themeOverride+xml"/>
  <Override PartName="/word/charts/chart81.xml" ContentType="application/vnd.openxmlformats-officedocument.drawingml.chart+xml"/>
  <Override PartName="/word/theme/themeOverride72.xml" ContentType="application/vnd.openxmlformats-officedocument.themeOverride+xml"/>
  <Override PartName="/word/charts/chart82.xml" ContentType="application/vnd.openxmlformats-officedocument.drawingml.chart+xml"/>
  <Override PartName="/word/theme/themeOverride73.xml" ContentType="application/vnd.openxmlformats-officedocument.themeOverride+xml"/>
  <Override PartName="/word/charts/chart83.xml" ContentType="application/vnd.openxmlformats-officedocument.drawingml.chart+xml"/>
  <Override PartName="/word/theme/themeOverride74.xml" ContentType="application/vnd.openxmlformats-officedocument.themeOverride+xml"/>
  <Override PartName="/word/charts/chart84.xml" ContentType="application/vnd.openxmlformats-officedocument.drawingml.chart+xml"/>
  <Override PartName="/word/theme/themeOverride75.xml" ContentType="application/vnd.openxmlformats-officedocument.themeOverride+xml"/>
  <Override PartName="/word/charts/chart85.xml" ContentType="application/vnd.openxmlformats-officedocument.drawingml.chart+xml"/>
  <Override PartName="/word/theme/themeOverride76.xml" ContentType="application/vnd.openxmlformats-officedocument.themeOverride+xml"/>
  <Override PartName="/word/charts/chart86.xml" ContentType="application/vnd.openxmlformats-officedocument.drawingml.chart+xml"/>
  <Override PartName="/word/theme/themeOverride77.xml" ContentType="application/vnd.openxmlformats-officedocument.themeOverride+xml"/>
  <Override PartName="/word/charts/chart87.xml" ContentType="application/vnd.openxmlformats-officedocument.drawingml.chart+xml"/>
  <Override PartName="/word/theme/themeOverride78.xml" ContentType="application/vnd.openxmlformats-officedocument.themeOverride+xml"/>
  <Override PartName="/word/charts/chart88.xml" ContentType="application/vnd.openxmlformats-officedocument.drawingml.chart+xml"/>
  <Override PartName="/word/theme/themeOverride79.xml" ContentType="application/vnd.openxmlformats-officedocument.themeOverride+xml"/>
  <Override PartName="/word/charts/chart89.xml" ContentType="application/vnd.openxmlformats-officedocument.drawingml.chart+xml"/>
  <Override PartName="/word/theme/themeOverride80.xml" ContentType="application/vnd.openxmlformats-officedocument.themeOverride+xml"/>
  <Override PartName="/word/charts/chart90.xml" ContentType="application/vnd.openxmlformats-officedocument.drawingml.chart+xml"/>
  <Override PartName="/word/theme/themeOverride81.xml" ContentType="application/vnd.openxmlformats-officedocument.themeOverride+xml"/>
  <Override PartName="/word/charts/chart91.xml" ContentType="application/vnd.openxmlformats-officedocument.drawingml.chart+xml"/>
  <Override PartName="/word/charts/style24.xml" ContentType="application/vnd.ms-office.chartstyle+xml"/>
  <Override PartName="/word/charts/colors24.xml" ContentType="application/vnd.ms-office.chartcolorstyle+xml"/>
  <Override PartName="/word/theme/themeOverride82.xml" ContentType="application/vnd.openxmlformats-officedocument.themeOverride+xml"/>
  <Override PartName="/word/charts/chart92.xml" ContentType="application/vnd.openxmlformats-officedocument.drawingml.chart+xml"/>
  <Override PartName="/word/charts/style25.xml" ContentType="application/vnd.ms-office.chartstyle+xml"/>
  <Override PartName="/word/charts/colors25.xml" ContentType="application/vnd.ms-office.chartcolorstyle+xml"/>
  <Override PartName="/word/theme/themeOverride83.xml" ContentType="application/vnd.openxmlformats-officedocument.themeOverride+xml"/>
  <Override PartName="/word/charts/chart93.xml" ContentType="application/vnd.openxmlformats-officedocument.drawingml.chart+xml"/>
  <Override PartName="/word/theme/themeOverride84.xml" ContentType="application/vnd.openxmlformats-officedocument.themeOverride+xml"/>
  <Override PartName="/word/charts/chart94.xml" ContentType="application/vnd.openxmlformats-officedocument.drawingml.chart+xml"/>
  <Override PartName="/word/theme/themeOverride85.xml" ContentType="application/vnd.openxmlformats-officedocument.themeOverride+xml"/>
  <Override PartName="/word/charts/chart95.xml" ContentType="application/vnd.openxmlformats-officedocument.drawingml.chart+xml"/>
  <Override PartName="/word/charts/style26.xml" ContentType="application/vnd.ms-office.chartstyle+xml"/>
  <Override PartName="/word/charts/colors26.xml" ContentType="application/vnd.ms-office.chartcolorstyle+xml"/>
  <Override PartName="/word/theme/themeOverride86.xml" ContentType="application/vnd.openxmlformats-officedocument.themeOverride+xml"/>
  <Override PartName="/word/charts/chart96.xml" ContentType="application/vnd.openxmlformats-officedocument.drawingml.chart+xml"/>
  <Override PartName="/word/charts/style27.xml" ContentType="application/vnd.ms-office.chartstyle+xml"/>
  <Override PartName="/word/charts/colors27.xml" ContentType="application/vnd.ms-office.chartcolorstyle+xml"/>
  <Override PartName="/word/theme/themeOverride87.xml" ContentType="application/vnd.openxmlformats-officedocument.themeOverride+xml"/>
  <Override PartName="/word/charts/chart97.xml" ContentType="application/vnd.openxmlformats-officedocument.drawingml.chart+xml"/>
  <Override PartName="/word/theme/themeOverride88.xml" ContentType="application/vnd.openxmlformats-officedocument.themeOverride+xml"/>
  <Override PartName="/word/charts/chart9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99.xml" ContentType="application/vnd.openxmlformats-officedocument.drawingml.chart+xml"/>
  <Override PartName="/word/theme/themeOverride89.xml" ContentType="application/vnd.openxmlformats-officedocument.themeOverride+xml"/>
  <Override PartName="/word/charts/chart100.xml" ContentType="application/vnd.openxmlformats-officedocument.drawingml.chart+xml"/>
  <Override PartName="/word/theme/themeOverride90.xml" ContentType="application/vnd.openxmlformats-officedocument.themeOverride+xml"/>
  <Override PartName="/word/charts/chart101.xml" ContentType="application/vnd.openxmlformats-officedocument.drawingml.chart+xml"/>
  <Override PartName="/word/theme/themeOverride91.xml" ContentType="application/vnd.openxmlformats-officedocument.themeOverride+xml"/>
  <Override PartName="/word/drawings/drawing1.xml" ContentType="application/vnd.openxmlformats-officedocument.drawingml.chartshapes+xml"/>
  <Override PartName="/word/charts/chart102.xml" ContentType="application/vnd.openxmlformats-officedocument.drawingml.chart+xml"/>
  <Override PartName="/word/charts/style29.xml" ContentType="application/vnd.ms-office.chartstyle+xml"/>
  <Override PartName="/word/charts/colors29.xml" ContentType="application/vnd.ms-office.chartcolorstyle+xml"/>
  <Override PartName="/word/theme/themeOverride92.xml" ContentType="application/vnd.openxmlformats-officedocument.themeOverride+xml"/>
  <Override PartName="/word/charts/chart103.xml" ContentType="application/vnd.openxmlformats-officedocument.drawingml.chart+xml"/>
  <Override PartName="/word/charts/style30.xml" ContentType="application/vnd.ms-office.chartstyle+xml"/>
  <Override PartName="/word/charts/colors30.xml" ContentType="application/vnd.ms-office.chartcolorstyle+xml"/>
  <Override PartName="/word/theme/themeOverride93.xml" ContentType="application/vnd.openxmlformats-officedocument.themeOverride+xml"/>
  <Override PartName="/word/charts/chart104.xml" ContentType="application/vnd.openxmlformats-officedocument.drawingml.chart+xml"/>
  <Override PartName="/word/theme/themeOverride94.xml" ContentType="application/vnd.openxmlformats-officedocument.themeOverride+xml"/>
  <Override PartName="/word/charts/chart105.xml" ContentType="application/vnd.openxmlformats-officedocument.drawingml.chart+xml"/>
  <Override PartName="/word/charts/style31.xml" ContentType="application/vnd.ms-office.chartstyle+xml"/>
  <Override PartName="/word/charts/colors31.xml" ContentType="application/vnd.ms-office.chartcolorstyle+xml"/>
  <Override PartName="/word/theme/themeOverride95.xml" ContentType="application/vnd.openxmlformats-officedocument.themeOverride+xml"/>
  <Override PartName="/word/charts/chart106.xml" ContentType="application/vnd.openxmlformats-officedocument.drawingml.chart+xml"/>
  <Override PartName="/word/theme/themeOverride96.xml" ContentType="application/vnd.openxmlformats-officedocument.themeOverride+xml"/>
  <Override PartName="/word/charts/chart107.xml" ContentType="application/vnd.openxmlformats-officedocument.drawingml.chart+xml"/>
  <Override PartName="/word/theme/themeOverride97.xml" ContentType="application/vnd.openxmlformats-officedocument.themeOverride+xml"/>
  <Override PartName="/word/charts/chart108.xml" ContentType="application/vnd.openxmlformats-officedocument.drawingml.chart+xml"/>
  <Override PartName="/word/theme/themeOverride98.xml" ContentType="application/vnd.openxmlformats-officedocument.themeOverride+xml"/>
  <Override PartName="/word/charts/chart109.xml" ContentType="application/vnd.openxmlformats-officedocument.drawingml.chart+xml"/>
  <Override PartName="/word/theme/themeOverride99.xml" ContentType="application/vnd.openxmlformats-officedocument.themeOverride+xml"/>
  <Override PartName="/word/charts/chart110.xml" ContentType="application/vnd.openxmlformats-officedocument.drawingml.chart+xml"/>
  <Override PartName="/word/theme/themeOverride100.xml" ContentType="application/vnd.openxmlformats-officedocument.themeOverride+xml"/>
  <Override PartName="/word/charts/chart111.xml" ContentType="application/vnd.openxmlformats-officedocument.drawingml.chart+xml"/>
  <Override PartName="/word/charts/style32.xml" ContentType="application/vnd.ms-office.chartstyle+xml"/>
  <Override PartName="/word/charts/colors32.xml" ContentType="application/vnd.ms-office.chartcolorstyle+xml"/>
  <Override PartName="/word/theme/themeOverride101.xml" ContentType="application/vnd.openxmlformats-officedocument.themeOverride+xml"/>
  <Override PartName="/word/charts/chart112.xml" ContentType="application/vnd.openxmlformats-officedocument.drawingml.chart+xml"/>
  <Override PartName="/word/theme/themeOverride102.xml" ContentType="application/vnd.openxmlformats-officedocument.themeOverride+xml"/>
  <Override PartName="/word/charts/chart113.xml" ContentType="application/vnd.openxmlformats-officedocument.drawingml.chart+xml"/>
  <Override PartName="/word/charts/style33.xml" ContentType="application/vnd.ms-office.chartstyle+xml"/>
  <Override PartName="/word/charts/colors33.xml" ContentType="application/vnd.ms-office.chartcolorstyle+xml"/>
  <Override PartName="/word/theme/themeOverride103.xml" ContentType="application/vnd.openxmlformats-officedocument.themeOverride+xml"/>
  <Override PartName="/word/charts/chart114.xml" ContentType="application/vnd.openxmlformats-officedocument.drawingml.chart+xml"/>
  <Override PartName="/word/theme/themeOverride104.xml" ContentType="application/vnd.openxmlformats-officedocument.themeOverride+xml"/>
  <Override PartName="/word/charts/chart115.xml" ContentType="application/vnd.openxmlformats-officedocument.drawingml.chart+xml"/>
  <Override PartName="/word/theme/themeOverride105.xml" ContentType="application/vnd.openxmlformats-officedocument.themeOverride+xml"/>
  <Override PartName="/word/charts/chart116.xml" ContentType="application/vnd.openxmlformats-officedocument.drawingml.chart+xml"/>
  <Override PartName="/word/theme/themeOverride106.xml" ContentType="application/vnd.openxmlformats-officedocument.themeOverride+xml"/>
  <Override PartName="/word/charts/chart117.xml" ContentType="application/vnd.openxmlformats-officedocument.drawingml.chart+xml"/>
  <Override PartName="/word/theme/themeOverride107.xml" ContentType="application/vnd.openxmlformats-officedocument.themeOverride+xml"/>
  <Override PartName="/word/charts/chart118.xml" ContentType="application/vnd.openxmlformats-officedocument.drawingml.chart+xml"/>
  <Override PartName="/word/theme/themeOverride108.xml" ContentType="application/vnd.openxmlformats-officedocument.themeOverride+xml"/>
  <Override PartName="/word/charts/chart119.xml" ContentType="application/vnd.openxmlformats-officedocument.drawingml.chart+xml"/>
  <Override PartName="/word/theme/themeOverride109.xml" ContentType="application/vnd.openxmlformats-officedocument.themeOverride+xml"/>
  <Override PartName="/word/charts/chart120.xml" ContentType="application/vnd.openxmlformats-officedocument.drawingml.chart+xml"/>
  <Override PartName="/word/theme/themeOverride110.xml" ContentType="application/vnd.openxmlformats-officedocument.themeOverride+xml"/>
  <Override PartName="/word/charts/chart121.xml" ContentType="application/vnd.openxmlformats-officedocument.drawingml.chart+xml"/>
  <Override PartName="/word/theme/themeOverride111.xml" ContentType="application/vnd.openxmlformats-officedocument.themeOverride+xml"/>
  <Override PartName="/word/charts/chart122.xml" ContentType="application/vnd.openxmlformats-officedocument.drawingml.chart+xml"/>
  <Override PartName="/word/charts/style34.xml" ContentType="application/vnd.ms-office.chartstyle+xml"/>
  <Override PartName="/word/charts/colors34.xml" ContentType="application/vnd.ms-office.chartcolorstyle+xml"/>
  <Override PartName="/word/theme/themeOverride112.xml" ContentType="application/vnd.openxmlformats-officedocument.themeOverride+xml"/>
  <Override PartName="/word/charts/chart123.xml" ContentType="application/vnd.openxmlformats-officedocument.drawingml.chart+xml"/>
  <Override PartName="/word/charts/style35.xml" ContentType="application/vnd.ms-office.chartstyle+xml"/>
  <Override PartName="/word/charts/colors35.xml" ContentType="application/vnd.ms-office.chartcolorstyle+xml"/>
  <Override PartName="/word/theme/themeOverride113.xml" ContentType="application/vnd.openxmlformats-officedocument.themeOverride+xml"/>
  <Override PartName="/word/footer2.xml" ContentType="application/vnd.openxmlformats-officedocument.wordprocessingml.footer+xml"/>
  <Override PartName="/word/charts/chart124.xml" ContentType="application/vnd.openxmlformats-officedocument.drawingml.chart+xml"/>
  <Override PartName="/word/theme/themeOverride114.xml" ContentType="application/vnd.openxmlformats-officedocument.themeOverride+xml"/>
  <Override PartName="/word/charts/chart125.xml" ContentType="application/vnd.openxmlformats-officedocument.drawingml.chart+xml"/>
  <Override PartName="/word/theme/themeOverride115.xml" ContentType="application/vnd.openxmlformats-officedocument.themeOverride+xml"/>
  <Override PartName="/word/charts/chart126.xml" ContentType="application/vnd.openxmlformats-officedocument.drawingml.chart+xml"/>
  <Override PartName="/word/theme/themeOverride116.xml" ContentType="application/vnd.openxmlformats-officedocument.themeOverride+xml"/>
  <Override PartName="/word/charts/chart127.xml" ContentType="application/vnd.openxmlformats-officedocument.drawingml.chart+xml"/>
  <Override PartName="/word/theme/themeOverride117.xml" ContentType="application/vnd.openxmlformats-officedocument.themeOverride+xml"/>
  <Override PartName="/word/charts/chart128.xml" ContentType="application/vnd.openxmlformats-officedocument.drawingml.chart+xml"/>
  <Override PartName="/word/theme/themeOverride118.xml" ContentType="application/vnd.openxmlformats-officedocument.themeOverride+xml"/>
  <Override PartName="/word/charts/chart129.xml" ContentType="application/vnd.openxmlformats-officedocument.drawingml.chart+xml"/>
  <Override PartName="/word/theme/themeOverride119.xml" ContentType="application/vnd.openxmlformats-officedocument.themeOverride+xml"/>
  <Override PartName="/word/charts/chart130.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131.xml" ContentType="application/vnd.openxmlformats-officedocument.drawingml.chart+xml"/>
  <Override PartName="/word/charts/style37.xml" ContentType="application/vnd.ms-office.chartstyle+xml"/>
  <Override PartName="/word/charts/colors37.xml" ContentType="application/vnd.ms-office.chartcolorstyle+xml"/>
  <Override PartName="/word/theme/themeOverride120.xml" ContentType="application/vnd.openxmlformats-officedocument.themeOverride+xml"/>
  <Override PartName="/word/charts/chart132.xml" ContentType="application/vnd.openxmlformats-officedocument.drawingml.chart+xml"/>
  <Override PartName="/word/charts/style38.xml" ContentType="application/vnd.ms-office.chartstyle+xml"/>
  <Override PartName="/word/charts/colors38.xml" ContentType="application/vnd.ms-office.chartcolorstyle+xml"/>
  <Override PartName="/word/theme/themeOverride121.xml" ContentType="application/vnd.openxmlformats-officedocument.themeOverride+xml"/>
  <Override PartName="/word/charts/chart133.xml" ContentType="application/vnd.openxmlformats-officedocument.drawingml.chart+xml"/>
  <Override PartName="/word/charts/style39.xml" ContentType="application/vnd.ms-office.chartstyle+xml"/>
  <Override PartName="/word/charts/colors39.xml" ContentType="application/vnd.ms-office.chartcolorstyle+xml"/>
  <Override PartName="/word/theme/themeOverride122.xml" ContentType="application/vnd.openxmlformats-officedocument.themeOverride+xml"/>
  <Override PartName="/word/charts/chart134.xml" ContentType="application/vnd.openxmlformats-officedocument.drawingml.chart+xml"/>
  <Override PartName="/word/charts/style40.xml" ContentType="application/vnd.ms-office.chartstyle+xml"/>
  <Override PartName="/word/charts/colors40.xml" ContentType="application/vnd.ms-office.chartcolorstyle+xml"/>
  <Override PartName="/word/theme/themeOverride123.xml" ContentType="application/vnd.openxmlformats-officedocument.themeOverride+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EE161E" w14:textId="1924CD46" w:rsidR="001F4CA9" w:rsidRDefault="00274969">
      <w:pPr>
        <w:rPr>
          <w:b/>
          <w:bCs/>
        </w:rPr>
      </w:pPr>
      <w:bookmarkStart w:id="0" w:name="_Hlk197426630"/>
      <w:bookmarkEnd w:id="0"/>
      <w:r>
        <w:rPr>
          <w:noProof/>
        </w:rPr>
        <mc:AlternateContent>
          <mc:Choice Requires="wps">
            <w:drawing>
              <wp:anchor distT="45720" distB="45720" distL="114300" distR="114300" simplePos="0" relativeHeight="251658241" behindDoc="0" locked="0" layoutInCell="1" allowOverlap="1" wp14:anchorId="6856340F" wp14:editId="162203AC">
                <wp:simplePos x="0" y="0"/>
                <wp:positionH relativeFrom="column">
                  <wp:posOffset>-762000</wp:posOffset>
                </wp:positionH>
                <wp:positionV relativeFrom="page">
                  <wp:posOffset>2828925</wp:posOffset>
                </wp:positionV>
                <wp:extent cx="5524500" cy="2620645"/>
                <wp:effectExtent l="0" t="0" r="0" b="0"/>
                <wp:wrapSquare wrapText="bothSides"/>
                <wp:docPr id="208595342"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24500" cy="2620645"/>
                        </a:xfrm>
                        <a:prstGeom prst="rect">
                          <a:avLst/>
                        </a:prstGeom>
                        <a:noFill/>
                        <a:ln w="9525">
                          <a:noFill/>
                          <a:miter lim="800000"/>
                          <a:headEnd/>
                          <a:tailEnd/>
                        </a:ln>
                      </wps:spPr>
                      <wps:txbx>
                        <w:txbxContent>
                          <w:p w14:paraId="17D596B7" w14:textId="6D4DB551" w:rsidR="00BE362C" w:rsidRDefault="00BE362C" w:rsidP="00BE362C">
                            <w:pPr>
                              <w:ind w:left="709"/>
                              <w:rPr>
                                <w:b/>
                                <w:bCs/>
                                <w:sz w:val="56"/>
                                <w:szCs w:val="56"/>
                              </w:rPr>
                            </w:pPr>
                            <w:r>
                              <w:rPr>
                                <w:b/>
                                <w:bCs/>
                                <w:sz w:val="56"/>
                                <w:szCs w:val="56"/>
                              </w:rPr>
                              <w:t>Ask Cardiff 2024</w:t>
                            </w:r>
                          </w:p>
                          <w:p w14:paraId="7803B33C" w14:textId="77777777" w:rsidR="00BE362C" w:rsidRPr="00DD3095" w:rsidRDefault="00BE362C" w:rsidP="00BE362C">
                            <w:pPr>
                              <w:ind w:left="709"/>
                              <w:rPr>
                                <w:b/>
                                <w:bCs/>
                                <w:sz w:val="56"/>
                                <w:szCs w:val="56"/>
                              </w:rPr>
                            </w:pPr>
                            <w:r>
                              <w:rPr>
                                <w:b/>
                                <w:bCs/>
                                <w:sz w:val="56"/>
                                <w:szCs w:val="56"/>
                              </w:rPr>
                              <w:t>Residents Survey</w:t>
                            </w:r>
                          </w:p>
                          <w:p w14:paraId="40FFECF3" w14:textId="77777777" w:rsidR="00BE362C" w:rsidRDefault="00BE362C" w:rsidP="00BE362C">
                            <w:pPr>
                              <w:pStyle w:val="BodyText"/>
                              <w:spacing w:before="4"/>
                              <w:ind w:left="709"/>
                              <w:rPr>
                                <w:b/>
                                <w:sz w:val="89"/>
                              </w:rPr>
                            </w:pPr>
                          </w:p>
                          <w:p w14:paraId="3531EC56" w14:textId="77777777" w:rsidR="00BE362C" w:rsidRPr="00DD3095" w:rsidRDefault="00BE362C" w:rsidP="00BE362C">
                            <w:pPr>
                              <w:ind w:left="709"/>
                              <w:rPr>
                                <w:rFonts w:asciiTheme="majorHAnsi" w:hAnsiTheme="majorHAnsi" w:cstheme="majorHAnsi"/>
                                <w:b/>
                                <w:bCs/>
                                <w:i/>
                                <w:iCs/>
                                <w:sz w:val="36"/>
                                <w:szCs w:val="36"/>
                              </w:rPr>
                            </w:pPr>
                            <w:r w:rsidRPr="00DD3095">
                              <w:rPr>
                                <w:rFonts w:asciiTheme="majorHAnsi" w:hAnsiTheme="majorHAnsi" w:cstheme="majorHAnsi"/>
                                <w:b/>
                                <w:bCs/>
                                <w:sz w:val="36"/>
                                <w:szCs w:val="36"/>
                              </w:rPr>
                              <w:t>REPORT</w:t>
                            </w:r>
                          </w:p>
                          <w:p w14:paraId="3CA2A07F" w14:textId="16C1B633" w:rsidR="0040668E" w:rsidRDefault="00010C93" w:rsidP="00BE362C">
                            <w:pPr>
                              <w:ind w:firstLine="709"/>
                            </w:pPr>
                            <w:r>
                              <w:rPr>
                                <w:b/>
                                <w:color w:val="FFFFFF"/>
                                <w:sz w:val="36"/>
                              </w:rPr>
                              <w:t>April</w:t>
                            </w:r>
                            <w:r w:rsidR="00BE362C">
                              <w:rPr>
                                <w:b/>
                                <w:color w:val="FFFFFF"/>
                                <w:sz w:val="36"/>
                              </w:rPr>
                              <w:t xml:space="preserve"> 2025</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6856340F" id="_x0000_t202" coordsize="21600,21600" o:spt="202" path="m,l,21600r21600,l21600,xe">
                <v:stroke joinstyle="miter"/>
                <v:path gradientshapeok="t" o:connecttype="rect"/>
              </v:shapetype>
              <v:shape id="Text Box 11" o:spid="_x0000_s1026" type="#_x0000_t202" style="position:absolute;margin-left:-60pt;margin-top:222.75pt;width:435pt;height:206.35pt;z-index:251658241;visibility:visible;mso-wrap-style:square;mso-width-percent:0;mso-height-percent:200;mso-wrap-distance-left:9pt;mso-wrap-distance-top:3.6pt;mso-wrap-distance-right:9pt;mso-wrap-distance-bottom:3.6pt;mso-position-horizontal:absolute;mso-position-horizontal-relative:text;mso-position-vertical:absolute;mso-position-vertical-relative:page;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2wnu+QEAAM4DAAAOAAAAZHJzL2Uyb0RvYy54bWysU11v2yAUfZ+0/4B4X+xYcdZacaquXaZJ&#10;3YfU7QdgjGM04DIgsbNfvwt202h9q+YHxPWFc+8597C5GbUiR+G8BFPT5SKnRBgOrTT7mv78sXt3&#10;RYkPzLRMgRE1PQlPb7Zv32wGW4kCelCtcARBjK8GW9M+BFtlmee90MwvwAqDyQ6cZgFDt89axwZE&#10;1yor8nydDeBa64AL7/Hv/ZSk24TfdYKHb13nRSCqpthbSKtLaxPXbLth1d4x20s+t8Fe0YVm0mDR&#10;M9Q9C4wcnHwBpSV34KELCw46g66TXCQOyGaZ/8PmsWdWJC4ojrdnmfz/g+Vfj4/2uyNh/AAjDjCR&#10;8PYB+C9PDNz1zOzFrXMw9IK1WHgZJcsG66v5apTaVz6CNMMXaHHI7BAgAY2d01EV5EkQHQdwOosu&#10;xkA4/izLYlXmmOKYK9ZFvl6VqQarnq5b58MnAZrETU0dTjXBs+ODD7EdVj0didUM7KRSabLKkKGm&#10;12VRpgsXGS0DGk9JXdOrPH6TFSLLj6ZNlwOTatpjAWVm2pHpxDmMzYgHI/0G2hMK4GAyGD4I3PTg&#10;/lAyoLlq6n8fmBOUqM8GRbxerlbRjSlYle8LDNxlprnMMMMRqqaBkml7F5KDI1dvb1HsnUwyPHcy&#10;94qmSerMBo+uvIzTqednuP0LAAD//wMAUEsDBBQABgAIAAAAIQDxAc/W3wAAAAwBAAAPAAAAZHJz&#10;L2Rvd25yZXYueG1sTI/BbsIwDIbvk/YOkSftBikVHVVXF6EJ2HEbq3YOTWgrGidKQunefuE0jrZ/&#10;ff7+cj3pgY3K+d4QwmKeAFPUGNlTi1B/72Y5MB8ESTEYUgi/ysO6enwoRSHNlb7UeAgtixDyhUDo&#10;QrAF577plBZ+bqyieDsZp0WIo2u5dOIa4XrgaZK8cC16ih86YdVbp5rz4aIRbLD71bv7+Nxsd2NS&#10;/+zrtG+3iM9P0+YVWFBT+A/DTT+qQxWdjuZC0rMBYbaI/JhFWC6zDFiMrLLb5oiQZ3kKvCr5fYnq&#10;DwAA//8DAFBLAQItABQABgAIAAAAIQC2gziS/gAAAOEBAAATAAAAAAAAAAAAAAAAAAAAAABbQ29u&#10;dGVudF9UeXBlc10ueG1sUEsBAi0AFAAGAAgAAAAhADj9If/WAAAAlAEAAAsAAAAAAAAAAAAAAAAA&#10;LwEAAF9yZWxzLy5yZWxzUEsBAi0AFAAGAAgAAAAhAJzbCe75AQAAzgMAAA4AAAAAAAAAAAAAAAAA&#10;LgIAAGRycy9lMm9Eb2MueG1sUEsBAi0AFAAGAAgAAAAhAPEBz9bfAAAADAEAAA8AAAAAAAAAAAAA&#10;AAAAUwQAAGRycy9kb3ducmV2LnhtbFBLBQYAAAAABAAEAPMAAABfBQAAAAA=&#10;" filled="f" stroked="f">
                <v:textbox style="mso-fit-shape-to-text:t">
                  <w:txbxContent>
                    <w:p w14:paraId="17D596B7" w14:textId="6D4DB551" w:rsidR="00BE362C" w:rsidRDefault="00BE362C" w:rsidP="00BE362C">
                      <w:pPr>
                        <w:ind w:left="709"/>
                        <w:rPr>
                          <w:b/>
                          <w:bCs/>
                          <w:sz w:val="56"/>
                          <w:szCs w:val="56"/>
                        </w:rPr>
                      </w:pPr>
                      <w:r>
                        <w:rPr>
                          <w:b/>
                          <w:bCs/>
                          <w:sz w:val="56"/>
                          <w:szCs w:val="56"/>
                        </w:rPr>
                        <w:t>Ask Cardiff 2024</w:t>
                      </w:r>
                    </w:p>
                    <w:p w14:paraId="7803B33C" w14:textId="77777777" w:rsidR="00BE362C" w:rsidRPr="00DD3095" w:rsidRDefault="00BE362C" w:rsidP="00BE362C">
                      <w:pPr>
                        <w:ind w:left="709"/>
                        <w:rPr>
                          <w:b/>
                          <w:bCs/>
                          <w:sz w:val="56"/>
                          <w:szCs w:val="56"/>
                        </w:rPr>
                      </w:pPr>
                      <w:r>
                        <w:rPr>
                          <w:b/>
                          <w:bCs/>
                          <w:sz w:val="56"/>
                          <w:szCs w:val="56"/>
                        </w:rPr>
                        <w:t>Residents Survey</w:t>
                      </w:r>
                    </w:p>
                    <w:p w14:paraId="40FFECF3" w14:textId="77777777" w:rsidR="00BE362C" w:rsidRDefault="00BE362C" w:rsidP="00BE362C">
                      <w:pPr>
                        <w:pStyle w:val="BodyText"/>
                        <w:spacing w:before="4"/>
                        <w:ind w:left="709"/>
                        <w:rPr>
                          <w:b/>
                          <w:sz w:val="89"/>
                        </w:rPr>
                      </w:pPr>
                    </w:p>
                    <w:p w14:paraId="3531EC56" w14:textId="77777777" w:rsidR="00BE362C" w:rsidRPr="00DD3095" w:rsidRDefault="00BE362C" w:rsidP="00BE362C">
                      <w:pPr>
                        <w:ind w:left="709"/>
                        <w:rPr>
                          <w:rFonts w:asciiTheme="majorHAnsi" w:hAnsiTheme="majorHAnsi" w:cstheme="majorHAnsi"/>
                          <w:b/>
                          <w:bCs/>
                          <w:i/>
                          <w:iCs/>
                          <w:sz w:val="36"/>
                          <w:szCs w:val="36"/>
                        </w:rPr>
                      </w:pPr>
                      <w:r w:rsidRPr="00DD3095">
                        <w:rPr>
                          <w:rFonts w:asciiTheme="majorHAnsi" w:hAnsiTheme="majorHAnsi" w:cstheme="majorHAnsi"/>
                          <w:b/>
                          <w:bCs/>
                          <w:sz w:val="36"/>
                          <w:szCs w:val="36"/>
                        </w:rPr>
                        <w:t>REPORT</w:t>
                      </w:r>
                    </w:p>
                    <w:p w14:paraId="3CA2A07F" w14:textId="16C1B633" w:rsidR="0040668E" w:rsidRDefault="00010C93" w:rsidP="00BE362C">
                      <w:pPr>
                        <w:ind w:firstLine="709"/>
                      </w:pPr>
                      <w:r>
                        <w:rPr>
                          <w:b/>
                          <w:color w:val="FFFFFF"/>
                          <w:sz w:val="36"/>
                        </w:rPr>
                        <w:t>April</w:t>
                      </w:r>
                      <w:r w:rsidR="00BE362C">
                        <w:rPr>
                          <w:b/>
                          <w:color w:val="FFFFFF"/>
                          <w:sz w:val="36"/>
                        </w:rPr>
                        <w:t xml:space="preserve"> 2025</w:t>
                      </w:r>
                    </w:p>
                  </w:txbxContent>
                </v:textbox>
                <w10:wrap type="square" anchory="page"/>
              </v:shape>
            </w:pict>
          </mc:Fallback>
        </mc:AlternateContent>
      </w:r>
      <w:r w:rsidR="00233265">
        <w:rPr>
          <w:b/>
          <w:bCs/>
          <w:noProof/>
        </w:rPr>
        <w:drawing>
          <wp:anchor distT="0" distB="0" distL="114300" distR="114300" simplePos="0" relativeHeight="251658240" behindDoc="0" locked="0" layoutInCell="1" allowOverlap="1" wp14:anchorId="780E9184" wp14:editId="5BAB45D5">
            <wp:simplePos x="0" y="0"/>
            <wp:positionH relativeFrom="page">
              <wp:align>right</wp:align>
            </wp:positionH>
            <wp:positionV relativeFrom="page">
              <wp:align>top</wp:align>
            </wp:positionV>
            <wp:extent cx="7571740" cy="10704830"/>
            <wp:effectExtent l="0" t="0" r="0" b="1270"/>
            <wp:wrapSquare wrapText="bothSides"/>
            <wp:docPr id="1307300458"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7300458" name="Picture 1">
                      <a:extLst>
                        <a:ext uri="{C183D7F6-B498-43B3-948B-1728B52AA6E4}">
                          <adec:decorative xmlns:adec="http://schemas.microsoft.com/office/drawing/2017/decorative" val="1"/>
                        </a:ext>
                      </a:extLst>
                    </pic:cNvPr>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7571740" cy="10704830"/>
                    </a:xfrm>
                    <a:prstGeom prst="rect">
                      <a:avLst/>
                    </a:prstGeom>
                    <a:noFill/>
                  </pic:spPr>
                </pic:pic>
              </a:graphicData>
            </a:graphic>
          </wp:anchor>
        </w:drawing>
      </w:r>
      <w:r w:rsidR="001F4CA9">
        <w:rPr>
          <w:b/>
          <w:bCs/>
        </w:rPr>
        <w:br w:type="page"/>
      </w:r>
    </w:p>
    <w:p w14:paraId="6CF9FDC1" w14:textId="15F1F9F0" w:rsidR="001532F3" w:rsidRPr="001E1A26" w:rsidRDefault="00B40F19">
      <w:pPr>
        <w:rPr>
          <w:rFonts w:asciiTheme="majorHAnsi" w:hAnsiTheme="majorHAnsi" w:cstheme="majorHAnsi"/>
        </w:rPr>
      </w:pPr>
      <w:r>
        <w:rPr>
          <w:rFonts w:asciiTheme="majorHAnsi" w:hAnsiTheme="majorHAnsi" w:cstheme="majorHAnsi"/>
          <w:color w:val="2F5496" w:themeColor="accent1" w:themeShade="BF"/>
          <w:sz w:val="32"/>
          <w:szCs w:val="28"/>
        </w:rPr>
        <w:lastRenderedPageBreak/>
        <w:t>Ask Cardiff 2024</w:t>
      </w:r>
    </w:p>
    <w:p w14:paraId="1147A5F9" w14:textId="77777777" w:rsidR="001532F3" w:rsidRDefault="001532F3"/>
    <w:sdt>
      <w:sdtPr>
        <w:rPr>
          <w:rFonts w:ascii="Calibri" w:eastAsiaTheme="minorHAnsi" w:hAnsi="Calibri" w:cstheme="minorBidi"/>
          <w:color w:val="auto"/>
          <w:kern w:val="2"/>
          <w:sz w:val="24"/>
          <w:szCs w:val="22"/>
          <w:lang w:val="en-GB"/>
        </w:rPr>
        <w:id w:val="1197585054"/>
        <w:docPartObj>
          <w:docPartGallery w:val="Table of Contents"/>
          <w:docPartUnique/>
        </w:docPartObj>
      </w:sdtPr>
      <w:sdtEndPr>
        <w:rPr>
          <w:rFonts w:asciiTheme="minorHAnsi" w:eastAsiaTheme="minorEastAsia" w:hAnsiTheme="minorHAnsi"/>
          <w:b/>
          <w:bCs/>
          <w:noProof/>
          <w:kern w:val="0"/>
          <w:sz w:val="22"/>
        </w:rPr>
      </w:sdtEndPr>
      <w:sdtContent>
        <w:p w14:paraId="2B307F7C" w14:textId="3D092A85" w:rsidR="001532F3" w:rsidRDefault="001532F3">
          <w:pPr>
            <w:pStyle w:val="TOCHeading"/>
          </w:pPr>
          <w:r>
            <w:t>Contents</w:t>
          </w:r>
        </w:p>
        <w:p w14:paraId="1C5262E2" w14:textId="5CB42ECC" w:rsidR="000D7BEA" w:rsidRPr="00BA122D" w:rsidRDefault="00233265" w:rsidP="00BA122D">
          <w:pPr>
            <w:pStyle w:val="TOC1"/>
            <w:rPr>
              <w:noProof/>
              <w:kern w:val="2"/>
              <w:sz w:val="28"/>
              <w:szCs w:val="28"/>
              <w:lang w:eastAsia="en-GB"/>
              <w14:ligatures w14:val="standardContextual"/>
            </w:rPr>
          </w:pPr>
          <w:r w:rsidRPr="00590522">
            <w:fldChar w:fldCharType="begin"/>
          </w:r>
          <w:r w:rsidRPr="00590522">
            <w:instrText xml:space="preserve"> TOC \o "1-3" \h \z \u </w:instrText>
          </w:r>
          <w:r w:rsidRPr="00590522">
            <w:fldChar w:fldCharType="separate"/>
          </w:r>
          <w:hyperlink w:anchor="_Toc197967190" w:history="1">
            <w:r w:rsidR="000D7BEA" w:rsidRPr="00BA122D">
              <w:rPr>
                <w:rStyle w:val="Hyperlink"/>
                <w:noProof/>
                <w:sz w:val="24"/>
                <w:szCs w:val="24"/>
              </w:rPr>
              <w:t>Background</w:t>
            </w:r>
            <w:r w:rsidR="000D7BEA" w:rsidRPr="00BA122D">
              <w:rPr>
                <w:noProof/>
                <w:webHidden/>
              </w:rPr>
              <w:tab/>
            </w:r>
            <w:r w:rsidR="000D7BEA" w:rsidRPr="00BA122D">
              <w:rPr>
                <w:noProof/>
                <w:webHidden/>
              </w:rPr>
              <w:fldChar w:fldCharType="begin"/>
            </w:r>
            <w:r w:rsidR="000D7BEA" w:rsidRPr="00BA122D">
              <w:rPr>
                <w:noProof/>
                <w:webHidden/>
              </w:rPr>
              <w:instrText xml:space="preserve"> PAGEREF _Toc197967190 \h </w:instrText>
            </w:r>
            <w:r w:rsidR="000D7BEA" w:rsidRPr="00BA122D">
              <w:rPr>
                <w:noProof/>
                <w:webHidden/>
              </w:rPr>
            </w:r>
            <w:r w:rsidR="000D7BEA" w:rsidRPr="00BA122D">
              <w:rPr>
                <w:noProof/>
                <w:webHidden/>
              </w:rPr>
              <w:fldChar w:fldCharType="separate"/>
            </w:r>
            <w:r w:rsidR="00FE37E1">
              <w:rPr>
                <w:noProof/>
                <w:webHidden/>
              </w:rPr>
              <w:t>1</w:t>
            </w:r>
            <w:r w:rsidR="000D7BEA" w:rsidRPr="00BA122D">
              <w:rPr>
                <w:noProof/>
                <w:webHidden/>
              </w:rPr>
              <w:fldChar w:fldCharType="end"/>
            </w:r>
          </w:hyperlink>
        </w:p>
        <w:p w14:paraId="1FA84116" w14:textId="33BB11C3" w:rsidR="000D7BEA" w:rsidRPr="00BA122D" w:rsidRDefault="000D7BEA" w:rsidP="00BA122D">
          <w:pPr>
            <w:pStyle w:val="TOC1"/>
            <w:rPr>
              <w:noProof/>
              <w:kern w:val="2"/>
              <w:sz w:val="28"/>
              <w:szCs w:val="28"/>
              <w:lang w:eastAsia="en-GB"/>
              <w14:ligatures w14:val="standardContextual"/>
            </w:rPr>
          </w:pPr>
          <w:hyperlink w:anchor="_Toc197967191" w:history="1">
            <w:r w:rsidRPr="00BA122D">
              <w:rPr>
                <w:rStyle w:val="Hyperlink"/>
                <w:noProof/>
                <w:sz w:val="24"/>
                <w:szCs w:val="24"/>
              </w:rPr>
              <w:t>Response</w:t>
            </w:r>
            <w:r w:rsidRPr="00BA122D">
              <w:rPr>
                <w:noProof/>
                <w:webHidden/>
              </w:rPr>
              <w:tab/>
            </w:r>
            <w:r w:rsidRPr="00BA122D">
              <w:rPr>
                <w:noProof/>
                <w:webHidden/>
              </w:rPr>
              <w:fldChar w:fldCharType="begin"/>
            </w:r>
            <w:r w:rsidRPr="00BA122D">
              <w:rPr>
                <w:noProof/>
                <w:webHidden/>
              </w:rPr>
              <w:instrText xml:space="preserve"> PAGEREF _Toc197967191 \h </w:instrText>
            </w:r>
            <w:r w:rsidRPr="00BA122D">
              <w:rPr>
                <w:noProof/>
                <w:webHidden/>
              </w:rPr>
            </w:r>
            <w:r w:rsidRPr="00BA122D">
              <w:rPr>
                <w:noProof/>
                <w:webHidden/>
              </w:rPr>
              <w:fldChar w:fldCharType="separate"/>
            </w:r>
            <w:r w:rsidR="00FE37E1">
              <w:rPr>
                <w:noProof/>
                <w:webHidden/>
              </w:rPr>
              <w:t>2</w:t>
            </w:r>
            <w:r w:rsidRPr="00BA122D">
              <w:rPr>
                <w:noProof/>
                <w:webHidden/>
              </w:rPr>
              <w:fldChar w:fldCharType="end"/>
            </w:r>
          </w:hyperlink>
        </w:p>
        <w:p w14:paraId="14D59953" w14:textId="209FC6DA" w:rsidR="000D7BEA" w:rsidRPr="00BA122D" w:rsidRDefault="000D7BEA" w:rsidP="00BA122D">
          <w:pPr>
            <w:pStyle w:val="TOC1"/>
            <w:rPr>
              <w:noProof/>
              <w:kern w:val="2"/>
              <w:sz w:val="28"/>
              <w:szCs w:val="28"/>
              <w:lang w:eastAsia="en-GB"/>
              <w14:ligatures w14:val="standardContextual"/>
            </w:rPr>
          </w:pPr>
          <w:hyperlink w:anchor="_Toc197967192" w:history="1">
            <w:r w:rsidRPr="00BA122D">
              <w:rPr>
                <w:rStyle w:val="Hyperlink"/>
                <w:rFonts w:cstheme="minorHAnsi"/>
                <w:b/>
                <w:noProof/>
                <w:sz w:val="24"/>
                <w:szCs w:val="24"/>
              </w:rPr>
              <w:t>City Life &amp; Public Services</w:t>
            </w:r>
            <w:r w:rsidRPr="00BA122D">
              <w:rPr>
                <w:noProof/>
                <w:webHidden/>
              </w:rPr>
              <w:tab/>
            </w:r>
            <w:r w:rsidRPr="00BA122D">
              <w:rPr>
                <w:noProof/>
                <w:webHidden/>
              </w:rPr>
              <w:fldChar w:fldCharType="begin"/>
            </w:r>
            <w:r w:rsidRPr="00BA122D">
              <w:rPr>
                <w:noProof/>
                <w:webHidden/>
              </w:rPr>
              <w:instrText xml:space="preserve"> PAGEREF _Toc197967192 \h </w:instrText>
            </w:r>
            <w:r w:rsidRPr="00BA122D">
              <w:rPr>
                <w:noProof/>
                <w:webHidden/>
              </w:rPr>
            </w:r>
            <w:r w:rsidRPr="00BA122D">
              <w:rPr>
                <w:noProof/>
                <w:webHidden/>
              </w:rPr>
              <w:fldChar w:fldCharType="separate"/>
            </w:r>
            <w:r w:rsidR="00FE37E1">
              <w:rPr>
                <w:noProof/>
                <w:webHidden/>
              </w:rPr>
              <w:t>4</w:t>
            </w:r>
            <w:r w:rsidRPr="00BA122D">
              <w:rPr>
                <w:noProof/>
                <w:webHidden/>
              </w:rPr>
              <w:fldChar w:fldCharType="end"/>
            </w:r>
          </w:hyperlink>
        </w:p>
        <w:p w14:paraId="6167BEB2" w14:textId="03F3EBA0" w:rsidR="000D7BEA" w:rsidRPr="00BA122D" w:rsidRDefault="000D7BEA" w:rsidP="00BA122D">
          <w:pPr>
            <w:pStyle w:val="TOC1"/>
            <w:rPr>
              <w:noProof/>
              <w:kern w:val="2"/>
              <w:sz w:val="28"/>
              <w:szCs w:val="28"/>
              <w:lang w:eastAsia="en-GB"/>
              <w14:ligatures w14:val="standardContextual"/>
            </w:rPr>
          </w:pPr>
          <w:hyperlink w:anchor="_Toc197967193" w:history="1">
            <w:r w:rsidRPr="00BA122D">
              <w:rPr>
                <w:rStyle w:val="Hyperlink"/>
                <w:rFonts w:cstheme="minorHAnsi"/>
                <w:b/>
                <w:noProof/>
                <w:sz w:val="24"/>
                <w:szCs w:val="24"/>
              </w:rPr>
              <w:t>Your Neighbourhood</w:t>
            </w:r>
            <w:r w:rsidRPr="00BA122D">
              <w:rPr>
                <w:noProof/>
                <w:webHidden/>
              </w:rPr>
              <w:tab/>
            </w:r>
            <w:r w:rsidRPr="00BA122D">
              <w:rPr>
                <w:noProof/>
                <w:webHidden/>
              </w:rPr>
              <w:fldChar w:fldCharType="begin"/>
            </w:r>
            <w:r w:rsidRPr="00BA122D">
              <w:rPr>
                <w:noProof/>
                <w:webHidden/>
              </w:rPr>
              <w:instrText xml:space="preserve"> PAGEREF _Toc197967193 \h </w:instrText>
            </w:r>
            <w:r w:rsidRPr="00BA122D">
              <w:rPr>
                <w:noProof/>
                <w:webHidden/>
              </w:rPr>
            </w:r>
            <w:r w:rsidRPr="00BA122D">
              <w:rPr>
                <w:noProof/>
                <w:webHidden/>
              </w:rPr>
              <w:fldChar w:fldCharType="separate"/>
            </w:r>
            <w:r w:rsidR="00FE37E1">
              <w:rPr>
                <w:noProof/>
                <w:webHidden/>
              </w:rPr>
              <w:t>15</w:t>
            </w:r>
            <w:r w:rsidRPr="00BA122D">
              <w:rPr>
                <w:noProof/>
                <w:webHidden/>
              </w:rPr>
              <w:fldChar w:fldCharType="end"/>
            </w:r>
          </w:hyperlink>
        </w:p>
        <w:p w14:paraId="640B9FAF" w14:textId="6C91C857" w:rsidR="000D7BEA" w:rsidRPr="00BA122D" w:rsidRDefault="000D7BEA" w:rsidP="00BA122D">
          <w:pPr>
            <w:pStyle w:val="TOC1"/>
            <w:rPr>
              <w:noProof/>
              <w:kern w:val="2"/>
              <w:sz w:val="28"/>
              <w:szCs w:val="28"/>
              <w:lang w:eastAsia="en-GB"/>
              <w14:ligatures w14:val="standardContextual"/>
            </w:rPr>
          </w:pPr>
          <w:hyperlink w:anchor="_Toc197967194" w:history="1">
            <w:r w:rsidRPr="00BA122D">
              <w:rPr>
                <w:rStyle w:val="Hyperlink"/>
                <w:rFonts w:cstheme="minorHAnsi"/>
                <w:b/>
                <w:noProof/>
                <w:sz w:val="24"/>
                <w:szCs w:val="24"/>
              </w:rPr>
              <w:t>Access to Services</w:t>
            </w:r>
            <w:r w:rsidRPr="00BA122D">
              <w:rPr>
                <w:noProof/>
                <w:webHidden/>
              </w:rPr>
              <w:tab/>
            </w:r>
            <w:r w:rsidRPr="00BA122D">
              <w:rPr>
                <w:noProof/>
                <w:webHidden/>
              </w:rPr>
              <w:fldChar w:fldCharType="begin"/>
            </w:r>
            <w:r w:rsidRPr="00BA122D">
              <w:rPr>
                <w:noProof/>
                <w:webHidden/>
              </w:rPr>
              <w:instrText xml:space="preserve"> PAGEREF _Toc197967194 \h </w:instrText>
            </w:r>
            <w:r w:rsidRPr="00BA122D">
              <w:rPr>
                <w:noProof/>
                <w:webHidden/>
              </w:rPr>
            </w:r>
            <w:r w:rsidRPr="00BA122D">
              <w:rPr>
                <w:noProof/>
                <w:webHidden/>
              </w:rPr>
              <w:fldChar w:fldCharType="separate"/>
            </w:r>
            <w:r w:rsidR="00FE37E1">
              <w:rPr>
                <w:noProof/>
                <w:webHidden/>
              </w:rPr>
              <w:t>31</w:t>
            </w:r>
            <w:r w:rsidRPr="00BA122D">
              <w:rPr>
                <w:noProof/>
                <w:webHidden/>
              </w:rPr>
              <w:fldChar w:fldCharType="end"/>
            </w:r>
          </w:hyperlink>
        </w:p>
        <w:p w14:paraId="2CF9E16E" w14:textId="65A28023" w:rsidR="000D7BEA" w:rsidRPr="00BA122D" w:rsidRDefault="000D7BEA" w:rsidP="00BA122D">
          <w:pPr>
            <w:pStyle w:val="TOC1"/>
            <w:rPr>
              <w:noProof/>
              <w:kern w:val="2"/>
              <w:sz w:val="28"/>
              <w:szCs w:val="28"/>
              <w:lang w:eastAsia="en-GB"/>
              <w14:ligatures w14:val="standardContextual"/>
            </w:rPr>
          </w:pPr>
          <w:hyperlink w:anchor="_Toc197967195" w:history="1">
            <w:r w:rsidRPr="00BA122D">
              <w:rPr>
                <w:rStyle w:val="Hyperlink"/>
                <w:rFonts w:cstheme="minorHAnsi"/>
                <w:b/>
                <w:noProof/>
                <w:sz w:val="24"/>
                <w:szCs w:val="24"/>
              </w:rPr>
              <w:t>Hubs &amp; Libraries</w:t>
            </w:r>
            <w:r w:rsidRPr="00BA122D">
              <w:rPr>
                <w:noProof/>
                <w:webHidden/>
              </w:rPr>
              <w:tab/>
            </w:r>
            <w:r w:rsidRPr="00BA122D">
              <w:rPr>
                <w:noProof/>
                <w:webHidden/>
              </w:rPr>
              <w:fldChar w:fldCharType="begin"/>
            </w:r>
            <w:r w:rsidRPr="00BA122D">
              <w:rPr>
                <w:noProof/>
                <w:webHidden/>
              </w:rPr>
              <w:instrText xml:space="preserve"> PAGEREF _Toc197967195 \h </w:instrText>
            </w:r>
            <w:r w:rsidRPr="00BA122D">
              <w:rPr>
                <w:noProof/>
                <w:webHidden/>
              </w:rPr>
            </w:r>
            <w:r w:rsidRPr="00BA122D">
              <w:rPr>
                <w:noProof/>
                <w:webHidden/>
              </w:rPr>
              <w:fldChar w:fldCharType="separate"/>
            </w:r>
            <w:r w:rsidR="00FE37E1">
              <w:rPr>
                <w:noProof/>
                <w:webHidden/>
              </w:rPr>
              <w:t>40</w:t>
            </w:r>
            <w:r w:rsidRPr="00BA122D">
              <w:rPr>
                <w:noProof/>
                <w:webHidden/>
              </w:rPr>
              <w:fldChar w:fldCharType="end"/>
            </w:r>
          </w:hyperlink>
        </w:p>
        <w:p w14:paraId="0949FF2C" w14:textId="68BC8A54" w:rsidR="000D7BEA" w:rsidRPr="00BA122D" w:rsidRDefault="000D7BEA" w:rsidP="00BA122D">
          <w:pPr>
            <w:pStyle w:val="TOC1"/>
            <w:rPr>
              <w:noProof/>
              <w:kern w:val="2"/>
              <w:sz w:val="28"/>
              <w:szCs w:val="28"/>
              <w:lang w:eastAsia="en-GB"/>
              <w14:ligatures w14:val="standardContextual"/>
            </w:rPr>
          </w:pPr>
          <w:hyperlink w:anchor="_Toc197967196" w:history="1">
            <w:r w:rsidRPr="00BA122D">
              <w:rPr>
                <w:rStyle w:val="Hyperlink"/>
                <w:rFonts w:cstheme="minorHAnsi"/>
                <w:b/>
                <w:noProof/>
                <w:sz w:val="24"/>
                <w:szCs w:val="24"/>
              </w:rPr>
              <w:t>Cost of Living</w:t>
            </w:r>
            <w:r w:rsidRPr="00BA122D">
              <w:rPr>
                <w:noProof/>
                <w:webHidden/>
              </w:rPr>
              <w:tab/>
            </w:r>
            <w:r w:rsidRPr="00BA122D">
              <w:rPr>
                <w:noProof/>
                <w:webHidden/>
              </w:rPr>
              <w:fldChar w:fldCharType="begin"/>
            </w:r>
            <w:r w:rsidRPr="00BA122D">
              <w:rPr>
                <w:noProof/>
                <w:webHidden/>
              </w:rPr>
              <w:instrText xml:space="preserve"> PAGEREF _Toc197967196 \h </w:instrText>
            </w:r>
            <w:r w:rsidRPr="00BA122D">
              <w:rPr>
                <w:noProof/>
                <w:webHidden/>
              </w:rPr>
            </w:r>
            <w:r w:rsidRPr="00BA122D">
              <w:rPr>
                <w:noProof/>
                <w:webHidden/>
              </w:rPr>
              <w:fldChar w:fldCharType="separate"/>
            </w:r>
            <w:r w:rsidR="00FE37E1">
              <w:rPr>
                <w:noProof/>
                <w:webHidden/>
              </w:rPr>
              <w:t>49</w:t>
            </w:r>
            <w:r w:rsidRPr="00BA122D">
              <w:rPr>
                <w:noProof/>
                <w:webHidden/>
              </w:rPr>
              <w:fldChar w:fldCharType="end"/>
            </w:r>
          </w:hyperlink>
        </w:p>
        <w:p w14:paraId="76CEF606" w14:textId="21A57369" w:rsidR="000D7BEA" w:rsidRPr="00BA122D" w:rsidRDefault="000D7BEA" w:rsidP="00BA122D">
          <w:pPr>
            <w:pStyle w:val="TOC1"/>
            <w:rPr>
              <w:noProof/>
              <w:kern w:val="2"/>
              <w:sz w:val="28"/>
              <w:szCs w:val="28"/>
              <w:lang w:eastAsia="en-GB"/>
              <w14:ligatures w14:val="standardContextual"/>
            </w:rPr>
          </w:pPr>
          <w:hyperlink w:anchor="_Toc197967197" w:history="1">
            <w:r w:rsidRPr="00BA122D">
              <w:rPr>
                <w:rStyle w:val="Hyperlink"/>
                <w:rFonts w:cstheme="minorHAnsi"/>
                <w:b/>
                <w:noProof/>
                <w:sz w:val="24"/>
                <w:szCs w:val="24"/>
              </w:rPr>
              <w:t>Housing</w:t>
            </w:r>
            <w:r w:rsidRPr="00BA122D">
              <w:rPr>
                <w:noProof/>
                <w:webHidden/>
              </w:rPr>
              <w:tab/>
            </w:r>
            <w:r w:rsidRPr="00BA122D">
              <w:rPr>
                <w:noProof/>
                <w:webHidden/>
              </w:rPr>
              <w:fldChar w:fldCharType="begin"/>
            </w:r>
            <w:r w:rsidRPr="00BA122D">
              <w:rPr>
                <w:noProof/>
                <w:webHidden/>
              </w:rPr>
              <w:instrText xml:space="preserve"> PAGEREF _Toc197967197 \h </w:instrText>
            </w:r>
            <w:r w:rsidRPr="00BA122D">
              <w:rPr>
                <w:noProof/>
                <w:webHidden/>
              </w:rPr>
            </w:r>
            <w:r w:rsidRPr="00BA122D">
              <w:rPr>
                <w:noProof/>
                <w:webHidden/>
              </w:rPr>
              <w:fldChar w:fldCharType="separate"/>
            </w:r>
            <w:r w:rsidR="00FE37E1">
              <w:rPr>
                <w:noProof/>
                <w:webHidden/>
              </w:rPr>
              <w:t>66</w:t>
            </w:r>
            <w:r w:rsidRPr="00BA122D">
              <w:rPr>
                <w:noProof/>
                <w:webHidden/>
              </w:rPr>
              <w:fldChar w:fldCharType="end"/>
            </w:r>
          </w:hyperlink>
        </w:p>
        <w:p w14:paraId="7CC14979" w14:textId="0AC4234F" w:rsidR="000D7BEA" w:rsidRPr="00BA122D" w:rsidRDefault="000D7BEA" w:rsidP="00BA122D">
          <w:pPr>
            <w:pStyle w:val="TOC1"/>
            <w:rPr>
              <w:noProof/>
              <w:kern w:val="2"/>
              <w:sz w:val="28"/>
              <w:szCs w:val="28"/>
              <w:lang w:eastAsia="en-GB"/>
              <w14:ligatures w14:val="standardContextual"/>
            </w:rPr>
          </w:pPr>
          <w:hyperlink w:anchor="_Toc197967198" w:history="1">
            <w:r w:rsidRPr="00BA122D">
              <w:rPr>
                <w:rStyle w:val="Hyperlink"/>
                <w:rFonts w:cstheme="minorHAnsi"/>
                <w:b/>
                <w:noProof/>
                <w:sz w:val="24"/>
                <w:szCs w:val="24"/>
              </w:rPr>
              <w:t>Jobs &amp; The Economy</w:t>
            </w:r>
            <w:r w:rsidRPr="00BA122D">
              <w:rPr>
                <w:noProof/>
                <w:webHidden/>
              </w:rPr>
              <w:tab/>
            </w:r>
            <w:r w:rsidRPr="00BA122D">
              <w:rPr>
                <w:noProof/>
                <w:webHidden/>
              </w:rPr>
              <w:fldChar w:fldCharType="begin"/>
            </w:r>
            <w:r w:rsidRPr="00BA122D">
              <w:rPr>
                <w:noProof/>
                <w:webHidden/>
              </w:rPr>
              <w:instrText xml:space="preserve"> PAGEREF _Toc197967198 \h </w:instrText>
            </w:r>
            <w:r w:rsidRPr="00BA122D">
              <w:rPr>
                <w:noProof/>
                <w:webHidden/>
              </w:rPr>
            </w:r>
            <w:r w:rsidRPr="00BA122D">
              <w:rPr>
                <w:noProof/>
                <w:webHidden/>
              </w:rPr>
              <w:fldChar w:fldCharType="separate"/>
            </w:r>
            <w:r w:rsidR="00FE37E1">
              <w:rPr>
                <w:noProof/>
                <w:webHidden/>
              </w:rPr>
              <w:t>69</w:t>
            </w:r>
            <w:r w:rsidRPr="00BA122D">
              <w:rPr>
                <w:noProof/>
                <w:webHidden/>
              </w:rPr>
              <w:fldChar w:fldCharType="end"/>
            </w:r>
          </w:hyperlink>
        </w:p>
        <w:p w14:paraId="1E2CAC8E" w14:textId="75A0D4E8" w:rsidR="000D7BEA" w:rsidRPr="00BA122D" w:rsidRDefault="000D7BEA" w:rsidP="00BA122D">
          <w:pPr>
            <w:pStyle w:val="TOC1"/>
            <w:rPr>
              <w:noProof/>
              <w:kern w:val="2"/>
              <w:sz w:val="28"/>
              <w:szCs w:val="28"/>
              <w:lang w:eastAsia="en-GB"/>
              <w14:ligatures w14:val="standardContextual"/>
            </w:rPr>
          </w:pPr>
          <w:hyperlink w:anchor="_Toc197967199" w:history="1">
            <w:r w:rsidRPr="00BA122D">
              <w:rPr>
                <w:rStyle w:val="Hyperlink"/>
                <w:rFonts w:cstheme="minorHAnsi"/>
                <w:b/>
                <w:noProof/>
                <w:sz w:val="24"/>
                <w:szCs w:val="24"/>
              </w:rPr>
              <w:t>Health &amp; Well-being</w:t>
            </w:r>
            <w:r w:rsidRPr="00BA122D">
              <w:rPr>
                <w:noProof/>
                <w:webHidden/>
              </w:rPr>
              <w:tab/>
            </w:r>
            <w:r w:rsidRPr="00BA122D">
              <w:rPr>
                <w:noProof/>
                <w:webHidden/>
              </w:rPr>
              <w:fldChar w:fldCharType="begin"/>
            </w:r>
            <w:r w:rsidRPr="00BA122D">
              <w:rPr>
                <w:noProof/>
                <w:webHidden/>
              </w:rPr>
              <w:instrText xml:space="preserve"> PAGEREF _Toc197967199 \h </w:instrText>
            </w:r>
            <w:r w:rsidRPr="00BA122D">
              <w:rPr>
                <w:noProof/>
                <w:webHidden/>
              </w:rPr>
            </w:r>
            <w:r w:rsidRPr="00BA122D">
              <w:rPr>
                <w:noProof/>
                <w:webHidden/>
              </w:rPr>
              <w:fldChar w:fldCharType="separate"/>
            </w:r>
            <w:r w:rsidR="00FE37E1">
              <w:rPr>
                <w:noProof/>
                <w:webHidden/>
              </w:rPr>
              <w:t>76</w:t>
            </w:r>
            <w:r w:rsidRPr="00BA122D">
              <w:rPr>
                <w:noProof/>
                <w:webHidden/>
              </w:rPr>
              <w:fldChar w:fldCharType="end"/>
            </w:r>
          </w:hyperlink>
        </w:p>
        <w:p w14:paraId="32E49855" w14:textId="53B88D1C" w:rsidR="000D7BEA" w:rsidRPr="00BA122D" w:rsidRDefault="000D7BEA" w:rsidP="00BA122D">
          <w:pPr>
            <w:pStyle w:val="TOC1"/>
            <w:rPr>
              <w:noProof/>
              <w:kern w:val="2"/>
              <w:sz w:val="28"/>
              <w:szCs w:val="28"/>
              <w:lang w:eastAsia="en-GB"/>
              <w14:ligatures w14:val="standardContextual"/>
            </w:rPr>
          </w:pPr>
          <w:hyperlink w:anchor="_Toc197967200" w:history="1">
            <w:r w:rsidRPr="00BA122D">
              <w:rPr>
                <w:rStyle w:val="Hyperlink"/>
                <w:rFonts w:cstheme="minorHAnsi"/>
                <w:b/>
                <w:noProof/>
                <w:sz w:val="24"/>
                <w:szCs w:val="24"/>
              </w:rPr>
              <w:t>Community Safety</w:t>
            </w:r>
            <w:r w:rsidRPr="00BA122D">
              <w:rPr>
                <w:noProof/>
                <w:webHidden/>
              </w:rPr>
              <w:tab/>
            </w:r>
            <w:r w:rsidRPr="00BA122D">
              <w:rPr>
                <w:noProof/>
                <w:webHidden/>
              </w:rPr>
              <w:fldChar w:fldCharType="begin"/>
            </w:r>
            <w:r w:rsidRPr="00BA122D">
              <w:rPr>
                <w:noProof/>
                <w:webHidden/>
              </w:rPr>
              <w:instrText xml:space="preserve"> PAGEREF _Toc197967200 \h </w:instrText>
            </w:r>
            <w:r w:rsidRPr="00BA122D">
              <w:rPr>
                <w:noProof/>
                <w:webHidden/>
              </w:rPr>
            </w:r>
            <w:r w:rsidRPr="00BA122D">
              <w:rPr>
                <w:noProof/>
                <w:webHidden/>
              </w:rPr>
              <w:fldChar w:fldCharType="separate"/>
            </w:r>
            <w:r w:rsidR="00FE37E1">
              <w:rPr>
                <w:noProof/>
                <w:webHidden/>
              </w:rPr>
              <w:t>103</w:t>
            </w:r>
            <w:r w:rsidRPr="00BA122D">
              <w:rPr>
                <w:noProof/>
                <w:webHidden/>
              </w:rPr>
              <w:fldChar w:fldCharType="end"/>
            </w:r>
          </w:hyperlink>
        </w:p>
        <w:p w14:paraId="06B4B911" w14:textId="285C6660" w:rsidR="000D7BEA" w:rsidRPr="00BA122D" w:rsidRDefault="000D7BEA" w:rsidP="00BA122D">
          <w:pPr>
            <w:pStyle w:val="TOC1"/>
            <w:rPr>
              <w:noProof/>
              <w:kern w:val="2"/>
              <w:sz w:val="28"/>
              <w:szCs w:val="28"/>
              <w:lang w:eastAsia="en-GB"/>
              <w14:ligatures w14:val="standardContextual"/>
            </w:rPr>
          </w:pPr>
          <w:hyperlink w:anchor="_Toc197967201" w:history="1">
            <w:r w:rsidRPr="00BA122D">
              <w:rPr>
                <w:rStyle w:val="Hyperlink"/>
                <w:rFonts w:cstheme="minorHAnsi"/>
                <w:b/>
                <w:noProof/>
                <w:sz w:val="24"/>
                <w:szCs w:val="24"/>
              </w:rPr>
              <w:t>Environment</w:t>
            </w:r>
            <w:r w:rsidRPr="00BA122D">
              <w:rPr>
                <w:noProof/>
                <w:webHidden/>
              </w:rPr>
              <w:tab/>
            </w:r>
            <w:r w:rsidRPr="00BA122D">
              <w:rPr>
                <w:noProof/>
                <w:webHidden/>
              </w:rPr>
              <w:fldChar w:fldCharType="begin"/>
            </w:r>
            <w:r w:rsidRPr="00BA122D">
              <w:rPr>
                <w:noProof/>
                <w:webHidden/>
              </w:rPr>
              <w:instrText xml:space="preserve"> PAGEREF _Toc197967201 \h </w:instrText>
            </w:r>
            <w:r w:rsidRPr="00BA122D">
              <w:rPr>
                <w:noProof/>
                <w:webHidden/>
              </w:rPr>
            </w:r>
            <w:r w:rsidRPr="00BA122D">
              <w:rPr>
                <w:noProof/>
                <w:webHidden/>
              </w:rPr>
              <w:fldChar w:fldCharType="separate"/>
            </w:r>
            <w:r w:rsidR="00FE37E1">
              <w:rPr>
                <w:noProof/>
                <w:webHidden/>
              </w:rPr>
              <w:t>114</w:t>
            </w:r>
            <w:r w:rsidRPr="00BA122D">
              <w:rPr>
                <w:noProof/>
                <w:webHidden/>
              </w:rPr>
              <w:fldChar w:fldCharType="end"/>
            </w:r>
          </w:hyperlink>
        </w:p>
        <w:p w14:paraId="5E2C7FE4" w14:textId="7C3D34C9" w:rsidR="000D7BEA" w:rsidRPr="00BA122D" w:rsidRDefault="000D7BEA" w:rsidP="00BA122D">
          <w:pPr>
            <w:pStyle w:val="TOC1"/>
            <w:rPr>
              <w:noProof/>
              <w:kern w:val="2"/>
              <w:sz w:val="28"/>
              <w:szCs w:val="28"/>
              <w:lang w:eastAsia="en-GB"/>
              <w14:ligatures w14:val="standardContextual"/>
            </w:rPr>
          </w:pPr>
          <w:hyperlink w:anchor="_Toc197967202" w:history="1">
            <w:r w:rsidRPr="00BA122D">
              <w:rPr>
                <w:rStyle w:val="Hyperlink"/>
                <w:rFonts w:cstheme="minorHAnsi"/>
                <w:b/>
                <w:noProof/>
                <w:sz w:val="24"/>
                <w:szCs w:val="24"/>
              </w:rPr>
              <w:t>Budget Priorities</w:t>
            </w:r>
            <w:r w:rsidRPr="00BA122D">
              <w:rPr>
                <w:noProof/>
                <w:webHidden/>
              </w:rPr>
              <w:tab/>
            </w:r>
            <w:r w:rsidRPr="00BA122D">
              <w:rPr>
                <w:noProof/>
                <w:webHidden/>
              </w:rPr>
              <w:fldChar w:fldCharType="begin"/>
            </w:r>
            <w:r w:rsidRPr="00BA122D">
              <w:rPr>
                <w:noProof/>
                <w:webHidden/>
              </w:rPr>
              <w:instrText xml:space="preserve"> PAGEREF _Toc197967202 \h </w:instrText>
            </w:r>
            <w:r w:rsidRPr="00BA122D">
              <w:rPr>
                <w:noProof/>
                <w:webHidden/>
              </w:rPr>
            </w:r>
            <w:r w:rsidRPr="00BA122D">
              <w:rPr>
                <w:noProof/>
                <w:webHidden/>
              </w:rPr>
              <w:fldChar w:fldCharType="separate"/>
            </w:r>
            <w:r w:rsidR="00FE37E1">
              <w:rPr>
                <w:noProof/>
                <w:webHidden/>
              </w:rPr>
              <w:t>121</w:t>
            </w:r>
            <w:r w:rsidRPr="00BA122D">
              <w:rPr>
                <w:noProof/>
                <w:webHidden/>
              </w:rPr>
              <w:fldChar w:fldCharType="end"/>
            </w:r>
          </w:hyperlink>
        </w:p>
        <w:p w14:paraId="6C3328F0" w14:textId="66220698" w:rsidR="000D7BEA" w:rsidRPr="00BA122D" w:rsidRDefault="000D7BEA" w:rsidP="00BA122D">
          <w:pPr>
            <w:pStyle w:val="TOC1"/>
            <w:rPr>
              <w:noProof/>
              <w:kern w:val="2"/>
              <w:sz w:val="28"/>
              <w:szCs w:val="28"/>
              <w:lang w:eastAsia="en-GB"/>
              <w14:ligatures w14:val="standardContextual"/>
            </w:rPr>
          </w:pPr>
          <w:hyperlink w:anchor="_Toc197967203" w:history="1">
            <w:r w:rsidRPr="00BA122D">
              <w:rPr>
                <w:rStyle w:val="Hyperlink"/>
                <w:rFonts w:cstheme="minorHAnsi"/>
                <w:b/>
                <w:noProof/>
                <w:sz w:val="24"/>
                <w:szCs w:val="24"/>
              </w:rPr>
              <w:t>Family Services &amp; Social Care</w:t>
            </w:r>
            <w:r w:rsidRPr="00BA122D">
              <w:rPr>
                <w:noProof/>
                <w:webHidden/>
              </w:rPr>
              <w:tab/>
            </w:r>
            <w:r w:rsidRPr="00BA122D">
              <w:rPr>
                <w:noProof/>
                <w:webHidden/>
              </w:rPr>
              <w:fldChar w:fldCharType="begin"/>
            </w:r>
            <w:r w:rsidRPr="00BA122D">
              <w:rPr>
                <w:noProof/>
                <w:webHidden/>
              </w:rPr>
              <w:instrText xml:space="preserve"> PAGEREF _Toc197967203 \h </w:instrText>
            </w:r>
            <w:r w:rsidRPr="00BA122D">
              <w:rPr>
                <w:noProof/>
                <w:webHidden/>
              </w:rPr>
            </w:r>
            <w:r w:rsidRPr="00BA122D">
              <w:rPr>
                <w:noProof/>
                <w:webHidden/>
              </w:rPr>
              <w:fldChar w:fldCharType="separate"/>
            </w:r>
            <w:r w:rsidR="00FE37E1">
              <w:rPr>
                <w:noProof/>
                <w:webHidden/>
              </w:rPr>
              <w:t>124</w:t>
            </w:r>
            <w:r w:rsidRPr="00BA122D">
              <w:rPr>
                <w:noProof/>
                <w:webHidden/>
              </w:rPr>
              <w:fldChar w:fldCharType="end"/>
            </w:r>
          </w:hyperlink>
        </w:p>
        <w:p w14:paraId="01B67A99" w14:textId="0A6FDF99" w:rsidR="000D7BEA" w:rsidRPr="00BA122D" w:rsidRDefault="000D7BEA" w:rsidP="00BA122D">
          <w:pPr>
            <w:pStyle w:val="TOC1"/>
            <w:rPr>
              <w:noProof/>
              <w:kern w:val="2"/>
              <w:sz w:val="28"/>
              <w:szCs w:val="28"/>
              <w:lang w:eastAsia="en-GB"/>
              <w14:ligatures w14:val="standardContextual"/>
            </w:rPr>
          </w:pPr>
          <w:hyperlink w:anchor="_Toc197967204" w:history="1">
            <w:r w:rsidRPr="00BA122D">
              <w:rPr>
                <w:rStyle w:val="Hyperlink"/>
                <w:rFonts w:cstheme="minorHAnsi"/>
                <w:b/>
                <w:noProof/>
                <w:sz w:val="24"/>
                <w:szCs w:val="24"/>
              </w:rPr>
              <w:t>Any Other Comments</w:t>
            </w:r>
            <w:r w:rsidRPr="00BA122D">
              <w:rPr>
                <w:noProof/>
                <w:webHidden/>
              </w:rPr>
              <w:tab/>
            </w:r>
            <w:r w:rsidRPr="00BA122D">
              <w:rPr>
                <w:noProof/>
                <w:webHidden/>
              </w:rPr>
              <w:fldChar w:fldCharType="begin"/>
            </w:r>
            <w:r w:rsidRPr="00BA122D">
              <w:rPr>
                <w:noProof/>
                <w:webHidden/>
              </w:rPr>
              <w:instrText xml:space="preserve"> PAGEREF _Toc197967204 \h </w:instrText>
            </w:r>
            <w:r w:rsidRPr="00BA122D">
              <w:rPr>
                <w:noProof/>
                <w:webHidden/>
              </w:rPr>
            </w:r>
            <w:r w:rsidRPr="00BA122D">
              <w:rPr>
                <w:noProof/>
                <w:webHidden/>
              </w:rPr>
              <w:fldChar w:fldCharType="separate"/>
            </w:r>
            <w:r w:rsidR="00FE37E1">
              <w:rPr>
                <w:noProof/>
                <w:webHidden/>
              </w:rPr>
              <w:t>131</w:t>
            </w:r>
            <w:r w:rsidRPr="00BA122D">
              <w:rPr>
                <w:noProof/>
                <w:webHidden/>
              </w:rPr>
              <w:fldChar w:fldCharType="end"/>
            </w:r>
          </w:hyperlink>
        </w:p>
        <w:p w14:paraId="5089F95A" w14:textId="6CAFF5FD" w:rsidR="000D7BEA" w:rsidRPr="00BA122D" w:rsidRDefault="000D7BEA" w:rsidP="00BA122D">
          <w:pPr>
            <w:pStyle w:val="TOC1"/>
            <w:rPr>
              <w:noProof/>
              <w:kern w:val="2"/>
              <w:sz w:val="28"/>
              <w:szCs w:val="28"/>
              <w:lang w:eastAsia="en-GB"/>
              <w14:ligatures w14:val="standardContextual"/>
            </w:rPr>
          </w:pPr>
          <w:hyperlink w:anchor="_Toc197967205" w:history="1">
            <w:r w:rsidRPr="00BA122D">
              <w:rPr>
                <w:rStyle w:val="Hyperlink"/>
                <w:rFonts w:cstheme="minorHAnsi"/>
                <w:b/>
                <w:noProof/>
                <w:sz w:val="24"/>
                <w:szCs w:val="24"/>
              </w:rPr>
              <w:t>About You</w:t>
            </w:r>
            <w:r w:rsidRPr="00BA122D">
              <w:rPr>
                <w:noProof/>
                <w:webHidden/>
              </w:rPr>
              <w:tab/>
            </w:r>
            <w:r w:rsidRPr="00BA122D">
              <w:rPr>
                <w:noProof/>
                <w:webHidden/>
              </w:rPr>
              <w:fldChar w:fldCharType="begin"/>
            </w:r>
            <w:r w:rsidRPr="00BA122D">
              <w:rPr>
                <w:noProof/>
                <w:webHidden/>
              </w:rPr>
              <w:instrText xml:space="preserve"> PAGEREF _Toc197967205 \h </w:instrText>
            </w:r>
            <w:r w:rsidRPr="00BA122D">
              <w:rPr>
                <w:noProof/>
                <w:webHidden/>
              </w:rPr>
            </w:r>
            <w:r w:rsidRPr="00BA122D">
              <w:rPr>
                <w:noProof/>
                <w:webHidden/>
              </w:rPr>
              <w:fldChar w:fldCharType="separate"/>
            </w:r>
            <w:r w:rsidR="00FE37E1">
              <w:rPr>
                <w:noProof/>
                <w:webHidden/>
              </w:rPr>
              <w:t>134</w:t>
            </w:r>
            <w:r w:rsidRPr="00BA122D">
              <w:rPr>
                <w:noProof/>
                <w:webHidden/>
              </w:rPr>
              <w:fldChar w:fldCharType="end"/>
            </w:r>
          </w:hyperlink>
        </w:p>
        <w:p w14:paraId="582FCD42" w14:textId="10FEDB29"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06" w:history="1">
            <w:r w:rsidRPr="00BA122D">
              <w:rPr>
                <w:rStyle w:val="Hyperlink"/>
                <w:noProof/>
                <w:sz w:val="24"/>
                <w:szCs w:val="24"/>
              </w:rPr>
              <w:t>Appendix 1</w:t>
            </w:r>
            <w:r w:rsidRPr="00BA122D">
              <w:rPr>
                <w:noProof/>
                <w:kern w:val="2"/>
                <w:sz w:val="28"/>
                <w:szCs w:val="28"/>
                <w:lang w:eastAsia="en-GB"/>
                <w14:ligatures w14:val="standardContextual"/>
              </w:rPr>
              <w:tab/>
            </w:r>
            <w:r w:rsidRPr="00BA122D">
              <w:rPr>
                <w:rStyle w:val="Hyperlink"/>
                <w:noProof/>
                <w:sz w:val="24"/>
                <w:szCs w:val="24"/>
              </w:rPr>
              <w:t>Volunteering</w:t>
            </w:r>
            <w:r w:rsidRPr="00BA122D">
              <w:rPr>
                <w:noProof/>
                <w:webHidden/>
              </w:rPr>
              <w:tab/>
            </w:r>
            <w:r w:rsidRPr="00BA122D">
              <w:rPr>
                <w:noProof/>
                <w:webHidden/>
              </w:rPr>
              <w:fldChar w:fldCharType="begin"/>
            </w:r>
            <w:r w:rsidRPr="00BA122D">
              <w:rPr>
                <w:noProof/>
                <w:webHidden/>
              </w:rPr>
              <w:instrText xml:space="preserve"> PAGEREF _Toc197967206 \h </w:instrText>
            </w:r>
            <w:r w:rsidRPr="00BA122D">
              <w:rPr>
                <w:noProof/>
                <w:webHidden/>
              </w:rPr>
            </w:r>
            <w:r w:rsidRPr="00BA122D">
              <w:rPr>
                <w:noProof/>
                <w:webHidden/>
              </w:rPr>
              <w:fldChar w:fldCharType="separate"/>
            </w:r>
            <w:r w:rsidR="00FE37E1">
              <w:rPr>
                <w:noProof/>
                <w:webHidden/>
              </w:rPr>
              <w:t>142</w:t>
            </w:r>
            <w:r w:rsidRPr="00BA122D">
              <w:rPr>
                <w:noProof/>
                <w:webHidden/>
              </w:rPr>
              <w:fldChar w:fldCharType="end"/>
            </w:r>
          </w:hyperlink>
        </w:p>
        <w:p w14:paraId="3CE24C78" w14:textId="2106221C"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07" w:history="1">
            <w:r w:rsidRPr="00BA122D">
              <w:rPr>
                <w:rStyle w:val="Hyperlink"/>
                <w:noProof/>
                <w:sz w:val="24"/>
                <w:szCs w:val="24"/>
              </w:rPr>
              <w:t>Appendix 2</w:t>
            </w:r>
            <w:r w:rsidRPr="00BA122D">
              <w:rPr>
                <w:noProof/>
                <w:kern w:val="2"/>
                <w:sz w:val="28"/>
                <w:szCs w:val="28"/>
                <w:lang w:eastAsia="en-GB"/>
                <w14:ligatures w14:val="standardContextual"/>
              </w:rPr>
              <w:tab/>
            </w:r>
            <w:r w:rsidRPr="00BA122D">
              <w:rPr>
                <w:rStyle w:val="Hyperlink"/>
                <w:noProof/>
                <w:sz w:val="24"/>
                <w:szCs w:val="24"/>
              </w:rPr>
              <w:t>How Would You Prefer to Access Information About Services, Events etc.?  Breakdown by Demographic and Geography</w:t>
            </w:r>
            <w:r w:rsidRPr="00BA122D">
              <w:rPr>
                <w:noProof/>
                <w:webHidden/>
              </w:rPr>
              <w:tab/>
            </w:r>
            <w:r w:rsidRPr="00BA122D">
              <w:rPr>
                <w:noProof/>
                <w:webHidden/>
              </w:rPr>
              <w:fldChar w:fldCharType="begin"/>
            </w:r>
            <w:r w:rsidRPr="00BA122D">
              <w:rPr>
                <w:noProof/>
                <w:webHidden/>
              </w:rPr>
              <w:instrText xml:space="preserve"> PAGEREF _Toc197967207 \h </w:instrText>
            </w:r>
            <w:r w:rsidRPr="00BA122D">
              <w:rPr>
                <w:noProof/>
                <w:webHidden/>
              </w:rPr>
            </w:r>
            <w:r w:rsidRPr="00BA122D">
              <w:rPr>
                <w:noProof/>
                <w:webHidden/>
              </w:rPr>
              <w:fldChar w:fldCharType="separate"/>
            </w:r>
            <w:r w:rsidR="00FE37E1">
              <w:rPr>
                <w:noProof/>
                <w:webHidden/>
              </w:rPr>
              <w:t>144</w:t>
            </w:r>
            <w:r w:rsidRPr="00BA122D">
              <w:rPr>
                <w:noProof/>
                <w:webHidden/>
              </w:rPr>
              <w:fldChar w:fldCharType="end"/>
            </w:r>
          </w:hyperlink>
        </w:p>
        <w:p w14:paraId="509C7C39" w14:textId="477EDA77"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08" w:history="1">
            <w:r w:rsidRPr="00BA122D">
              <w:rPr>
                <w:rStyle w:val="Hyperlink"/>
                <w:noProof/>
                <w:sz w:val="24"/>
                <w:szCs w:val="24"/>
              </w:rPr>
              <w:t>Appendix 3</w:t>
            </w:r>
            <w:r w:rsidRPr="00BA122D">
              <w:rPr>
                <w:noProof/>
                <w:kern w:val="2"/>
                <w:sz w:val="28"/>
                <w:szCs w:val="28"/>
                <w:lang w:eastAsia="en-GB"/>
                <w14:ligatures w14:val="standardContextual"/>
              </w:rPr>
              <w:tab/>
            </w:r>
            <w:r w:rsidRPr="00BA122D">
              <w:rPr>
                <w:rStyle w:val="Hyperlink"/>
                <w:noProof/>
                <w:sz w:val="24"/>
                <w:szCs w:val="24"/>
              </w:rPr>
              <w:t>Why Do You Disagree That Contacting the Council is Simple?</w:t>
            </w:r>
            <w:r w:rsidRPr="00BA122D">
              <w:rPr>
                <w:noProof/>
                <w:webHidden/>
              </w:rPr>
              <w:tab/>
            </w:r>
            <w:r w:rsidRPr="00BA122D">
              <w:rPr>
                <w:noProof/>
                <w:webHidden/>
              </w:rPr>
              <w:fldChar w:fldCharType="begin"/>
            </w:r>
            <w:r w:rsidRPr="00BA122D">
              <w:rPr>
                <w:noProof/>
                <w:webHidden/>
              </w:rPr>
              <w:instrText xml:space="preserve"> PAGEREF _Toc197967208 \h </w:instrText>
            </w:r>
            <w:r w:rsidRPr="00BA122D">
              <w:rPr>
                <w:noProof/>
                <w:webHidden/>
              </w:rPr>
            </w:r>
            <w:r w:rsidRPr="00BA122D">
              <w:rPr>
                <w:noProof/>
                <w:webHidden/>
              </w:rPr>
              <w:fldChar w:fldCharType="separate"/>
            </w:r>
            <w:r w:rsidR="00FE37E1">
              <w:rPr>
                <w:noProof/>
                <w:webHidden/>
              </w:rPr>
              <w:t>147</w:t>
            </w:r>
            <w:r w:rsidRPr="00BA122D">
              <w:rPr>
                <w:noProof/>
                <w:webHidden/>
              </w:rPr>
              <w:fldChar w:fldCharType="end"/>
            </w:r>
          </w:hyperlink>
        </w:p>
        <w:p w14:paraId="1E566E60" w14:textId="72896368"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09" w:history="1">
            <w:r w:rsidRPr="00BA122D">
              <w:rPr>
                <w:rStyle w:val="Hyperlink"/>
                <w:noProof/>
                <w:sz w:val="24"/>
                <w:szCs w:val="24"/>
              </w:rPr>
              <w:t>Appendix 4</w:t>
            </w:r>
            <w:r w:rsidRPr="00BA122D">
              <w:rPr>
                <w:noProof/>
                <w:kern w:val="2"/>
                <w:sz w:val="28"/>
                <w:szCs w:val="28"/>
                <w:lang w:eastAsia="en-GB"/>
                <w14:ligatures w14:val="standardContextual"/>
              </w:rPr>
              <w:tab/>
            </w:r>
            <w:r w:rsidRPr="00BA122D">
              <w:rPr>
                <w:rStyle w:val="Hyperlink"/>
                <w:noProof/>
                <w:sz w:val="24"/>
                <w:szCs w:val="24"/>
              </w:rPr>
              <w:t>What Other Services Delivered in your Local Hub/Library Do You Find Most Helpful?</w:t>
            </w:r>
            <w:r w:rsidRPr="00BA122D">
              <w:rPr>
                <w:noProof/>
                <w:webHidden/>
              </w:rPr>
              <w:tab/>
            </w:r>
            <w:r w:rsidRPr="00BA122D">
              <w:rPr>
                <w:noProof/>
                <w:webHidden/>
              </w:rPr>
              <w:fldChar w:fldCharType="begin"/>
            </w:r>
            <w:r w:rsidRPr="00BA122D">
              <w:rPr>
                <w:noProof/>
                <w:webHidden/>
              </w:rPr>
              <w:instrText xml:space="preserve"> PAGEREF _Toc197967209 \h </w:instrText>
            </w:r>
            <w:r w:rsidRPr="00BA122D">
              <w:rPr>
                <w:noProof/>
                <w:webHidden/>
              </w:rPr>
            </w:r>
            <w:r w:rsidRPr="00BA122D">
              <w:rPr>
                <w:noProof/>
                <w:webHidden/>
              </w:rPr>
              <w:fldChar w:fldCharType="separate"/>
            </w:r>
            <w:r w:rsidR="00FE37E1">
              <w:rPr>
                <w:noProof/>
                <w:webHidden/>
              </w:rPr>
              <w:t>150</w:t>
            </w:r>
            <w:r w:rsidRPr="00BA122D">
              <w:rPr>
                <w:noProof/>
                <w:webHidden/>
              </w:rPr>
              <w:fldChar w:fldCharType="end"/>
            </w:r>
          </w:hyperlink>
        </w:p>
        <w:p w14:paraId="74D52047" w14:textId="6A975D81"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10" w:history="1">
            <w:r w:rsidRPr="00BA122D">
              <w:rPr>
                <w:rStyle w:val="Hyperlink"/>
                <w:noProof/>
                <w:sz w:val="24"/>
                <w:szCs w:val="24"/>
              </w:rPr>
              <w:t>Appendix 5</w:t>
            </w:r>
            <w:r w:rsidRPr="00BA122D">
              <w:rPr>
                <w:noProof/>
                <w:kern w:val="2"/>
                <w:sz w:val="28"/>
                <w:szCs w:val="28"/>
                <w:lang w:eastAsia="en-GB"/>
                <w14:ligatures w14:val="standardContextual"/>
              </w:rPr>
              <w:tab/>
            </w:r>
            <w:r w:rsidRPr="00BA122D">
              <w:rPr>
                <w:rStyle w:val="Hyperlink"/>
                <w:noProof/>
                <w:sz w:val="24"/>
                <w:szCs w:val="24"/>
              </w:rPr>
              <w:t>What Services Delivered in your Local Hub/Library Do You Find Most Helpful?  Breakdown by Demographic and Geography</w:t>
            </w:r>
            <w:r w:rsidRPr="00BA122D">
              <w:rPr>
                <w:noProof/>
                <w:webHidden/>
              </w:rPr>
              <w:tab/>
            </w:r>
            <w:r w:rsidRPr="00BA122D">
              <w:rPr>
                <w:noProof/>
                <w:webHidden/>
              </w:rPr>
              <w:fldChar w:fldCharType="begin"/>
            </w:r>
            <w:r w:rsidRPr="00BA122D">
              <w:rPr>
                <w:noProof/>
                <w:webHidden/>
              </w:rPr>
              <w:instrText xml:space="preserve"> PAGEREF _Toc197967210 \h </w:instrText>
            </w:r>
            <w:r w:rsidRPr="00BA122D">
              <w:rPr>
                <w:noProof/>
                <w:webHidden/>
              </w:rPr>
            </w:r>
            <w:r w:rsidRPr="00BA122D">
              <w:rPr>
                <w:noProof/>
                <w:webHidden/>
              </w:rPr>
              <w:fldChar w:fldCharType="separate"/>
            </w:r>
            <w:r w:rsidR="00FE37E1">
              <w:rPr>
                <w:noProof/>
                <w:webHidden/>
              </w:rPr>
              <w:t>153</w:t>
            </w:r>
            <w:r w:rsidRPr="00BA122D">
              <w:rPr>
                <w:noProof/>
                <w:webHidden/>
              </w:rPr>
              <w:fldChar w:fldCharType="end"/>
            </w:r>
          </w:hyperlink>
        </w:p>
        <w:p w14:paraId="2F4447F8" w14:textId="114A1943"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11" w:history="1">
            <w:r w:rsidRPr="00BA122D">
              <w:rPr>
                <w:rStyle w:val="Hyperlink"/>
                <w:noProof/>
                <w:sz w:val="24"/>
                <w:szCs w:val="24"/>
              </w:rPr>
              <w:t>Appendix 6</w:t>
            </w:r>
            <w:r w:rsidRPr="00BA122D">
              <w:rPr>
                <w:noProof/>
                <w:kern w:val="2"/>
                <w:sz w:val="28"/>
                <w:szCs w:val="28"/>
                <w:lang w:eastAsia="en-GB"/>
                <w14:ligatures w14:val="standardContextual"/>
              </w:rPr>
              <w:tab/>
            </w:r>
            <w:r w:rsidRPr="00BA122D">
              <w:rPr>
                <w:rStyle w:val="Hyperlink"/>
                <w:noProof/>
                <w:sz w:val="24"/>
                <w:szCs w:val="24"/>
              </w:rPr>
              <w:t>What Other Activities or Events Would You Like To See in Your Local Hub?</w:t>
            </w:r>
            <w:r w:rsidRPr="00BA122D">
              <w:rPr>
                <w:noProof/>
                <w:webHidden/>
              </w:rPr>
              <w:tab/>
            </w:r>
            <w:r w:rsidRPr="00BA122D">
              <w:rPr>
                <w:noProof/>
                <w:webHidden/>
              </w:rPr>
              <w:fldChar w:fldCharType="begin"/>
            </w:r>
            <w:r w:rsidRPr="00BA122D">
              <w:rPr>
                <w:noProof/>
                <w:webHidden/>
              </w:rPr>
              <w:instrText xml:space="preserve"> PAGEREF _Toc197967211 \h </w:instrText>
            </w:r>
            <w:r w:rsidRPr="00BA122D">
              <w:rPr>
                <w:noProof/>
                <w:webHidden/>
              </w:rPr>
            </w:r>
            <w:r w:rsidRPr="00BA122D">
              <w:rPr>
                <w:noProof/>
                <w:webHidden/>
              </w:rPr>
              <w:fldChar w:fldCharType="separate"/>
            </w:r>
            <w:r w:rsidR="00FE37E1">
              <w:rPr>
                <w:noProof/>
                <w:webHidden/>
              </w:rPr>
              <w:t>156</w:t>
            </w:r>
            <w:r w:rsidRPr="00BA122D">
              <w:rPr>
                <w:noProof/>
                <w:webHidden/>
              </w:rPr>
              <w:fldChar w:fldCharType="end"/>
            </w:r>
          </w:hyperlink>
        </w:p>
        <w:p w14:paraId="6989B874" w14:textId="4327B631"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12" w:history="1">
            <w:r w:rsidRPr="00BA122D">
              <w:rPr>
                <w:rStyle w:val="Hyperlink"/>
                <w:noProof/>
                <w:sz w:val="24"/>
                <w:szCs w:val="24"/>
              </w:rPr>
              <w:t>Appendix 7</w:t>
            </w:r>
            <w:r w:rsidRPr="00BA122D">
              <w:rPr>
                <w:noProof/>
                <w:kern w:val="2"/>
                <w:sz w:val="28"/>
                <w:szCs w:val="28"/>
                <w:lang w:eastAsia="en-GB"/>
                <w14:ligatures w14:val="standardContextual"/>
              </w:rPr>
              <w:tab/>
            </w:r>
            <w:r w:rsidRPr="00BA122D">
              <w:rPr>
                <w:rStyle w:val="Hyperlink"/>
                <w:noProof/>
                <w:sz w:val="24"/>
                <w:szCs w:val="24"/>
              </w:rPr>
              <w:t>What Activities or Events Would You Like To See in Your Local Hub?  Breakdown by Demographic and Geography</w:t>
            </w:r>
            <w:r w:rsidRPr="00BA122D">
              <w:rPr>
                <w:noProof/>
                <w:webHidden/>
              </w:rPr>
              <w:tab/>
            </w:r>
            <w:r w:rsidRPr="00BA122D">
              <w:rPr>
                <w:noProof/>
                <w:webHidden/>
              </w:rPr>
              <w:fldChar w:fldCharType="begin"/>
            </w:r>
            <w:r w:rsidRPr="00BA122D">
              <w:rPr>
                <w:noProof/>
                <w:webHidden/>
              </w:rPr>
              <w:instrText xml:space="preserve"> PAGEREF _Toc197967212 \h </w:instrText>
            </w:r>
            <w:r w:rsidRPr="00BA122D">
              <w:rPr>
                <w:noProof/>
                <w:webHidden/>
              </w:rPr>
            </w:r>
            <w:r w:rsidRPr="00BA122D">
              <w:rPr>
                <w:noProof/>
                <w:webHidden/>
              </w:rPr>
              <w:fldChar w:fldCharType="separate"/>
            </w:r>
            <w:r w:rsidR="00FE37E1">
              <w:rPr>
                <w:noProof/>
                <w:webHidden/>
              </w:rPr>
              <w:t>158</w:t>
            </w:r>
            <w:r w:rsidRPr="00BA122D">
              <w:rPr>
                <w:noProof/>
                <w:webHidden/>
              </w:rPr>
              <w:fldChar w:fldCharType="end"/>
            </w:r>
          </w:hyperlink>
        </w:p>
        <w:p w14:paraId="63761F4B" w14:textId="43AF5662"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13" w:history="1">
            <w:r w:rsidRPr="00BA122D">
              <w:rPr>
                <w:rStyle w:val="Hyperlink"/>
                <w:noProof/>
                <w:sz w:val="24"/>
                <w:szCs w:val="24"/>
              </w:rPr>
              <w:t>Appendix 8</w:t>
            </w:r>
            <w:r w:rsidRPr="00BA122D">
              <w:rPr>
                <w:noProof/>
                <w:kern w:val="2"/>
                <w:sz w:val="28"/>
                <w:szCs w:val="28"/>
                <w:lang w:eastAsia="en-GB"/>
                <w14:ligatures w14:val="standardContextual"/>
              </w:rPr>
              <w:tab/>
            </w:r>
            <w:r w:rsidRPr="00BA122D">
              <w:rPr>
                <w:rStyle w:val="Hyperlink"/>
                <w:noProof/>
                <w:sz w:val="24"/>
                <w:szCs w:val="24"/>
              </w:rPr>
              <w:t>How Else Would You Like To Know About Events In Your Local Hub/Library?</w:t>
            </w:r>
            <w:r w:rsidR="00BA122D">
              <w:rPr>
                <w:rStyle w:val="Hyperlink"/>
                <w:noProof/>
                <w:sz w:val="24"/>
                <w:szCs w:val="24"/>
              </w:rPr>
              <w:tab/>
            </w:r>
            <w:r w:rsidR="00BA122D">
              <w:rPr>
                <w:rStyle w:val="Hyperlink"/>
                <w:noProof/>
                <w:sz w:val="24"/>
                <w:szCs w:val="24"/>
              </w:rPr>
              <w:tab/>
            </w:r>
            <w:r w:rsidRPr="00BA122D">
              <w:rPr>
                <w:noProof/>
                <w:webHidden/>
              </w:rPr>
              <w:tab/>
            </w:r>
            <w:r w:rsidRPr="00BA122D">
              <w:rPr>
                <w:noProof/>
                <w:webHidden/>
              </w:rPr>
              <w:fldChar w:fldCharType="begin"/>
            </w:r>
            <w:r w:rsidRPr="00BA122D">
              <w:rPr>
                <w:noProof/>
                <w:webHidden/>
              </w:rPr>
              <w:instrText xml:space="preserve"> PAGEREF _Toc197967213 \h </w:instrText>
            </w:r>
            <w:r w:rsidRPr="00BA122D">
              <w:rPr>
                <w:noProof/>
                <w:webHidden/>
              </w:rPr>
            </w:r>
            <w:r w:rsidRPr="00BA122D">
              <w:rPr>
                <w:noProof/>
                <w:webHidden/>
              </w:rPr>
              <w:fldChar w:fldCharType="separate"/>
            </w:r>
            <w:r w:rsidR="00FE37E1">
              <w:rPr>
                <w:noProof/>
                <w:webHidden/>
              </w:rPr>
              <w:t>161</w:t>
            </w:r>
            <w:r w:rsidRPr="00BA122D">
              <w:rPr>
                <w:noProof/>
                <w:webHidden/>
              </w:rPr>
              <w:fldChar w:fldCharType="end"/>
            </w:r>
          </w:hyperlink>
        </w:p>
        <w:p w14:paraId="459B6254" w14:textId="4BB6EA8F"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14" w:history="1">
            <w:r w:rsidRPr="00BA122D">
              <w:rPr>
                <w:rStyle w:val="Hyperlink"/>
                <w:noProof/>
                <w:sz w:val="24"/>
                <w:szCs w:val="24"/>
              </w:rPr>
              <w:t>Appendix 9</w:t>
            </w:r>
            <w:r w:rsidRPr="00BA122D">
              <w:rPr>
                <w:noProof/>
                <w:kern w:val="2"/>
                <w:sz w:val="28"/>
                <w:szCs w:val="28"/>
                <w:lang w:eastAsia="en-GB"/>
                <w14:ligatures w14:val="standardContextual"/>
              </w:rPr>
              <w:tab/>
            </w:r>
            <w:r w:rsidRPr="00BA122D">
              <w:rPr>
                <w:rStyle w:val="Hyperlink"/>
                <w:noProof/>
                <w:sz w:val="24"/>
                <w:szCs w:val="24"/>
              </w:rPr>
              <w:t>In the last six months, have you or anyone else in your household done any of the following because you couldn't AFFORD food?  Breakdown by Demographic and Geography</w:t>
            </w:r>
            <w:r w:rsidRPr="00BA122D">
              <w:rPr>
                <w:noProof/>
                <w:webHidden/>
              </w:rPr>
              <w:tab/>
            </w:r>
            <w:r w:rsidRPr="00BA122D">
              <w:rPr>
                <w:noProof/>
                <w:webHidden/>
              </w:rPr>
              <w:fldChar w:fldCharType="begin"/>
            </w:r>
            <w:r w:rsidRPr="00BA122D">
              <w:rPr>
                <w:noProof/>
                <w:webHidden/>
              </w:rPr>
              <w:instrText xml:space="preserve"> PAGEREF _Toc197967214 \h </w:instrText>
            </w:r>
            <w:r w:rsidRPr="00BA122D">
              <w:rPr>
                <w:noProof/>
                <w:webHidden/>
              </w:rPr>
            </w:r>
            <w:r w:rsidRPr="00BA122D">
              <w:rPr>
                <w:noProof/>
                <w:webHidden/>
              </w:rPr>
              <w:fldChar w:fldCharType="separate"/>
            </w:r>
            <w:r w:rsidR="00FE37E1">
              <w:rPr>
                <w:noProof/>
                <w:webHidden/>
              </w:rPr>
              <w:t>162</w:t>
            </w:r>
            <w:r w:rsidRPr="00BA122D">
              <w:rPr>
                <w:noProof/>
                <w:webHidden/>
              </w:rPr>
              <w:fldChar w:fldCharType="end"/>
            </w:r>
          </w:hyperlink>
        </w:p>
        <w:p w14:paraId="7518016F" w14:textId="20A83AA2"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15" w:history="1">
            <w:r w:rsidRPr="00BA122D">
              <w:rPr>
                <w:rStyle w:val="Hyperlink"/>
                <w:noProof/>
                <w:sz w:val="24"/>
                <w:szCs w:val="24"/>
              </w:rPr>
              <w:t>Appendix 10</w:t>
            </w:r>
            <w:r w:rsidRPr="00BA122D">
              <w:rPr>
                <w:noProof/>
                <w:kern w:val="2"/>
                <w:sz w:val="28"/>
                <w:szCs w:val="28"/>
                <w:lang w:eastAsia="en-GB"/>
                <w14:ligatures w14:val="standardContextual"/>
              </w:rPr>
              <w:tab/>
            </w:r>
            <w:r w:rsidRPr="00BA122D">
              <w:rPr>
                <w:rStyle w:val="Hyperlink"/>
                <w:noProof/>
                <w:sz w:val="24"/>
                <w:szCs w:val="24"/>
              </w:rPr>
              <w:t>In the last six months, have you or anyone else in your household had issues paying energy bills?  Breakdown by Demographic and Geography</w:t>
            </w:r>
            <w:r w:rsidRPr="00BA122D">
              <w:rPr>
                <w:noProof/>
                <w:webHidden/>
              </w:rPr>
              <w:tab/>
            </w:r>
            <w:r w:rsidRPr="00BA122D">
              <w:rPr>
                <w:noProof/>
                <w:webHidden/>
              </w:rPr>
              <w:fldChar w:fldCharType="begin"/>
            </w:r>
            <w:r w:rsidRPr="00BA122D">
              <w:rPr>
                <w:noProof/>
                <w:webHidden/>
              </w:rPr>
              <w:instrText xml:space="preserve"> PAGEREF _Toc197967215 \h </w:instrText>
            </w:r>
            <w:r w:rsidRPr="00BA122D">
              <w:rPr>
                <w:noProof/>
                <w:webHidden/>
              </w:rPr>
            </w:r>
            <w:r w:rsidRPr="00BA122D">
              <w:rPr>
                <w:noProof/>
                <w:webHidden/>
              </w:rPr>
              <w:fldChar w:fldCharType="separate"/>
            </w:r>
            <w:r w:rsidR="00FE37E1">
              <w:rPr>
                <w:noProof/>
                <w:webHidden/>
              </w:rPr>
              <w:t>164</w:t>
            </w:r>
            <w:r w:rsidRPr="00BA122D">
              <w:rPr>
                <w:noProof/>
                <w:webHidden/>
              </w:rPr>
              <w:fldChar w:fldCharType="end"/>
            </w:r>
          </w:hyperlink>
        </w:p>
        <w:p w14:paraId="34FC061F" w14:textId="162EEEC7"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16" w:history="1">
            <w:r w:rsidRPr="00BA122D">
              <w:rPr>
                <w:rStyle w:val="Hyperlink"/>
                <w:noProof/>
                <w:sz w:val="24"/>
                <w:szCs w:val="24"/>
              </w:rPr>
              <w:t>Appendix 11</w:t>
            </w:r>
            <w:r w:rsidRPr="00BA122D">
              <w:rPr>
                <w:noProof/>
                <w:kern w:val="2"/>
                <w:sz w:val="28"/>
                <w:szCs w:val="28"/>
                <w:lang w:eastAsia="en-GB"/>
                <w14:ligatures w14:val="standardContextual"/>
              </w:rPr>
              <w:tab/>
            </w:r>
            <w:r w:rsidRPr="00BA122D">
              <w:rPr>
                <w:rStyle w:val="Hyperlink"/>
                <w:noProof/>
                <w:sz w:val="24"/>
                <w:szCs w:val="24"/>
              </w:rPr>
              <w:t>Please tell us how you plan to cope with the increase in energy costs</w:t>
            </w:r>
            <w:r w:rsidRPr="00BA122D">
              <w:rPr>
                <w:noProof/>
                <w:webHidden/>
              </w:rPr>
              <w:tab/>
            </w:r>
            <w:r w:rsidRPr="00BA122D">
              <w:rPr>
                <w:noProof/>
                <w:webHidden/>
              </w:rPr>
              <w:fldChar w:fldCharType="begin"/>
            </w:r>
            <w:r w:rsidRPr="00BA122D">
              <w:rPr>
                <w:noProof/>
                <w:webHidden/>
              </w:rPr>
              <w:instrText xml:space="preserve"> PAGEREF _Toc197967216 \h </w:instrText>
            </w:r>
            <w:r w:rsidRPr="00BA122D">
              <w:rPr>
                <w:noProof/>
                <w:webHidden/>
              </w:rPr>
            </w:r>
            <w:r w:rsidRPr="00BA122D">
              <w:rPr>
                <w:noProof/>
                <w:webHidden/>
              </w:rPr>
              <w:fldChar w:fldCharType="separate"/>
            </w:r>
            <w:r w:rsidR="00FE37E1">
              <w:rPr>
                <w:noProof/>
                <w:webHidden/>
              </w:rPr>
              <w:t>166</w:t>
            </w:r>
            <w:r w:rsidRPr="00BA122D">
              <w:rPr>
                <w:noProof/>
                <w:webHidden/>
              </w:rPr>
              <w:fldChar w:fldCharType="end"/>
            </w:r>
          </w:hyperlink>
        </w:p>
        <w:p w14:paraId="4383A469" w14:textId="6F815CDA"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17" w:history="1">
            <w:r w:rsidRPr="00BA122D">
              <w:rPr>
                <w:rStyle w:val="Hyperlink"/>
                <w:noProof/>
                <w:sz w:val="24"/>
                <w:szCs w:val="24"/>
              </w:rPr>
              <w:t>Appendix 12</w:t>
            </w:r>
            <w:r w:rsidRPr="00BA122D">
              <w:rPr>
                <w:noProof/>
                <w:kern w:val="2"/>
                <w:sz w:val="28"/>
                <w:szCs w:val="28"/>
                <w:lang w:eastAsia="en-GB"/>
                <w14:ligatures w14:val="standardContextual"/>
              </w:rPr>
              <w:tab/>
            </w:r>
            <w:r w:rsidRPr="00BA122D">
              <w:rPr>
                <w:rStyle w:val="Hyperlink"/>
                <w:noProof/>
                <w:sz w:val="24"/>
                <w:szCs w:val="24"/>
              </w:rPr>
              <w:t>To what extent do you agree or disagree with this statement: Cardiff has a thriving and prosperous economy?  Breakdown by Demographic and Geography</w:t>
            </w:r>
            <w:r w:rsidRPr="00BA122D">
              <w:rPr>
                <w:noProof/>
                <w:webHidden/>
              </w:rPr>
              <w:tab/>
            </w:r>
            <w:r w:rsidRPr="00BA122D">
              <w:rPr>
                <w:noProof/>
                <w:webHidden/>
              </w:rPr>
              <w:fldChar w:fldCharType="begin"/>
            </w:r>
            <w:r w:rsidRPr="00BA122D">
              <w:rPr>
                <w:noProof/>
                <w:webHidden/>
              </w:rPr>
              <w:instrText xml:space="preserve"> PAGEREF _Toc197967217 \h </w:instrText>
            </w:r>
            <w:r w:rsidRPr="00BA122D">
              <w:rPr>
                <w:noProof/>
                <w:webHidden/>
              </w:rPr>
            </w:r>
            <w:r w:rsidRPr="00BA122D">
              <w:rPr>
                <w:noProof/>
                <w:webHidden/>
              </w:rPr>
              <w:fldChar w:fldCharType="separate"/>
            </w:r>
            <w:r w:rsidR="00FE37E1">
              <w:rPr>
                <w:noProof/>
                <w:webHidden/>
              </w:rPr>
              <w:t>167</w:t>
            </w:r>
            <w:r w:rsidRPr="00BA122D">
              <w:rPr>
                <w:noProof/>
                <w:webHidden/>
              </w:rPr>
              <w:fldChar w:fldCharType="end"/>
            </w:r>
          </w:hyperlink>
        </w:p>
        <w:p w14:paraId="2C471F1F" w14:textId="71594F68"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18" w:history="1">
            <w:r w:rsidRPr="00BA122D">
              <w:rPr>
                <w:rStyle w:val="Hyperlink"/>
                <w:noProof/>
                <w:sz w:val="24"/>
                <w:szCs w:val="24"/>
              </w:rPr>
              <w:t>Appendix 13</w:t>
            </w:r>
            <w:r w:rsidRPr="00BA122D">
              <w:rPr>
                <w:noProof/>
                <w:kern w:val="2"/>
                <w:sz w:val="28"/>
                <w:szCs w:val="28"/>
                <w:lang w:eastAsia="en-GB"/>
                <w14:ligatures w14:val="standardContextual"/>
              </w:rPr>
              <w:tab/>
            </w:r>
            <w:r w:rsidRPr="00BA122D">
              <w:rPr>
                <w:rStyle w:val="Hyperlink"/>
                <w:noProof/>
                <w:sz w:val="24"/>
                <w:szCs w:val="24"/>
              </w:rPr>
              <w:t>Over the last 12 months, would you say your employment situation has…?  Breakdown by Demographic and Geography</w:t>
            </w:r>
            <w:r w:rsidRPr="00BA122D">
              <w:rPr>
                <w:noProof/>
                <w:webHidden/>
              </w:rPr>
              <w:tab/>
            </w:r>
            <w:r w:rsidRPr="00BA122D">
              <w:rPr>
                <w:noProof/>
                <w:webHidden/>
              </w:rPr>
              <w:fldChar w:fldCharType="begin"/>
            </w:r>
            <w:r w:rsidRPr="00BA122D">
              <w:rPr>
                <w:noProof/>
                <w:webHidden/>
              </w:rPr>
              <w:instrText xml:space="preserve"> PAGEREF _Toc197967218 \h </w:instrText>
            </w:r>
            <w:r w:rsidRPr="00BA122D">
              <w:rPr>
                <w:noProof/>
                <w:webHidden/>
              </w:rPr>
            </w:r>
            <w:r w:rsidRPr="00BA122D">
              <w:rPr>
                <w:noProof/>
                <w:webHidden/>
              </w:rPr>
              <w:fldChar w:fldCharType="separate"/>
            </w:r>
            <w:r w:rsidR="00FE37E1">
              <w:rPr>
                <w:noProof/>
                <w:webHidden/>
              </w:rPr>
              <w:t>168</w:t>
            </w:r>
            <w:r w:rsidRPr="00BA122D">
              <w:rPr>
                <w:noProof/>
                <w:webHidden/>
              </w:rPr>
              <w:fldChar w:fldCharType="end"/>
            </w:r>
          </w:hyperlink>
        </w:p>
        <w:p w14:paraId="3F81ACF9" w14:textId="0EEBC257"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19" w:history="1">
            <w:r w:rsidRPr="00BA122D">
              <w:rPr>
                <w:rStyle w:val="Hyperlink"/>
                <w:noProof/>
                <w:sz w:val="24"/>
                <w:szCs w:val="24"/>
              </w:rPr>
              <w:t>Appendix 14</w:t>
            </w:r>
            <w:r w:rsidRPr="00BA122D">
              <w:rPr>
                <w:noProof/>
                <w:kern w:val="2"/>
                <w:sz w:val="28"/>
                <w:szCs w:val="28"/>
                <w:lang w:eastAsia="en-GB"/>
                <w14:ligatures w14:val="standardContextual"/>
              </w:rPr>
              <w:tab/>
            </w:r>
            <w:r w:rsidRPr="00BA122D">
              <w:rPr>
                <w:rStyle w:val="Hyperlink"/>
                <w:noProof/>
                <w:sz w:val="24"/>
                <w:szCs w:val="24"/>
              </w:rPr>
              <w:t>Please Tell Us What Else Stopped You Taking Up The Invitation For Screening</w:t>
            </w:r>
            <w:r w:rsidR="00BA122D">
              <w:rPr>
                <w:rStyle w:val="Hyperlink"/>
                <w:noProof/>
                <w:sz w:val="24"/>
                <w:szCs w:val="24"/>
              </w:rPr>
              <w:tab/>
            </w:r>
            <w:r w:rsidR="00BA122D">
              <w:rPr>
                <w:rStyle w:val="Hyperlink"/>
                <w:noProof/>
                <w:sz w:val="24"/>
                <w:szCs w:val="24"/>
              </w:rPr>
              <w:tab/>
            </w:r>
            <w:r w:rsidRPr="00BA122D">
              <w:rPr>
                <w:noProof/>
                <w:webHidden/>
              </w:rPr>
              <w:tab/>
            </w:r>
            <w:r w:rsidRPr="00BA122D">
              <w:rPr>
                <w:noProof/>
                <w:webHidden/>
              </w:rPr>
              <w:fldChar w:fldCharType="begin"/>
            </w:r>
            <w:r w:rsidRPr="00BA122D">
              <w:rPr>
                <w:noProof/>
                <w:webHidden/>
              </w:rPr>
              <w:instrText xml:space="preserve"> PAGEREF _Toc197967219 \h </w:instrText>
            </w:r>
            <w:r w:rsidRPr="00BA122D">
              <w:rPr>
                <w:noProof/>
                <w:webHidden/>
              </w:rPr>
            </w:r>
            <w:r w:rsidRPr="00BA122D">
              <w:rPr>
                <w:noProof/>
                <w:webHidden/>
              </w:rPr>
              <w:fldChar w:fldCharType="separate"/>
            </w:r>
            <w:r w:rsidR="00FE37E1">
              <w:rPr>
                <w:noProof/>
                <w:webHidden/>
              </w:rPr>
              <w:t>169</w:t>
            </w:r>
            <w:r w:rsidRPr="00BA122D">
              <w:rPr>
                <w:noProof/>
                <w:webHidden/>
              </w:rPr>
              <w:fldChar w:fldCharType="end"/>
            </w:r>
          </w:hyperlink>
        </w:p>
        <w:p w14:paraId="6CD59596" w14:textId="47C19E54"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20" w:history="1">
            <w:r w:rsidRPr="00BA122D">
              <w:rPr>
                <w:rStyle w:val="Hyperlink"/>
                <w:noProof/>
                <w:sz w:val="24"/>
                <w:szCs w:val="24"/>
              </w:rPr>
              <w:t>Appendix 15</w:t>
            </w:r>
            <w:r w:rsidRPr="00BA122D">
              <w:rPr>
                <w:noProof/>
                <w:kern w:val="2"/>
                <w:sz w:val="28"/>
                <w:szCs w:val="28"/>
                <w:lang w:eastAsia="en-GB"/>
                <w14:ligatures w14:val="standardContextual"/>
              </w:rPr>
              <w:tab/>
            </w:r>
            <w:r w:rsidRPr="00BA122D">
              <w:rPr>
                <w:rStyle w:val="Hyperlink"/>
                <w:noProof/>
                <w:sz w:val="24"/>
                <w:szCs w:val="24"/>
              </w:rPr>
              <w:t>Please Tell Us What Else Stopped You Taking Up The Invitation For Vaccination</w:t>
            </w:r>
            <w:r w:rsidRPr="00BA122D">
              <w:rPr>
                <w:noProof/>
                <w:webHidden/>
              </w:rPr>
              <w:tab/>
            </w:r>
            <w:r w:rsidRPr="00BA122D">
              <w:rPr>
                <w:noProof/>
                <w:webHidden/>
              </w:rPr>
              <w:fldChar w:fldCharType="begin"/>
            </w:r>
            <w:r w:rsidRPr="00BA122D">
              <w:rPr>
                <w:noProof/>
                <w:webHidden/>
              </w:rPr>
              <w:instrText xml:space="preserve"> PAGEREF _Toc197967220 \h </w:instrText>
            </w:r>
            <w:r w:rsidRPr="00BA122D">
              <w:rPr>
                <w:noProof/>
                <w:webHidden/>
              </w:rPr>
            </w:r>
            <w:r w:rsidRPr="00BA122D">
              <w:rPr>
                <w:noProof/>
                <w:webHidden/>
              </w:rPr>
              <w:fldChar w:fldCharType="separate"/>
            </w:r>
            <w:r w:rsidR="00FE37E1">
              <w:rPr>
                <w:noProof/>
                <w:webHidden/>
              </w:rPr>
              <w:t>171</w:t>
            </w:r>
            <w:r w:rsidRPr="00BA122D">
              <w:rPr>
                <w:noProof/>
                <w:webHidden/>
              </w:rPr>
              <w:fldChar w:fldCharType="end"/>
            </w:r>
          </w:hyperlink>
        </w:p>
        <w:p w14:paraId="58D8801F" w14:textId="64839427"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21" w:history="1">
            <w:r w:rsidRPr="00BA122D">
              <w:rPr>
                <w:rStyle w:val="Hyperlink"/>
                <w:noProof/>
                <w:sz w:val="24"/>
                <w:szCs w:val="24"/>
              </w:rPr>
              <w:t>Appendix 16</w:t>
            </w:r>
            <w:r w:rsidRPr="00BA122D">
              <w:rPr>
                <w:noProof/>
                <w:kern w:val="2"/>
                <w:sz w:val="28"/>
                <w:szCs w:val="28"/>
                <w:lang w:eastAsia="en-GB"/>
                <w14:ligatures w14:val="standardContextual"/>
              </w:rPr>
              <w:tab/>
            </w:r>
            <w:r w:rsidRPr="00BA122D">
              <w:rPr>
                <w:rStyle w:val="Hyperlink"/>
                <w:noProof/>
                <w:sz w:val="24"/>
                <w:szCs w:val="24"/>
              </w:rPr>
              <w:t>How much time do you spend in nature / green spaces?  Breakdown by Demographic Geography</w:t>
            </w:r>
            <w:r w:rsidRPr="00BA122D">
              <w:rPr>
                <w:noProof/>
                <w:webHidden/>
              </w:rPr>
              <w:tab/>
            </w:r>
            <w:r w:rsidRPr="00BA122D">
              <w:rPr>
                <w:noProof/>
                <w:webHidden/>
              </w:rPr>
              <w:fldChar w:fldCharType="begin"/>
            </w:r>
            <w:r w:rsidRPr="00BA122D">
              <w:rPr>
                <w:noProof/>
                <w:webHidden/>
              </w:rPr>
              <w:instrText xml:space="preserve"> PAGEREF _Toc197967221 \h </w:instrText>
            </w:r>
            <w:r w:rsidRPr="00BA122D">
              <w:rPr>
                <w:noProof/>
                <w:webHidden/>
              </w:rPr>
            </w:r>
            <w:r w:rsidRPr="00BA122D">
              <w:rPr>
                <w:noProof/>
                <w:webHidden/>
              </w:rPr>
              <w:fldChar w:fldCharType="separate"/>
            </w:r>
            <w:r w:rsidR="00FE37E1">
              <w:rPr>
                <w:noProof/>
                <w:webHidden/>
              </w:rPr>
              <w:t>172</w:t>
            </w:r>
            <w:r w:rsidRPr="00BA122D">
              <w:rPr>
                <w:noProof/>
                <w:webHidden/>
              </w:rPr>
              <w:fldChar w:fldCharType="end"/>
            </w:r>
          </w:hyperlink>
        </w:p>
        <w:p w14:paraId="04B7FD02" w14:textId="33D11126"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22" w:history="1">
            <w:r w:rsidRPr="00BA122D">
              <w:rPr>
                <w:rStyle w:val="Hyperlink"/>
                <w:noProof/>
                <w:sz w:val="24"/>
                <w:szCs w:val="24"/>
              </w:rPr>
              <w:t>Appendix 17</w:t>
            </w:r>
            <w:r w:rsidRPr="00BA122D">
              <w:rPr>
                <w:noProof/>
                <w:kern w:val="2"/>
                <w:sz w:val="28"/>
                <w:szCs w:val="28"/>
                <w:lang w:eastAsia="en-GB"/>
                <w14:ligatures w14:val="standardContextual"/>
              </w:rPr>
              <w:tab/>
            </w:r>
            <w:r w:rsidRPr="00BA122D">
              <w:rPr>
                <w:rStyle w:val="Hyperlink"/>
                <w:noProof/>
                <w:sz w:val="24"/>
                <w:szCs w:val="24"/>
              </w:rPr>
              <w:t>How Close is This Space To Your Home?  Breakdown by Demographic Geography</w:t>
            </w:r>
            <w:r w:rsidRPr="00BA122D">
              <w:rPr>
                <w:noProof/>
                <w:webHidden/>
              </w:rPr>
              <w:tab/>
            </w:r>
            <w:r w:rsidRPr="00BA122D">
              <w:rPr>
                <w:noProof/>
                <w:webHidden/>
              </w:rPr>
              <w:fldChar w:fldCharType="begin"/>
            </w:r>
            <w:r w:rsidRPr="00BA122D">
              <w:rPr>
                <w:noProof/>
                <w:webHidden/>
              </w:rPr>
              <w:instrText xml:space="preserve"> PAGEREF _Toc197967222 \h </w:instrText>
            </w:r>
            <w:r w:rsidRPr="00BA122D">
              <w:rPr>
                <w:noProof/>
                <w:webHidden/>
              </w:rPr>
            </w:r>
            <w:r w:rsidRPr="00BA122D">
              <w:rPr>
                <w:noProof/>
                <w:webHidden/>
              </w:rPr>
              <w:fldChar w:fldCharType="separate"/>
            </w:r>
            <w:r w:rsidR="00FE37E1">
              <w:rPr>
                <w:noProof/>
                <w:webHidden/>
              </w:rPr>
              <w:t>173</w:t>
            </w:r>
            <w:r w:rsidRPr="00BA122D">
              <w:rPr>
                <w:noProof/>
                <w:webHidden/>
              </w:rPr>
              <w:fldChar w:fldCharType="end"/>
            </w:r>
          </w:hyperlink>
        </w:p>
        <w:p w14:paraId="2171DDBE" w14:textId="67295B47"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23" w:history="1">
            <w:r w:rsidRPr="00BA122D">
              <w:rPr>
                <w:rStyle w:val="Hyperlink"/>
                <w:noProof/>
                <w:sz w:val="24"/>
                <w:szCs w:val="24"/>
              </w:rPr>
              <w:t>Appendix 18</w:t>
            </w:r>
            <w:r w:rsidRPr="00BA122D">
              <w:rPr>
                <w:noProof/>
                <w:kern w:val="2"/>
                <w:sz w:val="28"/>
                <w:szCs w:val="28"/>
                <w:lang w:eastAsia="en-GB"/>
                <w14:ligatures w14:val="standardContextual"/>
              </w:rPr>
              <w:tab/>
            </w:r>
            <w:r w:rsidRPr="00BA122D">
              <w:rPr>
                <w:rStyle w:val="Hyperlink"/>
                <w:noProof/>
                <w:sz w:val="24"/>
                <w:szCs w:val="24"/>
              </w:rPr>
              <w:t>How important do you think it is to have green spaces in your local area?  Breakdown by Demographic Geography</w:t>
            </w:r>
            <w:r w:rsidRPr="00BA122D">
              <w:rPr>
                <w:noProof/>
                <w:webHidden/>
              </w:rPr>
              <w:tab/>
            </w:r>
            <w:r w:rsidRPr="00BA122D">
              <w:rPr>
                <w:noProof/>
                <w:webHidden/>
              </w:rPr>
              <w:fldChar w:fldCharType="begin"/>
            </w:r>
            <w:r w:rsidRPr="00BA122D">
              <w:rPr>
                <w:noProof/>
                <w:webHidden/>
              </w:rPr>
              <w:instrText xml:space="preserve"> PAGEREF _Toc197967223 \h </w:instrText>
            </w:r>
            <w:r w:rsidRPr="00BA122D">
              <w:rPr>
                <w:noProof/>
                <w:webHidden/>
              </w:rPr>
            </w:r>
            <w:r w:rsidRPr="00BA122D">
              <w:rPr>
                <w:noProof/>
                <w:webHidden/>
              </w:rPr>
              <w:fldChar w:fldCharType="separate"/>
            </w:r>
            <w:r w:rsidR="00FE37E1">
              <w:rPr>
                <w:noProof/>
                <w:webHidden/>
              </w:rPr>
              <w:t>174</w:t>
            </w:r>
            <w:r w:rsidRPr="00BA122D">
              <w:rPr>
                <w:noProof/>
                <w:webHidden/>
              </w:rPr>
              <w:fldChar w:fldCharType="end"/>
            </w:r>
          </w:hyperlink>
        </w:p>
        <w:p w14:paraId="2854755A" w14:textId="5F9D4996"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24" w:history="1">
            <w:r w:rsidRPr="00BA122D">
              <w:rPr>
                <w:rStyle w:val="Hyperlink"/>
                <w:noProof/>
                <w:sz w:val="24"/>
                <w:szCs w:val="24"/>
              </w:rPr>
              <w:t>Appendix 19</w:t>
            </w:r>
            <w:r w:rsidRPr="00BA122D">
              <w:rPr>
                <w:noProof/>
                <w:kern w:val="2"/>
                <w:sz w:val="28"/>
                <w:szCs w:val="28"/>
                <w:lang w:eastAsia="en-GB"/>
                <w14:ligatures w14:val="standardContextual"/>
              </w:rPr>
              <w:tab/>
            </w:r>
            <w:r w:rsidRPr="00BA122D">
              <w:rPr>
                <w:rStyle w:val="Hyperlink"/>
                <w:noProof/>
                <w:sz w:val="24"/>
                <w:szCs w:val="24"/>
              </w:rPr>
              <w:t>How Safe or Unsafe Do You Feel In The Following Situations?  Trend Data</w:t>
            </w:r>
            <w:r w:rsidRPr="00BA122D">
              <w:rPr>
                <w:noProof/>
                <w:webHidden/>
              </w:rPr>
              <w:tab/>
            </w:r>
            <w:r w:rsidRPr="00BA122D">
              <w:rPr>
                <w:noProof/>
                <w:webHidden/>
              </w:rPr>
              <w:fldChar w:fldCharType="begin"/>
            </w:r>
            <w:r w:rsidRPr="00BA122D">
              <w:rPr>
                <w:noProof/>
                <w:webHidden/>
              </w:rPr>
              <w:instrText xml:space="preserve"> PAGEREF _Toc197967224 \h </w:instrText>
            </w:r>
            <w:r w:rsidRPr="00BA122D">
              <w:rPr>
                <w:noProof/>
                <w:webHidden/>
              </w:rPr>
            </w:r>
            <w:r w:rsidRPr="00BA122D">
              <w:rPr>
                <w:noProof/>
                <w:webHidden/>
              </w:rPr>
              <w:fldChar w:fldCharType="separate"/>
            </w:r>
            <w:r w:rsidR="00FE37E1">
              <w:rPr>
                <w:noProof/>
                <w:webHidden/>
              </w:rPr>
              <w:t>175</w:t>
            </w:r>
            <w:r w:rsidRPr="00BA122D">
              <w:rPr>
                <w:noProof/>
                <w:webHidden/>
              </w:rPr>
              <w:fldChar w:fldCharType="end"/>
            </w:r>
          </w:hyperlink>
        </w:p>
        <w:p w14:paraId="4B26C16E" w14:textId="5FA78E15"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25" w:history="1">
            <w:r w:rsidRPr="00BA122D">
              <w:rPr>
                <w:rStyle w:val="Hyperlink"/>
                <w:noProof/>
                <w:sz w:val="24"/>
                <w:szCs w:val="24"/>
              </w:rPr>
              <w:t>Appendix 20</w:t>
            </w:r>
            <w:r w:rsidRPr="00BA122D">
              <w:rPr>
                <w:noProof/>
                <w:kern w:val="2"/>
                <w:sz w:val="28"/>
                <w:szCs w:val="28"/>
                <w:lang w:eastAsia="en-GB"/>
                <w14:ligatures w14:val="standardContextual"/>
              </w:rPr>
              <w:tab/>
            </w:r>
            <w:r w:rsidRPr="00BA122D">
              <w:rPr>
                <w:rStyle w:val="Hyperlink"/>
                <w:noProof/>
                <w:sz w:val="24"/>
                <w:szCs w:val="24"/>
              </w:rPr>
              <w:t>Why Do You Feel Unsafe in These Situations?</w:t>
            </w:r>
            <w:r w:rsidRPr="00BA122D">
              <w:rPr>
                <w:noProof/>
                <w:webHidden/>
              </w:rPr>
              <w:tab/>
            </w:r>
            <w:r w:rsidRPr="00BA122D">
              <w:rPr>
                <w:noProof/>
                <w:webHidden/>
              </w:rPr>
              <w:fldChar w:fldCharType="begin"/>
            </w:r>
            <w:r w:rsidRPr="00BA122D">
              <w:rPr>
                <w:noProof/>
                <w:webHidden/>
              </w:rPr>
              <w:instrText xml:space="preserve"> PAGEREF _Toc197967225 \h </w:instrText>
            </w:r>
            <w:r w:rsidRPr="00BA122D">
              <w:rPr>
                <w:noProof/>
                <w:webHidden/>
              </w:rPr>
            </w:r>
            <w:r w:rsidRPr="00BA122D">
              <w:rPr>
                <w:noProof/>
                <w:webHidden/>
              </w:rPr>
              <w:fldChar w:fldCharType="separate"/>
            </w:r>
            <w:r w:rsidR="00FE37E1">
              <w:rPr>
                <w:noProof/>
                <w:webHidden/>
              </w:rPr>
              <w:t>177</w:t>
            </w:r>
            <w:r w:rsidRPr="00BA122D">
              <w:rPr>
                <w:noProof/>
                <w:webHidden/>
              </w:rPr>
              <w:fldChar w:fldCharType="end"/>
            </w:r>
          </w:hyperlink>
        </w:p>
        <w:p w14:paraId="28D77A98" w14:textId="1112E3EC"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26" w:history="1">
            <w:r w:rsidRPr="00BA122D">
              <w:rPr>
                <w:rStyle w:val="Hyperlink"/>
                <w:noProof/>
                <w:sz w:val="24"/>
                <w:szCs w:val="24"/>
              </w:rPr>
              <w:t>Appendix 21</w:t>
            </w:r>
            <w:r w:rsidRPr="00BA122D">
              <w:rPr>
                <w:noProof/>
                <w:kern w:val="2"/>
                <w:sz w:val="28"/>
                <w:szCs w:val="28"/>
                <w:lang w:eastAsia="en-GB"/>
                <w14:ligatures w14:val="standardContextual"/>
              </w:rPr>
              <w:tab/>
            </w:r>
            <w:r w:rsidRPr="00BA122D">
              <w:rPr>
                <w:rStyle w:val="Hyperlink"/>
                <w:noProof/>
                <w:sz w:val="24"/>
                <w:szCs w:val="24"/>
              </w:rPr>
              <w:t>What Could Be Done To Make You Feel Safer?</w:t>
            </w:r>
            <w:r w:rsidRPr="00BA122D">
              <w:rPr>
                <w:noProof/>
                <w:webHidden/>
              </w:rPr>
              <w:tab/>
            </w:r>
            <w:r w:rsidRPr="00BA122D">
              <w:rPr>
                <w:noProof/>
                <w:webHidden/>
              </w:rPr>
              <w:fldChar w:fldCharType="begin"/>
            </w:r>
            <w:r w:rsidRPr="00BA122D">
              <w:rPr>
                <w:noProof/>
                <w:webHidden/>
              </w:rPr>
              <w:instrText xml:space="preserve"> PAGEREF _Toc197967226 \h </w:instrText>
            </w:r>
            <w:r w:rsidRPr="00BA122D">
              <w:rPr>
                <w:noProof/>
                <w:webHidden/>
              </w:rPr>
            </w:r>
            <w:r w:rsidRPr="00BA122D">
              <w:rPr>
                <w:noProof/>
                <w:webHidden/>
              </w:rPr>
              <w:fldChar w:fldCharType="separate"/>
            </w:r>
            <w:r w:rsidR="00FE37E1">
              <w:rPr>
                <w:noProof/>
                <w:webHidden/>
              </w:rPr>
              <w:t>188</w:t>
            </w:r>
            <w:r w:rsidRPr="00BA122D">
              <w:rPr>
                <w:noProof/>
                <w:webHidden/>
              </w:rPr>
              <w:fldChar w:fldCharType="end"/>
            </w:r>
          </w:hyperlink>
        </w:p>
        <w:p w14:paraId="6D86E6B1" w14:textId="56C0F72A"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27" w:history="1">
            <w:r w:rsidRPr="00BA122D">
              <w:rPr>
                <w:rStyle w:val="Hyperlink"/>
                <w:noProof/>
                <w:sz w:val="24"/>
                <w:szCs w:val="24"/>
              </w:rPr>
              <w:t>Appendix 22</w:t>
            </w:r>
            <w:r w:rsidRPr="00BA122D">
              <w:rPr>
                <w:noProof/>
                <w:kern w:val="2"/>
                <w:sz w:val="28"/>
                <w:szCs w:val="28"/>
                <w:lang w:eastAsia="en-GB"/>
                <w14:ligatures w14:val="standardContextual"/>
              </w:rPr>
              <w:tab/>
            </w:r>
            <w:r w:rsidRPr="00BA122D">
              <w:rPr>
                <w:rStyle w:val="Hyperlink"/>
                <w:noProof/>
                <w:sz w:val="24"/>
                <w:szCs w:val="24"/>
              </w:rPr>
              <w:t>Budget Priorities by Demographic and Geography</w:t>
            </w:r>
            <w:r w:rsidRPr="00BA122D">
              <w:rPr>
                <w:noProof/>
                <w:webHidden/>
              </w:rPr>
              <w:tab/>
            </w:r>
            <w:r w:rsidRPr="00BA122D">
              <w:rPr>
                <w:noProof/>
                <w:webHidden/>
              </w:rPr>
              <w:fldChar w:fldCharType="begin"/>
            </w:r>
            <w:r w:rsidRPr="00BA122D">
              <w:rPr>
                <w:noProof/>
                <w:webHidden/>
              </w:rPr>
              <w:instrText xml:space="preserve"> PAGEREF _Toc197967227 \h </w:instrText>
            </w:r>
            <w:r w:rsidRPr="00BA122D">
              <w:rPr>
                <w:noProof/>
                <w:webHidden/>
              </w:rPr>
            </w:r>
            <w:r w:rsidRPr="00BA122D">
              <w:rPr>
                <w:noProof/>
                <w:webHidden/>
              </w:rPr>
              <w:fldChar w:fldCharType="separate"/>
            </w:r>
            <w:r w:rsidR="00FE37E1">
              <w:rPr>
                <w:noProof/>
                <w:webHidden/>
              </w:rPr>
              <w:t>196</w:t>
            </w:r>
            <w:r w:rsidRPr="00BA122D">
              <w:rPr>
                <w:noProof/>
                <w:webHidden/>
              </w:rPr>
              <w:fldChar w:fldCharType="end"/>
            </w:r>
          </w:hyperlink>
        </w:p>
        <w:p w14:paraId="6B4D0D75" w14:textId="27095D9E"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28" w:history="1">
            <w:r w:rsidRPr="00BA122D">
              <w:rPr>
                <w:rStyle w:val="Hyperlink"/>
                <w:noProof/>
                <w:sz w:val="24"/>
                <w:szCs w:val="24"/>
              </w:rPr>
              <w:t>Appendix 23</w:t>
            </w:r>
            <w:r w:rsidRPr="00BA122D">
              <w:rPr>
                <w:noProof/>
                <w:kern w:val="2"/>
                <w:sz w:val="28"/>
                <w:szCs w:val="28"/>
                <w:lang w:eastAsia="en-GB"/>
                <w14:ligatures w14:val="standardContextual"/>
              </w:rPr>
              <w:tab/>
            </w:r>
            <w:r w:rsidRPr="00BA122D">
              <w:rPr>
                <w:rStyle w:val="Hyperlink"/>
                <w:noProof/>
                <w:sz w:val="24"/>
                <w:szCs w:val="24"/>
              </w:rPr>
              <w:t>What Other Support Have You Accessed for Your Child?</w:t>
            </w:r>
            <w:r w:rsidRPr="00BA122D">
              <w:rPr>
                <w:noProof/>
                <w:webHidden/>
              </w:rPr>
              <w:tab/>
            </w:r>
            <w:r w:rsidRPr="00BA122D">
              <w:rPr>
                <w:noProof/>
                <w:webHidden/>
              </w:rPr>
              <w:fldChar w:fldCharType="begin"/>
            </w:r>
            <w:r w:rsidRPr="00BA122D">
              <w:rPr>
                <w:noProof/>
                <w:webHidden/>
              </w:rPr>
              <w:instrText xml:space="preserve"> PAGEREF _Toc197967228 \h </w:instrText>
            </w:r>
            <w:r w:rsidRPr="00BA122D">
              <w:rPr>
                <w:noProof/>
                <w:webHidden/>
              </w:rPr>
            </w:r>
            <w:r w:rsidRPr="00BA122D">
              <w:rPr>
                <w:noProof/>
                <w:webHidden/>
              </w:rPr>
              <w:fldChar w:fldCharType="separate"/>
            </w:r>
            <w:r w:rsidR="00FE37E1">
              <w:rPr>
                <w:noProof/>
                <w:webHidden/>
              </w:rPr>
              <w:t>211</w:t>
            </w:r>
            <w:r w:rsidRPr="00BA122D">
              <w:rPr>
                <w:noProof/>
                <w:webHidden/>
              </w:rPr>
              <w:fldChar w:fldCharType="end"/>
            </w:r>
          </w:hyperlink>
        </w:p>
        <w:p w14:paraId="060A36C5" w14:textId="512C8219"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29" w:history="1">
            <w:r w:rsidRPr="00BA122D">
              <w:rPr>
                <w:rStyle w:val="Hyperlink"/>
                <w:noProof/>
                <w:sz w:val="24"/>
                <w:szCs w:val="24"/>
              </w:rPr>
              <w:t>Appendix 24</w:t>
            </w:r>
            <w:r w:rsidRPr="00BA122D">
              <w:rPr>
                <w:noProof/>
                <w:kern w:val="2"/>
                <w:sz w:val="28"/>
                <w:szCs w:val="28"/>
                <w:lang w:eastAsia="en-GB"/>
                <w14:ligatures w14:val="standardContextual"/>
              </w:rPr>
              <w:tab/>
            </w:r>
            <w:r w:rsidRPr="00BA122D">
              <w:rPr>
                <w:rStyle w:val="Hyperlink"/>
                <w:noProof/>
                <w:sz w:val="24"/>
                <w:szCs w:val="24"/>
              </w:rPr>
              <w:t>Why Have You Not Accessed Support for Your Child?</w:t>
            </w:r>
            <w:r w:rsidRPr="00BA122D">
              <w:rPr>
                <w:noProof/>
                <w:webHidden/>
              </w:rPr>
              <w:tab/>
            </w:r>
            <w:r w:rsidRPr="00BA122D">
              <w:rPr>
                <w:noProof/>
                <w:webHidden/>
              </w:rPr>
              <w:fldChar w:fldCharType="begin"/>
            </w:r>
            <w:r w:rsidRPr="00BA122D">
              <w:rPr>
                <w:noProof/>
                <w:webHidden/>
              </w:rPr>
              <w:instrText xml:space="preserve"> PAGEREF _Toc197967229 \h </w:instrText>
            </w:r>
            <w:r w:rsidRPr="00BA122D">
              <w:rPr>
                <w:noProof/>
                <w:webHidden/>
              </w:rPr>
            </w:r>
            <w:r w:rsidRPr="00BA122D">
              <w:rPr>
                <w:noProof/>
                <w:webHidden/>
              </w:rPr>
              <w:fldChar w:fldCharType="separate"/>
            </w:r>
            <w:r w:rsidR="00FE37E1">
              <w:rPr>
                <w:noProof/>
                <w:webHidden/>
              </w:rPr>
              <w:t>212</w:t>
            </w:r>
            <w:r w:rsidRPr="00BA122D">
              <w:rPr>
                <w:noProof/>
                <w:webHidden/>
              </w:rPr>
              <w:fldChar w:fldCharType="end"/>
            </w:r>
          </w:hyperlink>
        </w:p>
        <w:p w14:paraId="50E3E162" w14:textId="7CF8764D"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30" w:history="1">
            <w:r w:rsidRPr="00BA122D">
              <w:rPr>
                <w:rStyle w:val="Hyperlink"/>
                <w:noProof/>
                <w:sz w:val="24"/>
                <w:szCs w:val="24"/>
              </w:rPr>
              <w:t>Appendix 25</w:t>
            </w:r>
            <w:r w:rsidRPr="00BA122D">
              <w:rPr>
                <w:noProof/>
                <w:kern w:val="2"/>
                <w:sz w:val="28"/>
                <w:szCs w:val="28"/>
                <w:lang w:eastAsia="en-GB"/>
                <w14:ligatures w14:val="standardContextual"/>
              </w:rPr>
              <w:tab/>
            </w:r>
            <w:r w:rsidRPr="00BA122D">
              <w:rPr>
                <w:rStyle w:val="Hyperlink"/>
                <w:noProof/>
                <w:sz w:val="24"/>
                <w:szCs w:val="24"/>
              </w:rPr>
              <w:t>Do you have any other feedback for us?</w:t>
            </w:r>
            <w:r w:rsidRPr="00BA122D">
              <w:rPr>
                <w:noProof/>
                <w:webHidden/>
              </w:rPr>
              <w:tab/>
            </w:r>
            <w:r w:rsidRPr="00BA122D">
              <w:rPr>
                <w:noProof/>
                <w:webHidden/>
              </w:rPr>
              <w:fldChar w:fldCharType="begin"/>
            </w:r>
            <w:r w:rsidRPr="00BA122D">
              <w:rPr>
                <w:noProof/>
                <w:webHidden/>
              </w:rPr>
              <w:instrText xml:space="preserve"> PAGEREF _Toc197967230 \h </w:instrText>
            </w:r>
            <w:r w:rsidRPr="00BA122D">
              <w:rPr>
                <w:noProof/>
                <w:webHidden/>
              </w:rPr>
            </w:r>
            <w:r w:rsidRPr="00BA122D">
              <w:rPr>
                <w:noProof/>
                <w:webHidden/>
              </w:rPr>
              <w:fldChar w:fldCharType="separate"/>
            </w:r>
            <w:r w:rsidR="00FE37E1">
              <w:rPr>
                <w:noProof/>
                <w:webHidden/>
              </w:rPr>
              <w:t>213</w:t>
            </w:r>
            <w:r w:rsidRPr="00BA122D">
              <w:rPr>
                <w:noProof/>
                <w:webHidden/>
              </w:rPr>
              <w:fldChar w:fldCharType="end"/>
            </w:r>
          </w:hyperlink>
        </w:p>
        <w:p w14:paraId="514A40D2" w14:textId="2C483F27" w:rsidR="000D7BEA" w:rsidRPr="00BA122D" w:rsidRDefault="000D7BEA" w:rsidP="00BA122D">
          <w:pPr>
            <w:pStyle w:val="TOC3"/>
            <w:tabs>
              <w:tab w:val="clear" w:pos="9016"/>
              <w:tab w:val="right" w:leader="dot" w:pos="9475"/>
            </w:tabs>
            <w:rPr>
              <w:noProof/>
              <w:kern w:val="2"/>
              <w:sz w:val="28"/>
              <w:szCs w:val="28"/>
              <w:lang w:eastAsia="en-GB"/>
              <w14:ligatures w14:val="standardContextual"/>
            </w:rPr>
          </w:pPr>
          <w:hyperlink w:anchor="_Toc197967231" w:history="1">
            <w:r w:rsidRPr="00BA122D">
              <w:rPr>
                <w:rStyle w:val="Hyperlink"/>
                <w:noProof/>
                <w:sz w:val="24"/>
                <w:szCs w:val="24"/>
              </w:rPr>
              <w:t>Appendix 26</w:t>
            </w:r>
            <w:r w:rsidRPr="00BA122D">
              <w:rPr>
                <w:noProof/>
                <w:kern w:val="2"/>
                <w:sz w:val="28"/>
                <w:szCs w:val="28"/>
                <w:lang w:eastAsia="en-GB"/>
                <w14:ligatures w14:val="standardContextual"/>
              </w:rPr>
              <w:tab/>
            </w:r>
            <w:r w:rsidRPr="00BA122D">
              <w:rPr>
                <w:rStyle w:val="Hyperlink"/>
                <w:noProof/>
                <w:sz w:val="24"/>
                <w:szCs w:val="24"/>
              </w:rPr>
              <w:t>Organisations Approached to Support Promotion of the survey</w:t>
            </w:r>
            <w:r w:rsidRPr="00BA122D">
              <w:rPr>
                <w:noProof/>
                <w:webHidden/>
              </w:rPr>
              <w:tab/>
            </w:r>
            <w:r w:rsidRPr="00BA122D">
              <w:rPr>
                <w:noProof/>
                <w:webHidden/>
              </w:rPr>
              <w:fldChar w:fldCharType="begin"/>
            </w:r>
            <w:r w:rsidRPr="00BA122D">
              <w:rPr>
                <w:noProof/>
                <w:webHidden/>
              </w:rPr>
              <w:instrText xml:space="preserve"> PAGEREF _Toc197967231 \h </w:instrText>
            </w:r>
            <w:r w:rsidRPr="00BA122D">
              <w:rPr>
                <w:noProof/>
                <w:webHidden/>
              </w:rPr>
            </w:r>
            <w:r w:rsidRPr="00BA122D">
              <w:rPr>
                <w:noProof/>
                <w:webHidden/>
              </w:rPr>
              <w:fldChar w:fldCharType="separate"/>
            </w:r>
            <w:r w:rsidR="00FE37E1">
              <w:rPr>
                <w:noProof/>
                <w:webHidden/>
              </w:rPr>
              <w:t>221</w:t>
            </w:r>
            <w:r w:rsidRPr="00BA122D">
              <w:rPr>
                <w:noProof/>
                <w:webHidden/>
              </w:rPr>
              <w:fldChar w:fldCharType="end"/>
            </w:r>
          </w:hyperlink>
        </w:p>
        <w:p w14:paraId="28A5986C" w14:textId="51443922" w:rsidR="000D7BEA" w:rsidRDefault="000D7BEA" w:rsidP="00BA122D">
          <w:pPr>
            <w:pStyle w:val="TOC3"/>
            <w:tabs>
              <w:tab w:val="clear" w:pos="9016"/>
              <w:tab w:val="right" w:leader="dot" w:pos="9475"/>
            </w:tabs>
            <w:rPr>
              <w:noProof/>
              <w:kern w:val="2"/>
              <w:lang w:eastAsia="en-GB"/>
              <w14:ligatures w14:val="standardContextual"/>
            </w:rPr>
          </w:pPr>
          <w:hyperlink w:anchor="_Toc197967232" w:history="1">
            <w:r w:rsidRPr="00BA122D">
              <w:rPr>
                <w:rStyle w:val="Hyperlink"/>
                <w:noProof/>
                <w:sz w:val="24"/>
                <w:szCs w:val="24"/>
              </w:rPr>
              <w:t>Appendix 27</w:t>
            </w:r>
            <w:r w:rsidRPr="00BA122D">
              <w:rPr>
                <w:noProof/>
                <w:kern w:val="2"/>
                <w:sz w:val="28"/>
                <w:szCs w:val="28"/>
                <w:lang w:eastAsia="en-GB"/>
                <w14:ligatures w14:val="standardContextual"/>
              </w:rPr>
              <w:tab/>
            </w:r>
            <w:r w:rsidRPr="00BA122D">
              <w:rPr>
                <w:rStyle w:val="Hyperlink"/>
                <w:noProof/>
                <w:sz w:val="24"/>
                <w:szCs w:val="24"/>
              </w:rPr>
              <w:t>Map of the Southern Arc</w:t>
            </w:r>
            <w:r w:rsidRPr="00BA122D">
              <w:rPr>
                <w:noProof/>
                <w:webHidden/>
              </w:rPr>
              <w:tab/>
            </w:r>
            <w:r w:rsidRPr="00BA122D">
              <w:rPr>
                <w:noProof/>
                <w:webHidden/>
              </w:rPr>
              <w:fldChar w:fldCharType="begin"/>
            </w:r>
            <w:r w:rsidRPr="00BA122D">
              <w:rPr>
                <w:noProof/>
                <w:webHidden/>
              </w:rPr>
              <w:instrText xml:space="preserve"> PAGEREF _Toc197967232 \h </w:instrText>
            </w:r>
            <w:r w:rsidRPr="00BA122D">
              <w:rPr>
                <w:noProof/>
                <w:webHidden/>
              </w:rPr>
            </w:r>
            <w:r w:rsidRPr="00BA122D">
              <w:rPr>
                <w:noProof/>
                <w:webHidden/>
              </w:rPr>
              <w:fldChar w:fldCharType="separate"/>
            </w:r>
            <w:r w:rsidR="00FE37E1">
              <w:rPr>
                <w:noProof/>
                <w:webHidden/>
              </w:rPr>
              <w:t>224</w:t>
            </w:r>
            <w:r w:rsidRPr="00BA122D">
              <w:rPr>
                <w:noProof/>
                <w:webHidden/>
              </w:rPr>
              <w:fldChar w:fldCharType="end"/>
            </w:r>
          </w:hyperlink>
        </w:p>
        <w:p w14:paraId="7E9781D9" w14:textId="73D542CB" w:rsidR="001532F3" w:rsidRDefault="00233265">
          <w:r w:rsidRPr="00590522">
            <w:rPr>
              <w:b/>
              <w:bCs/>
              <w:noProof/>
              <w:lang w:val="en-US"/>
            </w:rPr>
            <w:fldChar w:fldCharType="end"/>
          </w:r>
        </w:p>
      </w:sdtContent>
    </w:sdt>
    <w:p w14:paraId="79D0E724" w14:textId="77777777" w:rsidR="001532F3" w:rsidRDefault="001532F3"/>
    <w:p w14:paraId="1565CBF1" w14:textId="77777777" w:rsidR="00DA48B2" w:rsidRDefault="00DA48B2">
      <w:pPr>
        <w:sectPr w:rsidR="00DA48B2" w:rsidSect="00BA122D">
          <w:headerReference w:type="default" r:id="rId12"/>
          <w:footerReference w:type="default" r:id="rId13"/>
          <w:pgSz w:w="11906" w:h="16838"/>
          <w:pgMar w:top="1440" w:right="991" w:bottom="1440" w:left="1440" w:header="708" w:footer="708" w:gutter="0"/>
          <w:cols w:space="708"/>
          <w:docGrid w:linePitch="360"/>
        </w:sectPr>
      </w:pPr>
    </w:p>
    <w:p w14:paraId="72A2043E" w14:textId="38254B22" w:rsidR="001532F3" w:rsidRDefault="00D72F42" w:rsidP="00342F52">
      <w:pPr>
        <w:pStyle w:val="Heading1"/>
      </w:pPr>
      <w:bookmarkStart w:id="1" w:name="_Toc197967190"/>
      <w:r>
        <w:lastRenderedPageBreak/>
        <w:t>Background</w:t>
      </w:r>
      <w:bookmarkEnd w:id="1"/>
    </w:p>
    <w:p w14:paraId="78055BFD" w14:textId="49B7A66E"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Ask Cardiff is Cardiff Council’s annual resident’s survey.  The 202</w:t>
      </w:r>
      <w:r>
        <w:rPr>
          <w:rFonts w:eastAsia="Times New Roman" w:cstheme="minorHAnsi"/>
          <w:color w:val="000000"/>
          <w:sz w:val="24"/>
          <w:szCs w:val="24"/>
          <w:lang w:eastAsia="en-GB"/>
        </w:rPr>
        <w:t>4</w:t>
      </w:r>
      <w:r w:rsidRPr="00BA50FD">
        <w:rPr>
          <w:rFonts w:eastAsia="Times New Roman" w:cstheme="minorHAnsi"/>
          <w:color w:val="000000"/>
          <w:sz w:val="24"/>
          <w:szCs w:val="24"/>
          <w:lang w:eastAsia="en-GB"/>
        </w:rPr>
        <w:t xml:space="preserve"> survey ran from </w:t>
      </w:r>
      <w:r w:rsidR="00052266" w:rsidRPr="00052266">
        <w:rPr>
          <w:rFonts w:eastAsia="Times New Roman" w:cstheme="minorHAnsi"/>
          <w:color w:val="000000"/>
          <w:sz w:val="24"/>
          <w:szCs w:val="24"/>
          <w:lang w:eastAsia="en-GB"/>
        </w:rPr>
        <w:t>1</w:t>
      </w:r>
      <w:r w:rsidR="00052266" w:rsidRPr="00052266">
        <w:rPr>
          <w:rFonts w:eastAsia="Times New Roman" w:cstheme="minorHAnsi"/>
          <w:color w:val="000000"/>
          <w:sz w:val="24"/>
          <w:szCs w:val="24"/>
          <w:vertAlign w:val="superscript"/>
          <w:lang w:eastAsia="en-GB"/>
        </w:rPr>
        <w:t>st</w:t>
      </w:r>
      <w:r w:rsidR="00052266" w:rsidRPr="00052266">
        <w:rPr>
          <w:rFonts w:eastAsia="Times New Roman" w:cstheme="minorHAnsi"/>
          <w:color w:val="000000"/>
          <w:sz w:val="24"/>
          <w:szCs w:val="24"/>
          <w:lang w:eastAsia="en-GB"/>
        </w:rPr>
        <w:t xml:space="preserve"> </w:t>
      </w:r>
      <w:r w:rsidRPr="00052266">
        <w:rPr>
          <w:rFonts w:eastAsia="Times New Roman" w:cstheme="minorHAnsi"/>
          <w:color w:val="000000"/>
          <w:sz w:val="24"/>
          <w:szCs w:val="24"/>
          <w:lang w:eastAsia="en-GB"/>
        </w:rPr>
        <w:t xml:space="preserve">October to </w:t>
      </w:r>
      <w:r w:rsidR="001B0A4E">
        <w:rPr>
          <w:rFonts w:eastAsia="Times New Roman" w:cstheme="minorHAnsi"/>
          <w:color w:val="000000"/>
          <w:sz w:val="24"/>
          <w:szCs w:val="24"/>
          <w:lang w:eastAsia="en-GB"/>
        </w:rPr>
        <w:t>8</w:t>
      </w:r>
      <w:r w:rsidR="001B0A4E" w:rsidRPr="001B0A4E">
        <w:rPr>
          <w:rFonts w:eastAsia="Times New Roman" w:cstheme="minorHAnsi"/>
          <w:color w:val="000000"/>
          <w:sz w:val="24"/>
          <w:szCs w:val="24"/>
          <w:vertAlign w:val="superscript"/>
          <w:lang w:eastAsia="en-GB"/>
        </w:rPr>
        <w:t>th</w:t>
      </w:r>
      <w:r w:rsidR="001B0A4E">
        <w:rPr>
          <w:rFonts w:eastAsia="Times New Roman" w:cstheme="minorHAnsi"/>
          <w:color w:val="000000"/>
          <w:sz w:val="24"/>
          <w:szCs w:val="24"/>
          <w:lang w:eastAsia="en-GB"/>
        </w:rPr>
        <w:t xml:space="preserve"> </w:t>
      </w:r>
      <w:r w:rsidR="00BD6F3F">
        <w:rPr>
          <w:rFonts w:eastAsia="Times New Roman" w:cstheme="minorHAnsi"/>
          <w:color w:val="000000"/>
          <w:sz w:val="24"/>
          <w:szCs w:val="24"/>
          <w:lang w:eastAsia="en-GB"/>
        </w:rPr>
        <w:t>December 2024</w:t>
      </w:r>
      <w:r w:rsidR="001B0A4E">
        <w:rPr>
          <w:rFonts w:eastAsia="Times New Roman" w:cstheme="minorHAnsi"/>
          <w:color w:val="000000"/>
          <w:sz w:val="24"/>
          <w:szCs w:val="24"/>
          <w:lang w:eastAsia="en-GB"/>
        </w:rPr>
        <w:t>; it was extended by a week from it</w:t>
      </w:r>
      <w:r w:rsidR="00AB3913">
        <w:rPr>
          <w:rFonts w:eastAsia="Times New Roman" w:cstheme="minorHAnsi"/>
          <w:color w:val="000000"/>
          <w:sz w:val="24"/>
          <w:szCs w:val="24"/>
          <w:lang w:eastAsia="en-GB"/>
        </w:rPr>
        <w:t xml:space="preserve">s planned closing date to boost the response rate, particularly amongst </w:t>
      </w:r>
      <w:r w:rsidR="002A5EA4">
        <w:rPr>
          <w:rFonts w:eastAsia="Times New Roman" w:cstheme="minorHAnsi"/>
          <w:color w:val="000000"/>
          <w:sz w:val="24"/>
          <w:szCs w:val="24"/>
          <w:lang w:eastAsia="en-GB"/>
        </w:rPr>
        <w:t>under-represented groups</w:t>
      </w:r>
      <w:r w:rsidRPr="00BA50FD">
        <w:rPr>
          <w:rFonts w:eastAsia="Times New Roman" w:cstheme="minorHAnsi"/>
          <w:color w:val="000000"/>
          <w:sz w:val="24"/>
          <w:szCs w:val="24"/>
          <w:lang w:eastAsia="en-GB"/>
        </w:rPr>
        <w:t xml:space="preserve">.  </w:t>
      </w:r>
    </w:p>
    <w:p w14:paraId="00A6FAEA" w14:textId="4A98662D"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The survey was available in hard copy and online in English, Welsh, Arabic, Bengali</w:t>
      </w:r>
      <w:r w:rsidRPr="00035240">
        <w:rPr>
          <w:rFonts w:eastAsia="Times New Roman" w:cstheme="minorHAnsi"/>
          <w:color w:val="000000"/>
          <w:sz w:val="24"/>
          <w:szCs w:val="24"/>
          <w:lang w:eastAsia="en-GB"/>
        </w:rPr>
        <w:t xml:space="preserve"> </w:t>
      </w:r>
      <w:r w:rsidRPr="00BA50FD">
        <w:rPr>
          <w:rFonts w:eastAsia="Times New Roman" w:cstheme="minorHAnsi"/>
          <w:color w:val="000000"/>
          <w:sz w:val="24"/>
          <w:szCs w:val="24"/>
          <w:lang w:eastAsia="en-GB"/>
        </w:rPr>
        <w:t>and</w:t>
      </w:r>
      <w:r w:rsidR="00466364">
        <w:rPr>
          <w:rFonts w:eastAsia="Times New Roman" w:cstheme="minorHAnsi"/>
          <w:color w:val="000000"/>
          <w:sz w:val="24"/>
          <w:szCs w:val="24"/>
          <w:lang w:eastAsia="en-GB"/>
        </w:rPr>
        <w:t xml:space="preserve"> </w:t>
      </w:r>
      <w:r>
        <w:rPr>
          <w:rFonts w:eastAsia="Times New Roman" w:cstheme="minorHAnsi"/>
          <w:color w:val="000000"/>
          <w:sz w:val="24"/>
          <w:szCs w:val="24"/>
          <w:lang w:eastAsia="en-GB"/>
        </w:rPr>
        <w:t xml:space="preserve">Somali, </w:t>
      </w:r>
      <w:r w:rsidR="00466364">
        <w:rPr>
          <w:rFonts w:eastAsia="Times New Roman" w:cstheme="minorHAnsi"/>
          <w:color w:val="000000"/>
          <w:sz w:val="24"/>
          <w:szCs w:val="24"/>
          <w:lang w:eastAsia="en-GB"/>
        </w:rPr>
        <w:t>reflecting the</w:t>
      </w:r>
      <w:r>
        <w:rPr>
          <w:rFonts w:eastAsia="Times New Roman" w:cstheme="minorHAnsi"/>
          <w:color w:val="000000"/>
          <w:sz w:val="24"/>
          <w:szCs w:val="24"/>
          <w:lang w:eastAsia="en-GB"/>
        </w:rPr>
        <w:t xml:space="preserve"> mo</w:t>
      </w:r>
      <w:r w:rsidR="00466364">
        <w:rPr>
          <w:rFonts w:eastAsia="Times New Roman" w:cstheme="minorHAnsi"/>
          <w:color w:val="000000"/>
          <w:sz w:val="24"/>
          <w:szCs w:val="24"/>
          <w:lang w:eastAsia="en-GB"/>
        </w:rPr>
        <w:t>re</w:t>
      </w:r>
      <w:r>
        <w:rPr>
          <w:rFonts w:eastAsia="Times New Roman" w:cstheme="minorHAnsi"/>
          <w:color w:val="000000"/>
          <w:sz w:val="24"/>
          <w:szCs w:val="24"/>
          <w:lang w:eastAsia="en-GB"/>
        </w:rPr>
        <w:t xml:space="preserve"> </w:t>
      </w:r>
      <w:proofErr w:type="gramStart"/>
      <w:r>
        <w:rPr>
          <w:rFonts w:eastAsia="Times New Roman" w:cstheme="minorHAnsi"/>
          <w:color w:val="000000"/>
          <w:sz w:val="24"/>
          <w:szCs w:val="24"/>
          <w:lang w:eastAsia="en-GB"/>
        </w:rPr>
        <w:t>commonly-spoken</w:t>
      </w:r>
      <w:proofErr w:type="gramEnd"/>
      <w:r>
        <w:rPr>
          <w:rFonts w:eastAsia="Times New Roman" w:cstheme="minorHAnsi"/>
          <w:color w:val="000000"/>
          <w:sz w:val="24"/>
          <w:szCs w:val="24"/>
          <w:lang w:eastAsia="en-GB"/>
        </w:rPr>
        <w:t xml:space="preserve"> languages in the city</w:t>
      </w:r>
      <w:r w:rsidR="003228E7">
        <w:rPr>
          <w:rFonts w:eastAsia="Times New Roman" w:cstheme="minorHAnsi"/>
          <w:color w:val="000000"/>
          <w:sz w:val="24"/>
          <w:szCs w:val="24"/>
          <w:lang w:eastAsia="en-GB"/>
        </w:rPr>
        <w:t>, plus targeted engagement with under-represented groups</w:t>
      </w:r>
      <w:r w:rsidRPr="00BA50FD">
        <w:rPr>
          <w:rFonts w:eastAsia="Times New Roman" w:cstheme="minorHAnsi"/>
          <w:color w:val="000000"/>
          <w:sz w:val="24"/>
          <w:szCs w:val="24"/>
          <w:lang w:eastAsia="en-GB"/>
        </w:rPr>
        <w:t>.</w:t>
      </w:r>
    </w:p>
    <w:p w14:paraId="20F49C2E" w14:textId="7777777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Hard copies of the survey were made available in Hubs, Libraries and community buildings across the city, and were provided to local councillors to distribute within their communities.  Posters with a QR code linking directly to the online survey were also used to promote the survey in community buildings including shops and</w:t>
      </w:r>
      <w:r>
        <w:rPr>
          <w:rFonts w:eastAsia="Times New Roman" w:cstheme="minorHAnsi"/>
          <w:color w:val="000000"/>
          <w:sz w:val="24"/>
          <w:szCs w:val="24"/>
          <w:lang w:eastAsia="en-GB"/>
        </w:rPr>
        <w:t xml:space="preserve"> faith spaces, e.g. churches and</w:t>
      </w:r>
      <w:r w:rsidRPr="00BA50FD">
        <w:rPr>
          <w:rFonts w:eastAsia="Times New Roman" w:cstheme="minorHAnsi"/>
          <w:color w:val="000000"/>
          <w:sz w:val="24"/>
          <w:szCs w:val="24"/>
          <w:lang w:eastAsia="en-GB"/>
        </w:rPr>
        <w:t xml:space="preserve"> mosques.</w:t>
      </w:r>
    </w:p>
    <w:p w14:paraId="63185AE4" w14:textId="7D1F768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 xml:space="preserve">Respondents to the survey were invited to enter a prize draw to win one of ten £50 FOR Cardiff vouchers, </w:t>
      </w:r>
      <w:r w:rsidR="001222CE">
        <w:rPr>
          <w:rFonts w:eastAsia="Times New Roman" w:cstheme="minorHAnsi"/>
          <w:color w:val="000000"/>
          <w:sz w:val="24"/>
          <w:szCs w:val="24"/>
          <w:lang w:eastAsia="en-GB"/>
        </w:rPr>
        <w:t>a £50 voucher for</w:t>
      </w:r>
      <w:r w:rsidR="00BD6F3F">
        <w:rPr>
          <w:rFonts w:eastAsia="Times New Roman" w:cstheme="minorHAnsi"/>
          <w:color w:val="000000"/>
          <w:sz w:val="24"/>
          <w:szCs w:val="24"/>
          <w:lang w:eastAsia="en-GB"/>
        </w:rPr>
        <w:t xml:space="preserve"> Cardiff International White Water</w:t>
      </w:r>
      <w:r w:rsidRPr="00BA50FD">
        <w:rPr>
          <w:rFonts w:eastAsia="Times New Roman" w:cstheme="minorHAnsi"/>
          <w:color w:val="000000"/>
          <w:sz w:val="24"/>
          <w:szCs w:val="24"/>
          <w:lang w:eastAsia="en-GB"/>
        </w:rPr>
        <w:t xml:space="preserve"> or a family ticket to skate at the Winter Wonderland over the Christmas period.</w:t>
      </w:r>
    </w:p>
    <w:p w14:paraId="3863BB6D" w14:textId="7777777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 xml:space="preserve">The Cardiff Research Centre worked closely with partnership organisations to ensure as representative a response as possible.  In a bid to ensure the survey was promoted as widely as possible, the survey was promoted via: </w:t>
      </w:r>
    </w:p>
    <w:p w14:paraId="651A179E" w14:textId="77777777" w:rsidR="00035240" w:rsidRPr="00BA50FD" w:rsidRDefault="00035240" w:rsidP="00035240">
      <w:pPr>
        <w:spacing w:after="0" w:line="240" w:lineRule="auto"/>
        <w:rPr>
          <w:rFonts w:eastAsia="Times New Roman" w:cstheme="minorHAnsi"/>
          <w:b/>
          <w:color w:val="000000"/>
          <w:sz w:val="24"/>
          <w:szCs w:val="24"/>
          <w:lang w:eastAsia="en-GB"/>
        </w:rPr>
      </w:pPr>
      <w:r w:rsidRPr="00BA50FD">
        <w:rPr>
          <w:rFonts w:eastAsia="Times New Roman" w:cstheme="minorHAnsi"/>
          <w:b/>
          <w:color w:val="000000"/>
          <w:sz w:val="24"/>
          <w:szCs w:val="24"/>
          <w:lang w:eastAsia="en-GB"/>
        </w:rPr>
        <w:t>a) Email</w:t>
      </w:r>
    </w:p>
    <w:p w14:paraId="3508EC21" w14:textId="77777777" w:rsidR="00035240" w:rsidRPr="00BA50FD" w:rsidRDefault="00035240" w:rsidP="00035240">
      <w:pPr>
        <w:spacing w:after="0" w:line="240" w:lineRule="auto"/>
        <w:rPr>
          <w:rFonts w:eastAsia="Times New Roman" w:cstheme="minorHAnsi"/>
          <w:color w:val="000000"/>
          <w:szCs w:val="24"/>
          <w:lang w:eastAsia="en-GB"/>
        </w:rPr>
      </w:pPr>
    </w:p>
    <w:p w14:paraId="32577EC3" w14:textId="416044F2" w:rsidR="00035240" w:rsidRPr="00BA50FD" w:rsidRDefault="00035240" w:rsidP="00035240">
      <w:pPr>
        <w:pStyle w:val="ListParagraph"/>
        <w:numPr>
          <w:ilvl w:val="0"/>
          <w:numId w:val="3"/>
        </w:numPr>
        <w:spacing w:after="0" w:line="240" w:lineRule="auto"/>
        <w:rPr>
          <w:rFonts w:cstheme="minorHAnsi"/>
          <w:sz w:val="24"/>
          <w:szCs w:val="24"/>
        </w:rPr>
      </w:pPr>
      <w:r w:rsidRPr="00BA50FD">
        <w:rPr>
          <w:rFonts w:cstheme="minorHAnsi"/>
          <w:sz w:val="24"/>
          <w:szCs w:val="24"/>
        </w:rPr>
        <w:t xml:space="preserve">Organisations known to work with less frequently heard groups </w:t>
      </w:r>
      <w:r w:rsidRPr="00E12225">
        <w:rPr>
          <w:rFonts w:cstheme="minorHAnsi"/>
          <w:bCs/>
          <w:sz w:val="24"/>
          <w:szCs w:val="24"/>
        </w:rPr>
        <w:t xml:space="preserve">(see </w:t>
      </w:r>
      <w:bookmarkStart w:id="2" w:name="Appendix26"/>
      <w:r w:rsidR="00F26BDD">
        <w:rPr>
          <w:rFonts w:cstheme="minorHAnsi"/>
          <w:bCs/>
          <w:sz w:val="24"/>
          <w:szCs w:val="24"/>
        </w:rPr>
        <w:fldChar w:fldCharType="begin"/>
      </w:r>
      <w:r w:rsidR="00F26BDD">
        <w:rPr>
          <w:rFonts w:cstheme="minorHAnsi"/>
          <w:bCs/>
          <w:sz w:val="24"/>
          <w:szCs w:val="24"/>
        </w:rPr>
        <w:instrText>HYPERLINK  \l "_Organisations_Approach_to"</w:instrText>
      </w:r>
      <w:r w:rsidR="00F26BDD">
        <w:rPr>
          <w:rFonts w:cstheme="minorHAnsi"/>
          <w:bCs/>
          <w:sz w:val="24"/>
          <w:szCs w:val="24"/>
        </w:rPr>
      </w:r>
      <w:r w:rsidR="00F26BDD">
        <w:rPr>
          <w:rFonts w:cstheme="minorHAnsi"/>
          <w:bCs/>
          <w:sz w:val="24"/>
          <w:szCs w:val="24"/>
        </w:rPr>
        <w:fldChar w:fldCharType="separate"/>
      </w:r>
      <w:r w:rsidRPr="00F26BDD">
        <w:rPr>
          <w:rStyle w:val="Hyperlink"/>
          <w:rFonts w:cstheme="minorHAnsi"/>
          <w:bCs/>
          <w:sz w:val="24"/>
          <w:szCs w:val="24"/>
        </w:rPr>
        <w:t xml:space="preserve">Appendix </w:t>
      </w:r>
      <w:r w:rsidR="003100E0" w:rsidRPr="00F26BDD">
        <w:rPr>
          <w:rStyle w:val="Hyperlink"/>
          <w:rFonts w:cstheme="minorHAnsi"/>
          <w:bCs/>
          <w:sz w:val="24"/>
          <w:szCs w:val="24"/>
        </w:rPr>
        <w:t>2</w:t>
      </w:r>
      <w:r w:rsidR="00F26BDD" w:rsidRPr="00F26BDD">
        <w:rPr>
          <w:rStyle w:val="Hyperlink"/>
          <w:rFonts w:cstheme="minorHAnsi"/>
          <w:bCs/>
          <w:sz w:val="24"/>
          <w:szCs w:val="24"/>
        </w:rPr>
        <w:t>6</w:t>
      </w:r>
      <w:bookmarkEnd w:id="2"/>
      <w:r w:rsidR="00F26BDD">
        <w:rPr>
          <w:rFonts w:cstheme="minorHAnsi"/>
          <w:bCs/>
          <w:sz w:val="24"/>
          <w:szCs w:val="24"/>
        </w:rPr>
        <w:fldChar w:fldCharType="end"/>
      </w:r>
      <w:r w:rsidRPr="00E12225">
        <w:rPr>
          <w:rFonts w:cstheme="minorHAnsi"/>
          <w:bCs/>
          <w:sz w:val="24"/>
          <w:szCs w:val="24"/>
        </w:rPr>
        <w:t>)</w:t>
      </w:r>
    </w:p>
    <w:p w14:paraId="61A6D156" w14:textId="77777777" w:rsidR="00035240" w:rsidRPr="00BA50FD" w:rsidRDefault="00035240" w:rsidP="00035240">
      <w:pPr>
        <w:pStyle w:val="ListParagraph"/>
        <w:numPr>
          <w:ilvl w:val="0"/>
          <w:numId w:val="3"/>
        </w:numPr>
        <w:spacing w:after="0" w:line="240" w:lineRule="auto"/>
        <w:rPr>
          <w:rFonts w:cstheme="minorHAnsi"/>
          <w:sz w:val="24"/>
          <w:szCs w:val="24"/>
        </w:rPr>
      </w:pPr>
      <w:r w:rsidRPr="00BA50FD">
        <w:rPr>
          <w:rFonts w:cstheme="minorHAnsi"/>
          <w:sz w:val="24"/>
          <w:szCs w:val="24"/>
        </w:rPr>
        <w:t xml:space="preserve">Cardiff’s Citizen’s Panel </w:t>
      </w:r>
    </w:p>
    <w:p w14:paraId="57B9A98E" w14:textId="77777777" w:rsidR="00035240" w:rsidRPr="00BA50FD" w:rsidRDefault="00035240" w:rsidP="00035240">
      <w:pPr>
        <w:rPr>
          <w:rFonts w:eastAsia="Times New Roman" w:cstheme="minorHAnsi"/>
          <w:b/>
          <w:color w:val="000000"/>
          <w:sz w:val="24"/>
          <w:szCs w:val="24"/>
          <w:lang w:eastAsia="en-GB"/>
        </w:rPr>
      </w:pPr>
    </w:p>
    <w:p w14:paraId="08AA9A36" w14:textId="77777777" w:rsidR="00035240" w:rsidRPr="00BA50FD" w:rsidRDefault="00035240" w:rsidP="00035240">
      <w:pPr>
        <w:rPr>
          <w:rFonts w:eastAsia="Times New Roman" w:cstheme="minorHAnsi"/>
          <w:b/>
          <w:color w:val="000000"/>
          <w:szCs w:val="24"/>
          <w:lang w:eastAsia="en-GB"/>
        </w:rPr>
      </w:pPr>
      <w:r w:rsidRPr="00BA50FD">
        <w:rPr>
          <w:rFonts w:eastAsia="Times New Roman" w:cstheme="minorHAnsi"/>
          <w:b/>
          <w:color w:val="000000"/>
          <w:sz w:val="24"/>
          <w:szCs w:val="24"/>
          <w:lang w:eastAsia="en-GB"/>
        </w:rPr>
        <w:t>b) Internet/intranet</w:t>
      </w:r>
    </w:p>
    <w:p w14:paraId="13EAB321" w14:textId="77777777" w:rsidR="00035240" w:rsidRPr="00BA50FD" w:rsidRDefault="00035240" w:rsidP="00035240">
      <w:pPr>
        <w:spacing w:after="0"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The survey was hosted on the Council website, and promoted to Council employees via DigiGov, Intranet and Staff Information.</w:t>
      </w:r>
    </w:p>
    <w:p w14:paraId="2DE6C498" w14:textId="77777777" w:rsidR="00035240" w:rsidRPr="00BA50FD" w:rsidRDefault="00035240" w:rsidP="00035240">
      <w:pPr>
        <w:spacing w:after="0" w:line="240" w:lineRule="auto"/>
        <w:rPr>
          <w:rFonts w:eastAsia="Times New Roman" w:cstheme="minorHAnsi"/>
          <w:color w:val="000000"/>
          <w:sz w:val="20"/>
          <w:lang w:eastAsia="en-GB"/>
        </w:rPr>
      </w:pPr>
    </w:p>
    <w:p w14:paraId="0910B943" w14:textId="77777777" w:rsidR="00035240" w:rsidRPr="00BA50FD" w:rsidRDefault="00035240" w:rsidP="00035240">
      <w:pPr>
        <w:spacing w:after="0" w:line="240" w:lineRule="auto"/>
        <w:rPr>
          <w:rFonts w:eastAsia="Times New Roman" w:cstheme="minorHAnsi"/>
          <w:b/>
          <w:color w:val="000000"/>
          <w:sz w:val="24"/>
          <w:szCs w:val="24"/>
          <w:lang w:eastAsia="en-GB"/>
        </w:rPr>
      </w:pPr>
      <w:r w:rsidRPr="00BA50FD">
        <w:rPr>
          <w:rFonts w:eastAsia="Times New Roman" w:cstheme="minorHAnsi"/>
          <w:b/>
          <w:color w:val="000000"/>
          <w:sz w:val="24"/>
          <w:szCs w:val="24"/>
          <w:lang w:eastAsia="en-GB"/>
        </w:rPr>
        <w:t xml:space="preserve"> c) Social media</w:t>
      </w:r>
    </w:p>
    <w:p w14:paraId="61A00219" w14:textId="77777777" w:rsidR="00035240" w:rsidRPr="00BA50FD" w:rsidRDefault="00035240" w:rsidP="00035240">
      <w:pPr>
        <w:spacing w:after="0" w:line="240" w:lineRule="auto"/>
        <w:rPr>
          <w:rFonts w:eastAsia="Times New Roman" w:cstheme="minorHAnsi"/>
          <w:color w:val="000000"/>
          <w:szCs w:val="24"/>
          <w:lang w:eastAsia="en-GB"/>
        </w:rPr>
      </w:pPr>
    </w:p>
    <w:p w14:paraId="527D7337" w14:textId="7777777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 xml:space="preserve">The survey was promoted via Facebook and Twitter throughout the consultation period.  Social media ‘boosts’ were made to selected demographics with a focus on younger people and those in the south of the city.  </w:t>
      </w:r>
    </w:p>
    <w:p w14:paraId="31B9E1AB" w14:textId="77777777" w:rsidR="00035240" w:rsidRPr="00BA50FD" w:rsidRDefault="00035240" w:rsidP="00035240">
      <w:pPr>
        <w:rPr>
          <w:rFonts w:eastAsiaTheme="majorEastAsia" w:cstheme="minorHAnsi"/>
          <w:b/>
          <w:sz w:val="32"/>
          <w:szCs w:val="32"/>
          <w:lang w:eastAsia="en-US"/>
        </w:rPr>
      </w:pPr>
      <w:bookmarkStart w:id="3" w:name="_Toc31297346"/>
      <w:r w:rsidRPr="00BA50FD">
        <w:rPr>
          <w:rFonts w:cstheme="minorHAnsi"/>
          <w:b/>
        </w:rPr>
        <w:br w:type="page"/>
      </w:r>
    </w:p>
    <w:p w14:paraId="43132B0C" w14:textId="77777777" w:rsidR="00035240" w:rsidRPr="00BA50FD" w:rsidRDefault="00035240" w:rsidP="00035240">
      <w:pPr>
        <w:pStyle w:val="Heading1"/>
        <w:rPr>
          <w:rFonts w:asciiTheme="minorHAnsi" w:eastAsia="Times New Roman" w:hAnsiTheme="minorHAnsi" w:cstheme="minorHAnsi"/>
          <w:color w:val="000000"/>
          <w:lang w:eastAsia="en-GB"/>
        </w:rPr>
      </w:pPr>
      <w:bookmarkStart w:id="4" w:name="_Toc168164265"/>
      <w:bookmarkStart w:id="5" w:name="_Toc197967191"/>
      <w:r w:rsidRPr="00035240">
        <w:lastRenderedPageBreak/>
        <w:t>Response</w:t>
      </w:r>
      <w:bookmarkEnd w:id="3"/>
      <w:bookmarkEnd w:id="4"/>
      <w:bookmarkEnd w:id="5"/>
      <w:r w:rsidRPr="00BA50FD">
        <w:rPr>
          <w:rFonts w:asciiTheme="minorHAnsi" w:hAnsiTheme="minorHAnsi" w:cstheme="minorHAnsi"/>
          <w:b/>
          <w:color w:val="auto"/>
        </w:rPr>
        <w:tab/>
      </w:r>
      <w:r w:rsidRPr="00BA50FD">
        <w:rPr>
          <w:rFonts w:asciiTheme="minorHAnsi" w:hAnsiTheme="minorHAnsi" w:cstheme="minorHAnsi"/>
          <w:b/>
          <w:color w:val="auto"/>
        </w:rPr>
        <w:br/>
      </w:r>
    </w:p>
    <w:p w14:paraId="5167419A" w14:textId="6FCDFDBA" w:rsidR="00035240" w:rsidRPr="00BA50FD" w:rsidRDefault="00035240" w:rsidP="00035240">
      <w:pPr>
        <w:spacing w:after="0"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 xml:space="preserve">After data cleansing and validation, there were </w:t>
      </w:r>
      <w:r w:rsidR="001F7012" w:rsidRPr="001F7012">
        <w:rPr>
          <w:rFonts w:eastAsia="Times New Roman" w:cstheme="minorHAnsi"/>
          <w:color w:val="000000"/>
          <w:sz w:val="24"/>
          <w:szCs w:val="24"/>
          <w:lang w:eastAsia="en-GB"/>
        </w:rPr>
        <w:t>2</w:t>
      </w:r>
      <w:r w:rsidRPr="001F7012">
        <w:rPr>
          <w:rFonts w:eastAsia="Times New Roman" w:cstheme="minorHAnsi"/>
          <w:color w:val="000000"/>
          <w:sz w:val="24"/>
          <w:szCs w:val="24"/>
          <w:lang w:eastAsia="en-GB"/>
        </w:rPr>
        <w:t>,</w:t>
      </w:r>
      <w:r w:rsidR="001F7012">
        <w:rPr>
          <w:rFonts w:eastAsia="Times New Roman" w:cstheme="minorHAnsi"/>
          <w:color w:val="000000"/>
          <w:sz w:val="24"/>
          <w:szCs w:val="24"/>
          <w:lang w:eastAsia="en-GB"/>
        </w:rPr>
        <w:t>620</w:t>
      </w:r>
      <w:r w:rsidRPr="00BA50FD">
        <w:rPr>
          <w:rFonts w:eastAsia="Times New Roman" w:cstheme="minorHAnsi"/>
          <w:color w:val="000000"/>
          <w:sz w:val="24"/>
          <w:szCs w:val="24"/>
          <w:lang w:eastAsia="en-GB"/>
        </w:rPr>
        <w:t xml:space="preserve"> responses to Ask Cardiff 202</w:t>
      </w:r>
      <w:r w:rsidR="00EE6091">
        <w:rPr>
          <w:rFonts w:eastAsia="Times New Roman" w:cstheme="minorHAnsi"/>
          <w:color w:val="000000"/>
          <w:sz w:val="24"/>
          <w:szCs w:val="24"/>
          <w:lang w:eastAsia="en-GB"/>
        </w:rPr>
        <w:t>4</w:t>
      </w:r>
      <w:r w:rsidRPr="00BA50FD">
        <w:rPr>
          <w:rFonts w:eastAsia="Times New Roman" w:cstheme="minorHAnsi"/>
          <w:color w:val="000000"/>
          <w:sz w:val="24"/>
          <w:szCs w:val="24"/>
          <w:lang w:eastAsia="en-GB"/>
        </w:rPr>
        <w:t>.</w:t>
      </w:r>
      <w:r w:rsidR="00AE363B">
        <w:rPr>
          <w:rFonts w:eastAsia="Times New Roman" w:cstheme="minorHAnsi"/>
          <w:color w:val="000000"/>
          <w:sz w:val="24"/>
          <w:szCs w:val="24"/>
          <w:lang w:eastAsia="en-GB"/>
        </w:rPr>
        <w:t xml:space="preserve">  This figure was</w:t>
      </w:r>
      <w:r w:rsidR="00C27161">
        <w:rPr>
          <w:rFonts w:eastAsia="Times New Roman" w:cstheme="minorHAnsi"/>
          <w:color w:val="000000"/>
          <w:sz w:val="24"/>
          <w:szCs w:val="24"/>
          <w:lang w:eastAsia="en-GB"/>
        </w:rPr>
        <w:t xml:space="preserve"> lower than usual, in part because the general election earlier in the year paused other consultation and engagement work</w:t>
      </w:r>
      <w:r w:rsidR="000E74C3">
        <w:rPr>
          <w:rFonts w:eastAsia="Times New Roman" w:cstheme="minorHAnsi"/>
          <w:color w:val="000000"/>
          <w:sz w:val="24"/>
          <w:szCs w:val="24"/>
          <w:lang w:eastAsia="en-GB"/>
        </w:rPr>
        <w:t>, meaning Ask Cardiff could not be run without overlap of other major surveys (</w:t>
      </w:r>
      <w:r w:rsidR="0040758F">
        <w:rPr>
          <w:rFonts w:eastAsia="Times New Roman" w:cstheme="minorHAnsi"/>
          <w:color w:val="000000"/>
          <w:sz w:val="24"/>
          <w:szCs w:val="24"/>
          <w:lang w:eastAsia="en-GB"/>
        </w:rPr>
        <w:t>including the Council’s annual Transport survey,</w:t>
      </w:r>
      <w:r w:rsidRPr="00BA50FD">
        <w:rPr>
          <w:rFonts w:eastAsia="Times New Roman" w:cstheme="minorHAnsi"/>
          <w:color w:val="000000"/>
          <w:sz w:val="24"/>
          <w:szCs w:val="24"/>
          <w:lang w:eastAsia="en-GB"/>
        </w:rPr>
        <w:t xml:space="preserve"> </w:t>
      </w:r>
      <w:r w:rsidR="0040758F">
        <w:rPr>
          <w:rFonts w:eastAsia="Times New Roman" w:cstheme="minorHAnsi"/>
          <w:color w:val="000000"/>
          <w:sz w:val="24"/>
          <w:szCs w:val="24"/>
          <w:lang w:eastAsia="en-GB"/>
        </w:rPr>
        <w:t xml:space="preserve">which received </w:t>
      </w:r>
      <w:r w:rsidR="00BE69D1">
        <w:rPr>
          <w:rFonts w:eastAsia="Times New Roman" w:cstheme="minorHAnsi"/>
          <w:color w:val="000000"/>
          <w:sz w:val="24"/>
          <w:szCs w:val="24"/>
          <w:lang w:eastAsia="en-GB"/>
        </w:rPr>
        <w:t>2,3</w:t>
      </w:r>
      <w:r w:rsidR="002B6242">
        <w:rPr>
          <w:rFonts w:eastAsia="Times New Roman" w:cstheme="minorHAnsi"/>
          <w:color w:val="000000"/>
          <w:sz w:val="24"/>
          <w:szCs w:val="24"/>
          <w:lang w:eastAsia="en-GB"/>
        </w:rPr>
        <w:t>29 validated</w:t>
      </w:r>
      <w:r w:rsidR="0040758F">
        <w:rPr>
          <w:rFonts w:eastAsia="Times New Roman" w:cstheme="minorHAnsi"/>
          <w:color w:val="000000"/>
          <w:sz w:val="24"/>
          <w:szCs w:val="24"/>
          <w:lang w:eastAsia="en-GB"/>
        </w:rPr>
        <w:t xml:space="preserve"> responses,</w:t>
      </w:r>
      <w:r w:rsidRPr="00BA50FD">
        <w:rPr>
          <w:rFonts w:eastAsia="Times New Roman" w:cstheme="minorHAnsi"/>
          <w:color w:val="000000"/>
          <w:sz w:val="24"/>
          <w:szCs w:val="24"/>
          <w:lang w:eastAsia="en-GB"/>
        </w:rPr>
        <w:t xml:space="preserve"> </w:t>
      </w:r>
      <w:r w:rsidR="0040758F">
        <w:rPr>
          <w:rFonts w:eastAsia="Times New Roman" w:cstheme="minorHAnsi"/>
          <w:color w:val="000000"/>
          <w:sz w:val="24"/>
          <w:szCs w:val="24"/>
          <w:lang w:eastAsia="en-GB"/>
        </w:rPr>
        <w:t xml:space="preserve">and a Parking Strategy consultation, which received </w:t>
      </w:r>
      <w:r w:rsidR="0095436A">
        <w:rPr>
          <w:rFonts w:eastAsia="Times New Roman" w:cstheme="minorHAnsi"/>
          <w:color w:val="000000"/>
          <w:sz w:val="24"/>
          <w:szCs w:val="24"/>
          <w:lang w:eastAsia="en-GB"/>
        </w:rPr>
        <w:t>6,381</w:t>
      </w:r>
      <w:r w:rsidR="00E13220">
        <w:rPr>
          <w:rFonts w:eastAsia="Times New Roman" w:cstheme="minorHAnsi"/>
          <w:color w:val="000000"/>
          <w:sz w:val="24"/>
          <w:szCs w:val="24"/>
          <w:lang w:eastAsia="en-GB"/>
        </w:rPr>
        <w:t xml:space="preserve"> validated</w:t>
      </w:r>
      <w:r w:rsidR="0040758F">
        <w:rPr>
          <w:rFonts w:eastAsia="Times New Roman" w:cstheme="minorHAnsi"/>
          <w:color w:val="000000"/>
          <w:sz w:val="24"/>
          <w:szCs w:val="24"/>
          <w:lang w:eastAsia="en-GB"/>
        </w:rPr>
        <w:t xml:space="preserve"> responses).</w:t>
      </w:r>
    </w:p>
    <w:p w14:paraId="014C8D69" w14:textId="77777777" w:rsidR="00035240" w:rsidRPr="00BA50FD" w:rsidRDefault="00035240" w:rsidP="00035240">
      <w:pPr>
        <w:spacing w:after="0" w:line="240" w:lineRule="auto"/>
        <w:rPr>
          <w:rFonts w:eastAsia="Times New Roman" w:cstheme="minorHAnsi"/>
          <w:lang w:eastAsia="en-GB"/>
        </w:rPr>
      </w:pPr>
    </w:p>
    <w:tbl>
      <w:tblPr>
        <w:tblW w:w="8895" w:type="dxa"/>
        <w:tblInd w:w="10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4A0" w:firstRow="1" w:lastRow="0" w:firstColumn="1" w:lastColumn="0" w:noHBand="0" w:noVBand="1"/>
      </w:tblPr>
      <w:tblGrid>
        <w:gridCol w:w="1305"/>
        <w:gridCol w:w="1518"/>
        <w:gridCol w:w="1518"/>
        <w:gridCol w:w="1518"/>
        <w:gridCol w:w="1518"/>
        <w:gridCol w:w="1518"/>
      </w:tblGrid>
      <w:tr w:rsidR="00797BF4" w:rsidRPr="00EE6091" w14:paraId="6974A9E6" w14:textId="77777777" w:rsidTr="00472247">
        <w:trPr>
          <w:trHeight w:val="292"/>
        </w:trPr>
        <w:tc>
          <w:tcPr>
            <w:tcW w:w="1305" w:type="dxa"/>
            <w:tcBorders>
              <w:top w:val="single" w:sz="4" w:space="0" w:color="auto"/>
              <w:left w:val="single" w:sz="4" w:space="0" w:color="auto"/>
              <w:bottom w:val="single" w:sz="4" w:space="0" w:color="auto"/>
              <w:right w:val="single" w:sz="4" w:space="0" w:color="auto"/>
            </w:tcBorders>
            <w:vAlign w:val="center"/>
          </w:tcPr>
          <w:p w14:paraId="70D9AE2A" w14:textId="77777777" w:rsidR="00797BF4" w:rsidRPr="00EE6091" w:rsidRDefault="00797BF4" w:rsidP="00797BF4">
            <w:pPr>
              <w:spacing w:after="0" w:line="240" w:lineRule="auto"/>
              <w:rPr>
                <w:rFonts w:eastAsia="Times New Roman" w:cstheme="minorHAnsi"/>
                <w:b/>
                <w:bCs/>
                <w:color w:val="000000"/>
                <w:sz w:val="24"/>
                <w:szCs w:val="24"/>
                <w:lang w:eastAsia="en-GB"/>
              </w:rPr>
            </w:pPr>
          </w:p>
        </w:tc>
        <w:tc>
          <w:tcPr>
            <w:tcW w:w="1518" w:type="dxa"/>
            <w:tcBorders>
              <w:top w:val="single" w:sz="4" w:space="0" w:color="auto"/>
              <w:left w:val="single" w:sz="4" w:space="0" w:color="auto"/>
              <w:bottom w:val="single" w:sz="4" w:space="0" w:color="auto"/>
              <w:right w:val="single" w:sz="4" w:space="0" w:color="auto"/>
            </w:tcBorders>
            <w:vAlign w:val="center"/>
          </w:tcPr>
          <w:p w14:paraId="4AE9A2A6" w14:textId="1E386EC0" w:rsidR="00797BF4" w:rsidRPr="00EE6091" w:rsidRDefault="00797BF4" w:rsidP="00797BF4">
            <w:pPr>
              <w:spacing w:after="0" w:line="240" w:lineRule="auto"/>
              <w:jc w:val="center"/>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Ask Cardiff 2020</w:t>
            </w:r>
          </w:p>
        </w:tc>
        <w:tc>
          <w:tcPr>
            <w:tcW w:w="1518" w:type="dxa"/>
            <w:tcBorders>
              <w:top w:val="single" w:sz="4" w:space="0" w:color="auto"/>
              <w:left w:val="single" w:sz="4" w:space="0" w:color="auto"/>
              <w:bottom w:val="single" w:sz="4" w:space="0" w:color="auto"/>
              <w:right w:val="single" w:sz="4" w:space="0" w:color="auto"/>
            </w:tcBorders>
            <w:vAlign w:val="center"/>
          </w:tcPr>
          <w:p w14:paraId="001185FD" w14:textId="75FD8F11" w:rsidR="00797BF4" w:rsidRPr="00EE6091" w:rsidRDefault="00797BF4" w:rsidP="00797BF4">
            <w:pPr>
              <w:spacing w:after="0" w:line="240" w:lineRule="auto"/>
              <w:jc w:val="center"/>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Ask Cardiff 2021</w:t>
            </w:r>
          </w:p>
        </w:tc>
        <w:tc>
          <w:tcPr>
            <w:tcW w:w="1518" w:type="dxa"/>
            <w:tcBorders>
              <w:top w:val="single" w:sz="4" w:space="0" w:color="auto"/>
              <w:left w:val="single" w:sz="4" w:space="0" w:color="auto"/>
              <w:bottom w:val="single" w:sz="4" w:space="0" w:color="auto"/>
              <w:right w:val="single" w:sz="4" w:space="0" w:color="auto"/>
            </w:tcBorders>
            <w:vAlign w:val="center"/>
          </w:tcPr>
          <w:p w14:paraId="3B4DD98E" w14:textId="1B667EC8" w:rsidR="00797BF4" w:rsidRPr="00EE6091" w:rsidRDefault="00797BF4" w:rsidP="00797BF4">
            <w:pPr>
              <w:spacing w:after="0" w:line="240" w:lineRule="auto"/>
              <w:jc w:val="center"/>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Ask Cardiff 2022</w:t>
            </w:r>
          </w:p>
        </w:tc>
        <w:tc>
          <w:tcPr>
            <w:tcW w:w="1518" w:type="dxa"/>
            <w:tcBorders>
              <w:top w:val="single" w:sz="4" w:space="0" w:color="auto"/>
              <w:left w:val="single" w:sz="4" w:space="0" w:color="auto"/>
              <w:bottom w:val="single" w:sz="4" w:space="0" w:color="auto"/>
              <w:right w:val="single" w:sz="4" w:space="0" w:color="auto"/>
            </w:tcBorders>
          </w:tcPr>
          <w:p w14:paraId="34A00197" w14:textId="461A7F05" w:rsidR="00797BF4" w:rsidRPr="00EE6091" w:rsidRDefault="00797BF4" w:rsidP="00797BF4">
            <w:pPr>
              <w:spacing w:after="0" w:line="240" w:lineRule="auto"/>
              <w:jc w:val="center"/>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Ask Cardiff 2023</w:t>
            </w:r>
          </w:p>
        </w:tc>
        <w:tc>
          <w:tcPr>
            <w:tcW w:w="1518" w:type="dxa"/>
            <w:tcBorders>
              <w:top w:val="single" w:sz="4" w:space="0" w:color="auto"/>
              <w:left w:val="single" w:sz="4" w:space="0" w:color="auto"/>
              <w:bottom w:val="single" w:sz="4" w:space="0" w:color="auto"/>
              <w:right w:val="single" w:sz="4" w:space="0" w:color="auto"/>
            </w:tcBorders>
          </w:tcPr>
          <w:p w14:paraId="69FB63DD" w14:textId="262A5A35" w:rsidR="00797BF4" w:rsidRPr="00EE6091" w:rsidRDefault="00797BF4" w:rsidP="00797BF4">
            <w:pPr>
              <w:spacing w:after="0" w:line="240" w:lineRule="auto"/>
              <w:jc w:val="center"/>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Ask Cardiff 2024</w:t>
            </w:r>
          </w:p>
        </w:tc>
      </w:tr>
      <w:tr w:rsidR="00797BF4" w:rsidRPr="00EE6091" w14:paraId="76DA6DFA" w14:textId="77777777" w:rsidTr="00472247">
        <w:trPr>
          <w:trHeight w:val="292"/>
        </w:trPr>
        <w:tc>
          <w:tcPr>
            <w:tcW w:w="1305" w:type="dxa"/>
            <w:tcBorders>
              <w:top w:val="single" w:sz="4" w:space="0" w:color="auto"/>
              <w:left w:val="single" w:sz="4" w:space="0" w:color="auto"/>
              <w:bottom w:val="single" w:sz="4" w:space="0" w:color="auto"/>
              <w:right w:val="single" w:sz="4" w:space="0" w:color="auto"/>
            </w:tcBorders>
            <w:vAlign w:val="center"/>
          </w:tcPr>
          <w:p w14:paraId="3BA6B93E" w14:textId="77777777" w:rsidR="00797BF4" w:rsidRPr="00EE6091" w:rsidRDefault="00797BF4" w:rsidP="00797BF4">
            <w:pPr>
              <w:spacing w:after="0" w:line="240" w:lineRule="auto"/>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 xml:space="preserve">Total responses </w:t>
            </w:r>
          </w:p>
        </w:tc>
        <w:tc>
          <w:tcPr>
            <w:tcW w:w="1518" w:type="dxa"/>
            <w:tcBorders>
              <w:top w:val="single" w:sz="4" w:space="0" w:color="auto"/>
              <w:left w:val="single" w:sz="4" w:space="0" w:color="auto"/>
              <w:bottom w:val="single" w:sz="4" w:space="0" w:color="auto"/>
              <w:right w:val="single" w:sz="4" w:space="0" w:color="auto"/>
            </w:tcBorders>
            <w:vAlign w:val="center"/>
          </w:tcPr>
          <w:p w14:paraId="6310B7A5" w14:textId="0187BDC9" w:rsidR="00797BF4" w:rsidRPr="00EE6091" w:rsidRDefault="00797BF4" w:rsidP="00797BF4">
            <w:pPr>
              <w:spacing w:after="0" w:line="240" w:lineRule="auto"/>
              <w:jc w:val="center"/>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4,715</w:t>
            </w:r>
          </w:p>
        </w:tc>
        <w:tc>
          <w:tcPr>
            <w:tcW w:w="1518" w:type="dxa"/>
            <w:tcBorders>
              <w:top w:val="single" w:sz="4" w:space="0" w:color="auto"/>
              <w:left w:val="single" w:sz="4" w:space="0" w:color="auto"/>
              <w:bottom w:val="single" w:sz="4" w:space="0" w:color="auto"/>
              <w:right w:val="single" w:sz="4" w:space="0" w:color="auto"/>
            </w:tcBorders>
            <w:vAlign w:val="center"/>
          </w:tcPr>
          <w:p w14:paraId="13621201" w14:textId="4F8868C3" w:rsidR="00797BF4" w:rsidRPr="00EE6091" w:rsidRDefault="00797BF4" w:rsidP="00797BF4">
            <w:pPr>
              <w:spacing w:after="0" w:line="240" w:lineRule="auto"/>
              <w:jc w:val="center"/>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2,704</w:t>
            </w:r>
          </w:p>
        </w:tc>
        <w:tc>
          <w:tcPr>
            <w:tcW w:w="1518" w:type="dxa"/>
            <w:tcBorders>
              <w:top w:val="single" w:sz="4" w:space="0" w:color="auto"/>
              <w:left w:val="single" w:sz="4" w:space="0" w:color="auto"/>
              <w:bottom w:val="single" w:sz="4" w:space="0" w:color="auto"/>
              <w:right w:val="single" w:sz="4" w:space="0" w:color="auto"/>
            </w:tcBorders>
            <w:vAlign w:val="center"/>
          </w:tcPr>
          <w:p w14:paraId="34597AC5" w14:textId="3F27E924" w:rsidR="00797BF4" w:rsidRPr="00EE6091" w:rsidRDefault="00797BF4" w:rsidP="00797BF4">
            <w:pPr>
              <w:spacing w:after="0" w:line="240" w:lineRule="auto"/>
              <w:jc w:val="center"/>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3,856</w:t>
            </w:r>
          </w:p>
        </w:tc>
        <w:tc>
          <w:tcPr>
            <w:tcW w:w="1518" w:type="dxa"/>
            <w:tcBorders>
              <w:top w:val="single" w:sz="4" w:space="0" w:color="auto"/>
              <w:left w:val="single" w:sz="4" w:space="0" w:color="auto"/>
              <w:bottom w:val="single" w:sz="4" w:space="0" w:color="auto"/>
              <w:right w:val="single" w:sz="4" w:space="0" w:color="auto"/>
            </w:tcBorders>
            <w:vAlign w:val="center"/>
          </w:tcPr>
          <w:p w14:paraId="67C79934" w14:textId="7927E962" w:rsidR="00797BF4" w:rsidRPr="00EE6091" w:rsidRDefault="00797BF4" w:rsidP="00797BF4">
            <w:pPr>
              <w:spacing w:after="0" w:line="240" w:lineRule="auto"/>
              <w:jc w:val="center"/>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3,187</w:t>
            </w:r>
          </w:p>
        </w:tc>
        <w:tc>
          <w:tcPr>
            <w:tcW w:w="1518" w:type="dxa"/>
            <w:tcBorders>
              <w:top w:val="single" w:sz="4" w:space="0" w:color="auto"/>
              <w:left w:val="single" w:sz="4" w:space="0" w:color="auto"/>
              <w:bottom w:val="single" w:sz="4" w:space="0" w:color="auto"/>
              <w:right w:val="single" w:sz="4" w:space="0" w:color="auto"/>
            </w:tcBorders>
            <w:vAlign w:val="center"/>
          </w:tcPr>
          <w:p w14:paraId="061D4D74" w14:textId="349B8754" w:rsidR="00797BF4" w:rsidRPr="00EE6091" w:rsidRDefault="001F7012" w:rsidP="00797BF4">
            <w:pPr>
              <w:spacing w:after="0" w:line="240" w:lineRule="auto"/>
              <w:jc w:val="center"/>
              <w:rPr>
                <w:rFonts w:eastAsia="Times New Roman" w:cstheme="minorHAnsi"/>
                <w:b/>
                <w:bCs/>
                <w:color w:val="000000"/>
                <w:sz w:val="24"/>
                <w:szCs w:val="24"/>
                <w:lang w:eastAsia="en-GB"/>
              </w:rPr>
            </w:pPr>
            <w:r w:rsidRPr="00EE6091">
              <w:rPr>
                <w:rFonts w:eastAsia="Times New Roman" w:cstheme="minorHAnsi"/>
                <w:b/>
                <w:bCs/>
                <w:color w:val="000000"/>
                <w:sz w:val="24"/>
                <w:szCs w:val="24"/>
                <w:lang w:eastAsia="en-GB"/>
              </w:rPr>
              <w:t>2,620</w:t>
            </w:r>
          </w:p>
        </w:tc>
      </w:tr>
    </w:tbl>
    <w:p w14:paraId="34B9F9C5" w14:textId="77777777" w:rsidR="00035240" w:rsidRPr="00BA50FD" w:rsidRDefault="00035240" w:rsidP="00035240">
      <w:pPr>
        <w:spacing w:after="0" w:line="240" w:lineRule="auto"/>
        <w:rPr>
          <w:rFonts w:eastAsia="Times New Roman" w:cstheme="minorHAnsi"/>
          <w:color w:val="2E74B5"/>
          <w:szCs w:val="36"/>
          <w:lang w:eastAsia="en-GB"/>
        </w:rPr>
      </w:pPr>
    </w:p>
    <w:p w14:paraId="5DAFCE69" w14:textId="77777777" w:rsidR="00035240" w:rsidRPr="00BA50FD" w:rsidRDefault="00035240" w:rsidP="00035240">
      <w:pPr>
        <w:spacing w:after="0" w:line="240" w:lineRule="auto"/>
        <w:rPr>
          <w:rFonts w:eastAsia="Times New Roman" w:cstheme="minorHAnsi"/>
          <w:color w:val="000000"/>
          <w:lang w:eastAsia="en-GB"/>
        </w:rPr>
      </w:pPr>
      <w:r w:rsidRPr="00BA50FD">
        <w:rPr>
          <w:rFonts w:eastAsia="Times New Roman" w:cstheme="minorHAnsi"/>
          <w:color w:val="000000"/>
          <w:lang w:eastAsia="en-GB"/>
        </w:rPr>
        <w:t xml:space="preserve"> </w:t>
      </w:r>
    </w:p>
    <w:p w14:paraId="3C8E75CD" w14:textId="0E3D05CF" w:rsidR="00035240" w:rsidRPr="00BA50FD" w:rsidRDefault="00D115F1" w:rsidP="00035240">
      <w:pPr>
        <w:spacing w:line="240" w:lineRule="auto"/>
        <w:rPr>
          <w:rFonts w:eastAsia="Times New Roman" w:cstheme="minorHAnsi"/>
          <w:color w:val="000000"/>
          <w:sz w:val="24"/>
          <w:szCs w:val="24"/>
          <w:lang w:eastAsia="en-GB"/>
        </w:rPr>
      </w:pPr>
      <w:r w:rsidRPr="00D115F1">
        <w:rPr>
          <w:rFonts w:eastAsia="Times New Roman" w:cstheme="minorHAnsi"/>
          <w:color w:val="000000"/>
          <w:sz w:val="24"/>
          <w:szCs w:val="24"/>
          <w:lang w:eastAsia="en-GB"/>
        </w:rPr>
        <w:t>Almost t</w:t>
      </w:r>
      <w:r w:rsidR="00035240" w:rsidRPr="00D115F1">
        <w:rPr>
          <w:rFonts w:eastAsia="Times New Roman" w:cstheme="minorHAnsi"/>
          <w:color w:val="000000"/>
          <w:sz w:val="24"/>
          <w:szCs w:val="24"/>
          <w:lang w:eastAsia="en-GB"/>
        </w:rPr>
        <w:t>wo thirds (6</w:t>
      </w:r>
      <w:r w:rsidRPr="00D115F1">
        <w:rPr>
          <w:rFonts w:eastAsia="Times New Roman" w:cstheme="minorHAnsi"/>
          <w:color w:val="000000"/>
          <w:sz w:val="24"/>
          <w:szCs w:val="24"/>
          <w:lang w:eastAsia="en-GB"/>
        </w:rPr>
        <w:t>3</w:t>
      </w:r>
      <w:r w:rsidR="00035240" w:rsidRPr="00D115F1">
        <w:rPr>
          <w:rFonts w:eastAsia="Times New Roman" w:cstheme="minorHAnsi"/>
          <w:color w:val="000000"/>
          <w:sz w:val="24"/>
          <w:szCs w:val="24"/>
          <w:lang w:eastAsia="en-GB"/>
        </w:rPr>
        <w:t xml:space="preserve">.6%, or </w:t>
      </w:r>
      <w:r w:rsidR="00B60624" w:rsidRPr="00D115F1">
        <w:rPr>
          <w:rFonts w:eastAsia="Times New Roman" w:cstheme="minorHAnsi"/>
          <w:color w:val="000000"/>
          <w:sz w:val="24"/>
          <w:szCs w:val="24"/>
          <w:lang w:eastAsia="en-GB"/>
        </w:rPr>
        <w:t>1</w:t>
      </w:r>
      <w:r w:rsidR="00035240" w:rsidRPr="00D115F1">
        <w:rPr>
          <w:rFonts w:eastAsia="Times New Roman" w:cstheme="minorHAnsi"/>
          <w:color w:val="000000"/>
          <w:sz w:val="24"/>
          <w:szCs w:val="24"/>
          <w:lang w:eastAsia="en-GB"/>
        </w:rPr>
        <w:t>,</w:t>
      </w:r>
      <w:r w:rsidR="00B60624" w:rsidRPr="00D115F1">
        <w:rPr>
          <w:rFonts w:eastAsia="Times New Roman" w:cstheme="minorHAnsi"/>
          <w:color w:val="000000"/>
          <w:sz w:val="24"/>
          <w:szCs w:val="24"/>
          <w:lang w:eastAsia="en-GB"/>
        </w:rPr>
        <w:t>667</w:t>
      </w:r>
      <w:r w:rsidR="00035240" w:rsidRPr="00D115F1">
        <w:rPr>
          <w:rFonts w:eastAsia="Times New Roman" w:cstheme="minorHAnsi"/>
          <w:color w:val="000000"/>
          <w:sz w:val="24"/>
          <w:szCs w:val="24"/>
          <w:lang w:eastAsia="en-GB"/>
        </w:rPr>
        <w:t>) of respondents shared their postcode information.  The map below shows population representation at ward level for Cardiff residents.</w:t>
      </w:r>
      <w:r w:rsidR="00035240" w:rsidRPr="00BA50FD">
        <w:rPr>
          <w:rFonts w:eastAsia="Times New Roman" w:cstheme="minorHAnsi"/>
          <w:color w:val="000000"/>
          <w:sz w:val="24"/>
          <w:szCs w:val="24"/>
          <w:lang w:eastAsia="en-GB"/>
        </w:rPr>
        <w:t xml:space="preserve"> </w:t>
      </w:r>
    </w:p>
    <w:p w14:paraId="404A0347" w14:textId="55E29B99" w:rsidR="00035240" w:rsidRPr="009062DB" w:rsidRDefault="00523E17" w:rsidP="00332AA3">
      <w:pPr>
        <w:spacing w:line="240" w:lineRule="auto"/>
        <w:jc w:val="center"/>
        <w:rPr>
          <w:rFonts w:eastAsia="Times New Roman" w:cstheme="minorHAnsi"/>
          <w:color w:val="000000"/>
          <w:sz w:val="24"/>
          <w:szCs w:val="24"/>
          <w:lang w:eastAsia="en-GB"/>
        </w:rPr>
      </w:pPr>
      <w:r w:rsidRPr="009062DB">
        <w:rPr>
          <w:rFonts w:eastAsia="Times New Roman" w:cstheme="minorHAnsi"/>
          <w:noProof/>
          <w:color w:val="000000"/>
          <w:sz w:val="24"/>
          <w:szCs w:val="24"/>
          <w:lang w:eastAsia="en-GB"/>
        </w:rPr>
        <w:drawing>
          <wp:inline distT="0" distB="0" distL="0" distR="0" wp14:anchorId="005A37BF" wp14:editId="49E52B3B">
            <wp:extent cx="5760000" cy="4073409"/>
            <wp:effectExtent l="19050" t="19050" r="12700" b="22860"/>
            <wp:docPr id="1474236029" name="Picture 1" descr="Map showing the electoral wards of Cardiff.&#10;All wards are representative in terms of the sample responding to the survey, apart from Butetown, Canton, Cyncoed and Rhiwbina, which are over-represented, and Cathays and Ely, which are under-represen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4236029" name="Picture 1" descr="Map showing the electoral wards of Cardiff.&#10;All wards are representative in terms of the sample responding to the survey, apart from Butetown, Canton, Cyncoed and Rhiwbina, which are over-represented, and Cathays and Ely, which are under-represented"/>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5760000" cy="4073409"/>
                    </a:xfrm>
                    <a:prstGeom prst="rect">
                      <a:avLst/>
                    </a:prstGeom>
                    <a:noFill/>
                    <a:ln>
                      <a:solidFill>
                        <a:schemeClr val="bg1">
                          <a:lumMod val="65000"/>
                        </a:schemeClr>
                      </a:solidFill>
                    </a:ln>
                  </pic:spPr>
                </pic:pic>
              </a:graphicData>
            </a:graphic>
          </wp:inline>
        </w:drawing>
      </w:r>
      <w:r w:rsidR="00472247">
        <w:rPr>
          <w:rFonts w:eastAsia="Times New Roman" w:cstheme="minorHAnsi"/>
          <w:color w:val="000000"/>
          <w:sz w:val="24"/>
          <w:szCs w:val="24"/>
          <w:lang w:eastAsia="en-GB"/>
        </w:rPr>
        <w:t xml:space="preserve"> </w:t>
      </w:r>
    </w:p>
    <w:p w14:paraId="726C9168" w14:textId="7777777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Those that did not provide a postcode are included in overall figures but are excluded from spatial analysis.  Similarly, those that did not provide demographic information are included in the overall figures but excluded from subgroup analysis.</w:t>
      </w:r>
      <w:r w:rsidRPr="00BA50FD">
        <w:rPr>
          <w:rFonts w:eastAsia="Times New Roman" w:cstheme="minorHAnsi"/>
          <w:color w:val="000000"/>
          <w:sz w:val="24"/>
          <w:szCs w:val="24"/>
          <w:lang w:eastAsia="en-GB"/>
        </w:rPr>
        <w:br/>
      </w:r>
    </w:p>
    <w:p w14:paraId="4A134216" w14:textId="7777777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lastRenderedPageBreak/>
        <w:t>The response has been broken down by age, gender, ethnic background, Welsh Speakers, those with a disability, those identifying as LGBTQ</w:t>
      </w:r>
      <w:r>
        <w:rPr>
          <w:rFonts w:eastAsia="Times New Roman" w:cstheme="minorHAnsi"/>
          <w:color w:val="000000"/>
          <w:sz w:val="24"/>
          <w:szCs w:val="24"/>
          <w:lang w:eastAsia="en-GB"/>
        </w:rPr>
        <w:t>+</w:t>
      </w:r>
      <w:r w:rsidRPr="00BA50FD">
        <w:rPr>
          <w:rFonts w:eastAsia="Times New Roman" w:cstheme="minorHAnsi"/>
          <w:color w:val="000000"/>
          <w:sz w:val="24"/>
          <w:szCs w:val="24"/>
          <w:lang w:eastAsia="en-GB"/>
        </w:rPr>
        <w:t xml:space="preserve">, and those living in the least or most deprived areas of the city.  </w:t>
      </w:r>
    </w:p>
    <w:p w14:paraId="5FDB10D8" w14:textId="6C134741"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 xml:space="preserve">In addition, the analysis includes the response from those living in the ‘Southern Arc’ of Cardiff which comprises the following electoral </w:t>
      </w:r>
      <w:r>
        <w:rPr>
          <w:rFonts w:eastAsia="Times New Roman" w:cstheme="minorHAnsi"/>
          <w:color w:val="000000"/>
          <w:sz w:val="24"/>
          <w:szCs w:val="24"/>
          <w:lang w:eastAsia="en-GB"/>
        </w:rPr>
        <w:t>wards</w:t>
      </w:r>
      <w:r w:rsidRPr="00BA50FD">
        <w:rPr>
          <w:rFonts w:eastAsia="Times New Roman" w:cstheme="minorHAnsi"/>
          <w:color w:val="000000"/>
          <w:sz w:val="24"/>
          <w:szCs w:val="24"/>
          <w:lang w:eastAsia="en-GB"/>
        </w:rPr>
        <w:t xml:space="preserve">: Adamsdown, Butetown, Caerau, Canton, Ely, Grangetown, </w:t>
      </w:r>
      <w:proofErr w:type="spellStart"/>
      <w:r w:rsidRPr="00BA50FD">
        <w:rPr>
          <w:rFonts w:eastAsia="Times New Roman" w:cstheme="minorHAnsi"/>
          <w:color w:val="000000"/>
          <w:sz w:val="24"/>
          <w:szCs w:val="24"/>
          <w:lang w:eastAsia="en-GB"/>
        </w:rPr>
        <w:t>Llanrumney</w:t>
      </w:r>
      <w:proofErr w:type="spellEnd"/>
      <w:r w:rsidRPr="00BA50FD">
        <w:rPr>
          <w:rFonts w:eastAsia="Times New Roman" w:cstheme="minorHAnsi"/>
          <w:color w:val="000000"/>
          <w:sz w:val="24"/>
          <w:szCs w:val="24"/>
          <w:lang w:eastAsia="en-GB"/>
        </w:rPr>
        <w:t xml:space="preserve">, Riverside, Rumney, Splott, Trowbridge (see map at </w:t>
      </w:r>
      <w:bookmarkStart w:id="6" w:name="Appendix27"/>
      <w:r w:rsidR="00A446FF">
        <w:rPr>
          <w:rFonts w:eastAsia="Times New Roman" w:cstheme="minorHAnsi"/>
          <w:sz w:val="24"/>
          <w:szCs w:val="24"/>
          <w:lang w:eastAsia="en-GB"/>
        </w:rPr>
        <w:fldChar w:fldCharType="begin"/>
      </w:r>
      <w:r w:rsidR="00A446FF">
        <w:rPr>
          <w:rFonts w:eastAsia="Times New Roman" w:cstheme="minorHAnsi"/>
          <w:sz w:val="24"/>
          <w:szCs w:val="24"/>
          <w:lang w:eastAsia="en-GB"/>
        </w:rPr>
        <w:instrText>HYPERLINK  \l "_Map_of_the"</w:instrText>
      </w:r>
      <w:r w:rsidR="00A446FF">
        <w:rPr>
          <w:rFonts w:eastAsia="Times New Roman" w:cstheme="minorHAnsi"/>
          <w:sz w:val="24"/>
          <w:szCs w:val="24"/>
          <w:lang w:eastAsia="en-GB"/>
        </w:rPr>
      </w:r>
      <w:r w:rsidR="00A446FF">
        <w:rPr>
          <w:rFonts w:eastAsia="Times New Roman" w:cstheme="minorHAnsi"/>
          <w:sz w:val="24"/>
          <w:szCs w:val="24"/>
          <w:lang w:eastAsia="en-GB"/>
        </w:rPr>
        <w:fldChar w:fldCharType="separate"/>
      </w:r>
      <w:r w:rsidRPr="00A446FF">
        <w:rPr>
          <w:rStyle w:val="Hyperlink"/>
          <w:rFonts w:eastAsia="Times New Roman" w:cstheme="minorHAnsi"/>
          <w:sz w:val="24"/>
          <w:szCs w:val="24"/>
          <w:lang w:eastAsia="en-GB"/>
        </w:rPr>
        <w:t xml:space="preserve">Appendix </w:t>
      </w:r>
      <w:r w:rsidR="003100E0" w:rsidRPr="00A446FF">
        <w:rPr>
          <w:rStyle w:val="Hyperlink"/>
          <w:rFonts w:eastAsia="Times New Roman" w:cstheme="minorHAnsi"/>
          <w:sz w:val="24"/>
          <w:szCs w:val="24"/>
          <w:lang w:eastAsia="en-GB"/>
        </w:rPr>
        <w:t>2</w:t>
      </w:r>
      <w:r w:rsidR="00A446FF" w:rsidRPr="00A446FF">
        <w:rPr>
          <w:rStyle w:val="Hyperlink"/>
          <w:rFonts w:eastAsia="Times New Roman" w:cstheme="minorHAnsi"/>
          <w:sz w:val="24"/>
          <w:szCs w:val="24"/>
          <w:lang w:eastAsia="en-GB"/>
        </w:rPr>
        <w:t>7</w:t>
      </w:r>
      <w:bookmarkEnd w:id="6"/>
      <w:r w:rsidR="00A446FF">
        <w:rPr>
          <w:rFonts w:eastAsia="Times New Roman" w:cstheme="minorHAnsi"/>
          <w:sz w:val="24"/>
          <w:szCs w:val="24"/>
          <w:lang w:eastAsia="en-GB"/>
        </w:rPr>
        <w:fldChar w:fldCharType="end"/>
      </w:r>
      <w:r w:rsidRPr="00BA50FD">
        <w:rPr>
          <w:rFonts w:eastAsia="Times New Roman" w:cstheme="minorHAnsi"/>
          <w:color w:val="000000"/>
          <w:sz w:val="24"/>
          <w:szCs w:val="24"/>
          <w:lang w:eastAsia="en-GB"/>
        </w:rPr>
        <w:t>).</w:t>
      </w:r>
    </w:p>
    <w:p w14:paraId="722219EA" w14:textId="0766C96C" w:rsidR="00035240" w:rsidRPr="00BA50FD" w:rsidRDefault="00D80782" w:rsidP="00035240">
      <w:pPr>
        <w:spacing w:line="240" w:lineRule="auto"/>
        <w:rPr>
          <w:rFonts w:eastAsia="Times New Roman" w:cstheme="minorHAnsi"/>
          <w:color w:val="000000"/>
          <w:sz w:val="24"/>
          <w:szCs w:val="24"/>
          <w:lang w:eastAsia="en-GB"/>
        </w:rPr>
      </w:pPr>
      <w:r>
        <w:rPr>
          <w:rFonts w:eastAsia="Times New Roman" w:cstheme="minorHAnsi"/>
          <w:color w:val="000000"/>
          <w:sz w:val="24"/>
          <w:szCs w:val="24"/>
          <w:lang w:eastAsia="en-GB"/>
        </w:rPr>
        <w:t>Open-response comments included in the report</w:t>
      </w:r>
      <w:r w:rsidR="00FB2B8C">
        <w:rPr>
          <w:rFonts w:eastAsia="Times New Roman" w:cstheme="minorHAnsi"/>
          <w:color w:val="000000"/>
          <w:sz w:val="24"/>
          <w:szCs w:val="24"/>
          <w:lang w:eastAsia="en-GB"/>
        </w:rPr>
        <w:t xml:space="preserve"> are verbatim; any </w:t>
      </w:r>
      <w:r w:rsidR="009E1F7B">
        <w:rPr>
          <w:rFonts w:eastAsia="Times New Roman" w:cstheme="minorHAnsi"/>
          <w:color w:val="000000"/>
          <w:sz w:val="24"/>
          <w:szCs w:val="24"/>
          <w:lang w:eastAsia="en-GB"/>
        </w:rPr>
        <w:t>errors</w:t>
      </w:r>
      <w:r w:rsidR="00FB2B8C">
        <w:rPr>
          <w:rFonts w:eastAsia="Times New Roman" w:cstheme="minorHAnsi"/>
          <w:color w:val="000000"/>
          <w:sz w:val="24"/>
          <w:szCs w:val="24"/>
          <w:lang w:eastAsia="en-GB"/>
        </w:rPr>
        <w:t xml:space="preserve"> in gramm</w:t>
      </w:r>
      <w:r w:rsidR="009E1F7B">
        <w:rPr>
          <w:rFonts w:eastAsia="Times New Roman" w:cstheme="minorHAnsi"/>
          <w:color w:val="000000"/>
          <w:sz w:val="24"/>
          <w:szCs w:val="24"/>
          <w:lang w:eastAsia="en-GB"/>
        </w:rPr>
        <w:t>ar or spelling have been ignored.</w:t>
      </w:r>
    </w:p>
    <w:p w14:paraId="214911FB" w14:textId="77777777" w:rsidR="00035240" w:rsidRPr="00BA50FD" w:rsidRDefault="00035240" w:rsidP="00035240">
      <w:pPr>
        <w:rPr>
          <w:rFonts w:cstheme="minorHAnsi"/>
          <w:b/>
          <w:sz w:val="28"/>
        </w:rPr>
      </w:pPr>
      <w:r w:rsidRPr="00BA50FD">
        <w:rPr>
          <w:rFonts w:cstheme="minorHAnsi"/>
          <w:b/>
          <w:sz w:val="28"/>
        </w:rPr>
        <w:t xml:space="preserve"> </w:t>
      </w:r>
    </w:p>
    <w:p w14:paraId="0B439A49" w14:textId="77777777" w:rsidR="00035240" w:rsidRPr="00BA50FD" w:rsidRDefault="00035240" w:rsidP="00035240">
      <w:pPr>
        <w:spacing w:after="0" w:line="240" w:lineRule="auto"/>
        <w:rPr>
          <w:rFonts w:cstheme="minorHAnsi"/>
          <w:b/>
          <w:sz w:val="28"/>
        </w:rPr>
      </w:pPr>
      <w:r w:rsidRPr="00BA50FD">
        <w:rPr>
          <w:rFonts w:cstheme="minorHAnsi"/>
          <w:b/>
          <w:sz w:val="28"/>
        </w:rPr>
        <w:t xml:space="preserve">Welsh Index of Multiple Deprivation </w:t>
      </w:r>
    </w:p>
    <w:p w14:paraId="3B829CAA" w14:textId="77777777" w:rsidR="00035240" w:rsidRPr="00BA50FD" w:rsidRDefault="00035240" w:rsidP="00035240">
      <w:pPr>
        <w:spacing w:after="0" w:line="240" w:lineRule="auto"/>
        <w:rPr>
          <w:rFonts w:cstheme="minorHAnsi"/>
          <w:b/>
        </w:rPr>
      </w:pPr>
    </w:p>
    <w:p w14:paraId="1CC0FDCD" w14:textId="7777777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 xml:space="preserve">To help gain a better understanding of the experiences and views of Cardiff residents an additional level of analysis has been introduced that looks at responses by deprivation fifth. </w:t>
      </w:r>
    </w:p>
    <w:p w14:paraId="32D5655C" w14:textId="7777777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 xml:space="preserve">The Welsh Index of Multiple Deprivation (WIMD) is the official measure of small area deprivation in Wales and is designed to identify those small areas where there are the highest concentrations of several types of deprivation. Each Lower Super Output Area (LSOA) in Wales is ranked in terms of overall deprivation as well as for several separate domains, with a rank of 1 assigned to the most deprived area. </w:t>
      </w:r>
    </w:p>
    <w:p w14:paraId="3F9E43A1" w14:textId="7777777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The 218 LSOAs in Cardiff are ranked from highest to lowest by their overall deprivation rank and then split into five equal bands, ranging from least deprived (i.e. least deprived 20% of LSOAs in Cardiff) to most deprived fifth (i.e. most deprived 20%). Respondents are then assigned to a deprivation fifth according to their postcode. As such, respondents from outside Cardiff or those with a missing/incomplete/incorrect postcode will be excluded from this analysis.</w:t>
      </w:r>
    </w:p>
    <w:p w14:paraId="35953CB9" w14:textId="77777777" w:rsidR="00035240" w:rsidRPr="00BA50FD" w:rsidRDefault="00035240" w:rsidP="00035240">
      <w:pPr>
        <w:spacing w:after="0" w:line="240" w:lineRule="auto"/>
        <w:rPr>
          <w:rFonts w:eastAsia="Times New Roman" w:cstheme="minorHAnsi"/>
          <w:color w:val="000000"/>
          <w:lang w:eastAsia="en-GB"/>
        </w:rPr>
      </w:pPr>
    </w:p>
    <w:p w14:paraId="394758C1" w14:textId="77777777" w:rsidR="00035240" w:rsidRPr="00BA50FD" w:rsidRDefault="00035240" w:rsidP="00035240">
      <w:pPr>
        <w:spacing w:after="0" w:line="240" w:lineRule="auto"/>
        <w:rPr>
          <w:rFonts w:cstheme="minorHAnsi"/>
          <w:b/>
          <w:sz w:val="28"/>
        </w:rPr>
      </w:pPr>
      <w:r w:rsidRPr="00BA50FD">
        <w:rPr>
          <w:rFonts w:cstheme="minorHAnsi"/>
          <w:b/>
          <w:sz w:val="28"/>
        </w:rPr>
        <w:t>Weighted Data</w:t>
      </w:r>
    </w:p>
    <w:p w14:paraId="0124ABE6" w14:textId="77777777" w:rsidR="00035240" w:rsidRPr="00BA50FD" w:rsidRDefault="00035240" w:rsidP="00035240">
      <w:pPr>
        <w:spacing w:after="0" w:line="240" w:lineRule="auto"/>
        <w:rPr>
          <w:rFonts w:eastAsia="Times New Roman" w:cstheme="minorHAnsi"/>
          <w:color w:val="000000"/>
          <w:lang w:eastAsia="en-GB"/>
        </w:rPr>
      </w:pPr>
    </w:p>
    <w:p w14:paraId="76E34A7A" w14:textId="22F937AF"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Weighted Data refers to when the data collected from survey respondents are adjusted to represent the population from which the sample was drawn.  The overall data for Ask Cardiff survey 202</w:t>
      </w:r>
      <w:r w:rsidR="00466CC3">
        <w:rPr>
          <w:rFonts w:eastAsia="Times New Roman" w:cstheme="minorHAnsi"/>
          <w:color w:val="000000"/>
          <w:sz w:val="24"/>
          <w:szCs w:val="24"/>
          <w:lang w:eastAsia="en-GB"/>
        </w:rPr>
        <w:t>4</w:t>
      </w:r>
      <w:r w:rsidRPr="00BA50FD">
        <w:rPr>
          <w:rFonts w:eastAsia="Times New Roman" w:cstheme="minorHAnsi"/>
          <w:color w:val="000000"/>
          <w:sz w:val="24"/>
          <w:szCs w:val="24"/>
          <w:lang w:eastAsia="en-GB"/>
        </w:rPr>
        <w:t xml:space="preserve"> was weighted for some of the questions to ensure it was representative in terms of age and gender.</w:t>
      </w:r>
    </w:p>
    <w:p w14:paraId="08AD25CF" w14:textId="7777777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 xml:space="preserve">The weighting of the data was found to have no significant impact on the results, with the difference typically no more than one or two percentage points – something that could be explained by standard deviation and should not be cause for concern.  </w:t>
      </w:r>
    </w:p>
    <w:p w14:paraId="75901C09" w14:textId="77777777" w:rsidR="00035240" w:rsidRPr="00BA50FD" w:rsidRDefault="00035240" w:rsidP="00035240">
      <w:pPr>
        <w:spacing w:line="240" w:lineRule="auto"/>
        <w:rPr>
          <w:rFonts w:eastAsia="Times New Roman" w:cstheme="minorHAnsi"/>
          <w:color w:val="000000"/>
          <w:sz w:val="24"/>
          <w:szCs w:val="24"/>
          <w:lang w:eastAsia="en-GB"/>
        </w:rPr>
      </w:pPr>
      <w:r w:rsidRPr="00BA50FD">
        <w:rPr>
          <w:rFonts w:eastAsia="Times New Roman" w:cstheme="minorHAnsi"/>
          <w:color w:val="000000"/>
          <w:sz w:val="24"/>
          <w:szCs w:val="24"/>
          <w:lang w:eastAsia="en-GB"/>
        </w:rPr>
        <w:t xml:space="preserve">The strong similarity between the observed and the weighted data indicated a high level of robustness in the data collection.  As a result we have chosen to report on the ‘observed’ data i.e. the actual response received. </w:t>
      </w:r>
    </w:p>
    <w:p w14:paraId="25CDB69B" w14:textId="302AC9EC" w:rsidR="002A623A" w:rsidRDefault="002A623A">
      <w:pPr>
        <w:spacing w:after="160" w:line="259" w:lineRule="auto"/>
        <w:rPr>
          <w:rFonts w:cstheme="minorHAnsi"/>
          <w:sz w:val="32"/>
        </w:rPr>
      </w:pPr>
      <w:r>
        <w:rPr>
          <w:rFonts w:cstheme="minorHAnsi"/>
          <w:sz w:val="32"/>
        </w:rPr>
        <w:br w:type="page"/>
      </w:r>
    </w:p>
    <w:p w14:paraId="74912BDD" w14:textId="77777777" w:rsidR="00035240" w:rsidRPr="00BA50FD" w:rsidRDefault="00035240" w:rsidP="00035240">
      <w:pPr>
        <w:jc w:val="center"/>
        <w:rPr>
          <w:rFonts w:cstheme="minorHAnsi"/>
          <w:sz w:val="32"/>
        </w:rPr>
      </w:pPr>
    </w:p>
    <w:p w14:paraId="5FE32F13" w14:textId="77777777" w:rsidR="00035240" w:rsidRPr="00BA50FD" w:rsidRDefault="00035240" w:rsidP="00035240">
      <w:pPr>
        <w:jc w:val="center"/>
        <w:rPr>
          <w:rFonts w:cstheme="minorHAnsi"/>
          <w:sz w:val="32"/>
        </w:rPr>
      </w:pPr>
    </w:p>
    <w:p w14:paraId="2991D2C8" w14:textId="77777777" w:rsidR="00035240" w:rsidRPr="00BA50FD" w:rsidRDefault="00035240" w:rsidP="00035240">
      <w:pPr>
        <w:jc w:val="center"/>
        <w:rPr>
          <w:rFonts w:cstheme="minorHAnsi"/>
          <w:sz w:val="32"/>
        </w:rPr>
      </w:pPr>
    </w:p>
    <w:p w14:paraId="5A500531" w14:textId="77777777" w:rsidR="00035240" w:rsidRPr="00BA50FD" w:rsidRDefault="00035240" w:rsidP="00035240">
      <w:pPr>
        <w:jc w:val="center"/>
        <w:rPr>
          <w:rFonts w:cstheme="minorHAnsi"/>
          <w:sz w:val="32"/>
        </w:rPr>
      </w:pPr>
    </w:p>
    <w:p w14:paraId="4AE40E07" w14:textId="77777777" w:rsidR="00035240" w:rsidRPr="00BA50FD" w:rsidRDefault="00035240" w:rsidP="00035240">
      <w:pPr>
        <w:jc w:val="center"/>
        <w:rPr>
          <w:rFonts w:cstheme="minorHAnsi"/>
          <w:sz w:val="32"/>
        </w:rPr>
      </w:pPr>
    </w:p>
    <w:p w14:paraId="29FB0B98" w14:textId="77777777" w:rsidR="00035240" w:rsidRPr="00BA50FD" w:rsidRDefault="00035240" w:rsidP="00035240">
      <w:pPr>
        <w:jc w:val="center"/>
        <w:rPr>
          <w:rFonts w:cstheme="minorHAnsi"/>
          <w:sz w:val="32"/>
        </w:rPr>
      </w:pPr>
    </w:p>
    <w:p w14:paraId="1EF89306" w14:textId="77777777" w:rsidR="00035240" w:rsidRPr="00BA50FD" w:rsidRDefault="00035240" w:rsidP="00035240">
      <w:pPr>
        <w:jc w:val="center"/>
        <w:rPr>
          <w:rFonts w:cstheme="minorHAnsi"/>
          <w:sz w:val="32"/>
        </w:rPr>
      </w:pPr>
    </w:p>
    <w:p w14:paraId="412D07A0" w14:textId="77777777" w:rsidR="00035240" w:rsidRPr="00BA50FD" w:rsidRDefault="00035240" w:rsidP="00035240">
      <w:pPr>
        <w:jc w:val="center"/>
        <w:rPr>
          <w:b/>
          <w:sz w:val="36"/>
          <w:szCs w:val="36"/>
        </w:rPr>
      </w:pPr>
      <w:r w:rsidRPr="00BA50FD">
        <w:rPr>
          <w:b/>
          <w:sz w:val="36"/>
          <w:szCs w:val="36"/>
        </w:rPr>
        <w:t>Section 1:</w:t>
      </w:r>
    </w:p>
    <w:p w14:paraId="778A52AC" w14:textId="77777777" w:rsidR="00035240" w:rsidRPr="00BA50FD" w:rsidRDefault="00035240" w:rsidP="00035240">
      <w:pPr>
        <w:pStyle w:val="Heading1"/>
        <w:jc w:val="center"/>
        <w:rPr>
          <w:rFonts w:asciiTheme="minorHAnsi" w:hAnsiTheme="minorHAnsi" w:cstheme="minorHAnsi"/>
          <w:b/>
          <w:color w:val="auto"/>
          <w:sz w:val="36"/>
        </w:rPr>
      </w:pPr>
      <w:bookmarkStart w:id="7" w:name="_Toc168164266"/>
      <w:bookmarkStart w:id="8" w:name="_Toc197967192"/>
      <w:r w:rsidRPr="00BA50FD">
        <w:rPr>
          <w:rFonts w:asciiTheme="minorHAnsi" w:hAnsiTheme="minorHAnsi" w:cstheme="minorHAnsi"/>
          <w:b/>
          <w:color w:val="auto"/>
          <w:sz w:val="36"/>
        </w:rPr>
        <w:t>City Life &amp; Public Services</w:t>
      </w:r>
      <w:bookmarkEnd w:id="7"/>
      <w:bookmarkEnd w:id="8"/>
    </w:p>
    <w:p w14:paraId="6B4288B0" w14:textId="004CA1EB" w:rsidR="002A623A" w:rsidRDefault="002A623A">
      <w:pPr>
        <w:spacing w:after="160" w:line="259" w:lineRule="auto"/>
      </w:pPr>
      <w:r>
        <w:br w:type="page"/>
      </w:r>
    </w:p>
    <w:p w14:paraId="4A23129B" w14:textId="77777777" w:rsidR="00CB2C68" w:rsidRPr="00BA50FD" w:rsidRDefault="00CB2C68" w:rsidP="00CB2C68">
      <w:pPr>
        <w:pStyle w:val="ListParagraph"/>
        <w:numPr>
          <w:ilvl w:val="0"/>
          <w:numId w:val="6"/>
        </w:numPr>
        <w:ind w:left="284" w:hanging="284"/>
        <w:rPr>
          <w:rFonts w:ascii="Calibri" w:hAnsi="Calibri" w:cs="Calibri"/>
          <w:b/>
          <w:sz w:val="26"/>
          <w:szCs w:val="26"/>
        </w:rPr>
      </w:pPr>
      <w:r w:rsidRPr="00BA50FD">
        <w:rPr>
          <w:rFonts w:ascii="Calibri" w:hAnsi="Calibri" w:cs="Calibri"/>
          <w:b/>
          <w:sz w:val="26"/>
          <w:szCs w:val="26"/>
        </w:rPr>
        <w:lastRenderedPageBreak/>
        <w:t>Overall, how satisfied or dissatisfied are you with Cardiff as a place to live?</w:t>
      </w:r>
    </w:p>
    <w:p w14:paraId="3E8D98E7" w14:textId="4AF3D073" w:rsidR="00CB2C68" w:rsidRPr="00BA50FD" w:rsidRDefault="00CB2C68" w:rsidP="00CB2C68">
      <w:pPr>
        <w:spacing w:line="240" w:lineRule="auto"/>
        <w:rPr>
          <w:rFonts w:eastAsia="Times New Roman" w:cstheme="minorHAnsi"/>
          <w:color w:val="000000"/>
          <w:sz w:val="24"/>
          <w:szCs w:val="24"/>
          <w:lang w:eastAsia="en-GB"/>
        </w:rPr>
      </w:pPr>
      <w:r w:rsidRPr="00226082">
        <w:rPr>
          <w:rFonts w:eastAsia="Times New Roman" w:cstheme="minorHAnsi"/>
          <w:color w:val="000000"/>
          <w:sz w:val="24"/>
          <w:szCs w:val="24"/>
          <w:lang w:eastAsia="en-GB"/>
        </w:rPr>
        <w:t>Around seven out of ten respondents (70.</w:t>
      </w:r>
      <w:r w:rsidR="00226082" w:rsidRPr="00226082">
        <w:rPr>
          <w:rFonts w:eastAsia="Times New Roman" w:cstheme="minorHAnsi"/>
          <w:color w:val="000000"/>
          <w:sz w:val="24"/>
          <w:szCs w:val="24"/>
          <w:lang w:eastAsia="en-GB"/>
        </w:rPr>
        <w:t>8</w:t>
      </w:r>
      <w:r w:rsidRPr="00226082">
        <w:rPr>
          <w:rFonts w:eastAsia="Times New Roman" w:cstheme="minorHAnsi"/>
          <w:color w:val="000000"/>
          <w:sz w:val="24"/>
          <w:szCs w:val="24"/>
          <w:lang w:eastAsia="en-GB"/>
        </w:rPr>
        <w:t xml:space="preserve">%) described themselves as satisfied with Cardiff as a place to </w:t>
      </w:r>
      <w:proofErr w:type="gramStart"/>
      <w:r w:rsidRPr="00226082">
        <w:rPr>
          <w:rFonts w:eastAsia="Times New Roman" w:cstheme="minorHAnsi"/>
          <w:color w:val="000000"/>
          <w:sz w:val="24"/>
          <w:szCs w:val="24"/>
          <w:lang w:eastAsia="en-GB"/>
        </w:rPr>
        <w:t>live,</w:t>
      </w:r>
      <w:proofErr w:type="gramEnd"/>
      <w:r w:rsidRPr="00226082">
        <w:rPr>
          <w:rFonts w:eastAsia="Times New Roman" w:cstheme="minorHAnsi"/>
          <w:color w:val="000000"/>
          <w:sz w:val="24"/>
          <w:szCs w:val="24"/>
          <w:lang w:eastAsia="en-GB"/>
        </w:rPr>
        <w:t xml:space="preserve"> on a par with results from the previous t</w:t>
      </w:r>
      <w:r w:rsidR="00226082" w:rsidRPr="00226082">
        <w:rPr>
          <w:rFonts w:eastAsia="Times New Roman" w:cstheme="minorHAnsi"/>
          <w:color w:val="000000"/>
          <w:sz w:val="24"/>
          <w:szCs w:val="24"/>
          <w:lang w:eastAsia="en-GB"/>
        </w:rPr>
        <w:t>hree</w:t>
      </w:r>
      <w:r w:rsidRPr="00226082">
        <w:rPr>
          <w:rFonts w:eastAsia="Times New Roman" w:cstheme="minorHAnsi"/>
          <w:color w:val="000000"/>
          <w:sz w:val="24"/>
          <w:szCs w:val="24"/>
          <w:lang w:eastAsia="en-GB"/>
        </w:rPr>
        <w:t xml:space="preserve"> years, but remaining below levels seen during and before the pandemic.</w:t>
      </w:r>
    </w:p>
    <w:p w14:paraId="592FB287" w14:textId="5110320A" w:rsidR="00CB2C68" w:rsidRPr="00BA50FD" w:rsidRDefault="00B04E48" w:rsidP="00CB2C68">
      <w:r>
        <w:rPr>
          <w:noProof/>
          <w14:ligatures w14:val="standardContextual"/>
        </w:rPr>
        <w:drawing>
          <wp:inline distT="0" distB="0" distL="0" distR="0" wp14:anchorId="1F43ED0C" wp14:editId="49BA42CB">
            <wp:extent cx="5760000" cy="2510519"/>
            <wp:effectExtent l="0" t="0" r="12700" b="4445"/>
            <wp:docPr id="1375221279" name="Chart 1" descr="Chart showing response pattern described in the narrative text">
              <a:extLst xmlns:a="http://schemas.openxmlformats.org/drawingml/2006/main">
                <a:ext uri="{FF2B5EF4-FFF2-40B4-BE49-F238E27FC236}">
                  <a16:creationId xmlns:a16="http://schemas.microsoft.com/office/drawing/2014/main" id="{00000000-0008-0000-00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6F589D9C" w14:textId="77777777" w:rsidR="00394C1D" w:rsidRPr="00590522" w:rsidRDefault="00394C1D" w:rsidP="00CB2C68">
      <w:pPr>
        <w:spacing w:line="240" w:lineRule="auto"/>
        <w:rPr>
          <w:rFonts w:eastAsia="Times New Roman" w:cstheme="minorHAnsi"/>
          <w:color w:val="000000"/>
          <w:sz w:val="24"/>
          <w:szCs w:val="24"/>
          <w:lang w:eastAsia="en-GB"/>
        </w:rPr>
      </w:pPr>
      <w:r>
        <w:rPr>
          <w:noProof/>
          <w14:ligatures w14:val="standardContextual"/>
        </w:rPr>
        <w:drawing>
          <wp:inline distT="0" distB="0" distL="0" distR="0" wp14:anchorId="1527B531" wp14:editId="7013748B">
            <wp:extent cx="5760000" cy="2047875"/>
            <wp:effectExtent l="0" t="0" r="12700" b="9525"/>
            <wp:docPr id="2018632570" name="Chart 1" descr="Chart showing response pattern described in the narrative text">
              <a:extLst xmlns:a="http://schemas.openxmlformats.org/drawingml/2006/main">
                <a:ext uri="{FF2B5EF4-FFF2-40B4-BE49-F238E27FC236}">
                  <a16:creationId xmlns:a16="http://schemas.microsoft.com/office/drawing/2014/main" id="{00000000-0008-0000-03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58C58C42" w14:textId="77777777" w:rsidR="00394C1D" w:rsidRPr="00590522" w:rsidRDefault="00394C1D">
      <w:pPr>
        <w:spacing w:after="160" w:line="259" w:lineRule="auto"/>
        <w:rPr>
          <w:rFonts w:eastAsia="Times New Roman" w:cstheme="minorHAnsi"/>
          <w:color w:val="000000"/>
          <w:sz w:val="24"/>
          <w:szCs w:val="24"/>
          <w:lang w:eastAsia="en-GB"/>
        </w:rPr>
      </w:pPr>
      <w:r w:rsidRPr="00590522">
        <w:rPr>
          <w:rFonts w:eastAsia="Times New Roman" w:cstheme="minorHAnsi"/>
          <w:color w:val="000000"/>
          <w:sz w:val="24"/>
          <w:szCs w:val="24"/>
          <w:lang w:eastAsia="en-GB"/>
        </w:rPr>
        <w:br w:type="page"/>
      </w:r>
    </w:p>
    <w:p w14:paraId="6CF31425" w14:textId="11BE7F60" w:rsidR="00CB2C68" w:rsidRPr="00BA50FD" w:rsidRDefault="00CB2C68" w:rsidP="00CB2C68">
      <w:pPr>
        <w:spacing w:line="240" w:lineRule="auto"/>
        <w:rPr>
          <w:rFonts w:eastAsia="Times New Roman" w:cstheme="minorHAnsi"/>
          <w:color w:val="000000"/>
          <w:sz w:val="24"/>
          <w:szCs w:val="24"/>
          <w:lang w:eastAsia="en-GB"/>
        </w:rPr>
      </w:pPr>
      <w:r w:rsidRPr="00494677">
        <w:rPr>
          <w:rFonts w:eastAsia="Times New Roman" w:cstheme="minorHAnsi"/>
          <w:color w:val="000000"/>
          <w:sz w:val="24"/>
          <w:szCs w:val="24"/>
          <w:lang w:eastAsia="en-GB"/>
        </w:rPr>
        <w:lastRenderedPageBreak/>
        <w:t xml:space="preserve">Satisfaction was highest amongst </w:t>
      </w:r>
      <w:r w:rsidR="008C7BE4" w:rsidRPr="00494677">
        <w:rPr>
          <w:rFonts w:eastAsia="Times New Roman" w:cstheme="minorHAnsi"/>
          <w:color w:val="000000"/>
          <w:sz w:val="24"/>
          <w:szCs w:val="24"/>
          <w:lang w:eastAsia="en-GB"/>
        </w:rPr>
        <w:t xml:space="preserve">respondents from </w:t>
      </w:r>
      <w:r w:rsidR="00EE6CCB" w:rsidRPr="00494677">
        <w:rPr>
          <w:rFonts w:eastAsia="Times New Roman" w:cstheme="minorHAnsi"/>
          <w:color w:val="000000"/>
          <w:sz w:val="24"/>
          <w:szCs w:val="24"/>
          <w:lang w:eastAsia="en-GB"/>
        </w:rPr>
        <w:t>ethnically diverse backgrounds</w:t>
      </w:r>
      <w:r w:rsidRPr="00494677">
        <w:rPr>
          <w:rFonts w:eastAsia="Times New Roman" w:cstheme="minorHAnsi"/>
          <w:color w:val="000000"/>
          <w:sz w:val="24"/>
          <w:szCs w:val="24"/>
          <w:lang w:eastAsia="en-GB"/>
        </w:rPr>
        <w:t xml:space="preserve"> (78.</w:t>
      </w:r>
      <w:r w:rsidR="002770D8" w:rsidRPr="00494677">
        <w:rPr>
          <w:rFonts w:eastAsia="Times New Roman" w:cstheme="minorHAnsi"/>
          <w:color w:val="000000"/>
          <w:sz w:val="24"/>
          <w:szCs w:val="24"/>
          <w:lang w:eastAsia="en-GB"/>
        </w:rPr>
        <w:t>9</w:t>
      </w:r>
      <w:r w:rsidRPr="00494677">
        <w:rPr>
          <w:rFonts w:eastAsia="Times New Roman" w:cstheme="minorHAnsi"/>
          <w:color w:val="000000"/>
          <w:sz w:val="24"/>
          <w:szCs w:val="24"/>
          <w:lang w:eastAsia="en-GB"/>
        </w:rPr>
        <w:t>%) and under 35s (7</w:t>
      </w:r>
      <w:r w:rsidR="00494677" w:rsidRPr="00494677">
        <w:rPr>
          <w:rFonts w:eastAsia="Times New Roman" w:cstheme="minorHAnsi"/>
          <w:color w:val="000000"/>
          <w:sz w:val="24"/>
          <w:szCs w:val="24"/>
          <w:lang w:eastAsia="en-GB"/>
        </w:rPr>
        <w:t>6</w:t>
      </w:r>
      <w:r w:rsidRPr="00494677">
        <w:rPr>
          <w:rFonts w:eastAsia="Times New Roman" w:cstheme="minorHAnsi"/>
          <w:color w:val="000000"/>
          <w:sz w:val="24"/>
          <w:szCs w:val="24"/>
          <w:lang w:eastAsia="en-GB"/>
        </w:rPr>
        <w:t>.</w:t>
      </w:r>
      <w:r w:rsidR="00494677" w:rsidRPr="00494677">
        <w:rPr>
          <w:rFonts w:eastAsia="Times New Roman" w:cstheme="minorHAnsi"/>
          <w:color w:val="000000"/>
          <w:sz w:val="24"/>
          <w:szCs w:val="24"/>
          <w:lang w:eastAsia="en-GB"/>
        </w:rPr>
        <w:t>4</w:t>
      </w:r>
      <w:r w:rsidRPr="00494677">
        <w:rPr>
          <w:rFonts w:eastAsia="Times New Roman" w:cstheme="minorHAnsi"/>
          <w:color w:val="000000"/>
          <w:sz w:val="24"/>
          <w:szCs w:val="24"/>
          <w:lang w:eastAsia="en-GB"/>
        </w:rPr>
        <w:t>%); it was lowest amongst respondents who identify as disabled (6</w:t>
      </w:r>
      <w:r w:rsidR="00494677" w:rsidRPr="00494677">
        <w:rPr>
          <w:rFonts w:eastAsia="Times New Roman" w:cstheme="minorHAnsi"/>
          <w:color w:val="000000"/>
          <w:sz w:val="24"/>
          <w:szCs w:val="24"/>
          <w:lang w:eastAsia="en-GB"/>
        </w:rPr>
        <w:t>7</w:t>
      </w:r>
      <w:r w:rsidRPr="00494677">
        <w:rPr>
          <w:rFonts w:eastAsia="Times New Roman" w:cstheme="minorHAnsi"/>
          <w:color w:val="000000"/>
          <w:sz w:val="24"/>
          <w:szCs w:val="24"/>
          <w:lang w:eastAsia="en-GB"/>
        </w:rPr>
        <w:t>.</w:t>
      </w:r>
      <w:r w:rsidR="00494677" w:rsidRPr="00494677">
        <w:rPr>
          <w:rFonts w:eastAsia="Times New Roman" w:cstheme="minorHAnsi"/>
          <w:color w:val="000000"/>
          <w:sz w:val="24"/>
          <w:szCs w:val="24"/>
          <w:lang w:eastAsia="en-GB"/>
        </w:rPr>
        <w:t>1</w:t>
      </w:r>
      <w:r w:rsidRPr="00494677">
        <w:rPr>
          <w:rFonts w:eastAsia="Times New Roman" w:cstheme="minorHAnsi"/>
          <w:color w:val="000000"/>
          <w:sz w:val="24"/>
          <w:szCs w:val="24"/>
          <w:lang w:eastAsia="en-GB"/>
        </w:rPr>
        <w:t>%) and those living in the Southern Arc (69.</w:t>
      </w:r>
      <w:r w:rsidR="00494677" w:rsidRPr="00494677">
        <w:rPr>
          <w:rFonts w:eastAsia="Times New Roman" w:cstheme="minorHAnsi"/>
          <w:color w:val="000000"/>
          <w:sz w:val="24"/>
          <w:szCs w:val="24"/>
          <w:lang w:eastAsia="en-GB"/>
        </w:rPr>
        <w:t>3</w:t>
      </w:r>
      <w:r w:rsidRPr="00494677">
        <w:rPr>
          <w:rFonts w:eastAsia="Times New Roman" w:cstheme="minorHAnsi"/>
          <w:color w:val="000000"/>
          <w:sz w:val="24"/>
          <w:szCs w:val="24"/>
          <w:lang w:eastAsia="en-GB"/>
        </w:rPr>
        <w:t>%)</w:t>
      </w:r>
      <w:r w:rsidR="00494677" w:rsidRPr="00494677">
        <w:rPr>
          <w:rFonts w:eastAsia="Times New Roman" w:cstheme="minorHAnsi"/>
          <w:color w:val="000000"/>
          <w:sz w:val="24"/>
          <w:szCs w:val="24"/>
          <w:lang w:eastAsia="en-GB"/>
        </w:rPr>
        <w:t>, reflecting the findings of last year’s survey</w:t>
      </w:r>
      <w:r w:rsidRPr="00494677">
        <w:rPr>
          <w:rFonts w:eastAsia="Times New Roman" w:cstheme="minorHAnsi"/>
          <w:color w:val="000000"/>
          <w:sz w:val="24"/>
          <w:szCs w:val="24"/>
          <w:lang w:eastAsia="en-GB"/>
        </w:rPr>
        <w:t>.</w:t>
      </w:r>
      <w:r w:rsidRPr="00BA50FD">
        <w:rPr>
          <w:rFonts w:eastAsia="Times New Roman" w:cstheme="minorHAnsi"/>
          <w:color w:val="000000"/>
          <w:sz w:val="24"/>
          <w:szCs w:val="24"/>
          <w:lang w:eastAsia="en-GB"/>
        </w:rPr>
        <w:t xml:space="preserve"> </w:t>
      </w:r>
    </w:p>
    <w:p w14:paraId="4458D1E4" w14:textId="4E254A7C" w:rsidR="00CB2C68" w:rsidRPr="00BA50FD" w:rsidRDefault="00601454" w:rsidP="00CB2C68">
      <w:pPr>
        <w:rPr>
          <w:i/>
          <w:sz w:val="24"/>
          <w:szCs w:val="24"/>
        </w:rPr>
      </w:pPr>
      <w:r>
        <w:rPr>
          <w:noProof/>
          <w14:ligatures w14:val="standardContextual"/>
        </w:rPr>
        <w:drawing>
          <wp:inline distT="0" distB="0" distL="0" distR="0" wp14:anchorId="0D5880C7" wp14:editId="600DE83A">
            <wp:extent cx="5760000" cy="3121660"/>
            <wp:effectExtent l="0" t="0" r="12700" b="2540"/>
            <wp:docPr id="1436977135" name="Chart 1" descr="Chart showing response pattern described in the narrative text">
              <a:extLst xmlns:a="http://schemas.openxmlformats.org/drawingml/2006/main">
                <a:ext uri="{FF2B5EF4-FFF2-40B4-BE49-F238E27FC236}">
                  <a16:creationId xmlns:a16="http://schemas.microsoft.com/office/drawing/2014/main" id="{E573BDF8-6341-416C-8F2B-B7DAA97249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r w:rsidR="00CB2C68" w:rsidRPr="00BA50FD">
        <w:rPr>
          <w:i/>
          <w:sz w:val="24"/>
          <w:szCs w:val="24"/>
        </w:rPr>
        <w:t xml:space="preserve"> Base sizes shown in brackets; excludes ‘Don’t Know’ responses.</w:t>
      </w:r>
    </w:p>
    <w:p w14:paraId="1E78FAD0" w14:textId="77777777" w:rsidR="00CB2C68" w:rsidRPr="00BA50FD" w:rsidRDefault="00CB2C68" w:rsidP="00CB2C68">
      <w:pPr>
        <w:rPr>
          <w:i/>
          <w:sz w:val="24"/>
          <w:szCs w:val="24"/>
        </w:rPr>
      </w:pPr>
    </w:p>
    <w:p w14:paraId="223AAF04" w14:textId="77777777" w:rsidR="00CB2C68" w:rsidRPr="00BA50FD" w:rsidRDefault="00CB2C68" w:rsidP="00CB2C68">
      <w:r w:rsidRPr="00E50058">
        <w:rPr>
          <w:rFonts w:eastAsia="Times New Roman" w:cstheme="minorHAnsi"/>
          <w:color w:val="000000"/>
          <w:sz w:val="24"/>
          <w:szCs w:val="24"/>
          <w:lang w:eastAsia="en-GB"/>
        </w:rPr>
        <w:t>There was no correlation with level of deprivation:</w:t>
      </w:r>
      <w:r w:rsidRPr="00BA50FD">
        <w:t xml:space="preserve"> </w:t>
      </w:r>
    </w:p>
    <w:p w14:paraId="405901CC" w14:textId="4E6340D4" w:rsidR="00CB2C68" w:rsidRPr="00BA50FD" w:rsidRDefault="00F63BF1" w:rsidP="00CB2C68">
      <w:pPr>
        <w:rPr>
          <w:i/>
          <w:sz w:val="24"/>
          <w:szCs w:val="24"/>
        </w:rPr>
      </w:pPr>
      <w:r>
        <w:rPr>
          <w:noProof/>
          <w14:ligatures w14:val="standardContextual"/>
        </w:rPr>
        <w:drawing>
          <wp:inline distT="0" distB="0" distL="0" distR="0" wp14:anchorId="7F0CA062" wp14:editId="6D3614DB">
            <wp:extent cx="5731510" cy="3124835"/>
            <wp:effectExtent l="0" t="0" r="2540" b="18415"/>
            <wp:docPr id="986996245" name="Chart 1" descr="Chart showing response pattern described in the narrative text">
              <a:extLst xmlns:a="http://schemas.openxmlformats.org/drawingml/2006/main">
                <a:ext uri="{FF2B5EF4-FFF2-40B4-BE49-F238E27FC236}">
                  <a16:creationId xmlns:a16="http://schemas.microsoft.com/office/drawing/2014/main" id="{FE5B3272-ADEF-4B88-80D5-7E3E6C42B64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r w:rsidR="00CB2C68" w:rsidRPr="00BA50FD">
        <w:rPr>
          <w:i/>
          <w:sz w:val="24"/>
          <w:szCs w:val="24"/>
        </w:rPr>
        <w:t>Base sizes shown in brackets; excludes ‘Don’t Know’ responses.</w:t>
      </w:r>
    </w:p>
    <w:p w14:paraId="778DA343" w14:textId="77777777" w:rsidR="00824BF1" w:rsidRPr="00590522" w:rsidRDefault="00824BF1">
      <w:pPr>
        <w:spacing w:after="160" w:line="259" w:lineRule="auto"/>
        <w:rPr>
          <w:rFonts w:ascii="Calibri" w:hAnsi="Calibri" w:cs="Calibri"/>
          <w:b/>
          <w:sz w:val="26"/>
          <w:szCs w:val="26"/>
        </w:rPr>
      </w:pPr>
      <w:r w:rsidRPr="00590522">
        <w:rPr>
          <w:rFonts w:ascii="Calibri" w:hAnsi="Calibri" w:cs="Calibri"/>
          <w:b/>
          <w:sz w:val="26"/>
          <w:szCs w:val="26"/>
        </w:rPr>
        <w:br w:type="page"/>
      </w:r>
    </w:p>
    <w:p w14:paraId="31A6C4AE" w14:textId="14C22838" w:rsidR="00CB2C68" w:rsidRPr="00BA50FD" w:rsidRDefault="00CB2C68" w:rsidP="00CB2C68">
      <w:pPr>
        <w:rPr>
          <w:rFonts w:ascii="Calibri" w:hAnsi="Calibri" w:cs="Calibri"/>
          <w:b/>
          <w:sz w:val="26"/>
          <w:szCs w:val="26"/>
        </w:rPr>
      </w:pPr>
      <w:r w:rsidRPr="00E50058">
        <w:rPr>
          <w:rFonts w:ascii="Calibri" w:hAnsi="Calibri" w:cs="Calibri"/>
          <w:b/>
          <w:sz w:val="26"/>
          <w:szCs w:val="26"/>
        </w:rPr>
        <w:lastRenderedPageBreak/>
        <w:t>2</w:t>
      </w:r>
      <w:r w:rsidRPr="00BA50FD">
        <w:rPr>
          <w:rFonts w:ascii="Calibri" w:hAnsi="Calibri" w:cs="Calibri"/>
          <w:b/>
          <w:sz w:val="26"/>
          <w:szCs w:val="26"/>
        </w:rPr>
        <w:t xml:space="preserve">.  Overall, how satisfied are you with the following?  </w:t>
      </w:r>
    </w:p>
    <w:p w14:paraId="65D40B52" w14:textId="5735104B" w:rsidR="00CB2C68" w:rsidRPr="00737E67" w:rsidRDefault="001C5277" w:rsidP="00CB2C68">
      <w:pPr>
        <w:rPr>
          <w:rFonts w:eastAsia="Times New Roman" w:cstheme="minorHAnsi"/>
          <w:color w:val="000000"/>
          <w:sz w:val="24"/>
          <w:szCs w:val="24"/>
          <w:lang w:eastAsia="en-GB"/>
        </w:rPr>
      </w:pPr>
      <w:r w:rsidRPr="00737E67">
        <w:rPr>
          <w:rFonts w:eastAsia="Times New Roman" w:cstheme="minorHAnsi"/>
          <w:color w:val="000000"/>
          <w:sz w:val="24"/>
          <w:szCs w:val="24"/>
          <w:lang w:eastAsia="en-GB"/>
        </w:rPr>
        <w:t>S</w:t>
      </w:r>
      <w:r w:rsidR="00CB2C68" w:rsidRPr="00737E67">
        <w:rPr>
          <w:rFonts w:eastAsia="Times New Roman" w:cstheme="minorHAnsi"/>
          <w:color w:val="000000"/>
          <w:sz w:val="24"/>
          <w:szCs w:val="24"/>
          <w:lang w:eastAsia="en-GB"/>
        </w:rPr>
        <w:t xml:space="preserve">atisfaction with the quality of public services in Cardiff </w:t>
      </w:r>
      <w:r w:rsidR="00E84A4C" w:rsidRPr="00737E67">
        <w:rPr>
          <w:rFonts w:eastAsia="Times New Roman" w:cstheme="minorHAnsi"/>
          <w:color w:val="000000"/>
          <w:sz w:val="24"/>
          <w:szCs w:val="24"/>
          <w:lang w:eastAsia="en-GB"/>
        </w:rPr>
        <w:t>was on a par with the 2023 findings</w:t>
      </w:r>
      <w:r w:rsidR="00CB2C68" w:rsidRPr="00737E67">
        <w:rPr>
          <w:rFonts w:eastAsia="Times New Roman" w:cstheme="minorHAnsi"/>
          <w:color w:val="000000"/>
          <w:sz w:val="24"/>
          <w:szCs w:val="24"/>
          <w:lang w:eastAsia="en-GB"/>
        </w:rPr>
        <w:t xml:space="preserve">, with </w:t>
      </w:r>
      <w:r w:rsidR="00E84A4C" w:rsidRPr="00737E67">
        <w:rPr>
          <w:rFonts w:eastAsia="Times New Roman" w:cstheme="minorHAnsi"/>
          <w:color w:val="000000"/>
          <w:sz w:val="24"/>
          <w:szCs w:val="24"/>
          <w:lang w:eastAsia="en-GB"/>
        </w:rPr>
        <w:t>around</w:t>
      </w:r>
      <w:r w:rsidR="00CB2C68" w:rsidRPr="00737E67">
        <w:rPr>
          <w:rFonts w:eastAsia="Times New Roman" w:cstheme="minorHAnsi"/>
          <w:color w:val="000000"/>
          <w:sz w:val="24"/>
          <w:szCs w:val="24"/>
          <w:lang w:eastAsia="en-GB"/>
        </w:rPr>
        <w:t xml:space="preserve"> half of those answering this question rating themselves as ‘satisfied’ with public services (49.</w:t>
      </w:r>
      <w:r w:rsidR="00737E67" w:rsidRPr="00737E67">
        <w:rPr>
          <w:rFonts w:eastAsia="Times New Roman" w:cstheme="minorHAnsi"/>
          <w:color w:val="000000"/>
          <w:sz w:val="24"/>
          <w:szCs w:val="24"/>
          <w:lang w:eastAsia="en-GB"/>
        </w:rPr>
        <w:t>8</w:t>
      </w:r>
      <w:r w:rsidR="00CB2C68" w:rsidRPr="00737E67">
        <w:rPr>
          <w:rFonts w:eastAsia="Times New Roman" w:cstheme="minorHAnsi"/>
          <w:color w:val="000000"/>
          <w:sz w:val="24"/>
          <w:szCs w:val="24"/>
          <w:lang w:eastAsia="en-GB"/>
        </w:rPr>
        <w:t>%).</w:t>
      </w:r>
    </w:p>
    <w:p w14:paraId="12C326E7" w14:textId="56A1E3C6" w:rsidR="00CB2C68" w:rsidRPr="00BA50FD" w:rsidRDefault="00CB2C68" w:rsidP="00CB2C68">
      <w:pPr>
        <w:rPr>
          <w:rFonts w:eastAsia="Times New Roman" w:cstheme="minorHAnsi"/>
          <w:color w:val="000000"/>
          <w:sz w:val="24"/>
          <w:szCs w:val="24"/>
          <w:lang w:eastAsia="en-GB"/>
        </w:rPr>
      </w:pPr>
      <w:r w:rsidRPr="00993E22">
        <w:rPr>
          <w:rFonts w:eastAsia="Times New Roman" w:cstheme="minorHAnsi"/>
          <w:color w:val="000000"/>
          <w:sz w:val="24"/>
          <w:szCs w:val="24"/>
          <w:lang w:eastAsia="en-GB"/>
        </w:rPr>
        <w:t xml:space="preserve">When asked specifically about the services the Council provides, satisfaction </w:t>
      </w:r>
      <w:r w:rsidR="00737E67" w:rsidRPr="00993E22">
        <w:rPr>
          <w:rFonts w:eastAsia="Times New Roman" w:cstheme="minorHAnsi"/>
          <w:color w:val="000000"/>
          <w:sz w:val="24"/>
          <w:szCs w:val="24"/>
          <w:lang w:eastAsia="en-GB"/>
        </w:rPr>
        <w:t>rose slightly</w:t>
      </w:r>
      <w:r w:rsidRPr="00993E22">
        <w:rPr>
          <w:rFonts w:eastAsia="Times New Roman" w:cstheme="minorHAnsi"/>
          <w:color w:val="000000"/>
          <w:sz w:val="24"/>
          <w:szCs w:val="24"/>
          <w:lang w:eastAsia="en-GB"/>
        </w:rPr>
        <w:t xml:space="preserve">, </w:t>
      </w:r>
      <w:r w:rsidR="00A369D0" w:rsidRPr="00993E22">
        <w:rPr>
          <w:rFonts w:eastAsia="Times New Roman" w:cstheme="minorHAnsi"/>
          <w:color w:val="000000"/>
          <w:sz w:val="24"/>
          <w:szCs w:val="24"/>
          <w:lang w:eastAsia="en-GB"/>
        </w:rPr>
        <w:t xml:space="preserve">to 42.7% </w:t>
      </w:r>
      <w:r w:rsidR="00FC5BCB" w:rsidRPr="00993E22">
        <w:rPr>
          <w:rFonts w:eastAsia="Times New Roman" w:cstheme="minorHAnsi"/>
          <w:color w:val="000000"/>
          <w:sz w:val="24"/>
          <w:szCs w:val="24"/>
          <w:lang w:eastAsia="en-GB"/>
        </w:rPr>
        <w:t xml:space="preserve">of respondents </w:t>
      </w:r>
      <w:r w:rsidRPr="00993E22">
        <w:rPr>
          <w:rFonts w:eastAsia="Times New Roman" w:cstheme="minorHAnsi"/>
          <w:color w:val="000000"/>
          <w:sz w:val="24"/>
          <w:szCs w:val="24"/>
          <w:lang w:eastAsia="en-GB"/>
        </w:rPr>
        <w:t xml:space="preserve">declaring themselves to be satisfied, </w:t>
      </w:r>
      <w:r w:rsidR="0069313A" w:rsidRPr="00993E22">
        <w:rPr>
          <w:rFonts w:eastAsia="Times New Roman" w:cstheme="minorHAnsi"/>
          <w:color w:val="000000"/>
          <w:sz w:val="24"/>
          <w:szCs w:val="24"/>
          <w:lang w:eastAsia="en-GB"/>
        </w:rPr>
        <w:t xml:space="preserve">(up </w:t>
      </w:r>
      <w:r w:rsidR="00FC5BCB" w:rsidRPr="00993E22">
        <w:rPr>
          <w:rFonts w:eastAsia="Times New Roman" w:cstheme="minorHAnsi"/>
          <w:color w:val="000000"/>
          <w:sz w:val="24"/>
          <w:szCs w:val="24"/>
          <w:lang w:eastAsia="en-GB"/>
        </w:rPr>
        <w:t>from 39.2% in 2023</w:t>
      </w:r>
      <w:r w:rsidR="0069313A" w:rsidRPr="00993E22">
        <w:rPr>
          <w:rFonts w:eastAsia="Times New Roman" w:cstheme="minorHAnsi"/>
          <w:color w:val="000000"/>
          <w:sz w:val="24"/>
          <w:szCs w:val="24"/>
          <w:lang w:eastAsia="en-GB"/>
        </w:rPr>
        <w:t>)</w:t>
      </w:r>
      <w:r w:rsidRPr="00993E22">
        <w:rPr>
          <w:rFonts w:eastAsia="Times New Roman" w:cstheme="minorHAnsi"/>
          <w:color w:val="000000"/>
          <w:sz w:val="24"/>
          <w:szCs w:val="24"/>
          <w:lang w:eastAsia="en-GB"/>
        </w:rPr>
        <w:t xml:space="preserve">.  </w:t>
      </w:r>
    </w:p>
    <w:p w14:paraId="63B824C9" w14:textId="44DC15F3" w:rsidR="00CB2C68" w:rsidRPr="00BA50FD" w:rsidRDefault="00956542" w:rsidP="00CB2C68">
      <w:pPr>
        <w:rPr>
          <w:i/>
          <w:sz w:val="24"/>
          <w:szCs w:val="24"/>
        </w:rPr>
      </w:pPr>
      <w:r>
        <w:rPr>
          <w:noProof/>
          <w14:ligatures w14:val="standardContextual"/>
        </w:rPr>
        <w:drawing>
          <wp:inline distT="0" distB="0" distL="0" distR="0" wp14:anchorId="4A42E5CA" wp14:editId="5D1AAD86">
            <wp:extent cx="5731510" cy="2716530"/>
            <wp:effectExtent l="0" t="0" r="2540" b="7620"/>
            <wp:docPr id="1396275755" name="Chart 1" descr="Chart showing response pattern described in the narrative text">
              <a:extLst xmlns:a="http://schemas.openxmlformats.org/drawingml/2006/main">
                <a:ext uri="{FF2B5EF4-FFF2-40B4-BE49-F238E27FC236}">
                  <a16:creationId xmlns:a16="http://schemas.microsoft.com/office/drawing/2014/main" id="{00000000-0008-0000-00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r w:rsidR="00CB2C68" w:rsidRPr="00BA50FD">
        <w:rPr>
          <w:i/>
          <w:sz w:val="24"/>
          <w:szCs w:val="24"/>
        </w:rPr>
        <w:t>Base sizes shown in brackets; excludes ‘Don’t Know’ responses</w:t>
      </w:r>
      <w:r w:rsidR="00CB2C68">
        <w:rPr>
          <w:i/>
          <w:sz w:val="24"/>
          <w:szCs w:val="24"/>
        </w:rPr>
        <w:t>.</w:t>
      </w:r>
    </w:p>
    <w:p w14:paraId="2A682E0E" w14:textId="77777777" w:rsidR="00CB2C68" w:rsidRPr="00BA50FD" w:rsidRDefault="00CB2C68" w:rsidP="00CB2C68">
      <w:pPr>
        <w:rPr>
          <w:i/>
          <w:sz w:val="24"/>
          <w:szCs w:val="24"/>
        </w:rPr>
      </w:pPr>
    </w:p>
    <w:p w14:paraId="34191FAA" w14:textId="77777777" w:rsidR="00F618AA" w:rsidRPr="00590522" w:rsidRDefault="00F618AA" w:rsidP="00CB2C68">
      <w:pPr>
        <w:spacing w:line="240" w:lineRule="auto"/>
        <w:rPr>
          <w:rFonts w:eastAsia="Times New Roman" w:cstheme="minorHAnsi"/>
          <w:color w:val="000000"/>
          <w:sz w:val="24"/>
          <w:szCs w:val="24"/>
          <w:lang w:eastAsia="en-GB"/>
        </w:rPr>
      </w:pPr>
      <w:r>
        <w:rPr>
          <w:noProof/>
          <w14:ligatures w14:val="standardContextual"/>
        </w:rPr>
        <w:drawing>
          <wp:inline distT="0" distB="0" distL="0" distR="0" wp14:anchorId="6CF6D15C" wp14:editId="39779B15">
            <wp:extent cx="5760000" cy="2045970"/>
            <wp:effectExtent l="0" t="0" r="12700" b="11430"/>
            <wp:docPr id="640634463" name="Chart 1" descr="Chart showing response pattern described in the narrative text">
              <a:extLst xmlns:a="http://schemas.openxmlformats.org/drawingml/2006/main">
                <a:ext uri="{FF2B5EF4-FFF2-40B4-BE49-F238E27FC236}">
                  <a16:creationId xmlns:a16="http://schemas.microsoft.com/office/drawing/2014/main" id="{00000000-0008-0000-03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3C1567BB" w14:textId="77777777" w:rsidR="00F618AA" w:rsidRPr="00590522" w:rsidRDefault="00F618AA">
      <w:pPr>
        <w:spacing w:after="160" w:line="259" w:lineRule="auto"/>
        <w:rPr>
          <w:rFonts w:eastAsia="Times New Roman" w:cstheme="minorHAnsi"/>
          <w:color w:val="000000"/>
          <w:sz w:val="24"/>
          <w:szCs w:val="24"/>
          <w:lang w:eastAsia="en-GB"/>
        </w:rPr>
      </w:pPr>
      <w:r w:rsidRPr="00590522">
        <w:rPr>
          <w:rFonts w:eastAsia="Times New Roman" w:cstheme="minorHAnsi"/>
          <w:color w:val="000000"/>
          <w:sz w:val="24"/>
          <w:szCs w:val="24"/>
          <w:lang w:eastAsia="en-GB"/>
        </w:rPr>
        <w:br w:type="page"/>
      </w:r>
    </w:p>
    <w:p w14:paraId="55A38E27" w14:textId="1553B71D" w:rsidR="00CB2C68" w:rsidRPr="00BA50FD" w:rsidRDefault="00CB2C68" w:rsidP="00EF6D64">
      <w:r w:rsidRPr="00EF6D64">
        <w:rPr>
          <w:sz w:val="24"/>
          <w:szCs w:val="24"/>
        </w:rPr>
        <w:lastRenderedPageBreak/>
        <w:t xml:space="preserve">There was a variation in levels of satisfaction across the different demographic groups analysed – </w:t>
      </w:r>
      <w:r w:rsidR="00030557" w:rsidRPr="00EF6D64">
        <w:rPr>
          <w:sz w:val="24"/>
          <w:szCs w:val="24"/>
        </w:rPr>
        <w:t>respondents from ethnically diverse backgrounds</w:t>
      </w:r>
      <w:r w:rsidRPr="00EF6D64">
        <w:rPr>
          <w:sz w:val="24"/>
          <w:szCs w:val="24"/>
        </w:rPr>
        <w:t xml:space="preserve"> were most satisfied with the quality of public services in Cardiff (</w:t>
      </w:r>
      <w:r w:rsidR="00D54C07" w:rsidRPr="00EF6D64">
        <w:rPr>
          <w:sz w:val="24"/>
          <w:szCs w:val="24"/>
        </w:rPr>
        <w:t>58.4</w:t>
      </w:r>
      <w:r w:rsidRPr="00EF6D64">
        <w:rPr>
          <w:sz w:val="24"/>
          <w:szCs w:val="24"/>
        </w:rPr>
        <w:t xml:space="preserve">%), </w:t>
      </w:r>
      <w:r w:rsidR="00D54C07" w:rsidRPr="00EF6D64">
        <w:rPr>
          <w:sz w:val="24"/>
          <w:szCs w:val="24"/>
        </w:rPr>
        <w:t>around</w:t>
      </w:r>
      <w:r w:rsidRPr="00EF6D64">
        <w:rPr>
          <w:sz w:val="24"/>
          <w:szCs w:val="24"/>
        </w:rPr>
        <w:t xml:space="preserve"> 1</w:t>
      </w:r>
      <w:r w:rsidR="00D54C07" w:rsidRPr="00EF6D64">
        <w:rPr>
          <w:sz w:val="24"/>
          <w:szCs w:val="24"/>
        </w:rPr>
        <w:t>4</w:t>
      </w:r>
      <w:r w:rsidRPr="00EF6D64">
        <w:rPr>
          <w:sz w:val="24"/>
          <w:szCs w:val="24"/>
        </w:rPr>
        <w:t xml:space="preserve"> percentage points higher than those who identified as disabled (44.</w:t>
      </w:r>
      <w:r w:rsidR="00D54C07" w:rsidRPr="00EF6D64">
        <w:rPr>
          <w:sz w:val="24"/>
          <w:szCs w:val="24"/>
        </w:rPr>
        <w:t>8</w:t>
      </w:r>
      <w:r w:rsidRPr="00EF6D64">
        <w:rPr>
          <w:sz w:val="24"/>
          <w:szCs w:val="24"/>
        </w:rPr>
        <w:t>%).  The low levels of satisfaction amongst the latter group reflects findings of previous surveys.</w:t>
      </w:r>
      <w:r w:rsidR="0036350D">
        <w:rPr>
          <w:noProof/>
          <w14:ligatures w14:val="standardContextual"/>
        </w:rPr>
        <w:drawing>
          <wp:inline distT="0" distB="0" distL="0" distR="0" wp14:anchorId="565DF136" wp14:editId="5FD59223">
            <wp:extent cx="5760000" cy="3121660"/>
            <wp:effectExtent l="0" t="0" r="12700" b="2540"/>
            <wp:docPr id="1407394415" name="Chart 1" descr="Chart showing response pattern described in the narrative text">
              <a:extLst xmlns:a="http://schemas.openxmlformats.org/drawingml/2006/main">
                <a:ext uri="{FF2B5EF4-FFF2-40B4-BE49-F238E27FC236}">
                  <a16:creationId xmlns:a16="http://schemas.microsoft.com/office/drawing/2014/main" id="{6E4FBB76-5DD3-E231-B304-28F88E06509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r w:rsidRPr="00BA50FD">
        <w:rPr>
          <w:i/>
          <w:sz w:val="24"/>
          <w:szCs w:val="24"/>
        </w:rPr>
        <w:t>Base sizes shown in brackets; excludes ‘Don’t Know’ responses.</w:t>
      </w:r>
    </w:p>
    <w:p w14:paraId="463F894A" w14:textId="77777777" w:rsidR="00CF7C61" w:rsidRPr="00590522" w:rsidRDefault="00CF7C61">
      <w:pPr>
        <w:spacing w:after="160" w:line="259" w:lineRule="auto"/>
        <w:rPr>
          <w:sz w:val="24"/>
          <w:szCs w:val="24"/>
        </w:rPr>
      </w:pPr>
      <w:r w:rsidRPr="00590522">
        <w:rPr>
          <w:sz w:val="24"/>
          <w:szCs w:val="24"/>
        </w:rPr>
        <w:br w:type="page"/>
      </w:r>
    </w:p>
    <w:p w14:paraId="7E915C62" w14:textId="598CB905" w:rsidR="00CB2C68" w:rsidRPr="00BA50FD" w:rsidRDefault="00CB2C68" w:rsidP="00CB2C68">
      <w:pPr>
        <w:rPr>
          <w:sz w:val="24"/>
          <w:szCs w:val="24"/>
        </w:rPr>
      </w:pPr>
      <w:r w:rsidRPr="006136B3">
        <w:rPr>
          <w:sz w:val="24"/>
          <w:szCs w:val="24"/>
        </w:rPr>
        <w:lastRenderedPageBreak/>
        <w:t xml:space="preserve">Respondents </w:t>
      </w:r>
      <w:r w:rsidR="00AB14FB">
        <w:rPr>
          <w:sz w:val="24"/>
          <w:szCs w:val="24"/>
        </w:rPr>
        <w:t>from</w:t>
      </w:r>
      <w:r w:rsidRPr="006136B3">
        <w:rPr>
          <w:sz w:val="24"/>
          <w:szCs w:val="24"/>
        </w:rPr>
        <w:t xml:space="preserve"> </w:t>
      </w:r>
      <w:r w:rsidR="00BB4D12" w:rsidRPr="006136B3">
        <w:rPr>
          <w:sz w:val="24"/>
          <w:szCs w:val="24"/>
        </w:rPr>
        <w:t>ethnically diverse backgrounds</w:t>
      </w:r>
      <w:r w:rsidRPr="006136B3">
        <w:rPr>
          <w:sz w:val="24"/>
          <w:szCs w:val="24"/>
        </w:rPr>
        <w:t xml:space="preserve"> also showed the highest levels of satisfaction with the services the council provides (</w:t>
      </w:r>
      <w:r w:rsidR="000501D9" w:rsidRPr="006136B3">
        <w:rPr>
          <w:sz w:val="24"/>
          <w:szCs w:val="24"/>
        </w:rPr>
        <w:t>52.1</w:t>
      </w:r>
      <w:r w:rsidRPr="006136B3">
        <w:rPr>
          <w:sz w:val="24"/>
          <w:szCs w:val="24"/>
        </w:rPr>
        <w:t xml:space="preserve">%, </w:t>
      </w:r>
      <w:r w:rsidR="00691D84" w:rsidRPr="006136B3">
        <w:rPr>
          <w:sz w:val="24"/>
          <w:szCs w:val="24"/>
        </w:rPr>
        <w:t>up</w:t>
      </w:r>
      <w:r w:rsidRPr="006136B3">
        <w:rPr>
          <w:sz w:val="24"/>
          <w:szCs w:val="24"/>
        </w:rPr>
        <w:t xml:space="preserve"> from </w:t>
      </w:r>
      <w:r w:rsidR="00691D84" w:rsidRPr="006136B3">
        <w:rPr>
          <w:sz w:val="24"/>
          <w:szCs w:val="24"/>
        </w:rPr>
        <w:t>46.2</w:t>
      </w:r>
      <w:r w:rsidRPr="006136B3">
        <w:rPr>
          <w:sz w:val="24"/>
          <w:szCs w:val="24"/>
        </w:rPr>
        <w:t>% in 202</w:t>
      </w:r>
      <w:r w:rsidR="00691D84" w:rsidRPr="006136B3">
        <w:rPr>
          <w:sz w:val="24"/>
          <w:szCs w:val="24"/>
        </w:rPr>
        <w:t>3</w:t>
      </w:r>
      <w:r w:rsidRPr="006136B3">
        <w:rPr>
          <w:sz w:val="24"/>
          <w:szCs w:val="24"/>
        </w:rPr>
        <w:t>), again contrasting with those identifying as disabled (3</w:t>
      </w:r>
      <w:r w:rsidR="006C4D45" w:rsidRPr="006136B3">
        <w:rPr>
          <w:sz w:val="24"/>
          <w:szCs w:val="24"/>
        </w:rPr>
        <w:t>6</w:t>
      </w:r>
      <w:r w:rsidRPr="006136B3">
        <w:rPr>
          <w:sz w:val="24"/>
          <w:szCs w:val="24"/>
        </w:rPr>
        <w:t xml:space="preserve">.7%, </w:t>
      </w:r>
      <w:r w:rsidR="006C4D45" w:rsidRPr="006136B3">
        <w:rPr>
          <w:sz w:val="24"/>
          <w:szCs w:val="24"/>
        </w:rPr>
        <w:t>on a par with the 2023 findings</w:t>
      </w:r>
      <w:r w:rsidRPr="006136B3">
        <w:rPr>
          <w:sz w:val="24"/>
          <w:szCs w:val="24"/>
        </w:rPr>
        <w:t xml:space="preserve">) </w:t>
      </w:r>
      <w:r w:rsidR="000033C6" w:rsidRPr="006136B3">
        <w:rPr>
          <w:sz w:val="24"/>
          <w:szCs w:val="24"/>
        </w:rPr>
        <w:t xml:space="preserve">– </w:t>
      </w:r>
      <w:r w:rsidR="003900FB" w:rsidRPr="006136B3">
        <w:rPr>
          <w:sz w:val="24"/>
          <w:szCs w:val="24"/>
        </w:rPr>
        <w:t>a fifth</w:t>
      </w:r>
      <w:r w:rsidR="000033C6" w:rsidRPr="006136B3">
        <w:rPr>
          <w:sz w:val="24"/>
          <w:szCs w:val="24"/>
        </w:rPr>
        <w:t xml:space="preserve"> of this group</w:t>
      </w:r>
      <w:r w:rsidR="003900FB" w:rsidRPr="006136B3">
        <w:rPr>
          <w:sz w:val="24"/>
          <w:szCs w:val="24"/>
        </w:rPr>
        <w:t xml:space="preserve"> (20.1%)</w:t>
      </w:r>
      <w:r w:rsidR="000033C6" w:rsidRPr="006136B3">
        <w:rPr>
          <w:sz w:val="24"/>
          <w:szCs w:val="24"/>
        </w:rPr>
        <w:t xml:space="preserve"> desc</w:t>
      </w:r>
      <w:r w:rsidR="00014004" w:rsidRPr="006136B3">
        <w:rPr>
          <w:sz w:val="24"/>
          <w:szCs w:val="24"/>
        </w:rPr>
        <w:t>rib</w:t>
      </w:r>
      <w:r w:rsidR="003900FB" w:rsidRPr="006136B3">
        <w:rPr>
          <w:sz w:val="24"/>
          <w:szCs w:val="24"/>
        </w:rPr>
        <w:t>ed</w:t>
      </w:r>
      <w:r w:rsidR="00014004" w:rsidRPr="006136B3">
        <w:rPr>
          <w:sz w:val="24"/>
          <w:szCs w:val="24"/>
        </w:rPr>
        <w:t xml:space="preserve"> themselves as</w:t>
      </w:r>
      <w:r w:rsidRPr="006136B3">
        <w:rPr>
          <w:sz w:val="24"/>
          <w:szCs w:val="24"/>
        </w:rPr>
        <w:t xml:space="preserve"> ‘very dissatisfied’</w:t>
      </w:r>
      <w:r w:rsidR="003900FB">
        <w:rPr>
          <w:sz w:val="24"/>
          <w:szCs w:val="24"/>
        </w:rPr>
        <w:t>, the lowest</w:t>
      </w:r>
      <w:r w:rsidR="006136B3">
        <w:rPr>
          <w:sz w:val="24"/>
          <w:szCs w:val="24"/>
        </w:rPr>
        <w:t xml:space="preserve"> proportion over the last three years</w:t>
      </w:r>
    </w:p>
    <w:p w14:paraId="29922339" w14:textId="4DB82E27" w:rsidR="00CB2C68" w:rsidRPr="00BA50FD" w:rsidRDefault="00EE07B4" w:rsidP="00CB2C68">
      <w:pPr>
        <w:rPr>
          <w:i/>
          <w:sz w:val="24"/>
          <w:szCs w:val="24"/>
        </w:rPr>
      </w:pPr>
      <w:r>
        <w:rPr>
          <w:noProof/>
          <w14:ligatures w14:val="standardContextual"/>
        </w:rPr>
        <w:drawing>
          <wp:inline distT="0" distB="0" distL="0" distR="0" wp14:anchorId="3FB62781" wp14:editId="7BB57C9F">
            <wp:extent cx="5760000" cy="3121660"/>
            <wp:effectExtent l="0" t="0" r="12700" b="2540"/>
            <wp:docPr id="1815925810" name="Chart 1" descr="Chart showing response pattern described in the narrative text">
              <a:extLst xmlns:a="http://schemas.openxmlformats.org/drawingml/2006/main">
                <a:ext uri="{FF2B5EF4-FFF2-40B4-BE49-F238E27FC236}">
                  <a16:creationId xmlns:a16="http://schemas.microsoft.com/office/drawing/2014/main" id="{318229F3-3A30-40A5-AF95-F7E6A30EC0F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r w:rsidR="00CB2C68" w:rsidRPr="00BA50FD">
        <w:rPr>
          <w:i/>
          <w:sz w:val="24"/>
          <w:szCs w:val="24"/>
        </w:rPr>
        <w:t>Base sizes shown in brackets; excludes ‘Don’t Know’ responses</w:t>
      </w:r>
    </w:p>
    <w:p w14:paraId="665E12DA" w14:textId="77777777" w:rsidR="00CB2C68" w:rsidRPr="00BA50FD" w:rsidRDefault="00CB2C68" w:rsidP="00CB2C68">
      <w:pPr>
        <w:rPr>
          <w:sz w:val="24"/>
          <w:szCs w:val="24"/>
        </w:rPr>
      </w:pPr>
    </w:p>
    <w:p w14:paraId="42062A89" w14:textId="77777777" w:rsidR="00CB2C68" w:rsidRPr="00BA50FD" w:rsidRDefault="00CB2C68" w:rsidP="00CB2C68">
      <w:pPr>
        <w:rPr>
          <w:sz w:val="24"/>
          <w:szCs w:val="24"/>
        </w:rPr>
      </w:pPr>
      <w:r w:rsidRPr="000A00C4">
        <w:rPr>
          <w:sz w:val="24"/>
          <w:szCs w:val="24"/>
        </w:rPr>
        <w:t>There was no correlation with level of deprivation and satisfaction with services.</w:t>
      </w:r>
    </w:p>
    <w:p w14:paraId="019A8E7C" w14:textId="77777777" w:rsidR="00CB2C68" w:rsidRPr="00BA50FD" w:rsidRDefault="00CB2C68" w:rsidP="00CB2C68">
      <w:r w:rsidRPr="00BA50FD">
        <w:br w:type="page"/>
      </w:r>
    </w:p>
    <w:tbl>
      <w:tblPr>
        <w:tblW w:w="14779" w:type="dxa"/>
        <w:tblLayout w:type="fixed"/>
        <w:tblCellMar>
          <w:left w:w="0" w:type="dxa"/>
          <w:right w:w="0" w:type="dxa"/>
        </w:tblCellMar>
        <w:tblLook w:val="0000" w:firstRow="0" w:lastRow="0" w:firstColumn="0" w:lastColumn="0" w:noHBand="0" w:noVBand="0"/>
      </w:tblPr>
      <w:tblGrid>
        <w:gridCol w:w="20"/>
        <w:gridCol w:w="14759"/>
      </w:tblGrid>
      <w:tr w:rsidR="00CB2C68" w:rsidRPr="00BA50FD" w14:paraId="3587FFF8" w14:textId="77777777" w:rsidTr="00150AB2">
        <w:trPr>
          <w:cantSplit/>
        </w:trPr>
        <w:tc>
          <w:tcPr>
            <w:tcW w:w="20" w:type="dxa"/>
            <w:tcBorders>
              <w:top w:val="nil"/>
              <w:left w:val="nil"/>
              <w:bottom w:val="nil"/>
              <w:right w:val="nil"/>
            </w:tcBorders>
          </w:tcPr>
          <w:p w14:paraId="2158CDD1" w14:textId="77777777" w:rsidR="00CB2C68" w:rsidRPr="00BA50FD" w:rsidRDefault="00CB2C68" w:rsidP="00150AB2">
            <w:pPr>
              <w:rPr>
                <w:rFonts w:ascii="Calibri" w:hAnsi="Calibri" w:cs="Calibri"/>
                <w:b/>
                <w:sz w:val="26"/>
                <w:szCs w:val="26"/>
              </w:rPr>
            </w:pPr>
          </w:p>
        </w:tc>
        <w:tc>
          <w:tcPr>
            <w:tcW w:w="14759" w:type="dxa"/>
            <w:tcBorders>
              <w:top w:val="nil"/>
              <w:left w:val="nil"/>
              <w:bottom w:val="nil"/>
              <w:right w:val="nil"/>
            </w:tcBorders>
          </w:tcPr>
          <w:p w14:paraId="66DC8931" w14:textId="14E23374" w:rsidR="00CB2C68" w:rsidRPr="00BA50FD" w:rsidRDefault="000B7967" w:rsidP="00150AB2">
            <w:pPr>
              <w:rPr>
                <w:rFonts w:ascii="Calibri" w:hAnsi="Calibri" w:cs="Calibri"/>
                <w:b/>
                <w:sz w:val="26"/>
                <w:szCs w:val="26"/>
              </w:rPr>
            </w:pPr>
            <w:r>
              <w:rPr>
                <w:rFonts w:ascii="Calibri" w:hAnsi="Calibri" w:cs="Calibri"/>
                <w:b/>
                <w:sz w:val="26"/>
                <w:szCs w:val="26"/>
              </w:rPr>
              <w:t>3</w:t>
            </w:r>
            <w:r w:rsidR="00CB2C68" w:rsidRPr="00BA50FD">
              <w:rPr>
                <w:rFonts w:ascii="Calibri" w:hAnsi="Calibri" w:cs="Calibri"/>
                <w:b/>
                <w:sz w:val="26"/>
                <w:szCs w:val="26"/>
              </w:rPr>
              <w:t>.  How much do you agree that the Council gives residents good value for money?</w:t>
            </w:r>
          </w:p>
        </w:tc>
      </w:tr>
    </w:tbl>
    <w:p w14:paraId="3D73A31D" w14:textId="60F5EAE7" w:rsidR="00CB2C68" w:rsidRPr="00BA50FD" w:rsidRDefault="002B3BC0" w:rsidP="00CB2C68">
      <w:pPr>
        <w:rPr>
          <w:sz w:val="24"/>
          <w:szCs w:val="24"/>
        </w:rPr>
      </w:pPr>
      <w:r>
        <w:rPr>
          <w:sz w:val="24"/>
          <w:szCs w:val="24"/>
        </w:rPr>
        <w:t>Almost one in</w:t>
      </w:r>
      <w:r w:rsidR="008837EB" w:rsidRPr="00B91656">
        <w:rPr>
          <w:sz w:val="24"/>
          <w:szCs w:val="24"/>
        </w:rPr>
        <w:t xml:space="preserve"> t</w:t>
      </w:r>
      <w:r w:rsidR="00CB2C68" w:rsidRPr="00B91656">
        <w:rPr>
          <w:sz w:val="24"/>
          <w:szCs w:val="24"/>
        </w:rPr>
        <w:t>hree respondents (</w:t>
      </w:r>
      <w:r w:rsidR="00D5659B" w:rsidRPr="00B91656">
        <w:rPr>
          <w:sz w:val="24"/>
          <w:szCs w:val="24"/>
        </w:rPr>
        <w:t>32.6%</w:t>
      </w:r>
      <w:r w:rsidR="00CB2C68" w:rsidRPr="00B91656">
        <w:rPr>
          <w:sz w:val="24"/>
          <w:szCs w:val="24"/>
        </w:rPr>
        <w:t xml:space="preserve">) agreed that the Council gives residents good value for money, </w:t>
      </w:r>
      <w:r w:rsidR="00D5659B" w:rsidRPr="00B91656">
        <w:rPr>
          <w:sz w:val="24"/>
          <w:szCs w:val="24"/>
        </w:rPr>
        <w:t>up slightly from the 2023 figure (30.2%)</w:t>
      </w:r>
      <w:r w:rsidR="00784141">
        <w:rPr>
          <w:sz w:val="24"/>
          <w:szCs w:val="24"/>
        </w:rPr>
        <w:t xml:space="preserve">, but broadly on a par with </w:t>
      </w:r>
      <w:r w:rsidR="000508AC">
        <w:rPr>
          <w:sz w:val="24"/>
          <w:szCs w:val="24"/>
        </w:rPr>
        <w:t>post-pandemic results</w:t>
      </w:r>
      <w:r w:rsidR="00CB2C68" w:rsidRPr="00B91656">
        <w:rPr>
          <w:sz w:val="24"/>
          <w:szCs w:val="24"/>
        </w:rPr>
        <w:t>.</w:t>
      </w:r>
    </w:p>
    <w:p w14:paraId="7A2BF8BC" w14:textId="77777777" w:rsidR="00784141" w:rsidRDefault="000222F8" w:rsidP="001D6E7D">
      <w:pPr>
        <w:rPr>
          <w:noProof/>
          <w14:ligatures w14:val="standardContextual"/>
        </w:rPr>
      </w:pPr>
      <w:r>
        <w:rPr>
          <w:noProof/>
          <w14:ligatures w14:val="standardContextual"/>
        </w:rPr>
        <w:drawing>
          <wp:inline distT="0" distB="0" distL="0" distR="0" wp14:anchorId="60298A6D" wp14:editId="1205ABDC">
            <wp:extent cx="5731510" cy="2404110"/>
            <wp:effectExtent l="0" t="0" r="2540" b="15240"/>
            <wp:docPr id="732127518" name="Chart 1" descr="Chart showing response pattern described in the narrative text">
              <a:extLst xmlns:a="http://schemas.openxmlformats.org/drawingml/2006/main">
                <a:ext uri="{FF2B5EF4-FFF2-40B4-BE49-F238E27FC236}">
                  <a16:creationId xmlns:a16="http://schemas.microsoft.com/office/drawing/2014/main" id="{1D1EF0CB-6BF8-4512-BAED-E5AFE792088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r w:rsidR="001D6E7D" w:rsidRPr="001D6E7D">
        <w:rPr>
          <w:noProof/>
          <w14:ligatures w14:val="standardContextual"/>
        </w:rPr>
        <w:t xml:space="preserve"> </w:t>
      </w:r>
    </w:p>
    <w:p w14:paraId="409CB179" w14:textId="18331150" w:rsidR="001D6E7D" w:rsidRDefault="001D6E7D" w:rsidP="001D6E7D">
      <w:pPr>
        <w:rPr>
          <w:noProof/>
          <w14:ligatures w14:val="standardContextual"/>
        </w:rPr>
      </w:pPr>
      <w:r>
        <w:rPr>
          <w:noProof/>
          <w14:ligatures w14:val="standardContextual"/>
        </w:rPr>
        <w:drawing>
          <wp:inline distT="0" distB="0" distL="0" distR="0" wp14:anchorId="13963025" wp14:editId="300ED6F7">
            <wp:extent cx="5760000" cy="2047558"/>
            <wp:effectExtent l="0" t="0" r="12700" b="10160"/>
            <wp:docPr id="698780327" name="Chart 1" descr="Chart showing response pattern described in the narrative text">
              <a:extLst xmlns:a="http://schemas.openxmlformats.org/drawingml/2006/main">
                <a:ext uri="{FF2B5EF4-FFF2-40B4-BE49-F238E27FC236}">
                  <a16:creationId xmlns:a16="http://schemas.microsoft.com/office/drawing/2014/main" id="{A781D95F-6D25-D89A-8538-154159B803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08AA3D0B" w14:textId="77777777" w:rsidR="001D6E7D" w:rsidRDefault="001D6E7D">
      <w:pPr>
        <w:spacing w:after="160" w:line="259" w:lineRule="auto"/>
        <w:rPr>
          <w:noProof/>
          <w14:ligatures w14:val="standardContextual"/>
        </w:rPr>
      </w:pPr>
      <w:r>
        <w:rPr>
          <w:noProof/>
          <w14:ligatures w14:val="standardContextual"/>
        </w:rPr>
        <w:br w:type="page"/>
      </w:r>
    </w:p>
    <w:p w14:paraId="6917B009" w14:textId="50043B1A" w:rsidR="00CB2C68" w:rsidRPr="00BA50FD" w:rsidRDefault="000E536B" w:rsidP="00CB2C68">
      <w:pPr>
        <w:rPr>
          <w:sz w:val="24"/>
          <w:szCs w:val="24"/>
        </w:rPr>
      </w:pPr>
      <w:r w:rsidRPr="00CB3352">
        <w:rPr>
          <w:sz w:val="24"/>
          <w:szCs w:val="24"/>
        </w:rPr>
        <w:lastRenderedPageBreak/>
        <w:t>As in 2023</w:t>
      </w:r>
      <w:r w:rsidR="00CB2C68" w:rsidRPr="00CB3352">
        <w:rPr>
          <w:sz w:val="24"/>
          <w:szCs w:val="24"/>
        </w:rPr>
        <w:t>, younger respondents were most likely to agree that the council gives residents good value for money (</w:t>
      </w:r>
      <w:r w:rsidRPr="00CB3352">
        <w:rPr>
          <w:sz w:val="24"/>
          <w:szCs w:val="24"/>
        </w:rPr>
        <w:t xml:space="preserve">41.6%, down slightly from </w:t>
      </w:r>
      <w:r w:rsidR="00CB2C68" w:rsidRPr="00CB3352">
        <w:rPr>
          <w:sz w:val="24"/>
          <w:szCs w:val="24"/>
        </w:rPr>
        <w:t>45.7%), whilst those identifying as disabled were most likely to disagree (</w:t>
      </w:r>
      <w:r w:rsidR="00EE6746" w:rsidRPr="00CB3352">
        <w:rPr>
          <w:sz w:val="24"/>
          <w:szCs w:val="24"/>
        </w:rPr>
        <w:t>54.0</w:t>
      </w:r>
      <w:r w:rsidR="00CB2C68" w:rsidRPr="00CB3352">
        <w:rPr>
          <w:sz w:val="24"/>
          <w:szCs w:val="24"/>
        </w:rPr>
        <w:t xml:space="preserve">%, </w:t>
      </w:r>
      <w:r w:rsidR="00EE6746" w:rsidRPr="00CB3352">
        <w:rPr>
          <w:sz w:val="24"/>
          <w:szCs w:val="24"/>
        </w:rPr>
        <w:t xml:space="preserve">broadly consistent with </w:t>
      </w:r>
      <w:r w:rsidR="00CB3352" w:rsidRPr="00CB3352">
        <w:rPr>
          <w:sz w:val="24"/>
          <w:szCs w:val="24"/>
        </w:rPr>
        <w:t>previous findings</w:t>
      </w:r>
      <w:r w:rsidR="00CB2C68" w:rsidRPr="00CB3352">
        <w:rPr>
          <w:sz w:val="24"/>
          <w:szCs w:val="24"/>
        </w:rPr>
        <w:t>).</w:t>
      </w:r>
      <w:r w:rsidR="00CB2C68" w:rsidRPr="00BA50FD">
        <w:rPr>
          <w:sz w:val="24"/>
          <w:szCs w:val="24"/>
        </w:rPr>
        <w:t xml:space="preserve"> </w:t>
      </w:r>
    </w:p>
    <w:p w14:paraId="4CC93DB5" w14:textId="61C09A62" w:rsidR="00CB2C68" w:rsidRPr="00BA50FD" w:rsidRDefault="00710C1E" w:rsidP="00CB2C68">
      <w:r>
        <w:rPr>
          <w:noProof/>
          <w14:ligatures w14:val="standardContextual"/>
        </w:rPr>
        <w:drawing>
          <wp:inline distT="0" distB="0" distL="0" distR="0" wp14:anchorId="472C023D" wp14:editId="3A8A1A8B">
            <wp:extent cx="5760000" cy="3121660"/>
            <wp:effectExtent l="0" t="0" r="12700" b="2540"/>
            <wp:docPr id="880291163" name="Chart 1" descr="Chart showing response pattern described in the narrative text">
              <a:extLst xmlns:a="http://schemas.openxmlformats.org/drawingml/2006/main">
                <a:ext uri="{FF2B5EF4-FFF2-40B4-BE49-F238E27FC236}">
                  <a16:creationId xmlns:a16="http://schemas.microsoft.com/office/drawing/2014/main" id="{8D9BEA2B-E255-9AD8-2097-59E82913ECD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r w:rsidR="00CB2C68" w:rsidRPr="00BA50FD">
        <w:rPr>
          <w:i/>
          <w:sz w:val="24"/>
          <w:szCs w:val="24"/>
        </w:rPr>
        <w:t>Base sizes shown in brackets; excludes ‘Don’t Know’ responses.</w:t>
      </w:r>
    </w:p>
    <w:p w14:paraId="5F512CEE" w14:textId="77777777" w:rsidR="00CB2C68" w:rsidRPr="00BA50FD" w:rsidRDefault="00CB2C68" w:rsidP="00CB2C68">
      <w:pPr>
        <w:rPr>
          <w:sz w:val="24"/>
          <w:szCs w:val="24"/>
        </w:rPr>
      </w:pPr>
    </w:p>
    <w:p w14:paraId="4835A10B" w14:textId="77777777" w:rsidR="00CB2C68" w:rsidRDefault="00CB2C68" w:rsidP="00CB2C68">
      <w:pPr>
        <w:rPr>
          <w:sz w:val="24"/>
          <w:szCs w:val="24"/>
        </w:rPr>
      </w:pPr>
      <w:r w:rsidRPr="00865356">
        <w:rPr>
          <w:sz w:val="24"/>
          <w:szCs w:val="24"/>
        </w:rPr>
        <w:t>There was no correlation with level of deprivation.</w:t>
      </w:r>
    </w:p>
    <w:p w14:paraId="6733781C" w14:textId="77777777" w:rsidR="00B72BB8" w:rsidRPr="00BA50FD" w:rsidRDefault="00B72BB8" w:rsidP="00CB2C68">
      <w:pPr>
        <w:rPr>
          <w:sz w:val="24"/>
          <w:szCs w:val="24"/>
        </w:rPr>
      </w:pPr>
    </w:p>
    <w:p w14:paraId="0868E06D" w14:textId="77777777" w:rsidR="000508AC" w:rsidRDefault="000508AC">
      <w:pPr>
        <w:spacing w:after="160" w:line="259" w:lineRule="auto"/>
        <w:rPr>
          <w:rFonts w:ascii="Calibri" w:hAnsi="Calibri" w:cs="Calibri"/>
          <w:b/>
          <w:sz w:val="26"/>
          <w:szCs w:val="26"/>
        </w:rPr>
      </w:pPr>
      <w:r>
        <w:rPr>
          <w:rFonts w:ascii="Calibri" w:hAnsi="Calibri" w:cs="Calibri"/>
          <w:b/>
          <w:sz w:val="26"/>
          <w:szCs w:val="26"/>
        </w:rPr>
        <w:br w:type="page"/>
      </w:r>
    </w:p>
    <w:p w14:paraId="41091207" w14:textId="358347DE" w:rsidR="00BA57F8" w:rsidRDefault="000B7967" w:rsidP="00CB2C68">
      <w:pPr>
        <w:rPr>
          <w:rFonts w:ascii="Calibri" w:hAnsi="Calibri" w:cs="Calibri"/>
          <w:b/>
          <w:sz w:val="26"/>
          <w:szCs w:val="26"/>
        </w:rPr>
      </w:pPr>
      <w:r>
        <w:rPr>
          <w:rFonts w:ascii="Calibri" w:hAnsi="Calibri" w:cs="Calibri"/>
          <w:b/>
          <w:sz w:val="26"/>
          <w:szCs w:val="26"/>
        </w:rPr>
        <w:lastRenderedPageBreak/>
        <w:t>4</w:t>
      </w:r>
      <w:r w:rsidR="00CB2C68" w:rsidRPr="00BA50FD">
        <w:rPr>
          <w:rFonts w:ascii="Calibri" w:hAnsi="Calibri" w:cs="Calibri"/>
          <w:b/>
          <w:sz w:val="26"/>
          <w:szCs w:val="26"/>
        </w:rPr>
        <w:t xml:space="preserve">.  </w:t>
      </w:r>
      <w:r w:rsidR="00860ACC" w:rsidRPr="00860ACC">
        <w:rPr>
          <w:rFonts w:ascii="Calibri" w:hAnsi="Calibri" w:cs="Calibri"/>
          <w:b/>
          <w:sz w:val="26"/>
          <w:szCs w:val="26"/>
        </w:rPr>
        <w:t>Overall, how well informed do you think Cardiff council keeps residents about the services and benefits it provides?</w:t>
      </w:r>
    </w:p>
    <w:p w14:paraId="22FDADAA" w14:textId="5B8D37C0" w:rsidR="00860ACC" w:rsidRPr="008A3F43" w:rsidRDefault="00A91B95" w:rsidP="00CB2C68">
      <w:pPr>
        <w:rPr>
          <w:sz w:val="24"/>
          <w:szCs w:val="24"/>
        </w:rPr>
      </w:pPr>
      <w:r>
        <w:rPr>
          <w:sz w:val="24"/>
          <w:szCs w:val="24"/>
        </w:rPr>
        <w:t>Two in five (43.3%)</w:t>
      </w:r>
      <w:r w:rsidR="008A3F43">
        <w:rPr>
          <w:sz w:val="24"/>
          <w:szCs w:val="24"/>
        </w:rPr>
        <w:t xml:space="preserve"> </w:t>
      </w:r>
      <w:r w:rsidR="000D7BEA">
        <w:rPr>
          <w:sz w:val="24"/>
          <w:szCs w:val="24"/>
        </w:rPr>
        <w:t>felt</w:t>
      </w:r>
      <w:r w:rsidR="00695F75">
        <w:rPr>
          <w:sz w:val="24"/>
          <w:szCs w:val="24"/>
        </w:rPr>
        <w:t xml:space="preserve"> the Council keeps residents informed about the services and benefits it provides </w:t>
      </w:r>
      <w:r w:rsidR="00411876">
        <w:rPr>
          <w:sz w:val="24"/>
          <w:szCs w:val="24"/>
        </w:rPr>
        <w:t>‘very’ or ‘fairly’ well, whilst 5</w:t>
      </w:r>
      <w:r w:rsidR="005B55F8">
        <w:rPr>
          <w:sz w:val="24"/>
          <w:szCs w:val="24"/>
        </w:rPr>
        <w:t>6</w:t>
      </w:r>
      <w:r w:rsidR="00411876">
        <w:rPr>
          <w:sz w:val="24"/>
          <w:szCs w:val="24"/>
        </w:rPr>
        <w:t>.</w:t>
      </w:r>
      <w:r w:rsidR="005B55F8">
        <w:rPr>
          <w:sz w:val="24"/>
          <w:szCs w:val="24"/>
        </w:rPr>
        <w:t>7</w:t>
      </w:r>
      <w:r w:rsidR="00411876">
        <w:rPr>
          <w:sz w:val="24"/>
          <w:szCs w:val="24"/>
        </w:rPr>
        <w:t xml:space="preserve">% </w:t>
      </w:r>
      <w:r w:rsidR="00E35A0D">
        <w:rPr>
          <w:sz w:val="24"/>
          <w:szCs w:val="24"/>
        </w:rPr>
        <w:t>felt this was not done well.</w:t>
      </w:r>
    </w:p>
    <w:p w14:paraId="025C66C1" w14:textId="37FA2703" w:rsidR="00860ACC" w:rsidRPr="00860ACC" w:rsidRDefault="00860ACC" w:rsidP="00CB2C68">
      <w:pPr>
        <w:rPr>
          <w:rFonts w:ascii="Calibri" w:hAnsi="Calibri" w:cs="Calibri"/>
          <w:bCs/>
          <w:sz w:val="26"/>
          <w:szCs w:val="26"/>
        </w:rPr>
      </w:pPr>
      <w:r>
        <w:rPr>
          <w:noProof/>
          <w14:ligatures w14:val="standardContextual"/>
        </w:rPr>
        <w:drawing>
          <wp:inline distT="0" distB="0" distL="0" distR="0" wp14:anchorId="12B77D54" wp14:editId="6DB2880B">
            <wp:extent cx="5760000" cy="2160000"/>
            <wp:effectExtent l="0" t="0" r="12700" b="12065"/>
            <wp:docPr id="708652596" name="Chart 1" descr="Chart showing response pattern described in the narrative text">
              <a:extLst xmlns:a="http://schemas.openxmlformats.org/drawingml/2006/main">
                <a:ext uri="{FF2B5EF4-FFF2-40B4-BE49-F238E27FC236}">
                  <a16:creationId xmlns:a16="http://schemas.microsoft.com/office/drawing/2014/main" id="{C35C1DD0-291A-3658-00CD-69986016FC4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4999A5F4" w14:textId="77777777" w:rsidR="0001684D" w:rsidRDefault="0001684D" w:rsidP="00AA0692">
      <w:pPr>
        <w:rPr>
          <w:sz w:val="24"/>
          <w:szCs w:val="24"/>
        </w:rPr>
      </w:pPr>
    </w:p>
    <w:p w14:paraId="43175CB5" w14:textId="1AC66EE9" w:rsidR="004C303F" w:rsidRPr="00AA0692" w:rsidRDefault="00AA0692" w:rsidP="00AA0692">
      <w:pPr>
        <w:rPr>
          <w:sz w:val="24"/>
          <w:szCs w:val="24"/>
        </w:rPr>
      </w:pPr>
      <w:r w:rsidRPr="00AA0692">
        <w:rPr>
          <w:sz w:val="24"/>
          <w:szCs w:val="24"/>
        </w:rPr>
        <w:t>Respondents</w:t>
      </w:r>
      <w:r>
        <w:rPr>
          <w:sz w:val="24"/>
          <w:szCs w:val="24"/>
        </w:rPr>
        <w:t xml:space="preserve"> from </w:t>
      </w:r>
      <w:r w:rsidR="00231F70">
        <w:rPr>
          <w:sz w:val="24"/>
          <w:szCs w:val="24"/>
        </w:rPr>
        <w:t xml:space="preserve">ethnically diverse backgrounds and those identifying as </w:t>
      </w:r>
      <w:r w:rsidR="00315376">
        <w:rPr>
          <w:sz w:val="24"/>
          <w:szCs w:val="24"/>
        </w:rPr>
        <w:t>LGBTQ+ were most likely to feel</w:t>
      </w:r>
      <w:r w:rsidR="00E10245">
        <w:rPr>
          <w:sz w:val="24"/>
          <w:szCs w:val="24"/>
        </w:rPr>
        <w:t xml:space="preserve"> well informed by the Council (52.0% and 51.2% respectively), contrasting </w:t>
      </w:r>
      <w:r w:rsidR="0017400C">
        <w:rPr>
          <w:sz w:val="24"/>
          <w:szCs w:val="24"/>
        </w:rPr>
        <w:t>with those identifying as disabled (40.7%) and respondents aged 55 or over</w:t>
      </w:r>
      <w:r w:rsidR="00363B9F">
        <w:rPr>
          <w:sz w:val="24"/>
          <w:szCs w:val="24"/>
        </w:rPr>
        <w:t xml:space="preserve"> (41.1%).</w:t>
      </w:r>
    </w:p>
    <w:p w14:paraId="7988D6E0" w14:textId="3DDC1F51" w:rsidR="004C303F" w:rsidRDefault="000D539F">
      <w:pPr>
        <w:spacing w:after="160" w:line="259" w:lineRule="auto"/>
        <w:rPr>
          <w:rFonts w:ascii="Calibri" w:hAnsi="Calibri" w:cs="Calibri"/>
          <w:b/>
          <w:sz w:val="26"/>
          <w:szCs w:val="26"/>
        </w:rPr>
      </w:pPr>
      <w:r>
        <w:rPr>
          <w:noProof/>
          <w14:ligatures w14:val="standardContextual"/>
        </w:rPr>
        <w:drawing>
          <wp:inline distT="0" distB="0" distL="0" distR="0" wp14:anchorId="40AA3F71" wp14:editId="0243BC00">
            <wp:extent cx="5731510" cy="3120390"/>
            <wp:effectExtent l="0" t="0" r="2540" b="3810"/>
            <wp:docPr id="183791659" name="Chart 1" descr="Chart showing response pattern described in the narrative text">
              <a:extLst xmlns:a="http://schemas.openxmlformats.org/drawingml/2006/main">
                <a:ext uri="{FF2B5EF4-FFF2-40B4-BE49-F238E27FC236}">
                  <a16:creationId xmlns:a16="http://schemas.microsoft.com/office/drawing/2014/main" id="{E54BFB9F-B06C-4732-9F3F-0AD878D7C7B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57570D50" w14:textId="77777777" w:rsidR="000D539F" w:rsidRDefault="000D539F" w:rsidP="00363B9F">
      <w:pPr>
        <w:rPr>
          <w:sz w:val="24"/>
          <w:szCs w:val="24"/>
        </w:rPr>
      </w:pPr>
    </w:p>
    <w:p w14:paraId="0FB1DEA0" w14:textId="51A0EC6A" w:rsidR="00363B9F" w:rsidRPr="00363B9F" w:rsidRDefault="00363B9F" w:rsidP="00363B9F">
      <w:pPr>
        <w:rPr>
          <w:sz w:val="24"/>
          <w:szCs w:val="24"/>
        </w:rPr>
      </w:pPr>
      <w:r>
        <w:rPr>
          <w:sz w:val="24"/>
          <w:szCs w:val="24"/>
        </w:rPr>
        <w:t xml:space="preserve">There was no </w:t>
      </w:r>
      <w:r w:rsidR="00213014">
        <w:rPr>
          <w:sz w:val="24"/>
          <w:szCs w:val="24"/>
        </w:rPr>
        <w:t>correlation</w:t>
      </w:r>
      <w:r>
        <w:rPr>
          <w:sz w:val="24"/>
          <w:szCs w:val="24"/>
        </w:rPr>
        <w:t xml:space="preserve"> </w:t>
      </w:r>
      <w:r w:rsidR="00213014">
        <w:rPr>
          <w:sz w:val="24"/>
          <w:szCs w:val="24"/>
        </w:rPr>
        <w:t xml:space="preserve">between </w:t>
      </w:r>
      <w:r w:rsidR="00147723">
        <w:rPr>
          <w:sz w:val="24"/>
          <w:szCs w:val="24"/>
        </w:rPr>
        <w:t>how</w:t>
      </w:r>
      <w:r w:rsidR="00F20F3E">
        <w:rPr>
          <w:sz w:val="24"/>
          <w:szCs w:val="24"/>
        </w:rPr>
        <w:t xml:space="preserve"> well-informed people felt and level of deprivation.</w:t>
      </w:r>
    </w:p>
    <w:p w14:paraId="6204C862" w14:textId="77777777" w:rsidR="000D539F" w:rsidRDefault="004C303F">
      <w:pPr>
        <w:spacing w:after="160" w:line="259" w:lineRule="auto"/>
        <w:rPr>
          <w:rFonts w:ascii="Calibri" w:hAnsi="Calibri" w:cs="Calibri"/>
          <w:b/>
          <w:sz w:val="26"/>
          <w:szCs w:val="26"/>
        </w:rPr>
      </w:pPr>
      <w:r>
        <w:rPr>
          <w:rFonts w:ascii="Calibri" w:hAnsi="Calibri" w:cs="Calibri"/>
          <w:b/>
          <w:sz w:val="26"/>
          <w:szCs w:val="26"/>
        </w:rPr>
        <w:lastRenderedPageBreak/>
        <w:t xml:space="preserve">5.  </w:t>
      </w:r>
      <w:r w:rsidRPr="004C303F">
        <w:rPr>
          <w:rFonts w:ascii="Calibri" w:hAnsi="Calibri" w:cs="Calibri"/>
          <w:b/>
          <w:sz w:val="26"/>
          <w:szCs w:val="26"/>
        </w:rPr>
        <w:t>To what extent do you agree with the statement: Cardiff city centre feels welcoming and inclusive</w:t>
      </w:r>
    </w:p>
    <w:p w14:paraId="410E4004" w14:textId="5827D399" w:rsidR="000D539F" w:rsidRPr="00F20F3E" w:rsidRDefault="008A67C3" w:rsidP="00F20F3E">
      <w:pPr>
        <w:rPr>
          <w:sz w:val="24"/>
          <w:szCs w:val="24"/>
        </w:rPr>
      </w:pPr>
      <w:r>
        <w:rPr>
          <w:sz w:val="24"/>
          <w:szCs w:val="24"/>
        </w:rPr>
        <w:t>Almost half of all respondents (</w:t>
      </w:r>
      <w:r w:rsidR="0085285A">
        <w:rPr>
          <w:sz w:val="24"/>
          <w:szCs w:val="24"/>
        </w:rPr>
        <w:t>4</w:t>
      </w:r>
      <w:r w:rsidR="00872227">
        <w:rPr>
          <w:sz w:val="24"/>
          <w:szCs w:val="24"/>
        </w:rPr>
        <w:t>5</w:t>
      </w:r>
      <w:r w:rsidR="0085285A">
        <w:rPr>
          <w:sz w:val="24"/>
          <w:szCs w:val="24"/>
        </w:rPr>
        <w:t>.</w:t>
      </w:r>
      <w:r w:rsidR="00872227">
        <w:rPr>
          <w:sz w:val="24"/>
          <w:szCs w:val="24"/>
        </w:rPr>
        <w:t>1</w:t>
      </w:r>
      <w:r w:rsidR="0085285A">
        <w:rPr>
          <w:sz w:val="24"/>
          <w:szCs w:val="24"/>
        </w:rPr>
        <w:t>%)</w:t>
      </w:r>
      <w:r w:rsidR="00BD639E">
        <w:rPr>
          <w:sz w:val="24"/>
          <w:szCs w:val="24"/>
        </w:rPr>
        <w:t xml:space="preserve"> agreed that ‘Cardiff city centre feels welcoming and inclusive’</w:t>
      </w:r>
      <w:r w:rsidR="00537B5F">
        <w:rPr>
          <w:sz w:val="24"/>
          <w:szCs w:val="24"/>
        </w:rPr>
        <w:t>, compared with 3</w:t>
      </w:r>
      <w:r w:rsidR="00872227">
        <w:rPr>
          <w:sz w:val="24"/>
          <w:szCs w:val="24"/>
        </w:rPr>
        <w:t>6</w:t>
      </w:r>
      <w:r w:rsidR="00537B5F">
        <w:rPr>
          <w:sz w:val="24"/>
          <w:szCs w:val="24"/>
        </w:rPr>
        <w:t>.0% who disagreed.</w:t>
      </w:r>
      <w:r w:rsidR="00872227">
        <w:rPr>
          <w:sz w:val="24"/>
          <w:szCs w:val="24"/>
        </w:rPr>
        <w:t xml:space="preserve">  Just 2.7% reported that they did not visit the city centre.</w:t>
      </w:r>
    </w:p>
    <w:p w14:paraId="76B1339F" w14:textId="4ACF63F3" w:rsidR="008A1296" w:rsidRDefault="001B4124">
      <w:pPr>
        <w:spacing w:after="160" w:line="259" w:lineRule="auto"/>
        <w:rPr>
          <w:rFonts w:ascii="Calibri" w:hAnsi="Calibri" w:cs="Calibri"/>
          <w:bCs/>
          <w:sz w:val="26"/>
          <w:szCs w:val="26"/>
        </w:rPr>
      </w:pPr>
      <w:r>
        <w:rPr>
          <w:rFonts w:ascii="Calibri" w:hAnsi="Calibri" w:cs="Calibri"/>
          <w:bCs/>
          <w:noProof/>
          <w:sz w:val="26"/>
          <w:szCs w:val="26"/>
        </w:rPr>
        <w:drawing>
          <wp:inline distT="0" distB="0" distL="0" distR="0" wp14:anchorId="355E7CF7" wp14:editId="3109C110">
            <wp:extent cx="5760000" cy="2054709"/>
            <wp:effectExtent l="0" t="0" r="0" b="3175"/>
            <wp:docPr id="1501824320" name="Picture 5" descr="Chart showing response pattern described in the narrative 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1824320" name="Picture 5" descr="Chart showing response pattern described in the narrative text"/>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760000" cy="2054709"/>
                    </a:xfrm>
                    <a:prstGeom prst="rect">
                      <a:avLst/>
                    </a:prstGeom>
                    <a:noFill/>
                  </pic:spPr>
                </pic:pic>
              </a:graphicData>
            </a:graphic>
          </wp:inline>
        </w:drawing>
      </w:r>
    </w:p>
    <w:p w14:paraId="33F58749" w14:textId="77777777" w:rsidR="00680EE0" w:rsidRDefault="00680EE0">
      <w:pPr>
        <w:spacing w:after="160" w:line="259" w:lineRule="auto"/>
        <w:rPr>
          <w:rFonts w:ascii="Calibri" w:hAnsi="Calibri" w:cs="Calibri"/>
          <w:bCs/>
          <w:sz w:val="24"/>
          <w:szCs w:val="24"/>
        </w:rPr>
      </w:pPr>
    </w:p>
    <w:p w14:paraId="687E23C8" w14:textId="6502B563" w:rsidR="00B9207F" w:rsidRDefault="00B9207F">
      <w:pPr>
        <w:spacing w:after="160" w:line="259" w:lineRule="auto"/>
        <w:rPr>
          <w:rFonts w:ascii="Calibri" w:hAnsi="Calibri" w:cs="Calibri"/>
          <w:bCs/>
          <w:sz w:val="24"/>
          <w:szCs w:val="24"/>
        </w:rPr>
      </w:pPr>
      <w:r w:rsidRPr="00D145A6">
        <w:rPr>
          <w:rFonts w:ascii="Calibri" w:hAnsi="Calibri" w:cs="Calibri"/>
          <w:bCs/>
          <w:sz w:val="24"/>
          <w:szCs w:val="24"/>
        </w:rPr>
        <w:t>There was</w:t>
      </w:r>
      <w:r w:rsidR="00D145A6" w:rsidRPr="00D145A6">
        <w:rPr>
          <w:rFonts w:ascii="Calibri" w:hAnsi="Calibri" w:cs="Calibri"/>
          <w:bCs/>
          <w:sz w:val="24"/>
          <w:szCs w:val="24"/>
        </w:rPr>
        <w:t xml:space="preserve"> a clear divide by age</w:t>
      </w:r>
      <w:r w:rsidR="00C97EFB">
        <w:rPr>
          <w:rFonts w:ascii="Calibri" w:hAnsi="Calibri" w:cs="Calibri"/>
          <w:bCs/>
          <w:sz w:val="24"/>
          <w:szCs w:val="24"/>
        </w:rPr>
        <w:t>, with younger people most likely to agree (</w:t>
      </w:r>
      <w:r w:rsidR="00D01172">
        <w:rPr>
          <w:rFonts w:ascii="Calibri" w:hAnsi="Calibri" w:cs="Calibri"/>
          <w:bCs/>
          <w:sz w:val="24"/>
          <w:szCs w:val="24"/>
        </w:rPr>
        <w:t>64.8%), and older respondents least likely to agree (</w:t>
      </w:r>
      <w:r w:rsidR="00A525AA">
        <w:rPr>
          <w:rFonts w:ascii="Calibri" w:hAnsi="Calibri" w:cs="Calibri"/>
          <w:bCs/>
          <w:sz w:val="24"/>
          <w:szCs w:val="24"/>
        </w:rPr>
        <w:t>36.9%).</w:t>
      </w:r>
    </w:p>
    <w:p w14:paraId="024D9541" w14:textId="335D45B0" w:rsidR="00A525AA" w:rsidRPr="00D145A6" w:rsidRDefault="00A525AA">
      <w:pPr>
        <w:spacing w:after="160" w:line="259" w:lineRule="auto"/>
        <w:rPr>
          <w:rFonts w:ascii="Calibri" w:hAnsi="Calibri" w:cs="Calibri"/>
          <w:bCs/>
          <w:sz w:val="24"/>
          <w:szCs w:val="24"/>
        </w:rPr>
      </w:pPr>
      <w:r>
        <w:rPr>
          <w:rFonts w:ascii="Calibri" w:hAnsi="Calibri" w:cs="Calibri"/>
          <w:bCs/>
          <w:sz w:val="24"/>
          <w:szCs w:val="24"/>
        </w:rPr>
        <w:t xml:space="preserve">Respondents identifying as disabled and those aged 55 or older were most likely to report that they did not visit the </w:t>
      </w:r>
      <w:r w:rsidR="00E51A0D">
        <w:rPr>
          <w:rFonts w:ascii="Calibri" w:hAnsi="Calibri" w:cs="Calibri"/>
          <w:bCs/>
          <w:sz w:val="24"/>
          <w:szCs w:val="24"/>
        </w:rPr>
        <w:t>city centre (6.6% and 4.0% respectively).</w:t>
      </w:r>
    </w:p>
    <w:p w14:paraId="21E66AB4" w14:textId="229D84E0" w:rsidR="000D539F" w:rsidRPr="008E3767" w:rsidRDefault="00A67A8B">
      <w:pPr>
        <w:spacing w:after="160" w:line="259" w:lineRule="auto"/>
        <w:rPr>
          <w:rFonts w:ascii="Calibri" w:hAnsi="Calibri" w:cs="Calibri"/>
          <w:bCs/>
          <w:sz w:val="26"/>
          <w:szCs w:val="26"/>
        </w:rPr>
      </w:pPr>
      <w:r w:rsidRPr="008E3767">
        <w:rPr>
          <w:rFonts w:ascii="Calibri" w:hAnsi="Calibri" w:cs="Calibri"/>
          <w:bCs/>
          <w:noProof/>
          <w:sz w:val="26"/>
          <w:szCs w:val="26"/>
        </w:rPr>
        <w:drawing>
          <wp:inline distT="0" distB="0" distL="0" distR="0" wp14:anchorId="48218F37" wp14:editId="7FEC9A8F">
            <wp:extent cx="5760000" cy="2980935"/>
            <wp:effectExtent l="0" t="0" r="0" b="0"/>
            <wp:docPr id="1356186080" name="Picture 4" descr="Chart showing response pattern described in the narrative 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6186080" name="Picture 4" descr="Chart showing response pattern described in the narrative text"/>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5760000" cy="2980935"/>
                    </a:xfrm>
                    <a:prstGeom prst="rect">
                      <a:avLst/>
                    </a:prstGeom>
                    <a:noFill/>
                  </pic:spPr>
                </pic:pic>
              </a:graphicData>
            </a:graphic>
          </wp:inline>
        </w:drawing>
      </w:r>
    </w:p>
    <w:p w14:paraId="6E670058" w14:textId="77777777" w:rsidR="00D66CF6" w:rsidRPr="008E3767" w:rsidRDefault="00D66CF6">
      <w:pPr>
        <w:spacing w:after="160" w:line="259" w:lineRule="auto"/>
        <w:rPr>
          <w:rFonts w:ascii="Calibri" w:hAnsi="Calibri" w:cs="Calibri"/>
          <w:bCs/>
          <w:sz w:val="24"/>
          <w:szCs w:val="24"/>
        </w:rPr>
      </w:pPr>
      <w:r w:rsidRPr="008E3767">
        <w:rPr>
          <w:rFonts w:ascii="Calibri" w:hAnsi="Calibri" w:cs="Calibri"/>
          <w:bCs/>
          <w:sz w:val="24"/>
          <w:szCs w:val="24"/>
        </w:rPr>
        <w:br w:type="page"/>
      </w:r>
    </w:p>
    <w:p w14:paraId="79554456" w14:textId="5FD0F57F" w:rsidR="00196C15" w:rsidRPr="00D66CF6" w:rsidRDefault="00196C15">
      <w:pPr>
        <w:spacing w:after="160" w:line="259" w:lineRule="auto"/>
        <w:rPr>
          <w:rFonts w:ascii="Calibri" w:hAnsi="Calibri" w:cs="Calibri"/>
          <w:bCs/>
          <w:sz w:val="24"/>
          <w:szCs w:val="24"/>
        </w:rPr>
      </w:pPr>
      <w:r w:rsidRPr="00D66CF6">
        <w:rPr>
          <w:rFonts w:ascii="Calibri" w:hAnsi="Calibri" w:cs="Calibri"/>
          <w:bCs/>
          <w:sz w:val="24"/>
          <w:szCs w:val="24"/>
        </w:rPr>
        <w:lastRenderedPageBreak/>
        <w:t xml:space="preserve">Whilst there was no direct correlation </w:t>
      </w:r>
      <w:r w:rsidR="005F0B2E" w:rsidRPr="00D66CF6">
        <w:rPr>
          <w:rFonts w:ascii="Calibri" w:hAnsi="Calibri" w:cs="Calibri"/>
          <w:bCs/>
          <w:sz w:val="24"/>
          <w:szCs w:val="24"/>
        </w:rPr>
        <w:t xml:space="preserve">with </w:t>
      </w:r>
      <w:r w:rsidR="00190DC5" w:rsidRPr="00D66CF6">
        <w:rPr>
          <w:rFonts w:ascii="Calibri" w:hAnsi="Calibri" w:cs="Calibri"/>
          <w:bCs/>
          <w:sz w:val="24"/>
          <w:szCs w:val="24"/>
        </w:rPr>
        <w:t>level of deprivation</w:t>
      </w:r>
      <w:r w:rsidR="000D1432" w:rsidRPr="00D66CF6">
        <w:rPr>
          <w:rFonts w:ascii="Calibri" w:hAnsi="Calibri" w:cs="Calibri"/>
          <w:bCs/>
          <w:sz w:val="24"/>
          <w:szCs w:val="24"/>
        </w:rPr>
        <w:t xml:space="preserve">, respondents living in the </w:t>
      </w:r>
      <w:r w:rsidR="00E3525E" w:rsidRPr="00D66CF6">
        <w:rPr>
          <w:rFonts w:ascii="Calibri" w:hAnsi="Calibri" w:cs="Calibri"/>
          <w:bCs/>
          <w:sz w:val="24"/>
          <w:szCs w:val="24"/>
        </w:rPr>
        <w:t xml:space="preserve">less deprived areas of the city were </w:t>
      </w:r>
      <w:r w:rsidR="009026BB" w:rsidRPr="00D66CF6">
        <w:rPr>
          <w:rFonts w:ascii="Calibri" w:hAnsi="Calibri" w:cs="Calibri"/>
          <w:bCs/>
          <w:sz w:val="24"/>
          <w:szCs w:val="24"/>
        </w:rPr>
        <w:t xml:space="preserve">a little </w:t>
      </w:r>
      <w:r w:rsidR="00E3525E" w:rsidRPr="00D66CF6">
        <w:rPr>
          <w:rFonts w:ascii="Calibri" w:hAnsi="Calibri" w:cs="Calibri"/>
          <w:bCs/>
          <w:sz w:val="24"/>
          <w:szCs w:val="24"/>
        </w:rPr>
        <w:t>less lik</w:t>
      </w:r>
      <w:r w:rsidR="009026BB" w:rsidRPr="00D66CF6">
        <w:rPr>
          <w:rFonts w:ascii="Calibri" w:hAnsi="Calibri" w:cs="Calibri"/>
          <w:bCs/>
          <w:sz w:val="24"/>
          <w:szCs w:val="24"/>
        </w:rPr>
        <w:t>ely to agree than those in more deprived areas.</w:t>
      </w:r>
    </w:p>
    <w:p w14:paraId="40B03B9E" w14:textId="70CC3371" w:rsidR="00EC757E" w:rsidRPr="00196C15" w:rsidRDefault="00EC757E">
      <w:pPr>
        <w:spacing w:after="160" w:line="259" w:lineRule="auto"/>
        <w:rPr>
          <w:rFonts w:ascii="Calibri" w:hAnsi="Calibri" w:cs="Calibri"/>
          <w:bCs/>
          <w:sz w:val="24"/>
          <w:szCs w:val="24"/>
        </w:rPr>
      </w:pPr>
      <w:r w:rsidRPr="00D66CF6">
        <w:rPr>
          <w:rFonts w:ascii="Calibri" w:hAnsi="Calibri" w:cs="Calibri"/>
          <w:bCs/>
          <w:sz w:val="24"/>
          <w:szCs w:val="24"/>
        </w:rPr>
        <w:t xml:space="preserve">Respondents living in the least deprived areas were most likely to state that they did not visit the </w:t>
      </w:r>
      <w:r w:rsidR="000D68DF" w:rsidRPr="00D66CF6">
        <w:rPr>
          <w:rFonts w:ascii="Calibri" w:hAnsi="Calibri" w:cs="Calibri"/>
          <w:bCs/>
          <w:sz w:val="24"/>
          <w:szCs w:val="24"/>
        </w:rPr>
        <w:t>city centre (4.8%, compared with 1.7</w:t>
      </w:r>
      <w:r w:rsidR="00637414" w:rsidRPr="00D66CF6">
        <w:rPr>
          <w:rFonts w:ascii="Calibri" w:hAnsi="Calibri" w:cs="Calibri"/>
          <w:bCs/>
          <w:sz w:val="24"/>
          <w:szCs w:val="24"/>
        </w:rPr>
        <w:t>% of those from the most deprived areas).</w:t>
      </w:r>
    </w:p>
    <w:p w14:paraId="1C8FCEED" w14:textId="2670F9F8" w:rsidR="008A1296" w:rsidRPr="000D539F" w:rsidRDefault="008A1296">
      <w:pPr>
        <w:spacing w:after="160" w:line="259" w:lineRule="auto"/>
        <w:rPr>
          <w:rFonts w:ascii="Calibri" w:hAnsi="Calibri" w:cs="Calibri"/>
          <w:bCs/>
          <w:sz w:val="26"/>
          <w:szCs w:val="26"/>
        </w:rPr>
      </w:pPr>
      <w:r>
        <w:rPr>
          <w:noProof/>
          <w14:ligatures w14:val="standardContextual"/>
        </w:rPr>
        <w:drawing>
          <wp:inline distT="0" distB="0" distL="0" distR="0" wp14:anchorId="5732539E" wp14:editId="15A4DDD5">
            <wp:extent cx="5760000" cy="3240000"/>
            <wp:effectExtent l="0" t="0" r="12700" b="17780"/>
            <wp:docPr id="644173937" name="Chart 1" descr="Chart showing response pattern described in the narrative text">
              <a:extLst xmlns:a="http://schemas.openxmlformats.org/drawingml/2006/main">
                <a:ext uri="{FF2B5EF4-FFF2-40B4-BE49-F238E27FC236}">
                  <a16:creationId xmlns:a16="http://schemas.microsoft.com/office/drawing/2014/main" id="{D69F52ED-A25C-C7B6-14AC-A03143CC91C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0CA1E6D2" w14:textId="0825F895" w:rsidR="00662BB9" w:rsidRPr="00BA50FD" w:rsidRDefault="00662BB9" w:rsidP="00662BB9">
      <w:r>
        <w:rPr>
          <w:rFonts w:ascii="Calibri" w:hAnsi="Calibri" w:cs="Calibri"/>
          <w:b/>
          <w:sz w:val="26"/>
          <w:szCs w:val="26"/>
        </w:rPr>
        <w:br w:type="page"/>
      </w:r>
    </w:p>
    <w:p w14:paraId="3A20AE9A" w14:textId="77777777" w:rsidR="00662BB9" w:rsidRPr="00BA50FD" w:rsidRDefault="00662BB9" w:rsidP="00662BB9"/>
    <w:p w14:paraId="12D71926" w14:textId="77777777" w:rsidR="00662BB9" w:rsidRPr="00BA50FD" w:rsidRDefault="00662BB9" w:rsidP="00662BB9"/>
    <w:p w14:paraId="60EC7A0E" w14:textId="77777777" w:rsidR="00662BB9" w:rsidRPr="00BA50FD" w:rsidRDefault="00662BB9" w:rsidP="00662BB9">
      <w:pPr>
        <w:jc w:val="center"/>
        <w:rPr>
          <w:rFonts w:cstheme="minorHAnsi"/>
          <w:sz w:val="32"/>
        </w:rPr>
      </w:pPr>
    </w:p>
    <w:p w14:paraId="6B134E37" w14:textId="77777777" w:rsidR="00662BB9" w:rsidRPr="00BA50FD" w:rsidRDefault="00662BB9" w:rsidP="00662BB9">
      <w:pPr>
        <w:jc w:val="center"/>
        <w:rPr>
          <w:rFonts w:cstheme="minorHAnsi"/>
          <w:sz w:val="32"/>
        </w:rPr>
      </w:pPr>
    </w:p>
    <w:p w14:paraId="5EAC79BB" w14:textId="77777777" w:rsidR="00662BB9" w:rsidRPr="00BA50FD" w:rsidRDefault="00662BB9" w:rsidP="00662BB9">
      <w:pPr>
        <w:jc w:val="center"/>
        <w:rPr>
          <w:rFonts w:cstheme="minorHAnsi"/>
          <w:sz w:val="32"/>
        </w:rPr>
      </w:pPr>
    </w:p>
    <w:p w14:paraId="19C6EE8D" w14:textId="77777777" w:rsidR="00662BB9" w:rsidRPr="00BA50FD" w:rsidRDefault="00662BB9" w:rsidP="00662BB9">
      <w:pPr>
        <w:jc w:val="center"/>
        <w:rPr>
          <w:rFonts w:cstheme="minorHAnsi"/>
          <w:sz w:val="32"/>
        </w:rPr>
      </w:pPr>
    </w:p>
    <w:p w14:paraId="7FBA551C" w14:textId="77777777" w:rsidR="00662BB9" w:rsidRPr="00BA50FD" w:rsidRDefault="00662BB9" w:rsidP="00662BB9">
      <w:pPr>
        <w:jc w:val="center"/>
        <w:rPr>
          <w:rFonts w:cstheme="minorHAnsi"/>
          <w:sz w:val="32"/>
        </w:rPr>
      </w:pPr>
    </w:p>
    <w:p w14:paraId="2A6014B9" w14:textId="77777777" w:rsidR="00662BB9" w:rsidRPr="00BA50FD" w:rsidRDefault="00662BB9" w:rsidP="00662BB9">
      <w:pPr>
        <w:jc w:val="center"/>
        <w:rPr>
          <w:rFonts w:cstheme="minorHAnsi"/>
          <w:sz w:val="32"/>
        </w:rPr>
      </w:pPr>
    </w:p>
    <w:p w14:paraId="4307D94B" w14:textId="77777777" w:rsidR="00662BB9" w:rsidRPr="00BA50FD" w:rsidRDefault="00662BB9" w:rsidP="00662BB9">
      <w:pPr>
        <w:jc w:val="center"/>
        <w:rPr>
          <w:rFonts w:cstheme="minorHAnsi"/>
          <w:sz w:val="32"/>
        </w:rPr>
      </w:pPr>
    </w:p>
    <w:p w14:paraId="1F27F527" w14:textId="77777777" w:rsidR="00662BB9" w:rsidRPr="00BA50FD" w:rsidRDefault="00662BB9" w:rsidP="00662BB9">
      <w:pPr>
        <w:jc w:val="center"/>
        <w:rPr>
          <w:b/>
          <w:sz w:val="36"/>
          <w:szCs w:val="36"/>
        </w:rPr>
      </w:pPr>
      <w:r w:rsidRPr="00BA50FD">
        <w:rPr>
          <w:b/>
          <w:sz w:val="36"/>
          <w:szCs w:val="36"/>
        </w:rPr>
        <w:t>Section 2:</w:t>
      </w:r>
    </w:p>
    <w:p w14:paraId="5AF4AA04" w14:textId="77777777" w:rsidR="00662BB9" w:rsidRPr="00BA50FD" w:rsidRDefault="00662BB9" w:rsidP="00662BB9">
      <w:pPr>
        <w:pStyle w:val="Heading1"/>
        <w:jc w:val="center"/>
        <w:rPr>
          <w:rFonts w:asciiTheme="minorHAnsi" w:hAnsiTheme="minorHAnsi" w:cstheme="minorHAnsi"/>
          <w:b/>
          <w:color w:val="auto"/>
          <w:sz w:val="36"/>
        </w:rPr>
      </w:pPr>
      <w:bookmarkStart w:id="9" w:name="_Toc168164267"/>
      <w:bookmarkStart w:id="10" w:name="_Toc197967193"/>
      <w:r w:rsidRPr="00BA50FD">
        <w:rPr>
          <w:rFonts w:asciiTheme="minorHAnsi" w:hAnsiTheme="minorHAnsi" w:cstheme="minorHAnsi"/>
          <w:b/>
          <w:color w:val="auto"/>
          <w:sz w:val="36"/>
        </w:rPr>
        <w:t>Your Neighbourhood</w:t>
      </w:r>
      <w:bookmarkEnd w:id="9"/>
      <w:bookmarkEnd w:id="10"/>
    </w:p>
    <w:p w14:paraId="772B34EA" w14:textId="77777777" w:rsidR="00662BB9" w:rsidRPr="00BA50FD" w:rsidRDefault="00662BB9" w:rsidP="00662BB9">
      <w:pPr>
        <w:widowControl w:val="0"/>
        <w:autoSpaceDE w:val="0"/>
        <w:autoSpaceDN w:val="0"/>
        <w:adjustRightInd w:val="0"/>
        <w:spacing w:after="0" w:line="240" w:lineRule="auto"/>
        <w:rPr>
          <w:rFonts w:ascii="Calibri" w:hAnsi="Calibri" w:cs="Calibri"/>
          <w:sz w:val="26"/>
          <w:szCs w:val="26"/>
        </w:rPr>
      </w:pPr>
    </w:p>
    <w:p w14:paraId="4F99F090" w14:textId="77777777" w:rsidR="00662BB9" w:rsidRPr="00BA50FD" w:rsidRDefault="00662BB9" w:rsidP="00662BB9">
      <w:pPr>
        <w:rPr>
          <w:rFonts w:ascii="Calibri" w:hAnsi="Calibri" w:cs="Calibri"/>
          <w:b/>
          <w:sz w:val="26"/>
          <w:szCs w:val="26"/>
        </w:rPr>
      </w:pPr>
      <w:r w:rsidRPr="00BA50FD">
        <w:rPr>
          <w:rFonts w:ascii="Calibri" w:hAnsi="Calibri" w:cs="Calibri"/>
          <w:b/>
          <w:sz w:val="26"/>
          <w:szCs w:val="26"/>
        </w:rPr>
        <w:br w:type="page"/>
      </w:r>
    </w:p>
    <w:p w14:paraId="255F1245" w14:textId="43B111BA" w:rsidR="00CB2C68" w:rsidRPr="00BA50FD" w:rsidRDefault="00E678A1" w:rsidP="00CB2C68">
      <w:pPr>
        <w:rPr>
          <w:rFonts w:ascii="Calibri" w:hAnsi="Calibri" w:cs="Calibri"/>
          <w:b/>
          <w:sz w:val="26"/>
          <w:szCs w:val="26"/>
        </w:rPr>
      </w:pPr>
      <w:r>
        <w:rPr>
          <w:rFonts w:ascii="Calibri" w:hAnsi="Calibri" w:cs="Calibri"/>
          <w:b/>
          <w:sz w:val="26"/>
          <w:szCs w:val="26"/>
        </w:rPr>
        <w:lastRenderedPageBreak/>
        <w:t xml:space="preserve">6. </w:t>
      </w:r>
      <w:r w:rsidR="00CB2C68" w:rsidRPr="00BA50FD">
        <w:rPr>
          <w:rFonts w:ascii="Calibri" w:hAnsi="Calibri" w:cs="Calibri"/>
          <w:b/>
          <w:sz w:val="26"/>
          <w:szCs w:val="26"/>
        </w:rPr>
        <w:t>How satisfied or dissatisfied are you with your local community as a place to live?</w:t>
      </w:r>
    </w:p>
    <w:p w14:paraId="4B4CB463" w14:textId="4D50A159" w:rsidR="00CB2C68" w:rsidRPr="00BA50FD" w:rsidRDefault="00937CF3" w:rsidP="00CB2C68">
      <w:pPr>
        <w:rPr>
          <w:sz w:val="24"/>
          <w:szCs w:val="24"/>
        </w:rPr>
      </w:pPr>
      <w:r w:rsidRPr="00937CF3">
        <w:rPr>
          <w:sz w:val="24"/>
          <w:szCs w:val="24"/>
        </w:rPr>
        <w:t>Almost s</w:t>
      </w:r>
      <w:r w:rsidR="00CB2C68" w:rsidRPr="00937CF3">
        <w:rPr>
          <w:sz w:val="24"/>
          <w:szCs w:val="24"/>
        </w:rPr>
        <w:t>even in ten respondents (6</w:t>
      </w:r>
      <w:r w:rsidRPr="00937CF3">
        <w:rPr>
          <w:sz w:val="24"/>
          <w:szCs w:val="24"/>
        </w:rPr>
        <w:t>8</w:t>
      </w:r>
      <w:r w:rsidR="00CB2C68" w:rsidRPr="00937CF3">
        <w:rPr>
          <w:sz w:val="24"/>
          <w:szCs w:val="24"/>
        </w:rPr>
        <w:t>.</w:t>
      </w:r>
      <w:r w:rsidRPr="00937CF3">
        <w:rPr>
          <w:sz w:val="24"/>
          <w:szCs w:val="24"/>
        </w:rPr>
        <w:t>8</w:t>
      </w:r>
      <w:r w:rsidR="00CB2C68" w:rsidRPr="00937CF3">
        <w:rPr>
          <w:sz w:val="24"/>
          <w:szCs w:val="24"/>
        </w:rPr>
        <w:t xml:space="preserve">%) were satisfied with their local community as a place to live, reflecting the findings of </w:t>
      </w:r>
      <w:r w:rsidRPr="00937CF3">
        <w:rPr>
          <w:sz w:val="24"/>
          <w:szCs w:val="24"/>
        </w:rPr>
        <w:t>previous</w:t>
      </w:r>
      <w:r w:rsidR="00CB2C68" w:rsidRPr="00937CF3">
        <w:rPr>
          <w:sz w:val="24"/>
          <w:szCs w:val="24"/>
        </w:rPr>
        <w:t xml:space="preserve"> Ask Cardiff survey</w:t>
      </w:r>
      <w:r w:rsidRPr="00937CF3">
        <w:rPr>
          <w:sz w:val="24"/>
          <w:szCs w:val="24"/>
        </w:rPr>
        <w:t>s</w:t>
      </w:r>
      <w:r w:rsidR="00CB2C68" w:rsidRPr="00937CF3">
        <w:rPr>
          <w:sz w:val="24"/>
          <w:szCs w:val="24"/>
        </w:rPr>
        <w:t>.</w:t>
      </w:r>
    </w:p>
    <w:p w14:paraId="58B11334" w14:textId="294AA142" w:rsidR="00CB2C68" w:rsidRPr="00BA50FD" w:rsidRDefault="00CB2C68" w:rsidP="00CB2C68">
      <w:pPr>
        <w:rPr>
          <w:sz w:val="24"/>
          <w:szCs w:val="24"/>
        </w:rPr>
      </w:pPr>
      <w:r w:rsidRPr="00BA50FD">
        <w:rPr>
          <w:sz w:val="24"/>
          <w:szCs w:val="24"/>
        </w:rPr>
        <w:t xml:space="preserve"> </w:t>
      </w:r>
      <w:r w:rsidR="00E678A1">
        <w:rPr>
          <w:noProof/>
          <w14:ligatures w14:val="standardContextual"/>
        </w:rPr>
        <w:drawing>
          <wp:inline distT="0" distB="0" distL="0" distR="0" wp14:anchorId="66E2D0FF" wp14:editId="368ABF07">
            <wp:extent cx="5760000" cy="2088000"/>
            <wp:effectExtent l="0" t="0" r="12700" b="7620"/>
            <wp:docPr id="1837950357" name="Chart 1" descr="Chart showing response pattern described in the narrative text">
              <a:extLst xmlns:a="http://schemas.openxmlformats.org/drawingml/2006/main">
                <a:ext uri="{FF2B5EF4-FFF2-40B4-BE49-F238E27FC236}">
                  <a16:creationId xmlns:a16="http://schemas.microsoft.com/office/drawing/2014/main" id="{8685CC07-6292-4D0A-9E0E-77931FB468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695A876E" w14:textId="77777777" w:rsidR="004F7505" w:rsidRDefault="004F7505" w:rsidP="00CB2C68">
      <w:pPr>
        <w:rPr>
          <w:sz w:val="24"/>
          <w:szCs w:val="24"/>
        </w:rPr>
      </w:pPr>
    </w:p>
    <w:p w14:paraId="1C3A988B" w14:textId="2A39E1F6" w:rsidR="00CB2C68" w:rsidRPr="00BA50FD" w:rsidRDefault="002869B2" w:rsidP="00CB2C68">
      <w:pPr>
        <w:rPr>
          <w:i/>
        </w:rPr>
      </w:pPr>
      <w:r>
        <w:rPr>
          <w:sz w:val="24"/>
          <w:szCs w:val="24"/>
        </w:rPr>
        <w:t xml:space="preserve">There was a clear correlation between level of deprivation and satisfaction with </w:t>
      </w:r>
      <w:r w:rsidR="002A3D50">
        <w:rPr>
          <w:sz w:val="24"/>
          <w:szCs w:val="24"/>
        </w:rPr>
        <w:t>their local community as a place to live - r</w:t>
      </w:r>
      <w:r w:rsidR="00CB2C68" w:rsidRPr="006F05CD">
        <w:rPr>
          <w:sz w:val="24"/>
          <w:szCs w:val="24"/>
        </w:rPr>
        <w:t>espondents living in the least deprived areas of the city were notably more satisfied with their local community as a place to live than those in the most deprived areas</w:t>
      </w:r>
      <w:r w:rsidR="0065245A">
        <w:rPr>
          <w:sz w:val="24"/>
          <w:szCs w:val="24"/>
        </w:rPr>
        <w:t>,</w:t>
      </w:r>
      <w:r w:rsidR="00CB2C68" w:rsidRPr="006F05CD">
        <w:rPr>
          <w:color w:val="FF0000"/>
          <w:sz w:val="24"/>
          <w:szCs w:val="24"/>
        </w:rPr>
        <w:t xml:space="preserve"> </w:t>
      </w:r>
      <w:r w:rsidR="00CB2C68" w:rsidRPr="002A3D50">
        <w:rPr>
          <w:sz w:val="24"/>
          <w:szCs w:val="24"/>
        </w:rPr>
        <w:t xml:space="preserve">with the former </w:t>
      </w:r>
      <w:r w:rsidR="0065245A" w:rsidRPr="002A3D50">
        <w:rPr>
          <w:sz w:val="24"/>
          <w:szCs w:val="24"/>
        </w:rPr>
        <w:t>almost twice as</w:t>
      </w:r>
      <w:r w:rsidR="00CB2C68" w:rsidRPr="002A3D50">
        <w:rPr>
          <w:sz w:val="24"/>
          <w:szCs w:val="24"/>
        </w:rPr>
        <w:t xml:space="preserve"> likely to describe themselves as </w:t>
      </w:r>
      <w:r w:rsidR="00A250CC" w:rsidRPr="002A3D50">
        <w:rPr>
          <w:sz w:val="24"/>
          <w:szCs w:val="24"/>
        </w:rPr>
        <w:t>‘</w:t>
      </w:r>
      <w:r w:rsidR="00CB2C68" w:rsidRPr="002A3D50">
        <w:rPr>
          <w:sz w:val="24"/>
          <w:szCs w:val="24"/>
        </w:rPr>
        <w:t>satisfied’ than the latter (</w:t>
      </w:r>
      <w:r w:rsidR="00A250CC" w:rsidRPr="002A3D50">
        <w:rPr>
          <w:sz w:val="24"/>
          <w:szCs w:val="24"/>
        </w:rPr>
        <w:t>84.6</w:t>
      </w:r>
      <w:r w:rsidR="00CB2C68" w:rsidRPr="002A3D50">
        <w:rPr>
          <w:sz w:val="24"/>
          <w:szCs w:val="24"/>
        </w:rPr>
        <w:t xml:space="preserve">% compared with </w:t>
      </w:r>
      <w:r w:rsidR="00A250CC" w:rsidRPr="002A3D50">
        <w:rPr>
          <w:sz w:val="24"/>
          <w:szCs w:val="24"/>
        </w:rPr>
        <w:t>47.6</w:t>
      </w:r>
      <w:r w:rsidR="00CB2C68" w:rsidRPr="002A3D50">
        <w:rPr>
          <w:sz w:val="24"/>
          <w:szCs w:val="24"/>
        </w:rPr>
        <w:t xml:space="preserve">% respectively), reflecting the results of </w:t>
      </w:r>
      <w:r w:rsidR="00500032" w:rsidRPr="002A3D50">
        <w:rPr>
          <w:sz w:val="24"/>
          <w:szCs w:val="24"/>
        </w:rPr>
        <w:t>previous</w:t>
      </w:r>
      <w:r w:rsidR="00CB2C68" w:rsidRPr="002A3D50">
        <w:rPr>
          <w:sz w:val="24"/>
          <w:szCs w:val="24"/>
        </w:rPr>
        <w:t xml:space="preserve"> survey</w:t>
      </w:r>
      <w:r w:rsidR="00500032" w:rsidRPr="002A3D50">
        <w:rPr>
          <w:sz w:val="24"/>
          <w:szCs w:val="24"/>
        </w:rPr>
        <w:t>s</w:t>
      </w:r>
      <w:r w:rsidR="00CB2C68" w:rsidRPr="002A3D50">
        <w:rPr>
          <w:sz w:val="24"/>
          <w:szCs w:val="24"/>
        </w:rPr>
        <w:t>.</w:t>
      </w:r>
      <w:r w:rsidR="00500032">
        <w:rPr>
          <w:sz w:val="24"/>
          <w:szCs w:val="24"/>
        </w:rPr>
        <w:t xml:space="preserve">  Less than one in ten respondents from the least deprived areas described themselves as ‘dissatisfied</w:t>
      </w:r>
      <w:r w:rsidR="00197D5C">
        <w:rPr>
          <w:sz w:val="24"/>
          <w:szCs w:val="24"/>
        </w:rPr>
        <w:t xml:space="preserve">’ with their </w:t>
      </w:r>
      <w:r w:rsidR="006428DD">
        <w:rPr>
          <w:sz w:val="24"/>
          <w:szCs w:val="24"/>
        </w:rPr>
        <w:t>local community</w:t>
      </w:r>
      <w:r w:rsidR="00197D5C">
        <w:rPr>
          <w:sz w:val="24"/>
          <w:szCs w:val="24"/>
        </w:rPr>
        <w:t>, four times less likely</w:t>
      </w:r>
      <w:r w:rsidR="00CB2C68" w:rsidRPr="00BA50FD">
        <w:rPr>
          <w:sz w:val="24"/>
          <w:szCs w:val="24"/>
        </w:rPr>
        <w:t xml:space="preserve"> </w:t>
      </w:r>
      <w:r w:rsidR="00197D5C">
        <w:rPr>
          <w:sz w:val="24"/>
          <w:szCs w:val="24"/>
        </w:rPr>
        <w:t>than those in the mo</w:t>
      </w:r>
      <w:r w:rsidR="004F7505">
        <w:rPr>
          <w:sz w:val="24"/>
          <w:szCs w:val="24"/>
        </w:rPr>
        <w:t>st</w:t>
      </w:r>
      <w:r w:rsidR="00197D5C">
        <w:rPr>
          <w:sz w:val="24"/>
          <w:szCs w:val="24"/>
        </w:rPr>
        <w:t xml:space="preserve"> deprived areas</w:t>
      </w:r>
      <w:r w:rsidR="00CB2C68" w:rsidRPr="00BA50FD">
        <w:rPr>
          <w:sz w:val="24"/>
          <w:szCs w:val="24"/>
        </w:rPr>
        <w:t xml:space="preserve"> </w:t>
      </w:r>
      <w:r w:rsidR="004F7505">
        <w:rPr>
          <w:sz w:val="24"/>
          <w:szCs w:val="24"/>
        </w:rPr>
        <w:t>(9.2% compared with 40.7%)</w:t>
      </w:r>
    </w:p>
    <w:p w14:paraId="25780258" w14:textId="77777777" w:rsidR="00937CF3" w:rsidRDefault="001F41B8" w:rsidP="002A3D50">
      <w:pPr>
        <w:spacing w:after="0"/>
        <w:rPr>
          <w:i/>
          <w:sz w:val="24"/>
          <w:szCs w:val="24"/>
        </w:rPr>
      </w:pPr>
      <w:r>
        <w:rPr>
          <w:noProof/>
          <w14:ligatures w14:val="standardContextual"/>
        </w:rPr>
        <w:drawing>
          <wp:inline distT="0" distB="0" distL="0" distR="0" wp14:anchorId="0FC3C6F8" wp14:editId="40FD14C2">
            <wp:extent cx="5760000" cy="2844000"/>
            <wp:effectExtent l="0" t="0" r="12700" b="13970"/>
            <wp:docPr id="1248606810" name="Chart 1" descr="Chart showing response pattern described in the narrative text">
              <a:extLst xmlns:a="http://schemas.openxmlformats.org/drawingml/2006/main">
                <a:ext uri="{FF2B5EF4-FFF2-40B4-BE49-F238E27FC236}">
                  <a16:creationId xmlns:a16="http://schemas.microsoft.com/office/drawing/2014/main" id="{BDC4388C-31B1-4245-9AB1-2D5B1BF8FBC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0EFAE07E" w14:textId="50BCB6CD" w:rsidR="00CB2C68" w:rsidRPr="00BA50FD" w:rsidRDefault="00CB2C68" w:rsidP="00CB2C68">
      <w:pPr>
        <w:rPr>
          <w:i/>
          <w:sz w:val="24"/>
          <w:szCs w:val="24"/>
        </w:rPr>
      </w:pPr>
      <w:r w:rsidRPr="00BA50FD">
        <w:rPr>
          <w:i/>
          <w:sz w:val="24"/>
          <w:szCs w:val="24"/>
        </w:rPr>
        <w:t>Base sizes shown in brackets; excludes ‘Don’t Know’ responses.</w:t>
      </w:r>
    </w:p>
    <w:p w14:paraId="4396A0ED" w14:textId="6E3E8C8D" w:rsidR="00CB2C68" w:rsidRPr="00BA50FD" w:rsidRDefault="001158E0" w:rsidP="00CB2C68">
      <w:pPr>
        <w:spacing w:line="240" w:lineRule="auto"/>
        <w:rPr>
          <w:sz w:val="24"/>
          <w:szCs w:val="24"/>
        </w:rPr>
      </w:pPr>
      <w:r w:rsidRPr="00BC2B24">
        <w:rPr>
          <w:sz w:val="24"/>
          <w:szCs w:val="24"/>
        </w:rPr>
        <w:lastRenderedPageBreak/>
        <w:t>F</w:t>
      </w:r>
      <w:r w:rsidR="00CB2C68" w:rsidRPr="00BC2B24">
        <w:rPr>
          <w:sz w:val="24"/>
          <w:szCs w:val="24"/>
        </w:rPr>
        <w:t xml:space="preserve">ewer than half of those living in the most deprived areas </w:t>
      </w:r>
      <w:r w:rsidR="00AC6A09" w:rsidRPr="00BC2B24">
        <w:rPr>
          <w:sz w:val="24"/>
          <w:szCs w:val="24"/>
        </w:rPr>
        <w:t xml:space="preserve">reported </w:t>
      </w:r>
      <w:r w:rsidR="00CB2C68" w:rsidRPr="00BC2B24">
        <w:rPr>
          <w:sz w:val="24"/>
          <w:szCs w:val="24"/>
        </w:rPr>
        <w:t xml:space="preserve">feeling satisfied with their local community as a place to live, </w:t>
      </w:r>
      <w:r w:rsidR="00FC5A36">
        <w:rPr>
          <w:sz w:val="24"/>
          <w:szCs w:val="24"/>
        </w:rPr>
        <w:t>up slightly from 2023, but still below previous</w:t>
      </w:r>
      <w:r w:rsidR="00BC2B24">
        <w:rPr>
          <w:sz w:val="24"/>
          <w:szCs w:val="24"/>
        </w:rPr>
        <w:t xml:space="preserve"> findings</w:t>
      </w:r>
      <w:r w:rsidR="00A40CB0">
        <w:rPr>
          <w:sz w:val="24"/>
          <w:szCs w:val="24"/>
        </w:rPr>
        <w:t>:</w:t>
      </w:r>
    </w:p>
    <w:tbl>
      <w:tblPr>
        <w:tblStyle w:val="GridTable5Dark-Accent6"/>
        <w:tblW w:w="8500" w:type="dxa"/>
        <w:tblLook w:val="04A0" w:firstRow="1" w:lastRow="0" w:firstColumn="1" w:lastColumn="0" w:noHBand="0" w:noVBand="1"/>
      </w:tblPr>
      <w:tblGrid>
        <w:gridCol w:w="3681"/>
        <w:gridCol w:w="1701"/>
        <w:gridCol w:w="1701"/>
        <w:gridCol w:w="1417"/>
      </w:tblGrid>
      <w:tr w:rsidR="00CB2C68" w:rsidRPr="00F459E0" w14:paraId="13D2EC76" w14:textId="77777777" w:rsidTr="00150AB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04A87B78" w14:textId="77777777" w:rsidR="00CB2C68" w:rsidRPr="00F459E0" w:rsidRDefault="00CB2C68" w:rsidP="00150AB2">
            <w:pPr>
              <w:spacing w:after="0"/>
              <w:rPr>
                <w:sz w:val="24"/>
                <w:szCs w:val="28"/>
              </w:rPr>
            </w:pPr>
            <w:r w:rsidRPr="00F459E0">
              <w:rPr>
                <w:sz w:val="24"/>
                <w:szCs w:val="28"/>
              </w:rPr>
              <w:t>Satisfaction with local community</w:t>
            </w:r>
          </w:p>
        </w:tc>
        <w:tc>
          <w:tcPr>
            <w:tcW w:w="1701" w:type="dxa"/>
          </w:tcPr>
          <w:p w14:paraId="4E955620" w14:textId="77777777" w:rsidR="00CB2C68" w:rsidRPr="00F459E0" w:rsidRDefault="00CB2C68" w:rsidP="00150AB2">
            <w:pPr>
              <w:spacing w:after="0"/>
              <w:cnfStyle w:val="100000000000" w:firstRow="1" w:lastRow="0" w:firstColumn="0" w:lastColumn="0" w:oddVBand="0" w:evenVBand="0" w:oddHBand="0" w:evenHBand="0" w:firstRowFirstColumn="0" w:firstRowLastColumn="0" w:lastRowFirstColumn="0" w:lastRowLastColumn="0"/>
              <w:rPr>
                <w:sz w:val="24"/>
                <w:szCs w:val="28"/>
              </w:rPr>
            </w:pPr>
            <w:r w:rsidRPr="00F459E0">
              <w:rPr>
                <w:sz w:val="24"/>
                <w:szCs w:val="28"/>
              </w:rPr>
              <w:t>Most deprived</w:t>
            </w:r>
          </w:p>
        </w:tc>
        <w:tc>
          <w:tcPr>
            <w:tcW w:w="1701" w:type="dxa"/>
          </w:tcPr>
          <w:p w14:paraId="5215F7EB" w14:textId="77777777" w:rsidR="00CB2C68" w:rsidRPr="00F459E0" w:rsidRDefault="00CB2C68" w:rsidP="00150AB2">
            <w:pPr>
              <w:spacing w:after="0"/>
              <w:cnfStyle w:val="100000000000" w:firstRow="1" w:lastRow="0" w:firstColumn="0" w:lastColumn="0" w:oddVBand="0" w:evenVBand="0" w:oddHBand="0" w:evenHBand="0" w:firstRowFirstColumn="0" w:firstRowLastColumn="0" w:lastRowFirstColumn="0" w:lastRowLastColumn="0"/>
              <w:rPr>
                <w:sz w:val="24"/>
                <w:szCs w:val="28"/>
              </w:rPr>
            </w:pPr>
            <w:r w:rsidRPr="00F459E0">
              <w:rPr>
                <w:sz w:val="24"/>
                <w:szCs w:val="28"/>
              </w:rPr>
              <w:t>Least deprived</w:t>
            </w:r>
          </w:p>
        </w:tc>
        <w:tc>
          <w:tcPr>
            <w:tcW w:w="1417" w:type="dxa"/>
          </w:tcPr>
          <w:p w14:paraId="2FD4DA99" w14:textId="77777777" w:rsidR="00CB2C68" w:rsidRPr="00F459E0" w:rsidRDefault="00CB2C68" w:rsidP="00150AB2">
            <w:pPr>
              <w:spacing w:after="0"/>
              <w:cnfStyle w:val="100000000000" w:firstRow="1" w:lastRow="0" w:firstColumn="0" w:lastColumn="0" w:oddVBand="0" w:evenVBand="0" w:oddHBand="0" w:evenHBand="0" w:firstRowFirstColumn="0" w:firstRowLastColumn="0" w:lastRowFirstColumn="0" w:lastRowLastColumn="0"/>
              <w:rPr>
                <w:sz w:val="24"/>
                <w:szCs w:val="28"/>
              </w:rPr>
            </w:pPr>
            <w:r w:rsidRPr="00F459E0">
              <w:rPr>
                <w:sz w:val="24"/>
                <w:szCs w:val="28"/>
              </w:rPr>
              <w:t>Difference</w:t>
            </w:r>
          </w:p>
        </w:tc>
      </w:tr>
      <w:tr w:rsidR="001F41B8" w:rsidRPr="00F459E0" w14:paraId="6A06D596" w14:textId="77777777" w:rsidTr="00150AB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5723B3E0" w14:textId="1BBBD961" w:rsidR="001F41B8" w:rsidRPr="00F459E0" w:rsidRDefault="001F41B8" w:rsidP="00150AB2">
            <w:pPr>
              <w:spacing w:after="0"/>
              <w:rPr>
                <w:sz w:val="24"/>
                <w:szCs w:val="28"/>
              </w:rPr>
            </w:pPr>
            <w:r w:rsidRPr="00F459E0">
              <w:rPr>
                <w:sz w:val="24"/>
                <w:szCs w:val="28"/>
              </w:rPr>
              <w:t>2024</w:t>
            </w:r>
          </w:p>
        </w:tc>
        <w:tc>
          <w:tcPr>
            <w:tcW w:w="1701" w:type="dxa"/>
          </w:tcPr>
          <w:p w14:paraId="0FB87AAF" w14:textId="5ED56FCE" w:rsidR="001F41B8" w:rsidRPr="00F459E0" w:rsidRDefault="001F41B8" w:rsidP="00150AB2">
            <w:pPr>
              <w:spacing w:after="0"/>
              <w:cnfStyle w:val="000000100000" w:firstRow="0" w:lastRow="0" w:firstColumn="0" w:lastColumn="0" w:oddVBand="0" w:evenVBand="0" w:oddHBand="1" w:evenHBand="0" w:firstRowFirstColumn="0" w:firstRowLastColumn="0" w:lastRowFirstColumn="0" w:lastRowLastColumn="0"/>
              <w:rPr>
                <w:sz w:val="24"/>
                <w:szCs w:val="28"/>
              </w:rPr>
            </w:pPr>
            <w:r w:rsidRPr="00F459E0">
              <w:rPr>
                <w:sz w:val="24"/>
                <w:szCs w:val="28"/>
              </w:rPr>
              <w:t>47.6%</w:t>
            </w:r>
          </w:p>
        </w:tc>
        <w:tc>
          <w:tcPr>
            <w:tcW w:w="1701" w:type="dxa"/>
          </w:tcPr>
          <w:p w14:paraId="33474B0A" w14:textId="74FC76E6" w:rsidR="001F41B8" w:rsidRPr="00F459E0" w:rsidRDefault="00490E79" w:rsidP="00150AB2">
            <w:pPr>
              <w:spacing w:after="0"/>
              <w:cnfStyle w:val="000000100000" w:firstRow="0" w:lastRow="0" w:firstColumn="0" w:lastColumn="0" w:oddVBand="0" w:evenVBand="0" w:oddHBand="1" w:evenHBand="0" w:firstRowFirstColumn="0" w:firstRowLastColumn="0" w:lastRowFirstColumn="0" w:lastRowLastColumn="0"/>
              <w:rPr>
                <w:sz w:val="24"/>
                <w:szCs w:val="28"/>
              </w:rPr>
            </w:pPr>
            <w:r w:rsidRPr="00F459E0">
              <w:rPr>
                <w:sz w:val="24"/>
                <w:szCs w:val="28"/>
              </w:rPr>
              <w:t>84.6%</w:t>
            </w:r>
          </w:p>
        </w:tc>
        <w:tc>
          <w:tcPr>
            <w:tcW w:w="1417" w:type="dxa"/>
          </w:tcPr>
          <w:p w14:paraId="511692B4" w14:textId="0F487C20" w:rsidR="001F41B8" w:rsidRPr="00F459E0" w:rsidRDefault="00490E79" w:rsidP="00150AB2">
            <w:pPr>
              <w:spacing w:after="0"/>
              <w:cnfStyle w:val="000000100000" w:firstRow="0" w:lastRow="0" w:firstColumn="0" w:lastColumn="0" w:oddVBand="0" w:evenVBand="0" w:oddHBand="1" w:evenHBand="0" w:firstRowFirstColumn="0" w:firstRowLastColumn="0" w:lastRowFirstColumn="0" w:lastRowLastColumn="0"/>
              <w:rPr>
                <w:sz w:val="24"/>
                <w:szCs w:val="28"/>
              </w:rPr>
            </w:pPr>
            <w:r w:rsidRPr="00F459E0">
              <w:rPr>
                <w:sz w:val="24"/>
                <w:szCs w:val="28"/>
              </w:rPr>
              <w:t>37.0</w:t>
            </w:r>
          </w:p>
        </w:tc>
      </w:tr>
      <w:tr w:rsidR="00CB2C68" w:rsidRPr="00F459E0" w14:paraId="2D24F753" w14:textId="77777777" w:rsidTr="00150AB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1DC62C48" w14:textId="77777777" w:rsidR="00CB2C68" w:rsidRPr="00F459E0" w:rsidRDefault="00CB2C68" w:rsidP="00150AB2">
            <w:pPr>
              <w:spacing w:after="0"/>
              <w:rPr>
                <w:sz w:val="24"/>
                <w:szCs w:val="28"/>
              </w:rPr>
            </w:pPr>
            <w:r w:rsidRPr="00F459E0">
              <w:rPr>
                <w:sz w:val="24"/>
                <w:szCs w:val="28"/>
              </w:rPr>
              <w:t>2023</w:t>
            </w:r>
          </w:p>
        </w:tc>
        <w:tc>
          <w:tcPr>
            <w:tcW w:w="1701" w:type="dxa"/>
          </w:tcPr>
          <w:p w14:paraId="569D8F96" w14:textId="77777777" w:rsidR="00CB2C68" w:rsidRPr="00F459E0" w:rsidRDefault="00CB2C68" w:rsidP="00150AB2">
            <w:pPr>
              <w:spacing w:after="0"/>
              <w:cnfStyle w:val="000000010000" w:firstRow="0" w:lastRow="0" w:firstColumn="0" w:lastColumn="0" w:oddVBand="0" w:evenVBand="0" w:oddHBand="0" w:evenHBand="1" w:firstRowFirstColumn="0" w:firstRowLastColumn="0" w:lastRowFirstColumn="0" w:lastRowLastColumn="0"/>
              <w:rPr>
                <w:sz w:val="24"/>
                <w:szCs w:val="28"/>
              </w:rPr>
            </w:pPr>
            <w:r w:rsidRPr="00F459E0">
              <w:rPr>
                <w:sz w:val="24"/>
                <w:szCs w:val="28"/>
              </w:rPr>
              <w:t>45.8%</w:t>
            </w:r>
          </w:p>
        </w:tc>
        <w:tc>
          <w:tcPr>
            <w:tcW w:w="1701" w:type="dxa"/>
          </w:tcPr>
          <w:p w14:paraId="759A47A1" w14:textId="77777777" w:rsidR="00CB2C68" w:rsidRPr="00F459E0" w:rsidRDefault="00CB2C68" w:rsidP="00150AB2">
            <w:pPr>
              <w:spacing w:after="0"/>
              <w:cnfStyle w:val="000000010000" w:firstRow="0" w:lastRow="0" w:firstColumn="0" w:lastColumn="0" w:oddVBand="0" w:evenVBand="0" w:oddHBand="0" w:evenHBand="1" w:firstRowFirstColumn="0" w:firstRowLastColumn="0" w:lastRowFirstColumn="0" w:lastRowLastColumn="0"/>
              <w:rPr>
                <w:sz w:val="24"/>
                <w:szCs w:val="28"/>
              </w:rPr>
            </w:pPr>
            <w:r w:rsidRPr="00F459E0">
              <w:rPr>
                <w:sz w:val="24"/>
                <w:szCs w:val="28"/>
              </w:rPr>
              <w:t>85.4%</w:t>
            </w:r>
          </w:p>
        </w:tc>
        <w:tc>
          <w:tcPr>
            <w:tcW w:w="1417" w:type="dxa"/>
          </w:tcPr>
          <w:p w14:paraId="3ABAD909" w14:textId="77777777" w:rsidR="00CB2C68" w:rsidRPr="00F459E0" w:rsidRDefault="00CB2C68" w:rsidP="00150AB2">
            <w:pPr>
              <w:spacing w:after="0"/>
              <w:cnfStyle w:val="000000010000" w:firstRow="0" w:lastRow="0" w:firstColumn="0" w:lastColumn="0" w:oddVBand="0" w:evenVBand="0" w:oddHBand="0" w:evenHBand="1" w:firstRowFirstColumn="0" w:firstRowLastColumn="0" w:lastRowFirstColumn="0" w:lastRowLastColumn="0"/>
              <w:rPr>
                <w:sz w:val="24"/>
                <w:szCs w:val="28"/>
              </w:rPr>
            </w:pPr>
            <w:r w:rsidRPr="00F459E0">
              <w:rPr>
                <w:sz w:val="24"/>
                <w:szCs w:val="28"/>
              </w:rPr>
              <w:t>39.6</w:t>
            </w:r>
          </w:p>
        </w:tc>
      </w:tr>
      <w:tr w:rsidR="00CB2C68" w:rsidRPr="00F459E0" w14:paraId="0E6CE5C7" w14:textId="77777777" w:rsidTr="00150AB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7E3108CF" w14:textId="77777777" w:rsidR="00CB2C68" w:rsidRPr="00F459E0" w:rsidRDefault="00CB2C68" w:rsidP="00150AB2">
            <w:pPr>
              <w:spacing w:after="0"/>
              <w:rPr>
                <w:sz w:val="24"/>
                <w:szCs w:val="28"/>
              </w:rPr>
            </w:pPr>
            <w:r w:rsidRPr="00F459E0">
              <w:rPr>
                <w:sz w:val="24"/>
                <w:szCs w:val="28"/>
              </w:rPr>
              <w:t>2022</w:t>
            </w:r>
          </w:p>
        </w:tc>
        <w:tc>
          <w:tcPr>
            <w:tcW w:w="1701" w:type="dxa"/>
          </w:tcPr>
          <w:p w14:paraId="3A2BEF5A" w14:textId="77777777" w:rsidR="00CB2C68" w:rsidRPr="00F459E0" w:rsidRDefault="00CB2C68" w:rsidP="00150AB2">
            <w:pPr>
              <w:spacing w:after="0"/>
              <w:cnfStyle w:val="000000100000" w:firstRow="0" w:lastRow="0" w:firstColumn="0" w:lastColumn="0" w:oddVBand="0" w:evenVBand="0" w:oddHBand="1" w:evenHBand="0" w:firstRowFirstColumn="0" w:firstRowLastColumn="0" w:lastRowFirstColumn="0" w:lastRowLastColumn="0"/>
              <w:rPr>
                <w:sz w:val="24"/>
                <w:szCs w:val="28"/>
              </w:rPr>
            </w:pPr>
            <w:r w:rsidRPr="00F459E0">
              <w:rPr>
                <w:sz w:val="24"/>
                <w:szCs w:val="28"/>
              </w:rPr>
              <w:t>50.0%</w:t>
            </w:r>
          </w:p>
        </w:tc>
        <w:tc>
          <w:tcPr>
            <w:tcW w:w="1701" w:type="dxa"/>
          </w:tcPr>
          <w:p w14:paraId="428A16CD" w14:textId="77777777" w:rsidR="00CB2C68" w:rsidRPr="00F459E0" w:rsidRDefault="00CB2C68" w:rsidP="00150AB2">
            <w:pPr>
              <w:spacing w:after="0"/>
              <w:cnfStyle w:val="000000100000" w:firstRow="0" w:lastRow="0" w:firstColumn="0" w:lastColumn="0" w:oddVBand="0" w:evenVBand="0" w:oddHBand="1" w:evenHBand="0" w:firstRowFirstColumn="0" w:firstRowLastColumn="0" w:lastRowFirstColumn="0" w:lastRowLastColumn="0"/>
              <w:rPr>
                <w:sz w:val="24"/>
                <w:szCs w:val="28"/>
              </w:rPr>
            </w:pPr>
            <w:r w:rsidRPr="00F459E0">
              <w:rPr>
                <w:sz w:val="24"/>
                <w:szCs w:val="28"/>
              </w:rPr>
              <w:t>85.2%</w:t>
            </w:r>
          </w:p>
        </w:tc>
        <w:tc>
          <w:tcPr>
            <w:tcW w:w="1417" w:type="dxa"/>
          </w:tcPr>
          <w:p w14:paraId="46999EC6" w14:textId="77777777" w:rsidR="00CB2C68" w:rsidRPr="00F459E0" w:rsidRDefault="00CB2C68" w:rsidP="00150AB2">
            <w:pPr>
              <w:spacing w:after="0"/>
              <w:cnfStyle w:val="000000100000" w:firstRow="0" w:lastRow="0" w:firstColumn="0" w:lastColumn="0" w:oddVBand="0" w:evenVBand="0" w:oddHBand="1" w:evenHBand="0" w:firstRowFirstColumn="0" w:firstRowLastColumn="0" w:lastRowFirstColumn="0" w:lastRowLastColumn="0"/>
              <w:rPr>
                <w:sz w:val="24"/>
                <w:szCs w:val="28"/>
              </w:rPr>
            </w:pPr>
            <w:r w:rsidRPr="00F459E0">
              <w:rPr>
                <w:sz w:val="24"/>
                <w:szCs w:val="28"/>
              </w:rPr>
              <w:t>35.2</w:t>
            </w:r>
          </w:p>
        </w:tc>
      </w:tr>
      <w:tr w:rsidR="00CB2C68" w:rsidRPr="00F459E0" w14:paraId="5DBA762A" w14:textId="77777777" w:rsidTr="00150AB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02B7C097" w14:textId="77777777" w:rsidR="00CB2C68" w:rsidRPr="00F459E0" w:rsidRDefault="00CB2C68" w:rsidP="00150AB2">
            <w:pPr>
              <w:spacing w:after="0"/>
              <w:rPr>
                <w:sz w:val="24"/>
                <w:szCs w:val="28"/>
              </w:rPr>
            </w:pPr>
            <w:r w:rsidRPr="00F459E0">
              <w:rPr>
                <w:sz w:val="24"/>
                <w:szCs w:val="28"/>
              </w:rPr>
              <w:t>2021</w:t>
            </w:r>
          </w:p>
        </w:tc>
        <w:tc>
          <w:tcPr>
            <w:tcW w:w="1701" w:type="dxa"/>
          </w:tcPr>
          <w:p w14:paraId="5E64044C" w14:textId="77777777" w:rsidR="00CB2C68" w:rsidRPr="00F459E0" w:rsidRDefault="00CB2C68" w:rsidP="00150AB2">
            <w:pPr>
              <w:spacing w:after="0"/>
              <w:cnfStyle w:val="000000010000" w:firstRow="0" w:lastRow="0" w:firstColumn="0" w:lastColumn="0" w:oddVBand="0" w:evenVBand="0" w:oddHBand="0" w:evenHBand="1" w:firstRowFirstColumn="0" w:firstRowLastColumn="0" w:lastRowFirstColumn="0" w:lastRowLastColumn="0"/>
              <w:rPr>
                <w:sz w:val="24"/>
                <w:szCs w:val="28"/>
              </w:rPr>
            </w:pPr>
            <w:r w:rsidRPr="00F459E0">
              <w:rPr>
                <w:sz w:val="24"/>
                <w:szCs w:val="28"/>
              </w:rPr>
              <w:t>56.5%</w:t>
            </w:r>
          </w:p>
        </w:tc>
        <w:tc>
          <w:tcPr>
            <w:tcW w:w="1701" w:type="dxa"/>
          </w:tcPr>
          <w:p w14:paraId="3E05AE3B" w14:textId="77777777" w:rsidR="00CB2C68" w:rsidRPr="00F459E0" w:rsidRDefault="00CB2C68" w:rsidP="00150AB2">
            <w:pPr>
              <w:spacing w:after="0"/>
              <w:cnfStyle w:val="000000010000" w:firstRow="0" w:lastRow="0" w:firstColumn="0" w:lastColumn="0" w:oddVBand="0" w:evenVBand="0" w:oddHBand="0" w:evenHBand="1" w:firstRowFirstColumn="0" w:firstRowLastColumn="0" w:lastRowFirstColumn="0" w:lastRowLastColumn="0"/>
              <w:rPr>
                <w:sz w:val="24"/>
                <w:szCs w:val="28"/>
              </w:rPr>
            </w:pPr>
            <w:r w:rsidRPr="00F459E0">
              <w:rPr>
                <w:sz w:val="24"/>
                <w:szCs w:val="28"/>
              </w:rPr>
              <w:t>89.3%</w:t>
            </w:r>
          </w:p>
        </w:tc>
        <w:tc>
          <w:tcPr>
            <w:tcW w:w="1417" w:type="dxa"/>
          </w:tcPr>
          <w:p w14:paraId="7AF9D703" w14:textId="77777777" w:rsidR="00CB2C68" w:rsidRPr="00F459E0" w:rsidRDefault="00CB2C68" w:rsidP="00150AB2">
            <w:pPr>
              <w:spacing w:after="0"/>
              <w:cnfStyle w:val="000000010000" w:firstRow="0" w:lastRow="0" w:firstColumn="0" w:lastColumn="0" w:oddVBand="0" w:evenVBand="0" w:oddHBand="0" w:evenHBand="1" w:firstRowFirstColumn="0" w:firstRowLastColumn="0" w:lastRowFirstColumn="0" w:lastRowLastColumn="0"/>
              <w:rPr>
                <w:sz w:val="24"/>
                <w:szCs w:val="28"/>
              </w:rPr>
            </w:pPr>
            <w:r w:rsidRPr="00F459E0">
              <w:rPr>
                <w:sz w:val="24"/>
                <w:szCs w:val="28"/>
              </w:rPr>
              <w:t>32.8</w:t>
            </w:r>
          </w:p>
        </w:tc>
      </w:tr>
      <w:tr w:rsidR="00CB2C68" w:rsidRPr="00F459E0" w14:paraId="5B8B7415" w14:textId="77777777" w:rsidTr="00150AB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55540EA3" w14:textId="77777777" w:rsidR="00CB2C68" w:rsidRPr="00F459E0" w:rsidRDefault="00CB2C68" w:rsidP="00150AB2">
            <w:pPr>
              <w:spacing w:after="0"/>
              <w:rPr>
                <w:sz w:val="24"/>
                <w:szCs w:val="28"/>
              </w:rPr>
            </w:pPr>
            <w:r w:rsidRPr="00F459E0">
              <w:rPr>
                <w:sz w:val="24"/>
                <w:szCs w:val="28"/>
              </w:rPr>
              <w:t>2020</w:t>
            </w:r>
          </w:p>
        </w:tc>
        <w:tc>
          <w:tcPr>
            <w:tcW w:w="1701" w:type="dxa"/>
          </w:tcPr>
          <w:p w14:paraId="14C253D7" w14:textId="77777777" w:rsidR="00CB2C68" w:rsidRPr="00F459E0" w:rsidRDefault="00CB2C68" w:rsidP="00150AB2">
            <w:pPr>
              <w:spacing w:after="0"/>
              <w:cnfStyle w:val="000000100000" w:firstRow="0" w:lastRow="0" w:firstColumn="0" w:lastColumn="0" w:oddVBand="0" w:evenVBand="0" w:oddHBand="1" w:evenHBand="0" w:firstRowFirstColumn="0" w:firstRowLastColumn="0" w:lastRowFirstColumn="0" w:lastRowLastColumn="0"/>
              <w:rPr>
                <w:sz w:val="24"/>
                <w:szCs w:val="28"/>
              </w:rPr>
            </w:pPr>
            <w:r w:rsidRPr="00F459E0">
              <w:rPr>
                <w:sz w:val="24"/>
                <w:szCs w:val="28"/>
              </w:rPr>
              <w:t>50.7%</w:t>
            </w:r>
          </w:p>
        </w:tc>
        <w:tc>
          <w:tcPr>
            <w:tcW w:w="1701" w:type="dxa"/>
          </w:tcPr>
          <w:p w14:paraId="7E1723A9" w14:textId="77777777" w:rsidR="00CB2C68" w:rsidRPr="00F459E0" w:rsidRDefault="00CB2C68" w:rsidP="00150AB2">
            <w:pPr>
              <w:spacing w:after="0"/>
              <w:cnfStyle w:val="000000100000" w:firstRow="0" w:lastRow="0" w:firstColumn="0" w:lastColumn="0" w:oddVBand="0" w:evenVBand="0" w:oddHBand="1" w:evenHBand="0" w:firstRowFirstColumn="0" w:firstRowLastColumn="0" w:lastRowFirstColumn="0" w:lastRowLastColumn="0"/>
              <w:rPr>
                <w:sz w:val="24"/>
                <w:szCs w:val="28"/>
              </w:rPr>
            </w:pPr>
            <w:r w:rsidRPr="00F459E0">
              <w:rPr>
                <w:sz w:val="24"/>
                <w:szCs w:val="28"/>
              </w:rPr>
              <w:t>90.5%</w:t>
            </w:r>
          </w:p>
        </w:tc>
        <w:tc>
          <w:tcPr>
            <w:tcW w:w="1417" w:type="dxa"/>
          </w:tcPr>
          <w:p w14:paraId="58C01250" w14:textId="77777777" w:rsidR="00CB2C68" w:rsidRPr="00F459E0" w:rsidRDefault="00CB2C68" w:rsidP="00150AB2">
            <w:pPr>
              <w:spacing w:after="0"/>
              <w:cnfStyle w:val="000000100000" w:firstRow="0" w:lastRow="0" w:firstColumn="0" w:lastColumn="0" w:oddVBand="0" w:evenVBand="0" w:oddHBand="1" w:evenHBand="0" w:firstRowFirstColumn="0" w:firstRowLastColumn="0" w:lastRowFirstColumn="0" w:lastRowLastColumn="0"/>
              <w:rPr>
                <w:sz w:val="24"/>
                <w:szCs w:val="28"/>
              </w:rPr>
            </w:pPr>
            <w:r w:rsidRPr="00F459E0">
              <w:rPr>
                <w:sz w:val="24"/>
                <w:szCs w:val="28"/>
              </w:rPr>
              <w:t>39.8</w:t>
            </w:r>
          </w:p>
        </w:tc>
      </w:tr>
    </w:tbl>
    <w:p w14:paraId="5BEE6D59" w14:textId="77777777" w:rsidR="00CB2C68" w:rsidRPr="00BA50FD" w:rsidRDefault="00CB2C68" w:rsidP="00CB2C68">
      <w:pPr>
        <w:rPr>
          <w:sz w:val="24"/>
          <w:szCs w:val="24"/>
        </w:rPr>
      </w:pPr>
    </w:p>
    <w:p w14:paraId="655A524F" w14:textId="2FB016C6" w:rsidR="005A1AB9" w:rsidRPr="00D01455" w:rsidRDefault="00CB2C68" w:rsidP="00CB2C68">
      <w:pPr>
        <w:rPr>
          <w:sz w:val="24"/>
          <w:szCs w:val="24"/>
        </w:rPr>
      </w:pPr>
      <w:r w:rsidRPr="00D01455">
        <w:rPr>
          <w:sz w:val="24"/>
          <w:szCs w:val="24"/>
        </w:rPr>
        <w:t xml:space="preserve">Satisfaction with the local community as a place to live was </w:t>
      </w:r>
      <w:r w:rsidR="005A1AB9" w:rsidRPr="00D01455">
        <w:rPr>
          <w:sz w:val="24"/>
          <w:szCs w:val="24"/>
        </w:rPr>
        <w:t>notably lower amongst</w:t>
      </w:r>
      <w:r w:rsidR="00460AB7" w:rsidRPr="00D01455">
        <w:rPr>
          <w:sz w:val="24"/>
          <w:szCs w:val="24"/>
        </w:rPr>
        <w:t xml:space="preserve"> respondents living in the Southern Arc (57.3%, eight percentage points lower than</w:t>
      </w:r>
      <w:r w:rsidR="00E6184B" w:rsidRPr="00D01455">
        <w:rPr>
          <w:sz w:val="24"/>
          <w:szCs w:val="24"/>
        </w:rPr>
        <w:t xml:space="preserve"> </w:t>
      </w:r>
      <w:r w:rsidR="00F65980" w:rsidRPr="00D01455">
        <w:rPr>
          <w:sz w:val="24"/>
          <w:szCs w:val="24"/>
        </w:rPr>
        <w:t xml:space="preserve">any </w:t>
      </w:r>
      <w:r w:rsidR="00D01455" w:rsidRPr="00D01455">
        <w:rPr>
          <w:sz w:val="24"/>
          <w:szCs w:val="24"/>
        </w:rPr>
        <w:t>of the other sub-groups analysed).  This reflects the findings of previous surveys.</w:t>
      </w:r>
    </w:p>
    <w:p w14:paraId="64E5CDF7" w14:textId="06F07FE3" w:rsidR="00CB2C68" w:rsidRPr="00BA50FD" w:rsidRDefault="00DF7D8A" w:rsidP="00CB2C68">
      <w:pPr>
        <w:rPr>
          <w:sz w:val="24"/>
          <w:szCs w:val="24"/>
        </w:rPr>
      </w:pPr>
      <w:r>
        <w:rPr>
          <w:noProof/>
          <w14:ligatures w14:val="standardContextual"/>
        </w:rPr>
        <w:drawing>
          <wp:inline distT="0" distB="0" distL="0" distR="0" wp14:anchorId="27D91074" wp14:editId="7CF123CD">
            <wp:extent cx="5731510" cy="3121660"/>
            <wp:effectExtent l="0" t="0" r="2540" b="2540"/>
            <wp:docPr id="802071558" name="Chart 1" descr="Chart showing response pattern described in the narrative text">
              <a:extLst xmlns:a="http://schemas.openxmlformats.org/drawingml/2006/main">
                <a:ext uri="{FF2B5EF4-FFF2-40B4-BE49-F238E27FC236}">
                  <a16:creationId xmlns:a16="http://schemas.microsoft.com/office/drawing/2014/main" id="{EE63E133-80C9-4843-BF46-3216AD1586C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r w:rsidR="00CB2C68" w:rsidRPr="00BA50FD">
        <w:rPr>
          <w:i/>
          <w:sz w:val="24"/>
          <w:szCs w:val="24"/>
        </w:rPr>
        <w:t>Base sizes shown in brackets; excludes ‘Don’t Know’ responses</w:t>
      </w:r>
    </w:p>
    <w:p w14:paraId="5F1B6661" w14:textId="77777777" w:rsidR="00CB2C68" w:rsidRPr="00BA50FD" w:rsidRDefault="00CB2C68" w:rsidP="00CB2C68">
      <w:pPr>
        <w:rPr>
          <w:rFonts w:ascii="Calibri" w:hAnsi="Calibri" w:cs="Calibri"/>
          <w:b/>
          <w:sz w:val="26"/>
          <w:szCs w:val="26"/>
        </w:rPr>
      </w:pPr>
    </w:p>
    <w:p w14:paraId="3933756D" w14:textId="77777777" w:rsidR="00CB2C68" w:rsidRPr="00BA50FD" w:rsidRDefault="00CB2C68" w:rsidP="00CB2C68">
      <w:pPr>
        <w:rPr>
          <w:rFonts w:ascii="Calibri" w:hAnsi="Calibri" w:cs="Calibri"/>
          <w:b/>
          <w:sz w:val="26"/>
          <w:szCs w:val="26"/>
        </w:rPr>
      </w:pPr>
    </w:p>
    <w:p w14:paraId="062C9671"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7794173B" w14:textId="0BEADE2B" w:rsidR="00CB2C68" w:rsidRPr="00BA50FD" w:rsidRDefault="000F58FF" w:rsidP="00CB2C68">
      <w:pPr>
        <w:rPr>
          <w:rFonts w:ascii="Calibri" w:hAnsi="Calibri" w:cs="Calibri"/>
          <w:b/>
          <w:sz w:val="26"/>
          <w:szCs w:val="26"/>
        </w:rPr>
      </w:pPr>
      <w:r>
        <w:rPr>
          <w:rFonts w:ascii="Calibri" w:hAnsi="Calibri" w:cs="Calibri"/>
          <w:b/>
          <w:sz w:val="26"/>
          <w:szCs w:val="26"/>
        </w:rPr>
        <w:lastRenderedPageBreak/>
        <w:t>7</w:t>
      </w:r>
      <w:r w:rsidR="00CB2C68" w:rsidRPr="00BA50FD">
        <w:rPr>
          <w:rFonts w:ascii="Calibri" w:hAnsi="Calibri" w:cs="Calibri"/>
          <w:b/>
          <w:sz w:val="26"/>
          <w:szCs w:val="26"/>
        </w:rPr>
        <w:t>. To what extent do you agree or disagree with this statement: My neighbourhood is a place where people get on well together and help each other?</w:t>
      </w:r>
    </w:p>
    <w:p w14:paraId="074C3CC1" w14:textId="372B0B81" w:rsidR="00CB2C68" w:rsidRPr="00BA50FD" w:rsidRDefault="00CB2C68" w:rsidP="00CB2C68">
      <w:pPr>
        <w:rPr>
          <w:rFonts w:ascii="Calibri" w:hAnsi="Calibri" w:cs="Calibri"/>
          <w:bCs/>
          <w:sz w:val="24"/>
          <w:szCs w:val="24"/>
        </w:rPr>
      </w:pPr>
      <w:r w:rsidRPr="0005124B">
        <w:rPr>
          <w:rFonts w:ascii="Calibri" w:hAnsi="Calibri" w:cs="Calibri"/>
          <w:bCs/>
          <w:sz w:val="24"/>
          <w:szCs w:val="24"/>
        </w:rPr>
        <w:t>Three in five (</w:t>
      </w:r>
      <w:r w:rsidR="0005124B" w:rsidRPr="0005124B">
        <w:rPr>
          <w:rFonts w:ascii="Calibri" w:hAnsi="Calibri" w:cs="Calibri"/>
          <w:bCs/>
          <w:sz w:val="24"/>
          <w:szCs w:val="24"/>
        </w:rPr>
        <w:t>59.7</w:t>
      </w:r>
      <w:r w:rsidRPr="0005124B">
        <w:rPr>
          <w:rFonts w:ascii="Calibri" w:hAnsi="Calibri" w:cs="Calibri"/>
          <w:bCs/>
          <w:sz w:val="24"/>
          <w:szCs w:val="24"/>
        </w:rPr>
        <w:t xml:space="preserve">%) of those surveyed agreed that their “neighbourhood is a place where people get on well together and help each other”, </w:t>
      </w:r>
      <w:r w:rsidR="00794246" w:rsidRPr="0005124B">
        <w:rPr>
          <w:rFonts w:ascii="Calibri" w:hAnsi="Calibri" w:cs="Calibri"/>
          <w:bCs/>
          <w:sz w:val="24"/>
          <w:szCs w:val="24"/>
        </w:rPr>
        <w:t>broadly</w:t>
      </w:r>
      <w:r w:rsidRPr="0005124B">
        <w:rPr>
          <w:rFonts w:ascii="Calibri" w:hAnsi="Calibri" w:cs="Calibri"/>
          <w:bCs/>
          <w:sz w:val="24"/>
          <w:szCs w:val="24"/>
        </w:rPr>
        <w:t xml:space="preserve"> reflecting the findings of previous surveys.</w:t>
      </w:r>
    </w:p>
    <w:p w14:paraId="12C37795" w14:textId="2FA5108C" w:rsidR="00CB2C68" w:rsidRPr="00BA50FD" w:rsidRDefault="002223C5" w:rsidP="00CB2C68">
      <w:pPr>
        <w:rPr>
          <w:sz w:val="24"/>
          <w:szCs w:val="24"/>
        </w:rPr>
      </w:pPr>
      <w:r>
        <w:rPr>
          <w:noProof/>
          <w14:ligatures w14:val="standardContextual"/>
        </w:rPr>
        <w:drawing>
          <wp:inline distT="0" distB="0" distL="0" distR="0" wp14:anchorId="060322FB" wp14:editId="34059749">
            <wp:extent cx="5760000" cy="2510519"/>
            <wp:effectExtent l="0" t="0" r="12700" b="4445"/>
            <wp:docPr id="1067605823" name="Chart 1" descr="Chart showing response pattern described in the narrative text">
              <a:extLst xmlns:a="http://schemas.openxmlformats.org/drawingml/2006/main">
                <a:ext uri="{FF2B5EF4-FFF2-40B4-BE49-F238E27FC236}">
                  <a16:creationId xmlns:a16="http://schemas.microsoft.com/office/drawing/2014/main" id="{71C4F651-1DA4-81CD-CCB3-5873285E4A4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r w:rsidR="00CB2C68" w:rsidRPr="00BA50FD">
        <w:rPr>
          <w:sz w:val="24"/>
          <w:szCs w:val="24"/>
        </w:rPr>
        <w:t xml:space="preserve"> </w:t>
      </w:r>
    </w:p>
    <w:p w14:paraId="0233D3EC" w14:textId="253785D5" w:rsidR="00CB2C68" w:rsidRPr="00BA50FD" w:rsidRDefault="00794246" w:rsidP="00CB2C68">
      <w:pPr>
        <w:rPr>
          <w:sz w:val="24"/>
          <w:szCs w:val="24"/>
        </w:rPr>
      </w:pPr>
      <w:r>
        <w:rPr>
          <w:noProof/>
          <w14:ligatures w14:val="standardContextual"/>
        </w:rPr>
        <w:drawing>
          <wp:inline distT="0" distB="0" distL="0" distR="0" wp14:anchorId="5E160402" wp14:editId="1C0132F3">
            <wp:extent cx="5760000" cy="2880000"/>
            <wp:effectExtent l="0" t="0" r="12700" b="15875"/>
            <wp:docPr id="1536437894" name="Chart 1" descr="Chart showing response pattern described in the narrative text">
              <a:extLst xmlns:a="http://schemas.openxmlformats.org/drawingml/2006/main">
                <a:ext uri="{FF2B5EF4-FFF2-40B4-BE49-F238E27FC236}">
                  <a16:creationId xmlns:a16="http://schemas.microsoft.com/office/drawing/2014/main" id="{9F45E56C-60CF-466F-B1FD-4D5566D05E6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1955B6CB" w14:textId="77777777" w:rsidR="00CB2C68" w:rsidRPr="00590522" w:rsidRDefault="00CB2C68" w:rsidP="00CB2C68">
      <w:pPr>
        <w:rPr>
          <w:sz w:val="24"/>
          <w:szCs w:val="24"/>
        </w:rPr>
      </w:pPr>
      <w:r w:rsidRPr="00590522">
        <w:rPr>
          <w:sz w:val="24"/>
          <w:szCs w:val="24"/>
        </w:rPr>
        <w:br w:type="page"/>
      </w:r>
    </w:p>
    <w:p w14:paraId="08523AC0" w14:textId="2DD46E7F" w:rsidR="00CB2C68" w:rsidRPr="00BA50FD" w:rsidRDefault="00CB2C68" w:rsidP="00CB2C68">
      <w:pPr>
        <w:rPr>
          <w:sz w:val="24"/>
          <w:szCs w:val="24"/>
        </w:rPr>
      </w:pPr>
      <w:r w:rsidRPr="00E16A5E">
        <w:rPr>
          <w:sz w:val="24"/>
          <w:szCs w:val="24"/>
        </w:rPr>
        <w:lastRenderedPageBreak/>
        <w:t>Welsh speakers (</w:t>
      </w:r>
      <w:r w:rsidR="007D5224" w:rsidRPr="00E16A5E">
        <w:rPr>
          <w:sz w:val="24"/>
          <w:szCs w:val="24"/>
        </w:rPr>
        <w:t>69.9</w:t>
      </w:r>
      <w:r w:rsidRPr="00E16A5E">
        <w:rPr>
          <w:sz w:val="24"/>
          <w:szCs w:val="24"/>
        </w:rPr>
        <w:t xml:space="preserve">%) were most likely to agree with this statement, those </w:t>
      </w:r>
      <w:r w:rsidR="00EB12B7" w:rsidRPr="00E16A5E">
        <w:rPr>
          <w:sz w:val="24"/>
          <w:szCs w:val="24"/>
        </w:rPr>
        <w:t>living in the Southern Arc of the city</w:t>
      </w:r>
      <w:r w:rsidRPr="00E16A5E">
        <w:rPr>
          <w:sz w:val="24"/>
          <w:szCs w:val="24"/>
        </w:rPr>
        <w:t xml:space="preserve"> were least likely to agree (5</w:t>
      </w:r>
      <w:r w:rsidR="00EB12B7" w:rsidRPr="00E16A5E">
        <w:rPr>
          <w:sz w:val="24"/>
          <w:szCs w:val="24"/>
        </w:rPr>
        <w:t>2</w:t>
      </w:r>
      <w:r w:rsidRPr="00E16A5E">
        <w:rPr>
          <w:sz w:val="24"/>
          <w:szCs w:val="24"/>
        </w:rPr>
        <w:t>.</w:t>
      </w:r>
      <w:r w:rsidR="00EB12B7" w:rsidRPr="00E16A5E">
        <w:rPr>
          <w:sz w:val="24"/>
          <w:szCs w:val="24"/>
        </w:rPr>
        <w:t>6</w:t>
      </w:r>
      <w:r w:rsidRPr="00E16A5E">
        <w:rPr>
          <w:sz w:val="24"/>
          <w:szCs w:val="24"/>
        </w:rPr>
        <w:t>%)</w:t>
      </w:r>
      <w:r w:rsidR="00E16A5E" w:rsidRPr="00E16A5E">
        <w:rPr>
          <w:sz w:val="24"/>
          <w:szCs w:val="24"/>
        </w:rPr>
        <w:t>, reflecting previous surveys</w:t>
      </w:r>
      <w:r w:rsidRPr="00E16A5E">
        <w:rPr>
          <w:sz w:val="24"/>
          <w:szCs w:val="24"/>
        </w:rPr>
        <w:t>.</w:t>
      </w:r>
    </w:p>
    <w:p w14:paraId="55A47BA9" w14:textId="499FCBD6" w:rsidR="00CB2C68" w:rsidRPr="00BA50FD" w:rsidRDefault="00510014" w:rsidP="00CB2C68">
      <w:pPr>
        <w:rPr>
          <w:sz w:val="24"/>
          <w:szCs w:val="24"/>
        </w:rPr>
      </w:pPr>
      <w:r>
        <w:rPr>
          <w:noProof/>
          <w14:ligatures w14:val="standardContextual"/>
        </w:rPr>
        <w:drawing>
          <wp:inline distT="0" distB="0" distL="0" distR="0" wp14:anchorId="01E1F60A" wp14:editId="7714BBA6">
            <wp:extent cx="5760000" cy="3420000"/>
            <wp:effectExtent l="0" t="0" r="12700" b="9525"/>
            <wp:docPr id="819521569" name="Chart 1" descr="Chart showing response pattern described in the narrative text">
              <a:extLst xmlns:a="http://schemas.openxmlformats.org/drawingml/2006/main">
                <a:ext uri="{FF2B5EF4-FFF2-40B4-BE49-F238E27FC236}">
                  <a16:creationId xmlns:a16="http://schemas.microsoft.com/office/drawing/2014/main" id="{716CAE86-0371-9002-2236-865D95AFD8D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r w:rsidR="00CB2C68" w:rsidRPr="00BA50FD">
        <w:rPr>
          <w:i/>
          <w:sz w:val="24"/>
          <w:szCs w:val="24"/>
        </w:rPr>
        <w:t>Base sizes shown in brackets; excludes ‘Don’t Know’ responses.</w:t>
      </w:r>
    </w:p>
    <w:p w14:paraId="2228D49D" w14:textId="77777777" w:rsidR="00CB2C68" w:rsidRPr="00BA50FD" w:rsidRDefault="00CB2C68" w:rsidP="00CB2C68">
      <w:pPr>
        <w:spacing w:after="0"/>
        <w:ind w:right="-23"/>
        <w:rPr>
          <w:sz w:val="24"/>
          <w:szCs w:val="24"/>
        </w:rPr>
      </w:pPr>
    </w:p>
    <w:p w14:paraId="6F15EACB" w14:textId="77777777" w:rsidR="00A73745" w:rsidRDefault="00A73745">
      <w:pPr>
        <w:spacing w:after="160" w:line="259" w:lineRule="auto"/>
        <w:rPr>
          <w:sz w:val="24"/>
          <w:szCs w:val="24"/>
        </w:rPr>
      </w:pPr>
      <w:r>
        <w:rPr>
          <w:sz w:val="24"/>
          <w:szCs w:val="24"/>
        </w:rPr>
        <w:br w:type="page"/>
      </w:r>
    </w:p>
    <w:p w14:paraId="1371409D" w14:textId="41B92FC7" w:rsidR="00CB2C68" w:rsidRPr="00BA50FD" w:rsidRDefault="00CB2C68" w:rsidP="00CB2C68">
      <w:pPr>
        <w:ind w:right="-23"/>
        <w:rPr>
          <w:sz w:val="24"/>
          <w:szCs w:val="24"/>
        </w:rPr>
      </w:pPr>
      <w:r w:rsidRPr="00A73745">
        <w:rPr>
          <w:sz w:val="24"/>
          <w:szCs w:val="24"/>
        </w:rPr>
        <w:lastRenderedPageBreak/>
        <w:t>There was a correlation with this statement and the level of deprivation, ranging from 4</w:t>
      </w:r>
      <w:r w:rsidR="00A763A2" w:rsidRPr="00A73745">
        <w:rPr>
          <w:sz w:val="24"/>
          <w:szCs w:val="24"/>
        </w:rPr>
        <w:t>3</w:t>
      </w:r>
      <w:r w:rsidRPr="00A73745">
        <w:rPr>
          <w:sz w:val="24"/>
          <w:szCs w:val="24"/>
        </w:rPr>
        <w:t>.</w:t>
      </w:r>
      <w:r w:rsidR="00A763A2" w:rsidRPr="00A73745">
        <w:rPr>
          <w:sz w:val="24"/>
          <w:szCs w:val="24"/>
        </w:rPr>
        <w:t>2</w:t>
      </w:r>
      <w:r w:rsidRPr="00A73745">
        <w:rPr>
          <w:sz w:val="24"/>
          <w:szCs w:val="24"/>
        </w:rPr>
        <w:t xml:space="preserve">% amongst those living in the most deprived areas to </w:t>
      </w:r>
      <w:r w:rsidR="00A763A2" w:rsidRPr="00A73745">
        <w:rPr>
          <w:sz w:val="24"/>
          <w:szCs w:val="24"/>
        </w:rPr>
        <w:t>7</w:t>
      </w:r>
      <w:r w:rsidRPr="00A73745">
        <w:rPr>
          <w:sz w:val="24"/>
          <w:szCs w:val="24"/>
        </w:rPr>
        <w:t>3</w:t>
      </w:r>
      <w:r w:rsidR="00A763A2" w:rsidRPr="00A73745">
        <w:rPr>
          <w:sz w:val="24"/>
          <w:szCs w:val="24"/>
        </w:rPr>
        <w:t>.2</w:t>
      </w:r>
      <w:r w:rsidRPr="00A73745">
        <w:rPr>
          <w:sz w:val="24"/>
          <w:szCs w:val="24"/>
        </w:rPr>
        <w:t>% amongst those in the least deprived areas.</w:t>
      </w:r>
      <w:r w:rsidR="00FC3AF3">
        <w:rPr>
          <w:sz w:val="24"/>
          <w:szCs w:val="24"/>
        </w:rPr>
        <w:t xml:space="preserve">  The gap between the most and least deprived areas remains consistent </w:t>
      </w:r>
      <w:r w:rsidR="004C5E45">
        <w:rPr>
          <w:sz w:val="24"/>
          <w:szCs w:val="24"/>
        </w:rPr>
        <w:t>post-pandemic</w:t>
      </w:r>
      <w:r w:rsidR="00A73745">
        <w:rPr>
          <w:sz w:val="24"/>
          <w:szCs w:val="24"/>
        </w:rPr>
        <w:t>.</w:t>
      </w:r>
    </w:p>
    <w:p w14:paraId="7AC875A3" w14:textId="5556AFAB" w:rsidR="00CB2C68" w:rsidRPr="00BA50FD" w:rsidRDefault="00510014" w:rsidP="00CB2C68">
      <w:pPr>
        <w:ind w:right="-23"/>
        <w:rPr>
          <w:i/>
          <w:sz w:val="24"/>
          <w:szCs w:val="24"/>
        </w:rPr>
      </w:pPr>
      <w:r>
        <w:rPr>
          <w:noProof/>
          <w14:ligatures w14:val="standardContextual"/>
        </w:rPr>
        <w:drawing>
          <wp:inline distT="0" distB="0" distL="0" distR="0" wp14:anchorId="3B75BDC1" wp14:editId="6698A114">
            <wp:extent cx="5760000" cy="3121660"/>
            <wp:effectExtent l="0" t="0" r="12700" b="2540"/>
            <wp:docPr id="723174029" name="Chart 1" descr="Chart showing response pattern described in the narrative text">
              <a:extLst xmlns:a="http://schemas.openxmlformats.org/drawingml/2006/main">
                <a:ext uri="{FF2B5EF4-FFF2-40B4-BE49-F238E27FC236}">
                  <a16:creationId xmlns:a16="http://schemas.microsoft.com/office/drawing/2014/main" id="{F5DB8D4B-51CB-4003-B21C-3D551BF78E1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r w:rsidR="00CB2C68" w:rsidRPr="00BA50FD">
        <w:rPr>
          <w:i/>
        </w:rPr>
        <w:t xml:space="preserve"> </w:t>
      </w:r>
      <w:r w:rsidR="00CB2C68" w:rsidRPr="00BA50FD">
        <w:rPr>
          <w:i/>
          <w:sz w:val="24"/>
          <w:szCs w:val="24"/>
        </w:rPr>
        <w:t>Base sizes shown in brackets; excludes ‘Don’t Know’ responses.</w:t>
      </w:r>
    </w:p>
    <w:p w14:paraId="7755EDAA" w14:textId="77777777" w:rsidR="00CB2C68" w:rsidRPr="00A73745" w:rsidRDefault="00CB2C68" w:rsidP="00CB2C68">
      <w:pPr>
        <w:ind w:right="-23"/>
        <w:rPr>
          <w:sz w:val="24"/>
          <w:szCs w:val="24"/>
        </w:rPr>
      </w:pPr>
    </w:p>
    <w:p w14:paraId="144F85B0" w14:textId="77777777" w:rsidR="00F50460" w:rsidRDefault="00D058CC" w:rsidP="00CB2C68">
      <w:pPr>
        <w:spacing w:after="120" w:line="360" w:lineRule="auto"/>
        <w:rPr>
          <w:rFonts w:ascii="Calibri" w:hAnsi="Calibri" w:cs="Calibri"/>
          <w:b/>
          <w:sz w:val="26"/>
          <w:szCs w:val="26"/>
        </w:rPr>
      </w:pPr>
      <w:r>
        <w:rPr>
          <w:noProof/>
          <w14:ligatures w14:val="standardContextual"/>
        </w:rPr>
        <w:drawing>
          <wp:inline distT="0" distB="0" distL="0" distR="0" wp14:anchorId="03726977" wp14:editId="2998EEFE">
            <wp:extent cx="5760000" cy="3048000"/>
            <wp:effectExtent l="0" t="0" r="12700" b="0"/>
            <wp:docPr id="1681183341" name="Chart 1" descr="Chart showing response pattern described in the narrative text">
              <a:extLst xmlns:a="http://schemas.openxmlformats.org/drawingml/2006/main">
                <a:ext uri="{FF2B5EF4-FFF2-40B4-BE49-F238E27FC236}">
                  <a16:creationId xmlns:a16="http://schemas.microsoft.com/office/drawing/2014/main" id="{FE7DDE51-EA69-4D81-89D7-A3D716CF8E3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2A81487F" w14:textId="77777777" w:rsidR="00F50460" w:rsidRDefault="00F50460" w:rsidP="00CB2C68">
      <w:pPr>
        <w:spacing w:after="120" w:line="360" w:lineRule="auto"/>
        <w:rPr>
          <w:rFonts w:ascii="Calibri" w:hAnsi="Calibri" w:cs="Calibri"/>
          <w:b/>
          <w:sz w:val="26"/>
          <w:szCs w:val="26"/>
        </w:rPr>
      </w:pPr>
    </w:p>
    <w:p w14:paraId="23697AED" w14:textId="3CC6FD50" w:rsidR="00CB2C68" w:rsidRPr="00BA50FD" w:rsidRDefault="00CB2C68" w:rsidP="00CB2C68">
      <w:pPr>
        <w:spacing w:after="120" w:line="360" w:lineRule="auto"/>
        <w:rPr>
          <w:rFonts w:ascii="Calibri" w:hAnsi="Calibri" w:cs="Calibri"/>
          <w:b/>
          <w:sz w:val="26"/>
          <w:szCs w:val="26"/>
        </w:rPr>
      </w:pPr>
    </w:p>
    <w:p w14:paraId="209DA36D" w14:textId="10E0A3AF" w:rsidR="00CB2C68" w:rsidRPr="00BA50FD" w:rsidRDefault="007C3F0B" w:rsidP="00CB2C68">
      <w:pPr>
        <w:rPr>
          <w:rFonts w:ascii="Calibri" w:hAnsi="Calibri" w:cs="Calibri"/>
          <w:b/>
          <w:sz w:val="26"/>
          <w:szCs w:val="26"/>
        </w:rPr>
      </w:pPr>
      <w:r>
        <w:rPr>
          <w:rFonts w:ascii="Calibri" w:hAnsi="Calibri" w:cs="Calibri"/>
          <w:b/>
          <w:sz w:val="26"/>
          <w:szCs w:val="26"/>
        </w:rPr>
        <w:lastRenderedPageBreak/>
        <w:t>8</w:t>
      </w:r>
      <w:r w:rsidR="00CB2C68" w:rsidRPr="00BA50FD">
        <w:rPr>
          <w:rFonts w:ascii="Calibri" w:hAnsi="Calibri" w:cs="Calibri"/>
          <w:b/>
          <w:sz w:val="26"/>
          <w:szCs w:val="26"/>
        </w:rPr>
        <w:t>. To what extent do you agree that you are able to have a say on local issues or how Council services are run in your community?</w:t>
      </w:r>
    </w:p>
    <w:p w14:paraId="5A935175" w14:textId="36061D28" w:rsidR="00CB2C68" w:rsidRPr="00BA50FD" w:rsidRDefault="002C40D9" w:rsidP="00CB2C68">
      <w:pPr>
        <w:ind w:right="-23"/>
        <w:rPr>
          <w:sz w:val="24"/>
          <w:szCs w:val="24"/>
        </w:rPr>
      </w:pPr>
      <w:r w:rsidRPr="00E5108D">
        <w:rPr>
          <w:sz w:val="24"/>
          <w:szCs w:val="24"/>
        </w:rPr>
        <w:t>Around</w:t>
      </w:r>
      <w:r w:rsidR="00CB2C68" w:rsidRPr="00E5108D">
        <w:rPr>
          <w:sz w:val="24"/>
          <w:szCs w:val="24"/>
        </w:rPr>
        <w:t xml:space="preserve"> a quarter of respondents (2</w:t>
      </w:r>
      <w:r w:rsidR="00E5108D" w:rsidRPr="00E5108D">
        <w:rPr>
          <w:sz w:val="24"/>
          <w:szCs w:val="24"/>
        </w:rPr>
        <w:t>4</w:t>
      </w:r>
      <w:r w:rsidR="00CB2C68" w:rsidRPr="00E5108D">
        <w:rPr>
          <w:sz w:val="24"/>
          <w:szCs w:val="24"/>
        </w:rPr>
        <w:t>.</w:t>
      </w:r>
      <w:r w:rsidR="00E5108D" w:rsidRPr="00E5108D">
        <w:rPr>
          <w:sz w:val="24"/>
          <w:szCs w:val="24"/>
        </w:rPr>
        <w:t>8</w:t>
      </w:r>
      <w:r w:rsidR="00CB2C68" w:rsidRPr="00E5108D">
        <w:rPr>
          <w:sz w:val="24"/>
          <w:szCs w:val="24"/>
        </w:rPr>
        <w:t xml:space="preserve">%) agreed that they </w:t>
      </w:r>
      <w:proofErr w:type="gramStart"/>
      <w:r w:rsidR="00CB2C68" w:rsidRPr="00E5108D">
        <w:rPr>
          <w:sz w:val="24"/>
          <w:szCs w:val="24"/>
        </w:rPr>
        <w:t>are able to</w:t>
      </w:r>
      <w:proofErr w:type="gramEnd"/>
      <w:r w:rsidR="00CB2C68" w:rsidRPr="00E5108D">
        <w:rPr>
          <w:sz w:val="24"/>
          <w:szCs w:val="24"/>
        </w:rPr>
        <w:t xml:space="preserve"> have their say on local issues or how Council services are run in their community, reflecting the findings of </w:t>
      </w:r>
      <w:r w:rsidR="00E5108D" w:rsidRPr="00E5108D">
        <w:rPr>
          <w:sz w:val="24"/>
          <w:szCs w:val="24"/>
        </w:rPr>
        <w:t>previous</w:t>
      </w:r>
      <w:r w:rsidR="00CB2C68" w:rsidRPr="00E5108D">
        <w:rPr>
          <w:sz w:val="24"/>
          <w:szCs w:val="24"/>
        </w:rPr>
        <w:t xml:space="preserve"> survey</w:t>
      </w:r>
      <w:r w:rsidR="00E5108D" w:rsidRPr="00E5108D">
        <w:rPr>
          <w:sz w:val="24"/>
          <w:szCs w:val="24"/>
        </w:rPr>
        <w:t>s</w:t>
      </w:r>
      <w:r w:rsidR="00CB2C68" w:rsidRPr="00E5108D">
        <w:rPr>
          <w:sz w:val="24"/>
          <w:szCs w:val="24"/>
        </w:rPr>
        <w:t>.</w:t>
      </w:r>
    </w:p>
    <w:p w14:paraId="60A8CC92" w14:textId="6C555A66" w:rsidR="00CB2C68" w:rsidRPr="00BA50FD" w:rsidRDefault="00347A94" w:rsidP="00CB2C68">
      <w:r>
        <w:rPr>
          <w:noProof/>
          <w14:ligatures w14:val="standardContextual"/>
        </w:rPr>
        <w:drawing>
          <wp:inline distT="0" distB="0" distL="0" distR="0" wp14:anchorId="6ADCA7A0" wp14:editId="2E48C7E1">
            <wp:extent cx="5760000" cy="2510519"/>
            <wp:effectExtent l="0" t="0" r="12700" b="4445"/>
            <wp:docPr id="1842401442" name="Chart 1" descr="Chart showing response pattern described in the narrative text">
              <a:extLst xmlns:a="http://schemas.openxmlformats.org/drawingml/2006/main">
                <a:ext uri="{FF2B5EF4-FFF2-40B4-BE49-F238E27FC236}">
                  <a16:creationId xmlns:a16="http://schemas.microsoft.com/office/drawing/2014/main" id="{4FD5CF65-03B4-A0DA-C1A0-3C3503DBC36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66170A94" w14:textId="77777777" w:rsidR="00796007" w:rsidRPr="00590522" w:rsidRDefault="007C3F0B" w:rsidP="00CB2C68">
      <w:pPr>
        <w:ind w:right="-23"/>
        <w:rPr>
          <w:sz w:val="24"/>
          <w:szCs w:val="24"/>
        </w:rPr>
      </w:pPr>
      <w:r>
        <w:rPr>
          <w:noProof/>
          <w14:ligatures w14:val="standardContextual"/>
        </w:rPr>
        <w:drawing>
          <wp:inline distT="0" distB="0" distL="0" distR="0" wp14:anchorId="2ACF8CD8" wp14:editId="6FF367D0">
            <wp:extent cx="5760000" cy="3048000"/>
            <wp:effectExtent l="0" t="0" r="12700" b="0"/>
            <wp:docPr id="375765987" name="Chart 1" descr="Chart showing response pattern described in the narrative text">
              <a:extLst xmlns:a="http://schemas.openxmlformats.org/drawingml/2006/main">
                <a:ext uri="{FF2B5EF4-FFF2-40B4-BE49-F238E27FC236}">
                  <a16:creationId xmlns:a16="http://schemas.microsoft.com/office/drawing/2014/main" id="{9888539D-AA72-643B-4911-DED4901160D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79893F98" w14:textId="77777777" w:rsidR="002704C6" w:rsidRPr="00590522" w:rsidRDefault="002704C6">
      <w:pPr>
        <w:spacing w:after="160" w:line="259" w:lineRule="auto"/>
        <w:rPr>
          <w:sz w:val="24"/>
          <w:szCs w:val="24"/>
        </w:rPr>
      </w:pPr>
      <w:r w:rsidRPr="00590522">
        <w:rPr>
          <w:sz w:val="24"/>
          <w:szCs w:val="24"/>
        </w:rPr>
        <w:br w:type="page"/>
      </w:r>
    </w:p>
    <w:p w14:paraId="46BCD96D" w14:textId="77C02ACF" w:rsidR="00CB2C68" w:rsidRPr="00BA50FD" w:rsidRDefault="002704C6" w:rsidP="00CB2C68">
      <w:pPr>
        <w:ind w:right="-23"/>
        <w:rPr>
          <w:sz w:val="24"/>
          <w:szCs w:val="24"/>
        </w:rPr>
      </w:pPr>
      <w:r>
        <w:rPr>
          <w:sz w:val="24"/>
          <w:szCs w:val="24"/>
        </w:rPr>
        <w:lastRenderedPageBreak/>
        <w:t>Respondents from ethnically diverse backgrounds</w:t>
      </w:r>
      <w:r w:rsidR="008767F6">
        <w:rPr>
          <w:sz w:val="24"/>
          <w:szCs w:val="24"/>
        </w:rPr>
        <w:t xml:space="preserve"> were most likely to agree with this statement (38.8</w:t>
      </w:r>
      <w:r w:rsidR="002C521F">
        <w:rPr>
          <w:sz w:val="24"/>
          <w:szCs w:val="24"/>
        </w:rPr>
        <w:t>%).</w:t>
      </w:r>
    </w:p>
    <w:p w14:paraId="55EE0303" w14:textId="23D0CD66" w:rsidR="00CB2C68" w:rsidRPr="00D83C55" w:rsidRDefault="002C521F" w:rsidP="00D83C55">
      <w:pPr>
        <w:ind w:right="-23"/>
        <w:rPr>
          <w:sz w:val="24"/>
          <w:szCs w:val="24"/>
        </w:rPr>
      </w:pPr>
      <w:r w:rsidRPr="00D83C55">
        <w:rPr>
          <w:sz w:val="24"/>
          <w:szCs w:val="24"/>
        </w:rPr>
        <w:t xml:space="preserve">More than half </w:t>
      </w:r>
      <w:r w:rsidR="0000074C" w:rsidRPr="00D83C55">
        <w:rPr>
          <w:sz w:val="24"/>
          <w:szCs w:val="24"/>
        </w:rPr>
        <w:t xml:space="preserve">of </w:t>
      </w:r>
      <w:r w:rsidR="00B637AB" w:rsidRPr="00D83C55">
        <w:rPr>
          <w:sz w:val="24"/>
          <w:szCs w:val="24"/>
        </w:rPr>
        <w:t>respondents who</w:t>
      </w:r>
      <w:r w:rsidR="00F73D97" w:rsidRPr="00D83C55">
        <w:rPr>
          <w:sz w:val="24"/>
          <w:szCs w:val="24"/>
        </w:rPr>
        <w:t xml:space="preserve"> identif</w:t>
      </w:r>
      <w:r w:rsidR="00B637AB" w:rsidRPr="00D83C55">
        <w:rPr>
          <w:sz w:val="24"/>
          <w:szCs w:val="24"/>
        </w:rPr>
        <w:t>ied</w:t>
      </w:r>
      <w:r w:rsidR="00F73D97" w:rsidRPr="00D83C55">
        <w:rPr>
          <w:sz w:val="24"/>
          <w:szCs w:val="24"/>
        </w:rPr>
        <w:t xml:space="preserve"> as disabled (53.8%)</w:t>
      </w:r>
      <w:r w:rsidR="00B637AB" w:rsidRPr="00D83C55">
        <w:rPr>
          <w:sz w:val="24"/>
          <w:szCs w:val="24"/>
        </w:rPr>
        <w:t xml:space="preserve">, or those </w:t>
      </w:r>
      <w:r w:rsidR="00F73D97" w:rsidRPr="00D83C55">
        <w:rPr>
          <w:sz w:val="24"/>
          <w:szCs w:val="24"/>
        </w:rPr>
        <w:t>aged 55 or older (52.5%)</w:t>
      </w:r>
      <w:r w:rsidR="00D83C55" w:rsidRPr="00D83C55">
        <w:rPr>
          <w:sz w:val="24"/>
          <w:szCs w:val="24"/>
        </w:rPr>
        <w:t xml:space="preserve"> disagreed.</w:t>
      </w:r>
    </w:p>
    <w:p w14:paraId="7C12206D" w14:textId="77777777" w:rsidR="002704C6" w:rsidRDefault="00EA778A" w:rsidP="00217ED0">
      <w:pPr>
        <w:ind w:right="-23"/>
        <w:rPr>
          <w:rFonts w:ascii="Calibri" w:hAnsi="Calibri" w:cs="Calibri"/>
          <w:b/>
          <w:sz w:val="26"/>
          <w:szCs w:val="26"/>
        </w:rPr>
      </w:pPr>
      <w:r>
        <w:rPr>
          <w:noProof/>
          <w14:ligatures w14:val="standardContextual"/>
        </w:rPr>
        <w:drawing>
          <wp:inline distT="0" distB="0" distL="0" distR="0" wp14:anchorId="4CD25AC6" wp14:editId="7AA1F03D">
            <wp:extent cx="5760000" cy="3780000"/>
            <wp:effectExtent l="0" t="0" r="12700" b="11430"/>
            <wp:docPr id="308709962" name="Chart 1" descr="Chart showing response pattern described in the narrative text">
              <a:extLst xmlns:a="http://schemas.openxmlformats.org/drawingml/2006/main">
                <a:ext uri="{FF2B5EF4-FFF2-40B4-BE49-F238E27FC236}">
                  <a16:creationId xmlns:a16="http://schemas.microsoft.com/office/drawing/2014/main" id="{DA0B7A8B-B7CB-5538-0805-5ABB53C8490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r w:rsidR="00217ED0">
        <w:rPr>
          <w:rFonts w:ascii="Calibri" w:hAnsi="Calibri" w:cs="Calibri"/>
          <w:b/>
          <w:sz w:val="26"/>
          <w:szCs w:val="26"/>
        </w:rPr>
        <w:t xml:space="preserve"> </w:t>
      </w:r>
    </w:p>
    <w:p w14:paraId="58316B71" w14:textId="5D125AB2" w:rsidR="00217ED0" w:rsidRPr="00BA50FD" w:rsidRDefault="00D83C55" w:rsidP="00217ED0">
      <w:pPr>
        <w:ind w:right="-23"/>
        <w:rPr>
          <w:sz w:val="24"/>
          <w:szCs w:val="24"/>
        </w:rPr>
      </w:pPr>
      <w:r w:rsidRPr="008D0BC5">
        <w:rPr>
          <w:sz w:val="24"/>
          <w:szCs w:val="24"/>
        </w:rPr>
        <w:t>There was no correlation with level of deprivation</w:t>
      </w:r>
      <w:r w:rsidR="00217ED0" w:rsidRPr="008D0BC5">
        <w:rPr>
          <w:sz w:val="24"/>
          <w:szCs w:val="24"/>
        </w:rPr>
        <w:t>.</w:t>
      </w:r>
    </w:p>
    <w:p w14:paraId="26F670D2" w14:textId="7AF3A185" w:rsidR="00CB2C68" w:rsidRPr="00BA50FD" w:rsidRDefault="00CB2C68" w:rsidP="00CB2C68">
      <w:pPr>
        <w:spacing w:after="120" w:line="360" w:lineRule="auto"/>
        <w:rPr>
          <w:rFonts w:ascii="Calibri" w:hAnsi="Calibri" w:cs="Calibri"/>
          <w:b/>
          <w:sz w:val="26"/>
          <w:szCs w:val="26"/>
        </w:rPr>
      </w:pPr>
      <w:r w:rsidRPr="00BA50FD">
        <w:rPr>
          <w:rFonts w:ascii="Calibri" w:hAnsi="Calibri" w:cs="Calibri"/>
          <w:b/>
          <w:sz w:val="26"/>
          <w:szCs w:val="26"/>
        </w:rPr>
        <w:br w:type="page"/>
      </w:r>
    </w:p>
    <w:p w14:paraId="5752DCE3" w14:textId="5D10369A" w:rsidR="00CB2C68" w:rsidRPr="00BA50FD" w:rsidRDefault="00E40A0D" w:rsidP="00CB2C68">
      <w:pPr>
        <w:rPr>
          <w:rFonts w:ascii="Calibri" w:hAnsi="Calibri" w:cs="Calibri"/>
          <w:b/>
          <w:sz w:val="26"/>
          <w:szCs w:val="26"/>
        </w:rPr>
      </w:pPr>
      <w:r>
        <w:rPr>
          <w:rFonts w:ascii="Calibri" w:hAnsi="Calibri" w:cs="Calibri"/>
          <w:b/>
          <w:sz w:val="26"/>
          <w:szCs w:val="26"/>
        </w:rPr>
        <w:lastRenderedPageBreak/>
        <w:t>9</w:t>
      </w:r>
      <w:r w:rsidR="00CB2C68" w:rsidRPr="00BA50FD">
        <w:rPr>
          <w:rFonts w:ascii="Calibri" w:hAnsi="Calibri" w:cs="Calibri"/>
          <w:b/>
          <w:sz w:val="26"/>
          <w:szCs w:val="26"/>
        </w:rPr>
        <w:t xml:space="preserve">. How satisfied or dissatisfied are you with the following in your neighbourhood?  </w:t>
      </w:r>
    </w:p>
    <w:p w14:paraId="20F0DDF0" w14:textId="77777777" w:rsidR="00CB2C68" w:rsidRPr="00AF5340" w:rsidRDefault="00CB2C68" w:rsidP="00CB2C68">
      <w:pPr>
        <w:ind w:right="-23"/>
        <w:rPr>
          <w:sz w:val="24"/>
          <w:szCs w:val="24"/>
        </w:rPr>
      </w:pPr>
      <w:r w:rsidRPr="00AF5340">
        <w:rPr>
          <w:sz w:val="24"/>
          <w:szCs w:val="24"/>
        </w:rPr>
        <w:t xml:space="preserve">Respondents were given a list of services and asked their level of satisfaction with each.  </w:t>
      </w:r>
    </w:p>
    <w:p w14:paraId="537F0220" w14:textId="63FD5A15" w:rsidR="00CB2C68" w:rsidRPr="00BA50FD" w:rsidRDefault="00465FD9" w:rsidP="00CB2C68">
      <w:pPr>
        <w:ind w:right="-23"/>
        <w:rPr>
          <w:sz w:val="24"/>
          <w:szCs w:val="24"/>
        </w:rPr>
      </w:pPr>
      <w:r w:rsidRPr="000967B2">
        <w:rPr>
          <w:sz w:val="24"/>
          <w:szCs w:val="24"/>
        </w:rPr>
        <w:t>S</w:t>
      </w:r>
      <w:r w:rsidR="00CB2C68" w:rsidRPr="000967B2">
        <w:rPr>
          <w:sz w:val="24"/>
          <w:szCs w:val="24"/>
        </w:rPr>
        <w:t xml:space="preserve">atisfaction was highest for </w:t>
      </w:r>
      <w:r w:rsidRPr="000967B2">
        <w:rPr>
          <w:sz w:val="24"/>
          <w:szCs w:val="24"/>
        </w:rPr>
        <w:t>Libraries/Hubs (</w:t>
      </w:r>
      <w:r w:rsidR="005C46E7" w:rsidRPr="000967B2">
        <w:rPr>
          <w:sz w:val="24"/>
          <w:szCs w:val="24"/>
        </w:rPr>
        <w:t>72.1</w:t>
      </w:r>
      <w:r w:rsidRPr="000967B2">
        <w:rPr>
          <w:sz w:val="24"/>
          <w:szCs w:val="24"/>
        </w:rPr>
        <w:t xml:space="preserve">%), </w:t>
      </w:r>
      <w:r w:rsidR="00CB2C68" w:rsidRPr="000967B2">
        <w:rPr>
          <w:sz w:val="24"/>
          <w:szCs w:val="24"/>
        </w:rPr>
        <w:t>parks and open spaces (</w:t>
      </w:r>
      <w:r w:rsidR="005C46E7" w:rsidRPr="000967B2">
        <w:rPr>
          <w:sz w:val="24"/>
          <w:szCs w:val="24"/>
        </w:rPr>
        <w:t>70.5</w:t>
      </w:r>
      <w:r w:rsidR="00CB2C68" w:rsidRPr="000967B2">
        <w:rPr>
          <w:sz w:val="24"/>
          <w:szCs w:val="24"/>
        </w:rPr>
        <w:t>%) and street lighting (6</w:t>
      </w:r>
      <w:r w:rsidR="000967B2" w:rsidRPr="000967B2">
        <w:rPr>
          <w:sz w:val="24"/>
          <w:szCs w:val="24"/>
        </w:rPr>
        <w:t>6</w:t>
      </w:r>
      <w:r w:rsidR="00CB2C68" w:rsidRPr="000967B2">
        <w:rPr>
          <w:sz w:val="24"/>
          <w:szCs w:val="24"/>
        </w:rPr>
        <w:t>.</w:t>
      </w:r>
      <w:r w:rsidR="000967B2" w:rsidRPr="000967B2">
        <w:rPr>
          <w:sz w:val="24"/>
          <w:szCs w:val="24"/>
        </w:rPr>
        <w:t>0</w:t>
      </w:r>
      <w:r w:rsidR="00CB2C68" w:rsidRPr="000967B2">
        <w:rPr>
          <w:sz w:val="24"/>
          <w:szCs w:val="24"/>
        </w:rPr>
        <w:t xml:space="preserve">%).  </w:t>
      </w:r>
      <w:r w:rsidR="00CB2C68" w:rsidRPr="00706CB9">
        <w:rPr>
          <w:sz w:val="24"/>
          <w:szCs w:val="24"/>
        </w:rPr>
        <w:t>Dissatisfaction was highest for road maintenance (</w:t>
      </w:r>
      <w:r w:rsidR="002117C8" w:rsidRPr="00706CB9">
        <w:rPr>
          <w:sz w:val="24"/>
          <w:szCs w:val="24"/>
        </w:rPr>
        <w:t xml:space="preserve">60.5%, down from </w:t>
      </w:r>
      <w:r w:rsidR="00CB2C68" w:rsidRPr="00706CB9">
        <w:rPr>
          <w:sz w:val="24"/>
          <w:szCs w:val="24"/>
        </w:rPr>
        <w:t>65.7%</w:t>
      </w:r>
      <w:r w:rsidR="002117C8" w:rsidRPr="00706CB9">
        <w:rPr>
          <w:sz w:val="24"/>
          <w:szCs w:val="24"/>
        </w:rPr>
        <w:t xml:space="preserve"> in 2023</w:t>
      </w:r>
      <w:r w:rsidR="00CB2C68" w:rsidRPr="00706CB9">
        <w:rPr>
          <w:sz w:val="24"/>
          <w:szCs w:val="24"/>
        </w:rPr>
        <w:t>), pavement maintenance (</w:t>
      </w:r>
      <w:r w:rsidR="002117C8" w:rsidRPr="00706CB9">
        <w:rPr>
          <w:sz w:val="24"/>
          <w:szCs w:val="24"/>
        </w:rPr>
        <w:t xml:space="preserve">57.9%, down from </w:t>
      </w:r>
      <w:r w:rsidR="00CB2C68" w:rsidRPr="00706CB9">
        <w:rPr>
          <w:sz w:val="24"/>
          <w:szCs w:val="24"/>
        </w:rPr>
        <w:t>62.5%</w:t>
      </w:r>
      <w:r w:rsidR="002117C8" w:rsidRPr="00706CB9">
        <w:rPr>
          <w:sz w:val="24"/>
          <w:szCs w:val="24"/>
        </w:rPr>
        <w:t xml:space="preserve"> in 2023</w:t>
      </w:r>
      <w:r w:rsidR="00CB2C68" w:rsidRPr="00706CB9">
        <w:rPr>
          <w:sz w:val="24"/>
          <w:szCs w:val="24"/>
        </w:rPr>
        <w:t xml:space="preserve">), and </w:t>
      </w:r>
      <w:r w:rsidR="003B0743" w:rsidRPr="00706CB9">
        <w:rPr>
          <w:sz w:val="24"/>
          <w:szCs w:val="24"/>
        </w:rPr>
        <w:t>Youth services and clubs / activities for young people (48.3%)</w:t>
      </w:r>
      <w:r w:rsidR="00CB2C68" w:rsidRPr="00706CB9">
        <w:rPr>
          <w:sz w:val="24"/>
          <w:szCs w:val="24"/>
        </w:rPr>
        <w:t>.</w:t>
      </w:r>
      <w:r w:rsidR="00CB2C68" w:rsidRPr="00BA50FD">
        <w:rPr>
          <w:sz w:val="24"/>
          <w:szCs w:val="24"/>
        </w:rPr>
        <w:t xml:space="preserve"> </w:t>
      </w:r>
    </w:p>
    <w:p w14:paraId="4A815978" w14:textId="773D2E95" w:rsidR="00CB2C68" w:rsidRPr="00BA50FD" w:rsidRDefault="00186F7A" w:rsidP="00CB2C68">
      <w:pPr>
        <w:spacing w:after="0"/>
        <w:ind w:right="-23"/>
        <w:rPr>
          <w:sz w:val="24"/>
          <w:szCs w:val="24"/>
        </w:rPr>
      </w:pPr>
      <w:r>
        <w:rPr>
          <w:noProof/>
          <w14:ligatures w14:val="standardContextual"/>
        </w:rPr>
        <w:lastRenderedPageBreak/>
        <w:drawing>
          <wp:inline distT="0" distB="0" distL="0" distR="0" wp14:anchorId="6B9D9D73" wp14:editId="243A954B">
            <wp:extent cx="5759450" cy="7856220"/>
            <wp:effectExtent l="0" t="0" r="12700" b="11430"/>
            <wp:docPr id="794086061" name="Chart 1" descr="Chart showing response pattern described in the narrative text">
              <a:extLst xmlns:a="http://schemas.openxmlformats.org/drawingml/2006/main">
                <a:ext uri="{FF2B5EF4-FFF2-40B4-BE49-F238E27FC236}">
                  <a16:creationId xmlns:a16="http://schemas.microsoft.com/office/drawing/2014/main" id="{C30660EC-79B8-4410-B2D6-30A905C56E0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5F52343F" w14:textId="77777777" w:rsidR="00CB2C68" w:rsidRPr="00BA50FD" w:rsidRDefault="00CB2C68" w:rsidP="00CB2C68">
      <w:pPr>
        <w:rPr>
          <w:sz w:val="24"/>
          <w:szCs w:val="24"/>
        </w:rPr>
      </w:pPr>
      <w:r w:rsidRPr="00BA50FD">
        <w:rPr>
          <w:i/>
          <w:sz w:val="24"/>
          <w:szCs w:val="24"/>
        </w:rPr>
        <w:t>Base sizes shown in brackets; excludes ‘Don’t Know’ responses</w:t>
      </w:r>
      <w:r>
        <w:rPr>
          <w:i/>
          <w:sz w:val="24"/>
          <w:szCs w:val="24"/>
        </w:rPr>
        <w:t>.</w:t>
      </w:r>
    </w:p>
    <w:p w14:paraId="7BD27E72" w14:textId="77777777" w:rsidR="000B037D" w:rsidRDefault="000B037D">
      <w:pPr>
        <w:spacing w:after="160" w:line="259" w:lineRule="auto"/>
        <w:rPr>
          <w:sz w:val="24"/>
          <w:szCs w:val="24"/>
        </w:rPr>
      </w:pPr>
      <w:r>
        <w:rPr>
          <w:sz w:val="24"/>
          <w:szCs w:val="24"/>
        </w:rPr>
        <w:br w:type="page"/>
      </w:r>
    </w:p>
    <w:p w14:paraId="6FAB450D" w14:textId="02E08ECA" w:rsidR="00CB2C68" w:rsidRPr="00570742" w:rsidRDefault="00CB2C68" w:rsidP="00CB2C68">
      <w:pPr>
        <w:ind w:right="-23"/>
        <w:rPr>
          <w:sz w:val="24"/>
          <w:szCs w:val="24"/>
        </w:rPr>
      </w:pPr>
      <w:r w:rsidRPr="00570742">
        <w:rPr>
          <w:sz w:val="24"/>
          <w:szCs w:val="24"/>
        </w:rPr>
        <w:lastRenderedPageBreak/>
        <w:t>Where trend data is available, the top three services were unchanged from the previous year</w:t>
      </w:r>
      <w:r w:rsidR="00473B4C" w:rsidRPr="00570742">
        <w:rPr>
          <w:sz w:val="24"/>
          <w:szCs w:val="24"/>
        </w:rPr>
        <w:t>, although</w:t>
      </w:r>
      <w:r w:rsidR="002C2BC4" w:rsidRPr="00570742">
        <w:rPr>
          <w:sz w:val="24"/>
          <w:szCs w:val="24"/>
        </w:rPr>
        <w:t xml:space="preserve"> satisfaction with Libraries and Hubs</w:t>
      </w:r>
      <w:r w:rsidR="00EC38E6" w:rsidRPr="00570742">
        <w:rPr>
          <w:sz w:val="24"/>
          <w:szCs w:val="24"/>
        </w:rPr>
        <w:t xml:space="preserve"> was highest for the first time, </w:t>
      </w:r>
      <w:r w:rsidR="00570742" w:rsidRPr="00570742">
        <w:rPr>
          <w:sz w:val="24"/>
          <w:szCs w:val="24"/>
        </w:rPr>
        <w:t xml:space="preserve">just </w:t>
      </w:r>
      <w:r w:rsidR="00EC38E6" w:rsidRPr="00570742">
        <w:rPr>
          <w:sz w:val="24"/>
          <w:szCs w:val="24"/>
        </w:rPr>
        <w:t xml:space="preserve">overtaking </w:t>
      </w:r>
      <w:r w:rsidR="00FC5841" w:rsidRPr="00570742">
        <w:rPr>
          <w:sz w:val="24"/>
          <w:szCs w:val="24"/>
        </w:rPr>
        <w:t>p</w:t>
      </w:r>
      <w:r w:rsidR="00EC38E6" w:rsidRPr="00570742">
        <w:rPr>
          <w:sz w:val="24"/>
          <w:szCs w:val="24"/>
        </w:rPr>
        <w:t>arks and open spaces</w:t>
      </w:r>
      <w:r w:rsidRPr="00570742">
        <w:rPr>
          <w:sz w:val="24"/>
          <w:szCs w:val="24"/>
        </w:rPr>
        <w:t xml:space="preserve">.  </w:t>
      </w:r>
    </w:p>
    <w:p w14:paraId="188500B5" w14:textId="3B9557F2" w:rsidR="00CB2C68" w:rsidRDefault="00CB2C68" w:rsidP="00CB2C68">
      <w:pPr>
        <w:ind w:right="-23"/>
        <w:rPr>
          <w:sz w:val="24"/>
          <w:szCs w:val="24"/>
        </w:rPr>
      </w:pPr>
      <w:r w:rsidRPr="00570742">
        <w:rPr>
          <w:sz w:val="24"/>
          <w:szCs w:val="24"/>
        </w:rPr>
        <w:t xml:space="preserve">Compared with the previous year, there was an increase in satisfaction </w:t>
      </w:r>
      <w:r w:rsidR="00452C8C">
        <w:rPr>
          <w:sz w:val="24"/>
          <w:szCs w:val="24"/>
        </w:rPr>
        <w:t xml:space="preserve">across </w:t>
      </w:r>
      <w:proofErr w:type="gramStart"/>
      <w:r w:rsidR="001F50BE" w:rsidRPr="00570742">
        <w:rPr>
          <w:sz w:val="24"/>
          <w:szCs w:val="24"/>
        </w:rPr>
        <w:t>all of</w:t>
      </w:r>
      <w:proofErr w:type="gramEnd"/>
      <w:r w:rsidR="001F50BE" w:rsidRPr="00570742">
        <w:rPr>
          <w:sz w:val="24"/>
          <w:szCs w:val="24"/>
        </w:rPr>
        <w:t xml:space="preserve"> the services listed</w:t>
      </w:r>
      <w:r w:rsidR="00DB137A" w:rsidRPr="00570742">
        <w:rPr>
          <w:sz w:val="24"/>
          <w:szCs w:val="24"/>
        </w:rPr>
        <w:t xml:space="preserve">, </w:t>
      </w:r>
      <w:proofErr w:type="gramStart"/>
      <w:r w:rsidR="00DB137A" w:rsidRPr="00570742">
        <w:rPr>
          <w:sz w:val="24"/>
          <w:szCs w:val="24"/>
        </w:rPr>
        <w:t>with the exception of</w:t>
      </w:r>
      <w:proofErr w:type="gramEnd"/>
      <w:r w:rsidR="00DB137A" w:rsidRPr="00570742">
        <w:rPr>
          <w:sz w:val="24"/>
          <w:szCs w:val="24"/>
        </w:rPr>
        <w:t xml:space="preserve"> parks and open spaces</w:t>
      </w:r>
      <w:r w:rsidR="000E7AF9" w:rsidRPr="00570742">
        <w:rPr>
          <w:sz w:val="24"/>
          <w:szCs w:val="24"/>
        </w:rPr>
        <w:t>,</w:t>
      </w:r>
      <w:r w:rsidR="00074364" w:rsidRPr="00570742">
        <w:rPr>
          <w:sz w:val="24"/>
          <w:szCs w:val="24"/>
        </w:rPr>
        <w:t xml:space="preserve"> </w:t>
      </w:r>
      <w:r w:rsidR="002227FD" w:rsidRPr="00570742">
        <w:rPr>
          <w:sz w:val="24"/>
          <w:szCs w:val="24"/>
        </w:rPr>
        <w:t>street lighting</w:t>
      </w:r>
      <w:r w:rsidR="009165D3" w:rsidRPr="00570742">
        <w:rPr>
          <w:sz w:val="24"/>
          <w:szCs w:val="24"/>
        </w:rPr>
        <w:t xml:space="preserve"> and dealing with anti-social behaviour</w:t>
      </w:r>
      <w:r w:rsidR="000E7AF9" w:rsidRPr="00570742">
        <w:rPr>
          <w:sz w:val="24"/>
          <w:szCs w:val="24"/>
        </w:rPr>
        <w:t>, each of which</w:t>
      </w:r>
      <w:r w:rsidR="00995262" w:rsidRPr="00570742">
        <w:rPr>
          <w:sz w:val="24"/>
          <w:szCs w:val="24"/>
        </w:rPr>
        <w:t xml:space="preserve"> were broadly unchanged</w:t>
      </w:r>
      <w:r w:rsidRPr="00570742">
        <w:rPr>
          <w:sz w:val="24"/>
          <w:szCs w:val="24"/>
        </w:rPr>
        <w:t>.</w:t>
      </w:r>
      <w:r>
        <w:rPr>
          <w:sz w:val="24"/>
          <w:szCs w:val="24"/>
        </w:rPr>
        <w:t xml:space="preserve">  </w:t>
      </w:r>
    </w:p>
    <w:tbl>
      <w:tblPr>
        <w:tblStyle w:val="GridTable4-Accent1"/>
        <w:tblW w:w="9364" w:type="dxa"/>
        <w:tblLook w:val="04A0" w:firstRow="1" w:lastRow="0" w:firstColumn="1" w:lastColumn="0" w:noHBand="0" w:noVBand="1"/>
      </w:tblPr>
      <w:tblGrid>
        <w:gridCol w:w="5524"/>
        <w:gridCol w:w="960"/>
        <w:gridCol w:w="960"/>
        <w:gridCol w:w="960"/>
        <w:gridCol w:w="960"/>
      </w:tblGrid>
      <w:tr w:rsidR="00877994" w:rsidRPr="00CD0281" w14:paraId="38ED974E" w14:textId="77777777" w:rsidTr="00877994">
        <w:trPr>
          <w:cnfStyle w:val="100000000000" w:firstRow="1" w:lastRow="0" w:firstColumn="0" w:lastColumn="0" w:oddVBand="0" w:evenVBand="0" w:oddHBand="0"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27A096"/>
            <w:noWrap/>
            <w:hideMark/>
          </w:tcPr>
          <w:p w14:paraId="5329D1A8" w14:textId="77777777" w:rsidR="00877994" w:rsidRPr="00CD0281" w:rsidRDefault="00877994" w:rsidP="00150AB2">
            <w:pPr>
              <w:spacing w:after="0"/>
              <w:rPr>
                <w:rFonts w:eastAsia="Times New Roman" w:cstheme="minorHAnsi"/>
                <w:color w:val="000000"/>
                <w:sz w:val="24"/>
                <w:szCs w:val="24"/>
                <w:lang w:val="en-GB" w:eastAsia="en-GB"/>
              </w:rPr>
            </w:pPr>
            <w:r w:rsidRPr="00CD0281">
              <w:rPr>
                <w:rFonts w:eastAsia="Times New Roman" w:cstheme="minorHAnsi"/>
                <w:color w:val="000000"/>
                <w:sz w:val="24"/>
                <w:szCs w:val="24"/>
                <w:lang w:val="en-GB" w:eastAsia="en-GB"/>
              </w:rPr>
              <w:t> </w:t>
            </w:r>
          </w:p>
        </w:tc>
        <w:tc>
          <w:tcPr>
            <w:tcW w:w="960" w:type="dxa"/>
            <w:shd w:val="clear" w:color="auto" w:fill="27A096"/>
          </w:tcPr>
          <w:p w14:paraId="30CCAB9C" w14:textId="3FE4F89E" w:rsidR="00877994" w:rsidRPr="00CD0281" w:rsidRDefault="00877994" w:rsidP="00150AB2">
            <w:pPr>
              <w:spacing w:after="0"/>
              <w:jc w:val="right"/>
              <w:cnfStyle w:val="100000000000" w:firstRow="1" w:lastRow="0" w:firstColumn="0" w:lastColumn="0" w:oddVBand="0" w:evenVBand="0" w:oddHBand="0" w:evenHBand="0" w:firstRowFirstColumn="0" w:firstRowLastColumn="0" w:lastRowFirstColumn="0" w:lastRowLastColumn="0"/>
              <w:rPr>
                <w:rFonts w:eastAsia="Times New Roman" w:cstheme="minorHAnsi"/>
                <w:color w:val="FFFFFF"/>
                <w:sz w:val="24"/>
                <w:szCs w:val="24"/>
                <w:lang w:eastAsia="en-GB"/>
              </w:rPr>
            </w:pPr>
            <w:r w:rsidRPr="00CD0281">
              <w:rPr>
                <w:rFonts w:eastAsia="Times New Roman" w:cstheme="minorHAnsi"/>
                <w:color w:val="FFFFFF"/>
                <w:sz w:val="24"/>
                <w:szCs w:val="24"/>
                <w:lang w:eastAsia="en-GB"/>
              </w:rPr>
              <w:t>2024</w:t>
            </w:r>
          </w:p>
        </w:tc>
        <w:tc>
          <w:tcPr>
            <w:tcW w:w="960" w:type="dxa"/>
            <w:shd w:val="clear" w:color="auto" w:fill="27A096"/>
          </w:tcPr>
          <w:p w14:paraId="065CFE84" w14:textId="13D36B6B" w:rsidR="00877994" w:rsidRPr="00CD0281" w:rsidRDefault="00877994" w:rsidP="00150AB2">
            <w:pPr>
              <w:spacing w:after="0"/>
              <w:jc w:val="right"/>
              <w:cnfStyle w:val="100000000000" w:firstRow="1" w:lastRow="0" w:firstColumn="0" w:lastColumn="0" w:oddVBand="0" w:evenVBand="0" w:oddHBand="0" w:evenHBand="0" w:firstRowFirstColumn="0" w:firstRowLastColumn="0" w:lastRowFirstColumn="0" w:lastRowLastColumn="0"/>
              <w:rPr>
                <w:rFonts w:eastAsia="Times New Roman" w:cstheme="minorHAnsi"/>
                <w:color w:val="FFFFFF"/>
                <w:sz w:val="24"/>
                <w:szCs w:val="24"/>
                <w:lang w:val="en-GB" w:eastAsia="en-GB"/>
              </w:rPr>
            </w:pPr>
            <w:r w:rsidRPr="00CD0281">
              <w:rPr>
                <w:rFonts w:eastAsia="Times New Roman" w:cstheme="minorHAnsi"/>
                <w:color w:val="FFFFFF"/>
                <w:sz w:val="24"/>
                <w:szCs w:val="24"/>
                <w:lang w:val="en-GB" w:eastAsia="en-GB"/>
              </w:rPr>
              <w:t>2023</w:t>
            </w:r>
          </w:p>
        </w:tc>
        <w:tc>
          <w:tcPr>
            <w:tcW w:w="960" w:type="dxa"/>
            <w:shd w:val="clear" w:color="auto" w:fill="27A096"/>
            <w:noWrap/>
            <w:hideMark/>
          </w:tcPr>
          <w:p w14:paraId="389CB152" w14:textId="77777777" w:rsidR="00877994" w:rsidRPr="00CD0281" w:rsidRDefault="00877994" w:rsidP="00150AB2">
            <w:pPr>
              <w:spacing w:after="0"/>
              <w:jc w:val="right"/>
              <w:cnfStyle w:val="100000000000" w:firstRow="1" w:lastRow="0" w:firstColumn="0" w:lastColumn="0" w:oddVBand="0" w:evenVBand="0" w:oddHBand="0" w:evenHBand="0" w:firstRowFirstColumn="0" w:firstRowLastColumn="0" w:lastRowFirstColumn="0" w:lastRowLastColumn="0"/>
              <w:rPr>
                <w:rFonts w:eastAsia="Times New Roman" w:cstheme="minorHAnsi"/>
                <w:color w:val="FFFFFF"/>
                <w:sz w:val="24"/>
                <w:szCs w:val="24"/>
                <w:lang w:val="en-GB" w:eastAsia="en-GB"/>
              </w:rPr>
            </w:pPr>
            <w:r w:rsidRPr="00CD0281">
              <w:rPr>
                <w:rFonts w:eastAsia="Times New Roman" w:cstheme="minorHAnsi"/>
                <w:color w:val="FFFFFF"/>
                <w:sz w:val="24"/>
                <w:szCs w:val="24"/>
                <w:lang w:val="en-GB" w:eastAsia="en-GB"/>
              </w:rPr>
              <w:t>2022</w:t>
            </w:r>
          </w:p>
        </w:tc>
        <w:tc>
          <w:tcPr>
            <w:tcW w:w="960" w:type="dxa"/>
            <w:shd w:val="clear" w:color="auto" w:fill="27A096"/>
            <w:noWrap/>
            <w:hideMark/>
          </w:tcPr>
          <w:p w14:paraId="6E4B666F" w14:textId="77777777" w:rsidR="00877994" w:rsidRPr="00CD0281" w:rsidRDefault="00877994" w:rsidP="00150AB2">
            <w:pPr>
              <w:spacing w:after="0"/>
              <w:jc w:val="right"/>
              <w:cnfStyle w:val="100000000000" w:firstRow="1" w:lastRow="0" w:firstColumn="0" w:lastColumn="0" w:oddVBand="0" w:evenVBand="0" w:oddHBand="0" w:evenHBand="0" w:firstRowFirstColumn="0" w:firstRowLastColumn="0" w:lastRowFirstColumn="0" w:lastRowLastColumn="0"/>
              <w:rPr>
                <w:rFonts w:eastAsia="Times New Roman" w:cstheme="minorHAnsi"/>
                <w:color w:val="FFFFFF"/>
                <w:sz w:val="24"/>
                <w:szCs w:val="24"/>
                <w:lang w:val="en-GB" w:eastAsia="en-GB"/>
              </w:rPr>
            </w:pPr>
            <w:r w:rsidRPr="00CD0281">
              <w:rPr>
                <w:rFonts w:eastAsia="Times New Roman" w:cstheme="minorHAnsi"/>
                <w:color w:val="FFFFFF"/>
                <w:sz w:val="24"/>
                <w:szCs w:val="24"/>
                <w:lang w:val="en-GB" w:eastAsia="en-GB"/>
              </w:rPr>
              <w:t>2021</w:t>
            </w:r>
          </w:p>
        </w:tc>
      </w:tr>
      <w:tr w:rsidR="00F50460" w:rsidRPr="001E4A59" w14:paraId="1671117A" w14:textId="77777777" w:rsidTr="00C676E3">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CCF2EF"/>
            <w:noWrap/>
          </w:tcPr>
          <w:p w14:paraId="57527C3E" w14:textId="64283E31" w:rsidR="00F50460" w:rsidRPr="001E4A59" w:rsidRDefault="00F50460" w:rsidP="00F50460">
            <w:pPr>
              <w:spacing w:after="0"/>
              <w:rPr>
                <w:rFonts w:eastAsia="Times New Roman" w:cstheme="minorHAnsi"/>
                <w:color w:val="000000"/>
                <w:sz w:val="24"/>
                <w:szCs w:val="24"/>
                <w:lang w:eastAsia="en-GB"/>
              </w:rPr>
            </w:pPr>
            <w:r w:rsidRPr="001E4A59">
              <w:rPr>
                <w:rFonts w:eastAsia="Times New Roman" w:cstheme="minorHAnsi"/>
                <w:color w:val="000000"/>
                <w:sz w:val="24"/>
                <w:szCs w:val="24"/>
                <w:lang w:val="en-GB" w:eastAsia="en-GB"/>
              </w:rPr>
              <w:t>Libraries/Hubs</w:t>
            </w:r>
          </w:p>
        </w:tc>
        <w:tc>
          <w:tcPr>
            <w:tcW w:w="960" w:type="dxa"/>
            <w:shd w:val="clear" w:color="auto" w:fill="2FBFB5"/>
            <w:vAlign w:val="center"/>
          </w:tcPr>
          <w:p w14:paraId="12753875" w14:textId="76E6D35C" w:rsidR="00F50460" w:rsidRPr="001E4A59" w:rsidRDefault="00F50460" w:rsidP="00F50460">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FFFFFF"/>
                <w:sz w:val="24"/>
                <w:szCs w:val="24"/>
                <w:lang w:eastAsia="en-GB"/>
              </w:rPr>
            </w:pPr>
            <w:r w:rsidRPr="001E4A59">
              <w:rPr>
                <w:rFonts w:cstheme="minorHAnsi"/>
                <w:b/>
                <w:bCs/>
                <w:color w:val="FFFFFF" w:themeColor="background1"/>
                <w:sz w:val="24"/>
                <w:szCs w:val="24"/>
                <w:lang w:val="en-GB"/>
              </w:rPr>
              <w:t>72.1</w:t>
            </w:r>
          </w:p>
        </w:tc>
        <w:tc>
          <w:tcPr>
            <w:tcW w:w="960" w:type="dxa"/>
            <w:shd w:val="clear" w:color="auto" w:fill="2FBFB5"/>
            <w:vAlign w:val="center"/>
          </w:tcPr>
          <w:p w14:paraId="3603A37E" w14:textId="10477067" w:rsidR="00F50460" w:rsidRPr="001E4A59" w:rsidRDefault="00F50460" w:rsidP="00F50460">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FFFFFF"/>
                <w:sz w:val="24"/>
                <w:szCs w:val="24"/>
                <w:lang w:eastAsia="en-GB"/>
              </w:rPr>
            </w:pPr>
            <w:r w:rsidRPr="001E4A59">
              <w:rPr>
                <w:rFonts w:cstheme="minorHAnsi"/>
                <w:b/>
                <w:bCs/>
                <w:color w:val="FFFFFF" w:themeColor="background1"/>
                <w:sz w:val="24"/>
                <w:szCs w:val="24"/>
                <w:lang w:val="en-GB"/>
              </w:rPr>
              <w:t>69.2</w:t>
            </w:r>
          </w:p>
        </w:tc>
        <w:tc>
          <w:tcPr>
            <w:tcW w:w="960" w:type="dxa"/>
            <w:shd w:val="clear" w:color="auto" w:fill="2FBFB5"/>
            <w:noWrap/>
          </w:tcPr>
          <w:p w14:paraId="44A3DB16" w14:textId="1FAFDC30" w:rsidR="00F50460" w:rsidRPr="00C676E3" w:rsidRDefault="00F50460" w:rsidP="00F50460">
            <w:pPr>
              <w:spacing w:after="0"/>
              <w:jc w:val="right"/>
              <w:cnfStyle w:val="000000100000" w:firstRow="0" w:lastRow="0" w:firstColumn="0" w:lastColumn="0" w:oddVBand="0" w:evenVBand="0" w:oddHBand="1" w:evenHBand="0" w:firstRowFirstColumn="0" w:firstRowLastColumn="0" w:lastRowFirstColumn="0" w:lastRowLastColumn="0"/>
              <w:rPr>
                <w:rFonts w:cstheme="minorHAnsi"/>
                <w:b/>
                <w:bCs/>
                <w:color w:val="FFFFFF" w:themeColor="background1"/>
                <w:sz w:val="24"/>
                <w:szCs w:val="24"/>
                <w:lang w:val="en-GB"/>
              </w:rPr>
            </w:pPr>
            <w:r w:rsidRPr="00C676E3">
              <w:rPr>
                <w:rFonts w:cstheme="minorHAnsi"/>
                <w:b/>
                <w:bCs/>
                <w:color w:val="FFFFFF" w:themeColor="background1"/>
                <w:sz w:val="24"/>
                <w:szCs w:val="24"/>
                <w:lang w:val="en-GB"/>
              </w:rPr>
              <w:t>64.4</w:t>
            </w:r>
          </w:p>
        </w:tc>
        <w:tc>
          <w:tcPr>
            <w:tcW w:w="960" w:type="dxa"/>
            <w:shd w:val="clear" w:color="auto" w:fill="CCF2EF"/>
            <w:noWrap/>
          </w:tcPr>
          <w:p w14:paraId="5D18AB50" w14:textId="389EDCD4" w:rsidR="00F50460" w:rsidRPr="001E4A59" w:rsidRDefault="00F50460" w:rsidP="00F50460">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FFFFFF"/>
                <w:sz w:val="24"/>
                <w:szCs w:val="24"/>
                <w:lang w:eastAsia="en-GB"/>
              </w:rPr>
            </w:pPr>
            <w:r w:rsidRPr="001E4A59">
              <w:rPr>
                <w:rFonts w:eastAsia="Times New Roman" w:cstheme="minorHAnsi"/>
                <w:sz w:val="24"/>
                <w:szCs w:val="24"/>
                <w:lang w:val="en-GB" w:eastAsia="en-GB"/>
              </w:rPr>
              <w:t>64.1</w:t>
            </w:r>
          </w:p>
        </w:tc>
      </w:tr>
      <w:tr w:rsidR="004D0CF5" w:rsidRPr="00CD0281" w14:paraId="1E4CDD7C" w14:textId="77777777" w:rsidTr="00C955D6">
        <w:trPr>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noWrap/>
            <w:hideMark/>
          </w:tcPr>
          <w:p w14:paraId="0DD25AEA" w14:textId="77777777" w:rsidR="004D0CF5" w:rsidRPr="00CD0281" w:rsidRDefault="004D0CF5" w:rsidP="004D0CF5">
            <w:pPr>
              <w:spacing w:after="0"/>
              <w:rPr>
                <w:rFonts w:eastAsia="Times New Roman" w:cstheme="minorHAnsi"/>
                <w:color w:val="000000"/>
                <w:sz w:val="24"/>
                <w:szCs w:val="24"/>
                <w:lang w:val="en-GB" w:eastAsia="en-GB"/>
              </w:rPr>
            </w:pPr>
            <w:r w:rsidRPr="00CD0281">
              <w:rPr>
                <w:rFonts w:eastAsia="Times New Roman" w:cstheme="minorHAnsi"/>
                <w:color w:val="000000"/>
                <w:sz w:val="24"/>
                <w:szCs w:val="24"/>
                <w:lang w:val="en-GB" w:eastAsia="en-GB"/>
              </w:rPr>
              <w:t>Parks and open spaces</w:t>
            </w:r>
          </w:p>
        </w:tc>
        <w:tc>
          <w:tcPr>
            <w:tcW w:w="960" w:type="dxa"/>
            <w:shd w:val="clear" w:color="auto" w:fill="auto"/>
            <w:vAlign w:val="center"/>
          </w:tcPr>
          <w:p w14:paraId="57D6806E" w14:textId="00BB4F96" w:rsidR="004D0CF5" w:rsidRPr="00C955D6" w:rsidRDefault="004D0CF5"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val="en-GB" w:eastAsia="en-GB"/>
              </w:rPr>
            </w:pPr>
            <w:r w:rsidRPr="00C955D6">
              <w:rPr>
                <w:rFonts w:eastAsia="Times New Roman" w:cstheme="minorHAnsi"/>
                <w:sz w:val="24"/>
                <w:szCs w:val="24"/>
                <w:lang w:val="en-GB" w:eastAsia="en-GB"/>
              </w:rPr>
              <w:t>70.5</w:t>
            </w:r>
          </w:p>
        </w:tc>
        <w:tc>
          <w:tcPr>
            <w:tcW w:w="960" w:type="dxa"/>
            <w:shd w:val="clear" w:color="auto" w:fill="auto"/>
            <w:vAlign w:val="center"/>
          </w:tcPr>
          <w:p w14:paraId="59F672BC" w14:textId="2594C857" w:rsidR="004D0CF5" w:rsidRPr="00C955D6" w:rsidRDefault="004D0CF5"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val="en-GB" w:eastAsia="en-GB"/>
              </w:rPr>
            </w:pPr>
            <w:r w:rsidRPr="00C955D6">
              <w:rPr>
                <w:rFonts w:eastAsia="Times New Roman" w:cstheme="minorHAnsi"/>
                <w:sz w:val="24"/>
                <w:szCs w:val="24"/>
                <w:lang w:val="en-GB" w:eastAsia="en-GB"/>
              </w:rPr>
              <w:t>72.5</w:t>
            </w:r>
          </w:p>
        </w:tc>
        <w:tc>
          <w:tcPr>
            <w:tcW w:w="960" w:type="dxa"/>
            <w:shd w:val="clear" w:color="auto" w:fill="auto"/>
            <w:noWrap/>
            <w:hideMark/>
          </w:tcPr>
          <w:p w14:paraId="5E9C8B2F" w14:textId="77777777" w:rsidR="004D0CF5" w:rsidRPr="00CD0281" w:rsidRDefault="004D0CF5"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val="en-GB" w:eastAsia="en-GB"/>
              </w:rPr>
            </w:pPr>
            <w:r w:rsidRPr="00CD0281">
              <w:rPr>
                <w:rFonts w:eastAsia="Times New Roman" w:cstheme="minorHAnsi"/>
                <w:sz w:val="24"/>
                <w:szCs w:val="24"/>
                <w:lang w:val="en-GB" w:eastAsia="en-GB"/>
              </w:rPr>
              <w:t>74.0</w:t>
            </w:r>
          </w:p>
        </w:tc>
        <w:tc>
          <w:tcPr>
            <w:tcW w:w="960" w:type="dxa"/>
            <w:shd w:val="clear" w:color="auto" w:fill="auto"/>
            <w:noWrap/>
            <w:hideMark/>
          </w:tcPr>
          <w:p w14:paraId="369471B3" w14:textId="77777777" w:rsidR="004D0CF5" w:rsidRPr="00877994" w:rsidRDefault="004D0CF5"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val="en-GB" w:eastAsia="en-GB"/>
              </w:rPr>
            </w:pPr>
            <w:r w:rsidRPr="00877994">
              <w:rPr>
                <w:rFonts w:eastAsia="Times New Roman" w:cstheme="minorHAnsi"/>
                <w:sz w:val="24"/>
                <w:szCs w:val="24"/>
                <w:lang w:val="en-GB" w:eastAsia="en-GB"/>
              </w:rPr>
              <w:t>74.0</w:t>
            </w:r>
          </w:p>
        </w:tc>
      </w:tr>
      <w:tr w:rsidR="004D0CF5" w:rsidRPr="00CD0281" w14:paraId="5330785F" w14:textId="77777777" w:rsidTr="005272DC">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CCF2EF"/>
            <w:noWrap/>
            <w:hideMark/>
          </w:tcPr>
          <w:p w14:paraId="05D9A48F" w14:textId="77777777" w:rsidR="004D0CF5" w:rsidRPr="00CD0281" w:rsidRDefault="004D0CF5" w:rsidP="004D0CF5">
            <w:pPr>
              <w:spacing w:after="0"/>
              <w:rPr>
                <w:rFonts w:eastAsia="Times New Roman" w:cstheme="minorHAnsi"/>
                <w:color w:val="000000"/>
                <w:sz w:val="24"/>
                <w:szCs w:val="24"/>
                <w:lang w:val="en-GB" w:eastAsia="en-GB"/>
              </w:rPr>
            </w:pPr>
            <w:r w:rsidRPr="00CD0281">
              <w:rPr>
                <w:rFonts w:eastAsia="Times New Roman" w:cstheme="minorHAnsi"/>
                <w:color w:val="000000"/>
                <w:sz w:val="24"/>
                <w:szCs w:val="24"/>
                <w:lang w:val="en-GB" w:eastAsia="en-GB"/>
              </w:rPr>
              <w:t>Street lighting</w:t>
            </w:r>
          </w:p>
        </w:tc>
        <w:tc>
          <w:tcPr>
            <w:tcW w:w="960" w:type="dxa"/>
            <w:shd w:val="clear" w:color="auto" w:fill="CCF2EF"/>
            <w:vAlign w:val="center"/>
          </w:tcPr>
          <w:p w14:paraId="317B5987" w14:textId="2CE8CFA9" w:rsidR="004D0CF5" w:rsidRPr="00EB0242"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val="en-GB" w:eastAsia="en-GB"/>
              </w:rPr>
            </w:pPr>
            <w:r w:rsidRPr="00EB0242">
              <w:rPr>
                <w:rFonts w:eastAsia="Times New Roman" w:cstheme="minorHAnsi"/>
                <w:sz w:val="24"/>
                <w:szCs w:val="24"/>
                <w:lang w:val="en-GB" w:eastAsia="en-GB"/>
              </w:rPr>
              <w:t>66.0</w:t>
            </w:r>
          </w:p>
        </w:tc>
        <w:tc>
          <w:tcPr>
            <w:tcW w:w="960" w:type="dxa"/>
            <w:shd w:val="clear" w:color="auto" w:fill="CCF2EF"/>
            <w:vAlign w:val="center"/>
          </w:tcPr>
          <w:p w14:paraId="098AB282" w14:textId="0C72F706" w:rsidR="004D0CF5" w:rsidRPr="00EB0242"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val="en-GB" w:eastAsia="en-GB"/>
              </w:rPr>
            </w:pPr>
            <w:r w:rsidRPr="00EB0242">
              <w:rPr>
                <w:rFonts w:eastAsia="Times New Roman" w:cstheme="minorHAnsi"/>
                <w:sz w:val="24"/>
                <w:szCs w:val="24"/>
                <w:lang w:val="en-GB" w:eastAsia="en-GB"/>
              </w:rPr>
              <w:t>67.9</w:t>
            </w:r>
          </w:p>
        </w:tc>
        <w:tc>
          <w:tcPr>
            <w:tcW w:w="960" w:type="dxa"/>
            <w:shd w:val="clear" w:color="auto" w:fill="CCF2EF"/>
            <w:noWrap/>
            <w:hideMark/>
          </w:tcPr>
          <w:p w14:paraId="28EECD51" w14:textId="77777777" w:rsidR="004D0CF5" w:rsidRPr="005272DC"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val="en-GB" w:eastAsia="en-GB"/>
              </w:rPr>
            </w:pPr>
            <w:r w:rsidRPr="005272DC">
              <w:rPr>
                <w:rFonts w:eastAsia="Times New Roman" w:cstheme="minorHAnsi"/>
                <w:sz w:val="24"/>
                <w:szCs w:val="24"/>
                <w:lang w:val="en-GB" w:eastAsia="en-GB"/>
              </w:rPr>
              <w:t>66.2</w:t>
            </w:r>
          </w:p>
        </w:tc>
        <w:tc>
          <w:tcPr>
            <w:tcW w:w="960" w:type="dxa"/>
            <w:shd w:val="clear" w:color="auto" w:fill="CCF2EF"/>
            <w:noWrap/>
            <w:hideMark/>
          </w:tcPr>
          <w:p w14:paraId="6C4756B8" w14:textId="77777777" w:rsidR="004D0CF5" w:rsidRPr="00877994"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val="en-GB" w:eastAsia="en-GB"/>
              </w:rPr>
            </w:pPr>
            <w:r w:rsidRPr="00877994">
              <w:rPr>
                <w:rFonts w:eastAsia="Times New Roman" w:cstheme="minorHAnsi"/>
                <w:sz w:val="24"/>
                <w:szCs w:val="24"/>
                <w:lang w:val="en-GB" w:eastAsia="en-GB"/>
              </w:rPr>
              <w:t>66.8</w:t>
            </w:r>
          </w:p>
        </w:tc>
      </w:tr>
      <w:tr w:rsidR="004D0CF5" w:rsidRPr="00CD0281" w14:paraId="16B85C76" w14:textId="77777777" w:rsidTr="00C676E3">
        <w:trPr>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noWrap/>
            <w:vAlign w:val="bottom"/>
          </w:tcPr>
          <w:p w14:paraId="0586A570" w14:textId="18FF5D61" w:rsidR="004D0CF5" w:rsidRPr="00CD0281" w:rsidRDefault="008F5421" w:rsidP="004D0CF5">
            <w:pPr>
              <w:spacing w:after="0"/>
              <w:rPr>
                <w:rFonts w:eastAsia="Times New Roman" w:cstheme="minorHAnsi"/>
                <w:color w:val="000000"/>
                <w:sz w:val="24"/>
                <w:szCs w:val="24"/>
                <w:lang w:val="en-GB" w:eastAsia="en-GB"/>
              </w:rPr>
            </w:pPr>
            <w:r w:rsidRPr="001E4A59">
              <w:rPr>
                <w:rFonts w:eastAsia="Times New Roman" w:cstheme="minorHAnsi"/>
                <w:color w:val="000000"/>
                <w:sz w:val="24"/>
                <w:szCs w:val="24"/>
                <w:lang w:val="en-GB" w:eastAsia="en-GB"/>
              </w:rPr>
              <w:t>Schools</w:t>
            </w:r>
          </w:p>
        </w:tc>
        <w:tc>
          <w:tcPr>
            <w:tcW w:w="960" w:type="dxa"/>
            <w:shd w:val="clear" w:color="auto" w:fill="2FBFB5"/>
            <w:vAlign w:val="center"/>
          </w:tcPr>
          <w:p w14:paraId="7CEAB2D6" w14:textId="17AE014C" w:rsidR="004D0CF5" w:rsidRPr="00086813" w:rsidRDefault="008F5421" w:rsidP="004D0CF5">
            <w:pPr>
              <w:spacing w:after="0"/>
              <w:jc w:val="right"/>
              <w:cnfStyle w:val="000000000000" w:firstRow="0" w:lastRow="0" w:firstColumn="0" w:lastColumn="0" w:oddVBand="0" w:evenVBand="0" w:oddHBand="0" w:evenHBand="0" w:firstRowFirstColumn="0" w:firstRowLastColumn="0" w:lastRowFirstColumn="0" w:lastRowLastColumn="0"/>
              <w:rPr>
                <w:rFonts w:cstheme="minorHAnsi"/>
                <w:b/>
                <w:bCs/>
                <w:color w:val="FFFFFF" w:themeColor="background1"/>
                <w:sz w:val="24"/>
                <w:szCs w:val="24"/>
                <w:lang w:val="en-GB"/>
              </w:rPr>
            </w:pPr>
            <w:r w:rsidRPr="001E4A59">
              <w:rPr>
                <w:rFonts w:cstheme="minorHAnsi"/>
                <w:b/>
                <w:bCs/>
                <w:color w:val="FFFFFF" w:themeColor="background1"/>
                <w:sz w:val="24"/>
                <w:szCs w:val="24"/>
                <w:lang w:val="en-GB"/>
              </w:rPr>
              <w:t>58.6</w:t>
            </w:r>
          </w:p>
        </w:tc>
        <w:tc>
          <w:tcPr>
            <w:tcW w:w="960" w:type="dxa"/>
            <w:shd w:val="clear" w:color="auto" w:fill="auto"/>
            <w:vAlign w:val="bottom"/>
          </w:tcPr>
          <w:p w14:paraId="198573C2" w14:textId="097476C9" w:rsidR="004D0CF5" w:rsidRPr="00CD0281" w:rsidRDefault="008F5421"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b/>
                <w:bCs/>
                <w:color w:val="FFFFFF" w:themeColor="background1"/>
                <w:sz w:val="24"/>
                <w:szCs w:val="24"/>
                <w:lang w:val="en-GB" w:eastAsia="en-GB"/>
              </w:rPr>
            </w:pPr>
            <w:r w:rsidRPr="001E4A59">
              <w:rPr>
                <w:rFonts w:cstheme="minorHAnsi"/>
                <w:color w:val="000000"/>
                <w:sz w:val="24"/>
                <w:szCs w:val="24"/>
              </w:rPr>
              <w:t>54.8</w:t>
            </w:r>
          </w:p>
        </w:tc>
        <w:tc>
          <w:tcPr>
            <w:tcW w:w="960" w:type="dxa"/>
            <w:shd w:val="clear" w:color="auto" w:fill="auto"/>
            <w:noWrap/>
          </w:tcPr>
          <w:p w14:paraId="2FB6AA8D" w14:textId="0DE26743" w:rsidR="004D0CF5" w:rsidRPr="00CD0281" w:rsidRDefault="0079162F"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val="en-GB" w:eastAsia="en-GB"/>
              </w:rPr>
            </w:pPr>
            <w:r w:rsidRPr="001E4A59">
              <w:rPr>
                <w:rFonts w:eastAsia="Times New Roman" w:cstheme="minorHAnsi"/>
                <w:sz w:val="24"/>
                <w:szCs w:val="24"/>
                <w:lang w:val="en-GB" w:eastAsia="en-GB"/>
              </w:rPr>
              <w:t>-</w:t>
            </w:r>
          </w:p>
        </w:tc>
        <w:tc>
          <w:tcPr>
            <w:tcW w:w="960" w:type="dxa"/>
            <w:shd w:val="clear" w:color="auto" w:fill="auto"/>
            <w:noWrap/>
          </w:tcPr>
          <w:p w14:paraId="0DB9AB3B" w14:textId="41A03973" w:rsidR="004D0CF5" w:rsidRPr="00877994" w:rsidRDefault="0079162F"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val="en-GB" w:eastAsia="en-GB"/>
              </w:rPr>
            </w:pPr>
            <w:r w:rsidRPr="001E4A59">
              <w:rPr>
                <w:rFonts w:eastAsia="Times New Roman" w:cstheme="minorHAnsi"/>
                <w:sz w:val="24"/>
                <w:szCs w:val="24"/>
                <w:lang w:val="en-GB" w:eastAsia="en-GB"/>
              </w:rPr>
              <w:t>-</w:t>
            </w:r>
          </w:p>
        </w:tc>
      </w:tr>
      <w:tr w:rsidR="004D0CF5" w:rsidRPr="00CD0281" w14:paraId="4B9287C1" w14:textId="77777777" w:rsidTr="001E4A5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CCF2EF"/>
            <w:noWrap/>
            <w:hideMark/>
          </w:tcPr>
          <w:p w14:paraId="39BFDCA8" w14:textId="77777777" w:rsidR="004D0CF5" w:rsidRPr="00CD0281" w:rsidRDefault="004D0CF5" w:rsidP="004D0CF5">
            <w:pPr>
              <w:spacing w:after="0"/>
              <w:rPr>
                <w:rFonts w:eastAsia="Times New Roman" w:cstheme="minorHAnsi"/>
                <w:color w:val="000000"/>
                <w:sz w:val="24"/>
                <w:szCs w:val="24"/>
                <w:lang w:val="en-GB" w:eastAsia="en-GB"/>
              </w:rPr>
            </w:pPr>
            <w:r w:rsidRPr="00CD0281">
              <w:rPr>
                <w:rFonts w:eastAsia="Times New Roman" w:cstheme="minorHAnsi"/>
                <w:color w:val="000000"/>
                <w:sz w:val="24"/>
                <w:szCs w:val="24"/>
                <w:lang w:val="en-GB" w:eastAsia="en-GB"/>
              </w:rPr>
              <w:t>Children's play areas</w:t>
            </w:r>
          </w:p>
        </w:tc>
        <w:tc>
          <w:tcPr>
            <w:tcW w:w="960" w:type="dxa"/>
            <w:shd w:val="clear" w:color="auto" w:fill="2FBFB5"/>
            <w:vAlign w:val="center"/>
          </w:tcPr>
          <w:p w14:paraId="004D84D6" w14:textId="3642C65A" w:rsidR="004D0CF5" w:rsidRPr="00086813"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cstheme="minorHAnsi"/>
                <w:b/>
                <w:bCs/>
                <w:color w:val="FFFFFF" w:themeColor="background1"/>
                <w:sz w:val="24"/>
                <w:szCs w:val="24"/>
                <w:lang w:val="en-GB"/>
              </w:rPr>
            </w:pPr>
            <w:r w:rsidRPr="00086813">
              <w:rPr>
                <w:rFonts w:cstheme="minorHAnsi"/>
                <w:b/>
                <w:bCs/>
                <w:color w:val="FFFFFF" w:themeColor="background1"/>
                <w:sz w:val="24"/>
                <w:szCs w:val="24"/>
                <w:lang w:val="en-GB"/>
              </w:rPr>
              <w:t>56.0</w:t>
            </w:r>
          </w:p>
        </w:tc>
        <w:tc>
          <w:tcPr>
            <w:tcW w:w="960" w:type="dxa"/>
            <w:shd w:val="clear" w:color="auto" w:fill="F4B083" w:themeFill="accent2" w:themeFillTint="99"/>
            <w:vAlign w:val="center"/>
          </w:tcPr>
          <w:p w14:paraId="1080DEF1" w14:textId="432BBF0F" w:rsidR="004D0CF5" w:rsidRPr="00A64030"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sz w:val="24"/>
                <w:szCs w:val="24"/>
                <w:lang w:val="en-GB" w:eastAsia="en-GB"/>
              </w:rPr>
            </w:pPr>
            <w:r w:rsidRPr="00A64030">
              <w:rPr>
                <w:rFonts w:eastAsia="Times New Roman" w:cstheme="minorHAnsi"/>
                <w:b/>
                <w:bCs/>
                <w:sz w:val="24"/>
                <w:szCs w:val="24"/>
                <w:lang w:val="en-GB" w:eastAsia="en-GB"/>
              </w:rPr>
              <w:t>52.7</w:t>
            </w:r>
          </w:p>
        </w:tc>
        <w:tc>
          <w:tcPr>
            <w:tcW w:w="960" w:type="dxa"/>
            <w:shd w:val="clear" w:color="auto" w:fill="2FBFB5"/>
            <w:noWrap/>
            <w:hideMark/>
          </w:tcPr>
          <w:p w14:paraId="3AF58916" w14:textId="77777777" w:rsidR="004D0CF5" w:rsidRPr="00CD0281"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val="en-GB" w:eastAsia="en-GB"/>
              </w:rPr>
            </w:pPr>
            <w:r w:rsidRPr="00CD0281">
              <w:rPr>
                <w:rFonts w:eastAsia="Times New Roman" w:cstheme="minorHAnsi"/>
                <w:b/>
                <w:bCs/>
                <w:color w:val="FFFFFF" w:themeColor="background1"/>
                <w:sz w:val="24"/>
                <w:szCs w:val="24"/>
                <w:lang w:val="en-GB" w:eastAsia="en-GB"/>
              </w:rPr>
              <w:t>57.5</w:t>
            </w:r>
          </w:p>
        </w:tc>
        <w:tc>
          <w:tcPr>
            <w:tcW w:w="960" w:type="dxa"/>
            <w:shd w:val="clear" w:color="auto" w:fill="CCF2EF"/>
            <w:noWrap/>
            <w:hideMark/>
          </w:tcPr>
          <w:p w14:paraId="7898DA0B" w14:textId="77777777" w:rsidR="004D0CF5" w:rsidRPr="00877994"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val="en-GB" w:eastAsia="en-GB"/>
              </w:rPr>
            </w:pPr>
            <w:r w:rsidRPr="00877994">
              <w:rPr>
                <w:rFonts w:eastAsia="Times New Roman" w:cstheme="minorHAnsi"/>
                <w:sz w:val="24"/>
                <w:szCs w:val="24"/>
                <w:lang w:val="en-GB" w:eastAsia="en-GB"/>
              </w:rPr>
              <w:t>52.9</w:t>
            </w:r>
          </w:p>
        </w:tc>
      </w:tr>
      <w:tr w:rsidR="00EF4697" w:rsidRPr="001E4A59" w14:paraId="61FAC073" w14:textId="77777777" w:rsidTr="00C676E3">
        <w:trPr>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noWrap/>
            <w:vAlign w:val="center"/>
          </w:tcPr>
          <w:p w14:paraId="0BB1C4A0" w14:textId="55F1ED37" w:rsidR="00EF4697" w:rsidRPr="001E4A59" w:rsidRDefault="00EF4697" w:rsidP="00EF4697">
            <w:pPr>
              <w:spacing w:after="0"/>
              <w:rPr>
                <w:rFonts w:eastAsia="Times New Roman" w:cstheme="minorHAnsi"/>
                <w:color w:val="000000"/>
                <w:sz w:val="24"/>
                <w:szCs w:val="24"/>
                <w:lang w:eastAsia="en-GB"/>
              </w:rPr>
            </w:pPr>
            <w:r w:rsidRPr="001E4A59">
              <w:rPr>
                <w:rFonts w:eastAsia="Times New Roman" w:cstheme="minorHAnsi"/>
                <w:color w:val="000000"/>
                <w:sz w:val="24"/>
                <w:szCs w:val="24"/>
                <w:lang w:val="en-GB" w:eastAsia="en-GB"/>
              </w:rPr>
              <w:t>Recycling and Waste Collections</w:t>
            </w:r>
          </w:p>
        </w:tc>
        <w:tc>
          <w:tcPr>
            <w:tcW w:w="960" w:type="dxa"/>
            <w:shd w:val="clear" w:color="auto" w:fill="2FBFB5"/>
            <w:vAlign w:val="center"/>
          </w:tcPr>
          <w:p w14:paraId="3DD0DE28" w14:textId="3D2634F1" w:rsidR="00EF4697" w:rsidRPr="001E4A59" w:rsidRDefault="00EF4697" w:rsidP="00EF4697">
            <w:pPr>
              <w:spacing w:after="0"/>
              <w:jc w:val="right"/>
              <w:cnfStyle w:val="000000000000" w:firstRow="0"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1E4A59">
              <w:rPr>
                <w:rFonts w:cstheme="minorHAnsi"/>
                <w:b/>
                <w:bCs/>
                <w:color w:val="FFFFFF" w:themeColor="background1"/>
                <w:sz w:val="24"/>
                <w:szCs w:val="24"/>
                <w:lang w:val="en-GB"/>
              </w:rPr>
              <w:t>52.2</w:t>
            </w:r>
          </w:p>
        </w:tc>
        <w:tc>
          <w:tcPr>
            <w:tcW w:w="960" w:type="dxa"/>
            <w:shd w:val="clear" w:color="auto" w:fill="F4B083" w:themeFill="accent2" w:themeFillTint="99"/>
            <w:vAlign w:val="center"/>
          </w:tcPr>
          <w:p w14:paraId="10E76892" w14:textId="7DC9D2D8" w:rsidR="00EF4697" w:rsidRPr="001E4A59" w:rsidRDefault="00EF4697" w:rsidP="00EF4697">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b/>
                <w:bCs/>
                <w:sz w:val="24"/>
                <w:szCs w:val="24"/>
                <w:lang w:eastAsia="en-GB"/>
              </w:rPr>
            </w:pPr>
            <w:r w:rsidRPr="001E4A59">
              <w:rPr>
                <w:rFonts w:eastAsia="Times New Roman" w:cstheme="minorHAnsi"/>
                <w:b/>
                <w:bCs/>
                <w:sz w:val="24"/>
                <w:szCs w:val="24"/>
                <w:lang w:val="en-GB" w:eastAsia="en-GB"/>
              </w:rPr>
              <w:t>31.8</w:t>
            </w:r>
          </w:p>
        </w:tc>
        <w:tc>
          <w:tcPr>
            <w:tcW w:w="960" w:type="dxa"/>
            <w:shd w:val="clear" w:color="auto" w:fill="auto"/>
            <w:noWrap/>
            <w:vAlign w:val="center"/>
          </w:tcPr>
          <w:p w14:paraId="18A359D2" w14:textId="42AAABBE" w:rsidR="00EF4697" w:rsidRPr="001E4A59" w:rsidRDefault="00EF4697" w:rsidP="00EF4697">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b/>
                <w:bCs/>
                <w:color w:val="FFFFFF" w:themeColor="background1"/>
                <w:sz w:val="24"/>
                <w:szCs w:val="24"/>
                <w:lang w:eastAsia="en-GB"/>
              </w:rPr>
            </w:pPr>
            <w:r w:rsidRPr="001E4A59">
              <w:rPr>
                <w:rFonts w:cstheme="minorHAnsi"/>
                <w:color w:val="006100"/>
                <w:sz w:val="24"/>
                <w:szCs w:val="24"/>
                <w:lang w:val="en-GB"/>
              </w:rPr>
              <w:t>58.6</w:t>
            </w:r>
          </w:p>
        </w:tc>
        <w:tc>
          <w:tcPr>
            <w:tcW w:w="960" w:type="dxa"/>
            <w:shd w:val="clear" w:color="auto" w:fill="auto"/>
            <w:noWrap/>
          </w:tcPr>
          <w:p w14:paraId="4DB98A48" w14:textId="288B7ADB" w:rsidR="00EF4697" w:rsidRPr="001E4A59" w:rsidRDefault="00EF4697" w:rsidP="00EF4697">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1E4A59">
              <w:rPr>
                <w:rFonts w:eastAsia="Times New Roman" w:cstheme="minorHAnsi"/>
                <w:sz w:val="24"/>
                <w:szCs w:val="24"/>
                <w:lang w:val="en-GB" w:eastAsia="en-GB"/>
              </w:rPr>
              <w:t>-</w:t>
            </w:r>
          </w:p>
        </w:tc>
      </w:tr>
      <w:tr w:rsidR="00E3429B" w:rsidRPr="001E4A59" w14:paraId="743735F8" w14:textId="77777777" w:rsidTr="00411AAF">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CCF2EF"/>
            <w:noWrap/>
          </w:tcPr>
          <w:p w14:paraId="51023952" w14:textId="58791B14" w:rsidR="00E3429B" w:rsidRPr="001E4A59" w:rsidRDefault="00E3429B" w:rsidP="00E3429B">
            <w:pPr>
              <w:spacing w:after="0"/>
              <w:rPr>
                <w:rFonts w:eastAsia="Times New Roman" w:cstheme="minorHAnsi"/>
                <w:color w:val="000000"/>
                <w:sz w:val="24"/>
                <w:szCs w:val="24"/>
                <w:lang w:eastAsia="en-GB"/>
              </w:rPr>
            </w:pPr>
            <w:r w:rsidRPr="001E4A59">
              <w:rPr>
                <w:rFonts w:eastAsia="Times New Roman" w:cstheme="minorHAnsi"/>
                <w:color w:val="000000"/>
                <w:sz w:val="24"/>
                <w:szCs w:val="24"/>
                <w:lang w:val="en-GB" w:eastAsia="en-GB"/>
              </w:rPr>
              <w:t>Anti-social behaviour</w:t>
            </w:r>
          </w:p>
        </w:tc>
        <w:tc>
          <w:tcPr>
            <w:tcW w:w="960" w:type="dxa"/>
            <w:shd w:val="clear" w:color="auto" w:fill="CCF2EF"/>
            <w:vAlign w:val="center"/>
          </w:tcPr>
          <w:p w14:paraId="5D5DCCA3" w14:textId="3910A6FB" w:rsidR="00E3429B" w:rsidRPr="00411AAF" w:rsidRDefault="00E3429B" w:rsidP="00E3429B">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val="en-GB" w:eastAsia="en-GB"/>
              </w:rPr>
            </w:pPr>
            <w:r w:rsidRPr="00411AAF">
              <w:rPr>
                <w:rFonts w:eastAsia="Times New Roman" w:cstheme="minorHAnsi"/>
                <w:sz w:val="24"/>
                <w:szCs w:val="24"/>
                <w:lang w:val="en-GB" w:eastAsia="en-GB"/>
              </w:rPr>
              <w:t>44.8</w:t>
            </w:r>
          </w:p>
        </w:tc>
        <w:tc>
          <w:tcPr>
            <w:tcW w:w="960" w:type="dxa"/>
            <w:shd w:val="clear" w:color="auto" w:fill="2FBFB5"/>
            <w:vAlign w:val="center"/>
          </w:tcPr>
          <w:p w14:paraId="72807ED9" w14:textId="4EE2C76B" w:rsidR="00E3429B" w:rsidRPr="001E4A59" w:rsidRDefault="00E3429B" w:rsidP="00E3429B">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sz w:val="24"/>
                <w:szCs w:val="24"/>
                <w:lang w:eastAsia="en-GB"/>
              </w:rPr>
            </w:pPr>
            <w:r w:rsidRPr="001E4A59">
              <w:rPr>
                <w:rFonts w:cstheme="minorHAnsi"/>
                <w:b/>
                <w:bCs/>
                <w:color w:val="FFFFFF" w:themeColor="background1"/>
                <w:sz w:val="24"/>
                <w:szCs w:val="24"/>
                <w:lang w:val="en-GB"/>
              </w:rPr>
              <w:t>44.2</w:t>
            </w:r>
          </w:p>
        </w:tc>
        <w:tc>
          <w:tcPr>
            <w:tcW w:w="960" w:type="dxa"/>
            <w:shd w:val="clear" w:color="auto" w:fill="2FBFB5"/>
            <w:noWrap/>
          </w:tcPr>
          <w:p w14:paraId="468F51C7" w14:textId="6D0944B6" w:rsidR="00E3429B" w:rsidRPr="001E4A59" w:rsidRDefault="00E3429B" w:rsidP="00E3429B">
            <w:pPr>
              <w:spacing w:after="0"/>
              <w:jc w:val="right"/>
              <w:cnfStyle w:val="000000100000" w:firstRow="0" w:lastRow="0" w:firstColumn="0" w:lastColumn="0" w:oddVBand="0" w:evenVBand="0" w:oddHBand="1" w:evenHBand="0" w:firstRowFirstColumn="0" w:firstRowLastColumn="0" w:lastRowFirstColumn="0" w:lastRowLastColumn="0"/>
              <w:rPr>
                <w:rFonts w:cstheme="minorHAnsi"/>
                <w:color w:val="006100"/>
                <w:sz w:val="24"/>
                <w:szCs w:val="24"/>
              </w:rPr>
            </w:pPr>
            <w:r w:rsidRPr="001E4A59">
              <w:rPr>
                <w:rFonts w:eastAsia="Times New Roman" w:cstheme="minorHAnsi"/>
                <w:b/>
                <w:bCs/>
                <w:color w:val="FFFFFF" w:themeColor="background1"/>
                <w:sz w:val="24"/>
                <w:szCs w:val="24"/>
                <w:lang w:val="en-GB" w:eastAsia="en-GB"/>
              </w:rPr>
              <w:t>39.5</w:t>
            </w:r>
          </w:p>
        </w:tc>
        <w:tc>
          <w:tcPr>
            <w:tcW w:w="960" w:type="dxa"/>
            <w:shd w:val="clear" w:color="auto" w:fill="CCF2EF"/>
            <w:noWrap/>
          </w:tcPr>
          <w:p w14:paraId="03411E62" w14:textId="179DE917" w:rsidR="00E3429B" w:rsidRPr="001E4A59" w:rsidRDefault="00E3429B" w:rsidP="00E3429B">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1E4A59">
              <w:rPr>
                <w:rFonts w:eastAsia="Times New Roman" w:cstheme="minorHAnsi"/>
                <w:sz w:val="24"/>
                <w:szCs w:val="24"/>
                <w:lang w:val="en-GB" w:eastAsia="en-GB"/>
              </w:rPr>
              <w:t>34.3</w:t>
            </w:r>
          </w:p>
        </w:tc>
      </w:tr>
      <w:tr w:rsidR="00E3429B" w:rsidRPr="001E4A59" w14:paraId="5A08B12E" w14:textId="77777777" w:rsidTr="001B38C2">
        <w:trPr>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noWrap/>
          </w:tcPr>
          <w:p w14:paraId="419B4528" w14:textId="580E7E25" w:rsidR="00E3429B" w:rsidRPr="001E4A59" w:rsidRDefault="00E3429B" w:rsidP="00E3429B">
            <w:pPr>
              <w:spacing w:after="0"/>
              <w:rPr>
                <w:rFonts w:eastAsia="Times New Roman" w:cstheme="minorHAnsi"/>
                <w:color w:val="000000"/>
                <w:sz w:val="24"/>
                <w:szCs w:val="24"/>
                <w:lang w:eastAsia="en-GB"/>
              </w:rPr>
            </w:pPr>
            <w:r w:rsidRPr="001E4A59">
              <w:rPr>
                <w:rFonts w:eastAsia="Times New Roman" w:cstheme="minorHAnsi"/>
                <w:color w:val="000000"/>
                <w:sz w:val="24"/>
                <w:szCs w:val="24"/>
                <w:lang w:val="en-GB" w:eastAsia="en-GB"/>
              </w:rPr>
              <w:t>Frequency of vandalism and graffiti</w:t>
            </w:r>
          </w:p>
        </w:tc>
        <w:tc>
          <w:tcPr>
            <w:tcW w:w="960" w:type="dxa"/>
            <w:shd w:val="clear" w:color="auto" w:fill="2FBFB5"/>
            <w:vAlign w:val="center"/>
          </w:tcPr>
          <w:p w14:paraId="7CB8E792" w14:textId="3F0A28BC" w:rsidR="00E3429B" w:rsidRPr="001E4A59" w:rsidRDefault="00E3429B" w:rsidP="00E3429B">
            <w:pPr>
              <w:spacing w:after="0"/>
              <w:jc w:val="right"/>
              <w:cnfStyle w:val="000000000000" w:firstRow="0"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1E4A59">
              <w:rPr>
                <w:rFonts w:cstheme="minorHAnsi"/>
                <w:b/>
                <w:bCs/>
                <w:color w:val="FFFFFF" w:themeColor="background1"/>
                <w:sz w:val="24"/>
                <w:szCs w:val="24"/>
                <w:lang w:val="en-GB"/>
              </w:rPr>
              <w:t>42.7</w:t>
            </w:r>
          </w:p>
        </w:tc>
        <w:tc>
          <w:tcPr>
            <w:tcW w:w="960" w:type="dxa"/>
            <w:shd w:val="clear" w:color="auto" w:fill="2FBFB5"/>
            <w:vAlign w:val="center"/>
          </w:tcPr>
          <w:p w14:paraId="5C98B649" w14:textId="03C97F3B" w:rsidR="00E3429B" w:rsidRPr="001E4A59" w:rsidRDefault="00E3429B" w:rsidP="00E3429B">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b/>
                <w:bCs/>
                <w:sz w:val="24"/>
                <w:szCs w:val="24"/>
                <w:lang w:eastAsia="en-GB"/>
              </w:rPr>
            </w:pPr>
            <w:r w:rsidRPr="001E4A59">
              <w:rPr>
                <w:rFonts w:cstheme="minorHAnsi"/>
                <w:b/>
                <w:bCs/>
                <w:color w:val="FFFFFF" w:themeColor="background1"/>
                <w:sz w:val="24"/>
                <w:szCs w:val="24"/>
                <w:lang w:val="en-GB"/>
              </w:rPr>
              <w:t>40.2</w:t>
            </w:r>
          </w:p>
        </w:tc>
        <w:tc>
          <w:tcPr>
            <w:tcW w:w="960" w:type="dxa"/>
            <w:shd w:val="clear" w:color="auto" w:fill="F4B083" w:themeFill="accent2" w:themeFillTint="99"/>
            <w:noWrap/>
          </w:tcPr>
          <w:p w14:paraId="6995FE3C" w14:textId="6422A01F" w:rsidR="00E3429B" w:rsidRPr="001B38C2" w:rsidRDefault="00E3429B" w:rsidP="00E3429B">
            <w:pPr>
              <w:spacing w:after="0"/>
              <w:jc w:val="right"/>
              <w:cnfStyle w:val="000000000000" w:firstRow="0" w:lastRow="0" w:firstColumn="0" w:lastColumn="0" w:oddVBand="0" w:evenVBand="0" w:oddHBand="0" w:evenHBand="0" w:firstRowFirstColumn="0" w:firstRowLastColumn="0" w:lastRowFirstColumn="0" w:lastRowLastColumn="0"/>
              <w:rPr>
                <w:rFonts w:cstheme="minorHAnsi"/>
                <w:b/>
                <w:bCs/>
                <w:color w:val="006100"/>
                <w:sz w:val="24"/>
                <w:szCs w:val="24"/>
              </w:rPr>
            </w:pPr>
            <w:r w:rsidRPr="001B38C2">
              <w:rPr>
                <w:rFonts w:eastAsia="Times New Roman" w:cstheme="minorHAnsi"/>
                <w:b/>
                <w:bCs/>
                <w:sz w:val="24"/>
                <w:szCs w:val="24"/>
                <w:lang w:val="en-GB" w:eastAsia="en-GB"/>
              </w:rPr>
              <w:t>35.3</w:t>
            </w:r>
          </w:p>
        </w:tc>
        <w:tc>
          <w:tcPr>
            <w:tcW w:w="960" w:type="dxa"/>
            <w:shd w:val="clear" w:color="auto" w:fill="auto"/>
            <w:noWrap/>
          </w:tcPr>
          <w:p w14:paraId="3A473D55" w14:textId="1F65AD1D" w:rsidR="00E3429B" w:rsidRPr="001E4A59" w:rsidRDefault="00E3429B" w:rsidP="00E3429B">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1E4A59">
              <w:rPr>
                <w:rFonts w:eastAsia="Times New Roman" w:cstheme="minorHAnsi"/>
                <w:sz w:val="24"/>
                <w:szCs w:val="24"/>
                <w:lang w:val="en-GB" w:eastAsia="en-GB"/>
              </w:rPr>
              <w:t>35.8</w:t>
            </w:r>
          </w:p>
        </w:tc>
      </w:tr>
      <w:tr w:rsidR="004D0CF5" w:rsidRPr="00CD0281" w14:paraId="604799FA" w14:textId="77777777" w:rsidTr="00DE21CB">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CCF2EF"/>
            <w:noWrap/>
            <w:hideMark/>
          </w:tcPr>
          <w:p w14:paraId="4F6ECC15" w14:textId="77777777" w:rsidR="004D0CF5" w:rsidRPr="00CD0281" w:rsidRDefault="004D0CF5" w:rsidP="004D0CF5">
            <w:pPr>
              <w:spacing w:after="0"/>
              <w:rPr>
                <w:rFonts w:eastAsia="Times New Roman" w:cstheme="minorHAnsi"/>
                <w:color w:val="000000"/>
                <w:sz w:val="24"/>
                <w:szCs w:val="24"/>
                <w:lang w:val="en-GB" w:eastAsia="en-GB"/>
              </w:rPr>
            </w:pPr>
            <w:r w:rsidRPr="00CD0281">
              <w:rPr>
                <w:rFonts w:eastAsia="Times New Roman" w:cstheme="minorHAnsi"/>
                <w:color w:val="000000"/>
                <w:sz w:val="24"/>
                <w:szCs w:val="24"/>
                <w:lang w:val="en-GB" w:eastAsia="en-GB"/>
              </w:rPr>
              <w:t>Public transport</w:t>
            </w:r>
          </w:p>
        </w:tc>
        <w:tc>
          <w:tcPr>
            <w:tcW w:w="960" w:type="dxa"/>
            <w:shd w:val="clear" w:color="auto" w:fill="2FBFB5"/>
            <w:vAlign w:val="center"/>
          </w:tcPr>
          <w:p w14:paraId="20A05C59" w14:textId="3AC03DCB" w:rsidR="004D0CF5" w:rsidRPr="00086813"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cstheme="minorHAnsi"/>
                <w:b/>
                <w:bCs/>
                <w:color w:val="FFFFFF" w:themeColor="background1"/>
                <w:sz w:val="24"/>
                <w:szCs w:val="24"/>
                <w:lang w:val="en-GB"/>
              </w:rPr>
            </w:pPr>
            <w:r w:rsidRPr="00086813">
              <w:rPr>
                <w:rFonts w:cstheme="minorHAnsi"/>
                <w:b/>
                <w:bCs/>
                <w:color w:val="FFFFFF" w:themeColor="background1"/>
                <w:sz w:val="24"/>
                <w:szCs w:val="24"/>
                <w:lang w:val="en-GB"/>
              </w:rPr>
              <w:t>42.6</w:t>
            </w:r>
          </w:p>
        </w:tc>
        <w:tc>
          <w:tcPr>
            <w:tcW w:w="960" w:type="dxa"/>
            <w:shd w:val="clear" w:color="auto" w:fill="F4B083" w:themeFill="accent2" w:themeFillTint="99"/>
            <w:vAlign w:val="center"/>
          </w:tcPr>
          <w:p w14:paraId="68981AB7" w14:textId="41C43E8C" w:rsidR="004D0CF5" w:rsidRPr="00A64030"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sz w:val="24"/>
                <w:szCs w:val="24"/>
                <w:lang w:val="en-GB" w:eastAsia="en-GB"/>
              </w:rPr>
            </w:pPr>
            <w:r w:rsidRPr="00A64030">
              <w:rPr>
                <w:rFonts w:eastAsia="Times New Roman" w:cstheme="minorHAnsi"/>
                <w:b/>
                <w:bCs/>
                <w:sz w:val="24"/>
                <w:szCs w:val="24"/>
                <w:lang w:val="en-GB" w:eastAsia="en-GB"/>
              </w:rPr>
              <w:t>32.0</w:t>
            </w:r>
          </w:p>
        </w:tc>
        <w:tc>
          <w:tcPr>
            <w:tcW w:w="960" w:type="dxa"/>
            <w:shd w:val="clear" w:color="auto" w:fill="2FBFB5"/>
            <w:noWrap/>
            <w:hideMark/>
          </w:tcPr>
          <w:p w14:paraId="2E45DD8F" w14:textId="77777777" w:rsidR="004D0CF5" w:rsidRPr="00CD0281"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cstheme="minorHAnsi"/>
                <w:b/>
                <w:bCs/>
                <w:color w:val="FFFFFF" w:themeColor="background1"/>
                <w:sz w:val="24"/>
                <w:szCs w:val="24"/>
                <w:lang w:val="en-GB"/>
              </w:rPr>
            </w:pPr>
            <w:r w:rsidRPr="00CD0281">
              <w:rPr>
                <w:rFonts w:cstheme="minorHAnsi"/>
                <w:b/>
                <w:bCs/>
                <w:color w:val="FFFFFF" w:themeColor="background1"/>
                <w:sz w:val="24"/>
                <w:szCs w:val="24"/>
                <w:lang w:val="en-GB"/>
              </w:rPr>
              <w:t>48.0</w:t>
            </w:r>
          </w:p>
        </w:tc>
        <w:tc>
          <w:tcPr>
            <w:tcW w:w="960" w:type="dxa"/>
            <w:shd w:val="clear" w:color="auto" w:fill="CCF2EF"/>
            <w:noWrap/>
            <w:hideMark/>
          </w:tcPr>
          <w:p w14:paraId="49519330" w14:textId="77777777" w:rsidR="004D0CF5" w:rsidRPr="00877994"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val="en-GB" w:eastAsia="en-GB"/>
              </w:rPr>
            </w:pPr>
            <w:r w:rsidRPr="00877994">
              <w:rPr>
                <w:rFonts w:eastAsia="Times New Roman" w:cstheme="minorHAnsi"/>
                <w:sz w:val="24"/>
                <w:szCs w:val="24"/>
                <w:lang w:val="en-GB" w:eastAsia="en-GB"/>
              </w:rPr>
              <w:t>43.6</w:t>
            </w:r>
          </w:p>
        </w:tc>
      </w:tr>
      <w:tr w:rsidR="00C62F26" w:rsidRPr="001E4A59" w14:paraId="651A6B13" w14:textId="77777777" w:rsidTr="00C676E3">
        <w:trPr>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noWrap/>
          </w:tcPr>
          <w:p w14:paraId="43FE922E" w14:textId="126A5558" w:rsidR="00C62F26" w:rsidRPr="001E4A59" w:rsidRDefault="00C62F26" w:rsidP="00C62F26">
            <w:pPr>
              <w:spacing w:after="0"/>
              <w:rPr>
                <w:rFonts w:eastAsia="Times New Roman" w:cstheme="minorHAnsi"/>
                <w:color w:val="000000"/>
                <w:sz w:val="24"/>
                <w:szCs w:val="24"/>
                <w:lang w:eastAsia="en-GB"/>
              </w:rPr>
            </w:pPr>
            <w:r w:rsidRPr="001E4A59">
              <w:rPr>
                <w:rFonts w:eastAsia="Times New Roman" w:cstheme="minorHAnsi"/>
                <w:color w:val="000000"/>
                <w:sz w:val="24"/>
                <w:szCs w:val="24"/>
                <w:lang w:val="en-GB" w:eastAsia="en-GB"/>
              </w:rPr>
              <w:t>Care of the elderly</w:t>
            </w:r>
          </w:p>
        </w:tc>
        <w:tc>
          <w:tcPr>
            <w:tcW w:w="960" w:type="dxa"/>
            <w:shd w:val="clear" w:color="auto" w:fill="2FBFB5"/>
            <w:vAlign w:val="center"/>
          </w:tcPr>
          <w:p w14:paraId="183AC21C" w14:textId="1458D30F" w:rsidR="00C62F26" w:rsidRPr="001E4A59" w:rsidRDefault="00C62F26" w:rsidP="00C62F26">
            <w:pPr>
              <w:spacing w:after="0"/>
              <w:jc w:val="right"/>
              <w:cnfStyle w:val="000000000000" w:firstRow="0"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1E4A59">
              <w:rPr>
                <w:rFonts w:cstheme="minorHAnsi"/>
                <w:b/>
                <w:bCs/>
                <w:color w:val="FFFFFF" w:themeColor="background1"/>
                <w:sz w:val="24"/>
                <w:szCs w:val="24"/>
                <w:lang w:val="en-GB"/>
              </w:rPr>
              <w:t>41.9</w:t>
            </w:r>
          </w:p>
        </w:tc>
        <w:tc>
          <w:tcPr>
            <w:tcW w:w="960" w:type="dxa"/>
            <w:shd w:val="clear" w:color="auto" w:fill="2FBFB5"/>
            <w:vAlign w:val="center"/>
          </w:tcPr>
          <w:p w14:paraId="21356605" w14:textId="2EA5A1DE" w:rsidR="00C62F26" w:rsidRPr="001E4A59" w:rsidRDefault="00C62F26" w:rsidP="00C62F26">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b/>
                <w:bCs/>
                <w:sz w:val="24"/>
                <w:szCs w:val="24"/>
                <w:lang w:eastAsia="en-GB"/>
              </w:rPr>
            </w:pPr>
            <w:r w:rsidRPr="001E4A59">
              <w:rPr>
                <w:rFonts w:cstheme="minorHAnsi"/>
                <w:b/>
                <w:bCs/>
                <w:color w:val="FFFFFF" w:themeColor="background1"/>
                <w:sz w:val="24"/>
                <w:szCs w:val="24"/>
                <w:lang w:val="en-GB"/>
              </w:rPr>
              <w:t>37.4</w:t>
            </w:r>
          </w:p>
        </w:tc>
        <w:tc>
          <w:tcPr>
            <w:tcW w:w="960" w:type="dxa"/>
            <w:shd w:val="clear" w:color="auto" w:fill="F4B083" w:themeFill="accent2" w:themeFillTint="99"/>
            <w:noWrap/>
          </w:tcPr>
          <w:p w14:paraId="189789FD" w14:textId="233F9D10" w:rsidR="00C62F26" w:rsidRPr="001E4A59" w:rsidRDefault="00C62F26" w:rsidP="00C62F26">
            <w:pPr>
              <w:spacing w:after="0"/>
              <w:jc w:val="right"/>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sz w:val="24"/>
                <w:szCs w:val="24"/>
              </w:rPr>
            </w:pPr>
            <w:r w:rsidRPr="001E4A59">
              <w:rPr>
                <w:rFonts w:eastAsia="Times New Roman" w:cstheme="minorHAnsi"/>
                <w:b/>
                <w:bCs/>
                <w:sz w:val="24"/>
                <w:szCs w:val="24"/>
                <w:lang w:val="en-GB" w:eastAsia="en-GB"/>
              </w:rPr>
              <w:t>30.9</w:t>
            </w:r>
          </w:p>
        </w:tc>
        <w:tc>
          <w:tcPr>
            <w:tcW w:w="960" w:type="dxa"/>
            <w:shd w:val="clear" w:color="auto" w:fill="auto"/>
            <w:noWrap/>
          </w:tcPr>
          <w:p w14:paraId="08955CEB" w14:textId="5A79395D" w:rsidR="00C62F26" w:rsidRPr="001E4A59" w:rsidRDefault="00C62F26" w:rsidP="00C62F26">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1E4A59">
              <w:rPr>
                <w:rFonts w:eastAsia="Times New Roman" w:cstheme="minorHAnsi"/>
                <w:sz w:val="24"/>
                <w:szCs w:val="24"/>
                <w:lang w:val="en-GB" w:eastAsia="en-GB"/>
              </w:rPr>
              <w:t>32.4</w:t>
            </w:r>
          </w:p>
        </w:tc>
      </w:tr>
      <w:tr w:rsidR="00C62F26" w:rsidRPr="001E4A59" w14:paraId="40D7CB57" w14:textId="77777777" w:rsidTr="00C62F26">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CCF2EF"/>
            <w:noWrap/>
          </w:tcPr>
          <w:p w14:paraId="74EA1812" w14:textId="4408BFE1" w:rsidR="00C62F26" w:rsidRPr="001E4A59" w:rsidRDefault="00C62F26" w:rsidP="00C62F26">
            <w:pPr>
              <w:spacing w:after="0"/>
              <w:rPr>
                <w:rFonts w:eastAsia="Times New Roman" w:cstheme="minorHAnsi"/>
                <w:color w:val="000000"/>
                <w:sz w:val="24"/>
                <w:szCs w:val="24"/>
                <w:lang w:eastAsia="en-GB"/>
              </w:rPr>
            </w:pPr>
            <w:r w:rsidRPr="001E4A59">
              <w:rPr>
                <w:rFonts w:eastAsia="Times New Roman" w:cstheme="minorHAnsi"/>
                <w:color w:val="000000"/>
                <w:sz w:val="24"/>
                <w:szCs w:val="24"/>
                <w:lang w:val="en-GB" w:eastAsia="en-GB"/>
              </w:rPr>
              <w:t>Frequency of dog fouling</w:t>
            </w:r>
          </w:p>
        </w:tc>
        <w:tc>
          <w:tcPr>
            <w:tcW w:w="960" w:type="dxa"/>
            <w:shd w:val="clear" w:color="auto" w:fill="2FBFB5"/>
            <w:vAlign w:val="center"/>
          </w:tcPr>
          <w:p w14:paraId="53AA571C" w14:textId="1EB605D0" w:rsidR="00C62F26" w:rsidRPr="001E4A59" w:rsidRDefault="00C62F26" w:rsidP="00C62F26">
            <w:pPr>
              <w:spacing w:after="0"/>
              <w:jc w:val="right"/>
              <w:cnfStyle w:val="000000100000" w:firstRow="0" w:lastRow="0" w:firstColumn="0" w:lastColumn="0" w:oddVBand="0" w:evenVBand="0" w:oddHBand="1" w:evenHBand="0" w:firstRowFirstColumn="0" w:firstRowLastColumn="0" w:lastRowFirstColumn="0" w:lastRowLastColumn="0"/>
              <w:rPr>
                <w:rFonts w:cstheme="minorHAnsi"/>
                <w:b/>
                <w:bCs/>
                <w:color w:val="FFFFFF" w:themeColor="background1"/>
                <w:sz w:val="24"/>
                <w:szCs w:val="24"/>
              </w:rPr>
            </w:pPr>
            <w:r w:rsidRPr="001E4A59">
              <w:rPr>
                <w:rFonts w:cstheme="minorHAnsi"/>
                <w:b/>
                <w:bCs/>
                <w:color w:val="FFFFFF" w:themeColor="background1"/>
                <w:sz w:val="24"/>
                <w:szCs w:val="24"/>
                <w:lang w:val="en-GB"/>
              </w:rPr>
              <w:t>39.3</w:t>
            </w:r>
          </w:p>
        </w:tc>
        <w:tc>
          <w:tcPr>
            <w:tcW w:w="960" w:type="dxa"/>
            <w:shd w:val="clear" w:color="auto" w:fill="2FBFB5"/>
            <w:vAlign w:val="center"/>
          </w:tcPr>
          <w:p w14:paraId="48DCAEA7" w14:textId="4809C5B1" w:rsidR="00C62F26" w:rsidRPr="001E4A59" w:rsidRDefault="00C62F26" w:rsidP="00C62F26">
            <w:pPr>
              <w:spacing w:after="0"/>
              <w:jc w:val="right"/>
              <w:cnfStyle w:val="000000100000" w:firstRow="0" w:lastRow="0" w:firstColumn="0" w:lastColumn="0" w:oddVBand="0" w:evenVBand="0" w:oddHBand="1" w:evenHBand="0" w:firstRowFirstColumn="0" w:firstRowLastColumn="0" w:lastRowFirstColumn="0" w:lastRowLastColumn="0"/>
              <w:rPr>
                <w:rFonts w:cstheme="minorHAnsi"/>
                <w:b/>
                <w:bCs/>
                <w:color w:val="FFFFFF" w:themeColor="background1"/>
                <w:sz w:val="24"/>
                <w:szCs w:val="24"/>
              </w:rPr>
            </w:pPr>
            <w:r w:rsidRPr="001E4A59">
              <w:rPr>
                <w:rFonts w:cstheme="minorHAnsi"/>
                <w:b/>
                <w:bCs/>
                <w:color w:val="FFFFFF" w:themeColor="background1"/>
                <w:sz w:val="24"/>
                <w:szCs w:val="24"/>
                <w:lang w:val="en-GB"/>
              </w:rPr>
              <w:t>35.5</w:t>
            </w:r>
          </w:p>
        </w:tc>
        <w:tc>
          <w:tcPr>
            <w:tcW w:w="960" w:type="dxa"/>
            <w:shd w:val="clear" w:color="auto" w:fill="F4B083" w:themeFill="accent2" w:themeFillTint="99"/>
            <w:noWrap/>
          </w:tcPr>
          <w:p w14:paraId="55252292" w14:textId="39F1FBEE" w:rsidR="00C62F26" w:rsidRPr="001E4A59" w:rsidRDefault="00C62F26" w:rsidP="00C62F26">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sz w:val="24"/>
                <w:szCs w:val="24"/>
                <w:lang w:eastAsia="en-GB"/>
              </w:rPr>
            </w:pPr>
            <w:r w:rsidRPr="001E4A59">
              <w:rPr>
                <w:rFonts w:eastAsia="Times New Roman" w:cstheme="minorHAnsi"/>
                <w:b/>
                <w:bCs/>
                <w:sz w:val="24"/>
                <w:szCs w:val="24"/>
                <w:lang w:val="en-GB" w:eastAsia="en-GB"/>
              </w:rPr>
              <w:t>30.4</w:t>
            </w:r>
          </w:p>
        </w:tc>
        <w:tc>
          <w:tcPr>
            <w:tcW w:w="960" w:type="dxa"/>
            <w:shd w:val="clear" w:color="auto" w:fill="CCF2EF"/>
            <w:noWrap/>
          </w:tcPr>
          <w:p w14:paraId="0CAC1615" w14:textId="135AB121" w:rsidR="00C62F26" w:rsidRPr="001E4A59" w:rsidRDefault="00C62F26" w:rsidP="00C62F26">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1E4A59">
              <w:rPr>
                <w:rFonts w:eastAsia="Times New Roman" w:cstheme="minorHAnsi"/>
                <w:sz w:val="24"/>
                <w:szCs w:val="24"/>
                <w:lang w:val="en-GB" w:eastAsia="en-GB"/>
              </w:rPr>
              <w:t>35.0</w:t>
            </w:r>
          </w:p>
        </w:tc>
      </w:tr>
      <w:tr w:rsidR="001E4A59" w:rsidRPr="001E4A59" w14:paraId="6B7ACD66" w14:textId="77777777" w:rsidTr="00C676E3">
        <w:trPr>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noWrap/>
            <w:vAlign w:val="bottom"/>
          </w:tcPr>
          <w:p w14:paraId="023AAD3E" w14:textId="4622B71F" w:rsidR="001E4A59" w:rsidRPr="001E4A59" w:rsidRDefault="001E4A59" w:rsidP="001E4A59">
            <w:pPr>
              <w:spacing w:after="0"/>
              <w:rPr>
                <w:rFonts w:eastAsia="Times New Roman" w:cstheme="minorHAnsi"/>
                <w:color w:val="000000"/>
                <w:sz w:val="24"/>
                <w:szCs w:val="24"/>
                <w:lang w:eastAsia="en-GB"/>
              </w:rPr>
            </w:pPr>
            <w:r w:rsidRPr="001E4A59">
              <w:rPr>
                <w:rFonts w:cstheme="minorHAnsi"/>
                <w:color w:val="000000"/>
                <w:sz w:val="24"/>
                <w:szCs w:val="24"/>
              </w:rPr>
              <w:t>Money Advice</w:t>
            </w:r>
          </w:p>
        </w:tc>
        <w:tc>
          <w:tcPr>
            <w:tcW w:w="960" w:type="dxa"/>
            <w:shd w:val="clear" w:color="auto" w:fill="2FBFB5"/>
            <w:vAlign w:val="center"/>
          </w:tcPr>
          <w:p w14:paraId="2014CA43" w14:textId="3CD7F0F6" w:rsidR="001E4A59" w:rsidRPr="001E4A59" w:rsidRDefault="001E4A59" w:rsidP="001E4A59">
            <w:pPr>
              <w:spacing w:after="0"/>
              <w:jc w:val="right"/>
              <w:cnfStyle w:val="000000000000" w:firstRow="0"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1E4A59">
              <w:rPr>
                <w:rFonts w:cstheme="minorHAnsi"/>
                <w:b/>
                <w:bCs/>
                <w:color w:val="FFFFFF" w:themeColor="background1"/>
                <w:sz w:val="24"/>
                <w:szCs w:val="24"/>
                <w:lang w:val="en-GB"/>
              </w:rPr>
              <w:t>38.6</w:t>
            </w:r>
          </w:p>
        </w:tc>
        <w:tc>
          <w:tcPr>
            <w:tcW w:w="960" w:type="dxa"/>
            <w:shd w:val="clear" w:color="auto" w:fill="auto"/>
            <w:vAlign w:val="bottom"/>
          </w:tcPr>
          <w:p w14:paraId="58A042A9" w14:textId="4343D8E5" w:rsidR="001E4A59" w:rsidRPr="001E4A59" w:rsidRDefault="001E4A59" w:rsidP="001E4A59">
            <w:pPr>
              <w:spacing w:after="0"/>
              <w:jc w:val="right"/>
              <w:cnfStyle w:val="000000000000" w:firstRow="0"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1E4A59">
              <w:rPr>
                <w:rFonts w:cstheme="minorHAnsi"/>
                <w:color w:val="000000"/>
                <w:sz w:val="24"/>
                <w:szCs w:val="24"/>
              </w:rPr>
              <w:t>32.4</w:t>
            </w:r>
          </w:p>
        </w:tc>
        <w:tc>
          <w:tcPr>
            <w:tcW w:w="960" w:type="dxa"/>
            <w:shd w:val="clear" w:color="auto" w:fill="auto"/>
            <w:noWrap/>
          </w:tcPr>
          <w:p w14:paraId="172A2178" w14:textId="3B5F43F7" w:rsidR="001E4A59" w:rsidRPr="001E4A59" w:rsidRDefault="00C676E3" w:rsidP="001E4A59">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b/>
                <w:bCs/>
                <w:sz w:val="24"/>
                <w:szCs w:val="24"/>
                <w:lang w:eastAsia="en-GB"/>
              </w:rPr>
            </w:pPr>
            <w:r>
              <w:rPr>
                <w:rFonts w:eastAsia="Times New Roman" w:cstheme="minorHAnsi"/>
                <w:b/>
                <w:bCs/>
                <w:sz w:val="24"/>
                <w:szCs w:val="24"/>
                <w:lang w:eastAsia="en-GB"/>
              </w:rPr>
              <w:t>-</w:t>
            </w:r>
          </w:p>
        </w:tc>
        <w:tc>
          <w:tcPr>
            <w:tcW w:w="960" w:type="dxa"/>
            <w:shd w:val="clear" w:color="auto" w:fill="auto"/>
            <w:noWrap/>
          </w:tcPr>
          <w:p w14:paraId="4652A46D" w14:textId="50BF32EC" w:rsidR="001E4A59" w:rsidRPr="001E4A59" w:rsidRDefault="00C676E3" w:rsidP="001E4A59">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Pr>
                <w:rFonts w:eastAsia="Times New Roman" w:cstheme="minorHAnsi"/>
                <w:sz w:val="24"/>
                <w:szCs w:val="24"/>
                <w:lang w:eastAsia="en-GB"/>
              </w:rPr>
              <w:t>-</w:t>
            </w:r>
          </w:p>
        </w:tc>
      </w:tr>
      <w:tr w:rsidR="004D0CF5" w:rsidRPr="00CD0281" w14:paraId="3457FCFF" w14:textId="77777777" w:rsidTr="001E4A5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CCF2EF"/>
            <w:noWrap/>
            <w:hideMark/>
          </w:tcPr>
          <w:p w14:paraId="35EAE609" w14:textId="77777777" w:rsidR="004D0CF5" w:rsidRPr="00CD0281" w:rsidRDefault="004D0CF5" w:rsidP="004D0CF5">
            <w:pPr>
              <w:spacing w:after="0"/>
              <w:rPr>
                <w:rFonts w:eastAsia="Times New Roman" w:cstheme="minorHAnsi"/>
                <w:color w:val="000000"/>
                <w:sz w:val="24"/>
                <w:szCs w:val="24"/>
                <w:lang w:val="en-GB" w:eastAsia="en-GB"/>
              </w:rPr>
            </w:pPr>
            <w:r w:rsidRPr="00CD0281">
              <w:rPr>
                <w:rFonts w:eastAsia="Times New Roman" w:cstheme="minorHAnsi"/>
                <w:color w:val="000000"/>
                <w:sz w:val="24"/>
                <w:szCs w:val="24"/>
                <w:lang w:val="en-GB" w:eastAsia="en-GB"/>
              </w:rPr>
              <w:t>Street cleansing</w:t>
            </w:r>
          </w:p>
        </w:tc>
        <w:tc>
          <w:tcPr>
            <w:tcW w:w="960" w:type="dxa"/>
            <w:shd w:val="clear" w:color="auto" w:fill="2FBFB5"/>
            <w:vAlign w:val="center"/>
          </w:tcPr>
          <w:p w14:paraId="516EE21A" w14:textId="7C0F5914" w:rsidR="004D0CF5" w:rsidRPr="00086813"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cstheme="minorHAnsi"/>
                <w:b/>
                <w:bCs/>
                <w:color w:val="FFFFFF" w:themeColor="background1"/>
                <w:sz w:val="24"/>
                <w:szCs w:val="24"/>
                <w:lang w:val="en-GB"/>
              </w:rPr>
            </w:pPr>
            <w:r w:rsidRPr="00086813">
              <w:rPr>
                <w:rFonts w:cstheme="minorHAnsi"/>
                <w:b/>
                <w:bCs/>
                <w:color w:val="FFFFFF" w:themeColor="background1"/>
                <w:sz w:val="24"/>
                <w:szCs w:val="24"/>
                <w:lang w:val="en-GB"/>
              </w:rPr>
              <w:t>36.8</w:t>
            </w:r>
          </w:p>
        </w:tc>
        <w:tc>
          <w:tcPr>
            <w:tcW w:w="960" w:type="dxa"/>
            <w:shd w:val="clear" w:color="auto" w:fill="F4B083" w:themeFill="accent2" w:themeFillTint="99"/>
            <w:vAlign w:val="center"/>
          </w:tcPr>
          <w:p w14:paraId="0F87B56C" w14:textId="2E42BD8F" w:rsidR="004D0CF5" w:rsidRPr="00A64030"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sz w:val="24"/>
                <w:szCs w:val="24"/>
                <w:lang w:val="en-GB" w:eastAsia="en-GB"/>
              </w:rPr>
            </w:pPr>
            <w:r w:rsidRPr="00A64030">
              <w:rPr>
                <w:rFonts w:eastAsia="Times New Roman" w:cstheme="minorHAnsi"/>
                <w:b/>
                <w:bCs/>
                <w:sz w:val="24"/>
                <w:szCs w:val="24"/>
                <w:lang w:val="en-GB" w:eastAsia="en-GB"/>
              </w:rPr>
              <w:t>33.9</w:t>
            </w:r>
          </w:p>
        </w:tc>
        <w:tc>
          <w:tcPr>
            <w:tcW w:w="960" w:type="dxa"/>
            <w:shd w:val="clear" w:color="auto" w:fill="F4B083" w:themeFill="accent2" w:themeFillTint="99"/>
            <w:noWrap/>
            <w:hideMark/>
          </w:tcPr>
          <w:p w14:paraId="6447B504" w14:textId="77777777" w:rsidR="004D0CF5" w:rsidRPr="00A64030"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sz w:val="24"/>
                <w:szCs w:val="24"/>
                <w:lang w:val="en-GB" w:eastAsia="en-GB"/>
              </w:rPr>
            </w:pPr>
            <w:r w:rsidRPr="00A64030">
              <w:rPr>
                <w:rFonts w:eastAsia="Times New Roman" w:cstheme="minorHAnsi"/>
                <w:b/>
                <w:bCs/>
                <w:sz w:val="24"/>
                <w:szCs w:val="24"/>
                <w:lang w:val="en-GB" w:eastAsia="en-GB"/>
              </w:rPr>
              <w:t>37.3</w:t>
            </w:r>
          </w:p>
        </w:tc>
        <w:tc>
          <w:tcPr>
            <w:tcW w:w="960" w:type="dxa"/>
            <w:shd w:val="clear" w:color="auto" w:fill="CCF2EF"/>
            <w:noWrap/>
            <w:hideMark/>
          </w:tcPr>
          <w:p w14:paraId="2DF850EB" w14:textId="77777777" w:rsidR="004D0CF5" w:rsidRPr="00877994"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val="en-GB" w:eastAsia="en-GB"/>
              </w:rPr>
            </w:pPr>
            <w:r w:rsidRPr="00877994">
              <w:rPr>
                <w:rFonts w:eastAsia="Times New Roman" w:cstheme="minorHAnsi"/>
                <w:sz w:val="24"/>
                <w:szCs w:val="24"/>
                <w:lang w:val="en-GB" w:eastAsia="en-GB"/>
              </w:rPr>
              <w:t>39.3</w:t>
            </w:r>
          </w:p>
        </w:tc>
      </w:tr>
      <w:tr w:rsidR="004D0CF5" w:rsidRPr="00CD0281" w14:paraId="60F4D683" w14:textId="77777777" w:rsidTr="00D55312">
        <w:trPr>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noWrap/>
          </w:tcPr>
          <w:p w14:paraId="2E918686" w14:textId="07F52C67" w:rsidR="004D0CF5" w:rsidRPr="00CD0281" w:rsidRDefault="001E4A59" w:rsidP="004D0CF5">
            <w:pPr>
              <w:spacing w:after="0"/>
              <w:rPr>
                <w:rFonts w:eastAsia="Times New Roman" w:cstheme="minorHAnsi"/>
                <w:color w:val="000000"/>
                <w:sz w:val="24"/>
                <w:szCs w:val="24"/>
                <w:lang w:val="en-GB" w:eastAsia="en-GB"/>
              </w:rPr>
            </w:pPr>
            <w:r w:rsidRPr="001E4A59">
              <w:rPr>
                <w:rFonts w:eastAsia="Times New Roman" w:cstheme="minorHAnsi"/>
                <w:color w:val="000000"/>
                <w:sz w:val="24"/>
                <w:szCs w:val="24"/>
                <w:lang w:val="en-GB" w:eastAsia="en-GB"/>
              </w:rPr>
              <w:t>Services for the disabled</w:t>
            </w:r>
          </w:p>
        </w:tc>
        <w:tc>
          <w:tcPr>
            <w:tcW w:w="960" w:type="dxa"/>
            <w:shd w:val="clear" w:color="auto" w:fill="2FBFB5"/>
            <w:vAlign w:val="center"/>
          </w:tcPr>
          <w:p w14:paraId="19E3454B" w14:textId="63B5306D" w:rsidR="004D0CF5" w:rsidRPr="00086813" w:rsidRDefault="001E4A59" w:rsidP="004D0CF5">
            <w:pPr>
              <w:spacing w:after="0"/>
              <w:jc w:val="right"/>
              <w:cnfStyle w:val="000000000000" w:firstRow="0" w:lastRow="0" w:firstColumn="0" w:lastColumn="0" w:oddVBand="0" w:evenVBand="0" w:oddHBand="0" w:evenHBand="0" w:firstRowFirstColumn="0" w:firstRowLastColumn="0" w:lastRowFirstColumn="0" w:lastRowLastColumn="0"/>
              <w:rPr>
                <w:rFonts w:cstheme="minorHAnsi"/>
                <w:b/>
                <w:bCs/>
                <w:color w:val="FFFFFF" w:themeColor="background1"/>
                <w:sz w:val="24"/>
                <w:szCs w:val="24"/>
                <w:lang w:val="en-GB"/>
              </w:rPr>
            </w:pPr>
            <w:r w:rsidRPr="001E4A59">
              <w:rPr>
                <w:rFonts w:cstheme="minorHAnsi"/>
                <w:b/>
                <w:bCs/>
                <w:color w:val="FFFFFF" w:themeColor="background1"/>
                <w:sz w:val="24"/>
                <w:szCs w:val="24"/>
                <w:lang w:val="en-GB"/>
              </w:rPr>
              <w:t>32.6</w:t>
            </w:r>
          </w:p>
        </w:tc>
        <w:tc>
          <w:tcPr>
            <w:tcW w:w="960" w:type="dxa"/>
            <w:shd w:val="clear" w:color="auto" w:fill="2FBFB5"/>
            <w:vAlign w:val="center"/>
          </w:tcPr>
          <w:p w14:paraId="1FE28BE3" w14:textId="390FAA9A" w:rsidR="004D0CF5" w:rsidRPr="00CD0281" w:rsidRDefault="001E4A59"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b/>
                <w:bCs/>
                <w:color w:val="FFFFFF" w:themeColor="background1"/>
                <w:sz w:val="24"/>
                <w:szCs w:val="24"/>
                <w:lang w:val="en-GB" w:eastAsia="en-GB"/>
              </w:rPr>
            </w:pPr>
            <w:r w:rsidRPr="001E4A59">
              <w:rPr>
                <w:rFonts w:cstheme="minorHAnsi"/>
                <w:b/>
                <w:bCs/>
                <w:color w:val="FFFFFF" w:themeColor="background1"/>
                <w:sz w:val="24"/>
                <w:szCs w:val="24"/>
                <w:lang w:val="en-GB"/>
              </w:rPr>
              <w:t>24.4</w:t>
            </w:r>
          </w:p>
        </w:tc>
        <w:tc>
          <w:tcPr>
            <w:tcW w:w="960" w:type="dxa"/>
            <w:shd w:val="clear" w:color="auto" w:fill="F4B083" w:themeFill="accent2" w:themeFillTint="99"/>
            <w:noWrap/>
          </w:tcPr>
          <w:p w14:paraId="511D48B3" w14:textId="2910AA17" w:rsidR="004D0CF5" w:rsidRPr="00D55312" w:rsidRDefault="001E4A59"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b/>
                <w:bCs/>
                <w:sz w:val="24"/>
                <w:szCs w:val="24"/>
                <w:lang w:val="en-GB" w:eastAsia="en-GB"/>
              </w:rPr>
            </w:pPr>
            <w:r w:rsidRPr="00D55312">
              <w:rPr>
                <w:rFonts w:eastAsia="Times New Roman" w:cstheme="minorHAnsi"/>
                <w:b/>
                <w:bCs/>
                <w:sz w:val="24"/>
                <w:szCs w:val="24"/>
                <w:lang w:val="en-GB" w:eastAsia="en-GB"/>
              </w:rPr>
              <w:t>16.0</w:t>
            </w:r>
          </w:p>
        </w:tc>
        <w:tc>
          <w:tcPr>
            <w:tcW w:w="960" w:type="dxa"/>
            <w:shd w:val="clear" w:color="auto" w:fill="auto"/>
            <w:noWrap/>
          </w:tcPr>
          <w:p w14:paraId="6B7ACE92" w14:textId="7F5A0D84" w:rsidR="004D0CF5" w:rsidRPr="00877994" w:rsidRDefault="001E4A59"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val="en-GB" w:eastAsia="en-GB"/>
              </w:rPr>
            </w:pPr>
            <w:r w:rsidRPr="001E4A59">
              <w:rPr>
                <w:rFonts w:eastAsia="Times New Roman" w:cstheme="minorHAnsi"/>
                <w:sz w:val="24"/>
                <w:szCs w:val="24"/>
                <w:lang w:val="en-GB" w:eastAsia="en-GB"/>
              </w:rPr>
              <w:t>22.0</w:t>
            </w:r>
          </w:p>
        </w:tc>
      </w:tr>
      <w:tr w:rsidR="004D0CF5" w:rsidRPr="00CD0281" w14:paraId="0A1AA75C" w14:textId="77777777" w:rsidTr="00D55312">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CCF2EF"/>
            <w:noWrap/>
            <w:hideMark/>
          </w:tcPr>
          <w:p w14:paraId="41C44063" w14:textId="77777777" w:rsidR="004D0CF5" w:rsidRPr="00CD0281" w:rsidRDefault="004D0CF5" w:rsidP="004D0CF5">
            <w:pPr>
              <w:spacing w:after="0"/>
              <w:rPr>
                <w:rFonts w:eastAsia="Times New Roman" w:cstheme="minorHAnsi"/>
                <w:color w:val="000000"/>
                <w:sz w:val="24"/>
                <w:szCs w:val="24"/>
                <w:lang w:val="en-GB" w:eastAsia="en-GB"/>
              </w:rPr>
            </w:pPr>
            <w:r w:rsidRPr="00CD0281">
              <w:rPr>
                <w:rFonts w:eastAsia="Times New Roman" w:cstheme="minorHAnsi"/>
                <w:color w:val="000000"/>
                <w:sz w:val="24"/>
                <w:szCs w:val="24"/>
                <w:lang w:val="en-GB" w:eastAsia="en-GB"/>
              </w:rPr>
              <w:t>Pavement maintenance</w:t>
            </w:r>
          </w:p>
        </w:tc>
        <w:tc>
          <w:tcPr>
            <w:tcW w:w="960" w:type="dxa"/>
            <w:shd w:val="clear" w:color="auto" w:fill="2FBFB5"/>
            <w:vAlign w:val="center"/>
          </w:tcPr>
          <w:p w14:paraId="6066A884" w14:textId="13C015B1" w:rsidR="004D0CF5" w:rsidRPr="00086813"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cstheme="minorHAnsi"/>
                <w:b/>
                <w:bCs/>
                <w:color w:val="FFFFFF" w:themeColor="background1"/>
                <w:sz w:val="24"/>
                <w:szCs w:val="24"/>
                <w:lang w:val="en-GB"/>
              </w:rPr>
            </w:pPr>
            <w:r w:rsidRPr="00086813">
              <w:rPr>
                <w:rFonts w:cstheme="minorHAnsi"/>
                <w:b/>
                <w:bCs/>
                <w:color w:val="FFFFFF" w:themeColor="background1"/>
                <w:sz w:val="24"/>
                <w:szCs w:val="24"/>
                <w:lang w:val="en-GB"/>
              </w:rPr>
              <w:t>26.6</w:t>
            </w:r>
          </w:p>
        </w:tc>
        <w:tc>
          <w:tcPr>
            <w:tcW w:w="960" w:type="dxa"/>
            <w:shd w:val="clear" w:color="auto" w:fill="F4B083" w:themeFill="accent2" w:themeFillTint="99"/>
            <w:vAlign w:val="center"/>
          </w:tcPr>
          <w:p w14:paraId="20E6FE1E" w14:textId="1BD1F312" w:rsidR="004D0CF5" w:rsidRPr="00A64030"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sz w:val="24"/>
                <w:szCs w:val="24"/>
                <w:lang w:val="en-GB" w:eastAsia="en-GB"/>
              </w:rPr>
            </w:pPr>
            <w:r w:rsidRPr="00A64030">
              <w:rPr>
                <w:rFonts w:eastAsia="Times New Roman" w:cstheme="minorHAnsi"/>
                <w:b/>
                <w:bCs/>
                <w:sz w:val="24"/>
                <w:szCs w:val="24"/>
                <w:lang w:val="en-GB" w:eastAsia="en-GB"/>
              </w:rPr>
              <w:t>24.9</w:t>
            </w:r>
          </w:p>
        </w:tc>
        <w:tc>
          <w:tcPr>
            <w:tcW w:w="960" w:type="dxa"/>
            <w:shd w:val="clear" w:color="auto" w:fill="2FBFB5"/>
            <w:noWrap/>
            <w:hideMark/>
          </w:tcPr>
          <w:p w14:paraId="58AF8ACE" w14:textId="77777777" w:rsidR="004D0CF5" w:rsidRPr="00D55312"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val="en-GB" w:eastAsia="en-GB"/>
              </w:rPr>
            </w:pPr>
            <w:r w:rsidRPr="00D55312">
              <w:rPr>
                <w:rFonts w:eastAsia="Times New Roman" w:cstheme="minorHAnsi"/>
                <w:b/>
                <w:bCs/>
                <w:color w:val="FFFFFF" w:themeColor="background1"/>
                <w:sz w:val="24"/>
                <w:szCs w:val="24"/>
                <w:lang w:val="en-GB" w:eastAsia="en-GB"/>
              </w:rPr>
              <w:t>27.1</w:t>
            </w:r>
          </w:p>
        </w:tc>
        <w:tc>
          <w:tcPr>
            <w:tcW w:w="960" w:type="dxa"/>
            <w:shd w:val="clear" w:color="auto" w:fill="CCF2EF"/>
            <w:noWrap/>
            <w:hideMark/>
          </w:tcPr>
          <w:p w14:paraId="616CECBB" w14:textId="77777777" w:rsidR="004D0CF5" w:rsidRPr="00877994"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val="en-GB" w:eastAsia="en-GB"/>
              </w:rPr>
            </w:pPr>
            <w:r w:rsidRPr="00877994">
              <w:rPr>
                <w:rFonts w:eastAsia="Times New Roman" w:cstheme="minorHAnsi"/>
                <w:sz w:val="24"/>
                <w:szCs w:val="24"/>
                <w:lang w:val="en-GB" w:eastAsia="en-GB"/>
              </w:rPr>
              <w:t>26.4</w:t>
            </w:r>
          </w:p>
        </w:tc>
      </w:tr>
      <w:tr w:rsidR="004D0CF5" w:rsidRPr="00CD0281" w14:paraId="749B9893" w14:textId="77777777" w:rsidTr="00C676E3">
        <w:trPr>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noWrap/>
            <w:hideMark/>
          </w:tcPr>
          <w:p w14:paraId="3B9329D9" w14:textId="77777777" w:rsidR="004D0CF5" w:rsidRPr="00CD0281" w:rsidRDefault="004D0CF5" w:rsidP="004D0CF5">
            <w:pPr>
              <w:spacing w:after="0"/>
              <w:rPr>
                <w:rFonts w:eastAsia="Times New Roman" w:cstheme="minorHAnsi"/>
                <w:color w:val="000000"/>
                <w:sz w:val="24"/>
                <w:szCs w:val="24"/>
                <w:lang w:val="en-GB" w:eastAsia="en-GB"/>
              </w:rPr>
            </w:pPr>
            <w:r w:rsidRPr="00CD0281">
              <w:rPr>
                <w:rFonts w:eastAsia="Times New Roman" w:cstheme="minorHAnsi"/>
                <w:color w:val="000000"/>
                <w:sz w:val="24"/>
                <w:szCs w:val="24"/>
                <w:lang w:val="en-GB" w:eastAsia="en-GB"/>
              </w:rPr>
              <w:t>Road maintenance</w:t>
            </w:r>
          </w:p>
        </w:tc>
        <w:tc>
          <w:tcPr>
            <w:tcW w:w="960" w:type="dxa"/>
            <w:shd w:val="clear" w:color="auto" w:fill="2FBFB5"/>
            <w:vAlign w:val="center"/>
          </w:tcPr>
          <w:p w14:paraId="1891B0D4" w14:textId="4B0CDA07" w:rsidR="004D0CF5" w:rsidRPr="00086813" w:rsidRDefault="004D0CF5" w:rsidP="004D0CF5">
            <w:pPr>
              <w:spacing w:after="0"/>
              <w:jc w:val="right"/>
              <w:cnfStyle w:val="000000000000" w:firstRow="0" w:lastRow="0" w:firstColumn="0" w:lastColumn="0" w:oddVBand="0" w:evenVBand="0" w:oddHBand="0" w:evenHBand="0" w:firstRowFirstColumn="0" w:firstRowLastColumn="0" w:lastRowFirstColumn="0" w:lastRowLastColumn="0"/>
              <w:rPr>
                <w:rFonts w:cstheme="minorHAnsi"/>
                <w:b/>
                <w:bCs/>
                <w:color w:val="FFFFFF" w:themeColor="background1"/>
                <w:sz w:val="24"/>
                <w:szCs w:val="24"/>
                <w:lang w:val="en-GB"/>
              </w:rPr>
            </w:pPr>
            <w:r w:rsidRPr="00086813">
              <w:rPr>
                <w:rFonts w:cstheme="minorHAnsi"/>
                <w:b/>
                <w:bCs/>
                <w:color w:val="FFFFFF" w:themeColor="background1"/>
                <w:sz w:val="24"/>
                <w:szCs w:val="24"/>
                <w:lang w:val="en-GB"/>
              </w:rPr>
              <w:t>24.9</w:t>
            </w:r>
          </w:p>
        </w:tc>
        <w:tc>
          <w:tcPr>
            <w:tcW w:w="960" w:type="dxa"/>
            <w:shd w:val="clear" w:color="auto" w:fill="F4B083" w:themeFill="accent2" w:themeFillTint="99"/>
            <w:vAlign w:val="center"/>
          </w:tcPr>
          <w:p w14:paraId="17B930DE" w14:textId="73C2F082" w:rsidR="004D0CF5" w:rsidRPr="00A64030" w:rsidRDefault="004D0CF5"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b/>
                <w:bCs/>
                <w:sz w:val="24"/>
                <w:szCs w:val="24"/>
                <w:lang w:val="en-GB" w:eastAsia="en-GB"/>
              </w:rPr>
            </w:pPr>
            <w:r w:rsidRPr="00A64030">
              <w:rPr>
                <w:rFonts w:eastAsia="Times New Roman" w:cstheme="minorHAnsi"/>
                <w:b/>
                <w:bCs/>
                <w:sz w:val="24"/>
                <w:szCs w:val="24"/>
                <w:lang w:val="en-GB" w:eastAsia="en-GB"/>
              </w:rPr>
              <w:t>20.6</w:t>
            </w:r>
          </w:p>
        </w:tc>
        <w:tc>
          <w:tcPr>
            <w:tcW w:w="960" w:type="dxa"/>
            <w:shd w:val="clear" w:color="auto" w:fill="2FBFB5"/>
            <w:noWrap/>
            <w:hideMark/>
          </w:tcPr>
          <w:p w14:paraId="36946F9E" w14:textId="77777777" w:rsidR="004D0CF5" w:rsidRPr="00CD0281" w:rsidRDefault="004D0CF5"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b/>
                <w:bCs/>
                <w:color w:val="FFFFFF" w:themeColor="background1"/>
                <w:sz w:val="24"/>
                <w:szCs w:val="24"/>
                <w:lang w:val="en-GB" w:eastAsia="en-GB"/>
              </w:rPr>
            </w:pPr>
            <w:r w:rsidRPr="00CD0281">
              <w:rPr>
                <w:rFonts w:eastAsia="Times New Roman" w:cstheme="minorHAnsi"/>
                <w:b/>
                <w:bCs/>
                <w:color w:val="FFFFFF" w:themeColor="background1"/>
                <w:sz w:val="24"/>
                <w:szCs w:val="24"/>
                <w:lang w:val="en-GB" w:eastAsia="en-GB"/>
              </w:rPr>
              <w:t>28.8</w:t>
            </w:r>
          </w:p>
        </w:tc>
        <w:tc>
          <w:tcPr>
            <w:tcW w:w="960" w:type="dxa"/>
            <w:shd w:val="clear" w:color="auto" w:fill="auto"/>
            <w:noWrap/>
            <w:hideMark/>
          </w:tcPr>
          <w:p w14:paraId="778AD85C" w14:textId="77777777" w:rsidR="004D0CF5" w:rsidRPr="00877994" w:rsidRDefault="004D0CF5" w:rsidP="004D0CF5">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cstheme="minorHAnsi"/>
                <w:sz w:val="24"/>
                <w:szCs w:val="24"/>
                <w:lang w:val="en-GB" w:eastAsia="en-GB"/>
              </w:rPr>
            </w:pPr>
            <w:r w:rsidRPr="00877994">
              <w:rPr>
                <w:rFonts w:eastAsia="Times New Roman" w:cstheme="minorHAnsi"/>
                <w:sz w:val="24"/>
                <w:szCs w:val="24"/>
                <w:lang w:val="en-GB" w:eastAsia="en-GB"/>
              </w:rPr>
              <w:t>23.2</w:t>
            </w:r>
          </w:p>
        </w:tc>
      </w:tr>
      <w:tr w:rsidR="004D0CF5" w:rsidRPr="00CD0281" w14:paraId="5D72CB39" w14:textId="77777777" w:rsidTr="00D55312">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5524" w:type="dxa"/>
            <w:shd w:val="clear" w:color="auto" w:fill="CCF2EF"/>
            <w:noWrap/>
            <w:hideMark/>
          </w:tcPr>
          <w:p w14:paraId="730F71E7" w14:textId="77777777" w:rsidR="004D0CF5" w:rsidRPr="00CD0281" w:rsidRDefault="004D0CF5" w:rsidP="004D0CF5">
            <w:pPr>
              <w:spacing w:after="0"/>
              <w:rPr>
                <w:rFonts w:eastAsia="Times New Roman" w:cstheme="minorHAnsi"/>
                <w:color w:val="000000"/>
                <w:sz w:val="24"/>
                <w:szCs w:val="24"/>
                <w:lang w:val="en-GB" w:eastAsia="en-GB"/>
              </w:rPr>
            </w:pPr>
            <w:r w:rsidRPr="00CD0281">
              <w:rPr>
                <w:rFonts w:eastAsia="Times New Roman" w:cstheme="minorHAnsi"/>
                <w:color w:val="000000"/>
                <w:sz w:val="24"/>
                <w:szCs w:val="24"/>
                <w:lang w:val="en-GB" w:eastAsia="en-GB"/>
              </w:rPr>
              <w:t>Youth services and clubs/activities for young people</w:t>
            </w:r>
          </w:p>
        </w:tc>
        <w:tc>
          <w:tcPr>
            <w:tcW w:w="960" w:type="dxa"/>
            <w:shd w:val="clear" w:color="auto" w:fill="2FBFB5"/>
            <w:vAlign w:val="center"/>
          </w:tcPr>
          <w:p w14:paraId="5AC072B6" w14:textId="0F2A1B37" w:rsidR="004D0CF5" w:rsidRPr="00086813"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cstheme="minorHAnsi"/>
                <w:b/>
                <w:bCs/>
                <w:color w:val="FFFFFF" w:themeColor="background1"/>
                <w:sz w:val="24"/>
                <w:szCs w:val="24"/>
                <w:lang w:val="en-GB"/>
              </w:rPr>
            </w:pPr>
            <w:r w:rsidRPr="00086813">
              <w:rPr>
                <w:rFonts w:cstheme="minorHAnsi"/>
                <w:b/>
                <w:bCs/>
                <w:color w:val="FFFFFF" w:themeColor="background1"/>
                <w:sz w:val="24"/>
                <w:szCs w:val="24"/>
                <w:lang w:val="en-GB"/>
              </w:rPr>
              <w:t>22.0</w:t>
            </w:r>
          </w:p>
        </w:tc>
        <w:tc>
          <w:tcPr>
            <w:tcW w:w="960" w:type="dxa"/>
            <w:shd w:val="clear" w:color="auto" w:fill="2FBFB5"/>
            <w:vAlign w:val="center"/>
          </w:tcPr>
          <w:p w14:paraId="3291983D" w14:textId="3E479233" w:rsidR="004D0CF5" w:rsidRPr="00CD0281"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val="en-GB" w:eastAsia="en-GB"/>
              </w:rPr>
            </w:pPr>
            <w:r w:rsidRPr="00CD0281">
              <w:rPr>
                <w:rFonts w:cstheme="minorHAnsi"/>
                <w:b/>
                <w:bCs/>
                <w:color w:val="FFFFFF" w:themeColor="background1"/>
                <w:sz w:val="24"/>
                <w:szCs w:val="24"/>
                <w:lang w:val="en-GB"/>
              </w:rPr>
              <w:t>16.3</w:t>
            </w:r>
          </w:p>
        </w:tc>
        <w:tc>
          <w:tcPr>
            <w:tcW w:w="960" w:type="dxa"/>
            <w:shd w:val="clear" w:color="auto" w:fill="F4B083" w:themeFill="accent2" w:themeFillTint="99"/>
            <w:noWrap/>
            <w:hideMark/>
          </w:tcPr>
          <w:p w14:paraId="168A369A" w14:textId="77777777" w:rsidR="004D0CF5" w:rsidRPr="00D55312"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000000"/>
                <w:sz w:val="24"/>
                <w:szCs w:val="24"/>
                <w:lang w:val="en-GB" w:eastAsia="en-GB"/>
              </w:rPr>
            </w:pPr>
            <w:r w:rsidRPr="00D55312">
              <w:rPr>
                <w:rFonts w:eastAsia="Times New Roman" w:cstheme="minorHAnsi"/>
                <w:b/>
                <w:bCs/>
                <w:color w:val="000000"/>
                <w:sz w:val="24"/>
                <w:szCs w:val="24"/>
                <w:lang w:val="en-GB" w:eastAsia="en-GB"/>
              </w:rPr>
              <w:t>14.1</w:t>
            </w:r>
          </w:p>
        </w:tc>
        <w:tc>
          <w:tcPr>
            <w:tcW w:w="960" w:type="dxa"/>
            <w:shd w:val="clear" w:color="auto" w:fill="CCF2EF"/>
            <w:noWrap/>
            <w:hideMark/>
          </w:tcPr>
          <w:p w14:paraId="4F5D6EA3" w14:textId="77777777" w:rsidR="004D0CF5" w:rsidRPr="00877994" w:rsidRDefault="004D0CF5" w:rsidP="004D0CF5">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val="en-GB" w:eastAsia="en-GB"/>
              </w:rPr>
            </w:pPr>
            <w:r w:rsidRPr="00877994">
              <w:rPr>
                <w:rFonts w:eastAsia="Times New Roman" w:cstheme="minorHAnsi"/>
                <w:sz w:val="24"/>
                <w:szCs w:val="24"/>
                <w:lang w:val="en-GB" w:eastAsia="en-GB"/>
              </w:rPr>
              <w:t>14.3</w:t>
            </w:r>
          </w:p>
        </w:tc>
      </w:tr>
    </w:tbl>
    <w:p w14:paraId="163038E3" w14:textId="28894ECD" w:rsidR="00CB2C68" w:rsidRPr="00BA50FD" w:rsidRDefault="00CB2C68" w:rsidP="00CB2C68">
      <w:pPr>
        <w:ind w:right="261"/>
        <w:rPr>
          <w:sz w:val="24"/>
          <w:szCs w:val="24"/>
        </w:rPr>
      </w:pPr>
      <w:r>
        <w:rPr>
          <w:i/>
          <w:sz w:val="24"/>
          <w:szCs w:val="24"/>
        </w:rPr>
        <w:t>Orange</w:t>
      </w:r>
      <w:r w:rsidRPr="00BA50FD">
        <w:rPr>
          <w:i/>
          <w:sz w:val="24"/>
          <w:szCs w:val="24"/>
        </w:rPr>
        <w:t xml:space="preserve"> indicates a drop </w:t>
      </w:r>
      <w:r w:rsidR="00821018">
        <w:rPr>
          <w:i/>
          <w:sz w:val="24"/>
          <w:szCs w:val="24"/>
        </w:rPr>
        <w:t>of</w:t>
      </w:r>
      <w:r w:rsidR="00B26501">
        <w:rPr>
          <w:i/>
          <w:sz w:val="24"/>
          <w:szCs w:val="24"/>
        </w:rPr>
        <w:t xml:space="preserve"> ±</w:t>
      </w:r>
      <w:r w:rsidR="00A514B4">
        <w:rPr>
          <w:i/>
          <w:sz w:val="24"/>
          <w:szCs w:val="24"/>
        </w:rPr>
        <w:t>2</w:t>
      </w:r>
      <w:r w:rsidRPr="00BA50FD">
        <w:rPr>
          <w:i/>
          <w:sz w:val="24"/>
          <w:szCs w:val="24"/>
        </w:rPr>
        <w:t xml:space="preserve">% describing themselves as satisfied compared with the previous year, </w:t>
      </w:r>
      <w:r>
        <w:rPr>
          <w:i/>
          <w:sz w:val="24"/>
          <w:szCs w:val="24"/>
        </w:rPr>
        <w:t>teal</w:t>
      </w:r>
      <w:r w:rsidRPr="00BA50FD">
        <w:rPr>
          <w:i/>
          <w:sz w:val="24"/>
          <w:szCs w:val="24"/>
        </w:rPr>
        <w:t xml:space="preserve"> indicates an increase in satisfaction</w:t>
      </w:r>
      <w:r w:rsidR="00411AAF">
        <w:rPr>
          <w:i/>
          <w:sz w:val="24"/>
          <w:szCs w:val="24"/>
        </w:rPr>
        <w:t xml:space="preserve"> of ±2%</w:t>
      </w:r>
      <w:r w:rsidRPr="00BA50FD">
        <w:rPr>
          <w:i/>
          <w:sz w:val="24"/>
          <w:szCs w:val="24"/>
        </w:rPr>
        <w:t>.</w:t>
      </w:r>
    </w:p>
    <w:p w14:paraId="53032BE3" w14:textId="77777777" w:rsidR="00CB2C68" w:rsidRPr="00BA50FD" w:rsidRDefault="00CB2C68" w:rsidP="00CB2C68">
      <w:pPr>
        <w:widowControl w:val="0"/>
        <w:autoSpaceDE w:val="0"/>
        <w:autoSpaceDN w:val="0"/>
        <w:adjustRightInd w:val="0"/>
        <w:spacing w:after="0" w:line="240" w:lineRule="auto"/>
        <w:rPr>
          <w:rFonts w:ascii="Times New Roman" w:hAnsi="Times New Roman" w:cs="Times New Roman"/>
          <w:sz w:val="24"/>
          <w:szCs w:val="24"/>
        </w:rPr>
      </w:pPr>
    </w:p>
    <w:p w14:paraId="3BB791FC" w14:textId="77777777" w:rsidR="00CB2C68" w:rsidRPr="00611E5A" w:rsidRDefault="00CB2C68" w:rsidP="00CB2C68">
      <w:pPr>
        <w:ind w:right="-23"/>
        <w:rPr>
          <w:sz w:val="24"/>
          <w:szCs w:val="24"/>
        </w:rPr>
      </w:pPr>
      <w:r w:rsidRPr="00611E5A">
        <w:rPr>
          <w:sz w:val="24"/>
          <w:szCs w:val="24"/>
        </w:rPr>
        <w:t>The biggest increase in satisfaction was seen for:</w:t>
      </w:r>
    </w:p>
    <w:p w14:paraId="0C684751" w14:textId="7489CBF1" w:rsidR="00CB2C68" w:rsidRPr="00611E5A" w:rsidRDefault="00DD61E7" w:rsidP="00CB2C68">
      <w:pPr>
        <w:pStyle w:val="ListParagraph"/>
        <w:numPr>
          <w:ilvl w:val="0"/>
          <w:numId w:val="4"/>
        </w:numPr>
        <w:rPr>
          <w:sz w:val="24"/>
          <w:szCs w:val="24"/>
        </w:rPr>
      </w:pPr>
      <w:r w:rsidRPr="00611E5A">
        <w:rPr>
          <w:sz w:val="24"/>
          <w:szCs w:val="24"/>
        </w:rPr>
        <w:t>Recycling and Waste collections</w:t>
      </w:r>
      <w:r w:rsidR="00CB2C68" w:rsidRPr="00611E5A">
        <w:rPr>
          <w:sz w:val="24"/>
          <w:szCs w:val="24"/>
        </w:rPr>
        <w:t xml:space="preserve">, rising </w:t>
      </w:r>
      <w:r w:rsidR="00BB3CE0" w:rsidRPr="00611E5A">
        <w:rPr>
          <w:sz w:val="24"/>
          <w:szCs w:val="24"/>
        </w:rPr>
        <w:t>20</w:t>
      </w:r>
      <w:r w:rsidR="00CB2C68" w:rsidRPr="00611E5A">
        <w:rPr>
          <w:sz w:val="24"/>
          <w:szCs w:val="24"/>
        </w:rPr>
        <w:t xml:space="preserve">.4 percentage points from </w:t>
      </w:r>
      <w:r w:rsidR="00BB3CE0" w:rsidRPr="00611E5A">
        <w:rPr>
          <w:sz w:val="24"/>
          <w:szCs w:val="24"/>
        </w:rPr>
        <w:t>31.8</w:t>
      </w:r>
      <w:r w:rsidR="00CB2C68" w:rsidRPr="00611E5A">
        <w:rPr>
          <w:sz w:val="24"/>
          <w:szCs w:val="24"/>
        </w:rPr>
        <w:t>%</w:t>
      </w:r>
      <w:r w:rsidR="00611E5A" w:rsidRPr="00611E5A">
        <w:rPr>
          <w:sz w:val="24"/>
          <w:szCs w:val="24"/>
        </w:rPr>
        <w:t xml:space="preserve"> in 2023</w:t>
      </w:r>
      <w:r w:rsidR="00CB2C68" w:rsidRPr="00611E5A">
        <w:rPr>
          <w:sz w:val="24"/>
          <w:szCs w:val="24"/>
        </w:rPr>
        <w:t xml:space="preserve"> </w:t>
      </w:r>
      <w:r w:rsidR="00BB3CE0" w:rsidRPr="00611E5A">
        <w:rPr>
          <w:sz w:val="24"/>
          <w:szCs w:val="24"/>
        </w:rPr>
        <w:t xml:space="preserve">(during a time of industrial action) </w:t>
      </w:r>
      <w:r w:rsidR="00CB2C68" w:rsidRPr="00611E5A">
        <w:rPr>
          <w:sz w:val="24"/>
          <w:szCs w:val="24"/>
        </w:rPr>
        <w:t xml:space="preserve">to </w:t>
      </w:r>
      <w:r w:rsidR="00BB3CE0" w:rsidRPr="00611E5A">
        <w:rPr>
          <w:sz w:val="24"/>
          <w:szCs w:val="24"/>
        </w:rPr>
        <w:t>5</w:t>
      </w:r>
      <w:r w:rsidR="00CB2C68" w:rsidRPr="00611E5A">
        <w:rPr>
          <w:sz w:val="24"/>
          <w:szCs w:val="24"/>
        </w:rPr>
        <w:t>2.</w:t>
      </w:r>
      <w:r w:rsidR="00BB3CE0" w:rsidRPr="00611E5A">
        <w:rPr>
          <w:sz w:val="24"/>
          <w:szCs w:val="24"/>
        </w:rPr>
        <w:t>2</w:t>
      </w:r>
      <w:r w:rsidR="00CB2C68" w:rsidRPr="00611E5A">
        <w:rPr>
          <w:sz w:val="24"/>
          <w:szCs w:val="24"/>
        </w:rPr>
        <w:t>%.</w:t>
      </w:r>
    </w:p>
    <w:p w14:paraId="1784AEF1" w14:textId="3470B2DE" w:rsidR="00CB2C68" w:rsidRPr="00611E5A" w:rsidRDefault="00CA3C15" w:rsidP="00CB2C68">
      <w:pPr>
        <w:pStyle w:val="ListParagraph"/>
        <w:numPr>
          <w:ilvl w:val="0"/>
          <w:numId w:val="4"/>
        </w:numPr>
        <w:rPr>
          <w:sz w:val="24"/>
          <w:szCs w:val="24"/>
        </w:rPr>
      </w:pPr>
      <w:r w:rsidRPr="00611E5A">
        <w:rPr>
          <w:sz w:val="24"/>
          <w:szCs w:val="24"/>
        </w:rPr>
        <w:t>Public transport</w:t>
      </w:r>
      <w:r w:rsidR="00CB2C68" w:rsidRPr="00611E5A">
        <w:rPr>
          <w:sz w:val="24"/>
          <w:szCs w:val="24"/>
        </w:rPr>
        <w:t xml:space="preserve">, rising </w:t>
      </w:r>
      <w:r w:rsidRPr="00611E5A">
        <w:rPr>
          <w:sz w:val="24"/>
          <w:szCs w:val="24"/>
        </w:rPr>
        <w:t>10.</w:t>
      </w:r>
      <w:r w:rsidR="00CB2C68" w:rsidRPr="00611E5A">
        <w:rPr>
          <w:sz w:val="24"/>
          <w:szCs w:val="24"/>
        </w:rPr>
        <w:t xml:space="preserve">6 percentage points from </w:t>
      </w:r>
      <w:r w:rsidR="00611E5A" w:rsidRPr="00611E5A">
        <w:rPr>
          <w:sz w:val="24"/>
          <w:szCs w:val="24"/>
        </w:rPr>
        <w:t>32.0</w:t>
      </w:r>
      <w:r w:rsidR="00CB2C68" w:rsidRPr="00611E5A">
        <w:rPr>
          <w:sz w:val="24"/>
          <w:szCs w:val="24"/>
        </w:rPr>
        <w:t xml:space="preserve">% to </w:t>
      </w:r>
      <w:r w:rsidR="00611E5A" w:rsidRPr="00611E5A">
        <w:rPr>
          <w:sz w:val="24"/>
          <w:szCs w:val="24"/>
        </w:rPr>
        <w:t>42.6</w:t>
      </w:r>
      <w:r w:rsidR="00CB2C68" w:rsidRPr="00611E5A">
        <w:rPr>
          <w:sz w:val="24"/>
          <w:szCs w:val="24"/>
        </w:rPr>
        <w:t>%.</w:t>
      </w:r>
    </w:p>
    <w:p w14:paraId="0A72CFA5" w14:textId="77777777" w:rsidR="00CB2C68" w:rsidRPr="00611E5A" w:rsidRDefault="00CB2C68" w:rsidP="00CB2C68">
      <w:pPr>
        <w:rPr>
          <w:sz w:val="24"/>
          <w:szCs w:val="24"/>
        </w:rPr>
      </w:pPr>
    </w:p>
    <w:p w14:paraId="7194B565" w14:textId="0C0AF910" w:rsidR="00CB2C68" w:rsidRPr="00F61B59" w:rsidRDefault="00CB2C68" w:rsidP="00CB2C68">
      <w:pPr>
        <w:rPr>
          <w:sz w:val="24"/>
          <w:szCs w:val="24"/>
        </w:rPr>
      </w:pPr>
      <w:r w:rsidRPr="00D6046B">
        <w:rPr>
          <w:sz w:val="24"/>
          <w:szCs w:val="24"/>
        </w:rPr>
        <w:t xml:space="preserve">Amongst respondents identifying as disabled, satisfaction with services for the disabled </w:t>
      </w:r>
      <w:r w:rsidR="0033524D" w:rsidRPr="00D6046B">
        <w:rPr>
          <w:sz w:val="24"/>
          <w:szCs w:val="24"/>
        </w:rPr>
        <w:t xml:space="preserve">continued to </w:t>
      </w:r>
      <w:r w:rsidR="003409C2" w:rsidRPr="00D6046B">
        <w:rPr>
          <w:sz w:val="24"/>
          <w:szCs w:val="24"/>
        </w:rPr>
        <w:t>r</w:t>
      </w:r>
      <w:r w:rsidR="0033524D" w:rsidRPr="00D6046B">
        <w:rPr>
          <w:sz w:val="24"/>
          <w:szCs w:val="24"/>
        </w:rPr>
        <w:t>i</w:t>
      </w:r>
      <w:r w:rsidR="003409C2" w:rsidRPr="00D6046B">
        <w:rPr>
          <w:sz w:val="24"/>
          <w:szCs w:val="24"/>
        </w:rPr>
        <w:t>se</w:t>
      </w:r>
      <w:r w:rsidRPr="00D6046B">
        <w:rPr>
          <w:sz w:val="24"/>
          <w:szCs w:val="24"/>
        </w:rPr>
        <w:t xml:space="preserve"> from 12.4% in 2022</w:t>
      </w:r>
      <w:r w:rsidR="00CC538A" w:rsidRPr="00D6046B">
        <w:rPr>
          <w:sz w:val="24"/>
          <w:szCs w:val="24"/>
        </w:rPr>
        <w:t xml:space="preserve"> and </w:t>
      </w:r>
      <w:r w:rsidRPr="00D6046B">
        <w:rPr>
          <w:sz w:val="24"/>
          <w:szCs w:val="24"/>
        </w:rPr>
        <w:t xml:space="preserve">19.5% </w:t>
      </w:r>
      <w:r w:rsidR="00CC538A" w:rsidRPr="00D6046B">
        <w:rPr>
          <w:sz w:val="24"/>
          <w:szCs w:val="24"/>
        </w:rPr>
        <w:t>in 2023</w:t>
      </w:r>
      <w:r w:rsidR="00D31EB3" w:rsidRPr="00D6046B">
        <w:rPr>
          <w:sz w:val="24"/>
          <w:szCs w:val="24"/>
        </w:rPr>
        <w:t>,</w:t>
      </w:r>
      <w:r w:rsidR="00CC538A" w:rsidRPr="00D6046B">
        <w:rPr>
          <w:sz w:val="24"/>
          <w:szCs w:val="24"/>
        </w:rPr>
        <w:t xml:space="preserve"> to 30.0% in 2024</w:t>
      </w:r>
      <w:r w:rsidR="005660D8" w:rsidRPr="00D6046B">
        <w:rPr>
          <w:sz w:val="24"/>
          <w:szCs w:val="24"/>
        </w:rPr>
        <w:t>; the level of dissatisfaction fell slightly</w:t>
      </w:r>
      <w:r w:rsidRPr="00D6046B">
        <w:rPr>
          <w:sz w:val="24"/>
          <w:szCs w:val="24"/>
        </w:rPr>
        <w:t xml:space="preserve"> from </w:t>
      </w:r>
      <w:r w:rsidR="00BB5E4E" w:rsidRPr="00D6046B">
        <w:rPr>
          <w:sz w:val="24"/>
          <w:szCs w:val="24"/>
        </w:rPr>
        <w:t>54.7% in 2023 to</w:t>
      </w:r>
      <w:r w:rsidR="00AD4A90" w:rsidRPr="00D6046B">
        <w:rPr>
          <w:sz w:val="24"/>
          <w:szCs w:val="24"/>
        </w:rPr>
        <w:t xml:space="preserve"> 51.8%</w:t>
      </w:r>
      <w:r w:rsidRPr="00D6046B">
        <w:rPr>
          <w:sz w:val="24"/>
          <w:szCs w:val="24"/>
        </w:rPr>
        <w:t xml:space="preserve">.  </w:t>
      </w:r>
      <w:r w:rsidRPr="00303BBD">
        <w:rPr>
          <w:sz w:val="24"/>
          <w:szCs w:val="24"/>
        </w:rPr>
        <w:t>This group also showed the lowest level of satisfaction with libraries and Hubs (6</w:t>
      </w:r>
      <w:r w:rsidR="00994F78" w:rsidRPr="00303BBD">
        <w:rPr>
          <w:sz w:val="24"/>
          <w:szCs w:val="24"/>
        </w:rPr>
        <w:t>7</w:t>
      </w:r>
      <w:r w:rsidRPr="00303BBD">
        <w:rPr>
          <w:sz w:val="24"/>
          <w:szCs w:val="24"/>
        </w:rPr>
        <w:t>.8%), street lighting (6</w:t>
      </w:r>
      <w:r w:rsidR="00481701" w:rsidRPr="00303BBD">
        <w:rPr>
          <w:sz w:val="24"/>
          <w:szCs w:val="24"/>
        </w:rPr>
        <w:t>1</w:t>
      </w:r>
      <w:r w:rsidRPr="00303BBD">
        <w:rPr>
          <w:sz w:val="24"/>
          <w:szCs w:val="24"/>
        </w:rPr>
        <w:t>.6%), children’s play</w:t>
      </w:r>
      <w:r w:rsidRPr="00F61B59">
        <w:rPr>
          <w:sz w:val="24"/>
          <w:szCs w:val="24"/>
        </w:rPr>
        <w:t xml:space="preserve"> </w:t>
      </w:r>
      <w:r w:rsidRPr="00303BBD">
        <w:rPr>
          <w:sz w:val="24"/>
          <w:szCs w:val="24"/>
        </w:rPr>
        <w:lastRenderedPageBreak/>
        <w:t>areas (4</w:t>
      </w:r>
      <w:r w:rsidR="002A6810" w:rsidRPr="00303BBD">
        <w:rPr>
          <w:sz w:val="24"/>
          <w:szCs w:val="24"/>
        </w:rPr>
        <w:t>6</w:t>
      </w:r>
      <w:r w:rsidRPr="00303BBD">
        <w:rPr>
          <w:sz w:val="24"/>
          <w:szCs w:val="24"/>
        </w:rPr>
        <w:t>.</w:t>
      </w:r>
      <w:r w:rsidR="002A6810" w:rsidRPr="00303BBD">
        <w:rPr>
          <w:sz w:val="24"/>
          <w:szCs w:val="24"/>
        </w:rPr>
        <w:t>0</w:t>
      </w:r>
      <w:r w:rsidRPr="00303BBD">
        <w:rPr>
          <w:sz w:val="24"/>
          <w:szCs w:val="24"/>
        </w:rPr>
        <w:t>%), recycling and waste collections (</w:t>
      </w:r>
      <w:r w:rsidR="0000190F" w:rsidRPr="00303BBD">
        <w:rPr>
          <w:sz w:val="24"/>
          <w:szCs w:val="24"/>
        </w:rPr>
        <w:t xml:space="preserve">45.4%), </w:t>
      </w:r>
      <w:r w:rsidRPr="00303BBD">
        <w:rPr>
          <w:sz w:val="24"/>
          <w:szCs w:val="24"/>
        </w:rPr>
        <w:t>public transport (</w:t>
      </w:r>
      <w:r w:rsidR="00522E93" w:rsidRPr="00303BBD">
        <w:rPr>
          <w:sz w:val="24"/>
          <w:szCs w:val="24"/>
        </w:rPr>
        <w:t>35</w:t>
      </w:r>
      <w:r w:rsidRPr="00303BBD">
        <w:rPr>
          <w:sz w:val="24"/>
          <w:szCs w:val="24"/>
        </w:rPr>
        <w:t>.</w:t>
      </w:r>
      <w:r w:rsidR="00522E93" w:rsidRPr="00303BBD">
        <w:rPr>
          <w:sz w:val="24"/>
          <w:szCs w:val="24"/>
        </w:rPr>
        <w:t>5</w:t>
      </w:r>
      <w:r w:rsidRPr="00303BBD">
        <w:rPr>
          <w:sz w:val="24"/>
          <w:szCs w:val="24"/>
        </w:rPr>
        <w:t xml:space="preserve">%) and </w:t>
      </w:r>
      <w:r w:rsidR="008D6C1D" w:rsidRPr="00303BBD">
        <w:rPr>
          <w:sz w:val="24"/>
          <w:szCs w:val="24"/>
        </w:rPr>
        <w:t>street cleansing</w:t>
      </w:r>
      <w:r w:rsidRPr="00303BBD">
        <w:rPr>
          <w:sz w:val="24"/>
          <w:szCs w:val="24"/>
        </w:rPr>
        <w:t xml:space="preserve"> (</w:t>
      </w:r>
      <w:r w:rsidR="0027538D" w:rsidRPr="00303BBD">
        <w:rPr>
          <w:sz w:val="24"/>
          <w:szCs w:val="24"/>
        </w:rPr>
        <w:t>33</w:t>
      </w:r>
      <w:r w:rsidRPr="00303BBD">
        <w:rPr>
          <w:sz w:val="24"/>
          <w:szCs w:val="24"/>
        </w:rPr>
        <w:t>.</w:t>
      </w:r>
      <w:r w:rsidR="0027538D" w:rsidRPr="00303BBD">
        <w:rPr>
          <w:sz w:val="24"/>
          <w:szCs w:val="24"/>
        </w:rPr>
        <w:t>4</w:t>
      </w:r>
      <w:r w:rsidRPr="00303BBD">
        <w:rPr>
          <w:sz w:val="24"/>
          <w:szCs w:val="24"/>
        </w:rPr>
        <w:t>%).</w:t>
      </w:r>
    </w:p>
    <w:p w14:paraId="70FFD654" w14:textId="641BB441" w:rsidR="00CB2C68" w:rsidRPr="00EB2F01" w:rsidRDefault="00CB2C68" w:rsidP="00CB2C68">
      <w:pPr>
        <w:rPr>
          <w:sz w:val="24"/>
          <w:szCs w:val="24"/>
        </w:rPr>
      </w:pPr>
      <w:r w:rsidRPr="00EB2F01">
        <w:rPr>
          <w:sz w:val="24"/>
          <w:szCs w:val="24"/>
        </w:rPr>
        <w:t xml:space="preserve">Respondents living in the Southern Arc showed the lowest levels of satisfaction with </w:t>
      </w:r>
      <w:r w:rsidR="001F059F" w:rsidRPr="00EB2F01">
        <w:rPr>
          <w:sz w:val="24"/>
          <w:szCs w:val="24"/>
        </w:rPr>
        <w:t>frequency of dog fouling (3</w:t>
      </w:r>
      <w:r w:rsidR="00EB2F01" w:rsidRPr="00EB2F01">
        <w:rPr>
          <w:sz w:val="24"/>
          <w:szCs w:val="24"/>
        </w:rPr>
        <w:t>3</w:t>
      </w:r>
      <w:r w:rsidR="001F059F" w:rsidRPr="00EB2F01">
        <w:rPr>
          <w:sz w:val="24"/>
          <w:szCs w:val="24"/>
        </w:rPr>
        <w:t>.</w:t>
      </w:r>
      <w:r w:rsidR="00EB2F01" w:rsidRPr="00EB2F01">
        <w:rPr>
          <w:sz w:val="24"/>
          <w:szCs w:val="24"/>
        </w:rPr>
        <w:t>9</w:t>
      </w:r>
      <w:r w:rsidR="001F059F" w:rsidRPr="00EB2F01">
        <w:rPr>
          <w:sz w:val="24"/>
          <w:szCs w:val="24"/>
        </w:rPr>
        <w:t xml:space="preserve">%), </w:t>
      </w:r>
      <w:r w:rsidRPr="00EB2F01">
        <w:rPr>
          <w:sz w:val="24"/>
          <w:szCs w:val="24"/>
        </w:rPr>
        <w:t>anti-social behaviour (3</w:t>
      </w:r>
      <w:r w:rsidR="001F059F" w:rsidRPr="00EB2F01">
        <w:rPr>
          <w:sz w:val="24"/>
          <w:szCs w:val="24"/>
        </w:rPr>
        <w:t>2</w:t>
      </w:r>
      <w:r w:rsidRPr="00EB2F01">
        <w:rPr>
          <w:sz w:val="24"/>
          <w:szCs w:val="24"/>
        </w:rPr>
        <w:t>.</w:t>
      </w:r>
      <w:r w:rsidR="001F059F" w:rsidRPr="00EB2F01">
        <w:rPr>
          <w:sz w:val="24"/>
          <w:szCs w:val="24"/>
        </w:rPr>
        <w:t>5</w:t>
      </w:r>
      <w:r w:rsidRPr="00EB2F01">
        <w:rPr>
          <w:sz w:val="24"/>
          <w:szCs w:val="24"/>
        </w:rPr>
        <w:t xml:space="preserve">%) </w:t>
      </w:r>
      <w:r w:rsidR="001F059F" w:rsidRPr="00EB2F01">
        <w:rPr>
          <w:sz w:val="24"/>
          <w:szCs w:val="24"/>
        </w:rPr>
        <w:t>and</w:t>
      </w:r>
      <w:r w:rsidRPr="00EB2F01">
        <w:rPr>
          <w:sz w:val="24"/>
          <w:szCs w:val="24"/>
        </w:rPr>
        <w:t xml:space="preserve"> frequency of vandalism &amp; graffiti (31.</w:t>
      </w:r>
      <w:r w:rsidR="001F059F" w:rsidRPr="00EB2F01">
        <w:rPr>
          <w:sz w:val="24"/>
          <w:szCs w:val="24"/>
        </w:rPr>
        <w:t>7</w:t>
      </w:r>
      <w:r w:rsidRPr="00EB2F01">
        <w:rPr>
          <w:sz w:val="24"/>
          <w:szCs w:val="24"/>
        </w:rPr>
        <w:t>%).</w:t>
      </w:r>
    </w:p>
    <w:p w14:paraId="21CE516C" w14:textId="15EB2049" w:rsidR="00CB2C68" w:rsidRPr="004F3395" w:rsidRDefault="00CB2C68" w:rsidP="00CB2C68">
      <w:pPr>
        <w:rPr>
          <w:sz w:val="24"/>
          <w:szCs w:val="24"/>
        </w:rPr>
      </w:pPr>
      <w:r w:rsidRPr="004F3395">
        <w:rPr>
          <w:sz w:val="24"/>
          <w:szCs w:val="24"/>
        </w:rPr>
        <w:t xml:space="preserve">Respondents under 35 showed the highest level of satisfaction with </w:t>
      </w:r>
      <w:r w:rsidR="00990403" w:rsidRPr="004F3395">
        <w:rPr>
          <w:sz w:val="24"/>
          <w:szCs w:val="24"/>
        </w:rPr>
        <w:t>schools</w:t>
      </w:r>
      <w:r w:rsidRPr="004F3395">
        <w:rPr>
          <w:sz w:val="24"/>
          <w:szCs w:val="24"/>
        </w:rPr>
        <w:t xml:space="preserve"> (</w:t>
      </w:r>
      <w:r w:rsidR="008C19F0" w:rsidRPr="004F3395">
        <w:rPr>
          <w:sz w:val="24"/>
          <w:szCs w:val="24"/>
        </w:rPr>
        <w:t>68.8</w:t>
      </w:r>
      <w:r w:rsidRPr="004F3395">
        <w:rPr>
          <w:sz w:val="24"/>
          <w:szCs w:val="24"/>
        </w:rPr>
        <w:t xml:space="preserve">%) and </w:t>
      </w:r>
      <w:r w:rsidR="008C19F0" w:rsidRPr="004F3395">
        <w:rPr>
          <w:sz w:val="24"/>
          <w:szCs w:val="24"/>
        </w:rPr>
        <w:t>anti-social behaviour (53.0</w:t>
      </w:r>
      <w:r w:rsidRPr="004F3395">
        <w:rPr>
          <w:sz w:val="24"/>
          <w:szCs w:val="24"/>
        </w:rPr>
        <w:t>%).</w:t>
      </w:r>
    </w:p>
    <w:p w14:paraId="03166E49" w14:textId="27935710" w:rsidR="00CB2C68" w:rsidRPr="00BA50FD" w:rsidRDefault="00AD46B7" w:rsidP="00CB2C68">
      <w:pPr>
        <w:rPr>
          <w:sz w:val="24"/>
          <w:szCs w:val="24"/>
        </w:rPr>
      </w:pPr>
      <w:r w:rsidRPr="00ED54C9">
        <w:rPr>
          <w:sz w:val="24"/>
          <w:szCs w:val="24"/>
        </w:rPr>
        <w:t>Two</w:t>
      </w:r>
      <w:r w:rsidR="00CB2C68" w:rsidRPr="00ED54C9">
        <w:rPr>
          <w:sz w:val="24"/>
          <w:szCs w:val="24"/>
        </w:rPr>
        <w:t xml:space="preserve"> of the services listed showed a correlation between satisfaction and level of deprivation, repeating the findings of the 2022 </w:t>
      </w:r>
      <w:r w:rsidR="008B6439" w:rsidRPr="00ED54C9">
        <w:rPr>
          <w:sz w:val="24"/>
          <w:szCs w:val="24"/>
        </w:rPr>
        <w:t>and 2023</w:t>
      </w:r>
      <w:r w:rsidR="00CB2C68" w:rsidRPr="00ED54C9">
        <w:rPr>
          <w:sz w:val="24"/>
          <w:szCs w:val="24"/>
        </w:rPr>
        <w:t xml:space="preserve"> survey</w:t>
      </w:r>
      <w:r w:rsidR="008B6439" w:rsidRPr="00ED54C9">
        <w:rPr>
          <w:sz w:val="24"/>
          <w:szCs w:val="24"/>
        </w:rPr>
        <w:t>s</w:t>
      </w:r>
      <w:r w:rsidR="00CB2C68" w:rsidRPr="00ED54C9">
        <w:rPr>
          <w:sz w:val="24"/>
          <w:szCs w:val="24"/>
        </w:rPr>
        <w:t>.  There were notable gaps in satisfaction with levels of anti-social behaviour and frequency of vandalism and graffiti between the most and least deprived areas:</w:t>
      </w:r>
    </w:p>
    <w:tbl>
      <w:tblPr>
        <w:tblStyle w:val="GridTable5Dark-Accent6"/>
        <w:tblW w:w="7401" w:type="dxa"/>
        <w:tblLayout w:type="fixed"/>
        <w:tblLook w:val="04A0" w:firstRow="1" w:lastRow="0" w:firstColumn="1" w:lastColumn="0" w:noHBand="0" w:noVBand="1"/>
      </w:tblPr>
      <w:tblGrid>
        <w:gridCol w:w="3823"/>
        <w:gridCol w:w="1178"/>
        <w:gridCol w:w="1134"/>
        <w:gridCol w:w="1266"/>
      </w:tblGrid>
      <w:tr w:rsidR="00CB2C68" w:rsidRPr="004920F2" w14:paraId="20AD1DC3" w14:textId="77777777" w:rsidTr="00150AB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823" w:type="dxa"/>
            <w:noWrap/>
            <w:hideMark/>
          </w:tcPr>
          <w:p w14:paraId="0E919607" w14:textId="77777777" w:rsidR="00CB2C68" w:rsidRPr="004920F2" w:rsidRDefault="00CB2C68" w:rsidP="00150AB2">
            <w:pPr>
              <w:spacing w:after="0"/>
              <w:rPr>
                <w:rFonts w:ascii="Times New Roman" w:eastAsia="Times New Roman" w:hAnsi="Times New Roman" w:cs="Times New Roman"/>
                <w:sz w:val="24"/>
                <w:szCs w:val="28"/>
                <w:lang w:eastAsia="en-GB"/>
              </w:rPr>
            </w:pPr>
            <w:r w:rsidRPr="004920F2">
              <w:rPr>
                <w:rFonts w:ascii="Calibri" w:eastAsia="Times New Roman" w:hAnsi="Calibri" w:cs="Calibri"/>
                <w:sz w:val="24"/>
                <w:szCs w:val="28"/>
                <w:lang w:eastAsia="en-GB"/>
              </w:rPr>
              <w:t>% Satisfied</w:t>
            </w:r>
          </w:p>
        </w:tc>
        <w:tc>
          <w:tcPr>
            <w:tcW w:w="1178" w:type="dxa"/>
            <w:noWrap/>
          </w:tcPr>
          <w:p w14:paraId="0235442B" w14:textId="77777777" w:rsidR="00CB2C68" w:rsidRPr="004920F2"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920F2">
              <w:rPr>
                <w:rFonts w:ascii="Calibri" w:eastAsia="Times New Roman" w:hAnsi="Calibri" w:cs="Calibri"/>
                <w:sz w:val="24"/>
                <w:szCs w:val="28"/>
                <w:lang w:eastAsia="en-GB"/>
              </w:rPr>
              <w:t>Most Deprived</w:t>
            </w:r>
          </w:p>
        </w:tc>
        <w:tc>
          <w:tcPr>
            <w:tcW w:w="1134" w:type="dxa"/>
          </w:tcPr>
          <w:p w14:paraId="5084E3E3" w14:textId="77777777" w:rsidR="00CB2C68" w:rsidRPr="004920F2"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920F2">
              <w:rPr>
                <w:rFonts w:ascii="Calibri" w:eastAsia="Times New Roman" w:hAnsi="Calibri" w:cs="Calibri"/>
                <w:sz w:val="24"/>
                <w:szCs w:val="28"/>
                <w:lang w:eastAsia="en-GB"/>
              </w:rPr>
              <w:t>Least Deprived</w:t>
            </w:r>
          </w:p>
        </w:tc>
        <w:tc>
          <w:tcPr>
            <w:tcW w:w="1266" w:type="dxa"/>
          </w:tcPr>
          <w:p w14:paraId="15275323" w14:textId="77777777" w:rsidR="00CB2C68" w:rsidRPr="004920F2"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920F2">
              <w:rPr>
                <w:rFonts w:ascii="Calibri" w:eastAsia="Times New Roman" w:hAnsi="Calibri" w:cs="Calibri"/>
                <w:sz w:val="24"/>
                <w:szCs w:val="28"/>
                <w:lang w:eastAsia="en-GB"/>
              </w:rPr>
              <w:t xml:space="preserve">Difference </w:t>
            </w:r>
          </w:p>
        </w:tc>
      </w:tr>
      <w:tr w:rsidR="00CB2C68" w:rsidRPr="004920F2" w14:paraId="0CC834AA" w14:textId="77777777" w:rsidTr="00150AB2">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823" w:type="dxa"/>
            <w:noWrap/>
          </w:tcPr>
          <w:p w14:paraId="2C5B9696" w14:textId="77777777" w:rsidR="00CB2C68" w:rsidRPr="004920F2" w:rsidRDefault="00CB2C68" w:rsidP="00150AB2">
            <w:pPr>
              <w:spacing w:after="0"/>
              <w:rPr>
                <w:rFonts w:ascii="Calibri" w:hAnsi="Calibri" w:cs="Calibri"/>
                <w:color w:val="000000"/>
                <w:sz w:val="24"/>
                <w:szCs w:val="28"/>
              </w:rPr>
            </w:pPr>
            <w:r w:rsidRPr="004920F2">
              <w:rPr>
                <w:rFonts w:ascii="Calibri" w:hAnsi="Calibri" w:cs="Calibri"/>
                <w:color w:val="000000"/>
                <w:sz w:val="24"/>
                <w:szCs w:val="28"/>
              </w:rPr>
              <w:t>Anti-social behaviour</w:t>
            </w:r>
          </w:p>
        </w:tc>
        <w:tc>
          <w:tcPr>
            <w:tcW w:w="1178" w:type="dxa"/>
            <w:noWrap/>
          </w:tcPr>
          <w:p w14:paraId="50ACBCAD" w14:textId="72DD5381" w:rsidR="00CB2C68" w:rsidRPr="0036780E" w:rsidRDefault="00586874"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sidRPr="0036780E">
              <w:rPr>
                <w:rFonts w:ascii="Calibri" w:eastAsia="Times New Roman" w:hAnsi="Calibri" w:cs="Calibri"/>
                <w:i/>
                <w:color w:val="000000"/>
                <w:sz w:val="24"/>
                <w:szCs w:val="28"/>
                <w:lang w:eastAsia="en-GB"/>
              </w:rPr>
              <w:t>23.4</w:t>
            </w:r>
          </w:p>
        </w:tc>
        <w:tc>
          <w:tcPr>
            <w:tcW w:w="1134" w:type="dxa"/>
          </w:tcPr>
          <w:p w14:paraId="0DCF1DEE" w14:textId="0A7C3D18" w:rsidR="00CB2C68" w:rsidRPr="0036780E" w:rsidRDefault="0036780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sidRPr="0036780E">
              <w:rPr>
                <w:rFonts w:ascii="Calibri" w:eastAsia="Times New Roman" w:hAnsi="Calibri" w:cs="Calibri"/>
                <w:i/>
                <w:color w:val="000000"/>
                <w:sz w:val="24"/>
                <w:szCs w:val="28"/>
                <w:lang w:eastAsia="en-GB"/>
              </w:rPr>
              <w:t>66.2</w:t>
            </w:r>
          </w:p>
        </w:tc>
        <w:tc>
          <w:tcPr>
            <w:tcW w:w="1266" w:type="dxa"/>
          </w:tcPr>
          <w:p w14:paraId="5DBBE835" w14:textId="11F0CA3F" w:rsidR="00CB2C68" w:rsidRPr="0036780E" w:rsidRDefault="0036780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36780E">
              <w:rPr>
                <w:rFonts w:ascii="Calibri" w:eastAsia="Times New Roman" w:hAnsi="Calibri" w:cs="Calibri"/>
                <w:i/>
                <w:color w:val="000000"/>
                <w:sz w:val="24"/>
                <w:szCs w:val="28"/>
                <w:lang w:eastAsia="en-GB"/>
              </w:rPr>
              <w:t>42.8</w:t>
            </w:r>
          </w:p>
        </w:tc>
      </w:tr>
      <w:tr w:rsidR="00CB2C68" w:rsidRPr="004920F2" w14:paraId="5426C233" w14:textId="77777777" w:rsidTr="00150AB2">
        <w:trPr>
          <w:cnfStyle w:val="000000010000" w:firstRow="0" w:lastRow="0" w:firstColumn="0" w:lastColumn="0" w:oddVBand="0" w:evenVBand="0" w:oddHBand="0" w:evenHBand="1"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823" w:type="dxa"/>
            <w:noWrap/>
          </w:tcPr>
          <w:p w14:paraId="77991773" w14:textId="77777777" w:rsidR="00CB2C68" w:rsidRPr="004920F2" w:rsidRDefault="00CB2C68" w:rsidP="00150AB2">
            <w:pPr>
              <w:spacing w:after="0"/>
              <w:rPr>
                <w:rFonts w:ascii="Calibri" w:hAnsi="Calibri" w:cs="Calibri"/>
                <w:color w:val="000000"/>
                <w:sz w:val="24"/>
                <w:szCs w:val="28"/>
              </w:rPr>
            </w:pPr>
            <w:r w:rsidRPr="004920F2">
              <w:rPr>
                <w:rFonts w:ascii="Calibri" w:hAnsi="Calibri" w:cs="Calibri"/>
                <w:color w:val="000000"/>
                <w:sz w:val="24"/>
                <w:szCs w:val="28"/>
              </w:rPr>
              <w:t>Frequency of vandalism and graffiti</w:t>
            </w:r>
          </w:p>
        </w:tc>
        <w:tc>
          <w:tcPr>
            <w:tcW w:w="1178" w:type="dxa"/>
            <w:noWrap/>
          </w:tcPr>
          <w:p w14:paraId="472591BC" w14:textId="18CCCA16" w:rsidR="00CB2C68" w:rsidRPr="007E610F" w:rsidRDefault="007E610F"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7E610F">
              <w:rPr>
                <w:rFonts w:ascii="Calibri" w:eastAsia="Times New Roman" w:hAnsi="Calibri" w:cs="Calibri"/>
                <w:i/>
                <w:color w:val="000000"/>
                <w:sz w:val="24"/>
                <w:szCs w:val="28"/>
                <w:lang w:eastAsia="en-GB"/>
              </w:rPr>
              <w:t>24.6</w:t>
            </w:r>
          </w:p>
        </w:tc>
        <w:tc>
          <w:tcPr>
            <w:tcW w:w="1134" w:type="dxa"/>
          </w:tcPr>
          <w:p w14:paraId="0754B5FD" w14:textId="77777777" w:rsidR="00CB2C68" w:rsidRPr="007E610F"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7E610F">
              <w:rPr>
                <w:rFonts w:ascii="Calibri" w:eastAsia="Times New Roman" w:hAnsi="Calibri" w:cs="Calibri"/>
                <w:i/>
                <w:color w:val="000000"/>
                <w:sz w:val="24"/>
                <w:szCs w:val="28"/>
                <w:lang w:eastAsia="en-GB"/>
              </w:rPr>
              <w:t>60.9</w:t>
            </w:r>
          </w:p>
        </w:tc>
        <w:tc>
          <w:tcPr>
            <w:tcW w:w="1266" w:type="dxa"/>
          </w:tcPr>
          <w:p w14:paraId="57D65279" w14:textId="4DE04694" w:rsidR="00CB2C68" w:rsidRPr="007E610F" w:rsidRDefault="007E610F"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7E610F">
              <w:rPr>
                <w:rFonts w:ascii="Calibri" w:eastAsia="Times New Roman" w:hAnsi="Calibri" w:cs="Calibri"/>
                <w:i/>
                <w:color w:val="000000"/>
                <w:sz w:val="24"/>
                <w:szCs w:val="28"/>
                <w:lang w:eastAsia="en-GB"/>
              </w:rPr>
              <w:t>36.4</w:t>
            </w:r>
          </w:p>
        </w:tc>
      </w:tr>
    </w:tbl>
    <w:p w14:paraId="6476B74F" w14:textId="77777777" w:rsidR="00CB2C68" w:rsidRDefault="00CB2C68" w:rsidP="00CB2C68">
      <w:pPr>
        <w:spacing w:after="0"/>
      </w:pPr>
    </w:p>
    <w:p w14:paraId="7FDA20CC" w14:textId="77777777" w:rsidR="00C17703" w:rsidRDefault="00C17703">
      <w:pPr>
        <w:spacing w:after="160" w:line="259" w:lineRule="auto"/>
        <w:rPr>
          <w:rFonts w:ascii="Calibri" w:hAnsi="Calibri" w:cs="Calibri"/>
          <w:b/>
          <w:sz w:val="26"/>
          <w:szCs w:val="26"/>
        </w:rPr>
      </w:pPr>
      <w:r>
        <w:rPr>
          <w:rFonts w:ascii="Calibri" w:hAnsi="Calibri" w:cs="Calibri"/>
          <w:b/>
          <w:sz w:val="26"/>
          <w:szCs w:val="26"/>
        </w:rPr>
        <w:br w:type="page"/>
      </w:r>
    </w:p>
    <w:p w14:paraId="21DDADA1" w14:textId="10BB6338" w:rsidR="00892CCF" w:rsidRPr="00BA50FD" w:rsidRDefault="00892CCF" w:rsidP="00892CCF">
      <w:pPr>
        <w:rPr>
          <w:rFonts w:ascii="Calibri" w:hAnsi="Calibri" w:cs="Calibri"/>
          <w:b/>
          <w:sz w:val="26"/>
          <w:szCs w:val="26"/>
        </w:rPr>
      </w:pPr>
      <w:r w:rsidRPr="00E40A0D">
        <w:rPr>
          <w:rFonts w:ascii="Calibri" w:hAnsi="Calibri" w:cs="Calibri"/>
          <w:b/>
          <w:sz w:val="26"/>
          <w:szCs w:val="26"/>
        </w:rPr>
        <w:lastRenderedPageBreak/>
        <w:t>1</w:t>
      </w:r>
      <w:r w:rsidR="00E40A0D">
        <w:rPr>
          <w:rFonts w:ascii="Calibri" w:hAnsi="Calibri" w:cs="Calibri"/>
          <w:b/>
          <w:sz w:val="26"/>
          <w:szCs w:val="26"/>
        </w:rPr>
        <w:t>0</w:t>
      </w:r>
      <w:r w:rsidRPr="00BA50FD">
        <w:rPr>
          <w:rFonts w:ascii="Calibri" w:hAnsi="Calibri" w:cs="Calibri"/>
          <w:b/>
          <w:sz w:val="26"/>
          <w:szCs w:val="26"/>
        </w:rPr>
        <w:t>.  Do you currently volunteer?</w:t>
      </w:r>
    </w:p>
    <w:p w14:paraId="505ACE15" w14:textId="613E1427" w:rsidR="00892CCF" w:rsidRPr="00BA50FD" w:rsidRDefault="00892CCF" w:rsidP="00892CCF">
      <w:pPr>
        <w:rPr>
          <w:sz w:val="24"/>
          <w:szCs w:val="24"/>
        </w:rPr>
      </w:pPr>
      <w:r w:rsidRPr="002305A7">
        <w:rPr>
          <w:sz w:val="24"/>
          <w:szCs w:val="24"/>
        </w:rPr>
        <w:t>Overall, around a quarter (2</w:t>
      </w:r>
      <w:r w:rsidR="006D2A1C" w:rsidRPr="002305A7">
        <w:rPr>
          <w:sz w:val="24"/>
          <w:szCs w:val="24"/>
        </w:rPr>
        <w:t>6</w:t>
      </w:r>
      <w:r w:rsidRPr="002305A7">
        <w:rPr>
          <w:sz w:val="24"/>
          <w:szCs w:val="24"/>
        </w:rPr>
        <w:t>.</w:t>
      </w:r>
      <w:r w:rsidR="006D2A1C" w:rsidRPr="002305A7">
        <w:rPr>
          <w:sz w:val="24"/>
          <w:szCs w:val="24"/>
        </w:rPr>
        <w:t>6</w:t>
      </w:r>
      <w:r w:rsidRPr="002305A7">
        <w:rPr>
          <w:sz w:val="24"/>
          <w:szCs w:val="24"/>
        </w:rPr>
        <w:t xml:space="preserve">%) of respondents said they currently volunteer, on a par with </w:t>
      </w:r>
      <w:r w:rsidR="006D2A1C" w:rsidRPr="002305A7">
        <w:rPr>
          <w:sz w:val="24"/>
          <w:szCs w:val="24"/>
        </w:rPr>
        <w:t>previous</w:t>
      </w:r>
      <w:r w:rsidRPr="002305A7">
        <w:rPr>
          <w:sz w:val="24"/>
          <w:szCs w:val="24"/>
        </w:rPr>
        <w:t xml:space="preserve"> findings – this rose to 4</w:t>
      </w:r>
      <w:r w:rsidR="002C5486" w:rsidRPr="002305A7">
        <w:rPr>
          <w:sz w:val="24"/>
          <w:szCs w:val="24"/>
        </w:rPr>
        <w:t>2</w:t>
      </w:r>
      <w:r w:rsidRPr="002305A7">
        <w:rPr>
          <w:sz w:val="24"/>
          <w:szCs w:val="24"/>
        </w:rPr>
        <w:t>.</w:t>
      </w:r>
      <w:r w:rsidR="002C5486" w:rsidRPr="002305A7">
        <w:rPr>
          <w:sz w:val="24"/>
          <w:szCs w:val="24"/>
        </w:rPr>
        <w:t>3</w:t>
      </w:r>
      <w:r w:rsidRPr="002305A7">
        <w:rPr>
          <w:sz w:val="24"/>
          <w:szCs w:val="24"/>
        </w:rPr>
        <w:t xml:space="preserve">% </w:t>
      </w:r>
      <w:r w:rsidR="002305A7" w:rsidRPr="002305A7">
        <w:rPr>
          <w:sz w:val="24"/>
          <w:szCs w:val="24"/>
        </w:rPr>
        <w:t>amongst Welsh speakers</w:t>
      </w:r>
      <w:r w:rsidRPr="002305A7">
        <w:rPr>
          <w:sz w:val="24"/>
          <w:szCs w:val="24"/>
        </w:rPr>
        <w:t>, and fell to 19.</w:t>
      </w:r>
      <w:r w:rsidR="002C5486" w:rsidRPr="002305A7">
        <w:rPr>
          <w:sz w:val="24"/>
          <w:szCs w:val="24"/>
        </w:rPr>
        <w:t>4</w:t>
      </w:r>
      <w:r w:rsidRPr="002305A7">
        <w:rPr>
          <w:sz w:val="24"/>
          <w:szCs w:val="24"/>
        </w:rPr>
        <w:t>% of under 35s.</w:t>
      </w:r>
    </w:p>
    <w:p w14:paraId="46A0D83D" w14:textId="2597F3C3" w:rsidR="00892CCF" w:rsidRPr="00BA50FD" w:rsidRDefault="00DF3E71" w:rsidP="00892CCF">
      <w:pPr>
        <w:rPr>
          <w:i/>
          <w:sz w:val="24"/>
          <w:szCs w:val="24"/>
        </w:rPr>
      </w:pPr>
      <w:r>
        <w:rPr>
          <w:noProof/>
          <w14:ligatures w14:val="standardContextual"/>
        </w:rPr>
        <w:drawing>
          <wp:inline distT="0" distB="0" distL="0" distR="0" wp14:anchorId="7EED8FDA" wp14:editId="60B3B2C3">
            <wp:extent cx="5731510" cy="2961640"/>
            <wp:effectExtent l="0" t="0" r="2540" b="10160"/>
            <wp:docPr id="1369920651" name="Chart 1" descr="Chart showing response pattern described in the narrative text">
              <a:extLst xmlns:a="http://schemas.openxmlformats.org/drawingml/2006/main">
                <a:ext uri="{FF2B5EF4-FFF2-40B4-BE49-F238E27FC236}">
                  <a16:creationId xmlns:a16="http://schemas.microsoft.com/office/drawing/2014/main" id="{C6EDAEA0-86E0-08F4-95FA-F2394119E61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r w:rsidR="00892CCF" w:rsidRPr="00BA50FD">
        <w:rPr>
          <w:i/>
          <w:sz w:val="24"/>
          <w:szCs w:val="24"/>
        </w:rPr>
        <w:t>Base sizes shown in brackets</w:t>
      </w:r>
      <w:r w:rsidR="00892CCF">
        <w:rPr>
          <w:i/>
          <w:sz w:val="24"/>
          <w:szCs w:val="24"/>
        </w:rPr>
        <w:t>.</w:t>
      </w:r>
    </w:p>
    <w:p w14:paraId="2394897C" w14:textId="77777777" w:rsidR="00892CCF" w:rsidRPr="005D43A2" w:rsidRDefault="00892CCF" w:rsidP="00892CCF">
      <w:pPr>
        <w:spacing w:after="0"/>
        <w:rPr>
          <w:sz w:val="24"/>
          <w:szCs w:val="24"/>
        </w:rPr>
      </w:pPr>
    </w:p>
    <w:p w14:paraId="146B0E0D" w14:textId="77611540" w:rsidR="00892CCF" w:rsidRPr="00BA50FD" w:rsidRDefault="00B47C0D" w:rsidP="00892CCF">
      <w:pPr>
        <w:rPr>
          <w:sz w:val="24"/>
          <w:szCs w:val="24"/>
        </w:rPr>
      </w:pPr>
      <w:r>
        <w:rPr>
          <w:sz w:val="24"/>
          <w:szCs w:val="24"/>
        </w:rPr>
        <w:t>Whilst there was no direct correlation, r</w:t>
      </w:r>
      <w:r w:rsidR="00892CCF" w:rsidRPr="00FB3E03">
        <w:rPr>
          <w:sz w:val="24"/>
          <w:szCs w:val="24"/>
        </w:rPr>
        <w:t>espondents living in the least deprived areas were more likely to volunteer than those in the most deprived areas (3</w:t>
      </w:r>
      <w:r w:rsidR="00FB3E03" w:rsidRPr="00FB3E03">
        <w:rPr>
          <w:sz w:val="24"/>
          <w:szCs w:val="24"/>
        </w:rPr>
        <w:t>1</w:t>
      </w:r>
      <w:r w:rsidR="00892CCF" w:rsidRPr="00FB3E03">
        <w:rPr>
          <w:sz w:val="24"/>
          <w:szCs w:val="24"/>
        </w:rPr>
        <w:t>.</w:t>
      </w:r>
      <w:r w:rsidR="00FB3E03" w:rsidRPr="00FB3E03">
        <w:rPr>
          <w:sz w:val="24"/>
          <w:szCs w:val="24"/>
        </w:rPr>
        <w:t>8</w:t>
      </w:r>
      <w:r w:rsidR="00892CCF" w:rsidRPr="00FB3E03">
        <w:rPr>
          <w:sz w:val="24"/>
          <w:szCs w:val="24"/>
        </w:rPr>
        <w:t>% compared with 2</w:t>
      </w:r>
      <w:r w:rsidR="00FB3E03" w:rsidRPr="00FB3E03">
        <w:rPr>
          <w:sz w:val="24"/>
          <w:szCs w:val="24"/>
        </w:rPr>
        <w:t>1</w:t>
      </w:r>
      <w:r w:rsidR="00892CCF" w:rsidRPr="00FB3E03">
        <w:rPr>
          <w:sz w:val="24"/>
          <w:szCs w:val="24"/>
        </w:rPr>
        <w:t>.</w:t>
      </w:r>
      <w:r w:rsidR="00FB3E03" w:rsidRPr="00FB3E03">
        <w:rPr>
          <w:sz w:val="24"/>
          <w:szCs w:val="24"/>
        </w:rPr>
        <w:t>4</w:t>
      </w:r>
      <w:r w:rsidR="00892CCF" w:rsidRPr="00FB3E03">
        <w:rPr>
          <w:sz w:val="24"/>
          <w:szCs w:val="24"/>
        </w:rPr>
        <w:t>% respectively), again reflecting previous findings.</w:t>
      </w:r>
    </w:p>
    <w:p w14:paraId="6A06BE72" w14:textId="3DC3A0BC" w:rsidR="00892CCF" w:rsidRDefault="006C1138" w:rsidP="00892CCF">
      <w:pPr>
        <w:rPr>
          <w:i/>
          <w:sz w:val="24"/>
          <w:szCs w:val="24"/>
        </w:rPr>
      </w:pPr>
      <w:r>
        <w:rPr>
          <w:noProof/>
          <w14:ligatures w14:val="standardContextual"/>
        </w:rPr>
        <w:drawing>
          <wp:inline distT="0" distB="0" distL="0" distR="0" wp14:anchorId="2D5E22A6" wp14:editId="1E87E648">
            <wp:extent cx="5731510" cy="2961005"/>
            <wp:effectExtent l="0" t="0" r="2540" b="10795"/>
            <wp:docPr id="53908498" name="Chart 1" descr="Chart showing response pattern described in the narrative text">
              <a:extLst xmlns:a="http://schemas.openxmlformats.org/drawingml/2006/main">
                <a:ext uri="{FF2B5EF4-FFF2-40B4-BE49-F238E27FC236}">
                  <a16:creationId xmlns:a16="http://schemas.microsoft.com/office/drawing/2014/main" id="{5F9F1EB2-2C15-2F8D-457D-C941F7B5FED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r w:rsidR="00892CCF" w:rsidRPr="00BA50FD">
        <w:rPr>
          <w:i/>
          <w:sz w:val="24"/>
          <w:szCs w:val="24"/>
        </w:rPr>
        <w:t>Base sizes shown in brackets</w:t>
      </w:r>
      <w:r w:rsidR="00892CCF">
        <w:rPr>
          <w:i/>
          <w:sz w:val="24"/>
          <w:szCs w:val="24"/>
        </w:rPr>
        <w:t>.</w:t>
      </w:r>
    </w:p>
    <w:p w14:paraId="1FC4FE52" w14:textId="77777777" w:rsidR="00892CCF" w:rsidRPr="00BA50FD" w:rsidRDefault="00892CCF" w:rsidP="00892CCF">
      <w:pPr>
        <w:rPr>
          <w:rFonts w:ascii="Calibri" w:hAnsi="Calibri" w:cs="Calibri"/>
          <w:b/>
          <w:sz w:val="26"/>
          <w:szCs w:val="26"/>
        </w:rPr>
      </w:pPr>
      <w:r w:rsidRPr="00BA50FD">
        <w:rPr>
          <w:rFonts w:ascii="Calibri" w:hAnsi="Calibri" w:cs="Calibri"/>
          <w:b/>
          <w:sz w:val="26"/>
          <w:szCs w:val="26"/>
        </w:rPr>
        <w:lastRenderedPageBreak/>
        <w:t xml:space="preserve">Listed below are </w:t>
      </w:r>
      <w:proofErr w:type="gramStart"/>
      <w:r w:rsidRPr="00BA50FD">
        <w:rPr>
          <w:rFonts w:ascii="Calibri" w:hAnsi="Calibri" w:cs="Calibri"/>
          <w:b/>
          <w:sz w:val="26"/>
          <w:szCs w:val="26"/>
        </w:rPr>
        <w:t>a number of</w:t>
      </w:r>
      <w:proofErr w:type="gramEnd"/>
      <w:r w:rsidRPr="00BA50FD">
        <w:rPr>
          <w:rFonts w:ascii="Calibri" w:hAnsi="Calibri" w:cs="Calibri"/>
          <w:b/>
          <w:sz w:val="26"/>
          <w:szCs w:val="26"/>
        </w:rPr>
        <w:t xml:space="preserve"> ways that you could contribute to the wellbeing of your community.  Please tell us if you are, or would like to be, involved in each of the following:</w:t>
      </w:r>
    </w:p>
    <w:p w14:paraId="635D60A3" w14:textId="3A1BC95A" w:rsidR="00892CCF" w:rsidRPr="00401EFD" w:rsidRDefault="00892CCF" w:rsidP="00892CCF">
      <w:pPr>
        <w:rPr>
          <w:sz w:val="24"/>
          <w:szCs w:val="24"/>
        </w:rPr>
      </w:pPr>
      <w:r w:rsidRPr="00401EFD">
        <w:rPr>
          <w:sz w:val="24"/>
          <w:szCs w:val="24"/>
        </w:rPr>
        <w:t>Respondents were most likely to already be involved ‘learning more about how to reduce your carbon footprint’ (</w:t>
      </w:r>
      <w:r w:rsidR="00401EFD" w:rsidRPr="00401EFD">
        <w:rPr>
          <w:sz w:val="24"/>
          <w:szCs w:val="24"/>
        </w:rPr>
        <w:t>22.6</w:t>
      </w:r>
      <w:r w:rsidRPr="00401EFD">
        <w:rPr>
          <w:sz w:val="24"/>
          <w:szCs w:val="24"/>
        </w:rPr>
        <w:t>%) and Community Volunteering (</w:t>
      </w:r>
      <w:r w:rsidR="00401EFD" w:rsidRPr="00401EFD">
        <w:rPr>
          <w:sz w:val="24"/>
          <w:szCs w:val="24"/>
        </w:rPr>
        <w:t>16.2</w:t>
      </w:r>
      <w:r w:rsidRPr="00401EFD">
        <w:rPr>
          <w:sz w:val="24"/>
          <w:szCs w:val="24"/>
        </w:rPr>
        <w:t>%)</w:t>
      </w:r>
      <w:r w:rsidR="000319F1" w:rsidRPr="00401EFD">
        <w:rPr>
          <w:sz w:val="24"/>
          <w:szCs w:val="24"/>
        </w:rPr>
        <w:t xml:space="preserve">, </w:t>
      </w:r>
      <w:r w:rsidR="00747958" w:rsidRPr="00401EFD">
        <w:rPr>
          <w:sz w:val="24"/>
          <w:szCs w:val="24"/>
        </w:rPr>
        <w:t>repeating the findings of the 2023 survey</w:t>
      </w:r>
      <w:r w:rsidRPr="00401EFD">
        <w:rPr>
          <w:sz w:val="24"/>
          <w:szCs w:val="24"/>
        </w:rPr>
        <w:t>.</w:t>
      </w:r>
    </w:p>
    <w:p w14:paraId="105126AF" w14:textId="77777777" w:rsidR="00892CCF" w:rsidRPr="00401EFD" w:rsidRDefault="00892CCF" w:rsidP="00892CCF">
      <w:pPr>
        <w:rPr>
          <w:sz w:val="24"/>
          <w:szCs w:val="24"/>
        </w:rPr>
      </w:pPr>
      <w:r w:rsidRPr="00401EFD">
        <w:rPr>
          <w:sz w:val="24"/>
          <w:szCs w:val="24"/>
        </w:rPr>
        <w:t>Of the volunteering opportunities listed, those generating the most interest for future volunteering opportunities were:</w:t>
      </w:r>
    </w:p>
    <w:p w14:paraId="6796014F" w14:textId="07C3AFB1" w:rsidR="00052D20" w:rsidRPr="007F60A0" w:rsidRDefault="00052D20" w:rsidP="00052D20">
      <w:pPr>
        <w:pStyle w:val="ListParagraph"/>
        <w:numPr>
          <w:ilvl w:val="0"/>
          <w:numId w:val="4"/>
        </w:numPr>
        <w:rPr>
          <w:sz w:val="24"/>
          <w:szCs w:val="24"/>
        </w:rPr>
      </w:pPr>
      <w:r w:rsidRPr="007F60A0">
        <w:rPr>
          <w:i/>
          <w:sz w:val="24"/>
          <w:szCs w:val="24"/>
        </w:rPr>
        <w:t>Improving community safety as part of Neighbourhood Watch (</w:t>
      </w:r>
      <w:r w:rsidR="007F60A0" w:rsidRPr="007F60A0">
        <w:rPr>
          <w:i/>
          <w:sz w:val="24"/>
          <w:szCs w:val="24"/>
        </w:rPr>
        <w:t>21.5</w:t>
      </w:r>
      <w:r w:rsidRPr="007F60A0">
        <w:rPr>
          <w:i/>
          <w:sz w:val="24"/>
          <w:szCs w:val="24"/>
        </w:rPr>
        <w:t>%)</w:t>
      </w:r>
    </w:p>
    <w:p w14:paraId="6623C08E" w14:textId="6E5E4CF4" w:rsidR="00052D20" w:rsidRPr="007F60A0" w:rsidRDefault="00052D20" w:rsidP="00052D20">
      <w:pPr>
        <w:pStyle w:val="ListParagraph"/>
        <w:numPr>
          <w:ilvl w:val="0"/>
          <w:numId w:val="4"/>
        </w:numPr>
        <w:rPr>
          <w:sz w:val="24"/>
          <w:szCs w:val="24"/>
        </w:rPr>
      </w:pPr>
      <w:r w:rsidRPr="007F60A0">
        <w:rPr>
          <w:i/>
          <w:sz w:val="24"/>
          <w:szCs w:val="24"/>
        </w:rPr>
        <w:t>Learning more about how to reduce your carbon footprint (18.</w:t>
      </w:r>
      <w:r w:rsidR="007F60A0" w:rsidRPr="007F60A0">
        <w:rPr>
          <w:i/>
          <w:sz w:val="24"/>
          <w:szCs w:val="24"/>
        </w:rPr>
        <w:t>0</w:t>
      </w:r>
      <w:r w:rsidRPr="007F60A0">
        <w:rPr>
          <w:i/>
          <w:sz w:val="24"/>
          <w:szCs w:val="24"/>
        </w:rPr>
        <w:t>%)</w:t>
      </w:r>
    </w:p>
    <w:p w14:paraId="1445B668" w14:textId="06E23609" w:rsidR="00892CCF" w:rsidRPr="007F60A0" w:rsidRDefault="00892CCF" w:rsidP="00892CCF">
      <w:pPr>
        <w:pStyle w:val="ListParagraph"/>
        <w:numPr>
          <w:ilvl w:val="0"/>
          <w:numId w:val="4"/>
        </w:numPr>
        <w:rPr>
          <w:i/>
          <w:sz w:val="24"/>
          <w:szCs w:val="24"/>
        </w:rPr>
      </w:pPr>
      <w:r w:rsidRPr="007F60A0">
        <w:rPr>
          <w:i/>
          <w:sz w:val="24"/>
          <w:szCs w:val="24"/>
        </w:rPr>
        <w:t>Community Volunteering (</w:t>
      </w:r>
      <w:r w:rsidR="007F60A0" w:rsidRPr="007F60A0">
        <w:rPr>
          <w:i/>
          <w:sz w:val="24"/>
          <w:szCs w:val="24"/>
        </w:rPr>
        <w:t>17</w:t>
      </w:r>
      <w:r w:rsidRPr="007F60A0">
        <w:rPr>
          <w:i/>
          <w:sz w:val="24"/>
          <w:szCs w:val="24"/>
        </w:rPr>
        <w:t>.</w:t>
      </w:r>
      <w:r w:rsidR="007F60A0" w:rsidRPr="007F60A0">
        <w:rPr>
          <w:i/>
          <w:sz w:val="24"/>
          <w:szCs w:val="24"/>
        </w:rPr>
        <w:t>4</w:t>
      </w:r>
      <w:r w:rsidRPr="007F60A0">
        <w:rPr>
          <w:i/>
          <w:sz w:val="24"/>
          <w:szCs w:val="24"/>
        </w:rPr>
        <w:t>%)</w:t>
      </w:r>
    </w:p>
    <w:p w14:paraId="30E79E49" w14:textId="77777777" w:rsidR="00892CCF" w:rsidRPr="00590522" w:rsidRDefault="00892CCF" w:rsidP="00892CCF"/>
    <w:p w14:paraId="40B0166F" w14:textId="6B99461C" w:rsidR="00892CCF" w:rsidRDefault="00892CCF" w:rsidP="00892CCF">
      <w:pPr>
        <w:rPr>
          <w:sz w:val="24"/>
          <w:szCs w:val="24"/>
        </w:rPr>
      </w:pPr>
      <w:r w:rsidRPr="00DD3C1B">
        <w:rPr>
          <w:sz w:val="24"/>
          <w:szCs w:val="24"/>
        </w:rPr>
        <w:t>A total of 1,</w:t>
      </w:r>
      <w:r w:rsidR="00313496" w:rsidRPr="00DD3C1B">
        <w:rPr>
          <w:sz w:val="24"/>
          <w:szCs w:val="24"/>
        </w:rPr>
        <w:t>078</w:t>
      </w:r>
      <w:r w:rsidRPr="00DD3C1B">
        <w:rPr>
          <w:sz w:val="24"/>
          <w:szCs w:val="24"/>
        </w:rPr>
        <w:t xml:space="preserve"> respondents expressed an interest in getting involved in contributing to the wellbeing of their community, of whom 7</w:t>
      </w:r>
      <w:r w:rsidR="00DD3C1B" w:rsidRPr="00DD3C1B">
        <w:rPr>
          <w:sz w:val="24"/>
          <w:szCs w:val="24"/>
        </w:rPr>
        <w:t>2</w:t>
      </w:r>
      <w:r w:rsidRPr="00DD3C1B">
        <w:rPr>
          <w:sz w:val="24"/>
          <w:szCs w:val="24"/>
        </w:rPr>
        <w:t>0 provided contact details for further information to be sent to them.  This has been passed to the relevant teams to take further action.</w:t>
      </w:r>
    </w:p>
    <w:p w14:paraId="3E5977D7" w14:textId="2DFCF9E3" w:rsidR="00892CCF" w:rsidRPr="001411AE" w:rsidRDefault="00632C85" w:rsidP="00732F99">
      <w:pPr>
        <w:rPr>
          <w:sz w:val="24"/>
          <w:szCs w:val="24"/>
        </w:rPr>
      </w:pPr>
      <w:r>
        <w:rPr>
          <w:noProof/>
          <w:sz w:val="24"/>
          <w:szCs w:val="24"/>
        </w:rPr>
        <w:lastRenderedPageBreak/>
        <w:drawing>
          <wp:inline distT="0" distB="0" distL="0" distR="0" wp14:anchorId="7DDCB146" wp14:editId="508A5702">
            <wp:extent cx="5760000" cy="5566343"/>
            <wp:effectExtent l="0" t="0" r="0" b="0"/>
            <wp:docPr id="1652975715" name="Picture 1" descr="Chart showing response pattern described in the narrative 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2975715" name="Picture 1" descr="Chart showing response pattern described in the narrative text"/>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5760000" cy="5566343"/>
                    </a:xfrm>
                    <a:prstGeom prst="rect">
                      <a:avLst/>
                    </a:prstGeom>
                    <a:noFill/>
                  </pic:spPr>
                </pic:pic>
              </a:graphicData>
            </a:graphic>
          </wp:inline>
        </w:drawing>
      </w:r>
      <w:r w:rsidR="00892CCF" w:rsidRPr="00BA50FD">
        <w:rPr>
          <w:i/>
        </w:rPr>
        <w:t xml:space="preserve"> </w:t>
      </w:r>
      <w:r w:rsidR="00892CCF" w:rsidRPr="00BA50FD">
        <w:rPr>
          <w:i/>
          <w:sz w:val="24"/>
          <w:szCs w:val="24"/>
        </w:rPr>
        <w:t>Base sizes shown in brackets; excludes ‘Don’t Know’ responses</w:t>
      </w:r>
      <w:r w:rsidR="00892CCF">
        <w:rPr>
          <w:i/>
          <w:sz w:val="24"/>
          <w:szCs w:val="24"/>
        </w:rPr>
        <w:t>.</w:t>
      </w:r>
    </w:p>
    <w:p w14:paraId="095752F1" w14:textId="77777777" w:rsidR="00892CCF" w:rsidRPr="00BA50FD" w:rsidRDefault="00892CCF" w:rsidP="00892CCF"/>
    <w:p w14:paraId="4D1897FF" w14:textId="77777777" w:rsidR="00402B80" w:rsidRDefault="00402B80">
      <w:pPr>
        <w:spacing w:after="160" w:line="259" w:lineRule="auto"/>
        <w:rPr>
          <w:sz w:val="24"/>
          <w:szCs w:val="24"/>
        </w:rPr>
      </w:pPr>
      <w:r>
        <w:rPr>
          <w:sz w:val="24"/>
          <w:szCs w:val="24"/>
        </w:rPr>
        <w:br w:type="page"/>
      </w:r>
    </w:p>
    <w:p w14:paraId="7615A73D" w14:textId="00EADC78" w:rsidR="00892CCF" w:rsidRPr="00BA50FD" w:rsidRDefault="00892CCF" w:rsidP="00892CCF">
      <w:pPr>
        <w:rPr>
          <w:sz w:val="24"/>
          <w:szCs w:val="24"/>
        </w:rPr>
      </w:pPr>
      <w:r w:rsidRPr="0039152E">
        <w:rPr>
          <w:sz w:val="24"/>
          <w:szCs w:val="24"/>
        </w:rPr>
        <w:lastRenderedPageBreak/>
        <w:t>Respondents were invited to give details of other volunteering opportunities they would be interested in getting involved with – 1</w:t>
      </w:r>
      <w:r w:rsidR="0001107F" w:rsidRPr="0039152E">
        <w:rPr>
          <w:sz w:val="24"/>
          <w:szCs w:val="24"/>
        </w:rPr>
        <w:t>70</w:t>
      </w:r>
      <w:r w:rsidRPr="0039152E">
        <w:rPr>
          <w:sz w:val="24"/>
          <w:szCs w:val="24"/>
        </w:rPr>
        <w:t xml:space="preserve"> comments were received, and grouped into themes.  The top three themes are shown below, with a full breakdown in </w:t>
      </w:r>
      <w:hyperlink w:anchor="_Volunteering" w:history="1">
        <w:bookmarkStart w:id="11" w:name="Appendix01"/>
        <w:r w:rsidRPr="00984006">
          <w:rPr>
            <w:rStyle w:val="Hyperlink"/>
            <w:sz w:val="24"/>
            <w:szCs w:val="24"/>
          </w:rPr>
          <w:t xml:space="preserve">Appendix </w:t>
        </w:r>
        <w:r w:rsidR="0099489C" w:rsidRPr="00984006">
          <w:rPr>
            <w:rStyle w:val="Hyperlink"/>
            <w:sz w:val="24"/>
            <w:szCs w:val="24"/>
          </w:rPr>
          <w:t>1</w:t>
        </w:r>
        <w:bookmarkEnd w:id="11"/>
        <w:r w:rsidRPr="00984006">
          <w:rPr>
            <w:rStyle w:val="Hyperlink"/>
            <w:sz w:val="24"/>
            <w:szCs w:val="24"/>
          </w:rPr>
          <w:t>.</w:t>
        </w:r>
      </w:hyperlink>
    </w:p>
    <w:tbl>
      <w:tblPr>
        <w:tblStyle w:val="GridTable5Dark-Accent6"/>
        <w:tblW w:w="9067" w:type="dxa"/>
        <w:tblLook w:val="04A0" w:firstRow="1" w:lastRow="0" w:firstColumn="1" w:lastColumn="0" w:noHBand="0" w:noVBand="1"/>
      </w:tblPr>
      <w:tblGrid>
        <w:gridCol w:w="2722"/>
        <w:gridCol w:w="703"/>
        <w:gridCol w:w="642"/>
        <w:gridCol w:w="5000"/>
      </w:tblGrid>
      <w:tr w:rsidR="00892CCF" w:rsidRPr="00A73A02" w14:paraId="455F0CA0" w14:textId="77777777" w:rsidTr="00EB4437">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722" w:type="dxa"/>
            <w:noWrap/>
            <w:hideMark/>
          </w:tcPr>
          <w:p w14:paraId="044DDCA0" w14:textId="77777777" w:rsidR="00892CCF" w:rsidRPr="00A73A02" w:rsidRDefault="00892CCF" w:rsidP="00BA0588">
            <w:pPr>
              <w:rPr>
                <w:rFonts w:ascii="Calibri" w:eastAsia="Times New Roman" w:hAnsi="Calibri" w:cs="Calibri"/>
                <w:sz w:val="24"/>
                <w:szCs w:val="24"/>
                <w:lang w:eastAsia="en-GB"/>
              </w:rPr>
            </w:pPr>
            <w:r w:rsidRPr="00A73A02">
              <w:rPr>
                <w:rFonts w:ascii="Calibri" w:eastAsia="Times New Roman" w:hAnsi="Calibri" w:cs="Calibri"/>
                <w:sz w:val="24"/>
                <w:szCs w:val="24"/>
                <w:lang w:eastAsia="en-GB"/>
              </w:rPr>
              <w:t>Theme</w:t>
            </w:r>
          </w:p>
        </w:tc>
        <w:tc>
          <w:tcPr>
            <w:tcW w:w="703" w:type="dxa"/>
            <w:noWrap/>
            <w:hideMark/>
          </w:tcPr>
          <w:p w14:paraId="3A15ABA9" w14:textId="77777777" w:rsidR="00892CCF" w:rsidRPr="00A73A02" w:rsidRDefault="00892CCF" w:rsidP="00BA0588">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73A02">
              <w:rPr>
                <w:rFonts w:ascii="Calibri" w:eastAsia="Times New Roman" w:hAnsi="Calibri" w:cs="Calibri"/>
                <w:sz w:val="24"/>
                <w:szCs w:val="24"/>
                <w:lang w:eastAsia="en-GB"/>
              </w:rPr>
              <w:t>No.</w:t>
            </w:r>
          </w:p>
        </w:tc>
        <w:tc>
          <w:tcPr>
            <w:tcW w:w="642" w:type="dxa"/>
            <w:noWrap/>
            <w:hideMark/>
          </w:tcPr>
          <w:p w14:paraId="6C673B72" w14:textId="77777777" w:rsidR="00892CCF" w:rsidRPr="00A73A02" w:rsidRDefault="00892CCF" w:rsidP="00BA0588">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73A02">
              <w:rPr>
                <w:rFonts w:ascii="Calibri" w:eastAsia="Times New Roman" w:hAnsi="Calibri" w:cs="Calibri"/>
                <w:sz w:val="24"/>
                <w:szCs w:val="24"/>
                <w:lang w:eastAsia="en-GB"/>
              </w:rPr>
              <w:t>%</w:t>
            </w:r>
          </w:p>
        </w:tc>
        <w:tc>
          <w:tcPr>
            <w:tcW w:w="5000" w:type="dxa"/>
            <w:noWrap/>
            <w:hideMark/>
          </w:tcPr>
          <w:p w14:paraId="4F608870" w14:textId="77777777" w:rsidR="00892CCF" w:rsidRPr="00A73A02" w:rsidRDefault="00892CCF" w:rsidP="00BA0588">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73A02">
              <w:rPr>
                <w:rFonts w:ascii="Calibri" w:eastAsia="Times New Roman" w:hAnsi="Calibri" w:cs="Calibri"/>
                <w:sz w:val="24"/>
                <w:szCs w:val="24"/>
                <w:lang w:eastAsia="en-GB"/>
              </w:rPr>
              <w:t>Example Comments</w:t>
            </w:r>
          </w:p>
        </w:tc>
      </w:tr>
      <w:tr w:rsidR="0047477A" w:rsidRPr="00A73A02" w14:paraId="1FA70BFE" w14:textId="77777777" w:rsidTr="00EB4437">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2D10C3E8" w14:textId="004DFFE0" w:rsidR="0047477A" w:rsidRPr="00A73A02" w:rsidRDefault="0047477A" w:rsidP="00BA0588">
            <w:pPr>
              <w:rPr>
                <w:rFonts w:ascii="Calibri" w:eastAsia="Times New Roman" w:hAnsi="Calibri" w:cs="Calibri"/>
                <w:color w:val="000000"/>
                <w:sz w:val="24"/>
                <w:szCs w:val="24"/>
                <w:lang w:eastAsia="en-GB"/>
              </w:rPr>
            </w:pPr>
            <w:r w:rsidRPr="00B32B6C">
              <w:rPr>
                <w:rFonts w:ascii="Aptos Narrow" w:eastAsia="Times New Roman" w:hAnsi="Aptos Narrow" w:cs="Calibri"/>
                <w:color w:val="000000"/>
                <w:sz w:val="24"/>
                <w:szCs w:val="24"/>
                <w:lang w:eastAsia="en-GB"/>
              </w:rPr>
              <w:t xml:space="preserve">Too busy / old </w:t>
            </w:r>
            <w:r w:rsidRPr="00A73A02">
              <w:rPr>
                <w:rFonts w:ascii="Aptos Narrow" w:eastAsia="Times New Roman" w:hAnsi="Aptos Narrow" w:cs="Calibri"/>
                <w:color w:val="000000"/>
                <w:sz w:val="24"/>
                <w:szCs w:val="24"/>
                <w:lang w:eastAsia="en-GB"/>
              </w:rPr>
              <w:t xml:space="preserve">/ </w:t>
            </w:r>
            <w:r w:rsidRPr="00B32B6C">
              <w:rPr>
                <w:rFonts w:ascii="Aptos Narrow" w:eastAsia="Times New Roman" w:hAnsi="Aptos Narrow" w:cs="Calibri"/>
                <w:color w:val="000000"/>
                <w:sz w:val="24"/>
                <w:szCs w:val="24"/>
                <w:lang w:eastAsia="en-GB"/>
              </w:rPr>
              <w:t>poorly to volunteer</w:t>
            </w:r>
          </w:p>
        </w:tc>
        <w:tc>
          <w:tcPr>
            <w:tcW w:w="703" w:type="dxa"/>
            <w:noWrap/>
          </w:tcPr>
          <w:p w14:paraId="77385D11" w14:textId="1CF35B94" w:rsidR="0047477A" w:rsidRPr="00A73A02" w:rsidRDefault="0047477A" w:rsidP="00BA0588">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19</w:t>
            </w:r>
          </w:p>
        </w:tc>
        <w:tc>
          <w:tcPr>
            <w:tcW w:w="642" w:type="dxa"/>
            <w:noWrap/>
          </w:tcPr>
          <w:p w14:paraId="48574172" w14:textId="3F0D0838" w:rsidR="0047477A" w:rsidRPr="0001107F" w:rsidRDefault="0047477A" w:rsidP="00BA0588">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11.1</w:t>
            </w:r>
          </w:p>
        </w:tc>
        <w:tc>
          <w:tcPr>
            <w:tcW w:w="5000" w:type="dxa"/>
            <w:noWrap/>
          </w:tcPr>
          <w:p w14:paraId="45E89E62" w14:textId="77777777" w:rsidR="0047477A" w:rsidRDefault="00AF2E56" w:rsidP="00BA058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F2E56">
              <w:rPr>
                <w:i/>
                <w:sz w:val="24"/>
                <w:szCs w:val="24"/>
              </w:rPr>
              <w:t>I am over 80 and deaf!! There's not a lot I can do</w:t>
            </w:r>
          </w:p>
          <w:p w14:paraId="7F269AAF" w14:textId="77777777" w:rsidR="00AF2E56" w:rsidRDefault="00AF2E56" w:rsidP="00BA058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F2E56">
              <w:rPr>
                <w:i/>
                <w:sz w:val="24"/>
                <w:szCs w:val="24"/>
              </w:rPr>
              <w:t>I work enough hours</w:t>
            </w:r>
          </w:p>
          <w:p w14:paraId="56769E62" w14:textId="05B0C352" w:rsidR="00AF2E56" w:rsidRPr="00A73A02" w:rsidRDefault="00A20417" w:rsidP="00BA058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20417">
              <w:rPr>
                <w:i/>
                <w:sz w:val="24"/>
                <w:szCs w:val="24"/>
              </w:rPr>
              <w:t>I have a disability not able to be involved.</w:t>
            </w:r>
          </w:p>
        </w:tc>
      </w:tr>
      <w:tr w:rsidR="0047477A" w:rsidRPr="00A73A02" w14:paraId="72BE2FF8" w14:textId="77777777" w:rsidTr="00EB4437">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6683C273" w14:textId="03E930EB" w:rsidR="0047477A" w:rsidRPr="00A73A02" w:rsidRDefault="0047477A" w:rsidP="00BA0588">
            <w:pPr>
              <w:rPr>
                <w:rFonts w:ascii="Calibri" w:eastAsia="Times New Roman" w:hAnsi="Calibri" w:cs="Calibri"/>
                <w:color w:val="000000"/>
                <w:sz w:val="24"/>
                <w:szCs w:val="24"/>
                <w:lang w:eastAsia="en-GB"/>
              </w:rPr>
            </w:pPr>
            <w:r w:rsidRPr="00B32B6C">
              <w:rPr>
                <w:rFonts w:ascii="Aptos Narrow" w:eastAsia="Times New Roman" w:hAnsi="Aptos Narrow" w:cs="Calibri"/>
                <w:color w:val="000000"/>
                <w:sz w:val="24"/>
                <w:szCs w:val="24"/>
                <w:lang w:eastAsia="en-GB"/>
              </w:rPr>
              <w:t>Already Involved</w:t>
            </w:r>
          </w:p>
        </w:tc>
        <w:tc>
          <w:tcPr>
            <w:tcW w:w="703" w:type="dxa"/>
            <w:noWrap/>
          </w:tcPr>
          <w:p w14:paraId="67C791F0" w14:textId="24065D06" w:rsidR="0047477A" w:rsidRPr="00A73A02" w:rsidRDefault="0047477A" w:rsidP="00BA0588">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15</w:t>
            </w:r>
          </w:p>
        </w:tc>
        <w:tc>
          <w:tcPr>
            <w:tcW w:w="642" w:type="dxa"/>
            <w:noWrap/>
          </w:tcPr>
          <w:p w14:paraId="6E368E0F" w14:textId="232B64C1" w:rsidR="0047477A" w:rsidRPr="0001107F" w:rsidRDefault="0047477A" w:rsidP="00BA0588">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8.8</w:t>
            </w:r>
          </w:p>
        </w:tc>
        <w:tc>
          <w:tcPr>
            <w:tcW w:w="5000" w:type="dxa"/>
            <w:noWrap/>
          </w:tcPr>
          <w:p w14:paraId="6FB6CAE1" w14:textId="77777777" w:rsidR="0047477A" w:rsidRDefault="00126FA1" w:rsidP="00BA058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126FA1">
              <w:rPr>
                <w:i/>
                <w:sz w:val="24"/>
                <w:szCs w:val="24"/>
              </w:rPr>
              <w:t>I volunteer with Cardiff Foodbank</w:t>
            </w:r>
          </w:p>
          <w:p w14:paraId="00AC9B31" w14:textId="77777777" w:rsidR="00126FA1" w:rsidRDefault="006A515C" w:rsidP="00BA058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6A515C">
              <w:rPr>
                <w:i/>
                <w:sz w:val="24"/>
                <w:szCs w:val="24"/>
              </w:rPr>
              <w:t>I volunteer in the third sector</w:t>
            </w:r>
          </w:p>
          <w:p w14:paraId="3DF4C88A" w14:textId="3DF99ADC" w:rsidR="006A515C" w:rsidRPr="00A73A02" w:rsidRDefault="00FF4211" w:rsidP="00BA058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F4211">
              <w:rPr>
                <w:i/>
                <w:sz w:val="24"/>
                <w:szCs w:val="24"/>
              </w:rPr>
              <w:t>I am already involved in litter picking,  volunteer teaching for asylum seekers at Oasis. A facilitator and trustee of FAN and a school governor.  I don't think I have time or energy to do more.</w:t>
            </w:r>
          </w:p>
        </w:tc>
      </w:tr>
      <w:tr w:rsidR="00E81213" w:rsidRPr="00A73A02" w14:paraId="138DCD25" w14:textId="77777777" w:rsidTr="00EB4437">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67725182" w14:textId="5F7D81F9" w:rsidR="00E81213" w:rsidRPr="00B32B6C" w:rsidRDefault="004951D3" w:rsidP="00BA0588">
            <w:pPr>
              <w:rPr>
                <w:rFonts w:ascii="Aptos Narrow" w:eastAsia="Times New Roman" w:hAnsi="Aptos Narrow" w:cs="Calibri"/>
                <w:color w:val="000000"/>
                <w:sz w:val="24"/>
                <w:szCs w:val="24"/>
                <w:lang w:eastAsia="en-GB"/>
              </w:rPr>
            </w:pPr>
            <w:r>
              <w:rPr>
                <w:rFonts w:ascii="Aptos Narrow" w:eastAsia="Times New Roman" w:hAnsi="Aptos Narrow" w:cs="Calibri"/>
                <w:color w:val="000000"/>
                <w:sz w:val="24"/>
                <w:szCs w:val="24"/>
                <w:lang w:eastAsia="en-GB"/>
              </w:rPr>
              <w:t>Gardening / Green Spaces / Nature</w:t>
            </w:r>
          </w:p>
        </w:tc>
        <w:tc>
          <w:tcPr>
            <w:tcW w:w="703" w:type="dxa"/>
            <w:noWrap/>
          </w:tcPr>
          <w:p w14:paraId="27ADC7B0" w14:textId="52E6D728" w:rsidR="00E81213" w:rsidRPr="00B32B6C" w:rsidRDefault="004951D3" w:rsidP="00BA0588">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14</w:t>
            </w:r>
          </w:p>
        </w:tc>
        <w:tc>
          <w:tcPr>
            <w:tcW w:w="642" w:type="dxa"/>
            <w:noWrap/>
          </w:tcPr>
          <w:p w14:paraId="50D26E26" w14:textId="0E855F3D" w:rsidR="00E81213" w:rsidRPr="0001107F" w:rsidRDefault="004951D3" w:rsidP="00BA0588">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1107F">
              <w:rPr>
                <w:rFonts w:ascii="Calibri" w:eastAsia="Times New Roman" w:hAnsi="Calibri" w:cs="Calibri"/>
                <w:i/>
                <w:iCs/>
                <w:color w:val="000000"/>
                <w:sz w:val="24"/>
                <w:szCs w:val="24"/>
                <w:lang w:eastAsia="en-GB"/>
              </w:rPr>
              <w:t>8.2</w:t>
            </w:r>
          </w:p>
        </w:tc>
        <w:tc>
          <w:tcPr>
            <w:tcW w:w="5000" w:type="dxa"/>
            <w:noWrap/>
          </w:tcPr>
          <w:p w14:paraId="17852283" w14:textId="77777777" w:rsidR="00E81213" w:rsidRDefault="00B77EDF" w:rsidP="00BA058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77EDF">
              <w:rPr>
                <w:i/>
                <w:sz w:val="24"/>
                <w:szCs w:val="24"/>
              </w:rPr>
              <w:t>Community gardening</w:t>
            </w:r>
          </w:p>
          <w:p w14:paraId="05E6FE63" w14:textId="357C6111" w:rsidR="00B77EDF" w:rsidRDefault="00B77EDF" w:rsidP="00BA058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77EDF">
              <w:rPr>
                <w:i/>
                <w:sz w:val="24"/>
                <w:szCs w:val="24"/>
              </w:rPr>
              <w:t>woodland conservation / maintenance. planting</w:t>
            </w:r>
          </w:p>
          <w:p w14:paraId="33D87F06" w14:textId="197CB34D" w:rsidR="00B77EDF" w:rsidRPr="00A73A02" w:rsidRDefault="003521C4" w:rsidP="00BA058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521C4">
              <w:rPr>
                <w:i/>
                <w:sz w:val="24"/>
                <w:szCs w:val="24"/>
              </w:rPr>
              <w:t>Environmental v</w:t>
            </w:r>
            <w:r>
              <w:rPr>
                <w:i/>
                <w:sz w:val="24"/>
                <w:szCs w:val="24"/>
              </w:rPr>
              <w:t>o</w:t>
            </w:r>
            <w:r w:rsidRPr="003521C4">
              <w:rPr>
                <w:i/>
                <w:sz w:val="24"/>
                <w:szCs w:val="24"/>
              </w:rPr>
              <w:t>lunteering</w:t>
            </w:r>
          </w:p>
        </w:tc>
      </w:tr>
    </w:tbl>
    <w:p w14:paraId="05433522" w14:textId="77777777" w:rsidR="00892CCF" w:rsidRDefault="00892CCF" w:rsidP="00892CCF">
      <w:pPr>
        <w:rPr>
          <w:rFonts w:ascii="Calibri" w:hAnsi="Calibri" w:cs="Calibri"/>
          <w:b/>
          <w:sz w:val="26"/>
          <w:szCs w:val="26"/>
        </w:rPr>
      </w:pPr>
    </w:p>
    <w:p w14:paraId="2EA05DAD" w14:textId="77777777" w:rsidR="00B32B6C" w:rsidRPr="00BA50FD" w:rsidRDefault="00B32B6C" w:rsidP="00892CCF">
      <w:pPr>
        <w:rPr>
          <w:rFonts w:ascii="Calibri" w:hAnsi="Calibri" w:cs="Calibri"/>
          <w:b/>
          <w:sz w:val="26"/>
          <w:szCs w:val="26"/>
        </w:rPr>
      </w:pPr>
    </w:p>
    <w:p w14:paraId="39633DD2" w14:textId="77777777" w:rsidR="00CB2C68" w:rsidRDefault="00CB2C68" w:rsidP="00CB2C68">
      <w:pPr>
        <w:spacing w:after="0"/>
      </w:pPr>
    </w:p>
    <w:p w14:paraId="2209F679" w14:textId="77777777" w:rsidR="0054588E" w:rsidRPr="00BA50FD" w:rsidRDefault="0054588E" w:rsidP="0054588E">
      <w:r w:rsidRPr="00BA50FD">
        <w:br w:type="page"/>
      </w:r>
    </w:p>
    <w:p w14:paraId="73414770" w14:textId="77777777" w:rsidR="0054588E" w:rsidRPr="00BA50FD" w:rsidRDefault="0054588E" w:rsidP="0054588E"/>
    <w:p w14:paraId="2A5E7878" w14:textId="77777777" w:rsidR="0054588E" w:rsidRPr="00BA50FD" w:rsidRDefault="0054588E" w:rsidP="0054588E"/>
    <w:p w14:paraId="054052E9" w14:textId="77777777" w:rsidR="0054588E" w:rsidRPr="00BA50FD" w:rsidRDefault="0054588E" w:rsidP="0054588E">
      <w:pPr>
        <w:jc w:val="center"/>
        <w:rPr>
          <w:rFonts w:cstheme="minorHAnsi"/>
          <w:sz w:val="32"/>
        </w:rPr>
      </w:pPr>
    </w:p>
    <w:p w14:paraId="0FB97AC8" w14:textId="77777777" w:rsidR="0054588E" w:rsidRPr="00BA50FD" w:rsidRDefault="0054588E" w:rsidP="0054588E">
      <w:pPr>
        <w:jc w:val="center"/>
        <w:rPr>
          <w:rFonts w:cstheme="minorHAnsi"/>
          <w:sz w:val="32"/>
        </w:rPr>
      </w:pPr>
    </w:p>
    <w:p w14:paraId="59A7FEBB" w14:textId="77777777" w:rsidR="0054588E" w:rsidRPr="00BA50FD" w:rsidRDefault="0054588E" w:rsidP="0054588E">
      <w:pPr>
        <w:jc w:val="center"/>
        <w:rPr>
          <w:rFonts w:cstheme="minorHAnsi"/>
          <w:sz w:val="32"/>
        </w:rPr>
      </w:pPr>
    </w:p>
    <w:p w14:paraId="1CE42EFE" w14:textId="77777777" w:rsidR="0054588E" w:rsidRPr="00BA50FD" w:rsidRDefault="0054588E" w:rsidP="0054588E">
      <w:pPr>
        <w:jc w:val="center"/>
        <w:rPr>
          <w:rFonts w:cstheme="minorHAnsi"/>
          <w:sz w:val="32"/>
        </w:rPr>
      </w:pPr>
    </w:p>
    <w:p w14:paraId="78EB7EB1" w14:textId="77777777" w:rsidR="0054588E" w:rsidRPr="00BA50FD" w:rsidRDefault="0054588E" w:rsidP="0054588E">
      <w:pPr>
        <w:jc w:val="center"/>
        <w:rPr>
          <w:rFonts w:cstheme="minorHAnsi"/>
          <w:sz w:val="32"/>
        </w:rPr>
      </w:pPr>
    </w:p>
    <w:p w14:paraId="7D6843E2" w14:textId="77777777" w:rsidR="0054588E" w:rsidRPr="00BA50FD" w:rsidRDefault="0054588E" w:rsidP="0054588E">
      <w:pPr>
        <w:jc w:val="center"/>
        <w:rPr>
          <w:rFonts w:cstheme="minorHAnsi"/>
          <w:sz w:val="32"/>
        </w:rPr>
      </w:pPr>
    </w:p>
    <w:p w14:paraId="24013169" w14:textId="77777777" w:rsidR="0054588E" w:rsidRPr="00BA50FD" w:rsidRDefault="0054588E" w:rsidP="0054588E">
      <w:pPr>
        <w:jc w:val="center"/>
        <w:rPr>
          <w:rFonts w:cstheme="minorHAnsi"/>
          <w:sz w:val="32"/>
        </w:rPr>
      </w:pPr>
    </w:p>
    <w:p w14:paraId="5CD149CE" w14:textId="4CF5D7BD" w:rsidR="0054588E" w:rsidRPr="00BA50FD" w:rsidRDefault="0054588E" w:rsidP="0054588E">
      <w:pPr>
        <w:jc w:val="center"/>
        <w:rPr>
          <w:b/>
          <w:sz w:val="36"/>
          <w:szCs w:val="36"/>
        </w:rPr>
      </w:pPr>
      <w:r w:rsidRPr="00BA50FD">
        <w:rPr>
          <w:b/>
          <w:sz w:val="36"/>
          <w:szCs w:val="36"/>
        </w:rPr>
        <w:t xml:space="preserve">Section </w:t>
      </w:r>
      <w:r>
        <w:rPr>
          <w:b/>
          <w:sz w:val="36"/>
          <w:szCs w:val="36"/>
        </w:rPr>
        <w:t>3</w:t>
      </w:r>
      <w:r w:rsidRPr="00BA50FD">
        <w:rPr>
          <w:b/>
          <w:sz w:val="36"/>
          <w:szCs w:val="36"/>
        </w:rPr>
        <w:t>:</w:t>
      </w:r>
    </w:p>
    <w:p w14:paraId="64095AAC" w14:textId="4671A115" w:rsidR="0054588E" w:rsidRPr="00BA50FD" w:rsidRDefault="0054588E" w:rsidP="0054588E">
      <w:pPr>
        <w:pStyle w:val="Heading1"/>
        <w:jc w:val="center"/>
        <w:rPr>
          <w:rFonts w:asciiTheme="minorHAnsi" w:hAnsiTheme="minorHAnsi" w:cstheme="minorHAnsi"/>
          <w:b/>
          <w:color w:val="auto"/>
          <w:sz w:val="36"/>
        </w:rPr>
      </w:pPr>
      <w:bookmarkStart w:id="12" w:name="_Toc197967194"/>
      <w:r>
        <w:rPr>
          <w:rFonts w:asciiTheme="minorHAnsi" w:hAnsiTheme="minorHAnsi" w:cstheme="minorHAnsi"/>
          <w:b/>
          <w:color w:val="auto"/>
          <w:sz w:val="36"/>
        </w:rPr>
        <w:t>Access to Services</w:t>
      </w:r>
      <w:bookmarkEnd w:id="12"/>
    </w:p>
    <w:p w14:paraId="55E85578" w14:textId="77777777" w:rsidR="0054588E" w:rsidRPr="00BA50FD" w:rsidRDefault="0054588E" w:rsidP="0054588E">
      <w:pPr>
        <w:widowControl w:val="0"/>
        <w:autoSpaceDE w:val="0"/>
        <w:autoSpaceDN w:val="0"/>
        <w:adjustRightInd w:val="0"/>
        <w:spacing w:after="0" w:line="240" w:lineRule="auto"/>
        <w:rPr>
          <w:rFonts w:ascii="Calibri" w:hAnsi="Calibri" w:cs="Calibri"/>
          <w:sz w:val="26"/>
          <w:szCs w:val="26"/>
        </w:rPr>
      </w:pPr>
    </w:p>
    <w:p w14:paraId="2F477F40" w14:textId="103D78BA" w:rsidR="00CB2C68" w:rsidRDefault="0054588E" w:rsidP="0054588E">
      <w:pPr>
        <w:spacing w:after="120" w:line="360" w:lineRule="auto"/>
        <w:rPr>
          <w:rFonts w:ascii="Calibri" w:hAnsi="Calibri" w:cs="Calibri"/>
          <w:b/>
          <w:sz w:val="26"/>
          <w:szCs w:val="26"/>
        </w:rPr>
      </w:pPr>
      <w:r w:rsidRPr="00BA50FD">
        <w:rPr>
          <w:rFonts w:ascii="Calibri" w:hAnsi="Calibri" w:cs="Calibri"/>
          <w:b/>
          <w:sz w:val="26"/>
          <w:szCs w:val="26"/>
        </w:rPr>
        <w:br w:type="page"/>
      </w:r>
    </w:p>
    <w:p w14:paraId="5EB8B7D5" w14:textId="463A6632" w:rsidR="00CB2C68" w:rsidRPr="006F3194" w:rsidRDefault="00BD072B" w:rsidP="00CB2C68">
      <w:pPr>
        <w:rPr>
          <w:rFonts w:ascii="Calibri" w:hAnsi="Calibri" w:cs="Calibri"/>
          <w:b/>
          <w:sz w:val="26"/>
          <w:szCs w:val="26"/>
        </w:rPr>
      </w:pPr>
      <w:r>
        <w:rPr>
          <w:rFonts w:ascii="Calibri" w:hAnsi="Calibri" w:cs="Calibri"/>
          <w:b/>
          <w:sz w:val="26"/>
          <w:szCs w:val="26"/>
        </w:rPr>
        <w:lastRenderedPageBreak/>
        <w:t>11</w:t>
      </w:r>
      <w:r w:rsidR="00CB2C68" w:rsidRPr="006F3194">
        <w:rPr>
          <w:rFonts w:ascii="Calibri" w:hAnsi="Calibri" w:cs="Calibri"/>
          <w:b/>
          <w:sz w:val="26"/>
          <w:szCs w:val="26"/>
        </w:rPr>
        <w:t>. How do you prefer to access information about services, events, etc?</w:t>
      </w:r>
    </w:p>
    <w:p w14:paraId="6F714A55" w14:textId="77777777" w:rsidR="00CB2C68" w:rsidRPr="007E605F" w:rsidRDefault="00CB2C68" w:rsidP="00CB2C68">
      <w:pPr>
        <w:rPr>
          <w:rFonts w:ascii="Calibri" w:hAnsi="Calibri" w:cs="Calibri"/>
          <w:bCs/>
          <w:sz w:val="24"/>
          <w:szCs w:val="24"/>
        </w:rPr>
      </w:pPr>
      <w:r w:rsidRPr="007E605F">
        <w:rPr>
          <w:rFonts w:ascii="Calibri" w:hAnsi="Calibri" w:cs="Calibri"/>
          <w:bCs/>
          <w:sz w:val="24"/>
          <w:szCs w:val="24"/>
        </w:rPr>
        <w:t>Respondents were presented with a range of methods, both digital and non-digital, of accessing information about services, events and so on, and asked which they preferred to use.</w:t>
      </w:r>
    </w:p>
    <w:p w14:paraId="683D848E" w14:textId="2B2AC5A3" w:rsidR="00CB2C68" w:rsidRPr="00F42AA3" w:rsidRDefault="00CB2C68" w:rsidP="00CB2C68">
      <w:pPr>
        <w:rPr>
          <w:rFonts w:ascii="Calibri" w:hAnsi="Calibri" w:cs="Calibri"/>
          <w:bCs/>
          <w:sz w:val="24"/>
          <w:szCs w:val="24"/>
        </w:rPr>
      </w:pPr>
      <w:r w:rsidRPr="00F42AA3">
        <w:rPr>
          <w:rFonts w:ascii="Calibri" w:hAnsi="Calibri" w:cs="Calibri"/>
          <w:bCs/>
          <w:sz w:val="24"/>
          <w:szCs w:val="24"/>
        </w:rPr>
        <w:t>The top three preferred means of accessing information – websites (</w:t>
      </w:r>
      <w:r w:rsidR="00132345" w:rsidRPr="00F42AA3">
        <w:rPr>
          <w:rFonts w:ascii="Calibri" w:hAnsi="Calibri" w:cs="Calibri"/>
          <w:bCs/>
          <w:sz w:val="24"/>
          <w:szCs w:val="24"/>
        </w:rPr>
        <w:t>70.4</w:t>
      </w:r>
      <w:r w:rsidRPr="00F42AA3">
        <w:rPr>
          <w:rFonts w:ascii="Calibri" w:hAnsi="Calibri" w:cs="Calibri"/>
          <w:bCs/>
          <w:sz w:val="24"/>
          <w:szCs w:val="24"/>
        </w:rPr>
        <w:t>%), email (58</w:t>
      </w:r>
      <w:r w:rsidR="00132345" w:rsidRPr="00F42AA3">
        <w:rPr>
          <w:rFonts w:ascii="Calibri" w:hAnsi="Calibri" w:cs="Calibri"/>
          <w:bCs/>
          <w:sz w:val="24"/>
          <w:szCs w:val="24"/>
        </w:rPr>
        <w:t>.0</w:t>
      </w:r>
      <w:r w:rsidRPr="00F42AA3">
        <w:rPr>
          <w:rFonts w:ascii="Calibri" w:hAnsi="Calibri" w:cs="Calibri"/>
          <w:bCs/>
          <w:sz w:val="24"/>
          <w:szCs w:val="24"/>
        </w:rPr>
        <w:t>%) and social media (</w:t>
      </w:r>
      <w:r w:rsidR="00F42AA3" w:rsidRPr="00F42AA3">
        <w:rPr>
          <w:rFonts w:ascii="Calibri" w:hAnsi="Calibri" w:cs="Calibri"/>
          <w:bCs/>
          <w:sz w:val="24"/>
          <w:szCs w:val="24"/>
        </w:rPr>
        <w:t>47.4</w:t>
      </w:r>
      <w:r w:rsidRPr="00F42AA3">
        <w:rPr>
          <w:rFonts w:ascii="Calibri" w:hAnsi="Calibri" w:cs="Calibri"/>
          <w:bCs/>
          <w:sz w:val="24"/>
          <w:szCs w:val="24"/>
        </w:rPr>
        <w:t>%) – were</w:t>
      </w:r>
      <w:r w:rsidR="00132345" w:rsidRPr="00F42AA3">
        <w:rPr>
          <w:rFonts w:ascii="Calibri" w:hAnsi="Calibri" w:cs="Calibri"/>
          <w:bCs/>
          <w:sz w:val="24"/>
          <w:szCs w:val="24"/>
        </w:rPr>
        <w:t xml:space="preserve"> (as in 2023)</w:t>
      </w:r>
      <w:r w:rsidRPr="00F42AA3">
        <w:rPr>
          <w:rFonts w:ascii="Calibri" w:hAnsi="Calibri" w:cs="Calibri"/>
          <w:bCs/>
          <w:sz w:val="24"/>
          <w:szCs w:val="24"/>
        </w:rPr>
        <w:t xml:space="preserve"> all digital, with just 3.</w:t>
      </w:r>
      <w:r w:rsidR="00F42AA3" w:rsidRPr="00F42AA3">
        <w:rPr>
          <w:rFonts w:ascii="Calibri" w:hAnsi="Calibri" w:cs="Calibri"/>
          <w:bCs/>
          <w:sz w:val="24"/>
          <w:szCs w:val="24"/>
        </w:rPr>
        <w:t>6</w:t>
      </w:r>
      <w:r w:rsidRPr="00F42AA3">
        <w:rPr>
          <w:rFonts w:ascii="Calibri" w:hAnsi="Calibri" w:cs="Calibri"/>
          <w:bCs/>
          <w:sz w:val="24"/>
          <w:szCs w:val="24"/>
        </w:rPr>
        <w:t>% of respondents indicating they ‘don’t want to / can’t access information digitally’.  [</w:t>
      </w:r>
      <w:r w:rsidRPr="00F42AA3">
        <w:rPr>
          <w:rFonts w:ascii="Calibri" w:hAnsi="Calibri" w:cs="Calibri"/>
          <w:bCs/>
          <w:i/>
          <w:iCs/>
          <w:sz w:val="24"/>
          <w:szCs w:val="24"/>
        </w:rPr>
        <w:t>Note: most respondents completed the survey digitally.</w:t>
      </w:r>
      <w:r w:rsidRPr="00F42AA3">
        <w:rPr>
          <w:rFonts w:ascii="Calibri" w:hAnsi="Calibri" w:cs="Calibri"/>
          <w:bCs/>
          <w:sz w:val="24"/>
          <w:szCs w:val="24"/>
        </w:rPr>
        <w:t>]</w:t>
      </w:r>
    </w:p>
    <w:p w14:paraId="1B132829" w14:textId="5074B14E" w:rsidR="00CB2C68" w:rsidRDefault="00443B91" w:rsidP="00CB2C68">
      <w:pPr>
        <w:rPr>
          <w:rFonts w:ascii="Calibri" w:hAnsi="Calibri" w:cs="Calibri"/>
          <w:bCs/>
          <w:sz w:val="24"/>
          <w:szCs w:val="24"/>
        </w:rPr>
      </w:pPr>
      <w:r w:rsidRPr="00443B91">
        <w:rPr>
          <w:rFonts w:ascii="Calibri" w:hAnsi="Calibri" w:cs="Calibri"/>
          <w:bCs/>
          <w:sz w:val="24"/>
          <w:szCs w:val="24"/>
        </w:rPr>
        <w:t>Just over a</w:t>
      </w:r>
      <w:r w:rsidR="00E76CB1" w:rsidRPr="00443B91">
        <w:rPr>
          <w:rFonts w:ascii="Calibri" w:hAnsi="Calibri" w:cs="Calibri"/>
          <w:bCs/>
          <w:sz w:val="24"/>
          <w:szCs w:val="24"/>
        </w:rPr>
        <w:t xml:space="preserve"> third (</w:t>
      </w:r>
      <w:r w:rsidRPr="00443B91">
        <w:rPr>
          <w:rFonts w:ascii="Calibri" w:hAnsi="Calibri" w:cs="Calibri"/>
          <w:bCs/>
          <w:sz w:val="24"/>
          <w:szCs w:val="24"/>
        </w:rPr>
        <w:t>38.6%)</w:t>
      </w:r>
      <w:r w:rsidR="00CB2C68" w:rsidRPr="00443B91">
        <w:rPr>
          <w:rFonts w:ascii="Calibri" w:hAnsi="Calibri" w:cs="Calibri"/>
          <w:bCs/>
          <w:sz w:val="24"/>
          <w:szCs w:val="24"/>
        </w:rPr>
        <w:t xml:space="preserve"> of those answering this question indicated a preference for ‘posters/flyers/leaflets in community buildings’ (</w:t>
      </w:r>
      <w:r w:rsidRPr="00443B91">
        <w:rPr>
          <w:rFonts w:ascii="Calibri" w:hAnsi="Calibri" w:cs="Calibri"/>
          <w:bCs/>
          <w:sz w:val="24"/>
          <w:szCs w:val="24"/>
        </w:rPr>
        <w:t xml:space="preserve">down from </w:t>
      </w:r>
      <w:r w:rsidR="00CB2C68" w:rsidRPr="00443B91">
        <w:rPr>
          <w:rFonts w:ascii="Calibri" w:hAnsi="Calibri" w:cs="Calibri"/>
          <w:bCs/>
          <w:sz w:val="24"/>
          <w:szCs w:val="24"/>
        </w:rPr>
        <w:t>49.8%</w:t>
      </w:r>
      <w:r w:rsidRPr="00443B91">
        <w:rPr>
          <w:rFonts w:ascii="Calibri" w:hAnsi="Calibri" w:cs="Calibri"/>
          <w:bCs/>
          <w:sz w:val="24"/>
          <w:szCs w:val="24"/>
        </w:rPr>
        <w:t xml:space="preserve"> in 2023</w:t>
      </w:r>
      <w:r w:rsidR="00CB2C68" w:rsidRPr="00443B91">
        <w:rPr>
          <w:rFonts w:ascii="Calibri" w:hAnsi="Calibri" w:cs="Calibri"/>
          <w:bCs/>
          <w:sz w:val="24"/>
          <w:szCs w:val="24"/>
        </w:rPr>
        <w:t>).</w:t>
      </w:r>
    </w:p>
    <w:p w14:paraId="2D8D7CBA" w14:textId="3D79876D" w:rsidR="000D7187" w:rsidRPr="00BA50FD" w:rsidRDefault="007A4F6B" w:rsidP="000D7187">
      <w:pPr>
        <w:rPr>
          <w:sz w:val="24"/>
          <w:szCs w:val="24"/>
        </w:rPr>
      </w:pPr>
      <w:r w:rsidRPr="00590522">
        <w:rPr>
          <w:noProof/>
          <w:sz w:val="24"/>
          <w:szCs w:val="24"/>
          <w14:ligatures w14:val="standardContextual"/>
        </w:rPr>
        <mc:AlternateContent>
          <mc:Choice Requires="wps">
            <w:drawing>
              <wp:anchor distT="45720" distB="45720" distL="114300" distR="114300" simplePos="0" relativeHeight="251658242" behindDoc="0" locked="0" layoutInCell="1" allowOverlap="1" wp14:anchorId="11BA0F45" wp14:editId="5F6F6070">
                <wp:simplePos x="0" y="0"/>
                <wp:positionH relativeFrom="margin">
                  <wp:posOffset>76200</wp:posOffset>
                </wp:positionH>
                <wp:positionV relativeFrom="page">
                  <wp:posOffset>4038600</wp:posOffset>
                </wp:positionV>
                <wp:extent cx="944880" cy="342900"/>
                <wp:effectExtent l="0" t="0" r="762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44880" cy="342900"/>
                        </a:xfrm>
                        <a:prstGeom prst="rect">
                          <a:avLst/>
                        </a:prstGeom>
                        <a:solidFill>
                          <a:srgbClr val="FFFFFF"/>
                        </a:solidFill>
                        <a:ln w="9525">
                          <a:noFill/>
                          <a:miter lim="800000"/>
                          <a:headEnd/>
                          <a:tailEnd/>
                        </a:ln>
                      </wps:spPr>
                      <wps:txbx>
                        <w:txbxContent>
                          <w:p w14:paraId="66B953D6" w14:textId="41DD4C99" w:rsidR="00F15963" w:rsidRPr="007A4F6B" w:rsidRDefault="007A4F6B" w:rsidP="00F15963">
                            <w:pPr>
                              <w:rPr>
                                <w:b/>
                                <w:bCs/>
                              </w:rPr>
                            </w:pPr>
                            <w:r w:rsidRPr="007A4F6B">
                              <w:rPr>
                                <w:b/>
                                <w:bCs/>
                              </w:rPr>
                              <w:t>Digital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1BA0F45" id="Text Box 2" o:spid="_x0000_s1027" type="#_x0000_t202" style="position:absolute;margin-left:6pt;margin-top:318pt;width:74.4pt;height:27pt;z-index:251658242;visibility:visible;mso-wrap-style:square;mso-width-percent:0;mso-height-percent:0;mso-wrap-distance-left:9pt;mso-wrap-distance-top:3.6pt;mso-wrap-distance-right:9pt;mso-wrap-distance-bottom:3.6pt;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Nfz+DQIAAPwDAAAOAAAAZHJzL2Uyb0RvYy54bWysU9uO2yAQfa/Uf0C8N3ZSp02sOKtttqkq&#10;bS/Sth+AMY5RgaFAYqdfvwP2ZqPtW1UeEMPA4cyZw+Zm0IqchPMSTEXns5wSYTg00hwq+vPH/s2K&#10;Eh+YaZgCIyp6Fp7ebF+/2vS2FAvoQDXCEQQxvuxtRbsQbJllnndCMz8DKwwmW3CaBQzdIWsc6xFd&#10;q2yR5++yHlxjHXDhPe7ejUm6TfhtK3j41rZeBKIqitxCml2a6zhn2w0rD47ZTvKJBvsHFppJg49e&#10;oO5YYOTo5F9QWnIHHtow46AzaFvJRaoBq5nnL6p56JgVqRYUx9uLTP7/wfKvpwf73ZEwfIABG5iK&#10;8PYe+C9PDOw6Zg7i1jnoO8EafHgeJct668vpapTalz6C1P0XaLDJ7BggAQ2t01EVrJMgOjbgfBFd&#10;DIFw3FwXxWqFGY6pt8VinaemZKx8umydD58EaBIXFXXY0wTOTvc+RDKsfDoS3/KgZLOXSqXAHeqd&#10;cuTEsP/7NBL/F8eUIT0yWS6WCdlAvJ+soWVAfyqpK7rK4xgdE8X4aJp0JDCpxjUyUWZSJwoyShOG&#10;eiCymaSLYtXQnFEuB6Md8fvgogP3h5IerVhR//vInKBEfTYo+XpeFNG7KSiW7xcYuOtMfZ1hhiNU&#10;RQMl43IXkt+jHAZusTWtTLI9M5koo8WSmtN3iB6+jtOp50+7fQQAAP//AwBQSwMEFAAGAAgAAAAh&#10;AIdmSWPdAAAACgEAAA8AAABkcnMvZG93bnJldi54bWxMj8FOwzAQRO9I/IO1SFwQtSng0jROBUig&#10;Xlv6AU68TaLG6yh2m/Tv2Z7gtrM7mp2XryffiTMOsQ1k4GmmQCBVwbVUG9j/fD2+gYjJkrNdIDRw&#10;wQjr4vYmt5kLI23xvEu14BCKmTXQpNRnUsaqQW/jLPRIfDuEwdvEcqilG+zI4b6Tc6W09LYl/tDY&#10;Hj8brI67kzdw2IwPr8ux/E77xfZFf9h2UYaLMfd30/sKRMIp/ZnhWp+rQ8GdynAiF0XHes4oyYB+&#10;1jxcDVoxS8mbpVIgi1z+Ryh+AQAA//8DAFBLAQItABQABgAIAAAAIQC2gziS/gAAAOEBAAATAAAA&#10;AAAAAAAAAAAAAAAAAABbQ29udGVudF9UeXBlc10ueG1sUEsBAi0AFAAGAAgAAAAhADj9If/WAAAA&#10;lAEAAAsAAAAAAAAAAAAAAAAALwEAAF9yZWxzLy5yZWxzUEsBAi0AFAAGAAgAAAAhAAM1/P4NAgAA&#10;/AMAAA4AAAAAAAAAAAAAAAAALgIAAGRycy9lMm9Eb2MueG1sUEsBAi0AFAAGAAgAAAAhAIdmSWPd&#10;AAAACgEAAA8AAAAAAAAAAAAAAAAAZwQAAGRycy9kb3ducmV2LnhtbFBLBQYAAAAABAAEAPMAAABx&#10;BQAAAAA=&#10;" stroked="f">
                <v:textbox>
                  <w:txbxContent>
                    <w:p w14:paraId="66B953D6" w14:textId="41DD4C99" w:rsidR="00F15963" w:rsidRPr="007A4F6B" w:rsidRDefault="007A4F6B" w:rsidP="00F15963">
                      <w:pPr>
                        <w:rPr>
                          <w:b/>
                          <w:bCs/>
                        </w:rPr>
                      </w:pPr>
                      <w:r w:rsidRPr="007A4F6B">
                        <w:rPr>
                          <w:b/>
                          <w:bCs/>
                        </w:rPr>
                        <w:t>Digital</w:t>
                      </w:r>
                    </w:p>
                  </w:txbxContent>
                </v:textbox>
                <w10:wrap anchorx="margin" anchory="page"/>
              </v:shape>
            </w:pict>
          </mc:Fallback>
        </mc:AlternateContent>
      </w:r>
      <w:r w:rsidRPr="00590522">
        <w:rPr>
          <w:noProof/>
          <w:sz w:val="24"/>
          <w:szCs w:val="24"/>
          <w14:ligatures w14:val="standardContextual"/>
        </w:rPr>
        <mc:AlternateContent>
          <mc:Choice Requires="wps">
            <w:drawing>
              <wp:anchor distT="45720" distB="45720" distL="114300" distR="114300" simplePos="0" relativeHeight="251658243" behindDoc="0" locked="0" layoutInCell="1" allowOverlap="1" wp14:anchorId="69968F31" wp14:editId="26AC1C73">
                <wp:simplePos x="0" y="0"/>
                <wp:positionH relativeFrom="margin">
                  <wp:posOffset>22860</wp:posOffset>
                </wp:positionH>
                <wp:positionV relativeFrom="page">
                  <wp:posOffset>6164580</wp:posOffset>
                </wp:positionV>
                <wp:extent cx="1028700" cy="342900"/>
                <wp:effectExtent l="0" t="0" r="0" b="0"/>
                <wp:wrapNone/>
                <wp:docPr id="45309619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28700" cy="342900"/>
                        </a:xfrm>
                        <a:prstGeom prst="rect">
                          <a:avLst/>
                        </a:prstGeom>
                        <a:noFill/>
                        <a:ln w="9525">
                          <a:noFill/>
                          <a:miter lim="800000"/>
                          <a:headEnd/>
                          <a:tailEnd/>
                        </a:ln>
                      </wps:spPr>
                      <wps:txbx>
                        <w:txbxContent>
                          <w:p w14:paraId="6F1DBFD2" w14:textId="77777777" w:rsidR="007A4F6B" w:rsidRPr="007A4F6B" w:rsidRDefault="007A4F6B" w:rsidP="007A4F6B">
                            <w:pPr>
                              <w:rPr>
                                <w:b/>
                                <w:bCs/>
                              </w:rPr>
                            </w:pPr>
                            <w:r w:rsidRPr="007A4F6B">
                              <w:rPr>
                                <w:b/>
                                <w:bCs/>
                              </w:rPr>
                              <w:t>Non-Digital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9968F31" id="_x0000_s1028" type="#_x0000_t202" style="position:absolute;margin-left:1.8pt;margin-top:485.4pt;width:81pt;height:27pt;z-index:251658243;visibility:visible;mso-wrap-style:square;mso-width-percent:0;mso-height-percent:0;mso-wrap-distance-left:9pt;mso-wrap-distance-top:3.6pt;mso-wrap-distance-right:9pt;mso-wrap-distance-bottom:3.6pt;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Slvf+gEAANQDAAAOAAAAZHJzL2Uyb0RvYy54bWysU8tu2zAQvBfoPxC815JVu7EF00GaNEWB&#10;9AGk/QCaoiyiJJclaUvu12dJKY7R3or6QCy93Nmd2dHmejCaHKUPCiyj81lJibQCGmX3jP74fv9m&#10;RUmI3DZcg5WMnmSg19vXrza9q2UFHehGeoIgNtS9Y7SL0dVFEUQnDQ8zcNJisgVveMSr3xeN5z2i&#10;G11UZfmu6ME3zoOQIeC/d2OSbjN+20oRv7ZtkJFoRnG2mE+fz106i+2G13vPXafENAb/hykMVxab&#10;nqHueOTk4NVfUEYJDwHaOBNgCmhbJWTmgGzm5R9sHjvuZOaC4gR3lin8P1jx5fjovnkSh/cw4AIz&#10;ieAeQPwMxMJtx+1e3ngPfSd5g43nSbKid6GeSpPUoQ4JZNd/hgaXzA8RMtDQepNUQZ4E0XEBp7Po&#10;cohEpJZltboqMSUw93ZRrTFOLXj9XO18iB8lGJICRj0uNaPz40OI49PnJ6mZhXuldV6stqRndL2s&#10;lrngImNURN9pZRhdlek3OiGR/GCbXBy50mOMs2g7sU5ER8px2A1ENYxWqTaJsIPmhDJ4GG2GnwUG&#10;HfjflPRoMUbDrwP3khL9yaKU6/likTyZL4vlVYUXf5nZXWa4FQjFaKRkDG9j9vFI+QYlb1VW42WS&#10;aWS0TtZzsnny5uU9v3r5GLdPAAAA//8DAFBLAwQUAAYACAAAACEAQR51gt4AAAAKAQAADwAAAGRy&#10;cy9kb3ducmV2LnhtbEyPT0/DMAzF70h8h8hI3JjD2MpWmk4IxBXE+CNxyxqvrWicqsnW8u3xTnCz&#10;/Z6ef6/YTL5TRxpiG9jA9UyDIq6Ca7k28P72dLUCFZNlZ7vAZOCHImzK87PC5i6M/ErHbaqVhHDM&#10;rYEmpT5HjFVD3sZZ6IlF24fB2yTrUKMb7CjhvsO51hl627J8aGxPDw1V39uDN/DxvP/6XOiX+tEv&#10;+zFMGtmv0ZjLi+n+DlSiKf2Z4YQv6FAK0y4c2EXVGbjJxGhgfaulwUnPlnLZyaDnixVgWeD/CuUv&#10;AAAA//8DAFBLAQItABQABgAIAAAAIQC2gziS/gAAAOEBAAATAAAAAAAAAAAAAAAAAAAAAABbQ29u&#10;dGVudF9UeXBlc10ueG1sUEsBAi0AFAAGAAgAAAAhADj9If/WAAAAlAEAAAsAAAAAAAAAAAAAAAAA&#10;LwEAAF9yZWxzLy5yZWxzUEsBAi0AFAAGAAgAAAAhAFFKW9/6AQAA1AMAAA4AAAAAAAAAAAAAAAAA&#10;LgIAAGRycy9lMm9Eb2MueG1sUEsBAi0AFAAGAAgAAAAhAEEedYLeAAAACgEAAA8AAAAAAAAAAAAA&#10;AAAAVAQAAGRycy9kb3ducmV2LnhtbFBLBQYAAAAABAAEAPMAAABfBQAAAAA=&#10;" filled="f" stroked="f">
                <v:textbox>
                  <w:txbxContent>
                    <w:p w14:paraId="6F1DBFD2" w14:textId="77777777" w:rsidR="007A4F6B" w:rsidRPr="007A4F6B" w:rsidRDefault="007A4F6B" w:rsidP="007A4F6B">
                      <w:pPr>
                        <w:rPr>
                          <w:b/>
                          <w:bCs/>
                        </w:rPr>
                      </w:pPr>
                      <w:r w:rsidRPr="007A4F6B">
                        <w:rPr>
                          <w:b/>
                          <w:bCs/>
                        </w:rPr>
                        <w:t>Non-Digital</w:t>
                      </w:r>
                    </w:p>
                  </w:txbxContent>
                </v:textbox>
                <w10:wrap anchorx="margin" anchory="page"/>
              </v:shape>
            </w:pict>
          </mc:Fallback>
        </mc:AlternateContent>
      </w:r>
      <w:r w:rsidR="00201527">
        <w:rPr>
          <w:rFonts w:ascii="Calibri" w:hAnsi="Calibri" w:cs="Calibri"/>
          <w:bCs/>
          <w:noProof/>
          <w:sz w:val="24"/>
          <w:szCs w:val="24"/>
        </w:rPr>
        <w:drawing>
          <wp:inline distT="0" distB="0" distL="0" distR="0" wp14:anchorId="3B1D0E86" wp14:editId="215FBD60">
            <wp:extent cx="5760000" cy="5857457"/>
            <wp:effectExtent l="0" t="0" r="0" b="0"/>
            <wp:docPr id="1611130627" name="Picture 1" descr="Chart showing response pattern described in the narrative 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1130627" name="Picture 1" descr="Chart showing response pattern described in the narrative text"/>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5760000" cy="5857457"/>
                    </a:xfrm>
                    <a:prstGeom prst="rect">
                      <a:avLst/>
                    </a:prstGeom>
                    <a:noFill/>
                  </pic:spPr>
                </pic:pic>
              </a:graphicData>
            </a:graphic>
          </wp:inline>
        </w:drawing>
      </w:r>
      <w:r w:rsidR="000D7187" w:rsidRPr="000D7187">
        <w:rPr>
          <w:i/>
          <w:sz w:val="24"/>
          <w:szCs w:val="24"/>
        </w:rPr>
        <w:t xml:space="preserve"> </w:t>
      </w:r>
      <w:r w:rsidR="000D7187" w:rsidRPr="00BA50FD">
        <w:rPr>
          <w:i/>
          <w:sz w:val="24"/>
          <w:szCs w:val="24"/>
        </w:rPr>
        <w:t>Respondents could select multiple options so the total will exceed 100%</w:t>
      </w:r>
      <w:r w:rsidR="000D7187">
        <w:rPr>
          <w:i/>
          <w:sz w:val="24"/>
          <w:szCs w:val="24"/>
        </w:rPr>
        <w:t>.</w:t>
      </w:r>
    </w:p>
    <w:p w14:paraId="7CB8411E" w14:textId="55520F42" w:rsidR="00CB2C68" w:rsidRPr="0087359B" w:rsidRDefault="00CB2C68" w:rsidP="00CB2C68">
      <w:pPr>
        <w:rPr>
          <w:noProof/>
          <w:sz w:val="24"/>
          <w:szCs w:val="24"/>
          <w14:ligatures w14:val="standardContextual"/>
        </w:rPr>
      </w:pPr>
      <w:r w:rsidRPr="0087359B">
        <w:rPr>
          <w:noProof/>
          <w:sz w:val="24"/>
          <w:szCs w:val="24"/>
          <w14:ligatures w14:val="standardContextual"/>
        </w:rPr>
        <w:lastRenderedPageBreak/>
        <w:t>Those answering ‘Other digital format’ were asked to specify how else they would like to access information; 2</w:t>
      </w:r>
      <w:r w:rsidR="00D15630" w:rsidRPr="0087359B">
        <w:rPr>
          <w:noProof/>
          <w:sz w:val="24"/>
          <w:szCs w:val="24"/>
          <w14:ligatures w14:val="standardContextual"/>
        </w:rPr>
        <w:t>2</w:t>
      </w:r>
      <w:r w:rsidRPr="0087359B">
        <w:rPr>
          <w:noProof/>
          <w:sz w:val="24"/>
          <w:szCs w:val="24"/>
          <w14:ligatures w14:val="standardContextual"/>
        </w:rPr>
        <w:t xml:space="preserve"> responses were received, and grouped into themes:</w:t>
      </w:r>
    </w:p>
    <w:p w14:paraId="75D093B6" w14:textId="5511C7CB" w:rsidR="00D15630" w:rsidRPr="0087359B" w:rsidRDefault="00D15630" w:rsidP="00D15630">
      <w:pPr>
        <w:pStyle w:val="ListParagraph"/>
        <w:numPr>
          <w:ilvl w:val="0"/>
          <w:numId w:val="4"/>
        </w:numPr>
        <w:rPr>
          <w:noProof/>
          <w:sz w:val="24"/>
          <w:szCs w:val="24"/>
          <w14:ligatures w14:val="standardContextual"/>
        </w:rPr>
      </w:pPr>
      <w:r w:rsidRPr="0087359B">
        <w:rPr>
          <w:noProof/>
          <w:sz w:val="24"/>
          <w:szCs w:val="24"/>
          <w14:ligatures w14:val="standardContextual"/>
        </w:rPr>
        <w:t>Council App (</w:t>
      </w:r>
      <w:r w:rsidR="00BA7ED0" w:rsidRPr="0087359B">
        <w:rPr>
          <w:noProof/>
          <w:sz w:val="24"/>
          <w:szCs w:val="24"/>
          <w14:ligatures w14:val="standardContextual"/>
        </w:rPr>
        <w:t>7</w:t>
      </w:r>
      <w:r w:rsidRPr="0087359B">
        <w:rPr>
          <w:noProof/>
          <w:sz w:val="24"/>
          <w:szCs w:val="24"/>
          <w14:ligatures w14:val="standardContextual"/>
        </w:rPr>
        <w:t xml:space="preserve"> responses)</w:t>
      </w:r>
    </w:p>
    <w:p w14:paraId="00707CD8" w14:textId="66A0C7D0" w:rsidR="00BA7ED0" w:rsidRPr="0087359B" w:rsidRDefault="00BA7ED0" w:rsidP="00BA7ED0">
      <w:pPr>
        <w:pStyle w:val="ListParagraph"/>
        <w:numPr>
          <w:ilvl w:val="0"/>
          <w:numId w:val="4"/>
        </w:numPr>
        <w:rPr>
          <w:noProof/>
          <w:sz w:val="24"/>
          <w:szCs w:val="24"/>
          <w14:ligatures w14:val="standardContextual"/>
        </w:rPr>
      </w:pPr>
      <w:r w:rsidRPr="0087359B">
        <w:rPr>
          <w:noProof/>
          <w:sz w:val="24"/>
          <w:szCs w:val="24"/>
          <w14:ligatures w14:val="standardContextual"/>
        </w:rPr>
        <w:t>Social media (5 responses)</w:t>
      </w:r>
    </w:p>
    <w:p w14:paraId="43A7216C" w14:textId="487CF1D9" w:rsidR="00CB2C68" w:rsidRPr="0087359B" w:rsidRDefault="00CB2C68" w:rsidP="00CB2C68">
      <w:pPr>
        <w:pStyle w:val="ListParagraph"/>
        <w:numPr>
          <w:ilvl w:val="0"/>
          <w:numId w:val="4"/>
        </w:numPr>
        <w:rPr>
          <w:noProof/>
          <w:sz w:val="24"/>
          <w:szCs w:val="24"/>
          <w14:ligatures w14:val="standardContextual"/>
        </w:rPr>
      </w:pPr>
      <w:r w:rsidRPr="0087359B">
        <w:rPr>
          <w:noProof/>
          <w:sz w:val="24"/>
          <w:szCs w:val="24"/>
          <w14:ligatures w14:val="standardContextual"/>
        </w:rPr>
        <w:t>Non-digital formats (</w:t>
      </w:r>
      <w:r w:rsidR="00BA7ED0" w:rsidRPr="0087359B">
        <w:rPr>
          <w:noProof/>
          <w:sz w:val="24"/>
          <w:szCs w:val="24"/>
          <w14:ligatures w14:val="standardContextual"/>
        </w:rPr>
        <w:t>2</w:t>
      </w:r>
      <w:r w:rsidRPr="0087359B">
        <w:rPr>
          <w:noProof/>
          <w:sz w:val="24"/>
          <w:szCs w:val="24"/>
          <w14:ligatures w14:val="standardContextual"/>
        </w:rPr>
        <w:t xml:space="preserve"> responses)</w:t>
      </w:r>
    </w:p>
    <w:p w14:paraId="5E8A2A6F" w14:textId="49C0CAB2" w:rsidR="00CB2C68" w:rsidRPr="0087359B" w:rsidRDefault="006959E4" w:rsidP="00CB2C68">
      <w:pPr>
        <w:pStyle w:val="ListParagraph"/>
        <w:numPr>
          <w:ilvl w:val="0"/>
          <w:numId w:val="4"/>
        </w:numPr>
        <w:rPr>
          <w:noProof/>
          <w:sz w:val="24"/>
          <w:szCs w:val="24"/>
          <w14:ligatures w14:val="standardContextual"/>
        </w:rPr>
      </w:pPr>
      <w:r w:rsidRPr="0087359B">
        <w:rPr>
          <w:noProof/>
          <w:sz w:val="24"/>
          <w:szCs w:val="24"/>
          <w14:ligatures w14:val="standardContextual"/>
        </w:rPr>
        <w:t>Email</w:t>
      </w:r>
      <w:r w:rsidR="00CB2C68" w:rsidRPr="0087359B">
        <w:rPr>
          <w:noProof/>
          <w:sz w:val="24"/>
          <w:szCs w:val="24"/>
          <w14:ligatures w14:val="standardContextual"/>
        </w:rPr>
        <w:t xml:space="preserve"> (</w:t>
      </w:r>
      <w:r w:rsidRPr="0087359B">
        <w:rPr>
          <w:noProof/>
          <w:sz w:val="24"/>
          <w:szCs w:val="24"/>
          <w14:ligatures w14:val="standardContextual"/>
        </w:rPr>
        <w:t>2</w:t>
      </w:r>
      <w:r w:rsidR="00CB2C68" w:rsidRPr="0087359B">
        <w:rPr>
          <w:noProof/>
          <w:sz w:val="24"/>
          <w:szCs w:val="24"/>
          <w14:ligatures w14:val="standardContextual"/>
        </w:rPr>
        <w:t xml:space="preserve"> responses)</w:t>
      </w:r>
    </w:p>
    <w:p w14:paraId="758AD144" w14:textId="4D2D5BD5" w:rsidR="00CB2C68" w:rsidRPr="0087359B" w:rsidRDefault="006959E4" w:rsidP="00CB2C68">
      <w:pPr>
        <w:pStyle w:val="ListParagraph"/>
        <w:numPr>
          <w:ilvl w:val="0"/>
          <w:numId w:val="4"/>
        </w:numPr>
        <w:rPr>
          <w:noProof/>
          <w:sz w:val="24"/>
          <w:szCs w:val="24"/>
          <w14:ligatures w14:val="standardContextual"/>
        </w:rPr>
      </w:pPr>
      <w:r w:rsidRPr="0087359B">
        <w:rPr>
          <w:noProof/>
          <w:sz w:val="24"/>
          <w:szCs w:val="24"/>
          <w14:ligatures w14:val="standardContextual"/>
        </w:rPr>
        <w:t>Local news</w:t>
      </w:r>
      <w:r w:rsidR="00CB2C68" w:rsidRPr="0087359B">
        <w:rPr>
          <w:noProof/>
          <w:sz w:val="24"/>
          <w:szCs w:val="24"/>
          <w14:ligatures w14:val="standardContextual"/>
        </w:rPr>
        <w:t xml:space="preserve"> (</w:t>
      </w:r>
      <w:r w:rsidRPr="0087359B">
        <w:rPr>
          <w:noProof/>
          <w:sz w:val="24"/>
          <w:szCs w:val="24"/>
          <w14:ligatures w14:val="standardContextual"/>
        </w:rPr>
        <w:t>2</w:t>
      </w:r>
      <w:r w:rsidR="00CB2C68" w:rsidRPr="0087359B">
        <w:rPr>
          <w:noProof/>
          <w:sz w:val="24"/>
          <w:szCs w:val="24"/>
          <w14:ligatures w14:val="standardContextual"/>
        </w:rPr>
        <w:t xml:space="preserve"> responses)</w:t>
      </w:r>
    </w:p>
    <w:p w14:paraId="698B21F3" w14:textId="45838FE6" w:rsidR="00CB2C68" w:rsidRPr="0087359B" w:rsidRDefault="006959E4" w:rsidP="00CB2C68">
      <w:pPr>
        <w:pStyle w:val="ListParagraph"/>
        <w:numPr>
          <w:ilvl w:val="0"/>
          <w:numId w:val="4"/>
        </w:numPr>
        <w:rPr>
          <w:noProof/>
          <w:sz w:val="24"/>
          <w:szCs w:val="24"/>
          <w14:ligatures w14:val="standardContextual"/>
        </w:rPr>
      </w:pPr>
      <w:r w:rsidRPr="0087359B">
        <w:rPr>
          <w:noProof/>
          <w:sz w:val="24"/>
          <w:szCs w:val="24"/>
          <w14:ligatures w14:val="standardContextual"/>
        </w:rPr>
        <w:t>WhatsApp</w:t>
      </w:r>
      <w:r w:rsidR="00CB2C68" w:rsidRPr="0087359B">
        <w:rPr>
          <w:noProof/>
          <w:sz w:val="24"/>
          <w:szCs w:val="24"/>
          <w14:ligatures w14:val="standardContextual"/>
        </w:rPr>
        <w:t xml:space="preserve"> (2 responses)</w:t>
      </w:r>
    </w:p>
    <w:p w14:paraId="363015A5" w14:textId="77777777" w:rsidR="0087359B" w:rsidRPr="0087359B" w:rsidRDefault="00CB2C68" w:rsidP="0087359B">
      <w:pPr>
        <w:pStyle w:val="ListParagraph"/>
        <w:numPr>
          <w:ilvl w:val="0"/>
          <w:numId w:val="4"/>
        </w:numPr>
        <w:rPr>
          <w:noProof/>
          <w:sz w:val="24"/>
          <w:szCs w:val="24"/>
          <w14:ligatures w14:val="standardContextual"/>
        </w:rPr>
      </w:pPr>
      <w:r w:rsidRPr="0087359B">
        <w:rPr>
          <w:noProof/>
          <w:sz w:val="24"/>
          <w:szCs w:val="24"/>
          <w14:ligatures w14:val="standardContextual"/>
        </w:rPr>
        <w:t>T</w:t>
      </w:r>
      <w:r w:rsidR="0087359B" w:rsidRPr="0087359B">
        <w:rPr>
          <w:noProof/>
          <w:sz w:val="24"/>
          <w:szCs w:val="24"/>
          <w14:ligatures w14:val="standardContextual"/>
        </w:rPr>
        <w:t>ext to phone</w:t>
      </w:r>
      <w:r w:rsidRPr="0087359B">
        <w:rPr>
          <w:noProof/>
          <w:sz w:val="24"/>
          <w:szCs w:val="24"/>
          <w14:ligatures w14:val="standardContextual"/>
        </w:rPr>
        <w:t xml:space="preserve"> (1 response)</w:t>
      </w:r>
      <w:r w:rsidR="0087359B" w:rsidRPr="0087359B">
        <w:rPr>
          <w:noProof/>
          <w:sz w:val="24"/>
          <w:szCs w:val="24"/>
          <w14:ligatures w14:val="standardContextual"/>
        </w:rPr>
        <w:t xml:space="preserve"> </w:t>
      </w:r>
    </w:p>
    <w:p w14:paraId="4BBBC2CA" w14:textId="779DD679" w:rsidR="0087359B" w:rsidRPr="0087359B" w:rsidRDefault="0087359B" w:rsidP="0087359B">
      <w:pPr>
        <w:pStyle w:val="ListParagraph"/>
        <w:numPr>
          <w:ilvl w:val="0"/>
          <w:numId w:val="4"/>
        </w:numPr>
        <w:rPr>
          <w:noProof/>
          <w:sz w:val="24"/>
          <w:szCs w:val="24"/>
          <w14:ligatures w14:val="standardContextual"/>
        </w:rPr>
      </w:pPr>
      <w:r w:rsidRPr="0087359B">
        <w:rPr>
          <w:noProof/>
          <w:sz w:val="24"/>
          <w:szCs w:val="24"/>
          <w14:ligatures w14:val="standardContextual"/>
        </w:rPr>
        <w:t>Teams (1 response)</w:t>
      </w:r>
    </w:p>
    <w:p w14:paraId="18426117" w14:textId="545FB22E" w:rsidR="0087359B" w:rsidRPr="0087359B" w:rsidRDefault="0087359B" w:rsidP="0087359B">
      <w:pPr>
        <w:pStyle w:val="ListParagraph"/>
        <w:numPr>
          <w:ilvl w:val="0"/>
          <w:numId w:val="4"/>
        </w:numPr>
        <w:rPr>
          <w:noProof/>
          <w:sz w:val="24"/>
          <w:szCs w:val="24"/>
          <w14:ligatures w14:val="standardContextual"/>
        </w:rPr>
      </w:pPr>
      <w:r w:rsidRPr="0087359B">
        <w:rPr>
          <w:noProof/>
          <w:sz w:val="24"/>
          <w:szCs w:val="24"/>
          <w14:ligatures w14:val="standardContextual"/>
        </w:rPr>
        <w:t>All (1 response)</w:t>
      </w:r>
    </w:p>
    <w:p w14:paraId="19A2580C" w14:textId="7D2CA4E8" w:rsidR="00CB2C68" w:rsidRPr="0087359B" w:rsidRDefault="00CB2C68" w:rsidP="0087359B">
      <w:pPr>
        <w:pStyle w:val="ListParagraph"/>
        <w:rPr>
          <w:noProof/>
          <w:sz w:val="24"/>
          <w:szCs w:val="24"/>
          <w14:ligatures w14:val="standardContextual"/>
        </w:rPr>
      </w:pPr>
    </w:p>
    <w:p w14:paraId="04188600" w14:textId="76EE8A3F" w:rsidR="00CB2C68" w:rsidRPr="0087359B" w:rsidRDefault="00CB2C68" w:rsidP="00CB2C68">
      <w:pPr>
        <w:rPr>
          <w:noProof/>
          <w:sz w:val="24"/>
          <w:szCs w:val="24"/>
          <w14:ligatures w14:val="standardContextual"/>
        </w:rPr>
      </w:pPr>
      <w:r w:rsidRPr="0087359B">
        <w:rPr>
          <w:noProof/>
          <w:sz w:val="24"/>
          <w:szCs w:val="24"/>
          <w14:ligatures w14:val="standardContextual"/>
        </w:rPr>
        <w:t xml:space="preserve">Those answering ‘Other non-digital format’ were also asked to specify how else they would like to access information; </w:t>
      </w:r>
      <w:r w:rsidR="00780C14">
        <w:rPr>
          <w:noProof/>
          <w:sz w:val="24"/>
          <w:szCs w:val="24"/>
          <w14:ligatures w14:val="standardContextual"/>
        </w:rPr>
        <w:t>10</w:t>
      </w:r>
      <w:r w:rsidRPr="0087359B">
        <w:rPr>
          <w:noProof/>
          <w:sz w:val="24"/>
          <w:szCs w:val="24"/>
          <w14:ligatures w14:val="standardContextual"/>
        </w:rPr>
        <w:t xml:space="preserve"> responses were received, and grouped into themes:</w:t>
      </w:r>
    </w:p>
    <w:p w14:paraId="50596811" w14:textId="77777777" w:rsidR="00621CA2" w:rsidRPr="008D69AD" w:rsidRDefault="00621CA2" w:rsidP="00621CA2">
      <w:pPr>
        <w:pStyle w:val="ListParagraph"/>
        <w:numPr>
          <w:ilvl w:val="0"/>
          <w:numId w:val="4"/>
        </w:numPr>
        <w:rPr>
          <w:noProof/>
          <w:sz w:val="24"/>
          <w:szCs w:val="24"/>
          <w14:ligatures w14:val="standardContextual"/>
        </w:rPr>
      </w:pPr>
      <w:r w:rsidRPr="008D69AD">
        <w:rPr>
          <w:noProof/>
          <w:sz w:val="24"/>
          <w:szCs w:val="24"/>
          <w14:ligatures w14:val="standardContextual"/>
        </w:rPr>
        <w:t>In person (5 responses)</w:t>
      </w:r>
    </w:p>
    <w:p w14:paraId="3BD965F9" w14:textId="3AB685A5" w:rsidR="00CB2C68" w:rsidRDefault="00CB2C68" w:rsidP="00CB2C68">
      <w:pPr>
        <w:pStyle w:val="ListParagraph"/>
        <w:numPr>
          <w:ilvl w:val="0"/>
          <w:numId w:val="4"/>
        </w:numPr>
        <w:rPr>
          <w:sz w:val="24"/>
          <w:szCs w:val="24"/>
          <w14:ligatures w14:val="standardContextual"/>
        </w:rPr>
      </w:pPr>
      <w:r w:rsidRPr="008D69AD">
        <w:rPr>
          <w:sz w:val="24"/>
          <w:szCs w:val="24"/>
          <w14:ligatures w14:val="standardContextual"/>
        </w:rPr>
        <w:t>Local media (</w:t>
      </w:r>
      <w:r w:rsidR="00B32F50">
        <w:rPr>
          <w:noProof/>
          <w:sz w:val="24"/>
          <w:szCs w:val="24"/>
          <w14:ligatures w14:val="standardContextual"/>
        </w:rPr>
        <w:t>3</w:t>
      </w:r>
      <w:r w:rsidRPr="008D69AD">
        <w:rPr>
          <w:sz w:val="24"/>
          <w:szCs w:val="24"/>
          <w14:ligatures w14:val="standardContextual"/>
        </w:rPr>
        <w:t xml:space="preserve"> responses)</w:t>
      </w:r>
    </w:p>
    <w:p w14:paraId="1D038248" w14:textId="1C73A7B3" w:rsidR="00B32F50" w:rsidRPr="008D69AD" w:rsidRDefault="00B32F50" w:rsidP="00CB2C68">
      <w:pPr>
        <w:pStyle w:val="ListParagraph"/>
        <w:numPr>
          <w:ilvl w:val="0"/>
          <w:numId w:val="4"/>
        </w:numPr>
        <w:rPr>
          <w:noProof/>
          <w:sz w:val="24"/>
          <w:szCs w:val="24"/>
          <w14:ligatures w14:val="standardContextual"/>
        </w:rPr>
      </w:pPr>
      <w:r>
        <w:rPr>
          <w:noProof/>
          <w:sz w:val="24"/>
          <w:szCs w:val="24"/>
          <w14:ligatures w14:val="standardContextual"/>
        </w:rPr>
        <w:t>Post (1 response)</w:t>
      </w:r>
    </w:p>
    <w:p w14:paraId="368659CD" w14:textId="77777777" w:rsidR="00CB2C68" w:rsidRPr="008D69AD" w:rsidRDefault="00CB2C68" w:rsidP="00CB2C68">
      <w:pPr>
        <w:pStyle w:val="ListParagraph"/>
        <w:numPr>
          <w:ilvl w:val="0"/>
          <w:numId w:val="4"/>
        </w:numPr>
        <w:rPr>
          <w:sz w:val="24"/>
          <w:szCs w:val="24"/>
          <w14:ligatures w14:val="standardContextual"/>
        </w:rPr>
      </w:pPr>
      <w:r w:rsidRPr="008D69AD">
        <w:rPr>
          <w:sz w:val="24"/>
          <w:szCs w:val="24"/>
          <w14:ligatures w14:val="standardContextual"/>
        </w:rPr>
        <w:t>Council Newspaper (1 response)</w:t>
      </w:r>
    </w:p>
    <w:p w14:paraId="5B2FDE05" w14:textId="32DC3047" w:rsidR="00CB2C68" w:rsidRPr="006253B6" w:rsidRDefault="00CB2C68" w:rsidP="00CB2C68">
      <w:pPr>
        <w:rPr>
          <w:rFonts w:ascii="Calibri" w:hAnsi="Calibri" w:cs="Calibri"/>
          <w:bCs/>
          <w:sz w:val="24"/>
          <w:szCs w:val="24"/>
        </w:rPr>
      </w:pPr>
      <w:r w:rsidRPr="006253B6">
        <w:rPr>
          <w:rFonts w:ascii="Calibri" w:hAnsi="Calibri" w:cs="Calibri"/>
          <w:bCs/>
          <w:sz w:val="24"/>
          <w:szCs w:val="24"/>
        </w:rPr>
        <w:t>Results were generally consistent across the demographic groups analysed, although there were some notable differences:</w:t>
      </w:r>
    </w:p>
    <w:p w14:paraId="15358C6F" w14:textId="4A9AE1FB" w:rsidR="00463BA9" w:rsidRPr="006253B6" w:rsidRDefault="00463BA9" w:rsidP="00CB2C68">
      <w:pPr>
        <w:pStyle w:val="ListParagraph"/>
        <w:numPr>
          <w:ilvl w:val="0"/>
          <w:numId w:val="4"/>
        </w:numPr>
        <w:rPr>
          <w:rFonts w:ascii="Calibri" w:hAnsi="Calibri" w:cs="Calibri"/>
          <w:bCs/>
          <w:sz w:val="24"/>
          <w:szCs w:val="24"/>
        </w:rPr>
      </w:pPr>
      <w:r w:rsidRPr="006253B6">
        <w:rPr>
          <w:rFonts w:ascii="Calibri" w:hAnsi="Calibri" w:cs="Calibri"/>
          <w:bCs/>
          <w:sz w:val="24"/>
          <w:szCs w:val="24"/>
        </w:rPr>
        <w:t>W</w:t>
      </w:r>
      <w:r w:rsidR="00CF7515" w:rsidRPr="006253B6">
        <w:rPr>
          <w:rFonts w:ascii="Calibri" w:hAnsi="Calibri" w:cs="Calibri"/>
          <w:bCs/>
          <w:sz w:val="24"/>
          <w:szCs w:val="24"/>
        </w:rPr>
        <w:t>elsh speakers were most likely to report using websites (78.0%)</w:t>
      </w:r>
      <w:r w:rsidR="00F73323" w:rsidRPr="006253B6">
        <w:rPr>
          <w:rFonts w:ascii="Calibri" w:hAnsi="Calibri" w:cs="Calibri"/>
          <w:bCs/>
          <w:sz w:val="24"/>
          <w:szCs w:val="24"/>
        </w:rPr>
        <w:t xml:space="preserve">, contrasting with respondents from ethnically diverse </w:t>
      </w:r>
      <w:r w:rsidR="00C365DE" w:rsidRPr="006253B6">
        <w:rPr>
          <w:rFonts w:ascii="Calibri" w:hAnsi="Calibri" w:cs="Calibri"/>
          <w:bCs/>
          <w:sz w:val="24"/>
          <w:szCs w:val="24"/>
        </w:rPr>
        <w:t>backgrounds (63.7%)</w:t>
      </w:r>
    </w:p>
    <w:p w14:paraId="2821D59E" w14:textId="76E8BF5E" w:rsidR="003A20D4" w:rsidRPr="006253B6" w:rsidRDefault="003A20D4" w:rsidP="00CB2C68">
      <w:pPr>
        <w:pStyle w:val="ListParagraph"/>
        <w:numPr>
          <w:ilvl w:val="0"/>
          <w:numId w:val="4"/>
        </w:numPr>
        <w:rPr>
          <w:rFonts w:ascii="Calibri" w:hAnsi="Calibri" w:cs="Calibri"/>
          <w:bCs/>
          <w:sz w:val="24"/>
          <w:szCs w:val="24"/>
        </w:rPr>
      </w:pPr>
      <w:r w:rsidRPr="006253B6">
        <w:rPr>
          <w:rFonts w:ascii="Calibri" w:hAnsi="Calibri" w:cs="Calibri"/>
          <w:bCs/>
          <w:sz w:val="24"/>
          <w:szCs w:val="24"/>
        </w:rPr>
        <w:t xml:space="preserve">Respondents with children in the household were most likely to </w:t>
      </w:r>
      <w:r w:rsidR="0099488A" w:rsidRPr="006253B6">
        <w:rPr>
          <w:rFonts w:ascii="Calibri" w:hAnsi="Calibri" w:cs="Calibri"/>
          <w:bCs/>
          <w:sz w:val="24"/>
          <w:szCs w:val="24"/>
        </w:rPr>
        <w:t>use social media (58.0%), older respondents</w:t>
      </w:r>
      <w:r w:rsidR="000A73A5" w:rsidRPr="006253B6">
        <w:rPr>
          <w:rFonts w:ascii="Calibri" w:hAnsi="Calibri" w:cs="Calibri"/>
          <w:bCs/>
          <w:sz w:val="24"/>
          <w:szCs w:val="24"/>
        </w:rPr>
        <w:t>, aged 55 or over,</w:t>
      </w:r>
      <w:r w:rsidR="0099488A" w:rsidRPr="006253B6">
        <w:rPr>
          <w:rFonts w:ascii="Calibri" w:hAnsi="Calibri" w:cs="Calibri"/>
          <w:bCs/>
          <w:sz w:val="24"/>
          <w:szCs w:val="24"/>
        </w:rPr>
        <w:t xml:space="preserve"> were least likely to do so (</w:t>
      </w:r>
      <w:r w:rsidR="00C53651" w:rsidRPr="006253B6">
        <w:rPr>
          <w:rFonts w:ascii="Calibri" w:hAnsi="Calibri" w:cs="Calibri"/>
          <w:bCs/>
          <w:sz w:val="24"/>
          <w:szCs w:val="24"/>
        </w:rPr>
        <w:t>41.6%)</w:t>
      </w:r>
    </w:p>
    <w:p w14:paraId="6257168B" w14:textId="1B702A23" w:rsidR="00C53651" w:rsidRPr="006253B6" w:rsidRDefault="00C53651" w:rsidP="00CB2C68">
      <w:pPr>
        <w:pStyle w:val="ListParagraph"/>
        <w:numPr>
          <w:ilvl w:val="0"/>
          <w:numId w:val="4"/>
        </w:numPr>
        <w:rPr>
          <w:rFonts w:ascii="Calibri" w:hAnsi="Calibri" w:cs="Calibri"/>
          <w:bCs/>
          <w:sz w:val="24"/>
          <w:szCs w:val="24"/>
        </w:rPr>
      </w:pPr>
      <w:r w:rsidRPr="006253B6">
        <w:rPr>
          <w:rFonts w:ascii="Calibri" w:hAnsi="Calibri" w:cs="Calibri"/>
          <w:bCs/>
          <w:sz w:val="24"/>
          <w:szCs w:val="24"/>
        </w:rPr>
        <w:t>Older respondents were most likely to use email (</w:t>
      </w:r>
      <w:r w:rsidR="000A73A5" w:rsidRPr="006253B6">
        <w:rPr>
          <w:rFonts w:ascii="Calibri" w:hAnsi="Calibri" w:cs="Calibri"/>
          <w:bCs/>
          <w:sz w:val="24"/>
          <w:szCs w:val="24"/>
        </w:rPr>
        <w:t>64.1%)</w:t>
      </w:r>
      <w:r w:rsidR="00D1107C" w:rsidRPr="006253B6">
        <w:rPr>
          <w:rFonts w:ascii="Calibri" w:hAnsi="Calibri" w:cs="Calibri"/>
          <w:bCs/>
          <w:sz w:val="24"/>
          <w:szCs w:val="24"/>
        </w:rPr>
        <w:t xml:space="preserve"> </w:t>
      </w:r>
      <w:r w:rsidR="006239B9" w:rsidRPr="006253B6">
        <w:rPr>
          <w:rFonts w:ascii="Calibri" w:hAnsi="Calibri" w:cs="Calibri"/>
          <w:bCs/>
          <w:sz w:val="24"/>
          <w:szCs w:val="24"/>
        </w:rPr>
        <w:t>or newsletters (35.4%)</w:t>
      </w:r>
      <w:r w:rsidR="000A73A5" w:rsidRPr="006253B6">
        <w:rPr>
          <w:rFonts w:ascii="Calibri" w:hAnsi="Calibri" w:cs="Calibri"/>
          <w:bCs/>
          <w:sz w:val="24"/>
          <w:szCs w:val="24"/>
        </w:rPr>
        <w:t>, contrasting with those under th</w:t>
      </w:r>
      <w:r w:rsidR="006239B9" w:rsidRPr="006253B6">
        <w:rPr>
          <w:rFonts w:ascii="Calibri" w:hAnsi="Calibri" w:cs="Calibri"/>
          <w:bCs/>
          <w:sz w:val="24"/>
          <w:szCs w:val="24"/>
        </w:rPr>
        <w:t>e</w:t>
      </w:r>
      <w:r w:rsidR="000A73A5" w:rsidRPr="006253B6">
        <w:rPr>
          <w:rFonts w:ascii="Calibri" w:hAnsi="Calibri" w:cs="Calibri"/>
          <w:bCs/>
          <w:sz w:val="24"/>
          <w:szCs w:val="24"/>
        </w:rPr>
        <w:t xml:space="preserve"> age of 35 (52.2%</w:t>
      </w:r>
      <w:r w:rsidR="006253B6" w:rsidRPr="006253B6">
        <w:rPr>
          <w:rFonts w:ascii="Calibri" w:hAnsi="Calibri" w:cs="Calibri"/>
          <w:bCs/>
          <w:sz w:val="24"/>
          <w:szCs w:val="24"/>
        </w:rPr>
        <w:t xml:space="preserve"> and 22.7% respectively</w:t>
      </w:r>
      <w:r w:rsidR="000A73A5" w:rsidRPr="006253B6">
        <w:rPr>
          <w:rFonts w:ascii="Calibri" w:hAnsi="Calibri" w:cs="Calibri"/>
          <w:bCs/>
          <w:sz w:val="24"/>
          <w:szCs w:val="24"/>
        </w:rPr>
        <w:t>)</w:t>
      </w:r>
    </w:p>
    <w:p w14:paraId="4DF48BE8" w14:textId="77777777" w:rsidR="00CB2C68" w:rsidRDefault="00CB2C68" w:rsidP="00CB2C68">
      <w:pPr>
        <w:rPr>
          <w:rFonts w:ascii="Calibri" w:hAnsi="Calibri" w:cs="Calibri"/>
          <w:bCs/>
          <w:sz w:val="24"/>
          <w:szCs w:val="24"/>
        </w:rPr>
      </w:pPr>
    </w:p>
    <w:p w14:paraId="002A4EAE" w14:textId="64A986D1" w:rsidR="00CB2C68" w:rsidRDefault="00061606" w:rsidP="00CB2C68">
      <w:pPr>
        <w:rPr>
          <w:rFonts w:ascii="Calibri" w:hAnsi="Calibri" w:cs="Calibri"/>
          <w:bCs/>
          <w:sz w:val="24"/>
          <w:szCs w:val="24"/>
        </w:rPr>
      </w:pPr>
      <w:r>
        <w:rPr>
          <w:rFonts w:ascii="Calibri" w:hAnsi="Calibri" w:cs="Calibri"/>
          <w:bCs/>
          <w:sz w:val="24"/>
          <w:szCs w:val="24"/>
        </w:rPr>
        <w:t>There was no corre</w:t>
      </w:r>
      <w:r w:rsidR="00F43D28">
        <w:rPr>
          <w:rFonts w:ascii="Calibri" w:hAnsi="Calibri" w:cs="Calibri"/>
          <w:bCs/>
          <w:sz w:val="24"/>
          <w:szCs w:val="24"/>
        </w:rPr>
        <w:t xml:space="preserve">lation </w:t>
      </w:r>
      <w:r w:rsidR="00B21044">
        <w:rPr>
          <w:rFonts w:ascii="Calibri" w:hAnsi="Calibri" w:cs="Calibri"/>
          <w:bCs/>
          <w:sz w:val="24"/>
          <w:szCs w:val="24"/>
        </w:rPr>
        <w:t>between preferred means of accessing information and</w:t>
      </w:r>
      <w:r w:rsidR="00F43D28">
        <w:rPr>
          <w:rFonts w:ascii="Calibri" w:hAnsi="Calibri" w:cs="Calibri"/>
          <w:bCs/>
          <w:sz w:val="24"/>
          <w:szCs w:val="24"/>
        </w:rPr>
        <w:t xml:space="preserve"> level of deprivation.</w:t>
      </w:r>
    </w:p>
    <w:p w14:paraId="721925AD" w14:textId="77777777" w:rsidR="00CB2C68" w:rsidRDefault="00CB2C68" w:rsidP="00CB2C68">
      <w:pPr>
        <w:rPr>
          <w:rFonts w:ascii="Calibri" w:hAnsi="Calibri" w:cs="Calibri"/>
          <w:bCs/>
          <w:sz w:val="24"/>
          <w:szCs w:val="24"/>
        </w:rPr>
      </w:pPr>
    </w:p>
    <w:p w14:paraId="49C74E17" w14:textId="067D769D" w:rsidR="00CB2C68" w:rsidRDefault="00CB2C68" w:rsidP="00CB2C68">
      <w:pPr>
        <w:rPr>
          <w:rFonts w:ascii="Calibri" w:hAnsi="Calibri" w:cs="Calibri"/>
          <w:bCs/>
          <w:sz w:val="24"/>
          <w:szCs w:val="24"/>
        </w:rPr>
      </w:pPr>
      <w:r w:rsidRPr="000D7187">
        <w:rPr>
          <w:rFonts w:ascii="Calibri" w:hAnsi="Calibri" w:cs="Calibri"/>
          <w:bCs/>
          <w:sz w:val="24"/>
          <w:szCs w:val="24"/>
        </w:rPr>
        <w:t xml:space="preserve">A full breakdown of results by demographic and level of deprivation is available in </w:t>
      </w:r>
      <w:bookmarkStart w:id="13" w:name="Appendix02"/>
      <w:r w:rsidR="00F47825" w:rsidRPr="000D7187">
        <w:rPr>
          <w:rFonts w:ascii="Calibri" w:hAnsi="Calibri" w:cs="Calibri"/>
          <w:bCs/>
          <w:sz w:val="24"/>
          <w:szCs w:val="24"/>
        </w:rPr>
        <w:fldChar w:fldCharType="begin"/>
      </w:r>
      <w:r w:rsidR="00F47825" w:rsidRPr="000D7187">
        <w:rPr>
          <w:rFonts w:ascii="Calibri" w:hAnsi="Calibri" w:cs="Calibri"/>
          <w:bCs/>
          <w:sz w:val="24"/>
          <w:szCs w:val="24"/>
        </w:rPr>
        <w:instrText>HYPERLINK  \l "_How_Would_You"</w:instrText>
      </w:r>
      <w:r w:rsidR="00F47825" w:rsidRPr="000D7187">
        <w:rPr>
          <w:rFonts w:ascii="Calibri" w:hAnsi="Calibri" w:cs="Calibri"/>
          <w:bCs/>
          <w:sz w:val="24"/>
          <w:szCs w:val="24"/>
        </w:rPr>
      </w:r>
      <w:r w:rsidR="00F47825" w:rsidRPr="000D7187">
        <w:rPr>
          <w:rFonts w:ascii="Calibri" w:hAnsi="Calibri" w:cs="Calibri"/>
          <w:bCs/>
          <w:sz w:val="24"/>
          <w:szCs w:val="24"/>
        </w:rPr>
        <w:fldChar w:fldCharType="separate"/>
      </w:r>
      <w:r w:rsidRPr="000D7187">
        <w:rPr>
          <w:rStyle w:val="Hyperlink"/>
          <w:rFonts w:ascii="Calibri" w:hAnsi="Calibri" w:cs="Calibri"/>
          <w:bCs/>
          <w:sz w:val="24"/>
          <w:szCs w:val="24"/>
        </w:rPr>
        <w:t xml:space="preserve">Appendix </w:t>
      </w:r>
      <w:r w:rsidR="00055117" w:rsidRPr="000D7187">
        <w:rPr>
          <w:rStyle w:val="Hyperlink"/>
          <w:rFonts w:ascii="Calibri" w:hAnsi="Calibri" w:cs="Calibri"/>
          <w:bCs/>
          <w:sz w:val="24"/>
          <w:szCs w:val="24"/>
        </w:rPr>
        <w:t>2</w:t>
      </w:r>
      <w:r w:rsidR="00F47825" w:rsidRPr="000D7187">
        <w:rPr>
          <w:rFonts w:ascii="Calibri" w:hAnsi="Calibri" w:cs="Calibri"/>
          <w:bCs/>
          <w:sz w:val="24"/>
          <w:szCs w:val="24"/>
        </w:rPr>
        <w:fldChar w:fldCharType="end"/>
      </w:r>
      <w:bookmarkEnd w:id="13"/>
      <w:r w:rsidRPr="00BA7F3C">
        <w:rPr>
          <w:rFonts w:ascii="Calibri" w:hAnsi="Calibri" w:cs="Calibri"/>
          <w:bCs/>
          <w:sz w:val="24"/>
          <w:szCs w:val="24"/>
        </w:rPr>
        <w:t>.</w:t>
      </w:r>
    </w:p>
    <w:p w14:paraId="7E0BB453" w14:textId="77777777" w:rsidR="00CB2C68" w:rsidRDefault="00CB2C68" w:rsidP="00CB2C68">
      <w:pPr>
        <w:rPr>
          <w:rFonts w:ascii="Calibri" w:hAnsi="Calibri" w:cs="Calibri"/>
          <w:bCs/>
          <w:sz w:val="24"/>
          <w:szCs w:val="24"/>
        </w:rPr>
      </w:pPr>
    </w:p>
    <w:p w14:paraId="35521DD0" w14:textId="77777777" w:rsidR="00B21044" w:rsidRDefault="00B21044">
      <w:pPr>
        <w:spacing w:after="160" w:line="259" w:lineRule="auto"/>
        <w:rPr>
          <w:rFonts w:ascii="Calibri" w:hAnsi="Calibri" w:cs="Calibri"/>
          <w:b/>
          <w:sz w:val="26"/>
          <w:szCs w:val="26"/>
        </w:rPr>
      </w:pPr>
      <w:r>
        <w:rPr>
          <w:rFonts w:ascii="Calibri" w:hAnsi="Calibri" w:cs="Calibri"/>
          <w:b/>
          <w:sz w:val="26"/>
          <w:szCs w:val="26"/>
        </w:rPr>
        <w:br w:type="page"/>
      </w:r>
    </w:p>
    <w:p w14:paraId="2211CA8B" w14:textId="56A5E514" w:rsidR="00CB2C68" w:rsidRDefault="006E090E" w:rsidP="00CB2C68">
      <w:pPr>
        <w:spacing w:after="120" w:line="360" w:lineRule="auto"/>
        <w:rPr>
          <w:rFonts w:ascii="Calibri" w:hAnsi="Calibri" w:cs="Calibri"/>
          <w:b/>
          <w:sz w:val="26"/>
          <w:szCs w:val="26"/>
        </w:rPr>
      </w:pPr>
      <w:r>
        <w:rPr>
          <w:rFonts w:ascii="Calibri" w:hAnsi="Calibri" w:cs="Calibri"/>
          <w:b/>
          <w:sz w:val="26"/>
          <w:szCs w:val="26"/>
        </w:rPr>
        <w:lastRenderedPageBreak/>
        <w:t xml:space="preserve">12. </w:t>
      </w:r>
      <w:r w:rsidR="00CB2C68" w:rsidRPr="000A6BB5">
        <w:rPr>
          <w:rFonts w:ascii="Calibri" w:hAnsi="Calibri" w:cs="Calibri"/>
          <w:b/>
          <w:sz w:val="26"/>
          <w:szCs w:val="26"/>
        </w:rPr>
        <w:t>Do you have access to affordable broadband?</w:t>
      </w:r>
    </w:p>
    <w:p w14:paraId="1F93E9AD" w14:textId="60BE60F0" w:rsidR="00CB2C68" w:rsidRPr="008F3ECE" w:rsidRDefault="0011459D" w:rsidP="00CB2C68">
      <w:pPr>
        <w:rPr>
          <w:rFonts w:ascii="Calibri" w:hAnsi="Calibri" w:cs="Calibri"/>
          <w:bCs/>
          <w:sz w:val="24"/>
          <w:szCs w:val="24"/>
        </w:rPr>
      </w:pPr>
      <w:r w:rsidRPr="00873C0E">
        <w:rPr>
          <w:rFonts w:ascii="Calibri" w:hAnsi="Calibri" w:cs="Calibri"/>
          <w:bCs/>
          <w:sz w:val="24"/>
          <w:szCs w:val="24"/>
        </w:rPr>
        <w:t>Nine out of ten</w:t>
      </w:r>
      <w:r w:rsidR="00CB2C68" w:rsidRPr="00873C0E">
        <w:rPr>
          <w:rFonts w:ascii="Calibri" w:hAnsi="Calibri" w:cs="Calibri"/>
          <w:bCs/>
          <w:sz w:val="24"/>
          <w:szCs w:val="24"/>
        </w:rPr>
        <w:t xml:space="preserve"> respondents (</w:t>
      </w:r>
      <w:r w:rsidRPr="00873C0E">
        <w:rPr>
          <w:rFonts w:ascii="Calibri" w:hAnsi="Calibri" w:cs="Calibri"/>
          <w:bCs/>
          <w:sz w:val="24"/>
          <w:szCs w:val="24"/>
        </w:rPr>
        <w:t>88.6</w:t>
      </w:r>
      <w:r w:rsidR="00CB2C68" w:rsidRPr="00873C0E">
        <w:rPr>
          <w:rFonts w:ascii="Calibri" w:hAnsi="Calibri" w:cs="Calibri"/>
          <w:bCs/>
          <w:sz w:val="24"/>
          <w:szCs w:val="24"/>
        </w:rPr>
        <w:t xml:space="preserve">%) reported having they had access to affordable broadband at home, with </w:t>
      </w:r>
      <w:r w:rsidRPr="00873C0E">
        <w:rPr>
          <w:rFonts w:ascii="Calibri" w:hAnsi="Calibri" w:cs="Calibri"/>
          <w:bCs/>
          <w:sz w:val="24"/>
          <w:szCs w:val="24"/>
        </w:rPr>
        <w:t>10.2</w:t>
      </w:r>
      <w:r w:rsidR="00CB2C68" w:rsidRPr="00873C0E">
        <w:rPr>
          <w:rFonts w:ascii="Calibri" w:hAnsi="Calibri" w:cs="Calibri"/>
          <w:bCs/>
          <w:sz w:val="24"/>
          <w:szCs w:val="24"/>
        </w:rPr>
        <w:t xml:space="preserve">% accessing it elsewhere.  </w:t>
      </w:r>
      <w:r w:rsidR="00B055B5" w:rsidRPr="00873C0E">
        <w:rPr>
          <w:rFonts w:ascii="Calibri" w:hAnsi="Calibri" w:cs="Calibri"/>
          <w:bCs/>
          <w:sz w:val="24"/>
          <w:szCs w:val="24"/>
        </w:rPr>
        <w:t>Almost o</w:t>
      </w:r>
      <w:r w:rsidR="00CB2C68" w:rsidRPr="00873C0E">
        <w:rPr>
          <w:rFonts w:ascii="Calibri" w:hAnsi="Calibri" w:cs="Calibri"/>
          <w:bCs/>
          <w:sz w:val="24"/>
          <w:szCs w:val="24"/>
        </w:rPr>
        <w:t>ne in ten (</w:t>
      </w:r>
      <w:r w:rsidR="00B055B5" w:rsidRPr="00873C0E">
        <w:rPr>
          <w:rFonts w:ascii="Calibri" w:hAnsi="Calibri" w:cs="Calibri"/>
          <w:bCs/>
          <w:sz w:val="24"/>
          <w:szCs w:val="24"/>
        </w:rPr>
        <w:t>8.7</w:t>
      </w:r>
      <w:r w:rsidR="00CB2C68" w:rsidRPr="00873C0E">
        <w:rPr>
          <w:rFonts w:ascii="Calibri" w:hAnsi="Calibri" w:cs="Calibri"/>
          <w:bCs/>
          <w:sz w:val="24"/>
          <w:szCs w:val="24"/>
        </w:rPr>
        <w:t>%) reported having no access to affordable broadband</w:t>
      </w:r>
      <w:r w:rsidR="00113503">
        <w:rPr>
          <w:rFonts w:ascii="Calibri" w:hAnsi="Calibri" w:cs="Calibri"/>
          <w:bCs/>
          <w:sz w:val="24"/>
          <w:szCs w:val="24"/>
        </w:rPr>
        <w:t>, up from 5.4% in 2023</w:t>
      </w:r>
      <w:r w:rsidR="00CB2C68" w:rsidRPr="00873C0E">
        <w:rPr>
          <w:rFonts w:ascii="Calibri" w:hAnsi="Calibri" w:cs="Calibri"/>
          <w:bCs/>
          <w:sz w:val="24"/>
          <w:szCs w:val="24"/>
        </w:rPr>
        <w:t>.</w:t>
      </w:r>
    </w:p>
    <w:p w14:paraId="087847A6" w14:textId="0A297EBB" w:rsidR="00CB2C68" w:rsidRPr="00BA50FD" w:rsidRDefault="00F10E2B" w:rsidP="00CB2C68">
      <w:pPr>
        <w:rPr>
          <w:sz w:val="24"/>
          <w:szCs w:val="24"/>
        </w:rPr>
      </w:pPr>
      <w:r>
        <w:rPr>
          <w:noProof/>
          <w14:ligatures w14:val="standardContextual"/>
        </w:rPr>
        <w:drawing>
          <wp:inline distT="0" distB="0" distL="0" distR="0" wp14:anchorId="1838D77E" wp14:editId="62CC449E">
            <wp:extent cx="5538729" cy="2482720"/>
            <wp:effectExtent l="0" t="0" r="5080" b="13335"/>
            <wp:docPr id="142085614" name="Chart 1" descr="Chart showing response pattern described in the narrative text">
              <a:extLst xmlns:a="http://schemas.openxmlformats.org/drawingml/2006/main">
                <a:ext uri="{FF2B5EF4-FFF2-40B4-BE49-F238E27FC236}">
                  <a16:creationId xmlns:a16="http://schemas.microsoft.com/office/drawing/2014/main" id="{D0DF4A12-5309-460B-9C6C-AC2E24C2CC8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r w:rsidR="00CB2C68" w:rsidRPr="00E02B40">
        <w:rPr>
          <w:i/>
          <w:sz w:val="24"/>
          <w:szCs w:val="24"/>
        </w:rPr>
        <w:t xml:space="preserve"> </w:t>
      </w:r>
      <w:r w:rsidR="00CB2C68" w:rsidRPr="00BA50FD">
        <w:rPr>
          <w:i/>
          <w:sz w:val="24"/>
          <w:szCs w:val="24"/>
        </w:rPr>
        <w:t>Respondents could select multiple options so the total will exceed 100%</w:t>
      </w:r>
      <w:r w:rsidR="00CB2C68">
        <w:rPr>
          <w:i/>
          <w:sz w:val="24"/>
          <w:szCs w:val="24"/>
        </w:rPr>
        <w:t>.</w:t>
      </w:r>
    </w:p>
    <w:p w14:paraId="09616ED2" w14:textId="77777777" w:rsidR="00CB2C68" w:rsidRDefault="00CB2C68" w:rsidP="00CB2C68">
      <w:pPr>
        <w:rPr>
          <w:rFonts w:ascii="Calibri" w:hAnsi="Calibri" w:cs="Calibri"/>
          <w:bCs/>
          <w:sz w:val="24"/>
          <w:szCs w:val="24"/>
        </w:rPr>
      </w:pPr>
    </w:p>
    <w:p w14:paraId="4EEA8DA7" w14:textId="77777777" w:rsidR="00982652" w:rsidRPr="005A5AE6" w:rsidRDefault="00CB2C68" w:rsidP="00CB2C68">
      <w:pPr>
        <w:rPr>
          <w:rFonts w:ascii="Calibri" w:hAnsi="Calibri" w:cs="Calibri"/>
          <w:bCs/>
          <w:sz w:val="24"/>
          <w:szCs w:val="24"/>
        </w:rPr>
      </w:pPr>
      <w:r w:rsidRPr="005A5AE6">
        <w:rPr>
          <w:rFonts w:ascii="Calibri" w:hAnsi="Calibri" w:cs="Calibri"/>
          <w:bCs/>
          <w:sz w:val="24"/>
          <w:szCs w:val="24"/>
        </w:rPr>
        <w:t xml:space="preserve">This pattern was consistent across the demographic groups analysed.  </w:t>
      </w:r>
    </w:p>
    <w:p w14:paraId="79E514A6" w14:textId="5AD16306" w:rsidR="00CB2C68" w:rsidRDefault="00CB2C68" w:rsidP="00CB2C68">
      <w:pPr>
        <w:rPr>
          <w:rFonts w:ascii="Calibri" w:hAnsi="Calibri" w:cs="Calibri"/>
          <w:bCs/>
          <w:sz w:val="24"/>
          <w:szCs w:val="24"/>
        </w:rPr>
      </w:pPr>
      <w:r w:rsidRPr="005A5AE6">
        <w:rPr>
          <w:rFonts w:ascii="Calibri" w:hAnsi="Calibri" w:cs="Calibri"/>
          <w:bCs/>
          <w:sz w:val="24"/>
          <w:szCs w:val="24"/>
        </w:rPr>
        <w:t xml:space="preserve">Looking at results by level of deprivation showed just </w:t>
      </w:r>
      <w:r w:rsidR="00A803BA" w:rsidRPr="005A5AE6">
        <w:rPr>
          <w:rFonts w:ascii="Calibri" w:hAnsi="Calibri" w:cs="Calibri"/>
          <w:bCs/>
          <w:sz w:val="24"/>
          <w:szCs w:val="24"/>
        </w:rPr>
        <w:t>5.0</w:t>
      </w:r>
      <w:r w:rsidRPr="005A5AE6">
        <w:rPr>
          <w:rFonts w:ascii="Calibri" w:hAnsi="Calibri" w:cs="Calibri"/>
          <w:bCs/>
          <w:sz w:val="24"/>
          <w:szCs w:val="24"/>
        </w:rPr>
        <w:t xml:space="preserve">% of respondents living in the most affluent areas of the city had no access to affordable broadband, </w:t>
      </w:r>
      <w:r w:rsidR="00A803BA" w:rsidRPr="005A5AE6">
        <w:rPr>
          <w:rFonts w:ascii="Calibri" w:hAnsi="Calibri" w:cs="Calibri"/>
          <w:bCs/>
          <w:sz w:val="24"/>
          <w:szCs w:val="24"/>
        </w:rPr>
        <w:t>around</w:t>
      </w:r>
      <w:r w:rsidRPr="005A5AE6">
        <w:rPr>
          <w:rFonts w:ascii="Calibri" w:hAnsi="Calibri" w:cs="Calibri"/>
          <w:bCs/>
          <w:sz w:val="24"/>
          <w:szCs w:val="24"/>
        </w:rPr>
        <w:t xml:space="preserve"> a third of the level seen in the most deprived areas</w:t>
      </w:r>
      <w:r w:rsidR="00A803BA" w:rsidRPr="005A5AE6">
        <w:rPr>
          <w:rFonts w:ascii="Calibri" w:hAnsi="Calibri" w:cs="Calibri"/>
          <w:bCs/>
          <w:sz w:val="24"/>
          <w:szCs w:val="24"/>
        </w:rPr>
        <w:t xml:space="preserve"> (14.7%)</w:t>
      </w:r>
      <w:r w:rsidRPr="005A5AE6">
        <w:rPr>
          <w:rFonts w:ascii="Calibri" w:hAnsi="Calibri" w:cs="Calibri"/>
          <w:bCs/>
          <w:sz w:val="24"/>
          <w:szCs w:val="24"/>
        </w:rPr>
        <w:t>.</w:t>
      </w:r>
    </w:p>
    <w:tbl>
      <w:tblPr>
        <w:tblStyle w:val="GridTable5Dark-Accent6"/>
        <w:tblW w:w="9505" w:type="dxa"/>
        <w:tblLook w:val="04A0" w:firstRow="1" w:lastRow="0" w:firstColumn="1" w:lastColumn="0" w:noHBand="0" w:noVBand="1"/>
      </w:tblPr>
      <w:tblGrid>
        <w:gridCol w:w="1819"/>
        <w:gridCol w:w="1512"/>
        <w:gridCol w:w="1125"/>
        <w:gridCol w:w="1493"/>
        <w:gridCol w:w="952"/>
        <w:gridCol w:w="1296"/>
        <w:gridCol w:w="1308"/>
      </w:tblGrid>
      <w:tr w:rsidR="00CB2C68" w:rsidRPr="00FB444D" w14:paraId="3BA65A6D" w14:textId="77777777" w:rsidTr="00150AB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19" w:type="dxa"/>
            <w:noWrap/>
            <w:hideMark/>
          </w:tcPr>
          <w:p w14:paraId="64562481" w14:textId="77777777" w:rsidR="00CB2C68" w:rsidRPr="00462485" w:rsidRDefault="00CB2C68" w:rsidP="00150AB2">
            <w:pPr>
              <w:spacing w:after="0" w:line="240" w:lineRule="auto"/>
              <w:jc w:val="center"/>
              <w:rPr>
                <w:rFonts w:ascii="Times New Roman" w:eastAsia="Times New Roman" w:hAnsi="Times New Roman" w:cs="Times New Roman"/>
                <w:sz w:val="24"/>
                <w:szCs w:val="28"/>
                <w:lang w:eastAsia="en-GB"/>
              </w:rPr>
            </w:pPr>
          </w:p>
        </w:tc>
        <w:tc>
          <w:tcPr>
            <w:tcW w:w="1512" w:type="dxa"/>
            <w:noWrap/>
            <w:hideMark/>
          </w:tcPr>
          <w:p w14:paraId="57C360F9" w14:textId="77777777" w:rsidR="00CB2C68" w:rsidRPr="00462485" w:rsidRDefault="00CB2C68" w:rsidP="00150AB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62485">
              <w:rPr>
                <w:rFonts w:ascii="Calibri" w:eastAsia="Times New Roman" w:hAnsi="Calibri" w:cs="Calibri"/>
                <w:sz w:val="24"/>
                <w:szCs w:val="28"/>
                <w:lang w:eastAsia="en-GB"/>
              </w:rPr>
              <w:t>All Respondents</w:t>
            </w:r>
          </w:p>
        </w:tc>
        <w:tc>
          <w:tcPr>
            <w:tcW w:w="1125" w:type="dxa"/>
            <w:noWrap/>
            <w:hideMark/>
          </w:tcPr>
          <w:p w14:paraId="7D6C10D0" w14:textId="77777777" w:rsidR="00CB2C68" w:rsidRPr="00462485" w:rsidRDefault="00CB2C68" w:rsidP="00150AB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62485">
              <w:rPr>
                <w:rFonts w:ascii="Calibri" w:eastAsia="Times New Roman" w:hAnsi="Calibri" w:cs="Calibri"/>
                <w:sz w:val="24"/>
                <w:szCs w:val="28"/>
                <w:lang w:eastAsia="en-GB"/>
              </w:rPr>
              <w:t>Least Deprived</w:t>
            </w:r>
          </w:p>
        </w:tc>
        <w:tc>
          <w:tcPr>
            <w:tcW w:w="1493" w:type="dxa"/>
            <w:noWrap/>
            <w:hideMark/>
          </w:tcPr>
          <w:p w14:paraId="35CDEC08" w14:textId="77777777" w:rsidR="00CB2C68" w:rsidRPr="00462485" w:rsidRDefault="00CB2C68" w:rsidP="00150AB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62485">
              <w:rPr>
                <w:rFonts w:ascii="Calibri" w:eastAsia="Times New Roman" w:hAnsi="Calibri" w:cs="Calibri"/>
                <w:sz w:val="24"/>
                <w:szCs w:val="28"/>
                <w:lang w:eastAsia="en-GB"/>
              </w:rPr>
              <w:t>Next Least Deprived</w:t>
            </w:r>
          </w:p>
        </w:tc>
        <w:tc>
          <w:tcPr>
            <w:tcW w:w="952" w:type="dxa"/>
            <w:noWrap/>
            <w:hideMark/>
          </w:tcPr>
          <w:p w14:paraId="37E4BB1C" w14:textId="77777777" w:rsidR="00CB2C68" w:rsidRPr="00462485" w:rsidRDefault="00CB2C68" w:rsidP="00150AB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62485">
              <w:rPr>
                <w:rFonts w:ascii="Calibri" w:eastAsia="Times New Roman" w:hAnsi="Calibri" w:cs="Calibri"/>
                <w:sz w:val="24"/>
                <w:szCs w:val="28"/>
                <w:lang w:eastAsia="en-GB"/>
              </w:rPr>
              <w:t>Middle</w:t>
            </w:r>
          </w:p>
        </w:tc>
        <w:tc>
          <w:tcPr>
            <w:tcW w:w="1296" w:type="dxa"/>
            <w:noWrap/>
            <w:hideMark/>
          </w:tcPr>
          <w:p w14:paraId="5CEAF098" w14:textId="77777777" w:rsidR="00CB2C68" w:rsidRPr="00462485" w:rsidRDefault="00CB2C68" w:rsidP="00150AB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62485">
              <w:rPr>
                <w:rFonts w:ascii="Calibri" w:eastAsia="Times New Roman" w:hAnsi="Calibri" w:cs="Calibri"/>
                <w:sz w:val="24"/>
                <w:szCs w:val="28"/>
                <w:lang w:eastAsia="en-GB"/>
              </w:rPr>
              <w:t>Next Most Deprived</w:t>
            </w:r>
          </w:p>
        </w:tc>
        <w:tc>
          <w:tcPr>
            <w:tcW w:w="1308" w:type="dxa"/>
            <w:noWrap/>
            <w:hideMark/>
          </w:tcPr>
          <w:p w14:paraId="3C1CE5BD" w14:textId="77777777" w:rsidR="00CB2C68" w:rsidRPr="00462485" w:rsidRDefault="00CB2C68" w:rsidP="00150AB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62485">
              <w:rPr>
                <w:rFonts w:ascii="Calibri" w:eastAsia="Times New Roman" w:hAnsi="Calibri" w:cs="Calibri"/>
                <w:sz w:val="24"/>
                <w:szCs w:val="28"/>
                <w:lang w:eastAsia="en-GB"/>
              </w:rPr>
              <w:t>Most Deprived</w:t>
            </w:r>
          </w:p>
        </w:tc>
      </w:tr>
      <w:tr w:rsidR="00CB2C68" w:rsidRPr="00FB444D" w14:paraId="299FC0A6"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19" w:type="dxa"/>
            <w:noWrap/>
          </w:tcPr>
          <w:p w14:paraId="77E7EE79" w14:textId="77777777" w:rsidR="00CB2C68" w:rsidRPr="00462485" w:rsidRDefault="00CB2C68" w:rsidP="00150AB2">
            <w:pPr>
              <w:spacing w:after="0" w:line="240" w:lineRule="auto"/>
              <w:rPr>
                <w:rFonts w:ascii="Calibri" w:eastAsia="Times New Roman" w:hAnsi="Calibri" w:cs="Calibri"/>
                <w:color w:val="000000"/>
                <w:sz w:val="24"/>
                <w:szCs w:val="28"/>
                <w:lang w:eastAsia="en-GB"/>
              </w:rPr>
            </w:pPr>
            <w:r w:rsidRPr="00462485">
              <w:rPr>
                <w:rFonts w:ascii="Calibri" w:eastAsia="Times New Roman" w:hAnsi="Calibri" w:cs="Calibri"/>
                <w:color w:val="000000"/>
                <w:sz w:val="24"/>
                <w:szCs w:val="28"/>
                <w:lang w:eastAsia="en-GB"/>
              </w:rPr>
              <w:t>Base</w:t>
            </w:r>
          </w:p>
        </w:tc>
        <w:tc>
          <w:tcPr>
            <w:tcW w:w="1512" w:type="dxa"/>
            <w:noWrap/>
          </w:tcPr>
          <w:p w14:paraId="17B480DC" w14:textId="62CA0D75" w:rsidR="00CB2C68" w:rsidRPr="00462485" w:rsidRDefault="00346AC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Pr>
                <w:rFonts w:ascii="Calibri" w:eastAsia="Times New Roman" w:hAnsi="Calibri" w:cs="Calibri"/>
                <w:b/>
                <w:bCs/>
                <w:color w:val="000000"/>
                <w:sz w:val="24"/>
                <w:szCs w:val="28"/>
                <w:lang w:eastAsia="en-GB"/>
              </w:rPr>
              <w:t>2,211</w:t>
            </w:r>
          </w:p>
        </w:tc>
        <w:tc>
          <w:tcPr>
            <w:tcW w:w="1125" w:type="dxa"/>
            <w:noWrap/>
          </w:tcPr>
          <w:p w14:paraId="02C036CA" w14:textId="448497E6" w:rsidR="00CB2C68" w:rsidRPr="00462485" w:rsidRDefault="009F17F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Pr>
                <w:rFonts w:ascii="Calibri" w:eastAsia="Times New Roman" w:hAnsi="Calibri" w:cs="Calibri"/>
                <w:b/>
                <w:bCs/>
                <w:color w:val="000000"/>
                <w:sz w:val="24"/>
                <w:szCs w:val="28"/>
                <w:lang w:eastAsia="en-GB"/>
              </w:rPr>
              <w:t>378</w:t>
            </w:r>
          </w:p>
        </w:tc>
        <w:tc>
          <w:tcPr>
            <w:tcW w:w="1493" w:type="dxa"/>
            <w:noWrap/>
          </w:tcPr>
          <w:p w14:paraId="2302A612" w14:textId="62390328" w:rsidR="00CB2C68" w:rsidRPr="00462485" w:rsidRDefault="009F17F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Pr>
                <w:rFonts w:ascii="Calibri" w:eastAsia="Times New Roman" w:hAnsi="Calibri" w:cs="Calibri"/>
                <w:b/>
                <w:bCs/>
                <w:color w:val="000000"/>
                <w:sz w:val="24"/>
                <w:szCs w:val="28"/>
                <w:lang w:eastAsia="en-GB"/>
              </w:rPr>
              <w:t>331</w:t>
            </w:r>
          </w:p>
        </w:tc>
        <w:tc>
          <w:tcPr>
            <w:tcW w:w="952" w:type="dxa"/>
            <w:noWrap/>
          </w:tcPr>
          <w:p w14:paraId="37A9CD58" w14:textId="090BAA3B" w:rsidR="00CB2C68" w:rsidRPr="00462485" w:rsidRDefault="009F17F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Pr>
                <w:rFonts w:ascii="Calibri" w:eastAsia="Times New Roman" w:hAnsi="Calibri" w:cs="Calibri"/>
                <w:b/>
                <w:bCs/>
                <w:color w:val="000000"/>
                <w:sz w:val="24"/>
                <w:szCs w:val="28"/>
                <w:lang w:eastAsia="en-GB"/>
              </w:rPr>
              <w:t>289</w:t>
            </w:r>
          </w:p>
        </w:tc>
        <w:tc>
          <w:tcPr>
            <w:tcW w:w="1296" w:type="dxa"/>
            <w:noWrap/>
          </w:tcPr>
          <w:p w14:paraId="08377A6B" w14:textId="2259E7C4" w:rsidR="00CB2C68" w:rsidRPr="00462485" w:rsidRDefault="009F17F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Pr>
                <w:rFonts w:ascii="Calibri" w:eastAsia="Times New Roman" w:hAnsi="Calibri" w:cs="Calibri"/>
                <w:b/>
                <w:bCs/>
                <w:color w:val="000000"/>
                <w:sz w:val="24"/>
                <w:szCs w:val="28"/>
                <w:lang w:eastAsia="en-GB"/>
              </w:rPr>
              <w:t>307</w:t>
            </w:r>
          </w:p>
        </w:tc>
        <w:tc>
          <w:tcPr>
            <w:tcW w:w="1308" w:type="dxa"/>
            <w:noWrap/>
          </w:tcPr>
          <w:p w14:paraId="53601F5B" w14:textId="134B921B" w:rsidR="00CB2C68" w:rsidRPr="00462485" w:rsidRDefault="009F17F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Pr>
                <w:rFonts w:ascii="Calibri" w:eastAsia="Times New Roman" w:hAnsi="Calibri" w:cs="Calibri"/>
                <w:b/>
                <w:bCs/>
                <w:color w:val="000000"/>
                <w:sz w:val="24"/>
                <w:szCs w:val="28"/>
                <w:lang w:eastAsia="en-GB"/>
              </w:rPr>
              <w:t>232</w:t>
            </w:r>
          </w:p>
        </w:tc>
      </w:tr>
      <w:tr w:rsidR="00CB2C68" w:rsidRPr="00FB444D" w14:paraId="390A9854"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19" w:type="dxa"/>
            <w:noWrap/>
            <w:hideMark/>
          </w:tcPr>
          <w:p w14:paraId="70AE6AEE" w14:textId="77777777" w:rsidR="00CB2C68" w:rsidRPr="00462485" w:rsidRDefault="00CB2C68" w:rsidP="00150AB2">
            <w:pPr>
              <w:spacing w:after="0" w:line="240" w:lineRule="auto"/>
              <w:rPr>
                <w:rFonts w:ascii="Calibri" w:eastAsia="Times New Roman" w:hAnsi="Calibri" w:cs="Calibri"/>
                <w:color w:val="000000"/>
                <w:sz w:val="24"/>
                <w:szCs w:val="28"/>
                <w:lang w:eastAsia="en-GB"/>
              </w:rPr>
            </w:pPr>
            <w:r w:rsidRPr="00462485">
              <w:rPr>
                <w:rFonts w:ascii="Calibri" w:eastAsia="Times New Roman" w:hAnsi="Calibri" w:cs="Calibri"/>
                <w:color w:val="000000"/>
                <w:sz w:val="24"/>
                <w:szCs w:val="28"/>
                <w:lang w:eastAsia="en-GB"/>
              </w:rPr>
              <w:t>Yes, at home</w:t>
            </w:r>
          </w:p>
        </w:tc>
        <w:tc>
          <w:tcPr>
            <w:tcW w:w="1512" w:type="dxa"/>
            <w:noWrap/>
            <w:hideMark/>
          </w:tcPr>
          <w:p w14:paraId="6E49295D" w14:textId="5A60170D" w:rsidR="00CB2C68" w:rsidRPr="00F163CB" w:rsidRDefault="006B6B6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88.6</w:t>
            </w:r>
          </w:p>
        </w:tc>
        <w:tc>
          <w:tcPr>
            <w:tcW w:w="1125" w:type="dxa"/>
            <w:noWrap/>
            <w:hideMark/>
          </w:tcPr>
          <w:p w14:paraId="07C4CD33" w14:textId="3F43D569" w:rsidR="00CB2C68" w:rsidRPr="00F163CB" w:rsidRDefault="00CB2C6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9</w:t>
            </w:r>
            <w:r w:rsidR="009068A1" w:rsidRPr="00F163CB">
              <w:rPr>
                <w:rFonts w:ascii="Calibri" w:eastAsia="Times New Roman" w:hAnsi="Calibri" w:cs="Calibri"/>
                <w:i/>
                <w:iCs/>
                <w:color w:val="000000"/>
                <w:sz w:val="24"/>
                <w:szCs w:val="28"/>
                <w:lang w:eastAsia="en-GB"/>
              </w:rPr>
              <w:t>3.</w:t>
            </w:r>
            <w:r w:rsidRPr="00F163CB">
              <w:rPr>
                <w:rFonts w:ascii="Calibri" w:eastAsia="Times New Roman" w:hAnsi="Calibri" w:cs="Calibri"/>
                <w:i/>
                <w:iCs/>
                <w:color w:val="000000"/>
                <w:sz w:val="24"/>
                <w:szCs w:val="28"/>
                <w:lang w:eastAsia="en-GB"/>
              </w:rPr>
              <w:t>7</w:t>
            </w:r>
          </w:p>
        </w:tc>
        <w:tc>
          <w:tcPr>
            <w:tcW w:w="1493" w:type="dxa"/>
            <w:noWrap/>
            <w:hideMark/>
          </w:tcPr>
          <w:p w14:paraId="2400CD1C" w14:textId="70616E98" w:rsidR="00CB2C68" w:rsidRPr="00F163CB" w:rsidRDefault="006B6B6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88.5</w:t>
            </w:r>
          </w:p>
        </w:tc>
        <w:tc>
          <w:tcPr>
            <w:tcW w:w="952" w:type="dxa"/>
            <w:noWrap/>
            <w:hideMark/>
          </w:tcPr>
          <w:p w14:paraId="4DC96BC2" w14:textId="11C022C7" w:rsidR="00CB2C68" w:rsidRPr="00F163CB" w:rsidRDefault="006B6B6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89</w:t>
            </w:r>
            <w:r w:rsidR="00CB2C68" w:rsidRPr="00F163CB">
              <w:rPr>
                <w:rFonts w:ascii="Calibri" w:eastAsia="Times New Roman" w:hAnsi="Calibri" w:cs="Calibri"/>
                <w:i/>
                <w:iCs/>
                <w:color w:val="000000"/>
                <w:sz w:val="24"/>
                <w:szCs w:val="28"/>
                <w:lang w:eastAsia="en-GB"/>
              </w:rPr>
              <w:t>.6</w:t>
            </w:r>
          </w:p>
        </w:tc>
        <w:tc>
          <w:tcPr>
            <w:tcW w:w="1296" w:type="dxa"/>
            <w:noWrap/>
            <w:hideMark/>
          </w:tcPr>
          <w:p w14:paraId="4337E158" w14:textId="7983E096" w:rsidR="00CB2C68" w:rsidRPr="00F163CB" w:rsidRDefault="006B6B6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85</w:t>
            </w:r>
            <w:r w:rsidR="00CB2C68" w:rsidRPr="00F163CB">
              <w:rPr>
                <w:rFonts w:ascii="Calibri" w:eastAsia="Times New Roman" w:hAnsi="Calibri" w:cs="Calibri"/>
                <w:i/>
                <w:iCs/>
                <w:color w:val="000000"/>
                <w:sz w:val="24"/>
                <w:szCs w:val="28"/>
                <w:lang w:eastAsia="en-GB"/>
              </w:rPr>
              <w:t>.0</w:t>
            </w:r>
          </w:p>
        </w:tc>
        <w:tc>
          <w:tcPr>
            <w:tcW w:w="1308" w:type="dxa"/>
            <w:noWrap/>
            <w:hideMark/>
          </w:tcPr>
          <w:p w14:paraId="51CCCE13" w14:textId="40A028F2" w:rsidR="00CB2C68" w:rsidRPr="00F163CB" w:rsidRDefault="006B6B6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80.6</w:t>
            </w:r>
          </w:p>
        </w:tc>
      </w:tr>
      <w:tr w:rsidR="00CB2C68" w:rsidRPr="00FB444D" w14:paraId="0BE01A12"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19" w:type="dxa"/>
            <w:noWrap/>
            <w:hideMark/>
          </w:tcPr>
          <w:p w14:paraId="668297CB" w14:textId="77777777" w:rsidR="00CB2C68" w:rsidRPr="00462485" w:rsidRDefault="00CB2C68" w:rsidP="00150AB2">
            <w:pPr>
              <w:spacing w:after="0" w:line="240" w:lineRule="auto"/>
              <w:rPr>
                <w:rFonts w:ascii="Calibri" w:eastAsia="Times New Roman" w:hAnsi="Calibri" w:cs="Calibri"/>
                <w:color w:val="000000"/>
                <w:sz w:val="24"/>
                <w:szCs w:val="28"/>
                <w:lang w:eastAsia="en-GB"/>
              </w:rPr>
            </w:pPr>
            <w:r w:rsidRPr="00462485">
              <w:rPr>
                <w:rFonts w:ascii="Calibri" w:eastAsia="Times New Roman" w:hAnsi="Calibri" w:cs="Calibri"/>
                <w:color w:val="000000"/>
                <w:sz w:val="24"/>
                <w:szCs w:val="28"/>
                <w:lang w:eastAsia="en-GB"/>
              </w:rPr>
              <w:t>Yes, elsewhere</w:t>
            </w:r>
          </w:p>
        </w:tc>
        <w:tc>
          <w:tcPr>
            <w:tcW w:w="1512" w:type="dxa"/>
            <w:noWrap/>
            <w:hideMark/>
          </w:tcPr>
          <w:p w14:paraId="3B063950" w14:textId="31750DA6" w:rsidR="00CB2C68" w:rsidRPr="00F163CB" w:rsidRDefault="006B6B6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10.2</w:t>
            </w:r>
          </w:p>
        </w:tc>
        <w:tc>
          <w:tcPr>
            <w:tcW w:w="1125" w:type="dxa"/>
            <w:noWrap/>
            <w:hideMark/>
          </w:tcPr>
          <w:p w14:paraId="78D1817C" w14:textId="6EA9E8E6" w:rsidR="00CB2C68" w:rsidRPr="00F163CB" w:rsidRDefault="00CB2C6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8.</w:t>
            </w:r>
            <w:r w:rsidR="00462485" w:rsidRPr="00F163CB">
              <w:rPr>
                <w:rFonts w:ascii="Calibri" w:eastAsia="Times New Roman" w:hAnsi="Calibri" w:cs="Calibri"/>
                <w:i/>
                <w:iCs/>
                <w:color w:val="000000"/>
                <w:sz w:val="24"/>
                <w:szCs w:val="28"/>
                <w:lang w:eastAsia="en-GB"/>
              </w:rPr>
              <w:t>7</w:t>
            </w:r>
          </w:p>
        </w:tc>
        <w:tc>
          <w:tcPr>
            <w:tcW w:w="1493" w:type="dxa"/>
            <w:noWrap/>
            <w:hideMark/>
          </w:tcPr>
          <w:p w14:paraId="18616092" w14:textId="19BBCBAC" w:rsidR="00CB2C68" w:rsidRPr="00F163CB" w:rsidRDefault="006B6B6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10</w:t>
            </w:r>
            <w:r w:rsidR="00CB2C68" w:rsidRPr="00F163CB">
              <w:rPr>
                <w:rFonts w:ascii="Calibri" w:eastAsia="Times New Roman" w:hAnsi="Calibri" w:cs="Calibri"/>
                <w:i/>
                <w:iCs/>
                <w:color w:val="000000"/>
                <w:sz w:val="24"/>
                <w:szCs w:val="28"/>
                <w:lang w:eastAsia="en-GB"/>
              </w:rPr>
              <w:t>.6</w:t>
            </w:r>
          </w:p>
        </w:tc>
        <w:tc>
          <w:tcPr>
            <w:tcW w:w="952" w:type="dxa"/>
            <w:noWrap/>
            <w:hideMark/>
          </w:tcPr>
          <w:p w14:paraId="6AC27184" w14:textId="0DF1D8B2" w:rsidR="00CB2C68" w:rsidRPr="00F163CB" w:rsidRDefault="00E3664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12.5</w:t>
            </w:r>
          </w:p>
        </w:tc>
        <w:tc>
          <w:tcPr>
            <w:tcW w:w="1296" w:type="dxa"/>
            <w:noWrap/>
            <w:hideMark/>
          </w:tcPr>
          <w:p w14:paraId="4089C2CC" w14:textId="517B756D" w:rsidR="00CB2C68" w:rsidRPr="00F163CB" w:rsidRDefault="00CB2C6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12.</w:t>
            </w:r>
            <w:r w:rsidR="00E36648" w:rsidRPr="00F163CB">
              <w:rPr>
                <w:rFonts w:ascii="Calibri" w:eastAsia="Times New Roman" w:hAnsi="Calibri" w:cs="Calibri"/>
                <w:i/>
                <w:iCs/>
                <w:color w:val="000000"/>
                <w:sz w:val="24"/>
                <w:szCs w:val="28"/>
                <w:lang w:eastAsia="en-GB"/>
              </w:rPr>
              <w:t>1</w:t>
            </w:r>
          </w:p>
        </w:tc>
        <w:tc>
          <w:tcPr>
            <w:tcW w:w="1308" w:type="dxa"/>
            <w:noWrap/>
            <w:hideMark/>
          </w:tcPr>
          <w:p w14:paraId="0002F0E4" w14:textId="30E94AFD" w:rsidR="00CB2C68" w:rsidRPr="00F163CB" w:rsidRDefault="00E3664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9.1</w:t>
            </w:r>
          </w:p>
        </w:tc>
      </w:tr>
      <w:tr w:rsidR="00CB2C68" w:rsidRPr="00FB444D" w14:paraId="28E6CDE5"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19" w:type="dxa"/>
            <w:noWrap/>
            <w:hideMark/>
          </w:tcPr>
          <w:p w14:paraId="2F54E3B5" w14:textId="77777777" w:rsidR="00CB2C68" w:rsidRPr="00462485" w:rsidRDefault="00CB2C68" w:rsidP="00150AB2">
            <w:pPr>
              <w:spacing w:after="0" w:line="240" w:lineRule="auto"/>
              <w:rPr>
                <w:rFonts w:ascii="Calibri" w:eastAsia="Times New Roman" w:hAnsi="Calibri" w:cs="Calibri"/>
                <w:color w:val="000000"/>
                <w:sz w:val="24"/>
                <w:szCs w:val="28"/>
                <w:lang w:eastAsia="en-GB"/>
              </w:rPr>
            </w:pPr>
            <w:r w:rsidRPr="00462485">
              <w:rPr>
                <w:rFonts w:ascii="Calibri" w:eastAsia="Times New Roman" w:hAnsi="Calibri" w:cs="Calibri"/>
                <w:color w:val="000000"/>
                <w:sz w:val="24"/>
                <w:szCs w:val="28"/>
                <w:lang w:eastAsia="en-GB"/>
              </w:rPr>
              <w:t>No</w:t>
            </w:r>
          </w:p>
        </w:tc>
        <w:tc>
          <w:tcPr>
            <w:tcW w:w="1512" w:type="dxa"/>
            <w:noWrap/>
            <w:hideMark/>
          </w:tcPr>
          <w:p w14:paraId="66B05CC8" w14:textId="0C2686FD" w:rsidR="00CB2C68" w:rsidRPr="00F163CB" w:rsidRDefault="00E3664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8.7</w:t>
            </w:r>
          </w:p>
        </w:tc>
        <w:tc>
          <w:tcPr>
            <w:tcW w:w="1125" w:type="dxa"/>
            <w:noWrap/>
            <w:hideMark/>
          </w:tcPr>
          <w:p w14:paraId="16E45713" w14:textId="51B1F45B" w:rsidR="00CB2C68" w:rsidRPr="00F163CB" w:rsidRDefault="00462485"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5.0</w:t>
            </w:r>
          </w:p>
        </w:tc>
        <w:tc>
          <w:tcPr>
            <w:tcW w:w="1493" w:type="dxa"/>
            <w:noWrap/>
            <w:hideMark/>
          </w:tcPr>
          <w:p w14:paraId="50ED3564" w14:textId="35B868F6" w:rsidR="00CB2C68" w:rsidRPr="00F163CB" w:rsidRDefault="00E3664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8.8</w:t>
            </w:r>
          </w:p>
        </w:tc>
        <w:tc>
          <w:tcPr>
            <w:tcW w:w="952" w:type="dxa"/>
            <w:noWrap/>
            <w:hideMark/>
          </w:tcPr>
          <w:p w14:paraId="37260DBA" w14:textId="3E4BA839" w:rsidR="00CB2C68" w:rsidRPr="00F163CB" w:rsidRDefault="00E3664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6</w:t>
            </w:r>
            <w:r w:rsidR="00CB2C68" w:rsidRPr="00F163CB">
              <w:rPr>
                <w:rFonts w:ascii="Calibri" w:eastAsia="Times New Roman" w:hAnsi="Calibri" w:cs="Calibri"/>
                <w:i/>
                <w:iCs/>
                <w:color w:val="000000"/>
                <w:sz w:val="24"/>
                <w:szCs w:val="28"/>
                <w:lang w:eastAsia="en-GB"/>
              </w:rPr>
              <w:t>.9</w:t>
            </w:r>
          </w:p>
        </w:tc>
        <w:tc>
          <w:tcPr>
            <w:tcW w:w="1296" w:type="dxa"/>
            <w:noWrap/>
            <w:hideMark/>
          </w:tcPr>
          <w:p w14:paraId="49E96E96" w14:textId="26710080" w:rsidR="00CB2C68" w:rsidRPr="00F163CB" w:rsidRDefault="00E3664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11</w:t>
            </w:r>
            <w:r w:rsidR="00CB2C68" w:rsidRPr="00F163CB">
              <w:rPr>
                <w:rFonts w:ascii="Calibri" w:eastAsia="Times New Roman" w:hAnsi="Calibri" w:cs="Calibri"/>
                <w:i/>
                <w:iCs/>
                <w:color w:val="000000"/>
                <w:sz w:val="24"/>
                <w:szCs w:val="28"/>
                <w:lang w:eastAsia="en-GB"/>
              </w:rPr>
              <w:t>.7</w:t>
            </w:r>
          </w:p>
        </w:tc>
        <w:tc>
          <w:tcPr>
            <w:tcW w:w="1308" w:type="dxa"/>
            <w:noWrap/>
            <w:hideMark/>
          </w:tcPr>
          <w:p w14:paraId="1B445E6A" w14:textId="5E2B8C67" w:rsidR="00CB2C68" w:rsidRPr="00F163CB" w:rsidRDefault="00E3664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163CB">
              <w:rPr>
                <w:rFonts w:ascii="Calibri" w:eastAsia="Times New Roman" w:hAnsi="Calibri" w:cs="Calibri"/>
                <w:i/>
                <w:iCs/>
                <w:color w:val="000000"/>
                <w:sz w:val="24"/>
                <w:szCs w:val="28"/>
                <w:lang w:eastAsia="en-GB"/>
              </w:rPr>
              <w:t>14</w:t>
            </w:r>
            <w:r w:rsidR="00CB2C68" w:rsidRPr="00F163CB">
              <w:rPr>
                <w:rFonts w:ascii="Calibri" w:eastAsia="Times New Roman" w:hAnsi="Calibri" w:cs="Calibri"/>
                <w:i/>
                <w:iCs/>
                <w:color w:val="000000"/>
                <w:sz w:val="24"/>
                <w:szCs w:val="28"/>
                <w:lang w:eastAsia="en-GB"/>
              </w:rPr>
              <w:t>.7</w:t>
            </w:r>
          </w:p>
        </w:tc>
      </w:tr>
    </w:tbl>
    <w:p w14:paraId="39758550" w14:textId="77777777" w:rsidR="00CB2C68" w:rsidRDefault="00CB2C68" w:rsidP="00CB2C68">
      <w:pPr>
        <w:rPr>
          <w:rFonts w:ascii="Calibri" w:hAnsi="Calibri" w:cs="Calibri"/>
          <w:b/>
          <w:sz w:val="26"/>
          <w:szCs w:val="26"/>
        </w:rPr>
      </w:pPr>
    </w:p>
    <w:p w14:paraId="7F968A1B" w14:textId="77777777" w:rsidR="005A5AE6" w:rsidRDefault="005A5AE6">
      <w:pPr>
        <w:spacing w:after="160" w:line="259" w:lineRule="auto"/>
        <w:rPr>
          <w:rFonts w:ascii="Calibri" w:hAnsi="Calibri" w:cs="Calibri"/>
          <w:b/>
          <w:sz w:val="26"/>
          <w:szCs w:val="26"/>
        </w:rPr>
      </w:pPr>
      <w:r>
        <w:rPr>
          <w:rFonts w:ascii="Calibri" w:hAnsi="Calibri" w:cs="Calibri"/>
          <w:b/>
          <w:sz w:val="26"/>
          <w:szCs w:val="26"/>
        </w:rPr>
        <w:br w:type="page"/>
      </w:r>
    </w:p>
    <w:p w14:paraId="33530ECE" w14:textId="6D6CBCDE" w:rsidR="00782EB8" w:rsidRDefault="006E090E" w:rsidP="00CB2C68">
      <w:pPr>
        <w:rPr>
          <w:rFonts w:ascii="Calibri" w:hAnsi="Calibri" w:cs="Calibri"/>
          <w:b/>
          <w:sz w:val="26"/>
          <w:szCs w:val="26"/>
        </w:rPr>
      </w:pPr>
      <w:r>
        <w:rPr>
          <w:rFonts w:ascii="Calibri" w:hAnsi="Calibri" w:cs="Calibri"/>
          <w:b/>
          <w:sz w:val="26"/>
          <w:szCs w:val="26"/>
        </w:rPr>
        <w:lastRenderedPageBreak/>
        <w:t xml:space="preserve">13. </w:t>
      </w:r>
      <w:r w:rsidR="00782EB8" w:rsidRPr="00782EB8">
        <w:rPr>
          <w:rFonts w:ascii="Calibri" w:hAnsi="Calibri" w:cs="Calibri"/>
          <w:b/>
          <w:sz w:val="26"/>
          <w:szCs w:val="26"/>
        </w:rPr>
        <w:t>How do you currently access Council Services?</w:t>
      </w:r>
    </w:p>
    <w:p w14:paraId="4033F5B4" w14:textId="0E20D4C7" w:rsidR="00782EB8" w:rsidRPr="00B87A17" w:rsidRDefault="007028BA" w:rsidP="00A300D5">
      <w:pPr>
        <w:rPr>
          <w:rFonts w:ascii="Calibri" w:hAnsi="Calibri" w:cs="Calibri"/>
          <w:bCs/>
          <w:sz w:val="24"/>
          <w:szCs w:val="24"/>
        </w:rPr>
      </w:pPr>
      <w:r w:rsidRPr="00B87A17">
        <w:rPr>
          <w:rFonts w:ascii="Calibri" w:hAnsi="Calibri" w:cs="Calibri"/>
          <w:bCs/>
          <w:sz w:val="24"/>
          <w:szCs w:val="24"/>
        </w:rPr>
        <w:t>Most</w:t>
      </w:r>
      <w:r w:rsidR="00A300D5" w:rsidRPr="00B87A17">
        <w:rPr>
          <w:rFonts w:ascii="Calibri" w:hAnsi="Calibri" w:cs="Calibri"/>
          <w:bCs/>
          <w:sz w:val="24"/>
          <w:szCs w:val="24"/>
        </w:rPr>
        <w:t xml:space="preserve"> respondents (83.5%) currently accessed </w:t>
      </w:r>
      <w:r w:rsidR="00EE17B3" w:rsidRPr="00B87A17">
        <w:rPr>
          <w:rFonts w:ascii="Calibri" w:hAnsi="Calibri" w:cs="Calibri"/>
          <w:bCs/>
          <w:sz w:val="24"/>
          <w:szCs w:val="24"/>
        </w:rPr>
        <w:t>council</w:t>
      </w:r>
      <w:r w:rsidR="00BB09AA" w:rsidRPr="00B87A17">
        <w:rPr>
          <w:rFonts w:ascii="Calibri" w:hAnsi="Calibri" w:cs="Calibri"/>
          <w:bCs/>
          <w:sz w:val="24"/>
          <w:szCs w:val="24"/>
        </w:rPr>
        <w:t xml:space="preserve"> services online</w:t>
      </w:r>
      <w:r w:rsidR="00A02B34" w:rsidRPr="00B87A17">
        <w:rPr>
          <w:rFonts w:ascii="Calibri" w:hAnsi="Calibri" w:cs="Calibri"/>
          <w:bCs/>
          <w:sz w:val="24"/>
          <w:szCs w:val="24"/>
        </w:rPr>
        <w:t>.  Just over a quarter (27.4%)</w:t>
      </w:r>
      <w:r w:rsidR="00BC2CC4" w:rsidRPr="00B87A17">
        <w:rPr>
          <w:rFonts w:ascii="Calibri" w:hAnsi="Calibri" w:cs="Calibri"/>
          <w:bCs/>
          <w:sz w:val="24"/>
          <w:szCs w:val="24"/>
        </w:rPr>
        <w:t xml:space="preserve"> accessed services by phone</w:t>
      </w:r>
      <w:r w:rsidR="00BB3151" w:rsidRPr="00B87A17">
        <w:rPr>
          <w:rFonts w:ascii="Calibri" w:hAnsi="Calibri" w:cs="Calibri"/>
          <w:bCs/>
          <w:sz w:val="24"/>
          <w:szCs w:val="24"/>
        </w:rPr>
        <w:t>, and almost one in five (18.3%) in person.</w:t>
      </w:r>
      <w:r w:rsidR="00BB09AA" w:rsidRPr="00B87A17">
        <w:rPr>
          <w:rFonts w:ascii="Calibri" w:hAnsi="Calibri" w:cs="Calibri"/>
          <w:bCs/>
          <w:sz w:val="24"/>
          <w:szCs w:val="24"/>
        </w:rPr>
        <w:t xml:space="preserve"> </w:t>
      </w:r>
    </w:p>
    <w:p w14:paraId="114A78B2" w14:textId="673A488A" w:rsidR="007D0CA6" w:rsidRPr="00BA50FD" w:rsidRDefault="0072254B" w:rsidP="007D0CA6">
      <w:pPr>
        <w:rPr>
          <w:sz w:val="24"/>
          <w:szCs w:val="24"/>
        </w:rPr>
      </w:pPr>
      <w:r>
        <w:rPr>
          <w:noProof/>
          <w14:ligatures w14:val="standardContextual"/>
        </w:rPr>
        <w:drawing>
          <wp:inline distT="0" distB="0" distL="0" distR="0" wp14:anchorId="20778E16" wp14:editId="04B1AE85">
            <wp:extent cx="5587365" cy="2026920"/>
            <wp:effectExtent l="0" t="0" r="13335" b="11430"/>
            <wp:docPr id="2140768555" name="Chart 1" descr="Chart showing response pattern described in the narrative text">
              <a:extLst xmlns:a="http://schemas.openxmlformats.org/drawingml/2006/main">
                <a:ext uri="{FF2B5EF4-FFF2-40B4-BE49-F238E27FC236}">
                  <a16:creationId xmlns:a16="http://schemas.microsoft.com/office/drawing/2014/main" id="{013E8011-60F4-4467-A3AA-2CDB3B27DE7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r w:rsidR="007D0CA6" w:rsidRPr="007D0CA6">
        <w:rPr>
          <w:i/>
          <w:sz w:val="24"/>
          <w:szCs w:val="24"/>
        </w:rPr>
        <w:t xml:space="preserve"> </w:t>
      </w:r>
      <w:r w:rsidR="007D0CA6" w:rsidRPr="00BA50FD">
        <w:rPr>
          <w:i/>
          <w:sz w:val="24"/>
          <w:szCs w:val="24"/>
        </w:rPr>
        <w:t>Respondents could select multiple options so the total will exceed 100%</w:t>
      </w:r>
      <w:r w:rsidR="007D0CA6">
        <w:rPr>
          <w:i/>
          <w:sz w:val="24"/>
          <w:szCs w:val="24"/>
        </w:rPr>
        <w:t>.</w:t>
      </w:r>
    </w:p>
    <w:p w14:paraId="5099A35E" w14:textId="7104FBBC" w:rsidR="0072254B" w:rsidRDefault="0072254B" w:rsidP="00D47D6B">
      <w:pPr>
        <w:spacing w:after="0"/>
        <w:rPr>
          <w:rFonts w:ascii="Calibri" w:hAnsi="Calibri" w:cs="Calibri"/>
          <w:bCs/>
          <w:sz w:val="26"/>
          <w:szCs w:val="26"/>
        </w:rPr>
      </w:pPr>
    </w:p>
    <w:p w14:paraId="0DD87069" w14:textId="127BAD71" w:rsidR="00BB3151" w:rsidRPr="00B87A17" w:rsidRDefault="00D26C85" w:rsidP="00CB2C68">
      <w:pPr>
        <w:rPr>
          <w:rFonts w:ascii="Calibri" w:hAnsi="Calibri" w:cs="Calibri"/>
          <w:bCs/>
          <w:sz w:val="24"/>
          <w:szCs w:val="24"/>
        </w:rPr>
      </w:pPr>
      <w:r w:rsidRPr="00B87A17">
        <w:rPr>
          <w:rFonts w:ascii="Calibri" w:hAnsi="Calibri" w:cs="Calibri"/>
          <w:bCs/>
          <w:sz w:val="24"/>
          <w:szCs w:val="24"/>
        </w:rPr>
        <w:t>The</w:t>
      </w:r>
      <w:r w:rsidR="00DE5631" w:rsidRPr="00B87A17">
        <w:rPr>
          <w:rFonts w:ascii="Calibri" w:hAnsi="Calibri" w:cs="Calibri"/>
          <w:bCs/>
          <w:sz w:val="24"/>
          <w:szCs w:val="24"/>
        </w:rPr>
        <w:t xml:space="preserve"> </w:t>
      </w:r>
      <w:r w:rsidR="009D0B58" w:rsidRPr="00B87A17">
        <w:rPr>
          <w:rFonts w:ascii="Calibri" w:hAnsi="Calibri" w:cs="Calibri"/>
          <w:bCs/>
          <w:sz w:val="24"/>
          <w:szCs w:val="24"/>
        </w:rPr>
        <w:t>51</w:t>
      </w:r>
      <w:r w:rsidR="00DE5631" w:rsidRPr="00B87A17">
        <w:rPr>
          <w:rFonts w:ascii="Calibri" w:hAnsi="Calibri" w:cs="Calibri"/>
          <w:bCs/>
          <w:sz w:val="24"/>
          <w:szCs w:val="24"/>
        </w:rPr>
        <w:t xml:space="preserve"> respondents </w:t>
      </w:r>
      <w:r w:rsidRPr="00B87A17">
        <w:rPr>
          <w:rFonts w:ascii="Calibri" w:hAnsi="Calibri" w:cs="Calibri"/>
          <w:bCs/>
          <w:sz w:val="24"/>
          <w:szCs w:val="24"/>
        </w:rPr>
        <w:t>answering ‘</w:t>
      </w:r>
      <w:r w:rsidR="00441E72" w:rsidRPr="00B87A17">
        <w:rPr>
          <w:rFonts w:ascii="Calibri" w:hAnsi="Calibri" w:cs="Calibri"/>
          <w:bCs/>
          <w:sz w:val="24"/>
          <w:szCs w:val="24"/>
        </w:rPr>
        <w:t>Other</w:t>
      </w:r>
      <w:r w:rsidR="00467CA9" w:rsidRPr="00B87A17">
        <w:rPr>
          <w:rFonts w:ascii="Calibri" w:hAnsi="Calibri" w:cs="Calibri"/>
          <w:bCs/>
          <w:sz w:val="24"/>
          <w:szCs w:val="24"/>
        </w:rPr>
        <w:t>’ were asked to give further details</w:t>
      </w:r>
      <w:r w:rsidR="00E10997" w:rsidRPr="00B87A17">
        <w:rPr>
          <w:rFonts w:ascii="Calibri" w:hAnsi="Calibri" w:cs="Calibri"/>
          <w:bCs/>
          <w:sz w:val="24"/>
          <w:szCs w:val="24"/>
        </w:rPr>
        <w:t xml:space="preserve"> –</w:t>
      </w:r>
      <w:r w:rsidR="00BF22C1" w:rsidRPr="00B87A17">
        <w:rPr>
          <w:rFonts w:ascii="Calibri" w:hAnsi="Calibri" w:cs="Calibri"/>
          <w:bCs/>
          <w:sz w:val="24"/>
          <w:szCs w:val="24"/>
        </w:rPr>
        <w:t xml:space="preserve"> </w:t>
      </w:r>
      <w:r w:rsidR="00403CF5" w:rsidRPr="00B87A17">
        <w:rPr>
          <w:rFonts w:ascii="Calibri" w:hAnsi="Calibri" w:cs="Calibri"/>
          <w:bCs/>
          <w:sz w:val="24"/>
          <w:szCs w:val="24"/>
        </w:rPr>
        <w:t>3</w:t>
      </w:r>
      <w:r w:rsidR="00E10997" w:rsidRPr="00B87A17">
        <w:rPr>
          <w:rFonts w:ascii="Calibri" w:hAnsi="Calibri" w:cs="Calibri"/>
          <w:bCs/>
          <w:sz w:val="24"/>
          <w:szCs w:val="24"/>
        </w:rPr>
        <w:t xml:space="preserve">5 </w:t>
      </w:r>
      <w:r w:rsidR="00BF22C1" w:rsidRPr="00B87A17">
        <w:rPr>
          <w:rFonts w:ascii="Calibri" w:hAnsi="Calibri" w:cs="Calibri"/>
          <w:bCs/>
          <w:sz w:val="24"/>
          <w:szCs w:val="24"/>
        </w:rPr>
        <w:t>responses were received</w:t>
      </w:r>
      <w:r w:rsidR="00403CF5" w:rsidRPr="00B87A17">
        <w:rPr>
          <w:rFonts w:ascii="Calibri" w:hAnsi="Calibri" w:cs="Calibri"/>
          <w:bCs/>
          <w:sz w:val="24"/>
          <w:szCs w:val="24"/>
        </w:rPr>
        <w:t>, and grouped into the following themes:</w:t>
      </w:r>
    </w:p>
    <w:tbl>
      <w:tblPr>
        <w:tblStyle w:val="GridTable5Dark-Accent6"/>
        <w:tblW w:w="9209" w:type="dxa"/>
        <w:tblLook w:val="04E0" w:firstRow="1" w:lastRow="1" w:firstColumn="1" w:lastColumn="0" w:noHBand="0" w:noVBand="1"/>
      </w:tblPr>
      <w:tblGrid>
        <w:gridCol w:w="1980"/>
        <w:gridCol w:w="703"/>
        <w:gridCol w:w="642"/>
        <w:gridCol w:w="5884"/>
      </w:tblGrid>
      <w:tr w:rsidR="00C97F21" w:rsidRPr="00FA62B9" w14:paraId="79A92DBE" w14:textId="77777777" w:rsidTr="007D0CA6">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F0A3B39" w14:textId="77777777" w:rsidR="00C97F21" w:rsidRPr="00FA62B9" w:rsidRDefault="00C97F21" w:rsidP="00150AB2">
            <w:pPr>
              <w:rPr>
                <w:rFonts w:ascii="Calibri" w:eastAsia="Times New Roman" w:hAnsi="Calibri" w:cs="Calibri"/>
                <w:sz w:val="24"/>
                <w:szCs w:val="24"/>
                <w:lang w:eastAsia="en-GB"/>
              </w:rPr>
            </w:pPr>
            <w:r w:rsidRPr="00FA62B9">
              <w:rPr>
                <w:rFonts w:ascii="Calibri" w:eastAsia="Times New Roman" w:hAnsi="Calibri" w:cs="Calibri"/>
                <w:sz w:val="24"/>
                <w:szCs w:val="24"/>
                <w:lang w:eastAsia="en-GB"/>
              </w:rPr>
              <w:t>Theme</w:t>
            </w:r>
          </w:p>
        </w:tc>
        <w:tc>
          <w:tcPr>
            <w:tcW w:w="703" w:type="dxa"/>
            <w:noWrap/>
            <w:hideMark/>
          </w:tcPr>
          <w:p w14:paraId="468EFBA2" w14:textId="77777777" w:rsidR="00C97F21" w:rsidRPr="00FA62B9" w:rsidRDefault="00C97F21"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A62B9">
              <w:rPr>
                <w:rFonts w:ascii="Calibri" w:eastAsia="Times New Roman" w:hAnsi="Calibri" w:cs="Calibri"/>
                <w:sz w:val="24"/>
                <w:szCs w:val="24"/>
                <w:lang w:eastAsia="en-GB"/>
              </w:rPr>
              <w:t>No.</w:t>
            </w:r>
          </w:p>
        </w:tc>
        <w:tc>
          <w:tcPr>
            <w:tcW w:w="642" w:type="dxa"/>
            <w:noWrap/>
            <w:hideMark/>
          </w:tcPr>
          <w:p w14:paraId="76584E7D" w14:textId="77777777" w:rsidR="00C97F21" w:rsidRPr="00FA62B9" w:rsidRDefault="00C97F21"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A62B9">
              <w:rPr>
                <w:rFonts w:ascii="Calibri" w:eastAsia="Times New Roman" w:hAnsi="Calibri" w:cs="Calibri"/>
                <w:sz w:val="24"/>
                <w:szCs w:val="24"/>
                <w:lang w:eastAsia="en-GB"/>
              </w:rPr>
              <w:t>%</w:t>
            </w:r>
          </w:p>
        </w:tc>
        <w:tc>
          <w:tcPr>
            <w:tcW w:w="5884" w:type="dxa"/>
            <w:noWrap/>
            <w:hideMark/>
          </w:tcPr>
          <w:p w14:paraId="34C80D0B" w14:textId="77777777" w:rsidR="00C97F21" w:rsidRPr="00FA62B9" w:rsidRDefault="00C97F21"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A62B9">
              <w:rPr>
                <w:rFonts w:ascii="Calibri" w:eastAsia="Times New Roman" w:hAnsi="Calibri" w:cs="Calibri"/>
                <w:sz w:val="24"/>
                <w:szCs w:val="24"/>
                <w:lang w:eastAsia="en-GB"/>
              </w:rPr>
              <w:t>Example Comments</w:t>
            </w:r>
          </w:p>
        </w:tc>
      </w:tr>
      <w:tr w:rsidR="00C97F21" w:rsidRPr="00FA62B9" w14:paraId="67B0AD5F" w14:textId="77777777" w:rsidTr="007D0CA6">
        <w:trPr>
          <w:cnfStyle w:val="000000100000" w:firstRow="0" w:lastRow="0" w:firstColumn="0" w:lastColumn="0" w:oddVBand="0" w:evenVBand="0" w:oddHBand="1" w:evenHBand="0" w:firstRowFirstColumn="0" w:firstRowLastColumn="0" w:lastRowFirstColumn="0" w:lastRowLastColumn="0"/>
          <w:trHeight w:val="375"/>
        </w:trPr>
        <w:tc>
          <w:tcPr>
            <w:cnfStyle w:val="001000000000" w:firstRow="0" w:lastRow="0" w:firstColumn="1" w:lastColumn="0" w:oddVBand="0" w:evenVBand="0" w:oddHBand="0" w:evenHBand="0" w:firstRowFirstColumn="0" w:firstRowLastColumn="0" w:lastRowFirstColumn="0" w:lastRowLastColumn="0"/>
            <w:tcW w:w="1980" w:type="dxa"/>
          </w:tcPr>
          <w:p w14:paraId="6A4CCE8D" w14:textId="5A889613" w:rsidR="00C97F21" w:rsidRPr="00FA62B9" w:rsidRDefault="00FA62B9" w:rsidP="00150AB2">
            <w:pPr>
              <w:rPr>
                <w:rFonts w:ascii="Calibri" w:eastAsia="Times New Roman" w:hAnsi="Calibri" w:cs="Calibri"/>
                <w:color w:val="000000"/>
                <w:sz w:val="24"/>
                <w:szCs w:val="24"/>
                <w:lang w:eastAsia="en-GB"/>
              </w:rPr>
            </w:pPr>
            <w:r w:rsidRPr="00FA62B9">
              <w:rPr>
                <w:rFonts w:ascii="Calibri" w:eastAsia="Times New Roman" w:hAnsi="Calibri" w:cs="Calibri"/>
                <w:color w:val="000000"/>
                <w:sz w:val="24"/>
                <w:szCs w:val="24"/>
                <w:lang w:eastAsia="en-GB"/>
              </w:rPr>
              <w:t>I don’t</w:t>
            </w:r>
          </w:p>
        </w:tc>
        <w:tc>
          <w:tcPr>
            <w:tcW w:w="703" w:type="dxa"/>
            <w:noWrap/>
          </w:tcPr>
          <w:p w14:paraId="1F9CF33B" w14:textId="015F8299" w:rsidR="00C97F21" w:rsidRPr="00FA62B9" w:rsidRDefault="00DD44F1"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17</w:t>
            </w:r>
          </w:p>
        </w:tc>
        <w:tc>
          <w:tcPr>
            <w:tcW w:w="642" w:type="dxa"/>
            <w:noWrap/>
          </w:tcPr>
          <w:p w14:paraId="632BE983" w14:textId="0E3118EA" w:rsidR="00C97F21" w:rsidRPr="00FA62B9" w:rsidRDefault="00DD44F1"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Pr>
                <w:rFonts w:ascii="Calibri" w:eastAsia="Times New Roman" w:hAnsi="Calibri" w:cs="Calibri"/>
                <w:i/>
                <w:color w:val="000000"/>
                <w:sz w:val="24"/>
                <w:szCs w:val="24"/>
                <w:lang w:eastAsia="en-GB"/>
              </w:rPr>
              <w:t>48.6</w:t>
            </w:r>
          </w:p>
        </w:tc>
        <w:tc>
          <w:tcPr>
            <w:tcW w:w="5884" w:type="dxa"/>
            <w:noWrap/>
          </w:tcPr>
          <w:p w14:paraId="194B621B" w14:textId="77777777" w:rsidR="00BF3C5B" w:rsidRDefault="00BF3C5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F3C5B">
              <w:rPr>
                <w:i/>
                <w:sz w:val="24"/>
                <w:szCs w:val="24"/>
              </w:rPr>
              <w:t>I don’t</w:t>
            </w:r>
          </w:p>
          <w:p w14:paraId="3D74A1ED" w14:textId="71BD8AF0" w:rsidR="00B23B0C" w:rsidRDefault="00B23B0C"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23B0C">
              <w:rPr>
                <w:i/>
                <w:sz w:val="24"/>
                <w:szCs w:val="24"/>
              </w:rPr>
              <w:t>I don't.  It's not for taxpayers, only for unemployed and those who refuse to contribute to society.</w:t>
            </w:r>
          </w:p>
          <w:p w14:paraId="23A083B4" w14:textId="41D903D4" w:rsidR="00C97F21" w:rsidRDefault="00BF3C5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F3C5B">
              <w:rPr>
                <w:i/>
                <w:sz w:val="24"/>
                <w:szCs w:val="24"/>
              </w:rPr>
              <w:t>I try not to as there is never any outcome.</w:t>
            </w:r>
          </w:p>
          <w:p w14:paraId="26AA2095" w14:textId="3F47D591" w:rsidR="00BF3C5B" w:rsidRPr="00FA62B9" w:rsidRDefault="00B23B0C"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23B0C">
              <w:rPr>
                <w:i/>
                <w:sz w:val="24"/>
                <w:szCs w:val="24"/>
              </w:rPr>
              <w:t>I don't. I have very little action taken on anything from CCC. I'm not interested in people pretending to care about my issues then doing nothing anyway.</w:t>
            </w:r>
          </w:p>
        </w:tc>
      </w:tr>
      <w:tr w:rsidR="00C97F21" w:rsidRPr="00FA62B9" w14:paraId="00A5E715" w14:textId="77777777" w:rsidTr="007D0CA6">
        <w:trPr>
          <w:cnfStyle w:val="000000010000" w:firstRow="0" w:lastRow="0" w:firstColumn="0" w:lastColumn="0" w:oddVBand="0" w:evenVBand="0" w:oddHBand="0" w:evenHBand="1"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80" w:type="dxa"/>
          </w:tcPr>
          <w:p w14:paraId="7FF80D05" w14:textId="5D04A457" w:rsidR="00C97F21" w:rsidRPr="00FA62B9" w:rsidRDefault="00DD44F1" w:rsidP="00150AB2">
            <w:pPr>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Word of mouth</w:t>
            </w:r>
          </w:p>
        </w:tc>
        <w:tc>
          <w:tcPr>
            <w:tcW w:w="703" w:type="dxa"/>
            <w:noWrap/>
          </w:tcPr>
          <w:p w14:paraId="6A186E27" w14:textId="16218396" w:rsidR="00C97F21" w:rsidRPr="00FA62B9" w:rsidRDefault="00DD44F1"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5</w:t>
            </w:r>
          </w:p>
        </w:tc>
        <w:tc>
          <w:tcPr>
            <w:tcW w:w="642" w:type="dxa"/>
            <w:noWrap/>
          </w:tcPr>
          <w:p w14:paraId="4646B964" w14:textId="31BDFA8C" w:rsidR="00C97F21" w:rsidRPr="00FA62B9" w:rsidRDefault="00DD44F1"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Pr>
                <w:rFonts w:ascii="Calibri" w:eastAsia="Times New Roman" w:hAnsi="Calibri" w:cs="Calibri"/>
                <w:i/>
                <w:color w:val="000000"/>
                <w:sz w:val="24"/>
                <w:szCs w:val="24"/>
                <w:lang w:eastAsia="en-GB"/>
              </w:rPr>
              <w:t>14.3</w:t>
            </w:r>
          </w:p>
        </w:tc>
        <w:tc>
          <w:tcPr>
            <w:tcW w:w="5884" w:type="dxa"/>
            <w:noWrap/>
          </w:tcPr>
          <w:p w14:paraId="51E748C4" w14:textId="77777777" w:rsidR="00C97F21" w:rsidRDefault="00136D1E"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136D1E">
              <w:rPr>
                <w:i/>
                <w:sz w:val="24"/>
                <w:szCs w:val="24"/>
              </w:rPr>
              <w:t xml:space="preserve">Wife </w:t>
            </w:r>
            <w:proofErr w:type="spellStart"/>
            <w:r w:rsidRPr="00136D1E">
              <w:rPr>
                <w:i/>
                <w:sz w:val="24"/>
                <w:szCs w:val="24"/>
              </w:rPr>
              <w:t>let's</w:t>
            </w:r>
            <w:proofErr w:type="spellEnd"/>
            <w:r w:rsidRPr="00136D1E">
              <w:rPr>
                <w:i/>
                <w:sz w:val="24"/>
                <w:szCs w:val="24"/>
              </w:rPr>
              <w:t xml:space="preserve"> me know</w:t>
            </w:r>
          </w:p>
          <w:p w14:paraId="0FEDBC45" w14:textId="77777777" w:rsidR="00136D1E" w:rsidRDefault="00136D1E"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136D1E">
              <w:rPr>
                <w:i/>
                <w:sz w:val="24"/>
                <w:szCs w:val="24"/>
              </w:rPr>
              <w:t xml:space="preserve">If I need </w:t>
            </w:r>
            <w:proofErr w:type="gramStart"/>
            <w:r w:rsidRPr="00136D1E">
              <w:rPr>
                <w:i/>
                <w:sz w:val="24"/>
                <w:szCs w:val="24"/>
              </w:rPr>
              <w:t>information</w:t>
            </w:r>
            <w:proofErr w:type="gramEnd"/>
            <w:r w:rsidRPr="00136D1E">
              <w:rPr>
                <w:i/>
                <w:sz w:val="24"/>
                <w:szCs w:val="24"/>
              </w:rPr>
              <w:t xml:space="preserve"> I ask a family member it looks it up on their broadband</w:t>
            </w:r>
          </w:p>
          <w:p w14:paraId="22430866" w14:textId="73A957FF" w:rsidR="0063544C" w:rsidRPr="00FA62B9" w:rsidRDefault="0063544C"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63544C">
              <w:rPr>
                <w:i/>
                <w:sz w:val="24"/>
                <w:szCs w:val="24"/>
              </w:rPr>
              <w:t>Word of mouth</w:t>
            </w:r>
          </w:p>
        </w:tc>
      </w:tr>
      <w:tr w:rsidR="00C97F21" w:rsidRPr="00FA62B9" w14:paraId="096B66C9" w14:textId="77777777" w:rsidTr="007D0CA6">
        <w:trPr>
          <w:cnfStyle w:val="000000100000" w:firstRow="0" w:lastRow="0" w:firstColumn="0" w:lastColumn="0" w:oddVBand="0" w:evenVBand="0" w:oddHBand="1" w:evenHBand="0" w:firstRowFirstColumn="0" w:firstRowLastColumn="0" w:lastRowFirstColumn="0" w:lastRowLastColumn="0"/>
          <w:trHeight w:val="277"/>
        </w:trPr>
        <w:tc>
          <w:tcPr>
            <w:cnfStyle w:val="001000000000" w:firstRow="0" w:lastRow="0" w:firstColumn="1" w:lastColumn="0" w:oddVBand="0" w:evenVBand="0" w:oddHBand="0" w:evenHBand="0" w:firstRowFirstColumn="0" w:firstRowLastColumn="0" w:lastRowFirstColumn="0" w:lastRowLastColumn="0"/>
            <w:tcW w:w="1980" w:type="dxa"/>
          </w:tcPr>
          <w:p w14:paraId="779EC2AE" w14:textId="14852C52" w:rsidR="00C97F21" w:rsidRPr="00FA62B9" w:rsidRDefault="00DA0A3C" w:rsidP="00150AB2">
            <w:pPr>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Through Services</w:t>
            </w:r>
          </w:p>
        </w:tc>
        <w:tc>
          <w:tcPr>
            <w:tcW w:w="703" w:type="dxa"/>
            <w:noWrap/>
          </w:tcPr>
          <w:p w14:paraId="209F73F1" w14:textId="540205DA" w:rsidR="00C97F21" w:rsidRPr="00FA62B9" w:rsidRDefault="00DA0A3C"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3</w:t>
            </w:r>
          </w:p>
        </w:tc>
        <w:tc>
          <w:tcPr>
            <w:tcW w:w="642" w:type="dxa"/>
            <w:noWrap/>
          </w:tcPr>
          <w:p w14:paraId="202FA4C4" w14:textId="5214DC11" w:rsidR="00C97F21" w:rsidRPr="00FA62B9" w:rsidRDefault="00DA0A3C"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8.6</w:t>
            </w:r>
          </w:p>
        </w:tc>
        <w:tc>
          <w:tcPr>
            <w:tcW w:w="5884" w:type="dxa"/>
            <w:noWrap/>
          </w:tcPr>
          <w:p w14:paraId="15A4B943" w14:textId="77777777" w:rsidR="00C97F21" w:rsidRDefault="003C0F02"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C0F02">
              <w:rPr>
                <w:i/>
                <w:sz w:val="24"/>
                <w:szCs w:val="24"/>
              </w:rPr>
              <w:t>Weekly rubbish collection</w:t>
            </w:r>
          </w:p>
          <w:p w14:paraId="5ED0C03A" w14:textId="72AAFCAA" w:rsidR="003C0F02" w:rsidRPr="00FA62B9" w:rsidRDefault="002436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436EA">
              <w:rPr>
                <w:i/>
                <w:sz w:val="24"/>
                <w:szCs w:val="24"/>
              </w:rPr>
              <w:t>Support workers</w:t>
            </w:r>
          </w:p>
        </w:tc>
      </w:tr>
      <w:tr w:rsidR="00DA0A3C" w:rsidRPr="00FA62B9" w14:paraId="0850EBFA" w14:textId="77777777" w:rsidTr="007D0CA6">
        <w:trPr>
          <w:cnfStyle w:val="000000010000" w:firstRow="0" w:lastRow="0" w:firstColumn="0" w:lastColumn="0" w:oddVBand="0" w:evenVBand="0" w:oddHBand="0" w:evenHBand="1"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980" w:type="dxa"/>
          </w:tcPr>
          <w:p w14:paraId="1E3BD081" w14:textId="59F9A780" w:rsidR="00DA0A3C" w:rsidRDefault="00DA0A3C" w:rsidP="00150AB2">
            <w:pPr>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In writing</w:t>
            </w:r>
          </w:p>
        </w:tc>
        <w:tc>
          <w:tcPr>
            <w:tcW w:w="703" w:type="dxa"/>
            <w:noWrap/>
          </w:tcPr>
          <w:p w14:paraId="77BA9DCE" w14:textId="599BB09A" w:rsidR="00DA0A3C" w:rsidRDefault="00DA0A3C"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2</w:t>
            </w:r>
          </w:p>
        </w:tc>
        <w:tc>
          <w:tcPr>
            <w:tcW w:w="642" w:type="dxa"/>
            <w:noWrap/>
          </w:tcPr>
          <w:p w14:paraId="4D44E9D6" w14:textId="1DCA79D9" w:rsidR="00DA0A3C" w:rsidRDefault="00DA0A3C"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5.7</w:t>
            </w:r>
          </w:p>
        </w:tc>
        <w:tc>
          <w:tcPr>
            <w:tcW w:w="5884" w:type="dxa"/>
            <w:noWrap/>
          </w:tcPr>
          <w:p w14:paraId="67CB9646" w14:textId="55AD48DE" w:rsidR="00DA0A3C" w:rsidRPr="00FA62B9" w:rsidRDefault="003C0F02"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Pr>
                <w:i/>
                <w:sz w:val="24"/>
                <w:szCs w:val="24"/>
              </w:rPr>
              <w:t>W</w:t>
            </w:r>
            <w:r w:rsidRPr="003C0F02">
              <w:rPr>
                <w:i/>
                <w:sz w:val="24"/>
                <w:szCs w:val="24"/>
              </w:rPr>
              <w:t>rite a letter</w:t>
            </w:r>
          </w:p>
        </w:tc>
      </w:tr>
      <w:tr w:rsidR="00DA0A3C" w:rsidRPr="00FA62B9" w14:paraId="1CDFD43A" w14:textId="77777777" w:rsidTr="007D0CA6">
        <w:trPr>
          <w:cnfStyle w:val="000000100000" w:firstRow="0" w:lastRow="0" w:firstColumn="0" w:lastColumn="0" w:oddVBand="0" w:evenVBand="0" w:oddHBand="1" w:evenHBand="0" w:firstRowFirstColumn="0" w:firstRowLastColumn="0" w:lastRowFirstColumn="0" w:lastRowLastColumn="0"/>
          <w:trHeight w:val="371"/>
        </w:trPr>
        <w:tc>
          <w:tcPr>
            <w:cnfStyle w:val="001000000000" w:firstRow="0" w:lastRow="0" w:firstColumn="1" w:lastColumn="0" w:oddVBand="0" w:evenVBand="0" w:oddHBand="0" w:evenHBand="0" w:firstRowFirstColumn="0" w:firstRowLastColumn="0" w:lastRowFirstColumn="0" w:lastRowLastColumn="0"/>
            <w:tcW w:w="1980" w:type="dxa"/>
          </w:tcPr>
          <w:p w14:paraId="609E8B7F" w14:textId="37CACD96" w:rsidR="00DA0A3C" w:rsidRDefault="00DA0A3C" w:rsidP="00150AB2">
            <w:pPr>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What Services?</w:t>
            </w:r>
          </w:p>
        </w:tc>
        <w:tc>
          <w:tcPr>
            <w:tcW w:w="703" w:type="dxa"/>
            <w:noWrap/>
          </w:tcPr>
          <w:p w14:paraId="3D5A7FEC" w14:textId="7A3DD80B" w:rsidR="00DA0A3C" w:rsidRDefault="00DA0A3C"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2</w:t>
            </w:r>
          </w:p>
        </w:tc>
        <w:tc>
          <w:tcPr>
            <w:tcW w:w="642" w:type="dxa"/>
            <w:noWrap/>
          </w:tcPr>
          <w:p w14:paraId="53EA5314" w14:textId="60EFCD10" w:rsidR="00DA0A3C" w:rsidRDefault="00DA0A3C"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w:t>
            </w:r>
            <w:r w:rsidR="009672F5">
              <w:rPr>
                <w:rFonts w:ascii="Calibri" w:eastAsia="Times New Roman" w:hAnsi="Calibri" w:cs="Calibri"/>
                <w:i/>
                <w:iCs/>
                <w:color w:val="000000"/>
                <w:sz w:val="24"/>
                <w:szCs w:val="24"/>
                <w:lang w:eastAsia="en-GB"/>
              </w:rPr>
              <w:t>7</w:t>
            </w:r>
          </w:p>
        </w:tc>
        <w:tc>
          <w:tcPr>
            <w:tcW w:w="5884" w:type="dxa"/>
            <w:noWrap/>
          </w:tcPr>
          <w:p w14:paraId="5F821801" w14:textId="4B3D0482" w:rsidR="00DA0A3C" w:rsidRPr="00FA62B9" w:rsidRDefault="001C53C4"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1C53C4">
              <w:rPr>
                <w:i/>
                <w:sz w:val="24"/>
                <w:szCs w:val="24"/>
              </w:rPr>
              <w:t>What service? You just waste money</w:t>
            </w:r>
          </w:p>
        </w:tc>
      </w:tr>
      <w:tr w:rsidR="009672F5" w:rsidRPr="00FA62B9" w14:paraId="2AC2C970" w14:textId="77777777" w:rsidTr="007D0CA6">
        <w:trPr>
          <w:cnfStyle w:val="000000010000" w:firstRow="0" w:lastRow="0" w:firstColumn="0" w:lastColumn="0" w:oddVBand="0" w:evenVBand="0" w:oddHBand="0" w:evenHBand="1" w:firstRowFirstColumn="0" w:firstRowLastColumn="0" w:lastRowFirstColumn="0" w:lastRowLastColumn="0"/>
          <w:trHeight w:val="663"/>
        </w:trPr>
        <w:tc>
          <w:tcPr>
            <w:cnfStyle w:val="001000000000" w:firstRow="0" w:lastRow="0" w:firstColumn="1" w:lastColumn="0" w:oddVBand="0" w:evenVBand="0" w:oddHBand="0" w:evenHBand="0" w:firstRowFirstColumn="0" w:firstRowLastColumn="0" w:lastRowFirstColumn="0" w:lastRowLastColumn="0"/>
            <w:tcW w:w="1980" w:type="dxa"/>
          </w:tcPr>
          <w:p w14:paraId="249BA778" w14:textId="29DDAE64" w:rsidR="009672F5" w:rsidRDefault="009672F5" w:rsidP="00150AB2">
            <w:pPr>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Misc.</w:t>
            </w:r>
          </w:p>
        </w:tc>
        <w:tc>
          <w:tcPr>
            <w:tcW w:w="703" w:type="dxa"/>
            <w:noWrap/>
          </w:tcPr>
          <w:p w14:paraId="027461A4" w14:textId="3877EDD2" w:rsidR="009672F5" w:rsidRDefault="009672F5"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4</w:t>
            </w:r>
          </w:p>
        </w:tc>
        <w:tc>
          <w:tcPr>
            <w:tcW w:w="642" w:type="dxa"/>
            <w:noWrap/>
          </w:tcPr>
          <w:p w14:paraId="45D28926" w14:textId="2DA6D25D" w:rsidR="009672F5" w:rsidRDefault="009672F5"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11.4</w:t>
            </w:r>
          </w:p>
        </w:tc>
        <w:tc>
          <w:tcPr>
            <w:tcW w:w="5884" w:type="dxa"/>
            <w:noWrap/>
          </w:tcPr>
          <w:p w14:paraId="42CD7464" w14:textId="77777777" w:rsidR="009672F5" w:rsidRDefault="00A20190"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Pr>
                <w:i/>
                <w:sz w:val="24"/>
                <w:szCs w:val="24"/>
              </w:rPr>
              <w:t>App</w:t>
            </w:r>
          </w:p>
          <w:p w14:paraId="38E455F7" w14:textId="462F9B0A" w:rsidR="00A20190" w:rsidRPr="00FA62B9" w:rsidRDefault="00A20190"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20190">
              <w:rPr>
                <w:i/>
                <w:sz w:val="24"/>
                <w:szCs w:val="24"/>
              </w:rPr>
              <w:t>Any way as long as you keep giving us handouts</w:t>
            </w:r>
          </w:p>
        </w:tc>
      </w:tr>
      <w:tr w:rsidR="009672F5" w:rsidRPr="00FA62B9" w14:paraId="5F33960B" w14:textId="77777777" w:rsidTr="007D0CA6">
        <w:trPr>
          <w:cnfStyle w:val="010000000000" w:firstRow="0" w:lastRow="1" w:firstColumn="0" w:lastColumn="0" w:oddVBand="0" w:evenVBand="0" w:oddHBand="0"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1980" w:type="dxa"/>
          </w:tcPr>
          <w:p w14:paraId="06545122" w14:textId="7530E64F" w:rsidR="009672F5" w:rsidRDefault="009672F5" w:rsidP="00150AB2">
            <w:pPr>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Total Responses</w:t>
            </w:r>
          </w:p>
        </w:tc>
        <w:tc>
          <w:tcPr>
            <w:tcW w:w="703" w:type="dxa"/>
            <w:noWrap/>
          </w:tcPr>
          <w:p w14:paraId="6BB949FC" w14:textId="574EC491" w:rsidR="009672F5" w:rsidRDefault="009672F5" w:rsidP="00150AB2">
            <w:pPr>
              <w:jc w:val="right"/>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35</w:t>
            </w:r>
          </w:p>
        </w:tc>
        <w:tc>
          <w:tcPr>
            <w:tcW w:w="642" w:type="dxa"/>
            <w:noWrap/>
          </w:tcPr>
          <w:p w14:paraId="3E583113" w14:textId="043A3AE5" w:rsidR="009672F5" w:rsidRDefault="00C574D6" w:rsidP="00150AB2">
            <w:pPr>
              <w:jc w:val="right"/>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w:t>
            </w:r>
          </w:p>
        </w:tc>
        <w:tc>
          <w:tcPr>
            <w:tcW w:w="5884" w:type="dxa"/>
            <w:noWrap/>
          </w:tcPr>
          <w:p w14:paraId="585F685D" w14:textId="77777777" w:rsidR="009672F5" w:rsidRPr="00FA62B9" w:rsidRDefault="009672F5" w:rsidP="00150AB2">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i/>
                <w:sz w:val="24"/>
                <w:szCs w:val="24"/>
              </w:rPr>
            </w:pPr>
          </w:p>
        </w:tc>
      </w:tr>
    </w:tbl>
    <w:p w14:paraId="0AD98682" w14:textId="5DE7B55E" w:rsidR="00D47D6B" w:rsidRPr="00BA50FD" w:rsidRDefault="00D47D6B" w:rsidP="00D47D6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035E121B" w14:textId="1DA58F94" w:rsidR="002740A6" w:rsidRDefault="009D5E7D" w:rsidP="00CB2C68">
      <w:pPr>
        <w:rPr>
          <w:rFonts w:ascii="Calibri" w:hAnsi="Calibri" w:cs="Calibri"/>
          <w:bCs/>
          <w:sz w:val="24"/>
          <w:szCs w:val="24"/>
        </w:rPr>
      </w:pPr>
      <w:r>
        <w:rPr>
          <w:rFonts w:ascii="Calibri" w:hAnsi="Calibri" w:cs="Calibri"/>
          <w:bCs/>
          <w:sz w:val="24"/>
          <w:szCs w:val="24"/>
        </w:rPr>
        <w:lastRenderedPageBreak/>
        <w:t>This pattern of response was broadly similar across the demographic</w:t>
      </w:r>
      <w:r w:rsidR="00B95B3B">
        <w:rPr>
          <w:rFonts w:ascii="Calibri" w:hAnsi="Calibri" w:cs="Calibri"/>
          <w:bCs/>
          <w:sz w:val="24"/>
          <w:szCs w:val="24"/>
        </w:rPr>
        <w:t xml:space="preserve"> and geographic</w:t>
      </w:r>
      <w:r>
        <w:rPr>
          <w:rFonts w:ascii="Calibri" w:hAnsi="Calibri" w:cs="Calibri"/>
          <w:bCs/>
          <w:sz w:val="24"/>
          <w:szCs w:val="24"/>
        </w:rPr>
        <w:t xml:space="preserve"> groups analysed</w:t>
      </w:r>
      <w:r w:rsidR="00B95B3B">
        <w:rPr>
          <w:rFonts w:ascii="Calibri" w:hAnsi="Calibri" w:cs="Calibri"/>
          <w:bCs/>
          <w:sz w:val="24"/>
          <w:szCs w:val="24"/>
        </w:rPr>
        <w:t>, with some notable variations</w:t>
      </w:r>
      <w:r w:rsidR="00F61A1C">
        <w:rPr>
          <w:rFonts w:ascii="Calibri" w:hAnsi="Calibri" w:cs="Calibri"/>
          <w:bCs/>
          <w:sz w:val="24"/>
          <w:szCs w:val="24"/>
        </w:rPr>
        <w:t xml:space="preserve">.  All groups were most likely to </w:t>
      </w:r>
      <w:r w:rsidR="002A4FBC">
        <w:rPr>
          <w:rFonts w:ascii="Calibri" w:hAnsi="Calibri" w:cs="Calibri"/>
          <w:bCs/>
          <w:sz w:val="24"/>
          <w:szCs w:val="24"/>
        </w:rPr>
        <w:t>access services online, but</w:t>
      </w:r>
      <w:r w:rsidR="00B95B3B">
        <w:rPr>
          <w:rFonts w:ascii="Calibri" w:hAnsi="Calibri" w:cs="Calibri"/>
          <w:bCs/>
          <w:sz w:val="24"/>
          <w:szCs w:val="24"/>
        </w:rPr>
        <w:t>:</w:t>
      </w:r>
    </w:p>
    <w:p w14:paraId="47CFE36D" w14:textId="4919ABF6" w:rsidR="00B95B3B" w:rsidRPr="002A4FBC" w:rsidRDefault="005C5F1E" w:rsidP="002A4FBC">
      <w:pPr>
        <w:pStyle w:val="ListParagraph"/>
        <w:numPr>
          <w:ilvl w:val="0"/>
          <w:numId w:val="5"/>
        </w:numPr>
        <w:rPr>
          <w:rFonts w:ascii="Calibri" w:hAnsi="Calibri" w:cs="Calibri"/>
          <w:bCs/>
          <w:sz w:val="24"/>
          <w:szCs w:val="24"/>
        </w:rPr>
      </w:pPr>
      <w:r w:rsidRPr="002A4FBC">
        <w:rPr>
          <w:rFonts w:ascii="Calibri" w:hAnsi="Calibri" w:cs="Calibri"/>
          <w:bCs/>
          <w:sz w:val="24"/>
          <w:szCs w:val="24"/>
        </w:rPr>
        <w:t xml:space="preserve">Respondents under the age of 35 </w:t>
      </w:r>
      <w:r w:rsidR="002B56E2" w:rsidRPr="002A4FBC">
        <w:rPr>
          <w:rFonts w:ascii="Calibri" w:hAnsi="Calibri" w:cs="Calibri"/>
          <w:bCs/>
          <w:sz w:val="24"/>
          <w:szCs w:val="24"/>
        </w:rPr>
        <w:t>were least likely to access</w:t>
      </w:r>
      <w:r w:rsidR="00CE1AA6" w:rsidRPr="002A4FBC">
        <w:rPr>
          <w:rFonts w:ascii="Calibri" w:hAnsi="Calibri" w:cs="Calibri"/>
          <w:bCs/>
          <w:sz w:val="24"/>
          <w:szCs w:val="24"/>
        </w:rPr>
        <w:t xml:space="preserve"> services by phone</w:t>
      </w:r>
      <w:r w:rsidR="0016200D" w:rsidRPr="002A4FBC">
        <w:rPr>
          <w:rFonts w:ascii="Calibri" w:hAnsi="Calibri" w:cs="Calibri"/>
          <w:bCs/>
          <w:sz w:val="24"/>
          <w:szCs w:val="24"/>
        </w:rPr>
        <w:t xml:space="preserve"> (</w:t>
      </w:r>
      <w:r w:rsidR="00EC28FB" w:rsidRPr="002A4FBC">
        <w:rPr>
          <w:rFonts w:ascii="Calibri" w:hAnsi="Calibri" w:cs="Calibri"/>
          <w:bCs/>
          <w:sz w:val="24"/>
          <w:szCs w:val="24"/>
        </w:rPr>
        <w:t>21.3%)</w:t>
      </w:r>
      <w:r w:rsidR="00CE1AA6" w:rsidRPr="002A4FBC">
        <w:rPr>
          <w:rFonts w:ascii="Calibri" w:hAnsi="Calibri" w:cs="Calibri"/>
          <w:bCs/>
          <w:sz w:val="24"/>
          <w:szCs w:val="24"/>
        </w:rPr>
        <w:t>, but most likely to do so in person</w:t>
      </w:r>
      <w:r w:rsidR="00EC28FB" w:rsidRPr="002A4FBC">
        <w:rPr>
          <w:rFonts w:ascii="Calibri" w:hAnsi="Calibri" w:cs="Calibri"/>
          <w:bCs/>
          <w:sz w:val="24"/>
          <w:szCs w:val="24"/>
        </w:rPr>
        <w:t xml:space="preserve"> (30.9%)</w:t>
      </w:r>
      <w:r w:rsidR="003D4493" w:rsidRPr="002A4FBC">
        <w:rPr>
          <w:rFonts w:ascii="Calibri" w:hAnsi="Calibri" w:cs="Calibri"/>
          <w:bCs/>
          <w:sz w:val="24"/>
          <w:szCs w:val="24"/>
        </w:rPr>
        <w:t>.</w:t>
      </w:r>
      <w:r w:rsidR="002B00DB" w:rsidRPr="002A4FBC">
        <w:rPr>
          <w:rFonts w:ascii="Calibri" w:hAnsi="Calibri" w:cs="Calibri"/>
          <w:bCs/>
          <w:sz w:val="24"/>
          <w:szCs w:val="24"/>
        </w:rPr>
        <w:t xml:space="preserve"> </w:t>
      </w:r>
    </w:p>
    <w:p w14:paraId="0EB81505" w14:textId="697BE9D9" w:rsidR="00CC5EA4" w:rsidRPr="002A4FBC" w:rsidRDefault="00CC5EA4" w:rsidP="002A4FBC">
      <w:pPr>
        <w:pStyle w:val="ListParagraph"/>
        <w:numPr>
          <w:ilvl w:val="0"/>
          <w:numId w:val="5"/>
        </w:numPr>
        <w:rPr>
          <w:rFonts w:ascii="Calibri" w:hAnsi="Calibri" w:cs="Calibri"/>
          <w:bCs/>
          <w:sz w:val="24"/>
          <w:szCs w:val="24"/>
        </w:rPr>
      </w:pPr>
      <w:r w:rsidRPr="002A4FBC">
        <w:rPr>
          <w:rFonts w:ascii="Calibri" w:hAnsi="Calibri" w:cs="Calibri"/>
          <w:bCs/>
          <w:sz w:val="24"/>
          <w:szCs w:val="24"/>
        </w:rPr>
        <w:t>Those identifying as disabled were most likely to access services by phone (</w:t>
      </w:r>
      <w:r w:rsidR="00F750B4" w:rsidRPr="002A4FBC">
        <w:rPr>
          <w:rFonts w:ascii="Calibri" w:hAnsi="Calibri" w:cs="Calibri"/>
          <w:bCs/>
          <w:sz w:val="24"/>
          <w:szCs w:val="24"/>
        </w:rPr>
        <w:t>36.1%), followed by</w:t>
      </w:r>
      <w:r w:rsidR="00BB6281" w:rsidRPr="002A4FBC">
        <w:rPr>
          <w:rFonts w:ascii="Calibri" w:hAnsi="Calibri" w:cs="Calibri"/>
          <w:bCs/>
          <w:sz w:val="24"/>
          <w:szCs w:val="24"/>
        </w:rPr>
        <w:t xml:space="preserve"> respondents aged 55 or over (</w:t>
      </w:r>
      <w:r w:rsidR="002F355E" w:rsidRPr="002A4FBC">
        <w:rPr>
          <w:rFonts w:ascii="Calibri" w:hAnsi="Calibri" w:cs="Calibri"/>
          <w:bCs/>
          <w:sz w:val="24"/>
          <w:szCs w:val="24"/>
        </w:rPr>
        <w:t>31.7</w:t>
      </w:r>
      <w:r w:rsidR="00BB6281" w:rsidRPr="002A4FBC">
        <w:rPr>
          <w:rFonts w:ascii="Calibri" w:hAnsi="Calibri" w:cs="Calibri"/>
          <w:bCs/>
          <w:sz w:val="24"/>
          <w:szCs w:val="24"/>
        </w:rPr>
        <w:t>%) and</w:t>
      </w:r>
      <w:r w:rsidR="00F750B4" w:rsidRPr="002A4FBC">
        <w:rPr>
          <w:rFonts w:ascii="Calibri" w:hAnsi="Calibri" w:cs="Calibri"/>
          <w:bCs/>
          <w:sz w:val="24"/>
          <w:szCs w:val="24"/>
        </w:rPr>
        <w:t xml:space="preserve"> those living in the Southern Arc of the city (</w:t>
      </w:r>
      <w:r w:rsidR="00BB6281" w:rsidRPr="002A4FBC">
        <w:rPr>
          <w:rFonts w:ascii="Calibri" w:hAnsi="Calibri" w:cs="Calibri"/>
          <w:bCs/>
          <w:sz w:val="24"/>
          <w:szCs w:val="24"/>
        </w:rPr>
        <w:t>30.8%)</w:t>
      </w:r>
      <w:r w:rsidR="0007746B" w:rsidRPr="002A4FBC">
        <w:rPr>
          <w:rFonts w:ascii="Calibri" w:hAnsi="Calibri" w:cs="Calibri"/>
          <w:bCs/>
          <w:sz w:val="24"/>
          <w:szCs w:val="24"/>
        </w:rPr>
        <w:t>.</w:t>
      </w:r>
    </w:p>
    <w:p w14:paraId="28677B8A" w14:textId="2E769243" w:rsidR="0007746B" w:rsidRPr="002A4FBC" w:rsidRDefault="0007746B" w:rsidP="002A4FBC">
      <w:pPr>
        <w:pStyle w:val="ListParagraph"/>
        <w:numPr>
          <w:ilvl w:val="0"/>
          <w:numId w:val="5"/>
        </w:numPr>
        <w:rPr>
          <w:rFonts w:ascii="Calibri" w:hAnsi="Calibri" w:cs="Calibri"/>
          <w:bCs/>
          <w:sz w:val="24"/>
          <w:szCs w:val="24"/>
        </w:rPr>
      </w:pPr>
      <w:r w:rsidRPr="002A4FBC">
        <w:rPr>
          <w:rFonts w:ascii="Calibri" w:hAnsi="Calibri" w:cs="Calibri"/>
          <w:bCs/>
          <w:sz w:val="24"/>
          <w:szCs w:val="24"/>
        </w:rPr>
        <w:t>Older respondents were least likely to access services in person (</w:t>
      </w:r>
      <w:r w:rsidR="00737E37" w:rsidRPr="002A4FBC">
        <w:rPr>
          <w:rFonts w:ascii="Calibri" w:hAnsi="Calibri" w:cs="Calibri"/>
          <w:bCs/>
          <w:sz w:val="24"/>
          <w:szCs w:val="24"/>
        </w:rPr>
        <w:t>15.5%).</w:t>
      </w:r>
    </w:p>
    <w:tbl>
      <w:tblPr>
        <w:tblStyle w:val="GridTable5Dark-Accent6"/>
        <w:tblW w:w="8065" w:type="dxa"/>
        <w:tblLayout w:type="fixed"/>
        <w:tblLook w:val="04A0" w:firstRow="1" w:lastRow="0" w:firstColumn="1" w:lastColumn="0" w:noHBand="0" w:noVBand="1"/>
      </w:tblPr>
      <w:tblGrid>
        <w:gridCol w:w="2405"/>
        <w:gridCol w:w="703"/>
        <w:gridCol w:w="1124"/>
        <w:gridCol w:w="1292"/>
        <w:gridCol w:w="1417"/>
        <w:gridCol w:w="1124"/>
      </w:tblGrid>
      <w:tr w:rsidR="002B61C8" w:rsidRPr="002B61C8" w14:paraId="1A6AE092" w14:textId="77777777" w:rsidTr="00CA565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hideMark/>
          </w:tcPr>
          <w:p w14:paraId="1B63DA5A" w14:textId="77777777"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w:t>
            </w:r>
          </w:p>
        </w:tc>
        <w:tc>
          <w:tcPr>
            <w:tcW w:w="703" w:type="dxa"/>
          </w:tcPr>
          <w:p w14:paraId="6B71DBC5" w14:textId="580090CC" w:rsidR="00E25286" w:rsidRPr="00CA5652" w:rsidRDefault="00E25286" w:rsidP="00E2528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A5652">
              <w:rPr>
                <w:rFonts w:ascii="Calibri" w:eastAsia="Times New Roman" w:hAnsi="Calibri" w:cs="Calibri"/>
                <w:sz w:val="24"/>
                <w:szCs w:val="24"/>
                <w:lang w:eastAsia="en-GB"/>
              </w:rPr>
              <w:t xml:space="preserve">Base </w:t>
            </w:r>
          </w:p>
        </w:tc>
        <w:tc>
          <w:tcPr>
            <w:tcW w:w="1124" w:type="dxa"/>
            <w:hideMark/>
          </w:tcPr>
          <w:p w14:paraId="60BC7713" w14:textId="1590B4B9" w:rsidR="00E25286" w:rsidRPr="00E25286" w:rsidRDefault="00E25286" w:rsidP="00E2528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Online</w:t>
            </w:r>
          </w:p>
        </w:tc>
        <w:tc>
          <w:tcPr>
            <w:tcW w:w="1292" w:type="dxa"/>
            <w:hideMark/>
          </w:tcPr>
          <w:p w14:paraId="3930FF93" w14:textId="77777777" w:rsidR="00E25286" w:rsidRPr="00E25286" w:rsidRDefault="00E25286" w:rsidP="00E2528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By phone</w:t>
            </w:r>
          </w:p>
        </w:tc>
        <w:tc>
          <w:tcPr>
            <w:tcW w:w="1417" w:type="dxa"/>
            <w:hideMark/>
          </w:tcPr>
          <w:p w14:paraId="27C984EB" w14:textId="77777777" w:rsidR="00E25286" w:rsidRPr="00E25286" w:rsidRDefault="00E25286" w:rsidP="00E2528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In person</w:t>
            </w:r>
          </w:p>
        </w:tc>
        <w:tc>
          <w:tcPr>
            <w:tcW w:w="1124" w:type="dxa"/>
            <w:hideMark/>
          </w:tcPr>
          <w:p w14:paraId="78FCEF07" w14:textId="77777777" w:rsidR="00E25286" w:rsidRPr="00E25286" w:rsidRDefault="00E25286" w:rsidP="00E2528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Other</w:t>
            </w:r>
          </w:p>
        </w:tc>
      </w:tr>
      <w:tr w:rsidR="00E25286" w:rsidRPr="002B61C8" w14:paraId="62F9D968" w14:textId="77777777" w:rsidTr="00CA565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113612CA" w14:textId="23AB21D6"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All respondents </w:t>
            </w:r>
          </w:p>
        </w:tc>
        <w:tc>
          <w:tcPr>
            <w:tcW w:w="703" w:type="dxa"/>
          </w:tcPr>
          <w:p w14:paraId="2A1F6CF7" w14:textId="27C1EE2D" w:rsidR="00E25286" w:rsidRPr="002B61C8" w:rsidRDefault="00B05E21" w:rsidP="00E2528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2224</w:t>
            </w:r>
          </w:p>
        </w:tc>
        <w:tc>
          <w:tcPr>
            <w:tcW w:w="1124" w:type="dxa"/>
            <w:noWrap/>
            <w:hideMark/>
          </w:tcPr>
          <w:p w14:paraId="627B8960" w14:textId="76D024C4"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83.5</w:t>
            </w:r>
          </w:p>
        </w:tc>
        <w:tc>
          <w:tcPr>
            <w:tcW w:w="1292" w:type="dxa"/>
            <w:noWrap/>
            <w:hideMark/>
          </w:tcPr>
          <w:p w14:paraId="38521858"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27.4</w:t>
            </w:r>
          </w:p>
        </w:tc>
        <w:tc>
          <w:tcPr>
            <w:tcW w:w="1417" w:type="dxa"/>
            <w:noWrap/>
            <w:hideMark/>
          </w:tcPr>
          <w:p w14:paraId="407CB419"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18.3</w:t>
            </w:r>
          </w:p>
        </w:tc>
        <w:tc>
          <w:tcPr>
            <w:tcW w:w="1124" w:type="dxa"/>
            <w:noWrap/>
            <w:hideMark/>
          </w:tcPr>
          <w:p w14:paraId="0B15EB8B"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3.1</w:t>
            </w:r>
          </w:p>
        </w:tc>
      </w:tr>
      <w:tr w:rsidR="00E25286" w:rsidRPr="002B61C8" w14:paraId="47960AAE" w14:textId="77777777" w:rsidTr="00CA565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2616678A" w14:textId="61BABF7F"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Under 35 </w:t>
            </w:r>
          </w:p>
        </w:tc>
        <w:tc>
          <w:tcPr>
            <w:tcW w:w="703" w:type="dxa"/>
          </w:tcPr>
          <w:p w14:paraId="55B45512" w14:textId="354EE410" w:rsidR="00E25286" w:rsidRPr="002B61C8" w:rsidRDefault="00B05E21" w:rsidP="00E25286">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249</w:t>
            </w:r>
          </w:p>
        </w:tc>
        <w:tc>
          <w:tcPr>
            <w:tcW w:w="1124" w:type="dxa"/>
            <w:noWrap/>
            <w:hideMark/>
          </w:tcPr>
          <w:p w14:paraId="448EDD2B" w14:textId="0C4F3516"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78.7</w:t>
            </w:r>
          </w:p>
        </w:tc>
        <w:tc>
          <w:tcPr>
            <w:tcW w:w="1292" w:type="dxa"/>
            <w:noWrap/>
            <w:hideMark/>
          </w:tcPr>
          <w:p w14:paraId="37C791C3"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21.3</w:t>
            </w:r>
          </w:p>
        </w:tc>
        <w:tc>
          <w:tcPr>
            <w:tcW w:w="1417" w:type="dxa"/>
            <w:noWrap/>
            <w:hideMark/>
          </w:tcPr>
          <w:p w14:paraId="7E2FC931"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30.9</w:t>
            </w:r>
          </w:p>
        </w:tc>
        <w:tc>
          <w:tcPr>
            <w:tcW w:w="1124" w:type="dxa"/>
            <w:noWrap/>
            <w:hideMark/>
          </w:tcPr>
          <w:p w14:paraId="0A465776"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4.0</w:t>
            </w:r>
          </w:p>
        </w:tc>
      </w:tr>
      <w:tr w:rsidR="00E25286" w:rsidRPr="002B61C8" w14:paraId="5A75E155" w14:textId="77777777" w:rsidTr="00CA565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6224939E" w14:textId="78F45E23"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55+ </w:t>
            </w:r>
          </w:p>
        </w:tc>
        <w:tc>
          <w:tcPr>
            <w:tcW w:w="703" w:type="dxa"/>
          </w:tcPr>
          <w:p w14:paraId="4834AA25" w14:textId="7F6AFA6F" w:rsidR="00E25286" w:rsidRPr="002B61C8" w:rsidRDefault="00B05E21" w:rsidP="00E2528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922</w:t>
            </w:r>
          </w:p>
        </w:tc>
        <w:tc>
          <w:tcPr>
            <w:tcW w:w="1124" w:type="dxa"/>
            <w:noWrap/>
            <w:hideMark/>
          </w:tcPr>
          <w:p w14:paraId="30400F82" w14:textId="22F265B6"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83.9</w:t>
            </w:r>
          </w:p>
        </w:tc>
        <w:tc>
          <w:tcPr>
            <w:tcW w:w="1292" w:type="dxa"/>
            <w:noWrap/>
            <w:hideMark/>
          </w:tcPr>
          <w:p w14:paraId="249FB26A"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31.7</w:t>
            </w:r>
          </w:p>
        </w:tc>
        <w:tc>
          <w:tcPr>
            <w:tcW w:w="1417" w:type="dxa"/>
            <w:noWrap/>
            <w:hideMark/>
          </w:tcPr>
          <w:p w14:paraId="1D8C4B3A"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15.5</w:t>
            </w:r>
          </w:p>
        </w:tc>
        <w:tc>
          <w:tcPr>
            <w:tcW w:w="1124" w:type="dxa"/>
            <w:noWrap/>
            <w:hideMark/>
          </w:tcPr>
          <w:p w14:paraId="2A2EA4D2"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2.0</w:t>
            </w:r>
          </w:p>
        </w:tc>
      </w:tr>
      <w:tr w:rsidR="00E25286" w:rsidRPr="002B61C8" w14:paraId="659297C9" w14:textId="77777777" w:rsidTr="00CA565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775259EF" w14:textId="7A0007F4"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Female </w:t>
            </w:r>
          </w:p>
        </w:tc>
        <w:tc>
          <w:tcPr>
            <w:tcW w:w="703" w:type="dxa"/>
          </w:tcPr>
          <w:p w14:paraId="7B31B093" w14:textId="73DD56F3" w:rsidR="00E25286" w:rsidRPr="002B61C8" w:rsidRDefault="00B05E21" w:rsidP="00E25286">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958</w:t>
            </w:r>
          </w:p>
        </w:tc>
        <w:tc>
          <w:tcPr>
            <w:tcW w:w="1124" w:type="dxa"/>
            <w:noWrap/>
            <w:hideMark/>
          </w:tcPr>
          <w:p w14:paraId="2D5120C8" w14:textId="0BF96F5B"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84.3</w:t>
            </w:r>
          </w:p>
        </w:tc>
        <w:tc>
          <w:tcPr>
            <w:tcW w:w="1292" w:type="dxa"/>
            <w:noWrap/>
            <w:hideMark/>
          </w:tcPr>
          <w:p w14:paraId="1C637558"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28.8</w:t>
            </w:r>
          </w:p>
        </w:tc>
        <w:tc>
          <w:tcPr>
            <w:tcW w:w="1417" w:type="dxa"/>
            <w:noWrap/>
            <w:hideMark/>
          </w:tcPr>
          <w:p w14:paraId="2E997EE5"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18.7</w:t>
            </w:r>
          </w:p>
        </w:tc>
        <w:tc>
          <w:tcPr>
            <w:tcW w:w="1124" w:type="dxa"/>
            <w:noWrap/>
            <w:hideMark/>
          </w:tcPr>
          <w:p w14:paraId="51A5ED6F"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2.5</w:t>
            </w:r>
          </w:p>
        </w:tc>
      </w:tr>
      <w:tr w:rsidR="00E25286" w:rsidRPr="002B61C8" w14:paraId="694468A4" w14:textId="77777777" w:rsidTr="00CA565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43D5D967" w14:textId="4CD5A4E7"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Male </w:t>
            </w:r>
          </w:p>
        </w:tc>
        <w:tc>
          <w:tcPr>
            <w:tcW w:w="703" w:type="dxa"/>
          </w:tcPr>
          <w:p w14:paraId="6BC4EB3B" w14:textId="619FFD60" w:rsidR="00E25286" w:rsidRPr="002B61C8" w:rsidRDefault="00B05E21" w:rsidP="00E2528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827</w:t>
            </w:r>
          </w:p>
        </w:tc>
        <w:tc>
          <w:tcPr>
            <w:tcW w:w="1124" w:type="dxa"/>
            <w:noWrap/>
            <w:hideMark/>
          </w:tcPr>
          <w:p w14:paraId="7E022705" w14:textId="68890655"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82.5</w:t>
            </w:r>
          </w:p>
        </w:tc>
        <w:tc>
          <w:tcPr>
            <w:tcW w:w="1292" w:type="dxa"/>
            <w:noWrap/>
            <w:hideMark/>
          </w:tcPr>
          <w:p w14:paraId="339FEC85"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26.8</w:t>
            </w:r>
          </w:p>
        </w:tc>
        <w:tc>
          <w:tcPr>
            <w:tcW w:w="1417" w:type="dxa"/>
            <w:noWrap/>
            <w:hideMark/>
          </w:tcPr>
          <w:p w14:paraId="19416DFB"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20.1</w:t>
            </w:r>
          </w:p>
        </w:tc>
        <w:tc>
          <w:tcPr>
            <w:tcW w:w="1124" w:type="dxa"/>
            <w:noWrap/>
            <w:hideMark/>
          </w:tcPr>
          <w:p w14:paraId="7E24EA7B"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2.8</w:t>
            </w:r>
          </w:p>
        </w:tc>
      </w:tr>
      <w:tr w:rsidR="00E25286" w:rsidRPr="002B61C8" w14:paraId="66BA7999" w14:textId="77777777" w:rsidTr="00CA565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006F5471" w14:textId="3BF80878"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Ethnically Diverse </w:t>
            </w:r>
          </w:p>
        </w:tc>
        <w:tc>
          <w:tcPr>
            <w:tcW w:w="703" w:type="dxa"/>
          </w:tcPr>
          <w:p w14:paraId="49123C87" w14:textId="2BB554D7" w:rsidR="00E25286" w:rsidRPr="002B61C8" w:rsidRDefault="00B05E21" w:rsidP="00E25286">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384</w:t>
            </w:r>
          </w:p>
        </w:tc>
        <w:tc>
          <w:tcPr>
            <w:tcW w:w="1124" w:type="dxa"/>
            <w:noWrap/>
            <w:hideMark/>
          </w:tcPr>
          <w:p w14:paraId="4A072600" w14:textId="0D95DB7F"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71.6</w:t>
            </w:r>
          </w:p>
        </w:tc>
        <w:tc>
          <w:tcPr>
            <w:tcW w:w="1292" w:type="dxa"/>
            <w:noWrap/>
            <w:hideMark/>
          </w:tcPr>
          <w:p w14:paraId="0F49BBA0"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26.8</w:t>
            </w:r>
          </w:p>
        </w:tc>
        <w:tc>
          <w:tcPr>
            <w:tcW w:w="1417" w:type="dxa"/>
            <w:noWrap/>
            <w:hideMark/>
          </w:tcPr>
          <w:p w14:paraId="1AAF9E1A"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27.9</w:t>
            </w:r>
          </w:p>
        </w:tc>
        <w:tc>
          <w:tcPr>
            <w:tcW w:w="1124" w:type="dxa"/>
            <w:noWrap/>
            <w:hideMark/>
          </w:tcPr>
          <w:p w14:paraId="5E510F07"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6.3</w:t>
            </w:r>
          </w:p>
        </w:tc>
      </w:tr>
      <w:tr w:rsidR="00E25286" w:rsidRPr="002B61C8" w14:paraId="616A253B" w14:textId="77777777" w:rsidTr="00CA565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1AD7DEAA" w14:textId="4E010D7D"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Identify as disabled </w:t>
            </w:r>
          </w:p>
        </w:tc>
        <w:tc>
          <w:tcPr>
            <w:tcW w:w="703" w:type="dxa"/>
          </w:tcPr>
          <w:p w14:paraId="204A3A81" w14:textId="4650263E" w:rsidR="00E25286" w:rsidRPr="002B61C8" w:rsidRDefault="00B05E21" w:rsidP="00E2528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305</w:t>
            </w:r>
          </w:p>
        </w:tc>
        <w:tc>
          <w:tcPr>
            <w:tcW w:w="1124" w:type="dxa"/>
            <w:noWrap/>
            <w:hideMark/>
          </w:tcPr>
          <w:p w14:paraId="6685F1CD" w14:textId="7D2F728B"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82.3</w:t>
            </w:r>
          </w:p>
        </w:tc>
        <w:tc>
          <w:tcPr>
            <w:tcW w:w="1292" w:type="dxa"/>
            <w:noWrap/>
            <w:hideMark/>
          </w:tcPr>
          <w:p w14:paraId="3B9A41B4"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36.1</w:t>
            </w:r>
          </w:p>
        </w:tc>
        <w:tc>
          <w:tcPr>
            <w:tcW w:w="1417" w:type="dxa"/>
            <w:noWrap/>
            <w:hideMark/>
          </w:tcPr>
          <w:p w14:paraId="27D77660"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19.7</w:t>
            </w:r>
          </w:p>
        </w:tc>
        <w:tc>
          <w:tcPr>
            <w:tcW w:w="1124" w:type="dxa"/>
            <w:noWrap/>
            <w:hideMark/>
          </w:tcPr>
          <w:p w14:paraId="0FE50E81"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1.6</w:t>
            </w:r>
          </w:p>
        </w:tc>
      </w:tr>
      <w:tr w:rsidR="00E25286" w:rsidRPr="002B61C8" w14:paraId="3A7EBCF4" w14:textId="77777777" w:rsidTr="00CA565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40233561" w14:textId="33C07081"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Welsh speaker </w:t>
            </w:r>
          </w:p>
        </w:tc>
        <w:tc>
          <w:tcPr>
            <w:tcW w:w="703" w:type="dxa"/>
          </w:tcPr>
          <w:p w14:paraId="6428B75F" w14:textId="3EB269A4" w:rsidR="00E25286" w:rsidRPr="002B61C8" w:rsidRDefault="00B05E21" w:rsidP="00E25286">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181</w:t>
            </w:r>
          </w:p>
        </w:tc>
        <w:tc>
          <w:tcPr>
            <w:tcW w:w="1124" w:type="dxa"/>
            <w:noWrap/>
            <w:hideMark/>
          </w:tcPr>
          <w:p w14:paraId="21C3A820" w14:textId="3FBA2BA2"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88.4</w:t>
            </w:r>
          </w:p>
        </w:tc>
        <w:tc>
          <w:tcPr>
            <w:tcW w:w="1292" w:type="dxa"/>
            <w:noWrap/>
            <w:hideMark/>
          </w:tcPr>
          <w:p w14:paraId="6A159DF4"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26.5</w:t>
            </w:r>
          </w:p>
        </w:tc>
        <w:tc>
          <w:tcPr>
            <w:tcW w:w="1417" w:type="dxa"/>
            <w:noWrap/>
            <w:hideMark/>
          </w:tcPr>
          <w:p w14:paraId="5A597AAC"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16.0</w:t>
            </w:r>
          </w:p>
        </w:tc>
        <w:tc>
          <w:tcPr>
            <w:tcW w:w="1124" w:type="dxa"/>
            <w:noWrap/>
            <w:hideMark/>
          </w:tcPr>
          <w:p w14:paraId="35C3FAF1"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2.2</w:t>
            </w:r>
          </w:p>
        </w:tc>
      </w:tr>
      <w:tr w:rsidR="00E25286" w:rsidRPr="002B61C8" w14:paraId="6755595F" w14:textId="77777777" w:rsidTr="00CA565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2B23A878" w14:textId="7F5ABBD6"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Southern Arc </w:t>
            </w:r>
          </w:p>
        </w:tc>
        <w:tc>
          <w:tcPr>
            <w:tcW w:w="703" w:type="dxa"/>
          </w:tcPr>
          <w:p w14:paraId="519BA33E" w14:textId="10CB227B" w:rsidR="00E25286" w:rsidRPr="002B61C8" w:rsidRDefault="00B05E21" w:rsidP="00E2528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643</w:t>
            </w:r>
          </w:p>
        </w:tc>
        <w:tc>
          <w:tcPr>
            <w:tcW w:w="1124" w:type="dxa"/>
            <w:noWrap/>
            <w:hideMark/>
          </w:tcPr>
          <w:p w14:paraId="1202D68B" w14:textId="7D877B8C"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77.8</w:t>
            </w:r>
          </w:p>
        </w:tc>
        <w:tc>
          <w:tcPr>
            <w:tcW w:w="1292" w:type="dxa"/>
            <w:noWrap/>
            <w:hideMark/>
          </w:tcPr>
          <w:p w14:paraId="11ED48E6"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30.8</w:t>
            </w:r>
          </w:p>
        </w:tc>
        <w:tc>
          <w:tcPr>
            <w:tcW w:w="1417" w:type="dxa"/>
            <w:noWrap/>
            <w:hideMark/>
          </w:tcPr>
          <w:p w14:paraId="57124E16"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23.6</w:t>
            </w:r>
          </w:p>
        </w:tc>
        <w:tc>
          <w:tcPr>
            <w:tcW w:w="1124" w:type="dxa"/>
            <w:noWrap/>
            <w:hideMark/>
          </w:tcPr>
          <w:p w14:paraId="744A741C"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3.1</w:t>
            </w:r>
          </w:p>
        </w:tc>
      </w:tr>
      <w:tr w:rsidR="00E25286" w:rsidRPr="002B61C8" w14:paraId="7CDAC0B4" w14:textId="77777777" w:rsidTr="00CA565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50526D73" w14:textId="74689C8C"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Children in household </w:t>
            </w:r>
          </w:p>
        </w:tc>
        <w:tc>
          <w:tcPr>
            <w:tcW w:w="703" w:type="dxa"/>
          </w:tcPr>
          <w:p w14:paraId="50AA072E" w14:textId="460C1BFE" w:rsidR="00E25286" w:rsidRPr="002B61C8" w:rsidRDefault="00B05E21" w:rsidP="00E25286">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418</w:t>
            </w:r>
          </w:p>
        </w:tc>
        <w:tc>
          <w:tcPr>
            <w:tcW w:w="1124" w:type="dxa"/>
            <w:noWrap/>
            <w:hideMark/>
          </w:tcPr>
          <w:p w14:paraId="053DA9C0" w14:textId="4A238B76"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80.9</w:t>
            </w:r>
          </w:p>
        </w:tc>
        <w:tc>
          <w:tcPr>
            <w:tcW w:w="1292" w:type="dxa"/>
            <w:noWrap/>
            <w:hideMark/>
          </w:tcPr>
          <w:p w14:paraId="29A5DD7A"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24.6</w:t>
            </w:r>
          </w:p>
        </w:tc>
        <w:tc>
          <w:tcPr>
            <w:tcW w:w="1417" w:type="dxa"/>
            <w:noWrap/>
            <w:hideMark/>
          </w:tcPr>
          <w:p w14:paraId="5B2E6A09"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18.9</w:t>
            </w:r>
          </w:p>
        </w:tc>
        <w:tc>
          <w:tcPr>
            <w:tcW w:w="1124" w:type="dxa"/>
            <w:noWrap/>
            <w:hideMark/>
          </w:tcPr>
          <w:p w14:paraId="1EA6B782" w14:textId="77777777" w:rsidR="00E25286" w:rsidRPr="00E25286" w:rsidRDefault="00E25286" w:rsidP="002B61C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4.1</w:t>
            </w:r>
          </w:p>
        </w:tc>
      </w:tr>
      <w:tr w:rsidR="00E25286" w:rsidRPr="002B61C8" w14:paraId="456371D0" w14:textId="77777777" w:rsidTr="00CA565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6F1FA85B" w14:textId="54A6B98B" w:rsidR="00E25286" w:rsidRPr="00E25286" w:rsidRDefault="00E25286" w:rsidP="00E25286">
            <w:pPr>
              <w:spacing w:after="0" w:line="240" w:lineRule="auto"/>
              <w:rPr>
                <w:rFonts w:ascii="Calibri" w:eastAsia="Times New Roman" w:hAnsi="Calibri" w:cs="Calibri"/>
                <w:sz w:val="24"/>
                <w:szCs w:val="24"/>
                <w:lang w:eastAsia="en-GB"/>
              </w:rPr>
            </w:pPr>
            <w:r w:rsidRPr="00E25286">
              <w:rPr>
                <w:rFonts w:ascii="Calibri" w:eastAsia="Times New Roman" w:hAnsi="Calibri" w:cs="Calibri"/>
                <w:sz w:val="24"/>
                <w:szCs w:val="24"/>
                <w:lang w:eastAsia="en-GB"/>
              </w:rPr>
              <w:t xml:space="preserve">LGBTQ+ </w:t>
            </w:r>
          </w:p>
        </w:tc>
        <w:tc>
          <w:tcPr>
            <w:tcW w:w="703" w:type="dxa"/>
          </w:tcPr>
          <w:p w14:paraId="7EF888F5" w14:textId="63516E35" w:rsidR="00E25286" w:rsidRPr="002B61C8" w:rsidRDefault="00B05E21" w:rsidP="00E2528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2B61C8">
              <w:rPr>
                <w:rFonts w:ascii="Calibri" w:eastAsia="Times New Roman" w:hAnsi="Calibri" w:cs="Calibri"/>
                <w:b/>
                <w:bCs/>
                <w:color w:val="000000"/>
                <w:sz w:val="24"/>
                <w:szCs w:val="24"/>
                <w:lang w:eastAsia="en-GB"/>
              </w:rPr>
              <w:t>217</w:t>
            </w:r>
          </w:p>
        </w:tc>
        <w:tc>
          <w:tcPr>
            <w:tcW w:w="1124" w:type="dxa"/>
            <w:noWrap/>
            <w:hideMark/>
          </w:tcPr>
          <w:p w14:paraId="2C8AABB6" w14:textId="7E9D98B6"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86.2</w:t>
            </w:r>
          </w:p>
        </w:tc>
        <w:tc>
          <w:tcPr>
            <w:tcW w:w="1292" w:type="dxa"/>
            <w:noWrap/>
            <w:hideMark/>
          </w:tcPr>
          <w:p w14:paraId="5EEA3A4F"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24.9</w:t>
            </w:r>
          </w:p>
        </w:tc>
        <w:tc>
          <w:tcPr>
            <w:tcW w:w="1417" w:type="dxa"/>
            <w:noWrap/>
            <w:hideMark/>
          </w:tcPr>
          <w:p w14:paraId="5ACBD6B1"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19.8</w:t>
            </w:r>
          </w:p>
        </w:tc>
        <w:tc>
          <w:tcPr>
            <w:tcW w:w="1124" w:type="dxa"/>
            <w:noWrap/>
            <w:hideMark/>
          </w:tcPr>
          <w:p w14:paraId="58F83704" w14:textId="77777777" w:rsidR="00E25286" w:rsidRPr="00E25286" w:rsidRDefault="00E25286" w:rsidP="002B61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E25286">
              <w:rPr>
                <w:rFonts w:ascii="Calibri" w:eastAsia="Times New Roman" w:hAnsi="Calibri" w:cs="Calibri"/>
                <w:color w:val="000000"/>
                <w:sz w:val="24"/>
                <w:szCs w:val="24"/>
                <w:lang w:eastAsia="en-GB"/>
              </w:rPr>
              <w:t>2.8</w:t>
            </w:r>
          </w:p>
        </w:tc>
      </w:tr>
    </w:tbl>
    <w:p w14:paraId="4122FDC7" w14:textId="77777777" w:rsidR="007D0CA6" w:rsidRPr="00BA50FD" w:rsidRDefault="007D0CA6" w:rsidP="007D0CA6">
      <w:pPr>
        <w:rPr>
          <w:sz w:val="24"/>
          <w:szCs w:val="24"/>
        </w:rPr>
      </w:pPr>
      <w:r w:rsidRPr="00BA50FD">
        <w:rPr>
          <w:i/>
          <w:sz w:val="24"/>
          <w:szCs w:val="24"/>
        </w:rPr>
        <w:t>Respondents could select multiple options so the total will exceed 100%</w:t>
      </w:r>
      <w:r>
        <w:rPr>
          <w:i/>
          <w:sz w:val="24"/>
          <w:szCs w:val="24"/>
        </w:rPr>
        <w:t>.</w:t>
      </w:r>
    </w:p>
    <w:p w14:paraId="025CB58E" w14:textId="77777777" w:rsidR="00B95B3B" w:rsidRDefault="00B95B3B" w:rsidP="00CB2C68">
      <w:pPr>
        <w:rPr>
          <w:rFonts w:ascii="Calibri" w:hAnsi="Calibri" w:cs="Calibri"/>
          <w:bCs/>
          <w:sz w:val="24"/>
          <w:szCs w:val="24"/>
        </w:rPr>
      </w:pPr>
    </w:p>
    <w:p w14:paraId="2C56E308" w14:textId="3F576A11" w:rsidR="007D0CA6" w:rsidRDefault="007D0CA6" w:rsidP="00CB2C68">
      <w:pPr>
        <w:rPr>
          <w:rFonts w:ascii="Calibri" w:hAnsi="Calibri" w:cs="Calibri"/>
          <w:bCs/>
          <w:sz w:val="24"/>
          <w:szCs w:val="24"/>
        </w:rPr>
      </w:pPr>
      <w:r>
        <w:rPr>
          <w:rFonts w:ascii="Calibri" w:hAnsi="Calibri" w:cs="Calibri"/>
          <w:bCs/>
          <w:sz w:val="24"/>
          <w:szCs w:val="24"/>
        </w:rPr>
        <w:t>There was no correlation between means of accessing services and level of deprivation.</w:t>
      </w:r>
    </w:p>
    <w:p w14:paraId="114C4E8C" w14:textId="77777777" w:rsidR="007D0CA6" w:rsidRPr="00DE7A01" w:rsidRDefault="007D0CA6" w:rsidP="00CB2C68">
      <w:pPr>
        <w:rPr>
          <w:rFonts w:ascii="Calibri" w:hAnsi="Calibri" w:cs="Calibri"/>
          <w:bCs/>
          <w:sz w:val="24"/>
          <w:szCs w:val="24"/>
        </w:rPr>
      </w:pPr>
    </w:p>
    <w:p w14:paraId="6399A5E4" w14:textId="77777777" w:rsidR="00E44532" w:rsidRDefault="00E44532">
      <w:pPr>
        <w:spacing w:after="160" w:line="259" w:lineRule="auto"/>
        <w:rPr>
          <w:rFonts w:ascii="Calibri" w:hAnsi="Calibri" w:cs="Calibri"/>
          <w:b/>
          <w:sz w:val="26"/>
          <w:szCs w:val="26"/>
        </w:rPr>
      </w:pPr>
      <w:r>
        <w:rPr>
          <w:rFonts w:ascii="Calibri" w:hAnsi="Calibri" w:cs="Calibri"/>
          <w:b/>
          <w:sz w:val="26"/>
          <w:szCs w:val="26"/>
        </w:rPr>
        <w:br w:type="page"/>
      </w:r>
    </w:p>
    <w:p w14:paraId="78D49450" w14:textId="64426E98" w:rsidR="0072254B" w:rsidRPr="0072254B" w:rsidRDefault="0072254B" w:rsidP="00CB2C68">
      <w:pPr>
        <w:rPr>
          <w:rFonts w:ascii="Calibri" w:hAnsi="Calibri" w:cs="Calibri"/>
          <w:b/>
          <w:sz w:val="26"/>
          <w:szCs w:val="26"/>
        </w:rPr>
      </w:pPr>
      <w:r w:rsidRPr="0072254B">
        <w:rPr>
          <w:rFonts w:ascii="Calibri" w:hAnsi="Calibri" w:cs="Calibri"/>
          <w:b/>
          <w:sz w:val="26"/>
          <w:szCs w:val="26"/>
        </w:rPr>
        <w:lastRenderedPageBreak/>
        <w:t>14. Please indicate the extent to which you agree or disagree with the below statements:</w:t>
      </w:r>
    </w:p>
    <w:p w14:paraId="3F4CB9F5" w14:textId="2B7B7D6D" w:rsidR="0072254B" w:rsidRPr="00B87A17" w:rsidRDefault="002F290E" w:rsidP="00CB2C68">
      <w:pPr>
        <w:rPr>
          <w:rFonts w:ascii="Calibri" w:hAnsi="Calibri" w:cs="Calibri"/>
          <w:bCs/>
          <w:sz w:val="24"/>
          <w:szCs w:val="24"/>
        </w:rPr>
      </w:pPr>
      <w:r w:rsidRPr="00B87A17">
        <w:rPr>
          <w:rFonts w:ascii="Calibri" w:hAnsi="Calibri" w:cs="Calibri"/>
          <w:bCs/>
          <w:sz w:val="24"/>
          <w:szCs w:val="24"/>
        </w:rPr>
        <w:t>Three in five respondents (</w:t>
      </w:r>
      <w:r w:rsidR="00B87A17" w:rsidRPr="00B87A17">
        <w:rPr>
          <w:rFonts w:ascii="Calibri" w:hAnsi="Calibri" w:cs="Calibri"/>
          <w:bCs/>
          <w:sz w:val="24"/>
          <w:szCs w:val="24"/>
        </w:rPr>
        <w:t>59.2%) agreed</w:t>
      </w:r>
      <w:r w:rsidR="00B87A17">
        <w:rPr>
          <w:rFonts w:ascii="Calibri" w:hAnsi="Calibri" w:cs="Calibri"/>
          <w:bCs/>
          <w:sz w:val="24"/>
          <w:szCs w:val="24"/>
        </w:rPr>
        <w:t xml:space="preserve"> that “Council staff are approachable and</w:t>
      </w:r>
      <w:r w:rsidR="00B36B3F">
        <w:rPr>
          <w:rFonts w:ascii="Calibri" w:hAnsi="Calibri" w:cs="Calibri"/>
          <w:bCs/>
          <w:sz w:val="24"/>
          <w:szCs w:val="24"/>
        </w:rPr>
        <w:t xml:space="preserve"> friendly”</w:t>
      </w:r>
      <w:r w:rsidR="002D7D06">
        <w:rPr>
          <w:rFonts w:ascii="Calibri" w:hAnsi="Calibri" w:cs="Calibri"/>
          <w:bCs/>
          <w:sz w:val="24"/>
          <w:szCs w:val="24"/>
        </w:rPr>
        <w:t>; two in five</w:t>
      </w:r>
      <w:r w:rsidR="008E78DF">
        <w:rPr>
          <w:rFonts w:ascii="Calibri" w:hAnsi="Calibri" w:cs="Calibri"/>
          <w:bCs/>
          <w:sz w:val="24"/>
          <w:szCs w:val="24"/>
        </w:rPr>
        <w:t xml:space="preserve"> agreed that “Contacting the Council is simple” and “Accessing</w:t>
      </w:r>
      <w:r w:rsidR="0057422B">
        <w:rPr>
          <w:rFonts w:ascii="Calibri" w:hAnsi="Calibri" w:cs="Calibri"/>
          <w:bCs/>
          <w:sz w:val="24"/>
          <w:szCs w:val="24"/>
        </w:rPr>
        <w:t xml:space="preserve"> up to date information about Council</w:t>
      </w:r>
      <w:r w:rsidR="001A6E19">
        <w:rPr>
          <w:rFonts w:ascii="Calibri" w:hAnsi="Calibri" w:cs="Calibri"/>
          <w:bCs/>
          <w:sz w:val="24"/>
          <w:szCs w:val="24"/>
        </w:rPr>
        <w:t xml:space="preserve"> services is easy” (</w:t>
      </w:r>
      <w:r w:rsidR="0006657A">
        <w:rPr>
          <w:rFonts w:ascii="Calibri" w:hAnsi="Calibri" w:cs="Calibri"/>
          <w:bCs/>
          <w:sz w:val="24"/>
          <w:szCs w:val="24"/>
        </w:rPr>
        <w:t>43.9% for each).</w:t>
      </w:r>
    </w:p>
    <w:p w14:paraId="05B48A49" w14:textId="7AAE789A" w:rsidR="0072254B" w:rsidRDefault="006C1A0C" w:rsidP="00CB2C68">
      <w:pPr>
        <w:rPr>
          <w:rFonts w:ascii="Calibri" w:hAnsi="Calibri" w:cs="Calibri"/>
          <w:bCs/>
          <w:sz w:val="26"/>
          <w:szCs w:val="26"/>
        </w:rPr>
      </w:pPr>
      <w:r>
        <w:rPr>
          <w:noProof/>
          <w14:ligatures w14:val="standardContextual"/>
        </w:rPr>
        <w:drawing>
          <wp:inline distT="0" distB="0" distL="0" distR="0" wp14:anchorId="1255966C" wp14:editId="7C25A0F3">
            <wp:extent cx="5759450" cy="2628900"/>
            <wp:effectExtent l="0" t="0" r="12700" b="0"/>
            <wp:docPr id="1781553828" name="Chart 1" descr="Chart showing response pattern described in the narrative text">
              <a:extLst xmlns:a="http://schemas.openxmlformats.org/drawingml/2006/main">
                <a:ext uri="{FF2B5EF4-FFF2-40B4-BE49-F238E27FC236}">
                  <a16:creationId xmlns:a16="http://schemas.microsoft.com/office/drawing/2014/main" id="{D6E83C4B-334A-4294-9F13-C49D1734629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3197828C" w14:textId="77777777" w:rsidR="0072254B" w:rsidRDefault="0072254B" w:rsidP="00CB2C68">
      <w:pPr>
        <w:rPr>
          <w:rFonts w:ascii="Calibri" w:hAnsi="Calibri" w:cs="Calibri"/>
          <w:bCs/>
          <w:sz w:val="24"/>
          <w:szCs w:val="24"/>
        </w:rPr>
      </w:pPr>
    </w:p>
    <w:p w14:paraId="27ED7C39" w14:textId="5C93D0F4" w:rsidR="00BA332B" w:rsidRDefault="00BA332B" w:rsidP="00CB2C68">
      <w:pPr>
        <w:rPr>
          <w:rFonts w:ascii="Calibri" w:hAnsi="Calibri" w:cs="Calibri"/>
          <w:bCs/>
          <w:sz w:val="24"/>
          <w:szCs w:val="24"/>
        </w:rPr>
      </w:pPr>
      <w:r>
        <w:rPr>
          <w:rFonts w:ascii="Calibri" w:hAnsi="Calibri" w:cs="Calibri"/>
          <w:bCs/>
          <w:sz w:val="24"/>
          <w:szCs w:val="24"/>
        </w:rPr>
        <w:t xml:space="preserve">Those who </w:t>
      </w:r>
      <w:r w:rsidR="00345B2C">
        <w:rPr>
          <w:rFonts w:ascii="Calibri" w:hAnsi="Calibri" w:cs="Calibri"/>
          <w:bCs/>
          <w:sz w:val="24"/>
          <w:szCs w:val="24"/>
        </w:rPr>
        <w:t>disagreed that ‘Contacting the Council is simple’ were ask</w:t>
      </w:r>
      <w:r w:rsidR="00076527">
        <w:rPr>
          <w:rFonts w:ascii="Calibri" w:hAnsi="Calibri" w:cs="Calibri"/>
          <w:bCs/>
          <w:sz w:val="24"/>
          <w:szCs w:val="24"/>
        </w:rPr>
        <w:t>ed</w:t>
      </w:r>
      <w:r w:rsidR="00345B2C">
        <w:rPr>
          <w:rFonts w:ascii="Calibri" w:hAnsi="Calibri" w:cs="Calibri"/>
          <w:bCs/>
          <w:sz w:val="24"/>
          <w:szCs w:val="24"/>
        </w:rPr>
        <w:t xml:space="preserve"> to </w:t>
      </w:r>
      <w:r w:rsidR="00E45C11">
        <w:rPr>
          <w:rFonts w:ascii="Calibri" w:hAnsi="Calibri" w:cs="Calibri"/>
          <w:bCs/>
          <w:sz w:val="24"/>
          <w:szCs w:val="24"/>
        </w:rPr>
        <w:t xml:space="preserve">explain why they had said this; 435 comments were received, and grouped into themes.  The top three are shown below, with a full list in </w:t>
      </w:r>
      <w:bookmarkStart w:id="14" w:name="Appendix03"/>
      <w:r w:rsidR="00A47520" w:rsidRPr="0025572A">
        <w:rPr>
          <w:rFonts w:ascii="Calibri" w:hAnsi="Calibri" w:cs="Calibri"/>
          <w:bCs/>
          <w:sz w:val="24"/>
          <w:szCs w:val="24"/>
        </w:rPr>
        <w:fldChar w:fldCharType="begin"/>
      </w:r>
      <w:r w:rsidR="00A47520" w:rsidRPr="0025572A">
        <w:rPr>
          <w:rFonts w:ascii="Calibri" w:hAnsi="Calibri" w:cs="Calibri"/>
          <w:bCs/>
          <w:sz w:val="24"/>
          <w:szCs w:val="24"/>
        </w:rPr>
        <w:instrText>HYPERLINK  \l "_Why_Do_You"</w:instrText>
      </w:r>
      <w:r w:rsidR="00A47520" w:rsidRPr="0025572A">
        <w:rPr>
          <w:rFonts w:ascii="Calibri" w:hAnsi="Calibri" w:cs="Calibri"/>
          <w:bCs/>
          <w:sz w:val="24"/>
          <w:szCs w:val="24"/>
        </w:rPr>
      </w:r>
      <w:r w:rsidR="00A47520" w:rsidRPr="0025572A">
        <w:rPr>
          <w:rFonts w:ascii="Calibri" w:hAnsi="Calibri" w:cs="Calibri"/>
          <w:bCs/>
          <w:sz w:val="24"/>
          <w:szCs w:val="24"/>
        </w:rPr>
        <w:fldChar w:fldCharType="separate"/>
      </w:r>
      <w:r w:rsidR="00E45C11" w:rsidRPr="0025572A">
        <w:rPr>
          <w:rStyle w:val="Hyperlink"/>
          <w:rFonts w:ascii="Calibri" w:hAnsi="Calibri" w:cs="Calibri"/>
          <w:bCs/>
          <w:sz w:val="24"/>
          <w:szCs w:val="24"/>
        </w:rPr>
        <w:t xml:space="preserve">Appendix </w:t>
      </w:r>
      <w:r w:rsidR="00BA7F3C" w:rsidRPr="00A47520">
        <w:rPr>
          <w:rStyle w:val="Hyperlink"/>
          <w:rFonts w:ascii="Calibri" w:hAnsi="Calibri" w:cs="Calibri"/>
          <w:bCs/>
          <w:sz w:val="24"/>
          <w:szCs w:val="24"/>
        </w:rPr>
        <w:t>3</w:t>
      </w:r>
      <w:r w:rsidR="00A47520" w:rsidRPr="0025572A">
        <w:rPr>
          <w:rFonts w:ascii="Calibri" w:hAnsi="Calibri" w:cs="Calibri"/>
          <w:bCs/>
          <w:sz w:val="24"/>
          <w:szCs w:val="24"/>
        </w:rPr>
        <w:fldChar w:fldCharType="end"/>
      </w:r>
      <w:bookmarkEnd w:id="14"/>
      <w:r w:rsidR="00E45C11">
        <w:rPr>
          <w:rFonts w:ascii="Calibri" w:hAnsi="Calibri" w:cs="Calibri"/>
          <w:bCs/>
          <w:sz w:val="24"/>
          <w:szCs w:val="24"/>
        </w:rPr>
        <w:t xml:space="preserve">. </w:t>
      </w:r>
    </w:p>
    <w:tbl>
      <w:tblPr>
        <w:tblStyle w:val="GridTable5Dark-Accent6"/>
        <w:tblW w:w="9209" w:type="dxa"/>
        <w:tblLook w:val="04A0" w:firstRow="1" w:lastRow="0" w:firstColumn="1" w:lastColumn="0" w:noHBand="0" w:noVBand="1"/>
      </w:tblPr>
      <w:tblGrid>
        <w:gridCol w:w="1980"/>
        <w:gridCol w:w="960"/>
        <w:gridCol w:w="960"/>
        <w:gridCol w:w="5309"/>
      </w:tblGrid>
      <w:tr w:rsidR="00464E50" w:rsidRPr="00CB34EB" w14:paraId="1664540C" w14:textId="77777777" w:rsidTr="00BD4A9C">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1CE0EBC" w14:textId="77777777" w:rsidR="00A87DED" w:rsidRPr="00CB34EB" w:rsidRDefault="00A87DED" w:rsidP="00A87DED">
            <w:pPr>
              <w:spacing w:after="0" w:line="240" w:lineRule="auto"/>
              <w:rPr>
                <w:rFonts w:ascii="Calibri" w:eastAsia="Times New Roman" w:hAnsi="Calibri" w:cs="Calibri"/>
                <w:sz w:val="24"/>
                <w:szCs w:val="24"/>
                <w:lang w:eastAsia="en-GB"/>
              </w:rPr>
            </w:pPr>
            <w:r w:rsidRPr="00CB34EB">
              <w:rPr>
                <w:rFonts w:ascii="Calibri" w:eastAsia="Times New Roman" w:hAnsi="Calibri" w:cs="Calibri"/>
                <w:sz w:val="24"/>
                <w:szCs w:val="24"/>
                <w:lang w:eastAsia="en-GB"/>
              </w:rPr>
              <w:t>Theme</w:t>
            </w:r>
          </w:p>
        </w:tc>
        <w:tc>
          <w:tcPr>
            <w:tcW w:w="960" w:type="dxa"/>
            <w:noWrap/>
            <w:hideMark/>
          </w:tcPr>
          <w:p w14:paraId="4917FFF6" w14:textId="77777777" w:rsidR="00A87DED" w:rsidRPr="00CB34EB" w:rsidRDefault="00A87DED" w:rsidP="00A87DE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B34EB">
              <w:rPr>
                <w:rFonts w:ascii="Calibri" w:eastAsia="Times New Roman" w:hAnsi="Calibri" w:cs="Calibri"/>
                <w:sz w:val="24"/>
                <w:szCs w:val="24"/>
                <w:lang w:eastAsia="en-GB"/>
              </w:rPr>
              <w:t>No.</w:t>
            </w:r>
          </w:p>
        </w:tc>
        <w:tc>
          <w:tcPr>
            <w:tcW w:w="960" w:type="dxa"/>
            <w:noWrap/>
            <w:hideMark/>
          </w:tcPr>
          <w:p w14:paraId="38C36D04" w14:textId="77777777" w:rsidR="00A87DED" w:rsidRPr="00CB34EB" w:rsidRDefault="00A87DED" w:rsidP="00A87DE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B34EB">
              <w:rPr>
                <w:rFonts w:ascii="Calibri" w:eastAsia="Times New Roman" w:hAnsi="Calibri" w:cs="Calibri"/>
                <w:sz w:val="24"/>
                <w:szCs w:val="24"/>
                <w:lang w:eastAsia="en-GB"/>
              </w:rPr>
              <w:t>%</w:t>
            </w:r>
          </w:p>
        </w:tc>
        <w:tc>
          <w:tcPr>
            <w:tcW w:w="5309" w:type="dxa"/>
            <w:noWrap/>
            <w:hideMark/>
          </w:tcPr>
          <w:p w14:paraId="3C39F477" w14:textId="77777777" w:rsidR="00A87DED" w:rsidRPr="00CB34EB" w:rsidRDefault="00A87DED" w:rsidP="00A87DE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B34EB">
              <w:rPr>
                <w:rFonts w:ascii="Calibri" w:eastAsia="Times New Roman" w:hAnsi="Calibri" w:cs="Calibri"/>
                <w:sz w:val="24"/>
                <w:szCs w:val="24"/>
                <w:lang w:eastAsia="en-GB"/>
              </w:rPr>
              <w:t>Example Comments</w:t>
            </w:r>
          </w:p>
        </w:tc>
      </w:tr>
      <w:tr w:rsidR="00A87DED" w:rsidRPr="00CB34EB" w14:paraId="7AAB7A73" w14:textId="77777777" w:rsidTr="00BD4A9C">
        <w:trPr>
          <w:cnfStyle w:val="000000100000" w:firstRow="0" w:lastRow="0" w:firstColumn="0" w:lastColumn="0" w:oddVBand="0" w:evenVBand="0" w:oddHBand="1" w:evenHBand="0" w:firstRowFirstColumn="0" w:firstRowLastColumn="0" w:lastRowFirstColumn="0" w:lastRowLastColumn="0"/>
          <w:trHeight w:val="892"/>
        </w:trPr>
        <w:tc>
          <w:tcPr>
            <w:cnfStyle w:val="001000000000" w:firstRow="0" w:lastRow="0" w:firstColumn="1" w:lastColumn="0" w:oddVBand="0" w:evenVBand="0" w:oddHBand="0" w:evenHBand="0" w:firstRowFirstColumn="0" w:firstRowLastColumn="0" w:lastRowFirstColumn="0" w:lastRowLastColumn="0"/>
            <w:tcW w:w="1980" w:type="dxa"/>
            <w:hideMark/>
          </w:tcPr>
          <w:p w14:paraId="21F90988" w14:textId="77777777" w:rsidR="00A87DED" w:rsidRPr="00CB34EB" w:rsidRDefault="00A87DED" w:rsidP="00A87DED">
            <w:pPr>
              <w:spacing w:after="0" w:line="240" w:lineRule="auto"/>
              <w:rPr>
                <w:rFonts w:ascii="Aptos Narrow" w:eastAsia="Times New Roman" w:hAnsi="Aptos Narrow" w:cs="Calibri"/>
                <w:color w:val="000000"/>
                <w:sz w:val="24"/>
                <w:szCs w:val="24"/>
                <w:lang w:eastAsia="en-GB"/>
              </w:rPr>
            </w:pPr>
            <w:r w:rsidRPr="00CB34EB">
              <w:rPr>
                <w:rFonts w:ascii="Aptos Narrow" w:eastAsia="Times New Roman" w:hAnsi="Aptos Narrow" w:cs="Calibri"/>
                <w:color w:val="000000"/>
                <w:sz w:val="24"/>
                <w:szCs w:val="24"/>
                <w:lang w:eastAsia="en-GB"/>
              </w:rPr>
              <w:t>Issues with C2C / when phoning the Council</w:t>
            </w:r>
          </w:p>
        </w:tc>
        <w:tc>
          <w:tcPr>
            <w:tcW w:w="960" w:type="dxa"/>
            <w:noWrap/>
            <w:hideMark/>
          </w:tcPr>
          <w:p w14:paraId="69EF7095" w14:textId="77777777" w:rsidR="00A87DED" w:rsidRPr="00CB34EB" w:rsidRDefault="00A87DED" w:rsidP="00A87DE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CB34EB">
              <w:rPr>
                <w:rFonts w:ascii="Calibri" w:eastAsia="Times New Roman" w:hAnsi="Calibri" w:cs="Calibri"/>
                <w:color w:val="000000"/>
                <w:sz w:val="24"/>
                <w:szCs w:val="24"/>
                <w:lang w:eastAsia="en-GB"/>
              </w:rPr>
              <w:t>182</w:t>
            </w:r>
          </w:p>
        </w:tc>
        <w:tc>
          <w:tcPr>
            <w:tcW w:w="960" w:type="dxa"/>
            <w:noWrap/>
            <w:hideMark/>
          </w:tcPr>
          <w:p w14:paraId="21BEFD97" w14:textId="77777777" w:rsidR="00A87DED" w:rsidRPr="00CB34EB" w:rsidRDefault="00A87DED" w:rsidP="00A87DE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CB34EB">
              <w:rPr>
                <w:rFonts w:ascii="Calibri" w:eastAsia="Times New Roman" w:hAnsi="Calibri" w:cs="Calibri"/>
                <w:color w:val="000000"/>
                <w:sz w:val="24"/>
                <w:szCs w:val="24"/>
                <w:lang w:eastAsia="en-GB"/>
              </w:rPr>
              <w:t>41.8</w:t>
            </w:r>
          </w:p>
        </w:tc>
        <w:tc>
          <w:tcPr>
            <w:tcW w:w="5309" w:type="dxa"/>
            <w:noWrap/>
            <w:hideMark/>
          </w:tcPr>
          <w:p w14:paraId="0FE75AC2" w14:textId="48832489" w:rsidR="00A87DED" w:rsidRPr="00CB34EB" w:rsidRDefault="00B146D6" w:rsidP="009E56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CB34EB">
              <w:rPr>
                <w:i/>
                <w:sz w:val="24"/>
                <w:szCs w:val="24"/>
              </w:rPr>
              <w:t>Recent example - had to wait on telephone for 45 minutes to speak to someone in person about council tax</w:t>
            </w:r>
          </w:p>
          <w:p w14:paraId="4221D3BB" w14:textId="77777777" w:rsidR="00B146D6" w:rsidRPr="00CB34EB" w:rsidRDefault="00412B89" w:rsidP="009E56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CB34EB">
              <w:rPr>
                <w:i/>
                <w:sz w:val="24"/>
                <w:szCs w:val="24"/>
              </w:rPr>
              <w:t xml:space="preserve">nobody never answers the phone . emails are ignored and excuses are given that </w:t>
            </w:r>
            <w:proofErr w:type="spellStart"/>
            <w:r w:rsidRPr="00CB34EB">
              <w:rPr>
                <w:i/>
                <w:sz w:val="24"/>
                <w:szCs w:val="24"/>
              </w:rPr>
              <w:t>its</w:t>
            </w:r>
            <w:proofErr w:type="spellEnd"/>
            <w:r w:rsidRPr="00CB34EB">
              <w:rPr>
                <w:i/>
                <w:sz w:val="24"/>
                <w:szCs w:val="24"/>
              </w:rPr>
              <w:t xml:space="preserve"> not my department. there appears to be a complete lack of accountability</w:t>
            </w:r>
          </w:p>
          <w:p w14:paraId="2954ED15" w14:textId="77777777" w:rsidR="00412B89" w:rsidRPr="00CB34EB" w:rsidRDefault="000E6FFF" w:rsidP="009E56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CB34EB">
              <w:rPr>
                <w:i/>
                <w:sz w:val="24"/>
                <w:szCs w:val="24"/>
              </w:rPr>
              <w:t xml:space="preserve">Your C2C service is </w:t>
            </w:r>
            <w:proofErr w:type="gramStart"/>
            <w:r w:rsidRPr="00CB34EB">
              <w:rPr>
                <w:i/>
                <w:sz w:val="24"/>
                <w:szCs w:val="24"/>
              </w:rPr>
              <w:t>pretty hopeless</w:t>
            </w:r>
            <w:proofErr w:type="gramEnd"/>
          </w:p>
          <w:p w14:paraId="37134E31" w14:textId="066C02C4" w:rsidR="0035037A" w:rsidRPr="00CB34EB" w:rsidRDefault="0035037A" w:rsidP="009E56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CB34EB">
              <w:rPr>
                <w:i/>
                <w:sz w:val="24"/>
                <w:szCs w:val="24"/>
              </w:rPr>
              <w:t xml:space="preserve">Sometimes you can't find the correct place </w:t>
            </w:r>
            <w:proofErr w:type="gramStart"/>
            <w:r w:rsidRPr="00CB34EB">
              <w:rPr>
                <w:i/>
                <w:sz w:val="24"/>
                <w:szCs w:val="24"/>
              </w:rPr>
              <w:t>online</w:t>
            </w:r>
            <w:proofErr w:type="gramEnd"/>
            <w:r w:rsidRPr="00CB34EB">
              <w:rPr>
                <w:i/>
                <w:sz w:val="24"/>
                <w:szCs w:val="24"/>
              </w:rPr>
              <w:t xml:space="preserve"> so you have to phone, then they always tell you there's a high volume of calls  and to go online. NOT acceptable. </w:t>
            </w:r>
            <w:proofErr w:type="spellStart"/>
            <w:r w:rsidRPr="00CB34EB">
              <w:rPr>
                <w:i/>
                <w:sz w:val="24"/>
                <w:szCs w:val="24"/>
              </w:rPr>
              <w:t>BObbi</w:t>
            </w:r>
            <w:proofErr w:type="spellEnd"/>
            <w:r w:rsidRPr="00CB34EB">
              <w:rPr>
                <w:i/>
                <w:sz w:val="24"/>
                <w:szCs w:val="24"/>
              </w:rPr>
              <w:t xml:space="preserve"> the chat bot is useless  </w:t>
            </w:r>
          </w:p>
        </w:tc>
      </w:tr>
      <w:tr w:rsidR="00A87DED" w:rsidRPr="00CB34EB" w14:paraId="7B8798C7" w14:textId="77777777" w:rsidTr="00BD4A9C">
        <w:trPr>
          <w:cnfStyle w:val="000000010000" w:firstRow="0" w:lastRow="0" w:firstColumn="0" w:lastColumn="0" w:oddVBand="0" w:evenVBand="0" w:oddHBand="0" w:evenHBand="1"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980" w:type="dxa"/>
            <w:hideMark/>
          </w:tcPr>
          <w:p w14:paraId="1F858703" w14:textId="77777777" w:rsidR="00A87DED" w:rsidRPr="00CB34EB" w:rsidRDefault="00A87DED" w:rsidP="00A87DED">
            <w:pPr>
              <w:spacing w:after="0" w:line="240" w:lineRule="auto"/>
              <w:rPr>
                <w:rFonts w:ascii="Aptos Narrow" w:eastAsia="Times New Roman" w:hAnsi="Aptos Narrow" w:cs="Calibri"/>
                <w:color w:val="000000"/>
                <w:sz w:val="24"/>
                <w:szCs w:val="24"/>
                <w:lang w:eastAsia="en-GB"/>
              </w:rPr>
            </w:pPr>
            <w:r w:rsidRPr="00CB34EB">
              <w:rPr>
                <w:rFonts w:ascii="Aptos Narrow" w:eastAsia="Times New Roman" w:hAnsi="Aptos Narrow" w:cs="Calibri"/>
                <w:color w:val="000000"/>
                <w:sz w:val="24"/>
                <w:szCs w:val="24"/>
                <w:lang w:eastAsia="en-GB"/>
              </w:rPr>
              <w:t>Poor digital channels</w:t>
            </w:r>
          </w:p>
        </w:tc>
        <w:tc>
          <w:tcPr>
            <w:tcW w:w="960" w:type="dxa"/>
            <w:noWrap/>
            <w:hideMark/>
          </w:tcPr>
          <w:p w14:paraId="60995408" w14:textId="77777777" w:rsidR="00A87DED" w:rsidRPr="00CB34EB" w:rsidRDefault="00A87DED" w:rsidP="00A87DE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CB34EB">
              <w:rPr>
                <w:rFonts w:ascii="Calibri" w:eastAsia="Times New Roman" w:hAnsi="Calibri" w:cs="Calibri"/>
                <w:color w:val="000000"/>
                <w:sz w:val="24"/>
                <w:szCs w:val="24"/>
                <w:lang w:eastAsia="en-GB"/>
              </w:rPr>
              <w:t>75</w:t>
            </w:r>
          </w:p>
        </w:tc>
        <w:tc>
          <w:tcPr>
            <w:tcW w:w="960" w:type="dxa"/>
            <w:noWrap/>
            <w:hideMark/>
          </w:tcPr>
          <w:p w14:paraId="75399DDB" w14:textId="77777777" w:rsidR="00A87DED" w:rsidRPr="00CB34EB" w:rsidRDefault="00A87DED" w:rsidP="00A87DE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CB34EB">
              <w:rPr>
                <w:rFonts w:ascii="Calibri" w:eastAsia="Times New Roman" w:hAnsi="Calibri" w:cs="Calibri"/>
                <w:color w:val="000000"/>
                <w:sz w:val="24"/>
                <w:szCs w:val="24"/>
                <w:lang w:eastAsia="en-GB"/>
              </w:rPr>
              <w:t>17.2</w:t>
            </w:r>
          </w:p>
        </w:tc>
        <w:tc>
          <w:tcPr>
            <w:tcW w:w="5309" w:type="dxa"/>
            <w:noWrap/>
            <w:hideMark/>
          </w:tcPr>
          <w:p w14:paraId="2201D4E6" w14:textId="77FCD31D" w:rsidR="00A87DED" w:rsidRPr="00CB34EB" w:rsidRDefault="00C21E8C" w:rsidP="009E56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CB34EB">
              <w:rPr>
                <w:i/>
                <w:sz w:val="24"/>
                <w:szCs w:val="24"/>
              </w:rPr>
              <w:t xml:space="preserve">C2C has long wait times. I suspect due to budget cuts. Why can’t I contact the council via What’s App.  Digital channels haven’t developed fast enough. Planning doesn’t have a phone </w:t>
            </w:r>
            <w:proofErr w:type="gramStart"/>
            <w:r w:rsidRPr="00CB34EB">
              <w:rPr>
                <w:i/>
                <w:sz w:val="24"/>
                <w:szCs w:val="24"/>
              </w:rPr>
              <w:t>line</w:t>
            </w:r>
            <w:proofErr w:type="gramEnd"/>
            <w:r w:rsidRPr="00CB34EB">
              <w:rPr>
                <w:i/>
                <w:sz w:val="24"/>
                <w:szCs w:val="24"/>
              </w:rPr>
              <w:t xml:space="preserve"> and </w:t>
            </w:r>
            <w:r w:rsidRPr="00CB34EB">
              <w:rPr>
                <w:i/>
                <w:sz w:val="24"/>
                <w:szCs w:val="24"/>
              </w:rPr>
              <w:lastRenderedPageBreak/>
              <w:t>their digital services are poor and challenging to navigate.</w:t>
            </w:r>
          </w:p>
          <w:p w14:paraId="0090C54F" w14:textId="77777777" w:rsidR="00C21E8C" w:rsidRPr="00CB34EB" w:rsidRDefault="00235425" w:rsidP="009E56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CB34EB">
              <w:rPr>
                <w:i/>
                <w:sz w:val="24"/>
                <w:szCs w:val="24"/>
              </w:rPr>
              <w:t>The website it complicated and poorly designed. You can only find information on set certain things. Anything else is very difficult to do</w:t>
            </w:r>
          </w:p>
          <w:p w14:paraId="3E69CA6D" w14:textId="7442D2E8" w:rsidR="00235425" w:rsidRPr="00CB34EB" w:rsidRDefault="00ED6452" w:rsidP="009E56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CB34EB">
              <w:rPr>
                <w:i/>
                <w:sz w:val="24"/>
                <w:szCs w:val="24"/>
              </w:rPr>
              <w:t>No one there when I want them. Responses to emails takes too long. Website is hopeless</w:t>
            </w:r>
          </w:p>
        </w:tc>
      </w:tr>
      <w:tr w:rsidR="00BD4A9C" w:rsidRPr="00CB34EB" w14:paraId="49F17686" w14:textId="77777777" w:rsidTr="00BD4A9C">
        <w:trPr>
          <w:cnfStyle w:val="000000100000" w:firstRow="0" w:lastRow="0" w:firstColumn="0" w:lastColumn="0" w:oddVBand="0" w:evenVBand="0" w:oddHBand="1" w:evenHBand="0" w:firstRowFirstColumn="0" w:firstRowLastColumn="0" w:lastRowFirstColumn="0" w:lastRowLastColumn="0"/>
          <w:trHeight w:val="1270"/>
        </w:trPr>
        <w:tc>
          <w:tcPr>
            <w:cnfStyle w:val="001000000000" w:firstRow="0" w:lastRow="0" w:firstColumn="1" w:lastColumn="0" w:oddVBand="0" w:evenVBand="0" w:oddHBand="0" w:evenHBand="0" w:firstRowFirstColumn="0" w:firstRowLastColumn="0" w:lastRowFirstColumn="0" w:lastRowLastColumn="0"/>
            <w:tcW w:w="1980" w:type="dxa"/>
            <w:hideMark/>
          </w:tcPr>
          <w:p w14:paraId="1BFCFAB0" w14:textId="77777777" w:rsidR="00A87DED" w:rsidRPr="00CB34EB" w:rsidRDefault="00A87DED" w:rsidP="00A87DED">
            <w:pPr>
              <w:spacing w:after="0" w:line="240" w:lineRule="auto"/>
              <w:rPr>
                <w:rFonts w:ascii="Aptos Narrow" w:eastAsia="Times New Roman" w:hAnsi="Aptos Narrow" w:cs="Calibri"/>
                <w:color w:val="000000"/>
                <w:sz w:val="24"/>
                <w:szCs w:val="24"/>
                <w:lang w:eastAsia="en-GB"/>
              </w:rPr>
            </w:pPr>
            <w:r w:rsidRPr="00CB34EB">
              <w:rPr>
                <w:rFonts w:ascii="Aptos Narrow" w:eastAsia="Times New Roman" w:hAnsi="Aptos Narrow" w:cs="Calibri"/>
                <w:color w:val="000000"/>
                <w:sz w:val="24"/>
                <w:szCs w:val="24"/>
                <w:lang w:eastAsia="en-GB"/>
              </w:rPr>
              <w:lastRenderedPageBreak/>
              <w:t>Time taken to answer / respond - Method not specified</w:t>
            </w:r>
          </w:p>
        </w:tc>
        <w:tc>
          <w:tcPr>
            <w:tcW w:w="960" w:type="dxa"/>
            <w:noWrap/>
            <w:hideMark/>
          </w:tcPr>
          <w:p w14:paraId="5329F718" w14:textId="77777777" w:rsidR="00A87DED" w:rsidRPr="00CB34EB" w:rsidRDefault="00A87DED" w:rsidP="00A87DE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CB34EB">
              <w:rPr>
                <w:rFonts w:ascii="Calibri" w:eastAsia="Times New Roman" w:hAnsi="Calibri" w:cs="Calibri"/>
                <w:color w:val="000000"/>
                <w:sz w:val="24"/>
                <w:szCs w:val="24"/>
                <w:lang w:eastAsia="en-GB"/>
              </w:rPr>
              <w:t>51</w:t>
            </w:r>
          </w:p>
        </w:tc>
        <w:tc>
          <w:tcPr>
            <w:tcW w:w="960" w:type="dxa"/>
            <w:noWrap/>
            <w:hideMark/>
          </w:tcPr>
          <w:p w14:paraId="0BF946AA" w14:textId="77777777" w:rsidR="00A87DED" w:rsidRPr="00CB34EB" w:rsidRDefault="00A87DED" w:rsidP="00A87DE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CB34EB">
              <w:rPr>
                <w:rFonts w:ascii="Calibri" w:eastAsia="Times New Roman" w:hAnsi="Calibri" w:cs="Calibri"/>
                <w:color w:val="000000"/>
                <w:sz w:val="24"/>
                <w:szCs w:val="24"/>
                <w:lang w:eastAsia="en-GB"/>
              </w:rPr>
              <w:t>11.7</w:t>
            </w:r>
          </w:p>
        </w:tc>
        <w:tc>
          <w:tcPr>
            <w:tcW w:w="5309" w:type="dxa"/>
            <w:noWrap/>
            <w:hideMark/>
          </w:tcPr>
          <w:p w14:paraId="25638F22" w14:textId="77777777" w:rsidR="00245A27" w:rsidRPr="00CB34EB" w:rsidRDefault="00FA2C8B" w:rsidP="009E56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CB34EB">
              <w:rPr>
                <w:i/>
                <w:sz w:val="24"/>
                <w:szCs w:val="24"/>
              </w:rPr>
              <w:t>Well. I complained to the council and councillor XXX. And what must be 3 months I have had no response. You keep taking my money but 100% avoid dealing with actual issues people face</w:t>
            </w:r>
          </w:p>
          <w:p w14:paraId="7F726C1D" w14:textId="77777777" w:rsidR="00FA2C8B" w:rsidRPr="00CB34EB" w:rsidRDefault="00397B28" w:rsidP="009E56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CB34EB">
              <w:rPr>
                <w:i/>
                <w:sz w:val="24"/>
                <w:szCs w:val="24"/>
              </w:rPr>
              <w:t>No one ever replies.</w:t>
            </w:r>
          </w:p>
          <w:p w14:paraId="75188D4B" w14:textId="6847F610" w:rsidR="00397B28" w:rsidRPr="00CB34EB" w:rsidRDefault="00397B28" w:rsidP="009E56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CB34EB">
              <w:rPr>
                <w:i/>
                <w:sz w:val="24"/>
                <w:szCs w:val="24"/>
              </w:rPr>
              <w:t>Difficult to get a response. Not approachable. Rude. Elitist</w:t>
            </w:r>
          </w:p>
        </w:tc>
      </w:tr>
    </w:tbl>
    <w:p w14:paraId="04B25694" w14:textId="77777777" w:rsidR="00BA332B" w:rsidRPr="000B5DC5" w:rsidRDefault="00BA332B" w:rsidP="00CB2C68">
      <w:pPr>
        <w:rPr>
          <w:rFonts w:ascii="Calibri" w:hAnsi="Calibri" w:cs="Calibri"/>
          <w:bCs/>
          <w:sz w:val="24"/>
          <w:szCs w:val="24"/>
        </w:rPr>
      </w:pPr>
    </w:p>
    <w:p w14:paraId="7EB49E21" w14:textId="2D2F5255" w:rsidR="008E4167" w:rsidRPr="000B5DC5" w:rsidRDefault="002E159B" w:rsidP="00CB2C68">
      <w:pPr>
        <w:rPr>
          <w:rFonts w:ascii="Calibri" w:hAnsi="Calibri" w:cs="Calibri"/>
          <w:bCs/>
          <w:sz w:val="24"/>
          <w:szCs w:val="24"/>
        </w:rPr>
      </w:pPr>
      <w:r>
        <w:rPr>
          <w:rFonts w:ascii="Calibri" w:hAnsi="Calibri" w:cs="Calibri"/>
          <w:bCs/>
          <w:sz w:val="24"/>
          <w:szCs w:val="24"/>
        </w:rPr>
        <w:t>R</w:t>
      </w:r>
      <w:r w:rsidR="0029787F">
        <w:rPr>
          <w:rFonts w:ascii="Calibri" w:hAnsi="Calibri" w:cs="Calibri"/>
          <w:bCs/>
          <w:sz w:val="24"/>
          <w:szCs w:val="24"/>
        </w:rPr>
        <w:t xml:space="preserve">espondents identifying as </w:t>
      </w:r>
      <w:r w:rsidR="00877434">
        <w:rPr>
          <w:rFonts w:ascii="Calibri" w:hAnsi="Calibri" w:cs="Calibri"/>
          <w:bCs/>
          <w:sz w:val="24"/>
          <w:szCs w:val="24"/>
        </w:rPr>
        <w:t xml:space="preserve">disabled </w:t>
      </w:r>
      <w:r w:rsidR="00781650">
        <w:rPr>
          <w:rFonts w:ascii="Calibri" w:hAnsi="Calibri" w:cs="Calibri"/>
          <w:bCs/>
          <w:sz w:val="24"/>
          <w:szCs w:val="24"/>
        </w:rPr>
        <w:t xml:space="preserve">were least likely to agree that </w:t>
      </w:r>
      <w:r w:rsidR="00643C30">
        <w:rPr>
          <w:rFonts w:ascii="Calibri" w:hAnsi="Calibri" w:cs="Calibri"/>
          <w:bCs/>
          <w:sz w:val="24"/>
          <w:szCs w:val="24"/>
        </w:rPr>
        <w:t>‘</w:t>
      </w:r>
      <w:r w:rsidR="00877434">
        <w:rPr>
          <w:rFonts w:ascii="Calibri" w:hAnsi="Calibri" w:cs="Calibri"/>
          <w:bCs/>
          <w:sz w:val="24"/>
          <w:szCs w:val="24"/>
        </w:rPr>
        <w:t xml:space="preserve">contacting the </w:t>
      </w:r>
      <w:r w:rsidR="00643C30">
        <w:rPr>
          <w:rFonts w:ascii="Calibri" w:hAnsi="Calibri" w:cs="Calibri"/>
          <w:bCs/>
          <w:sz w:val="24"/>
          <w:szCs w:val="24"/>
        </w:rPr>
        <w:t>Council is simple’</w:t>
      </w:r>
      <w:r w:rsidR="00636C22">
        <w:rPr>
          <w:rFonts w:ascii="Calibri" w:hAnsi="Calibri" w:cs="Calibri"/>
          <w:bCs/>
          <w:sz w:val="24"/>
          <w:szCs w:val="24"/>
        </w:rPr>
        <w:t xml:space="preserve"> </w:t>
      </w:r>
      <w:r w:rsidR="007F61E3">
        <w:rPr>
          <w:rFonts w:ascii="Calibri" w:hAnsi="Calibri" w:cs="Calibri"/>
          <w:bCs/>
          <w:sz w:val="24"/>
          <w:szCs w:val="24"/>
        </w:rPr>
        <w:t>(39.0%)</w:t>
      </w:r>
      <w:r w:rsidR="00781650">
        <w:rPr>
          <w:rFonts w:ascii="Calibri" w:hAnsi="Calibri" w:cs="Calibri"/>
          <w:bCs/>
          <w:sz w:val="24"/>
          <w:szCs w:val="24"/>
        </w:rPr>
        <w:t xml:space="preserve">, followed by those aged </w:t>
      </w:r>
      <w:r w:rsidR="00257C54">
        <w:rPr>
          <w:rFonts w:ascii="Calibri" w:hAnsi="Calibri" w:cs="Calibri"/>
          <w:bCs/>
          <w:sz w:val="24"/>
          <w:szCs w:val="24"/>
        </w:rPr>
        <w:t>55 or over (42.6%)</w:t>
      </w:r>
      <w:r w:rsidR="00742F9C">
        <w:rPr>
          <w:rFonts w:ascii="Calibri" w:hAnsi="Calibri" w:cs="Calibri"/>
          <w:bCs/>
          <w:sz w:val="24"/>
          <w:szCs w:val="24"/>
        </w:rPr>
        <w:t>.</w:t>
      </w:r>
    </w:p>
    <w:p w14:paraId="5E1300FD" w14:textId="519C2AEF" w:rsidR="00A4616D" w:rsidRDefault="00A4616D" w:rsidP="00CB2C68">
      <w:pPr>
        <w:rPr>
          <w:rFonts w:ascii="Calibri" w:hAnsi="Calibri" w:cs="Calibri"/>
          <w:bCs/>
          <w:sz w:val="26"/>
          <w:szCs w:val="26"/>
        </w:rPr>
      </w:pPr>
      <w:r>
        <w:rPr>
          <w:noProof/>
          <w14:ligatures w14:val="standardContextual"/>
        </w:rPr>
        <w:drawing>
          <wp:inline distT="0" distB="0" distL="0" distR="0" wp14:anchorId="6F27F581" wp14:editId="72EC5D41">
            <wp:extent cx="5731510" cy="3634740"/>
            <wp:effectExtent l="0" t="0" r="2540" b="3810"/>
            <wp:docPr id="2065845698" name="Chart 1" descr="Chart showing response pattern described in the narrative text">
              <a:extLst xmlns:a="http://schemas.openxmlformats.org/drawingml/2006/main">
                <a:ext uri="{FF2B5EF4-FFF2-40B4-BE49-F238E27FC236}">
                  <a16:creationId xmlns:a16="http://schemas.microsoft.com/office/drawing/2014/main" id="{CD307DD1-CDB0-4879-AB06-914FAE60C0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06EF0625" w14:textId="0F3A7216" w:rsidR="00FB37F8" w:rsidRPr="00A8219C" w:rsidRDefault="00A8219C" w:rsidP="00CB2C68">
      <w:pPr>
        <w:rPr>
          <w:rFonts w:ascii="Calibri" w:hAnsi="Calibri" w:cs="Calibri"/>
          <w:bCs/>
          <w:sz w:val="24"/>
          <w:szCs w:val="24"/>
        </w:rPr>
      </w:pPr>
      <w:r w:rsidRPr="00A8219C">
        <w:rPr>
          <w:rFonts w:ascii="Calibri" w:hAnsi="Calibri" w:cs="Calibri"/>
          <w:bCs/>
          <w:sz w:val="24"/>
          <w:szCs w:val="24"/>
        </w:rPr>
        <w:t xml:space="preserve">Respondents identifying as disabled and those aged 55 or over were also least likely </w:t>
      </w:r>
      <w:r>
        <w:rPr>
          <w:rFonts w:ascii="Calibri" w:hAnsi="Calibri" w:cs="Calibri"/>
          <w:bCs/>
          <w:sz w:val="24"/>
          <w:szCs w:val="24"/>
        </w:rPr>
        <w:t>to agree</w:t>
      </w:r>
      <w:r w:rsidR="00B31BA7">
        <w:rPr>
          <w:rFonts w:ascii="Calibri" w:hAnsi="Calibri" w:cs="Calibri"/>
          <w:bCs/>
          <w:sz w:val="24"/>
          <w:szCs w:val="24"/>
        </w:rPr>
        <w:t xml:space="preserve"> that ‘Accessing up to date information about Council services is ea</w:t>
      </w:r>
      <w:r w:rsidR="00A53B9A">
        <w:rPr>
          <w:rFonts w:ascii="Calibri" w:hAnsi="Calibri" w:cs="Calibri"/>
          <w:bCs/>
          <w:sz w:val="24"/>
          <w:szCs w:val="24"/>
        </w:rPr>
        <w:t>sy</w:t>
      </w:r>
      <w:r w:rsidR="000B3026">
        <w:rPr>
          <w:rFonts w:ascii="Calibri" w:hAnsi="Calibri" w:cs="Calibri"/>
          <w:bCs/>
          <w:sz w:val="24"/>
          <w:szCs w:val="24"/>
        </w:rPr>
        <w:t xml:space="preserve">’ (37.5% and </w:t>
      </w:r>
      <w:r w:rsidR="00327D24">
        <w:rPr>
          <w:rFonts w:ascii="Calibri" w:hAnsi="Calibri" w:cs="Calibri"/>
          <w:bCs/>
          <w:sz w:val="24"/>
          <w:szCs w:val="24"/>
        </w:rPr>
        <w:t>40.3% respectively).</w:t>
      </w:r>
    </w:p>
    <w:p w14:paraId="0918601D" w14:textId="580518DB" w:rsidR="008E4167" w:rsidRDefault="00A4616D" w:rsidP="00CB2C68">
      <w:pPr>
        <w:rPr>
          <w:rFonts w:ascii="Calibri" w:hAnsi="Calibri" w:cs="Calibri"/>
          <w:bCs/>
          <w:sz w:val="26"/>
          <w:szCs w:val="26"/>
        </w:rPr>
      </w:pPr>
      <w:r>
        <w:rPr>
          <w:noProof/>
          <w14:ligatures w14:val="standardContextual"/>
        </w:rPr>
        <w:lastRenderedPageBreak/>
        <w:drawing>
          <wp:inline distT="0" distB="0" distL="0" distR="0" wp14:anchorId="569772FB" wp14:editId="70FFFA27">
            <wp:extent cx="5731510" cy="3543300"/>
            <wp:effectExtent l="0" t="0" r="2540" b="0"/>
            <wp:docPr id="1174639455" name="Chart 1" descr="Chart showing response pattern described in the narrative text">
              <a:extLst xmlns:a="http://schemas.openxmlformats.org/drawingml/2006/main">
                <a:ext uri="{FF2B5EF4-FFF2-40B4-BE49-F238E27FC236}">
                  <a16:creationId xmlns:a16="http://schemas.microsoft.com/office/drawing/2014/main" id="{29934191-3443-46F5-9219-1705BD446E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05C27EAC" w14:textId="77777777" w:rsidR="00FB37F8" w:rsidRDefault="00FB37F8" w:rsidP="00CB2C68">
      <w:pPr>
        <w:rPr>
          <w:rFonts w:ascii="Calibri" w:hAnsi="Calibri" w:cs="Calibri"/>
          <w:bCs/>
          <w:sz w:val="26"/>
          <w:szCs w:val="26"/>
        </w:rPr>
      </w:pPr>
    </w:p>
    <w:p w14:paraId="05CA3D94" w14:textId="78101A25" w:rsidR="004665BD" w:rsidRDefault="00742F9C" w:rsidP="00FC1AE2">
      <w:pPr>
        <w:rPr>
          <w:rFonts w:ascii="Calibri" w:hAnsi="Calibri" w:cs="Calibri"/>
          <w:bCs/>
          <w:sz w:val="24"/>
          <w:szCs w:val="24"/>
        </w:rPr>
      </w:pPr>
      <w:r w:rsidRPr="00B57CD7">
        <w:rPr>
          <w:rFonts w:ascii="Calibri" w:hAnsi="Calibri" w:cs="Calibri"/>
          <w:bCs/>
          <w:sz w:val="24"/>
          <w:szCs w:val="24"/>
        </w:rPr>
        <w:t xml:space="preserve">There was consistency of opinion as to </w:t>
      </w:r>
      <w:r w:rsidR="00B57CD7" w:rsidRPr="00B57CD7">
        <w:rPr>
          <w:rFonts w:ascii="Calibri" w:hAnsi="Calibri" w:cs="Calibri"/>
          <w:bCs/>
          <w:sz w:val="24"/>
          <w:szCs w:val="24"/>
        </w:rPr>
        <w:t>‘Coun</w:t>
      </w:r>
      <w:r w:rsidR="00C23A36">
        <w:rPr>
          <w:rFonts w:ascii="Calibri" w:hAnsi="Calibri" w:cs="Calibri"/>
          <w:bCs/>
          <w:sz w:val="24"/>
          <w:szCs w:val="24"/>
        </w:rPr>
        <w:t>c</w:t>
      </w:r>
      <w:r w:rsidR="00B57CD7" w:rsidRPr="00B57CD7">
        <w:rPr>
          <w:rFonts w:ascii="Calibri" w:hAnsi="Calibri" w:cs="Calibri"/>
          <w:bCs/>
          <w:sz w:val="24"/>
          <w:szCs w:val="24"/>
        </w:rPr>
        <w:t>il staff are approachable and friendly”</w:t>
      </w:r>
      <w:r w:rsidR="000B448F">
        <w:rPr>
          <w:rFonts w:ascii="Calibri" w:hAnsi="Calibri" w:cs="Calibri"/>
          <w:bCs/>
          <w:sz w:val="24"/>
          <w:szCs w:val="24"/>
        </w:rPr>
        <w:t xml:space="preserve"> across the demographic groups analysed.</w:t>
      </w:r>
      <w:r w:rsidR="00FC1AE2" w:rsidRPr="00FC1AE2">
        <w:rPr>
          <w:rFonts w:ascii="Calibri" w:hAnsi="Calibri" w:cs="Calibri"/>
          <w:bCs/>
          <w:sz w:val="24"/>
          <w:szCs w:val="24"/>
        </w:rPr>
        <w:t xml:space="preserve"> </w:t>
      </w:r>
    </w:p>
    <w:p w14:paraId="133FF425" w14:textId="77777777" w:rsidR="007961B2" w:rsidRDefault="007961B2" w:rsidP="00FC1AE2">
      <w:pPr>
        <w:rPr>
          <w:rFonts w:ascii="Calibri" w:hAnsi="Calibri" w:cs="Calibri"/>
          <w:bCs/>
          <w:sz w:val="24"/>
          <w:szCs w:val="24"/>
        </w:rPr>
      </w:pPr>
    </w:p>
    <w:p w14:paraId="2AED9E28" w14:textId="7AE6DD71" w:rsidR="00FC1AE2" w:rsidRDefault="00FC1AE2" w:rsidP="00FC1AE2">
      <w:pPr>
        <w:rPr>
          <w:rFonts w:ascii="Calibri" w:hAnsi="Calibri" w:cs="Calibri"/>
          <w:bCs/>
          <w:sz w:val="24"/>
          <w:szCs w:val="24"/>
        </w:rPr>
      </w:pPr>
      <w:r>
        <w:rPr>
          <w:rFonts w:ascii="Calibri" w:hAnsi="Calibri" w:cs="Calibri"/>
          <w:bCs/>
          <w:sz w:val="24"/>
          <w:szCs w:val="24"/>
        </w:rPr>
        <w:t>There was no correlation between ag</w:t>
      </w:r>
      <w:r w:rsidR="004665BD">
        <w:rPr>
          <w:rFonts w:ascii="Calibri" w:hAnsi="Calibri" w:cs="Calibri"/>
          <w:bCs/>
          <w:sz w:val="24"/>
          <w:szCs w:val="24"/>
        </w:rPr>
        <w:t>reement with any of the three statements</w:t>
      </w:r>
      <w:r>
        <w:rPr>
          <w:rFonts w:ascii="Calibri" w:hAnsi="Calibri" w:cs="Calibri"/>
          <w:bCs/>
          <w:sz w:val="24"/>
          <w:szCs w:val="24"/>
        </w:rPr>
        <w:t xml:space="preserve"> and level of deprivation.</w:t>
      </w:r>
    </w:p>
    <w:p w14:paraId="46B18260" w14:textId="78D9268A" w:rsidR="000B4DBC" w:rsidRDefault="000B4DBC" w:rsidP="00CB2C68">
      <w:pPr>
        <w:rPr>
          <w:rFonts w:ascii="Calibri" w:hAnsi="Calibri" w:cs="Calibri"/>
          <w:bCs/>
          <w:sz w:val="26"/>
          <w:szCs w:val="26"/>
        </w:rPr>
      </w:pPr>
    </w:p>
    <w:p w14:paraId="79469226" w14:textId="3AA8FE41" w:rsidR="000B4DBC" w:rsidRDefault="004665BD">
      <w:pPr>
        <w:spacing w:after="160" w:line="259" w:lineRule="auto"/>
        <w:rPr>
          <w:rFonts w:ascii="Calibri" w:hAnsi="Calibri" w:cs="Calibri"/>
          <w:bCs/>
          <w:sz w:val="26"/>
          <w:szCs w:val="26"/>
        </w:rPr>
      </w:pPr>
      <w:r>
        <w:rPr>
          <w:rFonts w:ascii="Calibri" w:hAnsi="Calibri" w:cs="Calibri"/>
          <w:bCs/>
          <w:sz w:val="26"/>
          <w:szCs w:val="26"/>
        </w:rPr>
        <w:br w:type="page"/>
      </w:r>
    </w:p>
    <w:p w14:paraId="002ED2E4" w14:textId="77777777" w:rsidR="006E090E" w:rsidRDefault="006E090E" w:rsidP="006E090E">
      <w:pPr>
        <w:rPr>
          <w:rFonts w:ascii="Calibri" w:hAnsi="Calibri" w:cs="Calibri"/>
          <w:bCs/>
          <w:sz w:val="26"/>
          <w:szCs w:val="26"/>
        </w:rPr>
      </w:pPr>
    </w:p>
    <w:p w14:paraId="12FB1F3D" w14:textId="77777777" w:rsidR="006E090E" w:rsidRPr="00BA50FD" w:rsidRDefault="006E090E" w:rsidP="006E090E"/>
    <w:p w14:paraId="46EA20DB" w14:textId="77777777" w:rsidR="006E090E" w:rsidRPr="00BA50FD" w:rsidRDefault="006E090E" w:rsidP="006E090E"/>
    <w:p w14:paraId="1EFB4628" w14:textId="77777777" w:rsidR="006E090E" w:rsidRPr="00BA50FD" w:rsidRDefault="006E090E" w:rsidP="006E090E">
      <w:pPr>
        <w:jc w:val="center"/>
        <w:rPr>
          <w:rFonts w:cstheme="minorHAnsi"/>
          <w:sz w:val="32"/>
        </w:rPr>
      </w:pPr>
    </w:p>
    <w:p w14:paraId="28BF22C8" w14:textId="77777777" w:rsidR="006E090E" w:rsidRPr="00BA50FD" w:rsidRDefault="006E090E" w:rsidP="006E090E">
      <w:pPr>
        <w:jc w:val="center"/>
        <w:rPr>
          <w:rFonts w:cstheme="minorHAnsi"/>
          <w:sz w:val="32"/>
        </w:rPr>
      </w:pPr>
    </w:p>
    <w:p w14:paraId="47A6199D" w14:textId="77777777" w:rsidR="006E090E" w:rsidRPr="00BA50FD" w:rsidRDefault="006E090E" w:rsidP="006E090E">
      <w:pPr>
        <w:jc w:val="center"/>
        <w:rPr>
          <w:rFonts w:cstheme="minorHAnsi"/>
          <w:sz w:val="32"/>
        </w:rPr>
      </w:pPr>
    </w:p>
    <w:p w14:paraId="4A317666" w14:textId="77777777" w:rsidR="006E090E" w:rsidRPr="00BA50FD" w:rsidRDefault="006E090E" w:rsidP="006E090E">
      <w:pPr>
        <w:jc w:val="center"/>
        <w:rPr>
          <w:rFonts w:cstheme="minorHAnsi"/>
          <w:sz w:val="32"/>
        </w:rPr>
      </w:pPr>
    </w:p>
    <w:p w14:paraId="66980324" w14:textId="77777777" w:rsidR="006E090E" w:rsidRPr="00BA50FD" w:rsidRDefault="006E090E" w:rsidP="006E090E">
      <w:pPr>
        <w:jc w:val="center"/>
        <w:rPr>
          <w:rFonts w:cstheme="minorHAnsi"/>
          <w:sz w:val="32"/>
        </w:rPr>
      </w:pPr>
    </w:p>
    <w:p w14:paraId="70BD5EFB" w14:textId="77777777" w:rsidR="006E090E" w:rsidRPr="00BA50FD" w:rsidRDefault="006E090E" w:rsidP="006E090E">
      <w:pPr>
        <w:jc w:val="center"/>
        <w:rPr>
          <w:rFonts w:cstheme="minorHAnsi"/>
          <w:sz w:val="32"/>
        </w:rPr>
      </w:pPr>
    </w:p>
    <w:p w14:paraId="2BF1BA65" w14:textId="77777777" w:rsidR="006E090E" w:rsidRPr="00BA50FD" w:rsidRDefault="006E090E" w:rsidP="006E090E">
      <w:pPr>
        <w:jc w:val="center"/>
        <w:rPr>
          <w:rFonts w:cstheme="minorHAnsi"/>
          <w:sz w:val="32"/>
        </w:rPr>
      </w:pPr>
    </w:p>
    <w:p w14:paraId="73888E3A" w14:textId="68E35DB0" w:rsidR="006E090E" w:rsidRPr="00BA50FD" w:rsidRDefault="006E090E" w:rsidP="006E090E">
      <w:pPr>
        <w:jc w:val="center"/>
        <w:rPr>
          <w:b/>
          <w:sz w:val="36"/>
          <w:szCs w:val="36"/>
        </w:rPr>
      </w:pPr>
      <w:r w:rsidRPr="00BA50FD">
        <w:rPr>
          <w:b/>
          <w:sz w:val="36"/>
          <w:szCs w:val="36"/>
        </w:rPr>
        <w:t xml:space="preserve">Section </w:t>
      </w:r>
      <w:r>
        <w:rPr>
          <w:b/>
          <w:sz w:val="36"/>
          <w:szCs w:val="36"/>
        </w:rPr>
        <w:t>4</w:t>
      </w:r>
      <w:r w:rsidRPr="00BA50FD">
        <w:rPr>
          <w:b/>
          <w:sz w:val="36"/>
          <w:szCs w:val="36"/>
        </w:rPr>
        <w:t>:</w:t>
      </w:r>
    </w:p>
    <w:p w14:paraId="58C54998" w14:textId="774EC8DB" w:rsidR="006E090E" w:rsidRPr="00BA50FD" w:rsidRDefault="006E090E" w:rsidP="006E090E">
      <w:pPr>
        <w:pStyle w:val="Heading1"/>
        <w:jc w:val="center"/>
        <w:rPr>
          <w:rFonts w:asciiTheme="minorHAnsi" w:hAnsiTheme="minorHAnsi" w:cstheme="minorHAnsi"/>
          <w:b/>
          <w:color w:val="auto"/>
          <w:sz w:val="36"/>
        </w:rPr>
      </w:pPr>
      <w:bookmarkStart w:id="15" w:name="_Toc197967195"/>
      <w:r>
        <w:rPr>
          <w:rFonts w:asciiTheme="minorHAnsi" w:hAnsiTheme="minorHAnsi" w:cstheme="minorHAnsi"/>
          <w:b/>
          <w:color w:val="auto"/>
          <w:sz w:val="36"/>
        </w:rPr>
        <w:t>Hubs &amp; Libraries</w:t>
      </w:r>
      <w:bookmarkEnd w:id="15"/>
    </w:p>
    <w:p w14:paraId="23A5363F" w14:textId="77777777" w:rsidR="006E090E" w:rsidRPr="00BA50FD" w:rsidRDefault="006E090E" w:rsidP="006E090E">
      <w:pPr>
        <w:widowControl w:val="0"/>
        <w:autoSpaceDE w:val="0"/>
        <w:autoSpaceDN w:val="0"/>
        <w:adjustRightInd w:val="0"/>
        <w:spacing w:after="0" w:line="240" w:lineRule="auto"/>
        <w:rPr>
          <w:rFonts w:ascii="Calibri" w:hAnsi="Calibri" w:cs="Calibri"/>
          <w:sz w:val="26"/>
          <w:szCs w:val="26"/>
        </w:rPr>
      </w:pPr>
    </w:p>
    <w:p w14:paraId="141EC331" w14:textId="77777777" w:rsidR="006E090E" w:rsidRDefault="006E090E" w:rsidP="006E090E">
      <w:pPr>
        <w:spacing w:after="120" w:line="360" w:lineRule="auto"/>
        <w:rPr>
          <w:rFonts w:ascii="Calibri" w:hAnsi="Calibri" w:cs="Calibri"/>
          <w:b/>
          <w:sz w:val="26"/>
          <w:szCs w:val="26"/>
        </w:rPr>
      </w:pPr>
      <w:r w:rsidRPr="00BA50FD">
        <w:rPr>
          <w:rFonts w:ascii="Calibri" w:hAnsi="Calibri" w:cs="Calibri"/>
          <w:b/>
          <w:sz w:val="26"/>
          <w:szCs w:val="26"/>
        </w:rPr>
        <w:br w:type="page"/>
      </w:r>
    </w:p>
    <w:p w14:paraId="7D5B71F7" w14:textId="1D63B107" w:rsidR="00CB2C68" w:rsidRPr="00BA50FD" w:rsidRDefault="00CB2C68" w:rsidP="00CB2C68">
      <w:pPr>
        <w:rPr>
          <w:rFonts w:ascii="Calibri" w:hAnsi="Calibri" w:cs="Calibri"/>
          <w:b/>
          <w:sz w:val="26"/>
          <w:szCs w:val="26"/>
        </w:rPr>
      </w:pPr>
      <w:r w:rsidRPr="00631328">
        <w:rPr>
          <w:rFonts w:ascii="Calibri" w:hAnsi="Calibri" w:cs="Calibri"/>
          <w:b/>
          <w:sz w:val="26"/>
          <w:szCs w:val="26"/>
        </w:rPr>
        <w:lastRenderedPageBreak/>
        <w:t>1</w:t>
      </w:r>
      <w:r w:rsidR="00D959E8" w:rsidRPr="00631328">
        <w:rPr>
          <w:rFonts w:ascii="Calibri" w:hAnsi="Calibri" w:cs="Calibri"/>
          <w:b/>
          <w:sz w:val="26"/>
          <w:szCs w:val="26"/>
        </w:rPr>
        <w:t>5</w:t>
      </w:r>
      <w:r w:rsidRPr="00BA50FD">
        <w:rPr>
          <w:rFonts w:ascii="Calibri" w:hAnsi="Calibri" w:cs="Calibri"/>
          <w:b/>
          <w:sz w:val="26"/>
          <w:szCs w:val="26"/>
        </w:rPr>
        <w:t xml:space="preserve">.  What services delivered within your local Hub/Library do you find most helpful to you?  </w:t>
      </w:r>
    </w:p>
    <w:p w14:paraId="38300A44" w14:textId="77777777" w:rsidR="00CB2C68" w:rsidRPr="009F203C" w:rsidRDefault="00CB2C68" w:rsidP="00CB2C68">
      <w:pPr>
        <w:rPr>
          <w:sz w:val="24"/>
          <w:szCs w:val="24"/>
        </w:rPr>
      </w:pPr>
      <w:r w:rsidRPr="009F203C">
        <w:rPr>
          <w:sz w:val="24"/>
          <w:szCs w:val="24"/>
        </w:rPr>
        <w:t>Respondents were given a list of services delivered within their local Hub/library, and asked to indicate which they found most helpful.</w:t>
      </w:r>
    </w:p>
    <w:p w14:paraId="201EE16F" w14:textId="26CC5098" w:rsidR="00483160" w:rsidRPr="008C7DF7" w:rsidRDefault="00CB2C68" w:rsidP="00D74C96">
      <w:pPr>
        <w:rPr>
          <w:sz w:val="24"/>
          <w:szCs w:val="24"/>
        </w:rPr>
      </w:pPr>
      <w:r w:rsidRPr="008C7DF7">
        <w:rPr>
          <w:sz w:val="24"/>
          <w:szCs w:val="24"/>
        </w:rPr>
        <w:t>Of the services listed, the t</w:t>
      </w:r>
      <w:r w:rsidR="00E54129" w:rsidRPr="008C7DF7">
        <w:rPr>
          <w:sz w:val="24"/>
          <w:szCs w:val="24"/>
        </w:rPr>
        <w:t>wo</w:t>
      </w:r>
      <w:r w:rsidRPr="008C7DF7">
        <w:rPr>
          <w:sz w:val="24"/>
          <w:szCs w:val="24"/>
        </w:rPr>
        <w:t xml:space="preserve"> most helpful were unchanged from the previous year - ‘Book loan’, selected by </w:t>
      </w:r>
      <w:r w:rsidR="00EE26FC" w:rsidRPr="008C7DF7">
        <w:rPr>
          <w:sz w:val="24"/>
          <w:szCs w:val="24"/>
        </w:rPr>
        <w:t>4</w:t>
      </w:r>
      <w:r w:rsidRPr="008C7DF7">
        <w:rPr>
          <w:sz w:val="24"/>
          <w:szCs w:val="24"/>
        </w:rPr>
        <w:t>3.</w:t>
      </w:r>
      <w:r w:rsidR="0017519A" w:rsidRPr="008C7DF7">
        <w:rPr>
          <w:sz w:val="24"/>
          <w:szCs w:val="24"/>
        </w:rPr>
        <w:t>0</w:t>
      </w:r>
      <w:r w:rsidRPr="008C7DF7">
        <w:rPr>
          <w:sz w:val="24"/>
          <w:szCs w:val="24"/>
        </w:rPr>
        <w:t>% of respondents</w:t>
      </w:r>
      <w:r w:rsidR="00E54129" w:rsidRPr="008C7DF7">
        <w:rPr>
          <w:sz w:val="24"/>
          <w:szCs w:val="24"/>
        </w:rPr>
        <w:t xml:space="preserve"> (up from 32.1% in 2023)</w:t>
      </w:r>
      <w:r w:rsidRPr="008C7DF7">
        <w:rPr>
          <w:sz w:val="24"/>
          <w:szCs w:val="24"/>
        </w:rPr>
        <w:t>, followed by ‘community events’ (</w:t>
      </w:r>
      <w:r w:rsidR="0017519A" w:rsidRPr="008C7DF7">
        <w:rPr>
          <w:sz w:val="24"/>
          <w:szCs w:val="24"/>
        </w:rPr>
        <w:t xml:space="preserve">15.2%, up from </w:t>
      </w:r>
      <w:r w:rsidRPr="008C7DF7">
        <w:rPr>
          <w:sz w:val="24"/>
          <w:szCs w:val="24"/>
        </w:rPr>
        <w:t>10.8%)</w:t>
      </w:r>
      <w:r w:rsidR="00483160" w:rsidRPr="008C7DF7">
        <w:rPr>
          <w:sz w:val="24"/>
          <w:szCs w:val="24"/>
        </w:rPr>
        <w:t>.</w:t>
      </w:r>
      <w:r w:rsidR="00D83EA1" w:rsidRPr="008C7DF7">
        <w:rPr>
          <w:sz w:val="24"/>
          <w:szCs w:val="24"/>
        </w:rPr>
        <w:t xml:space="preserve">  ‘Adult learning’ was placed third</w:t>
      </w:r>
      <w:r w:rsidR="00557021" w:rsidRPr="008C7DF7">
        <w:rPr>
          <w:sz w:val="24"/>
          <w:szCs w:val="24"/>
        </w:rPr>
        <w:t>, with 14.</w:t>
      </w:r>
      <w:r w:rsidRPr="008C7DF7">
        <w:rPr>
          <w:sz w:val="24"/>
          <w:szCs w:val="24"/>
        </w:rPr>
        <w:t>8</w:t>
      </w:r>
      <w:r w:rsidR="00557021" w:rsidRPr="008C7DF7">
        <w:rPr>
          <w:sz w:val="24"/>
          <w:szCs w:val="24"/>
        </w:rPr>
        <w:t xml:space="preserve">%, double the </w:t>
      </w:r>
      <w:r w:rsidR="001A47B6" w:rsidRPr="008C7DF7">
        <w:rPr>
          <w:sz w:val="24"/>
          <w:szCs w:val="24"/>
        </w:rPr>
        <w:t>proportion seen in 2023 (7.1%).</w:t>
      </w:r>
    </w:p>
    <w:p w14:paraId="66EE3AFF" w14:textId="3B31B2BF" w:rsidR="00CB2C68" w:rsidRDefault="00A212A8" w:rsidP="00CB2C68">
      <w:pPr>
        <w:rPr>
          <w:sz w:val="24"/>
          <w:szCs w:val="24"/>
        </w:rPr>
      </w:pPr>
      <w:r w:rsidRPr="00A212A8">
        <w:rPr>
          <w:i/>
          <w:sz w:val="24"/>
          <w:szCs w:val="24"/>
        </w:rPr>
        <w:lastRenderedPageBreak/>
        <w:t xml:space="preserve"> </w:t>
      </w:r>
      <w:r w:rsidR="009F0035">
        <w:rPr>
          <w:i/>
          <w:noProof/>
          <w:sz w:val="24"/>
          <w:szCs w:val="24"/>
        </w:rPr>
        <w:drawing>
          <wp:inline distT="0" distB="0" distL="0" distR="0" wp14:anchorId="229361FE" wp14:editId="140DB183">
            <wp:extent cx="6264000" cy="7579984"/>
            <wp:effectExtent l="0" t="0" r="3810" b="2540"/>
            <wp:docPr id="902060352" name="Picture 3" descr="Chart showing response pattern described in the narrative 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2060352" name="Picture 3" descr="Chart showing response pattern described in the narrative text"/>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6264000" cy="7579984"/>
                    </a:xfrm>
                    <a:prstGeom prst="rect">
                      <a:avLst/>
                    </a:prstGeom>
                    <a:noFill/>
                  </pic:spPr>
                </pic:pic>
              </a:graphicData>
            </a:graphic>
          </wp:inline>
        </w:drawing>
      </w:r>
      <w:r w:rsidRPr="006635A3">
        <w:rPr>
          <w:i/>
          <w:sz w:val="24"/>
          <w:szCs w:val="24"/>
        </w:rPr>
        <w:t>Respondents could select multiple options so the total will exceed 100%.</w:t>
      </w:r>
      <w:r w:rsidR="00D06E3D">
        <w:rPr>
          <w:i/>
          <w:sz w:val="24"/>
          <w:szCs w:val="24"/>
        </w:rPr>
        <w:t xml:space="preserve"> </w:t>
      </w:r>
    </w:p>
    <w:p w14:paraId="58881790" w14:textId="77777777" w:rsidR="00D47D6B" w:rsidRDefault="00D47D6B">
      <w:pPr>
        <w:spacing w:after="160" w:line="259" w:lineRule="auto"/>
        <w:rPr>
          <w:rFonts w:ascii="Calibri" w:hAnsi="Calibri" w:cs="Calibri"/>
          <w:bCs/>
          <w:sz w:val="24"/>
          <w:szCs w:val="24"/>
        </w:rPr>
      </w:pPr>
      <w:r>
        <w:rPr>
          <w:rFonts w:ascii="Calibri" w:hAnsi="Calibri" w:cs="Calibri"/>
          <w:bCs/>
          <w:sz w:val="24"/>
          <w:szCs w:val="24"/>
        </w:rPr>
        <w:br w:type="page"/>
      </w:r>
    </w:p>
    <w:p w14:paraId="5A67E7E3" w14:textId="337988F6" w:rsidR="003C77E8" w:rsidRDefault="00811863" w:rsidP="003C77E8">
      <w:pPr>
        <w:rPr>
          <w:rFonts w:ascii="Calibri" w:hAnsi="Calibri" w:cs="Calibri"/>
          <w:bCs/>
          <w:sz w:val="24"/>
          <w:szCs w:val="24"/>
        </w:rPr>
      </w:pPr>
      <w:r>
        <w:rPr>
          <w:rFonts w:ascii="Calibri" w:hAnsi="Calibri" w:cs="Calibri"/>
          <w:bCs/>
          <w:sz w:val="24"/>
          <w:szCs w:val="24"/>
        </w:rPr>
        <w:lastRenderedPageBreak/>
        <w:t xml:space="preserve">Respondents were invited to put forward for other services </w:t>
      </w:r>
      <w:r w:rsidR="006125E9">
        <w:rPr>
          <w:rFonts w:ascii="Calibri" w:hAnsi="Calibri" w:cs="Calibri"/>
          <w:bCs/>
          <w:sz w:val="24"/>
          <w:szCs w:val="24"/>
        </w:rPr>
        <w:t>at their local</w:t>
      </w:r>
      <w:r>
        <w:rPr>
          <w:rFonts w:ascii="Calibri" w:hAnsi="Calibri" w:cs="Calibri"/>
          <w:bCs/>
          <w:sz w:val="24"/>
          <w:szCs w:val="24"/>
        </w:rPr>
        <w:t xml:space="preserve"> Hubs/libraries</w:t>
      </w:r>
      <w:r w:rsidR="00E227D3">
        <w:rPr>
          <w:rFonts w:ascii="Calibri" w:hAnsi="Calibri" w:cs="Calibri"/>
          <w:bCs/>
          <w:sz w:val="24"/>
          <w:szCs w:val="24"/>
        </w:rPr>
        <w:t xml:space="preserve"> they found to be helpful</w:t>
      </w:r>
      <w:r>
        <w:rPr>
          <w:rFonts w:ascii="Calibri" w:hAnsi="Calibri" w:cs="Calibri"/>
          <w:bCs/>
          <w:sz w:val="24"/>
          <w:szCs w:val="24"/>
        </w:rPr>
        <w:t xml:space="preserve">; </w:t>
      </w:r>
      <w:r w:rsidR="00E16744">
        <w:rPr>
          <w:rFonts w:ascii="Calibri" w:hAnsi="Calibri" w:cs="Calibri"/>
          <w:bCs/>
          <w:sz w:val="24"/>
          <w:szCs w:val="24"/>
        </w:rPr>
        <w:t>306 comments</w:t>
      </w:r>
      <w:r w:rsidR="003C77E8">
        <w:rPr>
          <w:rFonts w:ascii="Calibri" w:hAnsi="Calibri" w:cs="Calibri"/>
          <w:bCs/>
          <w:sz w:val="24"/>
          <w:szCs w:val="24"/>
        </w:rPr>
        <w:t xml:space="preserve"> were received, and grouped into themes.  The top three are shown below, with a full list in </w:t>
      </w:r>
      <w:bookmarkStart w:id="16" w:name="Appendix04"/>
      <w:r w:rsidR="009A2E52" w:rsidRPr="0025572A">
        <w:rPr>
          <w:rFonts w:ascii="Calibri" w:hAnsi="Calibri" w:cs="Calibri"/>
          <w:bCs/>
          <w:sz w:val="24"/>
          <w:szCs w:val="24"/>
        </w:rPr>
        <w:fldChar w:fldCharType="begin"/>
      </w:r>
      <w:r w:rsidR="009A2E52" w:rsidRPr="0025572A">
        <w:rPr>
          <w:rFonts w:ascii="Calibri" w:hAnsi="Calibri" w:cs="Calibri"/>
          <w:bCs/>
          <w:sz w:val="24"/>
          <w:szCs w:val="24"/>
        </w:rPr>
        <w:instrText>HYPERLINK  \l "_What_Other_Services"</w:instrText>
      </w:r>
      <w:r w:rsidR="009A2E52" w:rsidRPr="0025572A">
        <w:rPr>
          <w:rFonts w:ascii="Calibri" w:hAnsi="Calibri" w:cs="Calibri"/>
          <w:bCs/>
          <w:sz w:val="24"/>
          <w:szCs w:val="24"/>
        </w:rPr>
      </w:r>
      <w:r w:rsidR="009A2E52" w:rsidRPr="0025572A">
        <w:rPr>
          <w:rFonts w:ascii="Calibri" w:hAnsi="Calibri" w:cs="Calibri"/>
          <w:bCs/>
          <w:sz w:val="24"/>
          <w:szCs w:val="24"/>
        </w:rPr>
        <w:fldChar w:fldCharType="separate"/>
      </w:r>
      <w:r w:rsidR="003C77E8" w:rsidRPr="0025572A">
        <w:rPr>
          <w:rStyle w:val="Hyperlink"/>
          <w:rFonts w:ascii="Calibri" w:hAnsi="Calibri" w:cs="Calibri"/>
          <w:bCs/>
          <w:sz w:val="24"/>
          <w:szCs w:val="24"/>
        </w:rPr>
        <w:t>Appendix</w:t>
      </w:r>
      <w:r w:rsidR="009A2E52" w:rsidRPr="0025572A">
        <w:rPr>
          <w:rFonts w:ascii="Calibri" w:hAnsi="Calibri" w:cs="Calibri"/>
          <w:bCs/>
          <w:sz w:val="24"/>
          <w:szCs w:val="24"/>
        </w:rPr>
        <w:fldChar w:fldCharType="end"/>
      </w:r>
      <w:r w:rsidR="003C77E8" w:rsidRPr="0025572A">
        <w:rPr>
          <w:rFonts w:ascii="Calibri" w:hAnsi="Calibri" w:cs="Calibri"/>
          <w:bCs/>
          <w:sz w:val="24"/>
          <w:szCs w:val="24"/>
        </w:rPr>
        <w:t xml:space="preserve"> </w:t>
      </w:r>
      <w:r w:rsidR="002F579F">
        <w:rPr>
          <w:rFonts w:ascii="Calibri" w:hAnsi="Calibri" w:cs="Calibri"/>
          <w:bCs/>
          <w:sz w:val="24"/>
          <w:szCs w:val="24"/>
        </w:rPr>
        <w:t>4</w:t>
      </w:r>
      <w:bookmarkEnd w:id="16"/>
      <w:r w:rsidR="003C77E8">
        <w:rPr>
          <w:rFonts w:ascii="Calibri" w:hAnsi="Calibri" w:cs="Calibri"/>
          <w:bCs/>
          <w:sz w:val="24"/>
          <w:szCs w:val="24"/>
        </w:rPr>
        <w:t xml:space="preserve">. </w:t>
      </w:r>
    </w:p>
    <w:tbl>
      <w:tblPr>
        <w:tblStyle w:val="GridTable5Dark-Accent6"/>
        <w:tblW w:w="9209" w:type="dxa"/>
        <w:tblLook w:val="04A0" w:firstRow="1" w:lastRow="0" w:firstColumn="1" w:lastColumn="0" w:noHBand="0" w:noVBand="1"/>
      </w:tblPr>
      <w:tblGrid>
        <w:gridCol w:w="1980"/>
        <w:gridCol w:w="960"/>
        <w:gridCol w:w="960"/>
        <w:gridCol w:w="5309"/>
      </w:tblGrid>
      <w:tr w:rsidR="005D2B24" w:rsidRPr="009D3EEE" w14:paraId="492C1553" w14:textId="77777777" w:rsidTr="00E643D8">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noWrap/>
            <w:hideMark/>
          </w:tcPr>
          <w:p w14:paraId="173F8553" w14:textId="77777777" w:rsidR="009D3EEE" w:rsidRPr="009D3EEE" w:rsidRDefault="009D3EEE" w:rsidP="009D3EEE">
            <w:pPr>
              <w:spacing w:after="0" w:line="240" w:lineRule="auto"/>
              <w:rPr>
                <w:rFonts w:eastAsia="Times New Roman" w:cstheme="minorHAnsi"/>
                <w:sz w:val="24"/>
                <w:szCs w:val="24"/>
                <w:lang w:eastAsia="en-GB"/>
              </w:rPr>
            </w:pPr>
            <w:r w:rsidRPr="009D3EEE">
              <w:rPr>
                <w:rFonts w:eastAsia="Times New Roman" w:cstheme="minorHAnsi"/>
                <w:sz w:val="24"/>
                <w:szCs w:val="24"/>
                <w:lang w:eastAsia="en-GB"/>
              </w:rPr>
              <w:t>Theme</w:t>
            </w:r>
          </w:p>
        </w:tc>
        <w:tc>
          <w:tcPr>
            <w:tcW w:w="960" w:type="dxa"/>
            <w:noWrap/>
            <w:hideMark/>
          </w:tcPr>
          <w:p w14:paraId="7AEA845C" w14:textId="77777777" w:rsidR="009D3EEE" w:rsidRPr="009D3EEE" w:rsidRDefault="009D3EEE" w:rsidP="009D3EEE">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9D3EEE">
              <w:rPr>
                <w:rFonts w:eastAsia="Times New Roman" w:cstheme="minorHAnsi"/>
                <w:sz w:val="24"/>
                <w:szCs w:val="24"/>
                <w:lang w:eastAsia="en-GB"/>
              </w:rPr>
              <w:t>No.</w:t>
            </w:r>
          </w:p>
        </w:tc>
        <w:tc>
          <w:tcPr>
            <w:tcW w:w="960" w:type="dxa"/>
            <w:noWrap/>
            <w:hideMark/>
          </w:tcPr>
          <w:p w14:paraId="11E4BB01" w14:textId="77777777" w:rsidR="009D3EEE" w:rsidRPr="009D3EEE" w:rsidRDefault="009D3EEE" w:rsidP="009D3EEE">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9D3EEE">
              <w:rPr>
                <w:rFonts w:eastAsia="Times New Roman" w:cstheme="minorHAnsi"/>
                <w:sz w:val="24"/>
                <w:szCs w:val="24"/>
                <w:lang w:eastAsia="en-GB"/>
              </w:rPr>
              <w:t>%</w:t>
            </w:r>
          </w:p>
        </w:tc>
        <w:tc>
          <w:tcPr>
            <w:tcW w:w="5309" w:type="dxa"/>
            <w:noWrap/>
            <w:hideMark/>
          </w:tcPr>
          <w:p w14:paraId="0EE6D954" w14:textId="77777777" w:rsidR="009D3EEE" w:rsidRPr="009D3EEE" w:rsidRDefault="009D3EEE" w:rsidP="009D3EEE">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9D3EEE">
              <w:rPr>
                <w:rFonts w:eastAsia="Times New Roman" w:cstheme="minorHAnsi"/>
                <w:sz w:val="24"/>
                <w:szCs w:val="24"/>
                <w:lang w:eastAsia="en-GB"/>
              </w:rPr>
              <w:t>Example Comments</w:t>
            </w:r>
          </w:p>
        </w:tc>
      </w:tr>
      <w:tr w:rsidR="009D3EEE" w:rsidRPr="009D3EEE" w14:paraId="1513773A" w14:textId="77777777" w:rsidTr="00E643D8">
        <w:trPr>
          <w:cnfStyle w:val="000000100000" w:firstRow="0" w:lastRow="0" w:firstColumn="0" w:lastColumn="0" w:oddVBand="0" w:evenVBand="0" w:oddHBand="1"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1980" w:type="dxa"/>
            <w:hideMark/>
          </w:tcPr>
          <w:p w14:paraId="3B3AF8A1" w14:textId="63EDEADA" w:rsidR="009D3EEE" w:rsidRPr="009D3EEE" w:rsidRDefault="009D3EEE" w:rsidP="009D3EEE">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There is no local Hub/Library / Access Issues</w:t>
            </w:r>
          </w:p>
        </w:tc>
        <w:tc>
          <w:tcPr>
            <w:tcW w:w="960" w:type="dxa"/>
            <w:noWrap/>
            <w:hideMark/>
          </w:tcPr>
          <w:p w14:paraId="60610C68" w14:textId="77777777" w:rsidR="009D3EEE" w:rsidRPr="009D3EEE" w:rsidRDefault="009D3EEE" w:rsidP="009D3EE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41</w:t>
            </w:r>
          </w:p>
        </w:tc>
        <w:tc>
          <w:tcPr>
            <w:tcW w:w="960" w:type="dxa"/>
            <w:noWrap/>
            <w:hideMark/>
          </w:tcPr>
          <w:p w14:paraId="0625DC68" w14:textId="77777777" w:rsidR="009D3EEE" w:rsidRPr="009D3EEE" w:rsidRDefault="009D3EEE" w:rsidP="009D3EE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13.4</w:t>
            </w:r>
          </w:p>
        </w:tc>
        <w:tc>
          <w:tcPr>
            <w:tcW w:w="5309" w:type="dxa"/>
            <w:noWrap/>
            <w:hideMark/>
          </w:tcPr>
          <w:p w14:paraId="4D1438E4" w14:textId="77777777" w:rsidR="00042A0C" w:rsidRDefault="00042A0C" w:rsidP="008A5ED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042A0C">
              <w:rPr>
                <w:i/>
                <w:sz w:val="24"/>
                <w:szCs w:val="24"/>
              </w:rPr>
              <w:t>We do not have a local library or hub within 5 miles</w:t>
            </w:r>
          </w:p>
          <w:p w14:paraId="4E205B9F" w14:textId="0A1FA196" w:rsidR="00A17686" w:rsidRDefault="00A17686" w:rsidP="008A5ED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17686">
              <w:rPr>
                <w:i/>
                <w:sz w:val="24"/>
                <w:szCs w:val="24"/>
              </w:rPr>
              <w:t xml:space="preserve">We don't have a local library at </w:t>
            </w:r>
            <w:r>
              <w:rPr>
                <w:i/>
                <w:sz w:val="24"/>
                <w:szCs w:val="24"/>
              </w:rPr>
              <w:t>all</w:t>
            </w:r>
          </w:p>
          <w:p w14:paraId="75854776" w14:textId="220F902F" w:rsidR="009D3EEE" w:rsidRPr="009D3EEE" w:rsidRDefault="00A17686" w:rsidP="008A5ED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17686">
              <w:rPr>
                <w:i/>
                <w:sz w:val="24"/>
                <w:szCs w:val="24"/>
              </w:rPr>
              <w:t>No hub here</w:t>
            </w:r>
            <w:r w:rsidR="009D3EEE" w:rsidRPr="009D3EEE">
              <w:rPr>
                <w:i/>
                <w:sz w:val="24"/>
                <w:szCs w:val="24"/>
              </w:rPr>
              <w:t> </w:t>
            </w:r>
          </w:p>
        </w:tc>
      </w:tr>
      <w:tr w:rsidR="009D3EEE" w:rsidRPr="009D3EEE" w14:paraId="7FB81897" w14:textId="77777777" w:rsidTr="00E643D8">
        <w:trPr>
          <w:cnfStyle w:val="000000010000" w:firstRow="0" w:lastRow="0" w:firstColumn="0" w:lastColumn="0" w:oddVBand="0" w:evenVBand="0" w:oddHBand="0" w:evenHBand="1"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hideMark/>
          </w:tcPr>
          <w:p w14:paraId="26D19B34" w14:textId="77777777" w:rsidR="009D3EEE" w:rsidRPr="009D3EEE" w:rsidRDefault="009D3EEE" w:rsidP="009D3EEE">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Don't know / use</w:t>
            </w:r>
          </w:p>
        </w:tc>
        <w:tc>
          <w:tcPr>
            <w:tcW w:w="960" w:type="dxa"/>
            <w:noWrap/>
            <w:hideMark/>
          </w:tcPr>
          <w:p w14:paraId="523BD708" w14:textId="77777777" w:rsidR="009D3EEE" w:rsidRPr="009D3EEE" w:rsidRDefault="009D3EEE" w:rsidP="009D3EE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38</w:t>
            </w:r>
          </w:p>
        </w:tc>
        <w:tc>
          <w:tcPr>
            <w:tcW w:w="960" w:type="dxa"/>
            <w:noWrap/>
            <w:hideMark/>
          </w:tcPr>
          <w:p w14:paraId="5CB53023" w14:textId="77777777" w:rsidR="009D3EEE" w:rsidRPr="009D3EEE" w:rsidRDefault="009D3EEE" w:rsidP="009D3EE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12.4</w:t>
            </w:r>
          </w:p>
        </w:tc>
        <w:tc>
          <w:tcPr>
            <w:tcW w:w="5309" w:type="dxa"/>
            <w:noWrap/>
            <w:hideMark/>
          </w:tcPr>
          <w:p w14:paraId="4F761CF2" w14:textId="331C4D61" w:rsidR="001A1680" w:rsidRDefault="00F3408D" w:rsidP="008A5EDB">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3408D">
              <w:rPr>
                <w:i/>
                <w:sz w:val="24"/>
                <w:szCs w:val="24"/>
              </w:rPr>
              <w:t>I rarely use the hub and when I do it's to collect waste sacks</w:t>
            </w:r>
          </w:p>
          <w:p w14:paraId="081E0E85" w14:textId="041FB52C" w:rsidR="001A1680" w:rsidRDefault="001A1680" w:rsidP="008A5EDB">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1A1680">
              <w:rPr>
                <w:i/>
                <w:sz w:val="24"/>
                <w:szCs w:val="24"/>
              </w:rPr>
              <w:t xml:space="preserve">I don't currently use the libraries </w:t>
            </w:r>
            <w:proofErr w:type="gramStart"/>
            <w:r w:rsidRPr="001A1680">
              <w:rPr>
                <w:i/>
                <w:sz w:val="24"/>
                <w:szCs w:val="24"/>
              </w:rPr>
              <w:t>hubs</w:t>
            </w:r>
            <w:proofErr w:type="gramEnd"/>
            <w:r w:rsidRPr="001A1680">
              <w:rPr>
                <w:i/>
                <w:sz w:val="24"/>
                <w:szCs w:val="24"/>
              </w:rPr>
              <w:t xml:space="preserve"> but I do support them</w:t>
            </w:r>
          </w:p>
          <w:p w14:paraId="2E048D93" w14:textId="4EE0B92A" w:rsidR="009D3EEE" w:rsidRPr="009D3EEE" w:rsidRDefault="00305173" w:rsidP="008A5EDB">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305173">
              <w:rPr>
                <w:i/>
                <w:sz w:val="24"/>
                <w:szCs w:val="24"/>
              </w:rPr>
              <w:t>Never knew they existed</w:t>
            </w:r>
          </w:p>
        </w:tc>
      </w:tr>
      <w:tr w:rsidR="009D3EEE" w:rsidRPr="009D3EEE" w14:paraId="296C0877" w14:textId="77777777" w:rsidTr="00E643D8">
        <w:trPr>
          <w:cnfStyle w:val="000000100000" w:firstRow="0" w:lastRow="0" w:firstColumn="0" w:lastColumn="0" w:oddVBand="0" w:evenVBand="0" w:oddHBand="1" w:evenHBand="0"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hideMark/>
          </w:tcPr>
          <w:p w14:paraId="5494510A" w14:textId="77777777" w:rsidR="009D3EEE" w:rsidRPr="009D3EEE" w:rsidRDefault="009D3EEE" w:rsidP="009D3EEE">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Age specific activities</w:t>
            </w:r>
          </w:p>
        </w:tc>
        <w:tc>
          <w:tcPr>
            <w:tcW w:w="960" w:type="dxa"/>
            <w:noWrap/>
            <w:hideMark/>
          </w:tcPr>
          <w:p w14:paraId="58F5D3F5" w14:textId="77777777" w:rsidR="009D3EEE" w:rsidRPr="009D3EEE" w:rsidRDefault="009D3EEE" w:rsidP="009D3EE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25</w:t>
            </w:r>
          </w:p>
        </w:tc>
        <w:tc>
          <w:tcPr>
            <w:tcW w:w="960" w:type="dxa"/>
            <w:noWrap/>
            <w:hideMark/>
          </w:tcPr>
          <w:p w14:paraId="69D14A59" w14:textId="77777777" w:rsidR="009D3EEE" w:rsidRPr="009D3EEE" w:rsidRDefault="009D3EEE" w:rsidP="009D3EE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8.2</w:t>
            </w:r>
          </w:p>
        </w:tc>
        <w:tc>
          <w:tcPr>
            <w:tcW w:w="5309" w:type="dxa"/>
            <w:noWrap/>
            <w:hideMark/>
          </w:tcPr>
          <w:p w14:paraId="283B0890" w14:textId="77777777" w:rsidR="00BA2EB9" w:rsidRDefault="00BA2EB9" w:rsidP="008A5ED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A2EB9">
              <w:rPr>
                <w:i/>
                <w:sz w:val="24"/>
                <w:szCs w:val="24"/>
              </w:rPr>
              <w:t>There is nothing at my local hub for old age pensioners</w:t>
            </w:r>
          </w:p>
          <w:p w14:paraId="1D1E2B33" w14:textId="323FB644" w:rsidR="009D3EEE" w:rsidRPr="009D3EEE" w:rsidRDefault="00853064" w:rsidP="008A5ED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53064">
              <w:rPr>
                <w:i/>
                <w:sz w:val="24"/>
                <w:szCs w:val="24"/>
              </w:rPr>
              <w:t>More child or youth activities after school time</w:t>
            </w:r>
            <w:r w:rsidR="009D3EEE" w:rsidRPr="009D3EEE">
              <w:rPr>
                <w:i/>
                <w:sz w:val="24"/>
                <w:szCs w:val="24"/>
              </w:rPr>
              <w:t> </w:t>
            </w:r>
          </w:p>
        </w:tc>
      </w:tr>
    </w:tbl>
    <w:p w14:paraId="0BF73139" w14:textId="77777777" w:rsidR="00903A2E" w:rsidRDefault="00903A2E" w:rsidP="00CB2C68">
      <w:pPr>
        <w:rPr>
          <w:sz w:val="24"/>
          <w:szCs w:val="24"/>
        </w:rPr>
      </w:pPr>
    </w:p>
    <w:p w14:paraId="0C700B63" w14:textId="4447A7A5" w:rsidR="00CB2C68" w:rsidRDefault="00CB2C68" w:rsidP="00CB2C68">
      <w:pPr>
        <w:rPr>
          <w:sz w:val="24"/>
          <w:szCs w:val="24"/>
        </w:rPr>
      </w:pPr>
      <w:r w:rsidRPr="00362E4F">
        <w:rPr>
          <w:sz w:val="24"/>
          <w:szCs w:val="24"/>
        </w:rPr>
        <w:t>There were some differences by demographic and level of deprivation:</w:t>
      </w:r>
    </w:p>
    <w:p w14:paraId="6236556F" w14:textId="6E2F5124" w:rsidR="00545A02" w:rsidRDefault="00540DEE" w:rsidP="00CB2C68">
      <w:pPr>
        <w:rPr>
          <w:sz w:val="24"/>
          <w:szCs w:val="24"/>
        </w:rPr>
      </w:pPr>
      <w:proofErr w:type="gramStart"/>
      <w:r>
        <w:rPr>
          <w:sz w:val="24"/>
          <w:szCs w:val="24"/>
        </w:rPr>
        <w:t>With the exception of</w:t>
      </w:r>
      <w:proofErr w:type="gramEnd"/>
      <w:r>
        <w:rPr>
          <w:sz w:val="24"/>
          <w:szCs w:val="24"/>
        </w:rPr>
        <w:t xml:space="preserve"> book loans, </w:t>
      </w:r>
      <w:r w:rsidR="00DE3C1E">
        <w:rPr>
          <w:sz w:val="24"/>
          <w:szCs w:val="24"/>
        </w:rPr>
        <w:t>r</w:t>
      </w:r>
      <w:r w:rsidR="006D7BEC">
        <w:rPr>
          <w:sz w:val="24"/>
          <w:szCs w:val="24"/>
        </w:rPr>
        <w:t>espondents under the age of 35</w:t>
      </w:r>
      <w:r w:rsidR="000F3419">
        <w:rPr>
          <w:sz w:val="24"/>
          <w:szCs w:val="24"/>
        </w:rPr>
        <w:t xml:space="preserve"> were mo</w:t>
      </w:r>
      <w:r w:rsidR="008D17B5">
        <w:rPr>
          <w:sz w:val="24"/>
          <w:szCs w:val="24"/>
        </w:rPr>
        <w:t>re</w:t>
      </w:r>
      <w:r w:rsidR="000F3419">
        <w:rPr>
          <w:sz w:val="24"/>
          <w:szCs w:val="24"/>
        </w:rPr>
        <w:t xml:space="preserve"> likely to find</w:t>
      </w:r>
      <w:r w:rsidR="009B5464">
        <w:rPr>
          <w:sz w:val="24"/>
          <w:szCs w:val="24"/>
        </w:rPr>
        <w:t xml:space="preserve"> library services helpful than their older counterparts</w:t>
      </w:r>
      <w:r w:rsidR="00A667CA">
        <w:rPr>
          <w:sz w:val="24"/>
          <w:szCs w:val="24"/>
        </w:rPr>
        <w:t xml:space="preserve"> – the table below highlights the highest scores amongst the demographic groups analysed in </w:t>
      </w:r>
      <w:r w:rsidR="0027287A">
        <w:rPr>
          <w:sz w:val="24"/>
          <w:szCs w:val="24"/>
        </w:rPr>
        <w:t>teal</w:t>
      </w:r>
      <w:r w:rsidR="00A667CA">
        <w:rPr>
          <w:sz w:val="24"/>
          <w:szCs w:val="24"/>
        </w:rPr>
        <w:t xml:space="preserve">, and the lowest score in </w:t>
      </w:r>
      <w:r w:rsidR="0027287A">
        <w:rPr>
          <w:sz w:val="24"/>
          <w:szCs w:val="24"/>
        </w:rPr>
        <w:t>orange</w:t>
      </w:r>
      <w:r w:rsidR="009B5464">
        <w:rPr>
          <w:sz w:val="24"/>
          <w:szCs w:val="24"/>
        </w:rPr>
        <w:t>:</w:t>
      </w:r>
    </w:p>
    <w:tbl>
      <w:tblPr>
        <w:tblStyle w:val="GridTable5Dark-Accent6"/>
        <w:tblW w:w="9217" w:type="dxa"/>
        <w:tblLayout w:type="fixed"/>
        <w:tblLook w:val="04A0" w:firstRow="1" w:lastRow="0" w:firstColumn="1" w:lastColumn="0" w:noHBand="0" w:noVBand="1"/>
      </w:tblPr>
      <w:tblGrid>
        <w:gridCol w:w="5240"/>
        <w:gridCol w:w="1515"/>
        <w:gridCol w:w="1231"/>
        <w:gridCol w:w="1231"/>
      </w:tblGrid>
      <w:tr w:rsidR="008E7E6B" w:rsidRPr="008E7E6B" w14:paraId="1AEB955E" w14:textId="77777777" w:rsidTr="00E91401">
        <w:trPr>
          <w:cnfStyle w:val="100000000000" w:firstRow="1" w:lastRow="0" w:firstColumn="0" w:lastColumn="0" w:oddVBand="0" w:evenVBand="0" w:oddHBand="0" w:evenHBand="0" w:firstRowFirstColumn="0" w:firstRowLastColumn="0" w:lastRowFirstColumn="0" w:lastRowLastColumn="0"/>
          <w:trHeight w:val="421"/>
        </w:trPr>
        <w:tc>
          <w:tcPr>
            <w:cnfStyle w:val="001000000000" w:firstRow="0" w:lastRow="0" w:firstColumn="1" w:lastColumn="0" w:oddVBand="0" w:evenVBand="0" w:oddHBand="0" w:evenHBand="0" w:firstRowFirstColumn="0" w:firstRowLastColumn="0" w:lastRowFirstColumn="0" w:lastRowLastColumn="0"/>
            <w:tcW w:w="5240" w:type="dxa"/>
            <w:hideMark/>
          </w:tcPr>
          <w:p w14:paraId="647E1010" w14:textId="77777777" w:rsidR="008E7E6B" w:rsidRPr="008E7E6B" w:rsidRDefault="008E7E6B" w:rsidP="008E7E6B">
            <w:pPr>
              <w:spacing w:after="0" w:line="240" w:lineRule="auto"/>
              <w:rPr>
                <w:rFonts w:ascii="Calibri" w:eastAsia="Times New Roman" w:hAnsi="Calibri" w:cs="Calibri"/>
                <w:sz w:val="24"/>
                <w:szCs w:val="24"/>
                <w:lang w:eastAsia="en-GB"/>
              </w:rPr>
            </w:pPr>
            <w:r w:rsidRPr="008E7E6B">
              <w:rPr>
                <w:rFonts w:ascii="Calibri" w:eastAsia="Times New Roman" w:hAnsi="Calibri" w:cs="Calibri"/>
                <w:sz w:val="24"/>
                <w:szCs w:val="24"/>
                <w:lang w:eastAsia="en-GB"/>
              </w:rPr>
              <w:t>%</w:t>
            </w:r>
          </w:p>
        </w:tc>
        <w:tc>
          <w:tcPr>
            <w:tcW w:w="1515" w:type="dxa"/>
            <w:hideMark/>
          </w:tcPr>
          <w:p w14:paraId="533B22AF" w14:textId="5C1C5B51" w:rsidR="008E7E6B" w:rsidRPr="008E7E6B" w:rsidRDefault="008E7E6B" w:rsidP="008E7E6B">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E7E6B">
              <w:rPr>
                <w:rFonts w:ascii="Calibri" w:eastAsia="Times New Roman" w:hAnsi="Calibri" w:cs="Calibri"/>
                <w:sz w:val="24"/>
                <w:szCs w:val="24"/>
                <w:lang w:eastAsia="en-GB"/>
              </w:rPr>
              <w:t xml:space="preserve">All respondents </w:t>
            </w:r>
          </w:p>
        </w:tc>
        <w:tc>
          <w:tcPr>
            <w:tcW w:w="1231" w:type="dxa"/>
            <w:hideMark/>
          </w:tcPr>
          <w:p w14:paraId="1EAE6A7E" w14:textId="1A4CAFE5" w:rsidR="008E7E6B" w:rsidRPr="008E7E6B" w:rsidRDefault="008E7E6B" w:rsidP="008E7E6B">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E7E6B">
              <w:rPr>
                <w:rFonts w:ascii="Calibri" w:eastAsia="Times New Roman" w:hAnsi="Calibri" w:cs="Calibri"/>
                <w:sz w:val="24"/>
                <w:szCs w:val="24"/>
                <w:lang w:eastAsia="en-GB"/>
              </w:rPr>
              <w:t xml:space="preserve">Under 35 </w:t>
            </w:r>
          </w:p>
        </w:tc>
        <w:tc>
          <w:tcPr>
            <w:tcW w:w="1231" w:type="dxa"/>
            <w:hideMark/>
          </w:tcPr>
          <w:p w14:paraId="2438323A" w14:textId="77C412D9" w:rsidR="008E7E6B" w:rsidRPr="008E7E6B" w:rsidRDefault="008E7E6B" w:rsidP="008E7E6B">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E7E6B">
              <w:rPr>
                <w:rFonts w:ascii="Calibri" w:eastAsia="Times New Roman" w:hAnsi="Calibri" w:cs="Calibri"/>
                <w:sz w:val="24"/>
                <w:szCs w:val="24"/>
                <w:lang w:eastAsia="en-GB"/>
              </w:rPr>
              <w:t xml:space="preserve">55+ </w:t>
            </w:r>
          </w:p>
        </w:tc>
      </w:tr>
      <w:tr w:rsidR="008E7E6B" w:rsidRPr="008E7E6B" w14:paraId="1E436408" w14:textId="77777777" w:rsidTr="00672EB4">
        <w:trPr>
          <w:cnfStyle w:val="000000100000" w:firstRow="0" w:lastRow="0" w:firstColumn="0" w:lastColumn="0" w:oddVBand="0" w:evenVBand="0" w:oddHBand="1" w:evenHBand="0" w:firstRowFirstColumn="0" w:firstRowLastColumn="0" w:lastRowFirstColumn="0" w:lastRowLastColumn="0"/>
          <w:trHeight w:val="104"/>
        </w:trPr>
        <w:tc>
          <w:tcPr>
            <w:cnfStyle w:val="001000000000" w:firstRow="0" w:lastRow="0" w:firstColumn="1" w:lastColumn="0" w:oddVBand="0" w:evenVBand="0" w:oddHBand="0" w:evenHBand="0" w:firstRowFirstColumn="0" w:firstRowLastColumn="0" w:lastRowFirstColumn="0" w:lastRowLastColumn="0"/>
            <w:tcW w:w="5240" w:type="dxa"/>
          </w:tcPr>
          <w:p w14:paraId="5074CF25" w14:textId="70400BF5" w:rsidR="008E7E6B" w:rsidRPr="008E7E6B" w:rsidRDefault="008E7E6B" w:rsidP="008E7E6B">
            <w:pPr>
              <w:spacing w:after="0" w:line="240" w:lineRule="auto"/>
              <w:rPr>
                <w:rFonts w:ascii="Calibri" w:eastAsia="Times New Roman" w:hAnsi="Calibri" w:cs="Calibri"/>
                <w:b w:val="0"/>
                <w:bCs w:val="0"/>
                <w:color w:val="000000"/>
                <w:sz w:val="24"/>
                <w:szCs w:val="24"/>
                <w:lang w:eastAsia="en-GB"/>
              </w:rPr>
            </w:pPr>
            <w:r w:rsidRPr="00672EB4">
              <w:rPr>
                <w:rFonts w:ascii="Calibri" w:eastAsia="Times New Roman" w:hAnsi="Calibri" w:cs="Calibri"/>
                <w:color w:val="000000"/>
                <w:sz w:val="24"/>
                <w:szCs w:val="24"/>
                <w:lang w:eastAsia="en-GB"/>
              </w:rPr>
              <w:t>Base</w:t>
            </w:r>
          </w:p>
        </w:tc>
        <w:tc>
          <w:tcPr>
            <w:tcW w:w="1515" w:type="dxa"/>
          </w:tcPr>
          <w:p w14:paraId="2C3BA3BF" w14:textId="04BC5C10" w:rsidR="008E7E6B" w:rsidRPr="008E7E6B" w:rsidRDefault="008E7E6B" w:rsidP="00672EB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8E7E6B">
              <w:rPr>
                <w:rFonts w:ascii="Calibri" w:eastAsia="Times New Roman" w:hAnsi="Calibri" w:cs="Calibri"/>
                <w:b/>
                <w:bCs/>
                <w:color w:val="000000"/>
                <w:sz w:val="24"/>
                <w:szCs w:val="24"/>
                <w:lang w:eastAsia="en-GB"/>
              </w:rPr>
              <w:t>2011</w:t>
            </w:r>
          </w:p>
        </w:tc>
        <w:tc>
          <w:tcPr>
            <w:tcW w:w="1231" w:type="dxa"/>
          </w:tcPr>
          <w:p w14:paraId="0705A00C" w14:textId="4DD52653" w:rsidR="008E7E6B" w:rsidRPr="008E7E6B" w:rsidRDefault="008E7E6B" w:rsidP="00672EB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8E7E6B">
              <w:rPr>
                <w:rFonts w:ascii="Calibri" w:eastAsia="Times New Roman" w:hAnsi="Calibri" w:cs="Calibri"/>
                <w:b/>
                <w:bCs/>
                <w:color w:val="000000"/>
                <w:sz w:val="24"/>
                <w:szCs w:val="24"/>
                <w:lang w:eastAsia="en-GB"/>
              </w:rPr>
              <w:t>249</w:t>
            </w:r>
          </w:p>
        </w:tc>
        <w:tc>
          <w:tcPr>
            <w:tcW w:w="1231" w:type="dxa"/>
          </w:tcPr>
          <w:p w14:paraId="7DD98EAC" w14:textId="2014B610" w:rsidR="008E7E6B" w:rsidRPr="008E7E6B" w:rsidRDefault="008E7E6B" w:rsidP="00672EB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8E7E6B">
              <w:rPr>
                <w:rFonts w:ascii="Calibri" w:eastAsia="Times New Roman" w:hAnsi="Calibri" w:cs="Calibri"/>
                <w:b/>
                <w:bCs/>
                <w:color w:val="000000"/>
                <w:sz w:val="24"/>
                <w:szCs w:val="24"/>
                <w:lang w:eastAsia="en-GB"/>
              </w:rPr>
              <w:t>891</w:t>
            </w:r>
          </w:p>
        </w:tc>
      </w:tr>
      <w:tr w:rsidR="008E7E6B" w:rsidRPr="008E7E6B" w14:paraId="6544FF0A" w14:textId="77777777" w:rsidTr="0027287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5D0F6AFA"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Book loan</w:t>
            </w:r>
          </w:p>
        </w:tc>
        <w:tc>
          <w:tcPr>
            <w:tcW w:w="1515" w:type="dxa"/>
            <w:noWrap/>
            <w:hideMark/>
          </w:tcPr>
          <w:p w14:paraId="3387D7D5"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43.0</w:t>
            </w:r>
          </w:p>
        </w:tc>
        <w:tc>
          <w:tcPr>
            <w:tcW w:w="1231" w:type="dxa"/>
            <w:shd w:val="clear" w:color="auto" w:fill="F7CAAC" w:themeFill="accent2" w:themeFillTint="66"/>
            <w:noWrap/>
            <w:hideMark/>
          </w:tcPr>
          <w:p w14:paraId="7D6FC624"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9C0006"/>
                <w:sz w:val="24"/>
                <w:szCs w:val="24"/>
                <w:lang w:eastAsia="en-GB"/>
              </w:rPr>
            </w:pPr>
            <w:r w:rsidRPr="008E7E6B">
              <w:rPr>
                <w:rFonts w:ascii="Calibri" w:eastAsia="Times New Roman" w:hAnsi="Calibri" w:cs="Calibri"/>
                <w:color w:val="9C0006"/>
                <w:sz w:val="24"/>
                <w:szCs w:val="24"/>
                <w:lang w:eastAsia="en-GB"/>
              </w:rPr>
              <w:t>39.8</w:t>
            </w:r>
          </w:p>
        </w:tc>
        <w:tc>
          <w:tcPr>
            <w:tcW w:w="1231" w:type="dxa"/>
            <w:noWrap/>
            <w:hideMark/>
          </w:tcPr>
          <w:p w14:paraId="44114305"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43.9</w:t>
            </w:r>
          </w:p>
        </w:tc>
      </w:tr>
      <w:tr w:rsidR="008E7E6B" w:rsidRPr="008E7E6B" w14:paraId="389F18CB" w14:textId="77777777" w:rsidTr="0027287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49EF264F"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Childrens activities including Story &amp; Rhyme Time</w:t>
            </w:r>
          </w:p>
        </w:tc>
        <w:tc>
          <w:tcPr>
            <w:tcW w:w="1515" w:type="dxa"/>
            <w:noWrap/>
            <w:hideMark/>
          </w:tcPr>
          <w:p w14:paraId="769D746B"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14.0</w:t>
            </w:r>
          </w:p>
        </w:tc>
        <w:tc>
          <w:tcPr>
            <w:tcW w:w="1231" w:type="dxa"/>
            <w:noWrap/>
            <w:hideMark/>
          </w:tcPr>
          <w:p w14:paraId="11883744"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20.9</w:t>
            </w:r>
          </w:p>
        </w:tc>
        <w:tc>
          <w:tcPr>
            <w:tcW w:w="1231" w:type="dxa"/>
            <w:shd w:val="clear" w:color="auto" w:fill="F7CAAC" w:themeFill="accent2" w:themeFillTint="66"/>
            <w:noWrap/>
            <w:hideMark/>
          </w:tcPr>
          <w:p w14:paraId="31BCF210"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9C0006"/>
                <w:sz w:val="24"/>
                <w:szCs w:val="24"/>
                <w:lang w:eastAsia="en-GB"/>
              </w:rPr>
            </w:pPr>
            <w:r w:rsidRPr="008E7E6B">
              <w:rPr>
                <w:rFonts w:ascii="Calibri" w:eastAsia="Times New Roman" w:hAnsi="Calibri" w:cs="Calibri"/>
                <w:color w:val="9C0006"/>
                <w:sz w:val="24"/>
                <w:szCs w:val="24"/>
                <w:lang w:eastAsia="en-GB"/>
              </w:rPr>
              <w:t>7.1</w:t>
            </w:r>
          </w:p>
        </w:tc>
      </w:tr>
      <w:tr w:rsidR="008E7E6B" w:rsidRPr="008E7E6B" w14:paraId="3FED5AA9" w14:textId="77777777" w:rsidTr="00E91401">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4A86FA70"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Coffee mornings</w:t>
            </w:r>
          </w:p>
        </w:tc>
        <w:tc>
          <w:tcPr>
            <w:tcW w:w="1515" w:type="dxa"/>
            <w:noWrap/>
            <w:hideMark/>
          </w:tcPr>
          <w:p w14:paraId="37427A99"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8.4</w:t>
            </w:r>
          </w:p>
        </w:tc>
        <w:tc>
          <w:tcPr>
            <w:tcW w:w="1231" w:type="dxa"/>
            <w:shd w:val="clear" w:color="auto" w:fill="50D4CB"/>
            <w:noWrap/>
            <w:hideMark/>
          </w:tcPr>
          <w:p w14:paraId="0C66063E"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6100"/>
                <w:sz w:val="24"/>
                <w:szCs w:val="24"/>
                <w:lang w:eastAsia="en-GB"/>
              </w:rPr>
            </w:pPr>
            <w:r w:rsidRPr="008E7E6B">
              <w:rPr>
                <w:rFonts w:ascii="Calibri" w:eastAsia="Times New Roman" w:hAnsi="Calibri" w:cs="Calibri"/>
                <w:color w:val="006100"/>
                <w:sz w:val="24"/>
                <w:szCs w:val="24"/>
                <w:lang w:eastAsia="en-GB"/>
              </w:rPr>
              <w:t>13.3</w:t>
            </w:r>
          </w:p>
        </w:tc>
        <w:tc>
          <w:tcPr>
            <w:tcW w:w="1231" w:type="dxa"/>
            <w:noWrap/>
            <w:hideMark/>
          </w:tcPr>
          <w:p w14:paraId="410A3704"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6.8</w:t>
            </w:r>
          </w:p>
        </w:tc>
      </w:tr>
      <w:tr w:rsidR="008E7E6B" w:rsidRPr="008E7E6B" w14:paraId="4C3E74EB" w14:textId="77777777" w:rsidTr="0027287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6D5A1519"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E Books loan</w:t>
            </w:r>
          </w:p>
        </w:tc>
        <w:tc>
          <w:tcPr>
            <w:tcW w:w="1515" w:type="dxa"/>
            <w:noWrap/>
            <w:hideMark/>
          </w:tcPr>
          <w:p w14:paraId="33E864B5"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9.8</w:t>
            </w:r>
          </w:p>
        </w:tc>
        <w:tc>
          <w:tcPr>
            <w:tcW w:w="1231" w:type="dxa"/>
            <w:noWrap/>
            <w:hideMark/>
          </w:tcPr>
          <w:p w14:paraId="756C3AB5"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16.9</w:t>
            </w:r>
          </w:p>
        </w:tc>
        <w:tc>
          <w:tcPr>
            <w:tcW w:w="1231" w:type="dxa"/>
            <w:shd w:val="clear" w:color="auto" w:fill="F7CAAC" w:themeFill="accent2" w:themeFillTint="66"/>
            <w:noWrap/>
            <w:hideMark/>
          </w:tcPr>
          <w:p w14:paraId="5415327B"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9C0006"/>
                <w:sz w:val="24"/>
                <w:szCs w:val="24"/>
                <w:lang w:eastAsia="en-GB"/>
              </w:rPr>
            </w:pPr>
            <w:r w:rsidRPr="008E7E6B">
              <w:rPr>
                <w:rFonts w:ascii="Calibri" w:eastAsia="Times New Roman" w:hAnsi="Calibri" w:cs="Calibri"/>
                <w:color w:val="9C0006"/>
                <w:sz w:val="24"/>
                <w:szCs w:val="24"/>
                <w:lang w:eastAsia="en-GB"/>
              </w:rPr>
              <w:t>6.6</w:t>
            </w:r>
          </w:p>
        </w:tc>
      </w:tr>
      <w:tr w:rsidR="008E7E6B" w:rsidRPr="008E7E6B" w14:paraId="3922C011" w14:textId="77777777" w:rsidTr="0027287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13184C37"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ESOL classes</w:t>
            </w:r>
          </w:p>
        </w:tc>
        <w:tc>
          <w:tcPr>
            <w:tcW w:w="1515" w:type="dxa"/>
            <w:noWrap/>
            <w:hideMark/>
          </w:tcPr>
          <w:p w14:paraId="2630A296"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4.6</w:t>
            </w:r>
          </w:p>
        </w:tc>
        <w:tc>
          <w:tcPr>
            <w:tcW w:w="1231" w:type="dxa"/>
            <w:noWrap/>
            <w:hideMark/>
          </w:tcPr>
          <w:p w14:paraId="32DA2EB5"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10.8</w:t>
            </w:r>
          </w:p>
        </w:tc>
        <w:tc>
          <w:tcPr>
            <w:tcW w:w="1231" w:type="dxa"/>
            <w:shd w:val="clear" w:color="auto" w:fill="F7CAAC" w:themeFill="accent2" w:themeFillTint="66"/>
            <w:noWrap/>
            <w:hideMark/>
          </w:tcPr>
          <w:p w14:paraId="773EA3E7"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9C0006"/>
                <w:sz w:val="24"/>
                <w:szCs w:val="24"/>
                <w:lang w:eastAsia="en-GB"/>
              </w:rPr>
            </w:pPr>
            <w:r w:rsidRPr="008E7E6B">
              <w:rPr>
                <w:rFonts w:ascii="Calibri" w:eastAsia="Times New Roman" w:hAnsi="Calibri" w:cs="Calibri"/>
                <w:color w:val="9C0006"/>
                <w:sz w:val="24"/>
                <w:szCs w:val="24"/>
                <w:lang w:eastAsia="en-GB"/>
              </w:rPr>
              <w:t>2.2</w:t>
            </w:r>
          </w:p>
        </w:tc>
      </w:tr>
      <w:tr w:rsidR="008E7E6B" w:rsidRPr="008E7E6B" w14:paraId="2635249B" w14:textId="77777777" w:rsidTr="00C70BC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052F1C6E"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Exercise classes</w:t>
            </w:r>
          </w:p>
        </w:tc>
        <w:tc>
          <w:tcPr>
            <w:tcW w:w="1515" w:type="dxa"/>
            <w:noWrap/>
            <w:hideMark/>
          </w:tcPr>
          <w:p w14:paraId="7B6249AD"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12.6</w:t>
            </w:r>
          </w:p>
        </w:tc>
        <w:tc>
          <w:tcPr>
            <w:tcW w:w="1231" w:type="dxa"/>
            <w:shd w:val="clear" w:color="auto" w:fill="50D4CB"/>
            <w:noWrap/>
            <w:hideMark/>
          </w:tcPr>
          <w:p w14:paraId="04B16803"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6100"/>
                <w:sz w:val="24"/>
                <w:szCs w:val="24"/>
                <w:lang w:eastAsia="en-GB"/>
              </w:rPr>
            </w:pPr>
            <w:r w:rsidRPr="008E7E6B">
              <w:rPr>
                <w:rFonts w:ascii="Calibri" w:eastAsia="Times New Roman" w:hAnsi="Calibri" w:cs="Calibri"/>
                <w:color w:val="006100"/>
                <w:sz w:val="24"/>
                <w:szCs w:val="24"/>
                <w:lang w:eastAsia="en-GB"/>
              </w:rPr>
              <w:t>18.1</w:t>
            </w:r>
          </w:p>
        </w:tc>
        <w:tc>
          <w:tcPr>
            <w:tcW w:w="1231" w:type="dxa"/>
            <w:noWrap/>
            <w:hideMark/>
          </w:tcPr>
          <w:p w14:paraId="24EFFFCD"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10.8</w:t>
            </w:r>
          </w:p>
        </w:tc>
      </w:tr>
      <w:tr w:rsidR="008E7E6B" w:rsidRPr="008E7E6B" w14:paraId="3BD69048" w14:textId="77777777" w:rsidTr="00C70BC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5DD2DA9D" w14:textId="447395EB"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Health &amp; wellbeing materials (including books on Prescription</w:t>
            </w:r>
            <w:r w:rsidR="0035762C">
              <w:rPr>
                <w:rFonts w:ascii="Calibri" w:eastAsia="Times New Roman" w:hAnsi="Calibri" w:cs="Calibri"/>
                <w:color w:val="000000"/>
                <w:sz w:val="24"/>
                <w:szCs w:val="24"/>
                <w:lang w:eastAsia="en-GB"/>
              </w:rPr>
              <w:t xml:space="preserve"> </w:t>
            </w:r>
            <w:r w:rsidRPr="008E7E6B">
              <w:rPr>
                <w:rFonts w:ascii="Calibri" w:eastAsia="Times New Roman" w:hAnsi="Calibri" w:cs="Calibri"/>
                <w:color w:val="000000"/>
                <w:sz w:val="24"/>
                <w:szCs w:val="24"/>
                <w:lang w:eastAsia="en-GB"/>
              </w:rPr>
              <w:t>/</w:t>
            </w:r>
            <w:r w:rsidR="0035762C">
              <w:rPr>
                <w:rFonts w:ascii="Calibri" w:eastAsia="Times New Roman" w:hAnsi="Calibri" w:cs="Calibri"/>
                <w:color w:val="000000"/>
                <w:sz w:val="24"/>
                <w:szCs w:val="24"/>
                <w:lang w:eastAsia="en-GB"/>
              </w:rPr>
              <w:t xml:space="preserve"> </w:t>
            </w:r>
            <w:r w:rsidRPr="008E7E6B">
              <w:rPr>
                <w:rFonts w:ascii="Calibri" w:eastAsia="Times New Roman" w:hAnsi="Calibri" w:cs="Calibri"/>
                <w:color w:val="000000"/>
                <w:sz w:val="24"/>
                <w:szCs w:val="24"/>
                <w:lang w:eastAsia="en-GB"/>
              </w:rPr>
              <w:t>information leaflets)</w:t>
            </w:r>
          </w:p>
        </w:tc>
        <w:tc>
          <w:tcPr>
            <w:tcW w:w="1515" w:type="dxa"/>
            <w:noWrap/>
            <w:hideMark/>
          </w:tcPr>
          <w:p w14:paraId="7D199B1D"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9.9</w:t>
            </w:r>
          </w:p>
        </w:tc>
        <w:tc>
          <w:tcPr>
            <w:tcW w:w="1231" w:type="dxa"/>
            <w:shd w:val="clear" w:color="auto" w:fill="50D4CB"/>
            <w:noWrap/>
            <w:hideMark/>
          </w:tcPr>
          <w:p w14:paraId="5A609ED2"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6100"/>
                <w:sz w:val="24"/>
                <w:szCs w:val="24"/>
                <w:lang w:eastAsia="en-GB"/>
              </w:rPr>
            </w:pPr>
            <w:r w:rsidRPr="008E7E6B">
              <w:rPr>
                <w:rFonts w:ascii="Calibri" w:eastAsia="Times New Roman" w:hAnsi="Calibri" w:cs="Calibri"/>
                <w:color w:val="006100"/>
                <w:sz w:val="24"/>
                <w:szCs w:val="24"/>
                <w:lang w:eastAsia="en-GB"/>
              </w:rPr>
              <w:t>17.7</w:t>
            </w:r>
          </w:p>
        </w:tc>
        <w:tc>
          <w:tcPr>
            <w:tcW w:w="1231" w:type="dxa"/>
            <w:noWrap/>
            <w:hideMark/>
          </w:tcPr>
          <w:p w14:paraId="47B9BEB9"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9.1</w:t>
            </w:r>
          </w:p>
        </w:tc>
      </w:tr>
      <w:tr w:rsidR="008E7E6B" w:rsidRPr="008E7E6B" w14:paraId="56D7E10F" w14:textId="77777777" w:rsidTr="0027287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3169E22A"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Housing &amp; Benefit Advice</w:t>
            </w:r>
          </w:p>
        </w:tc>
        <w:tc>
          <w:tcPr>
            <w:tcW w:w="1515" w:type="dxa"/>
            <w:noWrap/>
            <w:hideMark/>
          </w:tcPr>
          <w:p w14:paraId="46162E17"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14.4</w:t>
            </w:r>
          </w:p>
        </w:tc>
        <w:tc>
          <w:tcPr>
            <w:tcW w:w="1231" w:type="dxa"/>
            <w:noWrap/>
            <w:hideMark/>
          </w:tcPr>
          <w:p w14:paraId="5BF2F11C"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23.3</w:t>
            </w:r>
          </w:p>
        </w:tc>
        <w:tc>
          <w:tcPr>
            <w:tcW w:w="1231" w:type="dxa"/>
            <w:shd w:val="clear" w:color="auto" w:fill="F7CAAC" w:themeFill="accent2" w:themeFillTint="66"/>
            <w:noWrap/>
            <w:hideMark/>
          </w:tcPr>
          <w:p w14:paraId="1218A753"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9C0006"/>
                <w:sz w:val="24"/>
                <w:szCs w:val="24"/>
                <w:lang w:eastAsia="en-GB"/>
              </w:rPr>
            </w:pPr>
            <w:r w:rsidRPr="008E7E6B">
              <w:rPr>
                <w:rFonts w:ascii="Calibri" w:eastAsia="Times New Roman" w:hAnsi="Calibri" w:cs="Calibri"/>
                <w:color w:val="9C0006"/>
                <w:sz w:val="24"/>
                <w:szCs w:val="24"/>
                <w:lang w:eastAsia="en-GB"/>
              </w:rPr>
              <w:t>10.2</w:t>
            </w:r>
          </w:p>
        </w:tc>
      </w:tr>
      <w:tr w:rsidR="008E7E6B" w:rsidRPr="008E7E6B" w14:paraId="2396C70B" w14:textId="77777777" w:rsidTr="00946321">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32E1E859"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Into Work Services</w:t>
            </w:r>
          </w:p>
        </w:tc>
        <w:tc>
          <w:tcPr>
            <w:tcW w:w="1515" w:type="dxa"/>
            <w:noWrap/>
            <w:hideMark/>
          </w:tcPr>
          <w:p w14:paraId="1F9B6764"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8.7</w:t>
            </w:r>
          </w:p>
        </w:tc>
        <w:tc>
          <w:tcPr>
            <w:tcW w:w="1231" w:type="dxa"/>
            <w:shd w:val="clear" w:color="auto" w:fill="50D4CB"/>
            <w:noWrap/>
            <w:hideMark/>
          </w:tcPr>
          <w:p w14:paraId="27DA1EA1"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6100"/>
                <w:sz w:val="24"/>
                <w:szCs w:val="24"/>
                <w:lang w:eastAsia="en-GB"/>
              </w:rPr>
            </w:pPr>
            <w:r w:rsidRPr="008E7E6B">
              <w:rPr>
                <w:rFonts w:ascii="Calibri" w:eastAsia="Times New Roman" w:hAnsi="Calibri" w:cs="Calibri"/>
                <w:color w:val="006100"/>
                <w:sz w:val="24"/>
                <w:szCs w:val="24"/>
                <w:lang w:eastAsia="en-GB"/>
              </w:rPr>
              <w:t>19.3</w:t>
            </w:r>
          </w:p>
        </w:tc>
        <w:tc>
          <w:tcPr>
            <w:tcW w:w="1231" w:type="dxa"/>
            <w:shd w:val="clear" w:color="auto" w:fill="F7CAAC" w:themeFill="accent2" w:themeFillTint="66"/>
            <w:noWrap/>
            <w:hideMark/>
          </w:tcPr>
          <w:p w14:paraId="75D5BBE9"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9C0006"/>
                <w:sz w:val="24"/>
                <w:szCs w:val="24"/>
                <w:lang w:eastAsia="en-GB"/>
              </w:rPr>
            </w:pPr>
            <w:r w:rsidRPr="008E7E6B">
              <w:rPr>
                <w:rFonts w:ascii="Calibri" w:eastAsia="Times New Roman" w:hAnsi="Calibri" w:cs="Calibri"/>
                <w:color w:val="9C0006"/>
                <w:sz w:val="24"/>
                <w:szCs w:val="24"/>
                <w:lang w:eastAsia="en-GB"/>
              </w:rPr>
              <w:t>3.7</w:t>
            </w:r>
          </w:p>
        </w:tc>
      </w:tr>
      <w:tr w:rsidR="008E7E6B" w:rsidRPr="008E7E6B" w14:paraId="46396562" w14:textId="77777777" w:rsidTr="00946321">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6A5EABF6"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Job clubs</w:t>
            </w:r>
          </w:p>
        </w:tc>
        <w:tc>
          <w:tcPr>
            <w:tcW w:w="1515" w:type="dxa"/>
            <w:noWrap/>
            <w:hideMark/>
          </w:tcPr>
          <w:p w14:paraId="4CF7FAB2"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7.2</w:t>
            </w:r>
          </w:p>
        </w:tc>
        <w:tc>
          <w:tcPr>
            <w:tcW w:w="1231" w:type="dxa"/>
            <w:shd w:val="clear" w:color="auto" w:fill="50D4CB"/>
            <w:noWrap/>
            <w:hideMark/>
          </w:tcPr>
          <w:p w14:paraId="605961F1"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6100"/>
                <w:sz w:val="24"/>
                <w:szCs w:val="24"/>
                <w:lang w:eastAsia="en-GB"/>
              </w:rPr>
            </w:pPr>
            <w:r w:rsidRPr="008E7E6B">
              <w:rPr>
                <w:rFonts w:ascii="Calibri" w:eastAsia="Times New Roman" w:hAnsi="Calibri" w:cs="Calibri"/>
                <w:color w:val="006100"/>
                <w:sz w:val="24"/>
                <w:szCs w:val="24"/>
                <w:lang w:eastAsia="en-GB"/>
              </w:rPr>
              <w:t>17.7</w:t>
            </w:r>
          </w:p>
        </w:tc>
        <w:tc>
          <w:tcPr>
            <w:tcW w:w="1231" w:type="dxa"/>
            <w:shd w:val="clear" w:color="auto" w:fill="F7CAAC" w:themeFill="accent2" w:themeFillTint="66"/>
            <w:noWrap/>
            <w:hideMark/>
          </w:tcPr>
          <w:p w14:paraId="600F4E3D"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9C0006"/>
                <w:sz w:val="24"/>
                <w:szCs w:val="24"/>
                <w:lang w:eastAsia="en-GB"/>
              </w:rPr>
            </w:pPr>
            <w:r w:rsidRPr="008E7E6B">
              <w:rPr>
                <w:rFonts w:ascii="Calibri" w:eastAsia="Times New Roman" w:hAnsi="Calibri" w:cs="Calibri"/>
                <w:color w:val="9C0006"/>
                <w:sz w:val="24"/>
                <w:szCs w:val="24"/>
                <w:lang w:eastAsia="en-GB"/>
              </w:rPr>
              <w:t>2.9</w:t>
            </w:r>
          </w:p>
        </w:tc>
      </w:tr>
      <w:tr w:rsidR="008E7E6B" w:rsidRPr="008E7E6B" w14:paraId="2ECB5B4D" w14:textId="77777777" w:rsidTr="0027287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22F337AC"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Money Advice</w:t>
            </w:r>
          </w:p>
        </w:tc>
        <w:tc>
          <w:tcPr>
            <w:tcW w:w="1515" w:type="dxa"/>
            <w:noWrap/>
            <w:hideMark/>
          </w:tcPr>
          <w:p w14:paraId="67AB7781"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10.7</w:t>
            </w:r>
          </w:p>
        </w:tc>
        <w:tc>
          <w:tcPr>
            <w:tcW w:w="1231" w:type="dxa"/>
            <w:noWrap/>
            <w:hideMark/>
          </w:tcPr>
          <w:p w14:paraId="38148EA5"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18.5</w:t>
            </w:r>
          </w:p>
        </w:tc>
        <w:tc>
          <w:tcPr>
            <w:tcW w:w="1231" w:type="dxa"/>
            <w:shd w:val="clear" w:color="auto" w:fill="F7CAAC" w:themeFill="accent2" w:themeFillTint="66"/>
            <w:noWrap/>
            <w:hideMark/>
          </w:tcPr>
          <w:p w14:paraId="07B1104F"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9C0006"/>
                <w:sz w:val="24"/>
                <w:szCs w:val="24"/>
                <w:lang w:eastAsia="en-GB"/>
              </w:rPr>
            </w:pPr>
            <w:r w:rsidRPr="008E7E6B">
              <w:rPr>
                <w:rFonts w:ascii="Calibri" w:eastAsia="Times New Roman" w:hAnsi="Calibri" w:cs="Calibri"/>
                <w:color w:val="9C0006"/>
                <w:sz w:val="24"/>
                <w:szCs w:val="24"/>
                <w:lang w:eastAsia="en-GB"/>
              </w:rPr>
              <w:t>6.2</w:t>
            </w:r>
          </w:p>
        </w:tc>
      </w:tr>
      <w:tr w:rsidR="008E7E6B" w:rsidRPr="008E7E6B" w14:paraId="7B6B6842" w14:textId="77777777" w:rsidTr="00946321">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4A7A6014"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PC use &amp; digital assistance</w:t>
            </w:r>
          </w:p>
        </w:tc>
        <w:tc>
          <w:tcPr>
            <w:tcW w:w="1515" w:type="dxa"/>
            <w:noWrap/>
            <w:hideMark/>
          </w:tcPr>
          <w:p w14:paraId="53C4C791"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14.4</w:t>
            </w:r>
          </w:p>
        </w:tc>
        <w:tc>
          <w:tcPr>
            <w:tcW w:w="1231" w:type="dxa"/>
            <w:shd w:val="clear" w:color="auto" w:fill="50D4CB"/>
            <w:noWrap/>
            <w:hideMark/>
          </w:tcPr>
          <w:p w14:paraId="3F28D985"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6100"/>
                <w:sz w:val="24"/>
                <w:szCs w:val="24"/>
                <w:lang w:eastAsia="en-GB"/>
              </w:rPr>
            </w:pPr>
            <w:r w:rsidRPr="008E7E6B">
              <w:rPr>
                <w:rFonts w:ascii="Calibri" w:eastAsia="Times New Roman" w:hAnsi="Calibri" w:cs="Calibri"/>
                <w:color w:val="006100"/>
                <w:sz w:val="24"/>
                <w:szCs w:val="24"/>
                <w:lang w:eastAsia="en-GB"/>
              </w:rPr>
              <w:t>21.7</w:t>
            </w:r>
          </w:p>
        </w:tc>
        <w:tc>
          <w:tcPr>
            <w:tcW w:w="1231" w:type="dxa"/>
            <w:shd w:val="clear" w:color="auto" w:fill="F7CAAC" w:themeFill="accent2" w:themeFillTint="66"/>
            <w:noWrap/>
            <w:hideMark/>
          </w:tcPr>
          <w:p w14:paraId="1D2DA6F9" w14:textId="77777777" w:rsidR="008E7E6B" w:rsidRPr="008E7E6B" w:rsidRDefault="008E7E6B" w:rsidP="008E7E6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9C0006"/>
                <w:sz w:val="24"/>
                <w:szCs w:val="24"/>
                <w:lang w:eastAsia="en-GB"/>
              </w:rPr>
            </w:pPr>
            <w:r w:rsidRPr="008E7E6B">
              <w:rPr>
                <w:rFonts w:ascii="Calibri" w:eastAsia="Times New Roman" w:hAnsi="Calibri" w:cs="Calibri"/>
                <w:color w:val="9C0006"/>
                <w:sz w:val="24"/>
                <w:szCs w:val="24"/>
                <w:lang w:eastAsia="en-GB"/>
              </w:rPr>
              <w:t>12.5</w:t>
            </w:r>
          </w:p>
        </w:tc>
      </w:tr>
      <w:tr w:rsidR="008E7E6B" w:rsidRPr="008E7E6B" w14:paraId="7B1B5EB1" w14:textId="77777777" w:rsidTr="00946321">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240" w:type="dxa"/>
            <w:noWrap/>
            <w:hideMark/>
          </w:tcPr>
          <w:p w14:paraId="3732E69D" w14:textId="77777777" w:rsidR="008E7E6B" w:rsidRPr="008E7E6B" w:rsidRDefault="008E7E6B" w:rsidP="008E7E6B">
            <w:pPr>
              <w:spacing w:after="0" w:line="240" w:lineRule="auto"/>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Volunteer opportunities</w:t>
            </w:r>
          </w:p>
        </w:tc>
        <w:tc>
          <w:tcPr>
            <w:tcW w:w="1515" w:type="dxa"/>
            <w:noWrap/>
            <w:hideMark/>
          </w:tcPr>
          <w:p w14:paraId="36C5F219"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E7E6B">
              <w:rPr>
                <w:rFonts w:ascii="Calibri" w:eastAsia="Times New Roman" w:hAnsi="Calibri" w:cs="Calibri"/>
                <w:color w:val="000000"/>
                <w:sz w:val="24"/>
                <w:szCs w:val="24"/>
                <w:lang w:eastAsia="en-GB"/>
              </w:rPr>
              <w:t>9.7</w:t>
            </w:r>
          </w:p>
        </w:tc>
        <w:tc>
          <w:tcPr>
            <w:tcW w:w="1231" w:type="dxa"/>
            <w:shd w:val="clear" w:color="auto" w:fill="50D4CB"/>
            <w:noWrap/>
            <w:hideMark/>
          </w:tcPr>
          <w:p w14:paraId="62E5737C"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6100"/>
                <w:sz w:val="24"/>
                <w:szCs w:val="24"/>
                <w:lang w:eastAsia="en-GB"/>
              </w:rPr>
            </w:pPr>
            <w:r w:rsidRPr="008E7E6B">
              <w:rPr>
                <w:rFonts w:ascii="Calibri" w:eastAsia="Times New Roman" w:hAnsi="Calibri" w:cs="Calibri"/>
                <w:color w:val="006100"/>
                <w:sz w:val="24"/>
                <w:szCs w:val="24"/>
                <w:lang w:eastAsia="en-GB"/>
              </w:rPr>
              <w:t>20.5</w:t>
            </w:r>
          </w:p>
        </w:tc>
        <w:tc>
          <w:tcPr>
            <w:tcW w:w="1231" w:type="dxa"/>
            <w:shd w:val="clear" w:color="auto" w:fill="F7CAAC" w:themeFill="accent2" w:themeFillTint="66"/>
            <w:noWrap/>
            <w:hideMark/>
          </w:tcPr>
          <w:p w14:paraId="178C440D" w14:textId="77777777" w:rsidR="008E7E6B" w:rsidRPr="008E7E6B" w:rsidRDefault="008E7E6B" w:rsidP="008E7E6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9C0006"/>
                <w:sz w:val="24"/>
                <w:szCs w:val="24"/>
                <w:lang w:eastAsia="en-GB"/>
              </w:rPr>
            </w:pPr>
            <w:r w:rsidRPr="008E7E6B">
              <w:rPr>
                <w:rFonts w:ascii="Calibri" w:eastAsia="Times New Roman" w:hAnsi="Calibri" w:cs="Calibri"/>
                <w:color w:val="9C0006"/>
                <w:sz w:val="24"/>
                <w:szCs w:val="24"/>
                <w:lang w:eastAsia="en-GB"/>
              </w:rPr>
              <w:t>6.8</w:t>
            </w:r>
          </w:p>
        </w:tc>
      </w:tr>
    </w:tbl>
    <w:p w14:paraId="45D99D50" w14:textId="77777777" w:rsidR="008E7E6B" w:rsidRPr="00362E4F" w:rsidRDefault="008E7E6B" w:rsidP="00CB2C68">
      <w:pPr>
        <w:rPr>
          <w:sz w:val="24"/>
          <w:szCs w:val="24"/>
        </w:rPr>
      </w:pPr>
    </w:p>
    <w:p w14:paraId="069AE97A" w14:textId="18C08669" w:rsidR="007B7E69" w:rsidRPr="00413C95" w:rsidRDefault="007B7E69" w:rsidP="00CB2C68">
      <w:pPr>
        <w:rPr>
          <w:sz w:val="24"/>
          <w:szCs w:val="24"/>
        </w:rPr>
      </w:pPr>
      <w:r w:rsidRPr="00413C95">
        <w:rPr>
          <w:sz w:val="24"/>
          <w:szCs w:val="24"/>
        </w:rPr>
        <w:lastRenderedPageBreak/>
        <w:t>Wel</w:t>
      </w:r>
      <w:r w:rsidR="00413C95" w:rsidRPr="00413C95">
        <w:rPr>
          <w:sz w:val="24"/>
          <w:szCs w:val="24"/>
        </w:rPr>
        <w:t>s</w:t>
      </w:r>
      <w:r w:rsidRPr="00413C95">
        <w:rPr>
          <w:sz w:val="24"/>
          <w:szCs w:val="24"/>
        </w:rPr>
        <w:t>h</w:t>
      </w:r>
      <w:r w:rsidR="00413C95" w:rsidRPr="00413C95">
        <w:rPr>
          <w:sz w:val="24"/>
          <w:szCs w:val="24"/>
        </w:rPr>
        <w:t xml:space="preserve"> speakers </w:t>
      </w:r>
      <w:r w:rsidR="00413C95">
        <w:rPr>
          <w:sz w:val="24"/>
          <w:szCs w:val="24"/>
        </w:rPr>
        <w:t>were most likely to find</w:t>
      </w:r>
      <w:r w:rsidR="001141AF">
        <w:rPr>
          <w:sz w:val="24"/>
          <w:szCs w:val="24"/>
        </w:rPr>
        <w:t xml:space="preserve"> book loans (57.1%), </w:t>
      </w:r>
      <w:r w:rsidR="00516BBD">
        <w:rPr>
          <w:sz w:val="24"/>
          <w:szCs w:val="24"/>
        </w:rPr>
        <w:t>community events (22.0%), author talks (</w:t>
      </w:r>
      <w:r w:rsidR="00745247">
        <w:rPr>
          <w:sz w:val="24"/>
          <w:szCs w:val="24"/>
        </w:rPr>
        <w:t>16.1</w:t>
      </w:r>
      <w:r w:rsidR="00516BBD">
        <w:rPr>
          <w:sz w:val="24"/>
          <w:szCs w:val="24"/>
        </w:rPr>
        <w:t xml:space="preserve">%) and </w:t>
      </w:r>
      <w:r w:rsidR="00745247">
        <w:rPr>
          <w:sz w:val="24"/>
          <w:szCs w:val="24"/>
        </w:rPr>
        <w:t>reading groups (13.1%) helpful.</w:t>
      </w:r>
    </w:p>
    <w:p w14:paraId="3D0797A7" w14:textId="79171C05" w:rsidR="00CB2C68" w:rsidRPr="00E42435" w:rsidRDefault="00CB2C68" w:rsidP="00CB2C68">
      <w:pPr>
        <w:rPr>
          <w:sz w:val="24"/>
          <w:szCs w:val="24"/>
        </w:rPr>
      </w:pPr>
      <w:r w:rsidRPr="00E42435">
        <w:rPr>
          <w:sz w:val="24"/>
          <w:szCs w:val="24"/>
        </w:rPr>
        <w:t>Respondents with children in their household were most likely to cite children’s activities (</w:t>
      </w:r>
      <w:r w:rsidR="000E4089" w:rsidRPr="00E42435">
        <w:rPr>
          <w:sz w:val="24"/>
          <w:szCs w:val="24"/>
        </w:rPr>
        <w:t>33.7</w:t>
      </w:r>
      <w:r w:rsidRPr="00E42435">
        <w:rPr>
          <w:sz w:val="24"/>
          <w:szCs w:val="24"/>
        </w:rPr>
        <w:t>%).</w:t>
      </w:r>
    </w:p>
    <w:p w14:paraId="6751B429" w14:textId="338D9874" w:rsidR="00CB2C68" w:rsidRPr="00F76B9A" w:rsidRDefault="00CB2C68" w:rsidP="00CB2C68">
      <w:pPr>
        <w:rPr>
          <w:sz w:val="24"/>
          <w:szCs w:val="24"/>
        </w:rPr>
      </w:pPr>
      <w:r w:rsidRPr="00F76B9A">
        <w:rPr>
          <w:sz w:val="24"/>
          <w:szCs w:val="24"/>
        </w:rPr>
        <w:t>Those identifying as disabled were most likely to find housing and benefit advice (</w:t>
      </w:r>
      <w:r w:rsidR="0053167F" w:rsidRPr="00F76B9A">
        <w:rPr>
          <w:sz w:val="24"/>
          <w:szCs w:val="24"/>
        </w:rPr>
        <w:t>24.5</w:t>
      </w:r>
      <w:r w:rsidR="00E347A5" w:rsidRPr="00F76B9A">
        <w:rPr>
          <w:sz w:val="24"/>
          <w:szCs w:val="24"/>
        </w:rPr>
        <w:t xml:space="preserve">%, up from </w:t>
      </w:r>
      <w:r w:rsidRPr="00F76B9A">
        <w:rPr>
          <w:sz w:val="24"/>
          <w:szCs w:val="24"/>
        </w:rPr>
        <w:t>16.3%</w:t>
      </w:r>
      <w:r w:rsidR="00E347A5" w:rsidRPr="00F76B9A">
        <w:rPr>
          <w:sz w:val="24"/>
          <w:szCs w:val="24"/>
        </w:rPr>
        <w:t xml:space="preserve"> in 2023</w:t>
      </w:r>
      <w:r w:rsidRPr="00F76B9A">
        <w:rPr>
          <w:sz w:val="24"/>
          <w:szCs w:val="24"/>
        </w:rPr>
        <w:t>)</w:t>
      </w:r>
      <w:r w:rsidR="00E26165" w:rsidRPr="00F76B9A">
        <w:rPr>
          <w:sz w:val="24"/>
          <w:szCs w:val="24"/>
        </w:rPr>
        <w:t>, age friendly advice (15.1%) and Friends &amp; Neighbours groups</w:t>
      </w:r>
      <w:r w:rsidR="007A0054" w:rsidRPr="00F76B9A">
        <w:rPr>
          <w:sz w:val="24"/>
          <w:szCs w:val="24"/>
        </w:rPr>
        <w:t xml:space="preserve"> (15.1%)</w:t>
      </w:r>
      <w:r w:rsidR="008506D1" w:rsidRPr="00F76B9A">
        <w:rPr>
          <w:sz w:val="24"/>
          <w:szCs w:val="24"/>
        </w:rPr>
        <w:t xml:space="preserve"> helpful</w:t>
      </w:r>
      <w:r w:rsidR="00477733" w:rsidRPr="00F76B9A">
        <w:rPr>
          <w:sz w:val="24"/>
          <w:szCs w:val="24"/>
        </w:rPr>
        <w:t>.</w:t>
      </w:r>
    </w:p>
    <w:p w14:paraId="44798893" w14:textId="739355B8" w:rsidR="00CB2C68" w:rsidRPr="00F947E0" w:rsidRDefault="00BC1020" w:rsidP="00CB2C68">
      <w:pPr>
        <w:rPr>
          <w:sz w:val="24"/>
          <w:szCs w:val="24"/>
        </w:rPr>
      </w:pPr>
      <w:r w:rsidRPr="00F947E0">
        <w:rPr>
          <w:sz w:val="24"/>
          <w:szCs w:val="24"/>
        </w:rPr>
        <w:t>R</w:t>
      </w:r>
      <w:r w:rsidR="00CB2C68" w:rsidRPr="00F947E0">
        <w:rPr>
          <w:sz w:val="24"/>
          <w:szCs w:val="24"/>
        </w:rPr>
        <w:t>espondents from a</w:t>
      </w:r>
      <w:r w:rsidR="00FA12AB" w:rsidRPr="00F947E0">
        <w:rPr>
          <w:sz w:val="24"/>
          <w:szCs w:val="24"/>
        </w:rPr>
        <w:t>n</w:t>
      </w:r>
      <w:r w:rsidR="00CB2C68" w:rsidRPr="00F947E0">
        <w:rPr>
          <w:sz w:val="24"/>
          <w:szCs w:val="24"/>
        </w:rPr>
        <w:t xml:space="preserve"> ethnic</w:t>
      </w:r>
      <w:r w:rsidR="00FA12AB" w:rsidRPr="00F947E0">
        <w:rPr>
          <w:sz w:val="24"/>
          <w:szCs w:val="24"/>
        </w:rPr>
        <w:t>all</w:t>
      </w:r>
      <w:r w:rsidR="00CB2C68" w:rsidRPr="00F947E0">
        <w:rPr>
          <w:sz w:val="24"/>
          <w:szCs w:val="24"/>
        </w:rPr>
        <w:t>y</w:t>
      </w:r>
      <w:r w:rsidR="00FA12AB" w:rsidRPr="00F947E0">
        <w:rPr>
          <w:sz w:val="24"/>
          <w:szCs w:val="24"/>
        </w:rPr>
        <w:t xml:space="preserve"> diverse</w:t>
      </w:r>
      <w:r w:rsidR="00A44D55" w:rsidRPr="00F947E0">
        <w:rPr>
          <w:sz w:val="24"/>
          <w:szCs w:val="24"/>
        </w:rPr>
        <w:t xml:space="preserve"> background were most likely to find</w:t>
      </w:r>
      <w:r w:rsidR="008C559B" w:rsidRPr="00F947E0">
        <w:rPr>
          <w:sz w:val="24"/>
          <w:szCs w:val="24"/>
        </w:rPr>
        <w:t xml:space="preserve"> adult learning </w:t>
      </w:r>
      <w:r w:rsidR="00D26DB3" w:rsidRPr="00F947E0">
        <w:rPr>
          <w:sz w:val="24"/>
          <w:szCs w:val="24"/>
        </w:rPr>
        <w:t>(27.7%</w:t>
      </w:r>
      <w:r w:rsidR="00302A03">
        <w:rPr>
          <w:sz w:val="24"/>
          <w:szCs w:val="24"/>
        </w:rPr>
        <w:t>, up from 14.9%</w:t>
      </w:r>
      <w:r w:rsidR="00D26DB3" w:rsidRPr="00F947E0">
        <w:rPr>
          <w:sz w:val="24"/>
          <w:szCs w:val="24"/>
        </w:rPr>
        <w:t xml:space="preserve">), </w:t>
      </w:r>
      <w:r w:rsidR="00D62309" w:rsidRPr="00F947E0">
        <w:rPr>
          <w:sz w:val="24"/>
          <w:szCs w:val="24"/>
        </w:rPr>
        <w:t>money advice (18.9%) and ESOL classes (</w:t>
      </w:r>
      <w:r w:rsidR="00F947E0" w:rsidRPr="00F947E0">
        <w:rPr>
          <w:sz w:val="24"/>
          <w:szCs w:val="24"/>
        </w:rPr>
        <w:t>13.0%) helpful</w:t>
      </w:r>
      <w:r w:rsidR="00CB2C68" w:rsidRPr="00F947E0">
        <w:rPr>
          <w:sz w:val="24"/>
          <w:szCs w:val="24"/>
        </w:rPr>
        <w:t>.</w:t>
      </w:r>
      <w:r w:rsidR="00E02997">
        <w:rPr>
          <w:sz w:val="24"/>
          <w:szCs w:val="24"/>
        </w:rPr>
        <w:t xml:space="preserve">  They were least likely to </w:t>
      </w:r>
      <w:r w:rsidR="00DB60E1">
        <w:rPr>
          <w:sz w:val="24"/>
          <w:szCs w:val="24"/>
        </w:rPr>
        <w:t>state</w:t>
      </w:r>
      <w:r w:rsidR="00FD7E10">
        <w:rPr>
          <w:sz w:val="24"/>
          <w:szCs w:val="24"/>
        </w:rPr>
        <w:t xml:space="preserve"> that</w:t>
      </w:r>
      <w:r w:rsidR="00E02997">
        <w:rPr>
          <w:sz w:val="24"/>
          <w:szCs w:val="24"/>
        </w:rPr>
        <w:t xml:space="preserve"> </w:t>
      </w:r>
      <w:r w:rsidR="00FD7E10">
        <w:rPr>
          <w:sz w:val="24"/>
          <w:szCs w:val="24"/>
        </w:rPr>
        <w:t>‘</w:t>
      </w:r>
      <w:r w:rsidR="00E02997">
        <w:rPr>
          <w:sz w:val="24"/>
          <w:szCs w:val="24"/>
        </w:rPr>
        <w:t>none</w:t>
      </w:r>
      <w:r w:rsidR="00FD7E10">
        <w:rPr>
          <w:sz w:val="24"/>
          <w:szCs w:val="24"/>
        </w:rPr>
        <w:t>’</w:t>
      </w:r>
      <w:r w:rsidR="00E02997">
        <w:rPr>
          <w:sz w:val="24"/>
          <w:szCs w:val="24"/>
        </w:rPr>
        <w:t xml:space="preserve"> of the services listed</w:t>
      </w:r>
      <w:r w:rsidR="00FD7E10">
        <w:rPr>
          <w:sz w:val="24"/>
          <w:szCs w:val="24"/>
        </w:rPr>
        <w:t xml:space="preserve"> were</w:t>
      </w:r>
      <w:r w:rsidR="00E02997">
        <w:rPr>
          <w:sz w:val="24"/>
          <w:szCs w:val="24"/>
        </w:rPr>
        <w:t xml:space="preserve"> helpful</w:t>
      </w:r>
      <w:r w:rsidR="008D74AE">
        <w:rPr>
          <w:sz w:val="24"/>
          <w:szCs w:val="24"/>
        </w:rPr>
        <w:t>.</w:t>
      </w:r>
    </w:p>
    <w:p w14:paraId="522E451C" w14:textId="498A0835" w:rsidR="00D176F6" w:rsidRDefault="00D176F6" w:rsidP="00D176F6">
      <w:pPr>
        <w:rPr>
          <w:sz w:val="24"/>
          <w:szCs w:val="24"/>
        </w:rPr>
      </w:pPr>
      <w:r w:rsidRPr="00EF2372">
        <w:rPr>
          <w:sz w:val="24"/>
          <w:szCs w:val="24"/>
        </w:rPr>
        <w:t>Males were most likely to state they found ‘none’ of the services listed helpful (3</w:t>
      </w:r>
      <w:r w:rsidR="00032023" w:rsidRPr="00EF2372">
        <w:rPr>
          <w:sz w:val="24"/>
          <w:szCs w:val="24"/>
        </w:rPr>
        <w:t>7</w:t>
      </w:r>
      <w:r w:rsidRPr="00EF2372">
        <w:rPr>
          <w:sz w:val="24"/>
          <w:szCs w:val="24"/>
        </w:rPr>
        <w:t>.</w:t>
      </w:r>
      <w:r w:rsidR="00032023" w:rsidRPr="00EF2372">
        <w:rPr>
          <w:sz w:val="24"/>
          <w:szCs w:val="24"/>
        </w:rPr>
        <w:t>6</w:t>
      </w:r>
      <w:r w:rsidRPr="00EF2372">
        <w:rPr>
          <w:sz w:val="24"/>
          <w:szCs w:val="24"/>
        </w:rPr>
        <w:t>%).</w:t>
      </w:r>
    </w:p>
    <w:p w14:paraId="3AF4C3DA" w14:textId="77777777" w:rsidR="005C2FF0" w:rsidRPr="00EF2372" w:rsidRDefault="005C2FF0" w:rsidP="00D176F6">
      <w:pPr>
        <w:rPr>
          <w:sz w:val="24"/>
          <w:szCs w:val="24"/>
        </w:rPr>
      </w:pPr>
    </w:p>
    <w:p w14:paraId="342D3FAC" w14:textId="26859DAD" w:rsidR="00CB2C68" w:rsidRPr="0025572A" w:rsidRDefault="00CB2C68" w:rsidP="005C2FF0">
      <w:pPr>
        <w:spacing w:after="160" w:line="259" w:lineRule="auto"/>
        <w:rPr>
          <w:sz w:val="24"/>
          <w:szCs w:val="24"/>
        </w:rPr>
      </w:pPr>
      <w:r w:rsidRPr="005F668F">
        <w:rPr>
          <w:sz w:val="24"/>
          <w:szCs w:val="24"/>
        </w:rPr>
        <w:t>The following services correlated with level of deprivation, with those living in the most deprived areas finding them to be more helpful:</w:t>
      </w:r>
    </w:p>
    <w:tbl>
      <w:tblPr>
        <w:tblStyle w:val="GridTable5Dark-Accent6"/>
        <w:tblW w:w="6516" w:type="dxa"/>
        <w:tblLook w:val="04A0" w:firstRow="1" w:lastRow="0" w:firstColumn="1" w:lastColumn="0" w:noHBand="0" w:noVBand="1"/>
      </w:tblPr>
      <w:tblGrid>
        <w:gridCol w:w="2972"/>
        <w:gridCol w:w="1843"/>
        <w:gridCol w:w="1701"/>
      </w:tblGrid>
      <w:tr w:rsidR="00CB2C68" w:rsidRPr="00BA50FD" w14:paraId="794968FE" w14:textId="77777777" w:rsidTr="00860D0F">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46F06786" w14:textId="77777777" w:rsidR="00CB2C68" w:rsidRPr="00860D0F" w:rsidRDefault="00CB2C68" w:rsidP="00150AB2">
            <w:pPr>
              <w:spacing w:after="0"/>
              <w:rPr>
                <w:rFonts w:ascii="Times New Roman" w:eastAsia="Times New Roman" w:hAnsi="Times New Roman" w:cs="Times New Roman"/>
                <w:sz w:val="24"/>
                <w:szCs w:val="28"/>
                <w:lang w:eastAsia="en-GB"/>
              </w:rPr>
            </w:pPr>
          </w:p>
        </w:tc>
        <w:tc>
          <w:tcPr>
            <w:tcW w:w="1843" w:type="dxa"/>
          </w:tcPr>
          <w:p w14:paraId="0FC068CF" w14:textId="6813F6BE" w:rsidR="00CB2C68" w:rsidRPr="00860D0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860D0F">
              <w:rPr>
                <w:rFonts w:ascii="Calibri" w:eastAsia="Times New Roman" w:hAnsi="Calibri" w:cs="Calibri"/>
                <w:sz w:val="24"/>
                <w:szCs w:val="28"/>
                <w:lang w:eastAsia="en-GB"/>
              </w:rPr>
              <w:t xml:space="preserve">Most Deprived (Base: </w:t>
            </w:r>
            <w:r w:rsidR="00860D0F">
              <w:rPr>
                <w:rFonts w:ascii="Calibri" w:eastAsia="Times New Roman" w:hAnsi="Calibri" w:cs="Calibri"/>
                <w:sz w:val="24"/>
                <w:szCs w:val="28"/>
                <w:lang w:eastAsia="en-GB"/>
              </w:rPr>
              <w:t>219</w:t>
            </w:r>
            <w:r w:rsidRPr="00860D0F">
              <w:rPr>
                <w:rFonts w:ascii="Calibri" w:eastAsia="Times New Roman" w:hAnsi="Calibri" w:cs="Calibri"/>
                <w:sz w:val="24"/>
                <w:szCs w:val="28"/>
                <w:lang w:eastAsia="en-GB"/>
              </w:rPr>
              <w:t>)</w:t>
            </w:r>
          </w:p>
        </w:tc>
        <w:tc>
          <w:tcPr>
            <w:tcW w:w="1701" w:type="dxa"/>
            <w:noWrap/>
            <w:hideMark/>
          </w:tcPr>
          <w:p w14:paraId="63817A9B" w14:textId="3F0729D1" w:rsidR="00CB2C68" w:rsidRPr="00860D0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860D0F">
              <w:rPr>
                <w:rFonts w:ascii="Calibri" w:eastAsia="Times New Roman" w:hAnsi="Calibri" w:cs="Calibri"/>
                <w:sz w:val="24"/>
                <w:szCs w:val="28"/>
                <w:lang w:eastAsia="en-GB"/>
              </w:rPr>
              <w:t xml:space="preserve">Least Deprived (Base: </w:t>
            </w:r>
            <w:r w:rsidR="00860D0F">
              <w:rPr>
                <w:rFonts w:ascii="Calibri" w:eastAsia="Times New Roman" w:hAnsi="Calibri" w:cs="Calibri"/>
                <w:sz w:val="24"/>
                <w:szCs w:val="28"/>
                <w:lang w:eastAsia="en-GB"/>
              </w:rPr>
              <w:t>364</w:t>
            </w:r>
            <w:r w:rsidRPr="00860D0F">
              <w:rPr>
                <w:rFonts w:ascii="Calibri" w:eastAsia="Times New Roman" w:hAnsi="Calibri" w:cs="Calibri"/>
                <w:sz w:val="24"/>
                <w:szCs w:val="28"/>
                <w:lang w:eastAsia="en-GB"/>
              </w:rPr>
              <w:t>)</w:t>
            </w:r>
          </w:p>
        </w:tc>
      </w:tr>
      <w:tr w:rsidR="00CB2C68" w:rsidRPr="00BA50FD" w14:paraId="10F9F5BF" w14:textId="77777777" w:rsidTr="00860D0F">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tcPr>
          <w:p w14:paraId="104DCC91" w14:textId="77777777" w:rsidR="00CB2C68" w:rsidRPr="00860D0F" w:rsidRDefault="00CB2C68" w:rsidP="00150AB2">
            <w:pPr>
              <w:spacing w:after="0"/>
              <w:rPr>
                <w:rFonts w:ascii="Times New Roman" w:eastAsia="Times New Roman" w:hAnsi="Times New Roman" w:cs="Times New Roman"/>
                <w:sz w:val="24"/>
                <w:szCs w:val="28"/>
                <w:lang w:eastAsia="en-GB"/>
              </w:rPr>
            </w:pPr>
            <w:r w:rsidRPr="00860D0F">
              <w:rPr>
                <w:rFonts w:ascii="Calibri" w:eastAsia="Times New Roman" w:hAnsi="Calibri" w:cs="Calibri"/>
                <w:color w:val="000000"/>
                <w:sz w:val="24"/>
                <w:szCs w:val="28"/>
                <w:lang w:eastAsia="en-GB"/>
              </w:rPr>
              <w:t>Housing &amp; Benefit Advice</w:t>
            </w:r>
          </w:p>
        </w:tc>
        <w:tc>
          <w:tcPr>
            <w:tcW w:w="1843" w:type="dxa"/>
          </w:tcPr>
          <w:p w14:paraId="13AD868F" w14:textId="18B7EA6A" w:rsidR="00CB2C68" w:rsidRPr="00860D0F" w:rsidRDefault="00EA0D43"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sidRPr="00860D0F">
              <w:rPr>
                <w:rFonts w:ascii="Calibri" w:eastAsia="Times New Roman" w:hAnsi="Calibri" w:cs="Calibri"/>
                <w:i/>
                <w:sz w:val="24"/>
                <w:szCs w:val="28"/>
                <w:lang w:eastAsia="en-GB"/>
              </w:rPr>
              <w:t>28.8</w:t>
            </w:r>
          </w:p>
        </w:tc>
        <w:tc>
          <w:tcPr>
            <w:tcW w:w="1701" w:type="dxa"/>
            <w:noWrap/>
          </w:tcPr>
          <w:p w14:paraId="030FD20D" w14:textId="022CD21C" w:rsidR="00CB2C68" w:rsidRPr="00860D0F" w:rsidRDefault="00EA0D43"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sidRPr="00860D0F">
              <w:rPr>
                <w:rFonts w:ascii="Calibri" w:eastAsia="Times New Roman" w:hAnsi="Calibri" w:cs="Calibri"/>
                <w:i/>
                <w:sz w:val="24"/>
                <w:szCs w:val="28"/>
                <w:lang w:eastAsia="en-GB"/>
              </w:rPr>
              <w:t>6.6</w:t>
            </w:r>
          </w:p>
        </w:tc>
      </w:tr>
      <w:tr w:rsidR="009C1248" w:rsidRPr="00BA50FD" w14:paraId="52238261" w14:textId="77777777" w:rsidTr="00860D0F">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tcPr>
          <w:p w14:paraId="17CD3BAD" w14:textId="3172C0EC" w:rsidR="009C1248" w:rsidRPr="00860D0F" w:rsidRDefault="009C1248" w:rsidP="009C1248">
            <w:pPr>
              <w:spacing w:after="0"/>
              <w:rPr>
                <w:rFonts w:ascii="Calibri" w:eastAsia="Times New Roman" w:hAnsi="Calibri" w:cs="Calibri"/>
                <w:color w:val="000000"/>
                <w:sz w:val="24"/>
                <w:szCs w:val="28"/>
                <w:lang w:eastAsia="en-GB"/>
              </w:rPr>
            </w:pPr>
            <w:r>
              <w:rPr>
                <w:rFonts w:ascii="Calibri" w:eastAsia="Times New Roman" w:hAnsi="Calibri" w:cs="Calibri"/>
                <w:color w:val="000000"/>
                <w:sz w:val="24"/>
                <w:szCs w:val="28"/>
                <w:lang w:eastAsia="en-GB"/>
              </w:rPr>
              <w:t>Adult learning</w:t>
            </w:r>
          </w:p>
        </w:tc>
        <w:tc>
          <w:tcPr>
            <w:tcW w:w="1843" w:type="dxa"/>
          </w:tcPr>
          <w:p w14:paraId="37772248" w14:textId="1A5FDD47" w:rsidR="009C1248" w:rsidRPr="00860D0F" w:rsidRDefault="009C1248" w:rsidP="009C1248">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sz w:val="24"/>
                <w:szCs w:val="28"/>
                <w:lang w:eastAsia="en-GB"/>
              </w:rPr>
            </w:pPr>
            <w:r>
              <w:rPr>
                <w:rFonts w:ascii="Calibri" w:eastAsia="Times New Roman" w:hAnsi="Calibri" w:cs="Calibri"/>
                <w:i/>
                <w:sz w:val="24"/>
                <w:szCs w:val="28"/>
                <w:lang w:eastAsia="en-GB"/>
              </w:rPr>
              <w:t>20.5</w:t>
            </w:r>
          </w:p>
        </w:tc>
        <w:tc>
          <w:tcPr>
            <w:tcW w:w="1701" w:type="dxa"/>
            <w:noWrap/>
          </w:tcPr>
          <w:p w14:paraId="706AF41A" w14:textId="6AB8A177" w:rsidR="009C1248" w:rsidRPr="00860D0F" w:rsidRDefault="009C1248" w:rsidP="009C1248">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sz w:val="24"/>
                <w:szCs w:val="28"/>
                <w:lang w:eastAsia="en-GB"/>
              </w:rPr>
            </w:pPr>
            <w:r>
              <w:rPr>
                <w:rFonts w:ascii="Calibri" w:eastAsia="Times New Roman" w:hAnsi="Calibri" w:cs="Calibri"/>
                <w:i/>
                <w:sz w:val="24"/>
                <w:szCs w:val="28"/>
                <w:lang w:eastAsia="en-GB"/>
              </w:rPr>
              <w:t>10.7</w:t>
            </w:r>
          </w:p>
        </w:tc>
      </w:tr>
      <w:tr w:rsidR="00CB2C68" w:rsidRPr="00BA50FD" w14:paraId="515DB8F5" w14:textId="77777777" w:rsidTr="00860D0F">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tcPr>
          <w:p w14:paraId="38E24D8C" w14:textId="77777777" w:rsidR="00CB2C68" w:rsidRPr="00860D0F" w:rsidRDefault="00CB2C68" w:rsidP="00150AB2">
            <w:pPr>
              <w:spacing w:after="0"/>
              <w:rPr>
                <w:rFonts w:ascii="Calibri" w:eastAsia="Times New Roman" w:hAnsi="Calibri" w:cs="Calibri"/>
                <w:color w:val="000000"/>
                <w:sz w:val="24"/>
                <w:szCs w:val="28"/>
                <w:lang w:eastAsia="en-GB"/>
              </w:rPr>
            </w:pPr>
            <w:r w:rsidRPr="00860D0F">
              <w:rPr>
                <w:rFonts w:ascii="Calibri" w:eastAsia="Times New Roman" w:hAnsi="Calibri" w:cs="Calibri"/>
                <w:color w:val="000000"/>
                <w:sz w:val="24"/>
                <w:szCs w:val="28"/>
                <w:lang w:eastAsia="en-GB"/>
              </w:rPr>
              <w:t>Money Advice</w:t>
            </w:r>
          </w:p>
        </w:tc>
        <w:tc>
          <w:tcPr>
            <w:tcW w:w="1843" w:type="dxa"/>
          </w:tcPr>
          <w:p w14:paraId="5CC5BEF0" w14:textId="0941F282" w:rsidR="00CB2C68" w:rsidRPr="00416CAB" w:rsidRDefault="00196331"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sidRPr="00416CAB">
              <w:rPr>
                <w:rFonts w:ascii="Calibri" w:eastAsia="Times New Roman" w:hAnsi="Calibri" w:cs="Calibri"/>
                <w:i/>
                <w:sz w:val="24"/>
                <w:szCs w:val="28"/>
                <w:lang w:eastAsia="en-GB"/>
              </w:rPr>
              <w:t>17</w:t>
            </w:r>
            <w:r w:rsidR="00CB2C68" w:rsidRPr="00416CAB">
              <w:rPr>
                <w:rFonts w:ascii="Calibri" w:eastAsia="Times New Roman" w:hAnsi="Calibri" w:cs="Calibri"/>
                <w:i/>
                <w:sz w:val="24"/>
                <w:szCs w:val="28"/>
                <w:lang w:eastAsia="en-GB"/>
              </w:rPr>
              <w:t>.8</w:t>
            </w:r>
          </w:p>
        </w:tc>
        <w:tc>
          <w:tcPr>
            <w:tcW w:w="1701" w:type="dxa"/>
            <w:noWrap/>
          </w:tcPr>
          <w:p w14:paraId="293AD72E" w14:textId="3551E5B7" w:rsidR="00CB2C68" w:rsidRPr="00416CAB" w:rsidRDefault="00196331"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sidRPr="00416CAB">
              <w:rPr>
                <w:rFonts w:ascii="Calibri" w:eastAsia="Times New Roman" w:hAnsi="Calibri" w:cs="Calibri"/>
                <w:i/>
                <w:sz w:val="24"/>
                <w:szCs w:val="28"/>
                <w:lang w:eastAsia="en-GB"/>
              </w:rPr>
              <w:t>6.0</w:t>
            </w:r>
          </w:p>
        </w:tc>
      </w:tr>
      <w:tr w:rsidR="00CB2C68" w:rsidRPr="00BA50FD" w14:paraId="3D4CB04C" w14:textId="77777777" w:rsidTr="00860D0F">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138D6027" w14:textId="77777777" w:rsidR="00CB2C68" w:rsidRPr="00860D0F" w:rsidRDefault="00CB2C68" w:rsidP="00150AB2">
            <w:pPr>
              <w:spacing w:after="0"/>
              <w:rPr>
                <w:rFonts w:ascii="Calibri" w:eastAsia="Times New Roman" w:hAnsi="Calibri" w:cs="Calibri"/>
                <w:color w:val="000000"/>
                <w:sz w:val="24"/>
                <w:szCs w:val="28"/>
                <w:lang w:eastAsia="en-GB"/>
              </w:rPr>
            </w:pPr>
            <w:r w:rsidRPr="00860D0F">
              <w:rPr>
                <w:rFonts w:ascii="Calibri" w:eastAsia="Times New Roman" w:hAnsi="Calibri" w:cs="Calibri"/>
                <w:color w:val="000000"/>
                <w:sz w:val="24"/>
                <w:szCs w:val="28"/>
                <w:lang w:eastAsia="en-GB"/>
              </w:rPr>
              <w:t>Into Work Services</w:t>
            </w:r>
          </w:p>
        </w:tc>
        <w:tc>
          <w:tcPr>
            <w:tcW w:w="1843" w:type="dxa"/>
          </w:tcPr>
          <w:p w14:paraId="31AE8725" w14:textId="1A47CF13" w:rsidR="00CB2C68" w:rsidRPr="00416CAB" w:rsidRDefault="00196331"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sz w:val="24"/>
                <w:szCs w:val="28"/>
                <w:lang w:eastAsia="en-GB"/>
              </w:rPr>
            </w:pPr>
            <w:r w:rsidRPr="00416CAB">
              <w:rPr>
                <w:rFonts w:ascii="Calibri" w:eastAsia="Times New Roman" w:hAnsi="Calibri" w:cs="Calibri"/>
                <w:i/>
                <w:sz w:val="24"/>
                <w:szCs w:val="28"/>
                <w:lang w:eastAsia="en-GB"/>
              </w:rPr>
              <w:t>15.5</w:t>
            </w:r>
          </w:p>
        </w:tc>
        <w:tc>
          <w:tcPr>
            <w:tcW w:w="1701" w:type="dxa"/>
            <w:noWrap/>
            <w:hideMark/>
          </w:tcPr>
          <w:p w14:paraId="0F835B27" w14:textId="4285C492" w:rsidR="00CB2C68" w:rsidRPr="00416CAB" w:rsidRDefault="00196331"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sz w:val="24"/>
                <w:szCs w:val="28"/>
                <w:lang w:eastAsia="en-GB"/>
              </w:rPr>
            </w:pPr>
            <w:r w:rsidRPr="00416CAB">
              <w:rPr>
                <w:rFonts w:ascii="Calibri" w:eastAsia="Times New Roman" w:hAnsi="Calibri" w:cs="Calibri"/>
                <w:i/>
                <w:sz w:val="24"/>
                <w:szCs w:val="28"/>
                <w:lang w:eastAsia="en-GB"/>
              </w:rPr>
              <w:t>3.6</w:t>
            </w:r>
          </w:p>
        </w:tc>
      </w:tr>
      <w:tr w:rsidR="009C1248" w:rsidRPr="00BA50FD" w14:paraId="2247F20A" w14:textId="77777777" w:rsidTr="00860D0F">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tcPr>
          <w:p w14:paraId="558BDFBD" w14:textId="688FD932" w:rsidR="009C1248" w:rsidRPr="00860D0F" w:rsidRDefault="009C1248" w:rsidP="009C1248">
            <w:pPr>
              <w:spacing w:after="0"/>
              <w:rPr>
                <w:rFonts w:ascii="Calibri" w:eastAsia="Times New Roman" w:hAnsi="Calibri" w:cs="Calibri"/>
                <w:color w:val="000000"/>
                <w:sz w:val="24"/>
                <w:szCs w:val="28"/>
                <w:lang w:eastAsia="en-GB"/>
              </w:rPr>
            </w:pPr>
            <w:r>
              <w:rPr>
                <w:rFonts w:ascii="Calibri" w:hAnsi="Calibri" w:cs="Calibri"/>
                <w:color w:val="000000"/>
                <w:sz w:val="24"/>
                <w:szCs w:val="28"/>
              </w:rPr>
              <w:t>Job clubs</w:t>
            </w:r>
          </w:p>
        </w:tc>
        <w:tc>
          <w:tcPr>
            <w:tcW w:w="1843" w:type="dxa"/>
          </w:tcPr>
          <w:p w14:paraId="721349DF" w14:textId="718C37DD" w:rsidR="009C1248" w:rsidRPr="00416CAB" w:rsidRDefault="009C1248" w:rsidP="009C1248">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Pr>
                <w:rFonts w:ascii="Calibri" w:eastAsia="Times New Roman" w:hAnsi="Calibri" w:cs="Calibri"/>
                <w:i/>
                <w:sz w:val="24"/>
                <w:szCs w:val="28"/>
                <w:lang w:eastAsia="en-GB"/>
              </w:rPr>
              <w:t>13.2</w:t>
            </w:r>
          </w:p>
        </w:tc>
        <w:tc>
          <w:tcPr>
            <w:tcW w:w="1701" w:type="dxa"/>
            <w:noWrap/>
          </w:tcPr>
          <w:p w14:paraId="6905E5A6" w14:textId="2B481E49" w:rsidR="009C1248" w:rsidRPr="00416CAB" w:rsidRDefault="009C1248" w:rsidP="009C1248">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Pr>
                <w:rFonts w:ascii="Calibri" w:eastAsia="Times New Roman" w:hAnsi="Calibri" w:cs="Calibri"/>
                <w:i/>
                <w:sz w:val="24"/>
                <w:szCs w:val="28"/>
                <w:lang w:eastAsia="en-GB"/>
              </w:rPr>
              <w:t>2.7</w:t>
            </w:r>
          </w:p>
        </w:tc>
      </w:tr>
      <w:tr w:rsidR="009C1248" w:rsidRPr="00BA50FD" w14:paraId="7B4719B7" w14:textId="77777777" w:rsidTr="00860D0F">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tcPr>
          <w:p w14:paraId="0EF5BF80" w14:textId="4EE988A4" w:rsidR="009C1248" w:rsidRDefault="009C1248" w:rsidP="009C1248">
            <w:pPr>
              <w:spacing w:after="0"/>
              <w:rPr>
                <w:rFonts w:ascii="Calibri" w:eastAsia="Times New Roman" w:hAnsi="Calibri" w:cs="Calibri"/>
                <w:color w:val="000000"/>
                <w:sz w:val="24"/>
                <w:szCs w:val="28"/>
                <w:lang w:eastAsia="en-GB"/>
              </w:rPr>
            </w:pPr>
            <w:r>
              <w:rPr>
                <w:rFonts w:ascii="Calibri" w:eastAsia="Times New Roman" w:hAnsi="Calibri" w:cs="Calibri"/>
                <w:color w:val="000000"/>
                <w:sz w:val="24"/>
                <w:szCs w:val="28"/>
                <w:lang w:eastAsia="en-GB"/>
              </w:rPr>
              <w:t>ESOL classes</w:t>
            </w:r>
          </w:p>
        </w:tc>
        <w:tc>
          <w:tcPr>
            <w:tcW w:w="1843" w:type="dxa"/>
          </w:tcPr>
          <w:p w14:paraId="04C057C9" w14:textId="503D324F" w:rsidR="009C1248" w:rsidRDefault="009C1248" w:rsidP="009C1248">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sz w:val="24"/>
                <w:szCs w:val="28"/>
                <w:lang w:eastAsia="en-GB"/>
              </w:rPr>
            </w:pPr>
            <w:r>
              <w:rPr>
                <w:rFonts w:ascii="Calibri" w:eastAsia="Times New Roman" w:hAnsi="Calibri" w:cs="Calibri"/>
                <w:i/>
                <w:sz w:val="24"/>
                <w:szCs w:val="28"/>
                <w:lang w:eastAsia="en-GB"/>
              </w:rPr>
              <w:t>8.2</w:t>
            </w:r>
          </w:p>
        </w:tc>
        <w:tc>
          <w:tcPr>
            <w:tcW w:w="1701" w:type="dxa"/>
            <w:noWrap/>
          </w:tcPr>
          <w:p w14:paraId="61F47C08" w14:textId="706C35FE" w:rsidR="009C1248" w:rsidRDefault="009C1248" w:rsidP="009C1248">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sz w:val="24"/>
                <w:szCs w:val="28"/>
                <w:lang w:eastAsia="en-GB"/>
              </w:rPr>
            </w:pPr>
            <w:r>
              <w:rPr>
                <w:rFonts w:ascii="Calibri" w:eastAsia="Times New Roman" w:hAnsi="Calibri" w:cs="Calibri"/>
                <w:i/>
                <w:sz w:val="24"/>
                <w:szCs w:val="28"/>
                <w:lang w:eastAsia="en-GB"/>
              </w:rPr>
              <w:t>1.9</w:t>
            </w:r>
          </w:p>
        </w:tc>
      </w:tr>
    </w:tbl>
    <w:p w14:paraId="4214383D" w14:textId="77777777" w:rsidR="00CB2C68" w:rsidRPr="0025572A" w:rsidRDefault="00CB2C68" w:rsidP="00CB2C68">
      <w:pPr>
        <w:rPr>
          <w:sz w:val="24"/>
          <w:szCs w:val="24"/>
        </w:rPr>
      </w:pPr>
    </w:p>
    <w:p w14:paraId="113DC5BB" w14:textId="7600CBBF" w:rsidR="005F668F" w:rsidRPr="00437FEF" w:rsidRDefault="005F668F" w:rsidP="005F668F">
      <w:pPr>
        <w:rPr>
          <w:rFonts w:ascii="Calibri" w:hAnsi="Calibri" w:cs="Calibri"/>
          <w:bCs/>
          <w:sz w:val="24"/>
          <w:szCs w:val="24"/>
        </w:rPr>
      </w:pPr>
      <w:r w:rsidRPr="00EF2372">
        <w:rPr>
          <w:rFonts w:ascii="Calibri" w:hAnsi="Calibri" w:cs="Calibri"/>
          <w:bCs/>
          <w:sz w:val="24"/>
          <w:szCs w:val="24"/>
        </w:rPr>
        <w:t xml:space="preserve">A full breakdown is available in </w:t>
      </w:r>
      <w:bookmarkStart w:id="17" w:name="Appendix05"/>
      <w:r w:rsidR="00437FEF">
        <w:rPr>
          <w:rFonts w:ascii="Calibri" w:hAnsi="Calibri" w:cs="Calibri"/>
          <w:bCs/>
          <w:sz w:val="24"/>
          <w:szCs w:val="24"/>
        </w:rPr>
        <w:fldChar w:fldCharType="begin"/>
      </w:r>
      <w:r w:rsidR="00437FEF">
        <w:rPr>
          <w:rFonts w:ascii="Calibri" w:hAnsi="Calibri" w:cs="Calibri"/>
          <w:bCs/>
          <w:sz w:val="24"/>
          <w:szCs w:val="24"/>
        </w:rPr>
        <w:instrText>HYPERLINK  \l "_What_Services_Delivered"</w:instrText>
      </w:r>
      <w:r w:rsidR="00437FEF">
        <w:rPr>
          <w:rFonts w:ascii="Calibri" w:hAnsi="Calibri" w:cs="Calibri"/>
          <w:bCs/>
          <w:sz w:val="24"/>
          <w:szCs w:val="24"/>
        </w:rPr>
      </w:r>
      <w:r w:rsidR="00437FEF">
        <w:rPr>
          <w:rFonts w:ascii="Calibri" w:hAnsi="Calibri" w:cs="Calibri"/>
          <w:bCs/>
          <w:sz w:val="24"/>
          <w:szCs w:val="24"/>
        </w:rPr>
        <w:fldChar w:fldCharType="separate"/>
      </w:r>
      <w:r w:rsidRPr="00437FEF">
        <w:rPr>
          <w:rStyle w:val="Hyperlink"/>
          <w:rFonts w:ascii="Calibri" w:hAnsi="Calibri" w:cs="Calibri"/>
          <w:bCs/>
          <w:sz w:val="24"/>
          <w:szCs w:val="24"/>
        </w:rPr>
        <w:t xml:space="preserve">Appendix </w:t>
      </w:r>
      <w:r w:rsidR="00EB5A2D" w:rsidRPr="00437FEF">
        <w:rPr>
          <w:rStyle w:val="Hyperlink"/>
          <w:rFonts w:ascii="Calibri" w:hAnsi="Calibri" w:cs="Calibri"/>
          <w:bCs/>
          <w:sz w:val="24"/>
          <w:szCs w:val="24"/>
        </w:rPr>
        <w:t>5</w:t>
      </w:r>
      <w:bookmarkEnd w:id="17"/>
      <w:r w:rsidR="00437FEF">
        <w:rPr>
          <w:rFonts w:ascii="Calibri" w:hAnsi="Calibri" w:cs="Calibri"/>
          <w:bCs/>
          <w:sz w:val="24"/>
          <w:szCs w:val="24"/>
        </w:rPr>
        <w:fldChar w:fldCharType="end"/>
      </w:r>
      <w:r w:rsidRPr="00437FEF">
        <w:rPr>
          <w:rFonts w:ascii="Calibri" w:hAnsi="Calibri" w:cs="Calibri"/>
          <w:bCs/>
          <w:sz w:val="24"/>
          <w:szCs w:val="24"/>
        </w:rPr>
        <w:t>.</w:t>
      </w:r>
    </w:p>
    <w:p w14:paraId="1DBA5AE5" w14:textId="77777777" w:rsidR="005F668F" w:rsidRPr="00FD0EF8" w:rsidRDefault="005F668F" w:rsidP="00CB2C68">
      <w:pPr>
        <w:rPr>
          <w:sz w:val="24"/>
          <w:szCs w:val="24"/>
        </w:rPr>
      </w:pPr>
    </w:p>
    <w:p w14:paraId="7217C28B" w14:textId="3517CF25" w:rsidR="00631328" w:rsidRPr="00BA50FD" w:rsidRDefault="00631328" w:rsidP="00631328">
      <w:pPr>
        <w:rPr>
          <w:rFonts w:ascii="Calibri" w:hAnsi="Calibri" w:cs="Calibri"/>
          <w:b/>
          <w:sz w:val="26"/>
          <w:szCs w:val="26"/>
        </w:rPr>
      </w:pPr>
      <w:r w:rsidRPr="00631328">
        <w:rPr>
          <w:rFonts w:ascii="Calibri" w:hAnsi="Calibri" w:cs="Calibri"/>
          <w:b/>
          <w:sz w:val="26"/>
          <w:szCs w:val="26"/>
        </w:rPr>
        <w:t>1</w:t>
      </w:r>
      <w:r w:rsidR="006E090E">
        <w:rPr>
          <w:rFonts w:ascii="Calibri" w:hAnsi="Calibri" w:cs="Calibri"/>
          <w:b/>
          <w:sz w:val="26"/>
          <w:szCs w:val="26"/>
        </w:rPr>
        <w:t>6</w:t>
      </w:r>
      <w:r w:rsidRPr="00BA50FD">
        <w:rPr>
          <w:rFonts w:ascii="Calibri" w:hAnsi="Calibri" w:cs="Calibri"/>
          <w:b/>
          <w:sz w:val="26"/>
          <w:szCs w:val="26"/>
        </w:rPr>
        <w:t xml:space="preserve">.  </w:t>
      </w:r>
      <w:r w:rsidR="00470CBB" w:rsidRPr="00470CBB">
        <w:rPr>
          <w:rFonts w:ascii="Calibri" w:hAnsi="Calibri" w:cs="Calibri"/>
          <w:b/>
          <w:sz w:val="26"/>
          <w:szCs w:val="26"/>
        </w:rPr>
        <w:t>What activities and events would you like to see in your Hub/library?</w:t>
      </w:r>
    </w:p>
    <w:p w14:paraId="19480A27" w14:textId="67688F56" w:rsidR="00230466" w:rsidRDefault="00230466" w:rsidP="00230466">
      <w:pPr>
        <w:rPr>
          <w:sz w:val="24"/>
          <w:szCs w:val="24"/>
        </w:rPr>
      </w:pPr>
      <w:r w:rsidRPr="009F203C">
        <w:rPr>
          <w:sz w:val="24"/>
          <w:szCs w:val="24"/>
        </w:rPr>
        <w:t>Respondents were given a</w:t>
      </w:r>
      <w:r w:rsidR="00E56729">
        <w:rPr>
          <w:sz w:val="24"/>
          <w:szCs w:val="24"/>
        </w:rPr>
        <w:t xml:space="preserve"> new</w:t>
      </w:r>
      <w:r w:rsidRPr="009F203C">
        <w:rPr>
          <w:sz w:val="24"/>
          <w:szCs w:val="24"/>
        </w:rPr>
        <w:t xml:space="preserve"> list of services, and asked to indicate which they </w:t>
      </w:r>
      <w:r w:rsidR="0027487E">
        <w:rPr>
          <w:sz w:val="24"/>
          <w:szCs w:val="24"/>
        </w:rPr>
        <w:t>would like to see in their local Hub or Library</w:t>
      </w:r>
      <w:r w:rsidRPr="009F203C">
        <w:rPr>
          <w:sz w:val="24"/>
          <w:szCs w:val="24"/>
        </w:rPr>
        <w:t>.</w:t>
      </w:r>
    </w:p>
    <w:p w14:paraId="3E78C7CD" w14:textId="0CBD4DF9" w:rsidR="0099674B" w:rsidRDefault="0099674B" w:rsidP="00230466">
      <w:pPr>
        <w:rPr>
          <w:sz w:val="24"/>
          <w:szCs w:val="24"/>
        </w:rPr>
      </w:pPr>
      <w:r>
        <w:rPr>
          <w:sz w:val="24"/>
          <w:szCs w:val="24"/>
        </w:rPr>
        <w:t>At least one in six respondents expres</w:t>
      </w:r>
      <w:r w:rsidR="00832B61">
        <w:rPr>
          <w:sz w:val="24"/>
          <w:szCs w:val="24"/>
        </w:rPr>
        <w:t>sed an interest in each of the services listed.</w:t>
      </w:r>
    </w:p>
    <w:p w14:paraId="601BEC5B" w14:textId="55D2C1C3" w:rsidR="00C22930" w:rsidRDefault="00D22F76" w:rsidP="00230466">
      <w:pPr>
        <w:rPr>
          <w:sz w:val="24"/>
          <w:szCs w:val="24"/>
        </w:rPr>
      </w:pPr>
      <w:r>
        <w:rPr>
          <w:sz w:val="24"/>
          <w:szCs w:val="24"/>
        </w:rPr>
        <w:t xml:space="preserve">The most popular were </w:t>
      </w:r>
      <w:r w:rsidR="007B76A8">
        <w:rPr>
          <w:sz w:val="24"/>
          <w:szCs w:val="24"/>
        </w:rPr>
        <w:t>fitness activities</w:t>
      </w:r>
      <w:r w:rsidR="006E6430">
        <w:rPr>
          <w:sz w:val="24"/>
          <w:szCs w:val="24"/>
        </w:rPr>
        <w:t xml:space="preserve"> (e.g. walking groups) (</w:t>
      </w:r>
      <w:r w:rsidR="005115DB">
        <w:rPr>
          <w:sz w:val="24"/>
          <w:szCs w:val="24"/>
        </w:rPr>
        <w:t>31.7%) and exercise classes for over 50s (</w:t>
      </w:r>
      <w:r w:rsidR="0051058F">
        <w:rPr>
          <w:sz w:val="24"/>
          <w:szCs w:val="24"/>
        </w:rPr>
        <w:t>e.g.</w:t>
      </w:r>
      <w:r w:rsidR="005115DB">
        <w:rPr>
          <w:sz w:val="24"/>
          <w:szCs w:val="24"/>
        </w:rPr>
        <w:t xml:space="preserve"> </w:t>
      </w:r>
      <w:r w:rsidR="007F7A31">
        <w:rPr>
          <w:sz w:val="24"/>
          <w:szCs w:val="24"/>
        </w:rPr>
        <w:t>Tai Chi) (28.3%)</w:t>
      </w:r>
    </w:p>
    <w:p w14:paraId="755419D2" w14:textId="3EEBA62F" w:rsidR="00631328" w:rsidRPr="00FD0EF8" w:rsidRDefault="00BA3D9C" w:rsidP="006635A3">
      <w:pPr>
        <w:rPr>
          <w:sz w:val="24"/>
          <w:szCs w:val="24"/>
        </w:rPr>
      </w:pPr>
      <w:r w:rsidRPr="00BA3D9C">
        <w:rPr>
          <w:noProof/>
          <w:sz w:val="24"/>
          <w:szCs w:val="24"/>
        </w:rPr>
        <w:lastRenderedPageBreak/>
        <w:drawing>
          <wp:inline distT="0" distB="0" distL="0" distR="0" wp14:anchorId="3961AFD2" wp14:editId="15C24211">
            <wp:extent cx="6156000" cy="6683883"/>
            <wp:effectExtent l="0" t="0" r="0" b="3175"/>
            <wp:docPr id="131253775" name="Picture 2" descr="Chart showing response pattern described in the narrative 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253775" name="Picture 2" descr="Chart showing response pattern described in the narrative text"/>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6156000" cy="6683883"/>
                    </a:xfrm>
                    <a:prstGeom prst="rect">
                      <a:avLst/>
                    </a:prstGeom>
                    <a:noFill/>
                  </pic:spPr>
                </pic:pic>
              </a:graphicData>
            </a:graphic>
          </wp:inline>
        </w:drawing>
      </w:r>
      <w:r w:rsidR="006635A3" w:rsidRPr="008E3767">
        <w:rPr>
          <w:i/>
          <w:sz w:val="24"/>
          <w:szCs w:val="24"/>
        </w:rPr>
        <w:t xml:space="preserve"> </w:t>
      </w:r>
      <w:r w:rsidR="006635A3" w:rsidRPr="006635A3">
        <w:rPr>
          <w:i/>
          <w:sz w:val="24"/>
          <w:szCs w:val="24"/>
        </w:rPr>
        <w:t>Respondents could select multiple options so the total will exceed 100%</w:t>
      </w:r>
    </w:p>
    <w:p w14:paraId="6D9F05A5" w14:textId="77777777" w:rsidR="006635A3" w:rsidRDefault="006635A3">
      <w:pPr>
        <w:spacing w:after="160" w:line="259" w:lineRule="auto"/>
        <w:rPr>
          <w:rFonts w:ascii="Calibri" w:hAnsi="Calibri" w:cs="Calibri"/>
          <w:bCs/>
          <w:sz w:val="24"/>
          <w:szCs w:val="24"/>
        </w:rPr>
      </w:pPr>
      <w:r>
        <w:rPr>
          <w:rFonts w:ascii="Calibri" w:hAnsi="Calibri" w:cs="Calibri"/>
          <w:bCs/>
          <w:sz w:val="24"/>
          <w:szCs w:val="24"/>
        </w:rPr>
        <w:br w:type="page"/>
      </w:r>
    </w:p>
    <w:p w14:paraId="4178F0F3" w14:textId="3BC7734C" w:rsidR="002A0F53" w:rsidRPr="00931A9F" w:rsidRDefault="00A45D6B" w:rsidP="00931A9F">
      <w:pPr>
        <w:rPr>
          <w:rFonts w:ascii="Calibri" w:hAnsi="Calibri" w:cs="Calibri"/>
          <w:bCs/>
          <w:sz w:val="24"/>
          <w:szCs w:val="24"/>
        </w:rPr>
      </w:pPr>
      <w:r>
        <w:rPr>
          <w:rFonts w:ascii="Calibri" w:hAnsi="Calibri" w:cs="Calibri"/>
          <w:bCs/>
          <w:sz w:val="24"/>
          <w:szCs w:val="24"/>
        </w:rPr>
        <w:lastRenderedPageBreak/>
        <w:t xml:space="preserve">Respondents were invited to put forward </w:t>
      </w:r>
      <w:r w:rsidR="001277C5">
        <w:rPr>
          <w:rFonts w:ascii="Calibri" w:hAnsi="Calibri" w:cs="Calibri"/>
          <w:bCs/>
          <w:sz w:val="24"/>
          <w:szCs w:val="24"/>
        </w:rPr>
        <w:t xml:space="preserve">suggestions for other </w:t>
      </w:r>
      <w:r w:rsidR="00602F7B">
        <w:rPr>
          <w:rFonts w:ascii="Calibri" w:hAnsi="Calibri" w:cs="Calibri"/>
          <w:bCs/>
          <w:sz w:val="24"/>
          <w:szCs w:val="24"/>
        </w:rPr>
        <w:t>activities or events</w:t>
      </w:r>
      <w:r w:rsidR="001277C5">
        <w:rPr>
          <w:rFonts w:ascii="Calibri" w:hAnsi="Calibri" w:cs="Calibri"/>
          <w:bCs/>
          <w:sz w:val="24"/>
          <w:szCs w:val="24"/>
        </w:rPr>
        <w:t xml:space="preserve"> they would like to see in Hubs</w:t>
      </w:r>
      <w:r w:rsidR="00A852ED">
        <w:rPr>
          <w:rFonts w:ascii="Calibri" w:hAnsi="Calibri" w:cs="Calibri"/>
          <w:bCs/>
          <w:sz w:val="24"/>
          <w:szCs w:val="24"/>
        </w:rPr>
        <w:t>/libraries</w:t>
      </w:r>
      <w:r w:rsidR="00C66934">
        <w:rPr>
          <w:rFonts w:ascii="Calibri" w:hAnsi="Calibri" w:cs="Calibri"/>
          <w:bCs/>
          <w:sz w:val="24"/>
          <w:szCs w:val="24"/>
        </w:rPr>
        <w:t xml:space="preserve">; </w:t>
      </w:r>
      <w:r w:rsidR="00607991">
        <w:rPr>
          <w:rFonts w:ascii="Calibri" w:hAnsi="Calibri" w:cs="Calibri"/>
          <w:bCs/>
          <w:sz w:val="24"/>
          <w:szCs w:val="24"/>
        </w:rPr>
        <w:t>77</w:t>
      </w:r>
      <w:r w:rsidR="00C66934">
        <w:rPr>
          <w:rFonts w:ascii="Calibri" w:hAnsi="Calibri" w:cs="Calibri"/>
          <w:bCs/>
          <w:sz w:val="24"/>
          <w:szCs w:val="24"/>
        </w:rPr>
        <w:t xml:space="preserve"> comments were received, and grouped into themes.  The top three are shown below, with a full list in </w:t>
      </w:r>
      <w:bookmarkStart w:id="18" w:name="Appendix06"/>
      <w:r w:rsidR="00D23F10" w:rsidRPr="00FD0EF8">
        <w:rPr>
          <w:rFonts w:ascii="Calibri" w:hAnsi="Calibri" w:cs="Calibri"/>
          <w:bCs/>
          <w:sz w:val="24"/>
          <w:szCs w:val="24"/>
        </w:rPr>
        <w:fldChar w:fldCharType="begin"/>
      </w:r>
      <w:r w:rsidR="00D23F10" w:rsidRPr="00FD0EF8">
        <w:rPr>
          <w:rFonts w:ascii="Calibri" w:hAnsi="Calibri" w:cs="Calibri"/>
          <w:bCs/>
          <w:sz w:val="24"/>
          <w:szCs w:val="24"/>
        </w:rPr>
        <w:instrText>HYPERLINK  \l "_What_Other_Services_1"</w:instrText>
      </w:r>
      <w:r w:rsidR="00D23F10" w:rsidRPr="00FD0EF8">
        <w:rPr>
          <w:rFonts w:ascii="Calibri" w:hAnsi="Calibri" w:cs="Calibri"/>
          <w:bCs/>
          <w:sz w:val="24"/>
          <w:szCs w:val="24"/>
        </w:rPr>
      </w:r>
      <w:r w:rsidR="00D23F10" w:rsidRPr="00FD0EF8">
        <w:rPr>
          <w:rFonts w:ascii="Calibri" w:hAnsi="Calibri" w:cs="Calibri"/>
          <w:bCs/>
          <w:sz w:val="24"/>
          <w:szCs w:val="24"/>
        </w:rPr>
        <w:fldChar w:fldCharType="separate"/>
      </w:r>
      <w:r w:rsidR="00C66934" w:rsidRPr="00FD0EF8">
        <w:rPr>
          <w:rStyle w:val="Hyperlink"/>
          <w:rFonts w:ascii="Calibri" w:hAnsi="Calibri" w:cs="Calibri"/>
          <w:bCs/>
          <w:sz w:val="24"/>
          <w:szCs w:val="24"/>
        </w:rPr>
        <w:t xml:space="preserve">Appendix </w:t>
      </w:r>
      <w:r w:rsidR="006D19CA" w:rsidRPr="00D23F10">
        <w:rPr>
          <w:rStyle w:val="Hyperlink"/>
          <w:rFonts w:ascii="Calibri" w:hAnsi="Calibri" w:cs="Calibri"/>
          <w:bCs/>
          <w:sz w:val="24"/>
          <w:szCs w:val="24"/>
        </w:rPr>
        <w:t>6</w:t>
      </w:r>
      <w:r w:rsidR="00D23F10" w:rsidRPr="00FD0EF8">
        <w:rPr>
          <w:rFonts w:ascii="Calibri" w:hAnsi="Calibri" w:cs="Calibri"/>
          <w:bCs/>
          <w:sz w:val="24"/>
          <w:szCs w:val="24"/>
        </w:rPr>
        <w:fldChar w:fldCharType="end"/>
      </w:r>
      <w:bookmarkEnd w:id="18"/>
      <w:r w:rsidR="00C66934">
        <w:rPr>
          <w:rFonts w:ascii="Calibri" w:hAnsi="Calibri" w:cs="Calibri"/>
          <w:bCs/>
          <w:sz w:val="24"/>
          <w:szCs w:val="24"/>
        </w:rPr>
        <w:t xml:space="preserve">. </w:t>
      </w:r>
    </w:p>
    <w:tbl>
      <w:tblPr>
        <w:tblStyle w:val="GridTable5Dark-Accent6"/>
        <w:tblW w:w="9351" w:type="dxa"/>
        <w:tblLook w:val="04A0" w:firstRow="1" w:lastRow="0" w:firstColumn="1" w:lastColumn="0" w:noHBand="0" w:noVBand="1"/>
      </w:tblPr>
      <w:tblGrid>
        <w:gridCol w:w="1838"/>
        <w:gridCol w:w="568"/>
        <w:gridCol w:w="520"/>
        <w:gridCol w:w="6425"/>
      </w:tblGrid>
      <w:tr w:rsidR="002E2FFA" w:rsidRPr="0092612A" w14:paraId="715A23C0" w14:textId="77777777" w:rsidTr="00DE01F9">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hideMark/>
          </w:tcPr>
          <w:p w14:paraId="172CA6C1" w14:textId="77777777" w:rsidR="004B4CAF" w:rsidRPr="004B4CAF" w:rsidRDefault="004B4CAF" w:rsidP="004B4CAF">
            <w:pPr>
              <w:spacing w:after="0" w:line="240" w:lineRule="auto"/>
              <w:rPr>
                <w:rFonts w:eastAsia="Times New Roman" w:cstheme="minorHAnsi"/>
                <w:sz w:val="24"/>
                <w:szCs w:val="24"/>
                <w:lang w:eastAsia="en-GB"/>
              </w:rPr>
            </w:pPr>
            <w:r w:rsidRPr="004B4CAF">
              <w:rPr>
                <w:rFonts w:eastAsia="Times New Roman" w:cstheme="minorHAnsi"/>
                <w:sz w:val="24"/>
                <w:szCs w:val="24"/>
                <w:lang w:eastAsia="en-GB"/>
              </w:rPr>
              <w:t>Theme</w:t>
            </w:r>
          </w:p>
        </w:tc>
        <w:tc>
          <w:tcPr>
            <w:tcW w:w="568" w:type="dxa"/>
            <w:noWrap/>
            <w:hideMark/>
          </w:tcPr>
          <w:p w14:paraId="2705FDED" w14:textId="77777777" w:rsidR="004B4CAF" w:rsidRPr="004B4CAF" w:rsidRDefault="004B4CAF" w:rsidP="004B4CAF">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4B4CAF">
              <w:rPr>
                <w:rFonts w:eastAsia="Times New Roman" w:cstheme="minorHAnsi"/>
                <w:sz w:val="24"/>
                <w:szCs w:val="24"/>
                <w:lang w:eastAsia="en-GB"/>
              </w:rPr>
              <w:t>No.</w:t>
            </w:r>
          </w:p>
        </w:tc>
        <w:tc>
          <w:tcPr>
            <w:tcW w:w="520" w:type="dxa"/>
            <w:noWrap/>
            <w:hideMark/>
          </w:tcPr>
          <w:p w14:paraId="2BEB2F56" w14:textId="77777777" w:rsidR="004B4CAF" w:rsidRPr="004B4CAF" w:rsidRDefault="004B4CAF" w:rsidP="004B4CAF">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4B4CAF">
              <w:rPr>
                <w:rFonts w:eastAsia="Times New Roman" w:cstheme="minorHAnsi"/>
                <w:sz w:val="24"/>
                <w:szCs w:val="24"/>
                <w:lang w:eastAsia="en-GB"/>
              </w:rPr>
              <w:t>%</w:t>
            </w:r>
          </w:p>
        </w:tc>
        <w:tc>
          <w:tcPr>
            <w:tcW w:w="6425" w:type="dxa"/>
            <w:noWrap/>
            <w:hideMark/>
          </w:tcPr>
          <w:p w14:paraId="7883BF98" w14:textId="77777777" w:rsidR="004B4CAF" w:rsidRPr="004B4CAF" w:rsidRDefault="004B4CAF" w:rsidP="004B4CAF">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4B4CAF">
              <w:rPr>
                <w:rFonts w:eastAsia="Times New Roman" w:cstheme="minorHAnsi"/>
                <w:sz w:val="24"/>
                <w:szCs w:val="24"/>
                <w:lang w:eastAsia="en-GB"/>
              </w:rPr>
              <w:t>Example Comments</w:t>
            </w:r>
          </w:p>
        </w:tc>
      </w:tr>
      <w:tr w:rsidR="004B4CAF" w:rsidRPr="004B4CAF" w14:paraId="2B654742" w14:textId="77777777" w:rsidTr="00DE01F9">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1838" w:type="dxa"/>
            <w:hideMark/>
          </w:tcPr>
          <w:p w14:paraId="2A1A6E91" w14:textId="1780A0BA" w:rsidR="004B4CAF" w:rsidRPr="004B4CAF" w:rsidRDefault="0092612A" w:rsidP="004B4CAF">
            <w:pPr>
              <w:spacing w:after="0" w:line="240" w:lineRule="auto"/>
              <w:rPr>
                <w:rFonts w:eastAsia="Times New Roman" w:cstheme="minorHAnsi"/>
                <w:color w:val="000000"/>
                <w:sz w:val="24"/>
                <w:szCs w:val="24"/>
                <w:lang w:eastAsia="en-GB"/>
              </w:rPr>
            </w:pPr>
            <w:r w:rsidRPr="0092612A">
              <w:rPr>
                <w:rFonts w:eastAsia="Times New Roman" w:cstheme="minorHAnsi"/>
                <w:color w:val="000000"/>
                <w:sz w:val="24"/>
                <w:szCs w:val="24"/>
                <w:lang w:eastAsia="en-GB"/>
              </w:rPr>
              <w:t>Languages</w:t>
            </w:r>
          </w:p>
        </w:tc>
        <w:tc>
          <w:tcPr>
            <w:tcW w:w="568" w:type="dxa"/>
            <w:noWrap/>
            <w:hideMark/>
          </w:tcPr>
          <w:p w14:paraId="53108738" w14:textId="77777777" w:rsidR="004B4CAF" w:rsidRPr="004B4CAF" w:rsidRDefault="004B4CAF" w:rsidP="004B4CA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7</w:t>
            </w:r>
          </w:p>
        </w:tc>
        <w:tc>
          <w:tcPr>
            <w:tcW w:w="520" w:type="dxa"/>
            <w:noWrap/>
            <w:hideMark/>
          </w:tcPr>
          <w:p w14:paraId="3C204151" w14:textId="77777777" w:rsidR="004B4CAF" w:rsidRPr="004B4CAF" w:rsidRDefault="004B4CAF" w:rsidP="004B4CA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9.1</w:t>
            </w:r>
          </w:p>
        </w:tc>
        <w:tc>
          <w:tcPr>
            <w:tcW w:w="6425" w:type="dxa"/>
            <w:noWrap/>
            <w:hideMark/>
          </w:tcPr>
          <w:p w14:paraId="39B2B4FD" w14:textId="0E8339A2" w:rsidR="004B4CAF" w:rsidRDefault="00931A9F" w:rsidP="00242CB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31A9F">
              <w:rPr>
                <w:i/>
                <w:sz w:val="24"/>
                <w:szCs w:val="24"/>
              </w:rPr>
              <w:t>Having activities that encourage learning or building on languages, especially Welsh.</w:t>
            </w:r>
          </w:p>
          <w:p w14:paraId="3C768F53" w14:textId="22B2A643" w:rsidR="00C27DE4" w:rsidRPr="009446F0" w:rsidRDefault="00C27DE4" w:rsidP="009446F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C27DE4">
              <w:rPr>
                <w:i/>
                <w:sz w:val="24"/>
                <w:szCs w:val="24"/>
              </w:rPr>
              <w:t>Language exchanges but outside normal working hours</w:t>
            </w:r>
          </w:p>
        </w:tc>
      </w:tr>
      <w:tr w:rsidR="004B4CAF" w:rsidRPr="004B4CAF" w14:paraId="143DC257" w14:textId="77777777" w:rsidTr="00DE01F9">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1838" w:type="dxa"/>
            <w:hideMark/>
          </w:tcPr>
          <w:p w14:paraId="676B7C3A" w14:textId="77777777" w:rsidR="004B4CAF" w:rsidRPr="004B4CAF" w:rsidRDefault="004B4CAF" w:rsidP="004B4CAF">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Health support</w:t>
            </w:r>
          </w:p>
        </w:tc>
        <w:tc>
          <w:tcPr>
            <w:tcW w:w="568" w:type="dxa"/>
            <w:noWrap/>
            <w:hideMark/>
          </w:tcPr>
          <w:p w14:paraId="2189A154" w14:textId="77777777" w:rsidR="004B4CAF" w:rsidRPr="004B4CAF" w:rsidRDefault="004B4CAF" w:rsidP="004B4CA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6</w:t>
            </w:r>
          </w:p>
        </w:tc>
        <w:tc>
          <w:tcPr>
            <w:tcW w:w="520" w:type="dxa"/>
            <w:noWrap/>
            <w:hideMark/>
          </w:tcPr>
          <w:p w14:paraId="37FEC857" w14:textId="77777777" w:rsidR="004B4CAF" w:rsidRPr="004B4CAF" w:rsidRDefault="004B4CAF" w:rsidP="004B4CA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7.8</w:t>
            </w:r>
          </w:p>
        </w:tc>
        <w:tc>
          <w:tcPr>
            <w:tcW w:w="6425" w:type="dxa"/>
            <w:noWrap/>
            <w:hideMark/>
          </w:tcPr>
          <w:p w14:paraId="676672FD" w14:textId="77777777" w:rsidR="004B4CAF" w:rsidRDefault="008266DA" w:rsidP="00242CB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266DA">
              <w:rPr>
                <w:i/>
                <w:sz w:val="24"/>
                <w:szCs w:val="24"/>
              </w:rPr>
              <w:t>Help with mental health and wellbeing</w:t>
            </w:r>
          </w:p>
          <w:p w14:paraId="44588D9E" w14:textId="325AA4CE" w:rsidR="008266DA" w:rsidRPr="004B4CAF" w:rsidRDefault="008266DA" w:rsidP="00242CB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266DA">
              <w:rPr>
                <w:i/>
                <w:sz w:val="24"/>
                <w:szCs w:val="24"/>
              </w:rPr>
              <w:t xml:space="preserve">Dementia cafe, volunteering fairs, food cooperatives, health talks </w:t>
            </w:r>
            <w:proofErr w:type="spellStart"/>
            <w:r w:rsidRPr="008266DA">
              <w:rPr>
                <w:i/>
                <w:sz w:val="24"/>
                <w:szCs w:val="24"/>
              </w:rPr>
              <w:t>eg</w:t>
            </w:r>
            <w:proofErr w:type="spellEnd"/>
            <w:r w:rsidRPr="008266DA">
              <w:rPr>
                <w:i/>
                <w:sz w:val="24"/>
                <w:szCs w:val="24"/>
              </w:rPr>
              <w:t xml:space="preserve"> ADHD, parenting, dementia,  mobility aids support, mobility aids loan.</w:t>
            </w:r>
          </w:p>
        </w:tc>
      </w:tr>
      <w:tr w:rsidR="00586835" w:rsidRPr="004B4CAF" w14:paraId="05590ADD" w14:textId="77777777" w:rsidTr="00DE01F9">
        <w:trPr>
          <w:cnfStyle w:val="000000100000" w:firstRow="0" w:lastRow="0" w:firstColumn="0" w:lastColumn="0" w:oddVBand="0" w:evenVBand="0" w:oddHBand="1"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838" w:type="dxa"/>
            <w:hideMark/>
          </w:tcPr>
          <w:p w14:paraId="20553237" w14:textId="77777777" w:rsidR="004B4CAF" w:rsidRPr="004B4CAF" w:rsidRDefault="004B4CAF" w:rsidP="004B4CAF">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Arts / Crafts / Games</w:t>
            </w:r>
          </w:p>
        </w:tc>
        <w:tc>
          <w:tcPr>
            <w:tcW w:w="568" w:type="dxa"/>
            <w:noWrap/>
            <w:hideMark/>
          </w:tcPr>
          <w:p w14:paraId="7F741AB4" w14:textId="77777777" w:rsidR="004B4CAF" w:rsidRPr="004B4CAF" w:rsidRDefault="004B4CAF" w:rsidP="004B4CA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6</w:t>
            </w:r>
          </w:p>
        </w:tc>
        <w:tc>
          <w:tcPr>
            <w:tcW w:w="520" w:type="dxa"/>
            <w:noWrap/>
            <w:hideMark/>
          </w:tcPr>
          <w:p w14:paraId="24316A79" w14:textId="77777777" w:rsidR="004B4CAF" w:rsidRPr="004B4CAF" w:rsidRDefault="004B4CAF" w:rsidP="004B4CA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7.8</w:t>
            </w:r>
          </w:p>
        </w:tc>
        <w:tc>
          <w:tcPr>
            <w:tcW w:w="6425" w:type="dxa"/>
            <w:noWrap/>
            <w:hideMark/>
          </w:tcPr>
          <w:p w14:paraId="4ADA15D5" w14:textId="4D488885" w:rsidR="004B4CAF" w:rsidRDefault="001043B4" w:rsidP="00242CB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1043B4">
              <w:rPr>
                <w:i/>
                <w:sz w:val="24"/>
                <w:szCs w:val="24"/>
              </w:rPr>
              <w:t>Art for adults</w:t>
            </w:r>
          </w:p>
          <w:p w14:paraId="35221DC7" w14:textId="77777777" w:rsidR="001043B4" w:rsidRDefault="0061263D" w:rsidP="00242CB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1263D">
              <w:rPr>
                <w:i/>
                <w:sz w:val="24"/>
                <w:szCs w:val="24"/>
              </w:rPr>
              <w:t>Knitting and crocheting</w:t>
            </w:r>
          </w:p>
          <w:p w14:paraId="16CE59D5" w14:textId="7DADA7F7" w:rsidR="0061263D" w:rsidRPr="004B4CAF" w:rsidRDefault="0061263D" w:rsidP="00242CB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1263D">
              <w:rPr>
                <w:i/>
                <w:sz w:val="24"/>
                <w:szCs w:val="24"/>
              </w:rPr>
              <w:t>Card Playing Group</w:t>
            </w:r>
          </w:p>
        </w:tc>
      </w:tr>
    </w:tbl>
    <w:p w14:paraId="0F417CE8" w14:textId="77777777" w:rsidR="002A0F53" w:rsidRPr="009D3071" w:rsidRDefault="002A0F53" w:rsidP="00CB2C68">
      <w:pPr>
        <w:rPr>
          <w:sz w:val="24"/>
          <w:szCs w:val="24"/>
        </w:rPr>
      </w:pPr>
    </w:p>
    <w:p w14:paraId="1BD509B7" w14:textId="5207CAF2" w:rsidR="00EB5D5F" w:rsidRDefault="004404AD" w:rsidP="00CB2C68">
      <w:pPr>
        <w:rPr>
          <w:sz w:val="24"/>
          <w:szCs w:val="24"/>
        </w:rPr>
      </w:pPr>
      <w:r w:rsidRPr="009D3071">
        <w:rPr>
          <w:sz w:val="24"/>
          <w:szCs w:val="24"/>
        </w:rPr>
        <w:t xml:space="preserve">There were </w:t>
      </w:r>
      <w:r w:rsidR="00BC50BF" w:rsidRPr="009D3071">
        <w:rPr>
          <w:sz w:val="24"/>
          <w:szCs w:val="24"/>
        </w:rPr>
        <w:t>some differences across the demographic and geographic groups analysed:</w:t>
      </w:r>
    </w:p>
    <w:p w14:paraId="5988F5D5" w14:textId="7CA47F36" w:rsidR="006D3FE8" w:rsidRDefault="006D3FE8" w:rsidP="00CB2C68">
      <w:pPr>
        <w:rPr>
          <w:sz w:val="24"/>
          <w:szCs w:val="24"/>
        </w:rPr>
      </w:pPr>
      <w:r>
        <w:rPr>
          <w:sz w:val="24"/>
          <w:szCs w:val="24"/>
        </w:rPr>
        <w:t>Respondents under the age of 35</w:t>
      </w:r>
      <w:r w:rsidR="00C3700E">
        <w:rPr>
          <w:sz w:val="24"/>
          <w:szCs w:val="24"/>
        </w:rPr>
        <w:t xml:space="preserve"> showed the highest levels of interest in </w:t>
      </w:r>
      <w:r w:rsidR="00AC4B9E">
        <w:rPr>
          <w:sz w:val="24"/>
          <w:szCs w:val="24"/>
        </w:rPr>
        <w:t xml:space="preserve">craft groups (38.1%), </w:t>
      </w:r>
      <w:r w:rsidR="000D4841">
        <w:rPr>
          <w:sz w:val="24"/>
          <w:szCs w:val="24"/>
        </w:rPr>
        <w:t xml:space="preserve">social </w:t>
      </w:r>
      <w:r w:rsidR="008E2F48">
        <w:rPr>
          <w:sz w:val="24"/>
          <w:szCs w:val="24"/>
        </w:rPr>
        <w:t xml:space="preserve">groups such as coffee mornings (33.9%), </w:t>
      </w:r>
      <w:r w:rsidR="00963B01">
        <w:rPr>
          <w:sz w:val="24"/>
          <w:szCs w:val="24"/>
        </w:rPr>
        <w:t>creative writing</w:t>
      </w:r>
      <w:r w:rsidR="00C34B35">
        <w:rPr>
          <w:sz w:val="24"/>
          <w:szCs w:val="24"/>
        </w:rPr>
        <w:t xml:space="preserve"> / arts (33.5%)</w:t>
      </w:r>
      <w:r w:rsidR="00B879AC">
        <w:rPr>
          <w:sz w:val="24"/>
          <w:szCs w:val="24"/>
        </w:rPr>
        <w:t>, peer support groups</w:t>
      </w:r>
      <w:r w:rsidR="00663BDD">
        <w:rPr>
          <w:sz w:val="24"/>
          <w:szCs w:val="24"/>
        </w:rPr>
        <w:t xml:space="preserve"> (28.0%) and </w:t>
      </w:r>
      <w:r w:rsidR="00295A6C">
        <w:rPr>
          <w:sz w:val="24"/>
          <w:szCs w:val="24"/>
        </w:rPr>
        <w:t>intergenerational events (25.8%)</w:t>
      </w:r>
      <w:r w:rsidR="005C46A5">
        <w:rPr>
          <w:sz w:val="24"/>
          <w:szCs w:val="24"/>
        </w:rPr>
        <w:t>.</w:t>
      </w:r>
    </w:p>
    <w:p w14:paraId="1FC64318" w14:textId="724B8A43" w:rsidR="005C46A5" w:rsidRDefault="00552609" w:rsidP="00CB2C68">
      <w:pPr>
        <w:rPr>
          <w:sz w:val="24"/>
          <w:szCs w:val="24"/>
        </w:rPr>
      </w:pPr>
      <w:r>
        <w:rPr>
          <w:sz w:val="24"/>
          <w:szCs w:val="24"/>
        </w:rPr>
        <w:t xml:space="preserve">Those with children in the household </w:t>
      </w:r>
      <w:r w:rsidR="00524908">
        <w:rPr>
          <w:sz w:val="24"/>
          <w:szCs w:val="24"/>
        </w:rPr>
        <w:t>were most interested in play sessions for children (</w:t>
      </w:r>
      <w:r w:rsidR="0052216C">
        <w:rPr>
          <w:sz w:val="24"/>
          <w:szCs w:val="24"/>
        </w:rPr>
        <w:t>43.2%)</w:t>
      </w:r>
      <w:r w:rsidR="00B731E6">
        <w:rPr>
          <w:sz w:val="24"/>
          <w:szCs w:val="24"/>
        </w:rPr>
        <w:t xml:space="preserve">, hobby and interest groups (38.2%), basic cooking classes (35.8%) and </w:t>
      </w:r>
      <w:r w:rsidR="000B7776">
        <w:rPr>
          <w:sz w:val="24"/>
          <w:szCs w:val="24"/>
        </w:rPr>
        <w:t>homework clubs (35.3%).</w:t>
      </w:r>
    </w:p>
    <w:p w14:paraId="0E67D184" w14:textId="203E869E" w:rsidR="00081C6F" w:rsidRDefault="00081C6F" w:rsidP="00CB2C68">
      <w:pPr>
        <w:rPr>
          <w:sz w:val="24"/>
          <w:szCs w:val="24"/>
        </w:rPr>
      </w:pPr>
      <w:r>
        <w:rPr>
          <w:sz w:val="24"/>
          <w:szCs w:val="24"/>
        </w:rPr>
        <w:t>Welsh speakers</w:t>
      </w:r>
      <w:r w:rsidR="005B42D4">
        <w:rPr>
          <w:sz w:val="24"/>
          <w:szCs w:val="24"/>
        </w:rPr>
        <w:t xml:space="preserve"> were most likely to express interest in </w:t>
      </w:r>
      <w:r w:rsidR="009E2751">
        <w:rPr>
          <w:sz w:val="24"/>
          <w:szCs w:val="24"/>
        </w:rPr>
        <w:t>local and community history</w:t>
      </w:r>
      <w:r w:rsidR="00DD4293">
        <w:rPr>
          <w:sz w:val="24"/>
          <w:szCs w:val="24"/>
        </w:rPr>
        <w:t xml:space="preserve"> events</w:t>
      </w:r>
      <w:r w:rsidR="009E2751">
        <w:rPr>
          <w:sz w:val="24"/>
          <w:szCs w:val="24"/>
        </w:rPr>
        <w:t xml:space="preserve"> (32.5%) and family history activities (25.6%)</w:t>
      </w:r>
      <w:r w:rsidR="00DD4293">
        <w:rPr>
          <w:sz w:val="24"/>
          <w:szCs w:val="24"/>
        </w:rPr>
        <w:t>.</w:t>
      </w:r>
    </w:p>
    <w:p w14:paraId="62846C08" w14:textId="49D538F6" w:rsidR="00DA602E" w:rsidRDefault="00DA602E" w:rsidP="00CB2C68">
      <w:pPr>
        <w:rPr>
          <w:sz w:val="24"/>
          <w:szCs w:val="24"/>
        </w:rPr>
      </w:pPr>
      <w:r>
        <w:rPr>
          <w:sz w:val="24"/>
          <w:szCs w:val="24"/>
        </w:rPr>
        <w:t>Men (29.7%) and respondents aged 55 or over (</w:t>
      </w:r>
      <w:r w:rsidR="00100E67">
        <w:rPr>
          <w:sz w:val="24"/>
          <w:szCs w:val="24"/>
        </w:rPr>
        <w:t>26.3%) were most likely to indicate they were not interested in any of the services listed</w:t>
      </w:r>
    </w:p>
    <w:p w14:paraId="0A81D9BC" w14:textId="77777777" w:rsidR="00100E67" w:rsidRDefault="00100E67" w:rsidP="00DE01F9">
      <w:pPr>
        <w:spacing w:after="0"/>
        <w:rPr>
          <w:sz w:val="24"/>
          <w:szCs w:val="24"/>
        </w:rPr>
      </w:pPr>
    </w:p>
    <w:p w14:paraId="0187CFBC" w14:textId="5EE9F639" w:rsidR="00874CC4" w:rsidRDefault="00BE709A" w:rsidP="00CB2C68">
      <w:pPr>
        <w:rPr>
          <w:sz w:val="24"/>
          <w:szCs w:val="24"/>
        </w:rPr>
      </w:pPr>
      <w:r>
        <w:rPr>
          <w:sz w:val="24"/>
          <w:szCs w:val="24"/>
        </w:rPr>
        <w:t xml:space="preserve">Two of the services listed were correlated with levels of deprivation, with </w:t>
      </w:r>
      <w:r w:rsidR="005F28CD">
        <w:rPr>
          <w:sz w:val="24"/>
          <w:szCs w:val="24"/>
        </w:rPr>
        <w:t>respondents living in the most deprived areas showing the highest levels of interest</w:t>
      </w:r>
      <w:r w:rsidR="00E16744">
        <w:rPr>
          <w:sz w:val="24"/>
          <w:szCs w:val="24"/>
        </w:rPr>
        <w:t>:</w:t>
      </w:r>
    </w:p>
    <w:tbl>
      <w:tblPr>
        <w:tblStyle w:val="GridTable5Dark-Accent6"/>
        <w:tblW w:w="7401" w:type="dxa"/>
        <w:tblLayout w:type="fixed"/>
        <w:tblLook w:val="04A0" w:firstRow="1" w:lastRow="0" w:firstColumn="1" w:lastColumn="0" w:noHBand="0" w:noVBand="1"/>
      </w:tblPr>
      <w:tblGrid>
        <w:gridCol w:w="3823"/>
        <w:gridCol w:w="1178"/>
        <w:gridCol w:w="1134"/>
        <w:gridCol w:w="1266"/>
      </w:tblGrid>
      <w:tr w:rsidR="00E16744" w:rsidRPr="004920F2" w14:paraId="44CC4B87" w14:textId="77777777" w:rsidTr="00150AB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823" w:type="dxa"/>
            <w:noWrap/>
            <w:hideMark/>
          </w:tcPr>
          <w:p w14:paraId="330D507C" w14:textId="49E48994" w:rsidR="00E16744" w:rsidRPr="004920F2" w:rsidRDefault="00E16744" w:rsidP="00150AB2">
            <w:pPr>
              <w:spacing w:after="0"/>
              <w:rPr>
                <w:rFonts w:ascii="Times New Roman" w:eastAsia="Times New Roman" w:hAnsi="Times New Roman" w:cs="Times New Roman"/>
                <w:sz w:val="24"/>
                <w:szCs w:val="28"/>
                <w:lang w:eastAsia="en-GB"/>
              </w:rPr>
            </w:pPr>
            <w:r w:rsidRPr="004920F2">
              <w:rPr>
                <w:rFonts w:ascii="Calibri" w:eastAsia="Times New Roman" w:hAnsi="Calibri" w:cs="Calibri"/>
                <w:sz w:val="24"/>
                <w:szCs w:val="28"/>
                <w:lang w:eastAsia="en-GB"/>
              </w:rPr>
              <w:t xml:space="preserve">% </w:t>
            </w:r>
          </w:p>
        </w:tc>
        <w:tc>
          <w:tcPr>
            <w:tcW w:w="1178" w:type="dxa"/>
            <w:noWrap/>
          </w:tcPr>
          <w:p w14:paraId="20D56650" w14:textId="77777777" w:rsidR="00E16744" w:rsidRPr="004920F2" w:rsidRDefault="00E16744"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920F2">
              <w:rPr>
                <w:rFonts w:ascii="Calibri" w:eastAsia="Times New Roman" w:hAnsi="Calibri" w:cs="Calibri"/>
                <w:sz w:val="24"/>
                <w:szCs w:val="28"/>
                <w:lang w:eastAsia="en-GB"/>
              </w:rPr>
              <w:t>Most Deprived</w:t>
            </w:r>
          </w:p>
        </w:tc>
        <w:tc>
          <w:tcPr>
            <w:tcW w:w="1134" w:type="dxa"/>
          </w:tcPr>
          <w:p w14:paraId="35C2C68E" w14:textId="77777777" w:rsidR="00E16744" w:rsidRPr="004920F2" w:rsidRDefault="00E16744"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920F2">
              <w:rPr>
                <w:rFonts w:ascii="Calibri" w:eastAsia="Times New Roman" w:hAnsi="Calibri" w:cs="Calibri"/>
                <w:sz w:val="24"/>
                <w:szCs w:val="28"/>
                <w:lang w:eastAsia="en-GB"/>
              </w:rPr>
              <w:t>Least Deprived</w:t>
            </w:r>
          </w:p>
        </w:tc>
        <w:tc>
          <w:tcPr>
            <w:tcW w:w="1266" w:type="dxa"/>
          </w:tcPr>
          <w:p w14:paraId="0C4817F8" w14:textId="77777777" w:rsidR="00E16744" w:rsidRPr="004920F2" w:rsidRDefault="00E16744"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920F2">
              <w:rPr>
                <w:rFonts w:ascii="Calibri" w:eastAsia="Times New Roman" w:hAnsi="Calibri" w:cs="Calibri"/>
                <w:sz w:val="24"/>
                <w:szCs w:val="28"/>
                <w:lang w:eastAsia="en-GB"/>
              </w:rPr>
              <w:t xml:space="preserve">Difference </w:t>
            </w:r>
          </w:p>
        </w:tc>
      </w:tr>
      <w:tr w:rsidR="00E16744" w:rsidRPr="004920F2" w14:paraId="76D07F6D" w14:textId="77777777" w:rsidTr="00150AB2">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823" w:type="dxa"/>
            <w:noWrap/>
          </w:tcPr>
          <w:p w14:paraId="6C7A49FD" w14:textId="00F17DCD" w:rsidR="00E16744" w:rsidRPr="004920F2" w:rsidRDefault="007E2156" w:rsidP="00150AB2">
            <w:pPr>
              <w:spacing w:after="0"/>
              <w:rPr>
                <w:rFonts w:ascii="Calibri" w:hAnsi="Calibri" w:cs="Calibri"/>
                <w:color w:val="000000"/>
                <w:sz w:val="24"/>
                <w:szCs w:val="28"/>
              </w:rPr>
            </w:pPr>
            <w:r>
              <w:rPr>
                <w:rFonts w:ascii="Calibri" w:hAnsi="Calibri" w:cs="Calibri"/>
                <w:color w:val="000000"/>
                <w:sz w:val="24"/>
                <w:szCs w:val="28"/>
              </w:rPr>
              <w:t>Homework clubs</w:t>
            </w:r>
          </w:p>
        </w:tc>
        <w:tc>
          <w:tcPr>
            <w:tcW w:w="1178" w:type="dxa"/>
            <w:noWrap/>
          </w:tcPr>
          <w:p w14:paraId="2A7567D9" w14:textId="690916A5" w:rsidR="00E16744" w:rsidRPr="0036780E" w:rsidRDefault="0001775C"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Pr>
                <w:rFonts w:ascii="Calibri" w:eastAsia="Times New Roman" w:hAnsi="Calibri" w:cs="Calibri"/>
                <w:i/>
                <w:color w:val="000000"/>
                <w:sz w:val="24"/>
                <w:szCs w:val="28"/>
                <w:lang w:eastAsia="en-GB"/>
              </w:rPr>
              <w:t>27.9</w:t>
            </w:r>
          </w:p>
        </w:tc>
        <w:tc>
          <w:tcPr>
            <w:tcW w:w="1134" w:type="dxa"/>
          </w:tcPr>
          <w:p w14:paraId="751DA9E6" w14:textId="79D82C60" w:rsidR="00E16744" w:rsidRPr="0036780E" w:rsidRDefault="0001775C"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Pr>
                <w:rFonts w:ascii="Calibri" w:eastAsia="Times New Roman" w:hAnsi="Calibri" w:cs="Calibri"/>
                <w:i/>
                <w:color w:val="000000"/>
                <w:sz w:val="24"/>
                <w:szCs w:val="28"/>
                <w:lang w:eastAsia="en-GB"/>
              </w:rPr>
              <w:t>14.9</w:t>
            </w:r>
          </w:p>
        </w:tc>
        <w:tc>
          <w:tcPr>
            <w:tcW w:w="1266" w:type="dxa"/>
          </w:tcPr>
          <w:p w14:paraId="0E0BD3FE" w14:textId="3E452CC7" w:rsidR="00E16744" w:rsidRPr="0036780E" w:rsidRDefault="0001775C"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Pr>
                <w:rFonts w:ascii="Calibri" w:eastAsia="Times New Roman" w:hAnsi="Calibri" w:cs="Calibri"/>
                <w:i/>
                <w:color w:val="000000"/>
                <w:sz w:val="24"/>
                <w:szCs w:val="28"/>
                <w:lang w:eastAsia="en-GB"/>
              </w:rPr>
              <w:t>13.0</w:t>
            </w:r>
          </w:p>
        </w:tc>
      </w:tr>
      <w:tr w:rsidR="00E16744" w:rsidRPr="004920F2" w14:paraId="4E0C8B56" w14:textId="77777777" w:rsidTr="00150AB2">
        <w:trPr>
          <w:cnfStyle w:val="000000010000" w:firstRow="0" w:lastRow="0" w:firstColumn="0" w:lastColumn="0" w:oddVBand="0" w:evenVBand="0" w:oddHBand="0" w:evenHBand="1"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823" w:type="dxa"/>
            <w:noWrap/>
          </w:tcPr>
          <w:p w14:paraId="37B575BB" w14:textId="25E5576D" w:rsidR="00E16744" w:rsidRPr="004920F2" w:rsidRDefault="008E3BA7" w:rsidP="00150AB2">
            <w:pPr>
              <w:spacing w:after="0"/>
              <w:rPr>
                <w:rFonts w:ascii="Calibri" w:hAnsi="Calibri" w:cs="Calibri"/>
                <w:color w:val="000000"/>
                <w:sz w:val="24"/>
                <w:szCs w:val="28"/>
              </w:rPr>
            </w:pPr>
            <w:r>
              <w:rPr>
                <w:rFonts w:ascii="Calibri" w:hAnsi="Calibri" w:cs="Calibri"/>
                <w:color w:val="000000"/>
                <w:sz w:val="24"/>
                <w:szCs w:val="28"/>
              </w:rPr>
              <w:t>Bereavement support groups</w:t>
            </w:r>
          </w:p>
        </w:tc>
        <w:tc>
          <w:tcPr>
            <w:tcW w:w="1178" w:type="dxa"/>
            <w:noWrap/>
          </w:tcPr>
          <w:p w14:paraId="47724799" w14:textId="5FF562FA" w:rsidR="00E16744" w:rsidRPr="007E610F" w:rsidRDefault="008E3BA7"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Pr>
                <w:rFonts w:ascii="Calibri" w:eastAsia="Times New Roman" w:hAnsi="Calibri" w:cs="Calibri"/>
                <w:i/>
                <w:color w:val="000000"/>
                <w:sz w:val="24"/>
                <w:szCs w:val="28"/>
                <w:lang w:eastAsia="en-GB"/>
              </w:rPr>
              <w:t>26.5</w:t>
            </w:r>
          </w:p>
        </w:tc>
        <w:tc>
          <w:tcPr>
            <w:tcW w:w="1134" w:type="dxa"/>
          </w:tcPr>
          <w:p w14:paraId="0631890F" w14:textId="654217FE" w:rsidR="00E16744" w:rsidRPr="007E610F" w:rsidRDefault="008E3BA7"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Pr>
                <w:rFonts w:ascii="Calibri" w:eastAsia="Times New Roman" w:hAnsi="Calibri" w:cs="Calibri"/>
                <w:i/>
                <w:color w:val="000000"/>
                <w:sz w:val="24"/>
                <w:szCs w:val="28"/>
                <w:lang w:eastAsia="en-GB"/>
              </w:rPr>
              <w:t>17.1</w:t>
            </w:r>
          </w:p>
        </w:tc>
        <w:tc>
          <w:tcPr>
            <w:tcW w:w="1266" w:type="dxa"/>
          </w:tcPr>
          <w:p w14:paraId="3563BB13" w14:textId="347BBD47" w:rsidR="00E16744" w:rsidRPr="007E610F" w:rsidRDefault="008E3BA7"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Pr>
                <w:rFonts w:ascii="Calibri" w:eastAsia="Times New Roman" w:hAnsi="Calibri" w:cs="Calibri"/>
                <w:i/>
                <w:color w:val="000000"/>
                <w:sz w:val="24"/>
                <w:szCs w:val="28"/>
                <w:lang w:eastAsia="en-GB"/>
              </w:rPr>
              <w:t>9.4</w:t>
            </w:r>
          </w:p>
        </w:tc>
      </w:tr>
    </w:tbl>
    <w:p w14:paraId="6C5C6082" w14:textId="77777777" w:rsidR="00E16744" w:rsidRDefault="00E16744" w:rsidP="00DE01F9">
      <w:pPr>
        <w:spacing w:after="0"/>
        <w:rPr>
          <w:sz w:val="24"/>
          <w:szCs w:val="24"/>
        </w:rPr>
      </w:pPr>
    </w:p>
    <w:p w14:paraId="3EF10BBA" w14:textId="7FF84039" w:rsidR="00C34B35" w:rsidRPr="009D3071" w:rsidRDefault="00100E67" w:rsidP="00DE01F9">
      <w:pPr>
        <w:rPr>
          <w:sz w:val="24"/>
          <w:szCs w:val="24"/>
        </w:rPr>
      </w:pPr>
      <w:r>
        <w:rPr>
          <w:sz w:val="24"/>
          <w:szCs w:val="24"/>
        </w:rPr>
        <w:t>A</w:t>
      </w:r>
      <w:r w:rsidR="006E793E">
        <w:rPr>
          <w:sz w:val="24"/>
          <w:szCs w:val="24"/>
        </w:rPr>
        <w:t xml:space="preserve"> </w:t>
      </w:r>
      <w:r>
        <w:rPr>
          <w:sz w:val="24"/>
          <w:szCs w:val="24"/>
        </w:rPr>
        <w:t>full breakdown of results by de</w:t>
      </w:r>
      <w:r w:rsidR="006E793E">
        <w:rPr>
          <w:sz w:val="24"/>
          <w:szCs w:val="24"/>
        </w:rPr>
        <w:t xml:space="preserve">mographic and level of deprivation can be found in </w:t>
      </w:r>
      <w:bookmarkStart w:id="19" w:name="Appendix07"/>
      <w:r w:rsidR="00175F3C" w:rsidRPr="00FD0EF8">
        <w:rPr>
          <w:sz w:val="24"/>
          <w:szCs w:val="24"/>
        </w:rPr>
        <w:fldChar w:fldCharType="begin"/>
      </w:r>
      <w:r w:rsidR="00175F3C" w:rsidRPr="00FD0EF8">
        <w:rPr>
          <w:sz w:val="24"/>
          <w:szCs w:val="24"/>
        </w:rPr>
        <w:instrText>HYPERLINK  \l "_What_Services_Would"</w:instrText>
      </w:r>
      <w:r w:rsidR="00175F3C" w:rsidRPr="00FD0EF8">
        <w:rPr>
          <w:sz w:val="24"/>
          <w:szCs w:val="24"/>
        </w:rPr>
      </w:r>
      <w:r w:rsidR="00175F3C" w:rsidRPr="00FD0EF8">
        <w:rPr>
          <w:sz w:val="24"/>
          <w:szCs w:val="24"/>
        </w:rPr>
        <w:fldChar w:fldCharType="separate"/>
      </w:r>
      <w:r w:rsidR="006E793E" w:rsidRPr="00FD0EF8">
        <w:rPr>
          <w:rStyle w:val="Hyperlink"/>
          <w:sz w:val="24"/>
          <w:szCs w:val="24"/>
        </w:rPr>
        <w:t xml:space="preserve">Appendix </w:t>
      </w:r>
      <w:r w:rsidR="00373AFD" w:rsidRPr="00FD0EF8">
        <w:rPr>
          <w:rStyle w:val="Hyperlink"/>
          <w:sz w:val="24"/>
          <w:szCs w:val="24"/>
        </w:rPr>
        <w:t>7</w:t>
      </w:r>
      <w:r w:rsidR="00175F3C" w:rsidRPr="00FD0EF8">
        <w:rPr>
          <w:sz w:val="24"/>
          <w:szCs w:val="24"/>
        </w:rPr>
        <w:fldChar w:fldCharType="end"/>
      </w:r>
      <w:r w:rsidR="006E793E" w:rsidRPr="00FD0EF8">
        <w:rPr>
          <w:sz w:val="24"/>
          <w:szCs w:val="24"/>
        </w:rPr>
        <w:t>.</w:t>
      </w:r>
      <w:bookmarkEnd w:id="19"/>
    </w:p>
    <w:p w14:paraId="4DBBE21F" w14:textId="4ADB4329" w:rsidR="0002316E" w:rsidRDefault="00831958" w:rsidP="00CB2C68">
      <w:pPr>
        <w:rPr>
          <w:rFonts w:ascii="Calibri" w:hAnsi="Calibri" w:cs="Calibri"/>
          <w:b/>
          <w:sz w:val="26"/>
          <w:szCs w:val="26"/>
        </w:rPr>
      </w:pPr>
      <w:r>
        <w:rPr>
          <w:rFonts w:ascii="Calibri" w:hAnsi="Calibri" w:cs="Calibri"/>
          <w:b/>
          <w:sz w:val="26"/>
          <w:szCs w:val="26"/>
        </w:rPr>
        <w:lastRenderedPageBreak/>
        <w:t xml:space="preserve">17. </w:t>
      </w:r>
      <w:r w:rsidR="0002316E" w:rsidRPr="0002316E">
        <w:rPr>
          <w:rFonts w:ascii="Calibri" w:hAnsi="Calibri" w:cs="Calibri"/>
          <w:b/>
          <w:sz w:val="26"/>
          <w:szCs w:val="26"/>
        </w:rPr>
        <w:t>How would you like us to tell you about events that are happening in your Hub/ library? (e.g. technology events, book events)</w:t>
      </w:r>
    </w:p>
    <w:p w14:paraId="3CCFF720" w14:textId="79FBF859" w:rsidR="0002316E" w:rsidRDefault="00A17884" w:rsidP="00CB2C68">
      <w:pPr>
        <w:rPr>
          <w:sz w:val="24"/>
          <w:szCs w:val="24"/>
        </w:rPr>
      </w:pPr>
      <w:r>
        <w:rPr>
          <w:sz w:val="24"/>
          <w:szCs w:val="24"/>
        </w:rPr>
        <w:t xml:space="preserve">Respondents were </w:t>
      </w:r>
      <w:r w:rsidR="00ED539D">
        <w:rPr>
          <w:sz w:val="24"/>
          <w:szCs w:val="24"/>
        </w:rPr>
        <w:t>given a list of options</w:t>
      </w:r>
      <w:r w:rsidR="0086238C">
        <w:rPr>
          <w:sz w:val="24"/>
          <w:szCs w:val="24"/>
        </w:rPr>
        <w:t xml:space="preserve">, and </w:t>
      </w:r>
      <w:r>
        <w:rPr>
          <w:sz w:val="24"/>
          <w:szCs w:val="24"/>
        </w:rPr>
        <w:t xml:space="preserve">asked how they would like to be told </w:t>
      </w:r>
      <w:r w:rsidR="00BE0291">
        <w:rPr>
          <w:sz w:val="24"/>
          <w:szCs w:val="24"/>
        </w:rPr>
        <w:t>ab</w:t>
      </w:r>
      <w:r w:rsidR="00757814">
        <w:rPr>
          <w:sz w:val="24"/>
          <w:szCs w:val="24"/>
        </w:rPr>
        <w:t>out events in their local Hub/library</w:t>
      </w:r>
      <w:r w:rsidR="00A778D3">
        <w:rPr>
          <w:sz w:val="24"/>
          <w:szCs w:val="24"/>
        </w:rPr>
        <w:t>.</w:t>
      </w:r>
    </w:p>
    <w:p w14:paraId="322206FB" w14:textId="0CE82ED6" w:rsidR="00A778D3" w:rsidRDefault="00A778D3" w:rsidP="00CB2C68">
      <w:pPr>
        <w:rPr>
          <w:sz w:val="24"/>
          <w:szCs w:val="24"/>
        </w:rPr>
      </w:pPr>
      <w:r>
        <w:rPr>
          <w:sz w:val="24"/>
          <w:szCs w:val="24"/>
        </w:rPr>
        <w:t>Two-thirds</w:t>
      </w:r>
      <w:r w:rsidR="00201596">
        <w:rPr>
          <w:sz w:val="24"/>
          <w:szCs w:val="24"/>
        </w:rPr>
        <w:t xml:space="preserve"> (66.3%)</w:t>
      </w:r>
      <w:r w:rsidR="009709F0">
        <w:rPr>
          <w:sz w:val="24"/>
          <w:szCs w:val="24"/>
        </w:rPr>
        <w:t xml:space="preserve"> of </w:t>
      </w:r>
      <w:r w:rsidR="005A3A53">
        <w:rPr>
          <w:sz w:val="24"/>
          <w:szCs w:val="24"/>
        </w:rPr>
        <w:t xml:space="preserve">respondents chose email, almost double the </w:t>
      </w:r>
      <w:r w:rsidR="00E37B39">
        <w:rPr>
          <w:sz w:val="24"/>
          <w:szCs w:val="24"/>
        </w:rPr>
        <w:t>second most popular option</w:t>
      </w:r>
      <w:r w:rsidR="0051101C">
        <w:rPr>
          <w:sz w:val="24"/>
          <w:szCs w:val="24"/>
        </w:rPr>
        <w:t>, Facebook (37.5%), with a third (33.3%) wanting information via posters in Hubs/libraries</w:t>
      </w:r>
      <w:r w:rsidR="00E76A41">
        <w:rPr>
          <w:sz w:val="24"/>
          <w:szCs w:val="24"/>
        </w:rPr>
        <w:t>.</w:t>
      </w:r>
      <w:r w:rsidR="005A3A53">
        <w:rPr>
          <w:sz w:val="24"/>
          <w:szCs w:val="24"/>
        </w:rPr>
        <w:t xml:space="preserve"> </w:t>
      </w:r>
    </w:p>
    <w:p w14:paraId="35F0CC20" w14:textId="6A243F18" w:rsidR="00364D8C" w:rsidRPr="000502CC" w:rsidRDefault="00E85346" w:rsidP="00CB2C68">
      <w:pPr>
        <w:rPr>
          <w:sz w:val="24"/>
          <w:szCs w:val="24"/>
        </w:rPr>
      </w:pPr>
      <w:r>
        <w:rPr>
          <w:sz w:val="24"/>
          <w:szCs w:val="24"/>
        </w:rPr>
        <w:t>Around one in twelve respondents</w:t>
      </w:r>
      <w:r w:rsidR="0013508E">
        <w:rPr>
          <w:sz w:val="24"/>
          <w:szCs w:val="24"/>
        </w:rPr>
        <w:t xml:space="preserve"> (</w:t>
      </w:r>
      <w:r w:rsidR="00465D5A">
        <w:rPr>
          <w:sz w:val="24"/>
          <w:szCs w:val="24"/>
        </w:rPr>
        <w:t>8.6%)</w:t>
      </w:r>
      <w:r>
        <w:rPr>
          <w:sz w:val="24"/>
          <w:szCs w:val="24"/>
        </w:rPr>
        <w:t xml:space="preserve"> indicated that they didn’t want information from any of the </w:t>
      </w:r>
      <w:r w:rsidR="000D63E2">
        <w:rPr>
          <w:sz w:val="24"/>
          <w:szCs w:val="24"/>
        </w:rPr>
        <w:t>sources listed.</w:t>
      </w:r>
    </w:p>
    <w:p w14:paraId="1E819FBC" w14:textId="18072BE9" w:rsidR="0002316E" w:rsidRPr="00FB2639" w:rsidRDefault="00E5621C" w:rsidP="00CB2C68">
      <w:pPr>
        <w:rPr>
          <w:sz w:val="24"/>
          <w:szCs w:val="24"/>
        </w:rPr>
      </w:pPr>
      <w:r w:rsidRPr="00FB2639">
        <w:rPr>
          <w:noProof/>
          <w:sz w:val="24"/>
          <w:szCs w:val="24"/>
        </w:rPr>
        <w:drawing>
          <wp:inline distT="0" distB="0" distL="0" distR="0" wp14:anchorId="662C3B3F" wp14:editId="73BF1104">
            <wp:extent cx="5759450" cy="3909060"/>
            <wp:effectExtent l="0" t="0" r="12700" b="15240"/>
            <wp:docPr id="524090975" name="Chart 1" descr="Chart showing response pattern described in the narrative text">
              <a:extLst xmlns:a="http://schemas.openxmlformats.org/drawingml/2006/main">
                <a:ext uri="{FF2B5EF4-FFF2-40B4-BE49-F238E27FC236}">
                  <a16:creationId xmlns:a16="http://schemas.microsoft.com/office/drawing/2014/main" id="{543B5F17-FA27-ECF0-E668-9530AE7C4B1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4E89B482" w14:textId="77777777" w:rsidR="00CB2C68" w:rsidRDefault="00CB2C68" w:rsidP="00CB2C68">
      <w:pPr>
        <w:rPr>
          <w:sz w:val="24"/>
          <w:szCs w:val="24"/>
        </w:rPr>
      </w:pPr>
    </w:p>
    <w:p w14:paraId="56A2CC77" w14:textId="77777777" w:rsidR="00437FEF" w:rsidRDefault="00437FEF">
      <w:pPr>
        <w:spacing w:after="160" w:line="259" w:lineRule="auto"/>
        <w:rPr>
          <w:sz w:val="24"/>
          <w:szCs w:val="24"/>
        </w:rPr>
      </w:pPr>
      <w:r>
        <w:rPr>
          <w:sz w:val="24"/>
          <w:szCs w:val="24"/>
        </w:rPr>
        <w:br w:type="page"/>
      </w:r>
    </w:p>
    <w:p w14:paraId="10EF447E" w14:textId="17955321" w:rsidR="00FB2639" w:rsidRDefault="00FB2639" w:rsidP="00CB2C68">
      <w:pPr>
        <w:rPr>
          <w:sz w:val="24"/>
          <w:szCs w:val="24"/>
        </w:rPr>
      </w:pPr>
      <w:r w:rsidRPr="00FB2639">
        <w:rPr>
          <w:sz w:val="24"/>
          <w:szCs w:val="24"/>
        </w:rPr>
        <w:lastRenderedPageBreak/>
        <w:t>Those answering ‘Other’</w:t>
      </w:r>
      <w:r>
        <w:rPr>
          <w:sz w:val="24"/>
          <w:szCs w:val="24"/>
        </w:rPr>
        <w:t xml:space="preserve"> were asked how they would like </w:t>
      </w:r>
      <w:r w:rsidR="00976CE5">
        <w:rPr>
          <w:sz w:val="24"/>
          <w:szCs w:val="24"/>
        </w:rPr>
        <w:t xml:space="preserve">to be told about events; </w:t>
      </w:r>
      <w:r w:rsidR="00541007">
        <w:rPr>
          <w:sz w:val="24"/>
          <w:szCs w:val="24"/>
        </w:rPr>
        <w:t>109 comments were received</w:t>
      </w:r>
      <w:r w:rsidR="00367E05">
        <w:rPr>
          <w:sz w:val="24"/>
          <w:szCs w:val="24"/>
        </w:rPr>
        <w:t xml:space="preserve"> and grouped into themes.  The top three are shown below, with a full list available in </w:t>
      </w:r>
      <w:bookmarkStart w:id="20" w:name="Appendix08"/>
      <w:r w:rsidR="00724A97">
        <w:rPr>
          <w:sz w:val="24"/>
          <w:szCs w:val="24"/>
        </w:rPr>
        <w:fldChar w:fldCharType="begin"/>
      </w:r>
      <w:r w:rsidR="00724A97">
        <w:rPr>
          <w:sz w:val="24"/>
          <w:szCs w:val="24"/>
        </w:rPr>
        <w:instrText>HYPERLINK  \l "_How_Else_Would"</w:instrText>
      </w:r>
      <w:r w:rsidR="00724A97">
        <w:rPr>
          <w:sz w:val="24"/>
          <w:szCs w:val="24"/>
        </w:rPr>
      </w:r>
      <w:r w:rsidR="00724A97">
        <w:rPr>
          <w:sz w:val="24"/>
          <w:szCs w:val="24"/>
        </w:rPr>
        <w:fldChar w:fldCharType="separate"/>
      </w:r>
      <w:r w:rsidR="00367E05" w:rsidRPr="00724A97">
        <w:rPr>
          <w:rStyle w:val="Hyperlink"/>
          <w:sz w:val="24"/>
          <w:szCs w:val="24"/>
        </w:rPr>
        <w:t>Appendix</w:t>
      </w:r>
      <w:r w:rsidR="00CC20D6" w:rsidRPr="00724A97">
        <w:rPr>
          <w:rStyle w:val="Hyperlink"/>
          <w:sz w:val="24"/>
          <w:szCs w:val="24"/>
        </w:rPr>
        <w:t xml:space="preserve"> 8</w:t>
      </w:r>
      <w:r w:rsidR="00724A97">
        <w:rPr>
          <w:sz w:val="24"/>
          <w:szCs w:val="24"/>
        </w:rPr>
        <w:fldChar w:fldCharType="end"/>
      </w:r>
      <w:bookmarkEnd w:id="20"/>
      <w:r w:rsidR="00CC20D6">
        <w:rPr>
          <w:sz w:val="24"/>
          <w:szCs w:val="24"/>
        </w:rPr>
        <w:t>.</w:t>
      </w:r>
    </w:p>
    <w:tbl>
      <w:tblPr>
        <w:tblStyle w:val="GridTable5Dark-Accent6"/>
        <w:tblW w:w="9067" w:type="dxa"/>
        <w:tblLook w:val="04A0" w:firstRow="1" w:lastRow="0" w:firstColumn="1" w:lastColumn="0" w:noHBand="0" w:noVBand="1"/>
      </w:tblPr>
      <w:tblGrid>
        <w:gridCol w:w="2263"/>
        <w:gridCol w:w="960"/>
        <w:gridCol w:w="960"/>
        <w:gridCol w:w="4884"/>
      </w:tblGrid>
      <w:tr w:rsidR="00154497" w:rsidRPr="00154497" w14:paraId="21937DC2" w14:textId="77777777" w:rsidTr="00FA1D47">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38988D3E" w14:textId="77777777" w:rsidR="00AA0D7F" w:rsidRPr="00AA0D7F" w:rsidRDefault="00AA0D7F" w:rsidP="00AA0D7F">
            <w:pPr>
              <w:spacing w:after="0" w:line="240" w:lineRule="auto"/>
              <w:rPr>
                <w:rFonts w:eastAsia="Times New Roman" w:cstheme="minorHAnsi"/>
                <w:sz w:val="24"/>
                <w:szCs w:val="24"/>
                <w:lang w:eastAsia="en-GB"/>
              </w:rPr>
            </w:pPr>
            <w:r w:rsidRPr="00AA0D7F">
              <w:rPr>
                <w:rFonts w:eastAsia="Times New Roman" w:cstheme="minorHAnsi"/>
                <w:sz w:val="24"/>
                <w:szCs w:val="24"/>
                <w:lang w:eastAsia="en-GB"/>
              </w:rPr>
              <w:t>Theme</w:t>
            </w:r>
          </w:p>
        </w:tc>
        <w:tc>
          <w:tcPr>
            <w:tcW w:w="960" w:type="dxa"/>
            <w:noWrap/>
            <w:hideMark/>
          </w:tcPr>
          <w:p w14:paraId="4F6F5438" w14:textId="77777777" w:rsidR="00AA0D7F" w:rsidRPr="00AA0D7F" w:rsidRDefault="00AA0D7F" w:rsidP="00AA0D7F">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0D7F">
              <w:rPr>
                <w:rFonts w:eastAsia="Times New Roman" w:cstheme="minorHAnsi"/>
                <w:sz w:val="24"/>
                <w:szCs w:val="24"/>
                <w:lang w:eastAsia="en-GB"/>
              </w:rPr>
              <w:t>No.</w:t>
            </w:r>
          </w:p>
        </w:tc>
        <w:tc>
          <w:tcPr>
            <w:tcW w:w="960" w:type="dxa"/>
            <w:noWrap/>
            <w:hideMark/>
          </w:tcPr>
          <w:p w14:paraId="7CFEDA3B" w14:textId="77777777" w:rsidR="00AA0D7F" w:rsidRPr="00AA0D7F" w:rsidRDefault="00AA0D7F" w:rsidP="00AA0D7F">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0D7F">
              <w:rPr>
                <w:rFonts w:eastAsia="Times New Roman" w:cstheme="minorHAnsi"/>
                <w:sz w:val="24"/>
                <w:szCs w:val="24"/>
                <w:lang w:eastAsia="en-GB"/>
              </w:rPr>
              <w:t>%</w:t>
            </w:r>
          </w:p>
        </w:tc>
        <w:tc>
          <w:tcPr>
            <w:tcW w:w="4884" w:type="dxa"/>
            <w:noWrap/>
            <w:hideMark/>
          </w:tcPr>
          <w:p w14:paraId="58070D3B" w14:textId="77777777" w:rsidR="00AA0D7F" w:rsidRPr="00AA0D7F" w:rsidRDefault="00AA0D7F" w:rsidP="00AA0D7F">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0D7F">
              <w:rPr>
                <w:rFonts w:eastAsia="Times New Roman" w:cstheme="minorHAnsi"/>
                <w:sz w:val="24"/>
                <w:szCs w:val="24"/>
                <w:lang w:eastAsia="en-GB"/>
              </w:rPr>
              <w:t>Example Comments</w:t>
            </w:r>
          </w:p>
        </w:tc>
      </w:tr>
      <w:tr w:rsidR="004F4750" w:rsidRPr="00AA0D7F" w14:paraId="3E50B37C" w14:textId="77777777" w:rsidTr="00FA1D47">
        <w:trPr>
          <w:cnfStyle w:val="000000100000" w:firstRow="0" w:lastRow="0" w:firstColumn="0" w:lastColumn="0" w:oddVBand="0" w:evenVBand="0" w:oddHBand="1" w:evenHBand="0" w:firstRowFirstColumn="0" w:firstRowLastColumn="0" w:lastRowFirstColumn="0" w:lastRowLastColumn="0"/>
          <w:trHeight w:val="557"/>
        </w:trPr>
        <w:tc>
          <w:tcPr>
            <w:cnfStyle w:val="001000000000" w:firstRow="0" w:lastRow="0" w:firstColumn="1" w:lastColumn="0" w:oddVBand="0" w:evenVBand="0" w:oddHBand="0" w:evenHBand="0" w:firstRowFirstColumn="0" w:firstRowLastColumn="0" w:lastRowFirstColumn="0" w:lastRowLastColumn="0"/>
            <w:tcW w:w="2263" w:type="dxa"/>
            <w:hideMark/>
          </w:tcPr>
          <w:p w14:paraId="324C2F7A" w14:textId="77777777" w:rsidR="00AA0D7F" w:rsidRPr="00AA0D7F" w:rsidRDefault="00AA0D7F" w:rsidP="00AA0D7F">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Community Flyers / Leaflets / Posters / Newsletters</w:t>
            </w:r>
          </w:p>
        </w:tc>
        <w:tc>
          <w:tcPr>
            <w:tcW w:w="960" w:type="dxa"/>
            <w:noWrap/>
            <w:hideMark/>
          </w:tcPr>
          <w:p w14:paraId="2FC63769" w14:textId="77777777" w:rsidR="00AA0D7F" w:rsidRPr="00AA0D7F" w:rsidRDefault="00AA0D7F" w:rsidP="00AA0D7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31</w:t>
            </w:r>
          </w:p>
        </w:tc>
        <w:tc>
          <w:tcPr>
            <w:tcW w:w="960" w:type="dxa"/>
            <w:noWrap/>
            <w:hideMark/>
          </w:tcPr>
          <w:p w14:paraId="624873AF" w14:textId="77777777" w:rsidR="00AA0D7F" w:rsidRPr="00AA0D7F" w:rsidRDefault="00AA0D7F" w:rsidP="00AA0D7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28.4</w:t>
            </w:r>
          </w:p>
        </w:tc>
        <w:tc>
          <w:tcPr>
            <w:tcW w:w="4884" w:type="dxa"/>
            <w:noWrap/>
          </w:tcPr>
          <w:p w14:paraId="28A32A27" w14:textId="1F012CCF" w:rsidR="00B5794E" w:rsidRDefault="00B5794E" w:rsidP="0015449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B5794E">
              <w:rPr>
                <w:i/>
                <w:sz w:val="24"/>
                <w:szCs w:val="28"/>
              </w:rPr>
              <w:t>Local flyers / posters outside of the hub/library</w:t>
            </w:r>
          </w:p>
          <w:p w14:paraId="5C7A694C" w14:textId="77B2FD0F" w:rsidR="008A4822" w:rsidRDefault="004E6249" w:rsidP="0015449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4E6249">
              <w:rPr>
                <w:i/>
                <w:sz w:val="24"/>
                <w:szCs w:val="28"/>
              </w:rPr>
              <w:t>Posters on lampposts, bus stops and along frequently used paths</w:t>
            </w:r>
          </w:p>
          <w:p w14:paraId="043DCA14" w14:textId="77777777" w:rsidR="004E6249" w:rsidRDefault="00206D3B" w:rsidP="0015449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206D3B">
              <w:rPr>
                <w:i/>
                <w:sz w:val="24"/>
                <w:szCs w:val="28"/>
              </w:rPr>
              <w:t>Posters around the city and boroughs</w:t>
            </w:r>
          </w:p>
          <w:p w14:paraId="108AF7CA" w14:textId="6F27B347" w:rsidR="00AB2E80" w:rsidRPr="00AA0D7F" w:rsidRDefault="00AB2E80" w:rsidP="0015449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AB2E80">
              <w:rPr>
                <w:i/>
                <w:sz w:val="24"/>
                <w:szCs w:val="28"/>
              </w:rPr>
              <w:t>Posters outside hub library - shop windows etc.</w:t>
            </w:r>
          </w:p>
        </w:tc>
      </w:tr>
      <w:tr w:rsidR="00AA0D7F" w:rsidRPr="00AA0D7F" w14:paraId="03B0B926" w14:textId="77777777" w:rsidTr="00FA1D47">
        <w:trPr>
          <w:cnfStyle w:val="000000010000" w:firstRow="0" w:lastRow="0" w:firstColumn="0" w:lastColumn="0" w:oddVBand="0" w:evenVBand="0" w:oddHBand="0" w:evenHBand="1" w:firstRowFirstColumn="0" w:firstRowLastColumn="0" w:lastRowFirstColumn="0" w:lastRowLastColumn="0"/>
          <w:trHeight w:val="699"/>
        </w:trPr>
        <w:tc>
          <w:tcPr>
            <w:cnfStyle w:val="001000000000" w:firstRow="0" w:lastRow="0" w:firstColumn="1" w:lastColumn="0" w:oddVBand="0" w:evenVBand="0" w:oddHBand="0" w:evenHBand="0" w:firstRowFirstColumn="0" w:firstRowLastColumn="0" w:lastRowFirstColumn="0" w:lastRowLastColumn="0"/>
            <w:tcW w:w="2263" w:type="dxa"/>
            <w:hideMark/>
          </w:tcPr>
          <w:p w14:paraId="3902713E" w14:textId="77777777" w:rsidR="00AA0D7F" w:rsidRPr="00AA0D7F" w:rsidRDefault="00AA0D7F" w:rsidP="00AA0D7F">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Letter / Through the post</w:t>
            </w:r>
          </w:p>
        </w:tc>
        <w:tc>
          <w:tcPr>
            <w:tcW w:w="960" w:type="dxa"/>
            <w:noWrap/>
            <w:hideMark/>
          </w:tcPr>
          <w:p w14:paraId="2DBF1F28" w14:textId="77777777" w:rsidR="00AA0D7F" w:rsidRPr="00AA0D7F" w:rsidRDefault="00AA0D7F" w:rsidP="00AA0D7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29</w:t>
            </w:r>
          </w:p>
        </w:tc>
        <w:tc>
          <w:tcPr>
            <w:tcW w:w="960" w:type="dxa"/>
            <w:noWrap/>
            <w:hideMark/>
          </w:tcPr>
          <w:p w14:paraId="181B0DE3" w14:textId="77777777" w:rsidR="00AA0D7F" w:rsidRPr="00AA0D7F" w:rsidRDefault="00AA0D7F" w:rsidP="00AA0D7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26.6</w:t>
            </w:r>
          </w:p>
        </w:tc>
        <w:tc>
          <w:tcPr>
            <w:tcW w:w="4884" w:type="dxa"/>
            <w:noWrap/>
            <w:hideMark/>
          </w:tcPr>
          <w:p w14:paraId="1BFD5B6C" w14:textId="77777777" w:rsidR="00AA0D7F" w:rsidRDefault="00AA0D7F" w:rsidP="0015449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AA0D7F">
              <w:rPr>
                <w:i/>
                <w:sz w:val="24"/>
                <w:szCs w:val="28"/>
              </w:rPr>
              <w:t> </w:t>
            </w:r>
            <w:r w:rsidR="00B17500" w:rsidRPr="00B17500">
              <w:rPr>
                <w:i/>
                <w:sz w:val="24"/>
                <w:szCs w:val="28"/>
              </w:rPr>
              <w:t>posters and pamphlets through the post</w:t>
            </w:r>
          </w:p>
          <w:p w14:paraId="3151F06E" w14:textId="77777777" w:rsidR="004F4750" w:rsidRDefault="000639EE" w:rsidP="0015449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0639EE">
              <w:rPr>
                <w:i/>
                <w:sz w:val="24"/>
                <w:szCs w:val="28"/>
              </w:rPr>
              <w:t>Regular newsletters by post</w:t>
            </w:r>
          </w:p>
          <w:p w14:paraId="60F07476" w14:textId="43499929" w:rsidR="000639EE" w:rsidRPr="00AA0D7F" w:rsidRDefault="000639EE" w:rsidP="0015449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0639EE">
              <w:rPr>
                <w:i/>
                <w:sz w:val="24"/>
                <w:szCs w:val="28"/>
              </w:rPr>
              <w:t>Leaflets in post with calendar of events</w:t>
            </w:r>
          </w:p>
        </w:tc>
      </w:tr>
      <w:tr w:rsidR="004F4750" w:rsidRPr="00AA0D7F" w14:paraId="5116270A" w14:textId="77777777" w:rsidTr="00FA1D47">
        <w:trPr>
          <w:cnfStyle w:val="000000100000" w:firstRow="0" w:lastRow="0" w:firstColumn="0" w:lastColumn="0" w:oddVBand="0" w:evenVBand="0" w:oddHBand="1" w:evenHBand="0" w:firstRowFirstColumn="0" w:firstRowLastColumn="0" w:lastRowFirstColumn="0" w:lastRowLastColumn="0"/>
          <w:trHeight w:val="670"/>
        </w:trPr>
        <w:tc>
          <w:tcPr>
            <w:cnfStyle w:val="001000000000" w:firstRow="0" w:lastRow="0" w:firstColumn="1" w:lastColumn="0" w:oddVBand="0" w:evenVBand="0" w:oddHBand="0" w:evenHBand="0" w:firstRowFirstColumn="0" w:firstRowLastColumn="0" w:lastRowFirstColumn="0" w:lastRowLastColumn="0"/>
            <w:tcW w:w="2263" w:type="dxa"/>
            <w:hideMark/>
          </w:tcPr>
          <w:p w14:paraId="2DBB97F6" w14:textId="77777777" w:rsidR="00B17500" w:rsidRPr="00AA0D7F" w:rsidRDefault="00B17500" w:rsidP="00B17500">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Council / Hub Website</w:t>
            </w:r>
          </w:p>
        </w:tc>
        <w:tc>
          <w:tcPr>
            <w:tcW w:w="960" w:type="dxa"/>
            <w:noWrap/>
            <w:hideMark/>
          </w:tcPr>
          <w:p w14:paraId="10C171D7" w14:textId="77777777" w:rsidR="00B17500" w:rsidRPr="00AA0D7F" w:rsidRDefault="00B17500" w:rsidP="00B17500">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22</w:t>
            </w:r>
          </w:p>
        </w:tc>
        <w:tc>
          <w:tcPr>
            <w:tcW w:w="960" w:type="dxa"/>
            <w:noWrap/>
            <w:hideMark/>
          </w:tcPr>
          <w:p w14:paraId="683904CB" w14:textId="77777777" w:rsidR="00B17500" w:rsidRPr="00AA0D7F" w:rsidRDefault="00B17500" w:rsidP="00B17500">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20.2</w:t>
            </w:r>
          </w:p>
        </w:tc>
        <w:tc>
          <w:tcPr>
            <w:tcW w:w="4884" w:type="dxa"/>
            <w:noWrap/>
            <w:hideMark/>
          </w:tcPr>
          <w:p w14:paraId="7E37EC5B" w14:textId="77777777" w:rsidR="00B17500" w:rsidRDefault="00B17500" w:rsidP="00B1750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AA0D7F">
              <w:rPr>
                <w:i/>
                <w:sz w:val="24"/>
                <w:szCs w:val="28"/>
              </w:rPr>
              <w:t> </w:t>
            </w:r>
            <w:r w:rsidRPr="008A4822">
              <w:rPr>
                <w:i/>
                <w:sz w:val="24"/>
                <w:szCs w:val="28"/>
              </w:rPr>
              <w:t>Through council website</w:t>
            </w:r>
          </w:p>
          <w:p w14:paraId="42734A95" w14:textId="77777777" w:rsidR="00B17500" w:rsidRPr="008A4822" w:rsidRDefault="00B17500" w:rsidP="00B1750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76138E">
              <w:rPr>
                <w:i/>
                <w:sz w:val="24"/>
                <w:szCs w:val="28"/>
              </w:rPr>
              <w:t>The hub website</w:t>
            </w:r>
          </w:p>
          <w:p w14:paraId="5C0102C7" w14:textId="77777777" w:rsidR="00B17500" w:rsidRDefault="00B17500" w:rsidP="00B1750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8A4822">
              <w:rPr>
                <w:i/>
                <w:sz w:val="24"/>
                <w:szCs w:val="28"/>
              </w:rPr>
              <w:t>Just update website information</w:t>
            </w:r>
          </w:p>
          <w:p w14:paraId="6E79C8B8" w14:textId="2DD48587" w:rsidR="00B17500" w:rsidRPr="00AA0D7F" w:rsidRDefault="00B17500" w:rsidP="00B1750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76138E">
              <w:rPr>
                <w:i/>
                <w:sz w:val="24"/>
                <w:szCs w:val="28"/>
              </w:rPr>
              <w:t>Council website app, push notifications for activities in your area</w:t>
            </w:r>
          </w:p>
        </w:tc>
      </w:tr>
    </w:tbl>
    <w:p w14:paraId="7D00B976" w14:textId="77777777" w:rsidR="00FB2639" w:rsidRPr="00FB2639" w:rsidRDefault="00FB2639" w:rsidP="00CB2C68">
      <w:pPr>
        <w:rPr>
          <w:sz w:val="24"/>
          <w:szCs w:val="24"/>
        </w:rPr>
      </w:pPr>
    </w:p>
    <w:p w14:paraId="6BEB249B" w14:textId="77777777" w:rsidR="00CB2C68" w:rsidRPr="00FD0EF8" w:rsidRDefault="00CB2C68" w:rsidP="00CB2C68">
      <w:pPr>
        <w:rPr>
          <w:sz w:val="24"/>
          <w:szCs w:val="24"/>
        </w:rPr>
      </w:pPr>
    </w:p>
    <w:p w14:paraId="7973EC3A" w14:textId="5E57064C" w:rsidR="00A8148B" w:rsidRPr="00FD0EF8" w:rsidRDefault="00A8148B">
      <w:pPr>
        <w:spacing w:after="160" w:line="259" w:lineRule="auto"/>
        <w:rPr>
          <w:rFonts w:ascii="Calibri" w:hAnsi="Calibri" w:cs="Calibri"/>
          <w:b/>
          <w:sz w:val="26"/>
          <w:szCs w:val="26"/>
        </w:rPr>
      </w:pPr>
    </w:p>
    <w:p w14:paraId="4D868FAD" w14:textId="2E2ECFC1" w:rsidR="00CB2C68" w:rsidRDefault="00CB2C68" w:rsidP="00CB2C68">
      <w:pPr>
        <w:spacing w:after="120" w:line="360" w:lineRule="auto"/>
        <w:rPr>
          <w:sz w:val="24"/>
          <w:szCs w:val="24"/>
        </w:rPr>
      </w:pPr>
    </w:p>
    <w:p w14:paraId="3E42B950" w14:textId="77777777" w:rsidR="00CB2C68" w:rsidRPr="0012512F" w:rsidRDefault="00CB2C68" w:rsidP="00CB2C68">
      <w:pPr>
        <w:rPr>
          <w:sz w:val="24"/>
          <w:szCs w:val="24"/>
        </w:rPr>
      </w:pPr>
    </w:p>
    <w:p w14:paraId="20CC0742" w14:textId="77777777" w:rsidR="00CB2C68" w:rsidRPr="00BA50FD" w:rsidRDefault="00CB2C68" w:rsidP="00CB2C68"/>
    <w:p w14:paraId="4E3F369C" w14:textId="77777777" w:rsidR="00CB2C68" w:rsidRPr="00BA50FD" w:rsidRDefault="00CB2C68" w:rsidP="00CB2C68"/>
    <w:p w14:paraId="6A1ECB06" w14:textId="77777777" w:rsidR="00CB2C68" w:rsidRPr="00BA50FD" w:rsidRDefault="00CB2C68" w:rsidP="00CB2C68">
      <w:pPr>
        <w:jc w:val="center"/>
        <w:rPr>
          <w:rFonts w:cstheme="minorHAnsi"/>
          <w:sz w:val="32"/>
        </w:rPr>
      </w:pPr>
    </w:p>
    <w:p w14:paraId="3A5F828A" w14:textId="6AB3F15E" w:rsidR="00CB2C68" w:rsidRPr="00BA50FD" w:rsidRDefault="00135617">
      <w:pPr>
        <w:spacing w:after="160" w:line="259" w:lineRule="auto"/>
        <w:rPr>
          <w:rFonts w:cstheme="minorHAnsi"/>
          <w:sz w:val="32"/>
        </w:rPr>
      </w:pPr>
      <w:r>
        <w:rPr>
          <w:rFonts w:cstheme="minorHAnsi"/>
          <w:sz w:val="32"/>
        </w:rPr>
        <w:br w:type="page"/>
      </w:r>
    </w:p>
    <w:p w14:paraId="143F8981" w14:textId="77777777" w:rsidR="00CB2C68" w:rsidRPr="00BA50FD" w:rsidRDefault="00CB2C68" w:rsidP="00CB2C68">
      <w:pPr>
        <w:jc w:val="center"/>
        <w:rPr>
          <w:rFonts w:cstheme="minorHAnsi"/>
          <w:sz w:val="32"/>
        </w:rPr>
      </w:pPr>
    </w:p>
    <w:p w14:paraId="7D1FCE68" w14:textId="77777777" w:rsidR="00CB2C68" w:rsidRPr="00BA50FD" w:rsidRDefault="00CB2C68" w:rsidP="00CB2C68">
      <w:pPr>
        <w:jc w:val="center"/>
        <w:rPr>
          <w:rFonts w:cstheme="minorHAnsi"/>
          <w:sz w:val="32"/>
        </w:rPr>
      </w:pPr>
    </w:p>
    <w:p w14:paraId="483E69A9" w14:textId="77777777" w:rsidR="00CB2C68" w:rsidRPr="00BA50FD" w:rsidRDefault="00CB2C68" w:rsidP="00CB2C68">
      <w:pPr>
        <w:jc w:val="center"/>
        <w:rPr>
          <w:rFonts w:cstheme="minorHAnsi"/>
          <w:sz w:val="32"/>
        </w:rPr>
      </w:pPr>
    </w:p>
    <w:p w14:paraId="1D68583B" w14:textId="77777777" w:rsidR="00CB2C68" w:rsidRPr="00BA50FD" w:rsidRDefault="00CB2C68" w:rsidP="00CB2C68">
      <w:pPr>
        <w:jc w:val="center"/>
        <w:rPr>
          <w:rFonts w:cstheme="minorHAnsi"/>
          <w:sz w:val="32"/>
        </w:rPr>
      </w:pPr>
    </w:p>
    <w:p w14:paraId="470D8F1F" w14:textId="77777777" w:rsidR="00CB2C68" w:rsidRPr="00BA50FD" w:rsidRDefault="00CB2C68" w:rsidP="00CB2C68">
      <w:pPr>
        <w:jc w:val="center"/>
        <w:rPr>
          <w:rFonts w:cstheme="minorHAnsi"/>
          <w:sz w:val="32"/>
        </w:rPr>
      </w:pPr>
    </w:p>
    <w:p w14:paraId="6E38813C" w14:textId="77777777" w:rsidR="00CB2C68" w:rsidRPr="00BA50FD" w:rsidRDefault="00CB2C68" w:rsidP="00CB2C68">
      <w:pPr>
        <w:jc w:val="center"/>
        <w:rPr>
          <w:rFonts w:cstheme="minorHAnsi"/>
          <w:sz w:val="32"/>
        </w:rPr>
      </w:pPr>
    </w:p>
    <w:p w14:paraId="08C2C6FF" w14:textId="58402680" w:rsidR="00CB2C68" w:rsidRPr="00BA50FD" w:rsidRDefault="00CB2C68" w:rsidP="00CB2C68">
      <w:pPr>
        <w:jc w:val="center"/>
        <w:rPr>
          <w:b/>
          <w:sz w:val="36"/>
          <w:szCs w:val="36"/>
        </w:rPr>
      </w:pPr>
      <w:r w:rsidRPr="00BA50FD">
        <w:rPr>
          <w:b/>
          <w:sz w:val="36"/>
          <w:szCs w:val="36"/>
        </w:rPr>
        <w:t xml:space="preserve">Section </w:t>
      </w:r>
      <w:r w:rsidR="00831958">
        <w:rPr>
          <w:b/>
          <w:sz w:val="36"/>
          <w:szCs w:val="36"/>
        </w:rPr>
        <w:t>5</w:t>
      </w:r>
      <w:r w:rsidRPr="00BA50FD">
        <w:rPr>
          <w:b/>
          <w:sz w:val="36"/>
          <w:szCs w:val="36"/>
        </w:rPr>
        <w:t>:</w:t>
      </w:r>
    </w:p>
    <w:p w14:paraId="3358E334" w14:textId="77777777" w:rsidR="00CB2C68" w:rsidRPr="00BA50FD" w:rsidRDefault="00CB2C68" w:rsidP="00CB2C68">
      <w:pPr>
        <w:pStyle w:val="Heading1"/>
        <w:jc w:val="center"/>
        <w:rPr>
          <w:rFonts w:asciiTheme="minorHAnsi" w:hAnsiTheme="minorHAnsi" w:cstheme="minorHAnsi"/>
          <w:b/>
          <w:color w:val="auto"/>
          <w:sz w:val="36"/>
        </w:rPr>
      </w:pPr>
      <w:bookmarkStart w:id="21" w:name="_Toc168164268"/>
      <w:bookmarkStart w:id="22" w:name="_Toc197967196"/>
      <w:r w:rsidRPr="00BA50FD">
        <w:rPr>
          <w:rFonts w:asciiTheme="minorHAnsi" w:hAnsiTheme="minorHAnsi" w:cstheme="minorHAnsi"/>
          <w:b/>
          <w:color w:val="auto"/>
          <w:sz w:val="36"/>
        </w:rPr>
        <w:t>Cost of Living</w:t>
      </w:r>
      <w:bookmarkEnd w:id="21"/>
      <w:bookmarkEnd w:id="22"/>
    </w:p>
    <w:p w14:paraId="74110F10" w14:textId="77777777" w:rsidR="00CB2C68" w:rsidRPr="00BA50FD" w:rsidRDefault="00CB2C68" w:rsidP="00CB2C68">
      <w:pPr>
        <w:widowControl w:val="0"/>
        <w:autoSpaceDE w:val="0"/>
        <w:autoSpaceDN w:val="0"/>
        <w:adjustRightInd w:val="0"/>
        <w:spacing w:after="0" w:line="240" w:lineRule="auto"/>
        <w:rPr>
          <w:rFonts w:ascii="Calibri" w:hAnsi="Calibri" w:cs="Calibri"/>
          <w:sz w:val="26"/>
          <w:szCs w:val="26"/>
        </w:rPr>
      </w:pPr>
    </w:p>
    <w:p w14:paraId="4D7BDC76"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23C57A41" w14:textId="379D962D" w:rsidR="00CB2C68" w:rsidRPr="00BA50FD" w:rsidRDefault="00CB2C68" w:rsidP="00CB2C68">
      <w:pPr>
        <w:rPr>
          <w:rFonts w:ascii="Calibri" w:hAnsi="Calibri" w:cs="Calibri"/>
          <w:b/>
          <w:sz w:val="26"/>
          <w:szCs w:val="26"/>
        </w:rPr>
      </w:pPr>
      <w:r w:rsidRPr="00831958">
        <w:rPr>
          <w:rFonts w:ascii="Calibri" w:hAnsi="Calibri" w:cs="Calibri"/>
          <w:b/>
          <w:sz w:val="26"/>
          <w:szCs w:val="26"/>
        </w:rPr>
        <w:lastRenderedPageBreak/>
        <w:t>1</w:t>
      </w:r>
      <w:r w:rsidR="00831958">
        <w:rPr>
          <w:rFonts w:ascii="Calibri" w:hAnsi="Calibri" w:cs="Calibri"/>
          <w:b/>
          <w:sz w:val="26"/>
          <w:szCs w:val="26"/>
        </w:rPr>
        <w:t>8</w:t>
      </w:r>
      <w:r w:rsidRPr="00BA50FD">
        <w:rPr>
          <w:rFonts w:ascii="Calibri" w:hAnsi="Calibri" w:cs="Calibri"/>
          <w:b/>
          <w:sz w:val="26"/>
          <w:szCs w:val="26"/>
        </w:rPr>
        <w:t>.  In the last 6 months, have you missed paying rent or mortgage payments?</w:t>
      </w:r>
    </w:p>
    <w:p w14:paraId="69EFCBDA" w14:textId="2851F6C9" w:rsidR="00CB2C68" w:rsidRPr="00A02241" w:rsidRDefault="00CB2C68" w:rsidP="00CB2C68">
      <w:pPr>
        <w:ind w:right="-23"/>
        <w:rPr>
          <w:rFonts w:ascii="Calibri" w:hAnsi="Calibri" w:cs="Calibri"/>
          <w:bCs/>
          <w:sz w:val="24"/>
          <w:szCs w:val="24"/>
        </w:rPr>
      </w:pPr>
      <w:r w:rsidRPr="00A02241">
        <w:rPr>
          <w:rFonts w:ascii="Calibri" w:hAnsi="Calibri" w:cs="Calibri"/>
          <w:bCs/>
          <w:sz w:val="24"/>
          <w:szCs w:val="24"/>
        </w:rPr>
        <w:t xml:space="preserve">Overall, </w:t>
      </w:r>
      <w:r w:rsidR="00A02241">
        <w:rPr>
          <w:rFonts w:ascii="Calibri" w:hAnsi="Calibri" w:cs="Calibri"/>
          <w:bCs/>
          <w:sz w:val="24"/>
          <w:szCs w:val="24"/>
        </w:rPr>
        <w:t>5</w:t>
      </w:r>
      <w:r w:rsidRPr="00A02241">
        <w:rPr>
          <w:rFonts w:ascii="Calibri" w:hAnsi="Calibri" w:cs="Calibri"/>
          <w:bCs/>
          <w:sz w:val="24"/>
          <w:szCs w:val="24"/>
        </w:rPr>
        <w:t xml:space="preserve">.7% of respondents reported missing rent or mortgage payments over the past 6 months, </w:t>
      </w:r>
      <w:r w:rsidR="00773E69">
        <w:rPr>
          <w:rFonts w:ascii="Calibri" w:hAnsi="Calibri" w:cs="Calibri"/>
          <w:bCs/>
          <w:sz w:val="24"/>
          <w:szCs w:val="24"/>
        </w:rPr>
        <w:t>slightly higher than</w:t>
      </w:r>
      <w:r>
        <w:rPr>
          <w:rFonts w:ascii="Calibri" w:hAnsi="Calibri" w:cs="Calibri"/>
          <w:bCs/>
          <w:sz w:val="24"/>
          <w:szCs w:val="24"/>
        </w:rPr>
        <w:t xml:space="preserve"> the </w:t>
      </w:r>
      <w:r w:rsidR="00773E69">
        <w:rPr>
          <w:rFonts w:ascii="Calibri" w:hAnsi="Calibri" w:cs="Calibri"/>
          <w:bCs/>
          <w:sz w:val="24"/>
          <w:szCs w:val="24"/>
        </w:rPr>
        <w:t>3.7% recorded in</w:t>
      </w:r>
      <w:r w:rsidRPr="00A02241">
        <w:rPr>
          <w:rFonts w:ascii="Calibri" w:hAnsi="Calibri" w:cs="Calibri"/>
          <w:bCs/>
          <w:sz w:val="24"/>
          <w:szCs w:val="24"/>
        </w:rPr>
        <w:t xml:space="preserve"> the previous year.</w:t>
      </w:r>
    </w:p>
    <w:p w14:paraId="285D06E9" w14:textId="4A27F027" w:rsidR="00A02241" w:rsidRDefault="00A02241" w:rsidP="00CB2C68">
      <w:pPr>
        <w:ind w:right="-23"/>
        <w:rPr>
          <w:rFonts w:ascii="Calibri" w:hAnsi="Calibri" w:cs="Calibri"/>
          <w:bCs/>
          <w:sz w:val="24"/>
          <w:szCs w:val="24"/>
        </w:rPr>
      </w:pPr>
      <w:r w:rsidRPr="00A02241">
        <w:rPr>
          <w:noProof/>
          <w14:ligatures w14:val="standardContextual"/>
        </w:rPr>
        <w:drawing>
          <wp:inline distT="0" distB="0" distL="0" distR="0" wp14:anchorId="7934DD6F" wp14:editId="32ADECE9">
            <wp:extent cx="5760000" cy="1800000"/>
            <wp:effectExtent l="0" t="0" r="12700" b="10160"/>
            <wp:docPr id="709559297" name="Chart 1" descr="Chart showing response pattern described in the narrative text">
              <a:extLst xmlns:a="http://schemas.openxmlformats.org/drawingml/2006/main">
                <a:ext uri="{FF2B5EF4-FFF2-40B4-BE49-F238E27FC236}">
                  <a16:creationId xmlns:a16="http://schemas.microsoft.com/office/drawing/2014/main" id="{23D05490-8EEA-482D-9652-3ABC0811FBA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012B4D67" w14:textId="77777777" w:rsidR="003224D7" w:rsidRPr="00A02241" w:rsidRDefault="003224D7" w:rsidP="00CB2C68">
      <w:pPr>
        <w:ind w:right="-23"/>
        <w:rPr>
          <w:rFonts w:ascii="Calibri" w:hAnsi="Calibri" w:cs="Calibri"/>
          <w:bCs/>
          <w:sz w:val="24"/>
          <w:szCs w:val="24"/>
        </w:rPr>
      </w:pPr>
    </w:p>
    <w:p w14:paraId="2F6C6BE6" w14:textId="04AE90A7" w:rsidR="00CB2C68" w:rsidRPr="003B3908" w:rsidRDefault="00CB2C68" w:rsidP="00CB2C68">
      <w:pPr>
        <w:ind w:right="-23"/>
        <w:rPr>
          <w:rFonts w:ascii="Calibri" w:hAnsi="Calibri" w:cs="Calibri"/>
          <w:bCs/>
          <w:sz w:val="24"/>
          <w:szCs w:val="24"/>
        </w:rPr>
      </w:pPr>
      <w:r w:rsidRPr="00C34AE4">
        <w:rPr>
          <w:rFonts w:ascii="Calibri" w:hAnsi="Calibri" w:cs="Calibri"/>
          <w:bCs/>
          <w:sz w:val="24"/>
          <w:szCs w:val="24"/>
        </w:rPr>
        <w:t xml:space="preserve">As in </w:t>
      </w:r>
      <w:r w:rsidR="00B55634" w:rsidRPr="00C34AE4">
        <w:rPr>
          <w:rFonts w:ascii="Calibri" w:hAnsi="Calibri" w:cs="Calibri"/>
          <w:bCs/>
          <w:sz w:val="24"/>
          <w:szCs w:val="24"/>
        </w:rPr>
        <w:t>previous years</w:t>
      </w:r>
      <w:r w:rsidRPr="00C34AE4">
        <w:rPr>
          <w:rFonts w:ascii="Calibri" w:hAnsi="Calibri" w:cs="Calibri"/>
          <w:bCs/>
          <w:sz w:val="24"/>
          <w:szCs w:val="24"/>
        </w:rPr>
        <w:t xml:space="preserve">, those living in the most deprived areas were almost ten times more likely to answer ‘Yes’ than those in the least deprived areas.  The proportion of those in the most deprived areas who had missed payments </w:t>
      </w:r>
      <w:r w:rsidR="004B6172" w:rsidRPr="00C34AE4">
        <w:rPr>
          <w:rFonts w:ascii="Calibri" w:hAnsi="Calibri" w:cs="Calibri"/>
          <w:bCs/>
          <w:sz w:val="24"/>
          <w:szCs w:val="24"/>
        </w:rPr>
        <w:t>increased slightly,</w:t>
      </w:r>
      <w:r w:rsidRPr="00C34AE4">
        <w:rPr>
          <w:rFonts w:ascii="Calibri" w:hAnsi="Calibri" w:cs="Calibri"/>
          <w:bCs/>
          <w:sz w:val="24"/>
          <w:szCs w:val="24"/>
        </w:rPr>
        <w:t xml:space="preserve"> to </w:t>
      </w:r>
      <w:r w:rsidR="004B6172" w:rsidRPr="00C34AE4">
        <w:rPr>
          <w:rFonts w:ascii="Calibri" w:hAnsi="Calibri" w:cs="Calibri"/>
          <w:bCs/>
          <w:sz w:val="24"/>
          <w:szCs w:val="24"/>
        </w:rPr>
        <w:t>10.8%</w:t>
      </w:r>
      <w:r w:rsidRPr="00C34AE4">
        <w:rPr>
          <w:rFonts w:ascii="Calibri" w:hAnsi="Calibri" w:cs="Calibri"/>
          <w:bCs/>
          <w:sz w:val="24"/>
          <w:szCs w:val="24"/>
        </w:rPr>
        <w:t>.</w:t>
      </w:r>
      <w:r>
        <w:rPr>
          <w:rFonts w:ascii="Calibri" w:hAnsi="Calibri" w:cs="Calibri"/>
          <w:bCs/>
          <w:sz w:val="24"/>
          <w:szCs w:val="24"/>
        </w:rPr>
        <w:t xml:space="preserve">  </w:t>
      </w:r>
    </w:p>
    <w:tbl>
      <w:tblPr>
        <w:tblStyle w:val="GridTable5Dark-Accent6"/>
        <w:tblW w:w="7231" w:type="dxa"/>
        <w:tblLayout w:type="fixed"/>
        <w:tblLook w:val="04A0" w:firstRow="1" w:lastRow="0" w:firstColumn="1" w:lastColumn="0" w:noHBand="0" w:noVBand="1"/>
      </w:tblPr>
      <w:tblGrid>
        <w:gridCol w:w="2269"/>
        <w:gridCol w:w="1701"/>
        <w:gridCol w:w="1701"/>
        <w:gridCol w:w="1560"/>
      </w:tblGrid>
      <w:tr w:rsidR="00CB2C68" w:rsidRPr="003B3908" w14:paraId="0AF9E93A" w14:textId="77777777" w:rsidTr="00B72DD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9" w:type="dxa"/>
            <w:noWrap/>
            <w:hideMark/>
          </w:tcPr>
          <w:p w14:paraId="6D741A23" w14:textId="77777777" w:rsidR="00CB2C68" w:rsidRPr="00B72DD2" w:rsidRDefault="00CB2C68" w:rsidP="00150AB2">
            <w:pPr>
              <w:spacing w:after="0"/>
              <w:rPr>
                <w:rFonts w:ascii="Times New Roman" w:eastAsia="Times New Roman" w:hAnsi="Times New Roman" w:cs="Times New Roman"/>
                <w:sz w:val="24"/>
                <w:szCs w:val="28"/>
                <w:lang w:eastAsia="en-GB"/>
              </w:rPr>
            </w:pPr>
            <w:r w:rsidRPr="00B72DD2">
              <w:rPr>
                <w:rFonts w:ascii="Calibri" w:eastAsia="Times New Roman" w:hAnsi="Calibri" w:cs="Calibri"/>
                <w:sz w:val="24"/>
                <w:szCs w:val="28"/>
                <w:lang w:eastAsia="en-GB"/>
              </w:rPr>
              <w:t>Missed Payments</w:t>
            </w:r>
          </w:p>
        </w:tc>
        <w:tc>
          <w:tcPr>
            <w:tcW w:w="1701" w:type="dxa"/>
          </w:tcPr>
          <w:p w14:paraId="04935C18" w14:textId="0489EB2E" w:rsidR="00B72DD2" w:rsidRDefault="00B72DD2" w:rsidP="00D65551">
            <w:pPr>
              <w:spacing w:after="0"/>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Pr>
                <w:rFonts w:ascii="Calibri" w:eastAsia="Times New Roman" w:hAnsi="Calibri" w:cs="Calibri"/>
                <w:sz w:val="24"/>
                <w:szCs w:val="28"/>
                <w:lang w:eastAsia="en-GB"/>
              </w:rPr>
              <w:t>2024</w:t>
            </w:r>
          </w:p>
        </w:tc>
        <w:tc>
          <w:tcPr>
            <w:tcW w:w="1701" w:type="dxa"/>
            <w:noWrap/>
            <w:hideMark/>
          </w:tcPr>
          <w:p w14:paraId="1A1BAAC7" w14:textId="0BD85075" w:rsidR="00CB2C68" w:rsidRPr="00B72DD2" w:rsidRDefault="00CB2C68" w:rsidP="00D65551">
            <w:pPr>
              <w:spacing w:after="0"/>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72DD2">
              <w:rPr>
                <w:rFonts w:ascii="Calibri" w:eastAsia="Times New Roman" w:hAnsi="Calibri" w:cs="Calibri"/>
                <w:sz w:val="24"/>
                <w:szCs w:val="28"/>
                <w:lang w:eastAsia="en-GB"/>
              </w:rPr>
              <w:t>2023</w:t>
            </w:r>
          </w:p>
        </w:tc>
        <w:tc>
          <w:tcPr>
            <w:tcW w:w="1560" w:type="dxa"/>
            <w:noWrap/>
            <w:hideMark/>
          </w:tcPr>
          <w:p w14:paraId="327343B9" w14:textId="77777777" w:rsidR="00CB2C68" w:rsidRPr="00B72DD2" w:rsidRDefault="00CB2C68" w:rsidP="00D65551">
            <w:pPr>
              <w:spacing w:after="0"/>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72DD2">
              <w:rPr>
                <w:rFonts w:ascii="Calibri" w:eastAsia="Times New Roman" w:hAnsi="Calibri" w:cs="Calibri"/>
                <w:sz w:val="24"/>
                <w:szCs w:val="28"/>
                <w:lang w:eastAsia="en-GB"/>
              </w:rPr>
              <w:t>2022</w:t>
            </w:r>
          </w:p>
        </w:tc>
      </w:tr>
      <w:tr w:rsidR="00CB2C68" w:rsidRPr="003B3908" w14:paraId="421DF570" w14:textId="77777777" w:rsidTr="00B72DD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9" w:type="dxa"/>
            <w:noWrap/>
          </w:tcPr>
          <w:p w14:paraId="30750174" w14:textId="77777777" w:rsidR="00CB2C68" w:rsidRPr="00B72DD2" w:rsidRDefault="00CB2C68" w:rsidP="00150AB2">
            <w:pPr>
              <w:spacing w:after="0"/>
              <w:rPr>
                <w:rFonts w:ascii="Times New Roman" w:eastAsia="Times New Roman" w:hAnsi="Times New Roman" w:cs="Times New Roman"/>
                <w:sz w:val="24"/>
                <w:szCs w:val="28"/>
                <w:lang w:eastAsia="en-GB"/>
              </w:rPr>
            </w:pPr>
            <w:r w:rsidRPr="00B72DD2">
              <w:rPr>
                <w:rFonts w:ascii="Calibri" w:eastAsia="Times New Roman" w:hAnsi="Calibri" w:cs="Calibri"/>
                <w:color w:val="000000"/>
                <w:sz w:val="24"/>
                <w:szCs w:val="28"/>
                <w:lang w:eastAsia="en-GB"/>
              </w:rPr>
              <w:t>Most deprived</w:t>
            </w:r>
          </w:p>
        </w:tc>
        <w:tc>
          <w:tcPr>
            <w:tcW w:w="1701" w:type="dxa"/>
          </w:tcPr>
          <w:p w14:paraId="361C33F3" w14:textId="3C0CF032" w:rsidR="00DD54B0" w:rsidRPr="00F533AF" w:rsidRDefault="00DD54B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sidRPr="00F533AF">
              <w:rPr>
                <w:rFonts w:ascii="Calibri" w:eastAsia="Times New Roman" w:hAnsi="Calibri" w:cs="Calibri"/>
                <w:sz w:val="24"/>
                <w:szCs w:val="28"/>
                <w:lang w:eastAsia="en-GB"/>
              </w:rPr>
              <w:t>10.8</w:t>
            </w:r>
          </w:p>
        </w:tc>
        <w:tc>
          <w:tcPr>
            <w:tcW w:w="1701" w:type="dxa"/>
            <w:noWrap/>
          </w:tcPr>
          <w:p w14:paraId="13C59F80" w14:textId="29622B19" w:rsidR="00CB2C68" w:rsidRPr="00F533AF"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sidRPr="00F533AF">
              <w:rPr>
                <w:rFonts w:ascii="Calibri" w:eastAsia="Times New Roman" w:hAnsi="Calibri" w:cs="Calibri"/>
                <w:sz w:val="24"/>
                <w:szCs w:val="28"/>
                <w:lang w:eastAsia="en-GB"/>
              </w:rPr>
              <w:t>9.3</w:t>
            </w:r>
          </w:p>
        </w:tc>
        <w:tc>
          <w:tcPr>
            <w:tcW w:w="1560" w:type="dxa"/>
            <w:noWrap/>
          </w:tcPr>
          <w:p w14:paraId="1F84BB9B" w14:textId="77777777" w:rsidR="00CB2C68" w:rsidRPr="00F533AF"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sidRPr="00F533AF">
              <w:rPr>
                <w:rFonts w:ascii="Calibri" w:eastAsia="Times New Roman" w:hAnsi="Calibri" w:cs="Calibri"/>
                <w:i/>
                <w:iCs/>
                <w:color w:val="000000"/>
                <w:sz w:val="24"/>
                <w:szCs w:val="28"/>
                <w:lang w:eastAsia="en-GB"/>
              </w:rPr>
              <w:t>5.3</w:t>
            </w:r>
          </w:p>
        </w:tc>
      </w:tr>
      <w:tr w:rsidR="00CB2C68" w:rsidRPr="003B3908" w14:paraId="78DF3631" w14:textId="77777777" w:rsidTr="00B72DD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9" w:type="dxa"/>
            <w:noWrap/>
          </w:tcPr>
          <w:p w14:paraId="125D9225" w14:textId="77777777" w:rsidR="00CB2C68" w:rsidRPr="00B72DD2" w:rsidRDefault="00CB2C68" w:rsidP="00150AB2">
            <w:pPr>
              <w:spacing w:after="0"/>
              <w:rPr>
                <w:rFonts w:ascii="Calibri" w:eastAsia="Times New Roman" w:hAnsi="Calibri" w:cs="Calibri"/>
                <w:color w:val="000000"/>
                <w:sz w:val="24"/>
                <w:szCs w:val="28"/>
                <w:lang w:eastAsia="en-GB"/>
              </w:rPr>
            </w:pPr>
            <w:r w:rsidRPr="00B72DD2">
              <w:rPr>
                <w:rFonts w:ascii="Calibri" w:eastAsia="Times New Roman" w:hAnsi="Calibri" w:cs="Calibri"/>
                <w:color w:val="000000"/>
                <w:sz w:val="24"/>
                <w:szCs w:val="28"/>
                <w:lang w:eastAsia="en-GB"/>
              </w:rPr>
              <w:t>Next most deprived</w:t>
            </w:r>
          </w:p>
        </w:tc>
        <w:tc>
          <w:tcPr>
            <w:tcW w:w="1701" w:type="dxa"/>
          </w:tcPr>
          <w:p w14:paraId="5C1153D0" w14:textId="59856420" w:rsidR="00DD54B0" w:rsidRPr="00F533AF" w:rsidRDefault="00DD54B0"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533AF">
              <w:rPr>
                <w:rFonts w:ascii="Calibri" w:eastAsia="Times New Roman" w:hAnsi="Calibri" w:cs="Calibri"/>
                <w:i/>
                <w:iCs/>
                <w:color w:val="000000"/>
                <w:sz w:val="24"/>
                <w:szCs w:val="28"/>
                <w:lang w:eastAsia="en-GB"/>
              </w:rPr>
              <w:t>6.4</w:t>
            </w:r>
          </w:p>
        </w:tc>
        <w:tc>
          <w:tcPr>
            <w:tcW w:w="1701" w:type="dxa"/>
            <w:noWrap/>
          </w:tcPr>
          <w:p w14:paraId="2ABC61B8" w14:textId="69221876" w:rsidR="00CB2C68" w:rsidRPr="00F533AF"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533AF">
              <w:rPr>
                <w:rFonts w:ascii="Calibri" w:eastAsia="Times New Roman" w:hAnsi="Calibri" w:cs="Calibri"/>
                <w:i/>
                <w:iCs/>
                <w:color w:val="000000"/>
                <w:sz w:val="24"/>
                <w:szCs w:val="28"/>
                <w:lang w:eastAsia="en-GB"/>
              </w:rPr>
              <w:t>4.3</w:t>
            </w:r>
          </w:p>
        </w:tc>
        <w:tc>
          <w:tcPr>
            <w:tcW w:w="1560" w:type="dxa"/>
            <w:noWrap/>
          </w:tcPr>
          <w:p w14:paraId="17FDA63D" w14:textId="77777777" w:rsidR="00CB2C68" w:rsidRPr="00F533AF"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F533AF">
              <w:rPr>
                <w:rFonts w:ascii="Calibri" w:eastAsia="Times New Roman" w:hAnsi="Calibri" w:cs="Calibri"/>
                <w:i/>
                <w:iCs/>
                <w:color w:val="000000"/>
                <w:sz w:val="24"/>
                <w:szCs w:val="28"/>
                <w:lang w:eastAsia="en-GB"/>
              </w:rPr>
              <w:t>3.4</w:t>
            </w:r>
          </w:p>
        </w:tc>
      </w:tr>
      <w:tr w:rsidR="00CB2C68" w:rsidRPr="003B3908" w14:paraId="0BA6F45D" w14:textId="77777777" w:rsidTr="00B72DD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9" w:type="dxa"/>
            <w:noWrap/>
          </w:tcPr>
          <w:p w14:paraId="262EF34F" w14:textId="77777777" w:rsidR="00CB2C68" w:rsidRPr="00B72DD2" w:rsidRDefault="00CB2C68" w:rsidP="00150AB2">
            <w:pPr>
              <w:spacing w:after="0"/>
              <w:rPr>
                <w:rFonts w:ascii="Calibri" w:eastAsia="Times New Roman" w:hAnsi="Calibri" w:cs="Calibri"/>
                <w:color w:val="000000"/>
                <w:sz w:val="24"/>
                <w:szCs w:val="28"/>
                <w:lang w:eastAsia="en-GB"/>
              </w:rPr>
            </w:pPr>
            <w:r w:rsidRPr="00B72DD2">
              <w:rPr>
                <w:rFonts w:ascii="Calibri" w:eastAsia="Times New Roman" w:hAnsi="Calibri" w:cs="Calibri"/>
                <w:color w:val="000000"/>
                <w:sz w:val="24"/>
                <w:szCs w:val="28"/>
                <w:lang w:eastAsia="en-GB"/>
              </w:rPr>
              <w:t>Middle</w:t>
            </w:r>
          </w:p>
        </w:tc>
        <w:tc>
          <w:tcPr>
            <w:tcW w:w="1701" w:type="dxa"/>
          </w:tcPr>
          <w:p w14:paraId="3EC97C90" w14:textId="5DCA88AF" w:rsidR="00DD54B0" w:rsidRPr="00F533AF" w:rsidRDefault="00DD54B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color w:val="000000"/>
                <w:sz w:val="24"/>
                <w:szCs w:val="28"/>
                <w:lang w:eastAsia="en-GB"/>
              </w:rPr>
              <w:t>4.6</w:t>
            </w:r>
          </w:p>
        </w:tc>
        <w:tc>
          <w:tcPr>
            <w:tcW w:w="1701" w:type="dxa"/>
            <w:noWrap/>
          </w:tcPr>
          <w:p w14:paraId="7238DAC3" w14:textId="3743CAD7" w:rsidR="00CB2C68" w:rsidRPr="00F533AF"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color w:val="000000"/>
                <w:sz w:val="24"/>
                <w:szCs w:val="28"/>
                <w:lang w:eastAsia="en-GB"/>
              </w:rPr>
              <w:t>2.9</w:t>
            </w:r>
          </w:p>
        </w:tc>
        <w:tc>
          <w:tcPr>
            <w:tcW w:w="1560" w:type="dxa"/>
            <w:noWrap/>
          </w:tcPr>
          <w:p w14:paraId="0A2D6C78" w14:textId="77777777" w:rsidR="00CB2C68" w:rsidRPr="00F533AF"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i/>
                <w:iCs/>
                <w:color w:val="000000"/>
                <w:sz w:val="24"/>
                <w:szCs w:val="28"/>
                <w:lang w:eastAsia="en-GB"/>
              </w:rPr>
              <w:t>3.2</w:t>
            </w:r>
          </w:p>
        </w:tc>
      </w:tr>
      <w:tr w:rsidR="00CB2C68" w:rsidRPr="003B3908" w14:paraId="1D56C827" w14:textId="77777777" w:rsidTr="00B72DD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9" w:type="dxa"/>
            <w:noWrap/>
          </w:tcPr>
          <w:p w14:paraId="1EF9532D" w14:textId="77777777" w:rsidR="00CB2C68" w:rsidRPr="00B72DD2" w:rsidRDefault="00CB2C68" w:rsidP="00150AB2">
            <w:pPr>
              <w:spacing w:after="0"/>
              <w:rPr>
                <w:rFonts w:ascii="Calibri" w:eastAsia="Times New Roman" w:hAnsi="Calibri" w:cs="Calibri"/>
                <w:color w:val="000000"/>
                <w:sz w:val="24"/>
                <w:szCs w:val="28"/>
                <w:lang w:eastAsia="en-GB"/>
              </w:rPr>
            </w:pPr>
            <w:r w:rsidRPr="00B72DD2">
              <w:rPr>
                <w:rFonts w:ascii="Calibri" w:eastAsia="Times New Roman" w:hAnsi="Calibri" w:cs="Calibri"/>
                <w:color w:val="000000"/>
                <w:sz w:val="24"/>
                <w:szCs w:val="28"/>
                <w:lang w:eastAsia="en-GB"/>
              </w:rPr>
              <w:t>Next least deprived</w:t>
            </w:r>
          </w:p>
        </w:tc>
        <w:tc>
          <w:tcPr>
            <w:tcW w:w="1701" w:type="dxa"/>
          </w:tcPr>
          <w:p w14:paraId="11F314B5" w14:textId="57AEFD41" w:rsidR="00DD54B0" w:rsidRPr="00F533AF" w:rsidRDefault="00DD54B0"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color w:val="000000"/>
                <w:sz w:val="24"/>
                <w:szCs w:val="28"/>
                <w:lang w:eastAsia="en-GB"/>
              </w:rPr>
              <w:t>4.1</w:t>
            </w:r>
          </w:p>
        </w:tc>
        <w:tc>
          <w:tcPr>
            <w:tcW w:w="1701" w:type="dxa"/>
            <w:noWrap/>
          </w:tcPr>
          <w:p w14:paraId="5DF8B273" w14:textId="566F96A5" w:rsidR="00CB2C68" w:rsidRPr="00F533AF"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color w:val="000000"/>
                <w:sz w:val="24"/>
                <w:szCs w:val="28"/>
                <w:lang w:eastAsia="en-GB"/>
              </w:rPr>
              <w:t>3.0</w:t>
            </w:r>
          </w:p>
        </w:tc>
        <w:tc>
          <w:tcPr>
            <w:tcW w:w="1560" w:type="dxa"/>
            <w:noWrap/>
          </w:tcPr>
          <w:p w14:paraId="28E2BC19" w14:textId="77777777" w:rsidR="00CB2C68" w:rsidRPr="00F533AF"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i/>
                <w:iCs/>
                <w:color w:val="000000"/>
                <w:sz w:val="24"/>
                <w:szCs w:val="28"/>
                <w:lang w:eastAsia="en-GB"/>
              </w:rPr>
              <w:t>2.3</w:t>
            </w:r>
          </w:p>
        </w:tc>
      </w:tr>
      <w:tr w:rsidR="00CB2C68" w:rsidRPr="003B3908" w14:paraId="4C9D19AD" w14:textId="77777777" w:rsidTr="00B72DD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9" w:type="dxa"/>
            <w:noWrap/>
          </w:tcPr>
          <w:p w14:paraId="25493512" w14:textId="77777777" w:rsidR="00CB2C68" w:rsidRPr="00B72DD2" w:rsidRDefault="00CB2C68" w:rsidP="00150AB2">
            <w:pPr>
              <w:spacing w:after="0"/>
              <w:rPr>
                <w:rFonts w:ascii="Calibri" w:eastAsia="Times New Roman" w:hAnsi="Calibri" w:cs="Calibri"/>
                <w:color w:val="000000"/>
                <w:sz w:val="24"/>
                <w:szCs w:val="28"/>
                <w:lang w:eastAsia="en-GB"/>
              </w:rPr>
            </w:pPr>
            <w:r w:rsidRPr="00B72DD2">
              <w:rPr>
                <w:rFonts w:ascii="Calibri" w:eastAsia="Times New Roman" w:hAnsi="Calibri" w:cs="Calibri"/>
                <w:color w:val="000000"/>
                <w:sz w:val="24"/>
                <w:szCs w:val="28"/>
                <w:lang w:eastAsia="en-GB"/>
              </w:rPr>
              <w:t>Least deprived</w:t>
            </w:r>
          </w:p>
        </w:tc>
        <w:tc>
          <w:tcPr>
            <w:tcW w:w="1701" w:type="dxa"/>
          </w:tcPr>
          <w:p w14:paraId="736E1A5E" w14:textId="6EF01FC4" w:rsidR="00DD54B0" w:rsidRPr="00F533AF" w:rsidRDefault="00DD54B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color w:val="000000"/>
                <w:sz w:val="24"/>
                <w:szCs w:val="28"/>
                <w:lang w:eastAsia="en-GB"/>
              </w:rPr>
              <w:t>0.7</w:t>
            </w:r>
          </w:p>
        </w:tc>
        <w:tc>
          <w:tcPr>
            <w:tcW w:w="1701" w:type="dxa"/>
            <w:noWrap/>
          </w:tcPr>
          <w:p w14:paraId="0485B029" w14:textId="1E490C6B" w:rsidR="00CB2C68" w:rsidRPr="00F533AF"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color w:val="000000"/>
                <w:sz w:val="24"/>
                <w:szCs w:val="28"/>
                <w:lang w:eastAsia="en-GB"/>
              </w:rPr>
              <w:t>1.1</w:t>
            </w:r>
          </w:p>
        </w:tc>
        <w:tc>
          <w:tcPr>
            <w:tcW w:w="1560" w:type="dxa"/>
            <w:noWrap/>
          </w:tcPr>
          <w:p w14:paraId="17C3C65A" w14:textId="77777777" w:rsidR="00CB2C68" w:rsidRPr="00F533AF"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i/>
                <w:iCs/>
                <w:color w:val="000000"/>
                <w:sz w:val="24"/>
                <w:szCs w:val="28"/>
                <w:lang w:eastAsia="en-GB"/>
              </w:rPr>
              <w:t>0.5</w:t>
            </w:r>
          </w:p>
        </w:tc>
      </w:tr>
      <w:tr w:rsidR="00CB2C68" w:rsidRPr="00BA50FD" w14:paraId="518B2A7B" w14:textId="77777777" w:rsidTr="00B72DD2">
        <w:trPr>
          <w:cnfStyle w:val="000000010000" w:firstRow="0" w:lastRow="0" w:firstColumn="0" w:lastColumn="0" w:oddVBand="0" w:evenVBand="0" w:oddHBand="0" w:evenHBand="1"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2269" w:type="dxa"/>
            <w:noWrap/>
          </w:tcPr>
          <w:p w14:paraId="41EED76A" w14:textId="77777777" w:rsidR="00CB2C68" w:rsidRPr="00B72DD2" w:rsidRDefault="00CB2C68" w:rsidP="00150AB2">
            <w:pPr>
              <w:spacing w:after="0"/>
              <w:rPr>
                <w:rFonts w:ascii="Calibri" w:eastAsia="Times New Roman" w:hAnsi="Calibri" w:cs="Calibri"/>
                <w:color w:val="000000"/>
                <w:sz w:val="24"/>
                <w:szCs w:val="28"/>
                <w:lang w:eastAsia="en-GB"/>
              </w:rPr>
            </w:pPr>
            <w:r w:rsidRPr="00B72DD2">
              <w:rPr>
                <w:rFonts w:ascii="Calibri" w:eastAsia="Times New Roman" w:hAnsi="Calibri" w:cs="Calibri"/>
                <w:color w:val="000000"/>
                <w:sz w:val="24"/>
                <w:szCs w:val="28"/>
                <w:lang w:eastAsia="en-GB"/>
              </w:rPr>
              <w:t>All respondents</w:t>
            </w:r>
          </w:p>
        </w:tc>
        <w:tc>
          <w:tcPr>
            <w:tcW w:w="1701" w:type="dxa"/>
          </w:tcPr>
          <w:p w14:paraId="59DF1F36" w14:textId="5A0005F9" w:rsidR="00DD54B0" w:rsidRPr="00F533AF" w:rsidRDefault="00DD54B0"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color w:val="000000"/>
                <w:sz w:val="24"/>
                <w:szCs w:val="28"/>
                <w:lang w:eastAsia="en-GB"/>
              </w:rPr>
              <w:t>5.7</w:t>
            </w:r>
          </w:p>
        </w:tc>
        <w:tc>
          <w:tcPr>
            <w:tcW w:w="1701" w:type="dxa"/>
            <w:noWrap/>
          </w:tcPr>
          <w:p w14:paraId="02CAE7FC" w14:textId="30C392AF" w:rsidR="00CB2C68" w:rsidRPr="00F533AF"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color w:val="000000"/>
                <w:sz w:val="24"/>
                <w:szCs w:val="28"/>
                <w:lang w:eastAsia="en-GB"/>
              </w:rPr>
              <w:t>3.7</w:t>
            </w:r>
          </w:p>
        </w:tc>
        <w:tc>
          <w:tcPr>
            <w:tcW w:w="1560" w:type="dxa"/>
            <w:noWrap/>
          </w:tcPr>
          <w:p w14:paraId="3D32664B" w14:textId="77777777" w:rsidR="00CB2C68" w:rsidRPr="00F533AF"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F533AF">
              <w:rPr>
                <w:rFonts w:ascii="Calibri" w:eastAsia="Times New Roman" w:hAnsi="Calibri" w:cs="Calibri"/>
                <w:i/>
                <w:iCs/>
                <w:color w:val="000000"/>
                <w:sz w:val="24"/>
                <w:szCs w:val="28"/>
                <w:lang w:eastAsia="en-GB"/>
              </w:rPr>
              <w:t>3.1</w:t>
            </w:r>
          </w:p>
        </w:tc>
      </w:tr>
    </w:tbl>
    <w:p w14:paraId="62E99C5B" w14:textId="77777777" w:rsidR="00CB2C68" w:rsidRPr="00BA50FD" w:rsidRDefault="00CB2C68" w:rsidP="00CB2C68">
      <w:pPr>
        <w:rPr>
          <w:rFonts w:ascii="Calibri" w:hAnsi="Calibri" w:cs="Calibri"/>
          <w:bCs/>
          <w:sz w:val="24"/>
          <w:szCs w:val="24"/>
        </w:rPr>
      </w:pPr>
    </w:p>
    <w:p w14:paraId="2D2B6732" w14:textId="77777777" w:rsidR="001E0ED0" w:rsidRDefault="00CB2C68" w:rsidP="00CB2C68">
      <w:pPr>
        <w:rPr>
          <w:rFonts w:ascii="Calibri" w:hAnsi="Calibri" w:cs="Calibri"/>
          <w:bCs/>
          <w:sz w:val="24"/>
          <w:szCs w:val="24"/>
        </w:rPr>
      </w:pPr>
      <w:r w:rsidRPr="00872D06">
        <w:rPr>
          <w:rFonts w:ascii="Calibri" w:hAnsi="Calibri" w:cs="Calibri"/>
          <w:bCs/>
          <w:sz w:val="24"/>
          <w:szCs w:val="24"/>
        </w:rPr>
        <w:t>Of the demographic groups analysed, respondents</w:t>
      </w:r>
      <w:r w:rsidR="008A3E40">
        <w:rPr>
          <w:rFonts w:ascii="Calibri" w:hAnsi="Calibri" w:cs="Calibri"/>
          <w:bCs/>
          <w:sz w:val="24"/>
          <w:szCs w:val="24"/>
        </w:rPr>
        <w:t xml:space="preserve"> under the age of 35 were most likely to report missing a payment (10.0%), followed by</w:t>
      </w:r>
      <w:r w:rsidR="005A402C">
        <w:rPr>
          <w:rFonts w:ascii="Calibri" w:hAnsi="Calibri" w:cs="Calibri"/>
          <w:bCs/>
          <w:sz w:val="24"/>
          <w:szCs w:val="24"/>
        </w:rPr>
        <w:t xml:space="preserve"> respondents from an ethnically diverse background (9.9%)</w:t>
      </w:r>
      <w:r w:rsidR="00623809">
        <w:rPr>
          <w:rFonts w:ascii="Calibri" w:hAnsi="Calibri" w:cs="Calibri"/>
          <w:bCs/>
          <w:sz w:val="24"/>
          <w:szCs w:val="24"/>
        </w:rPr>
        <w:t>, those identifying as disabled (</w:t>
      </w:r>
      <w:r w:rsidR="00DE3CE2">
        <w:rPr>
          <w:rFonts w:ascii="Calibri" w:hAnsi="Calibri" w:cs="Calibri"/>
          <w:bCs/>
          <w:sz w:val="24"/>
          <w:szCs w:val="24"/>
        </w:rPr>
        <w:t>8.6%) and households with children (8.1%).</w:t>
      </w:r>
      <w:r w:rsidR="00C46441">
        <w:rPr>
          <w:rFonts w:ascii="Calibri" w:hAnsi="Calibri" w:cs="Calibri"/>
          <w:bCs/>
          <w:sz w:val="24"/>
          <w:szCs w:val="24"/>
        </w:rPr>
        <w:t xml:space="preserve">  </w:t>
      </w:r>
    </w:p>
    <w:p w14:paraId="2A7CF8AD" w14:textId="7B0941BA" w:rsidR="00872D06" w:rsidRPr="00872D06" w:rsidRDefault="00C46441" w:rsidP="00CB2C68">
      <w:pPr>
        <w:rPr>
          <w:rFonts w:ascii="Calibri" w:hAnsi="Calibri" w:cs="Calibri"/>
          <w:bCs/>
          <w:sz w:val="24"/>
          <w:szCs w:val="24"/>
        </w:rPr>
      </w:pPr>
      <w:r>
        <w:rPr>
          <w:rFonts w:ascii="Calibri" w:hAnsi="Calibri" w:cs="Calibri"/>
          <w:bCs/>
          <w:sz w:val="24"/>
          <w:szCs w:val="24"/>
        </w:rPr>
        <w:t xml:space="preserve">Respondents aged </w:t>
      </w:r>
      <w:r w:rsidR="001E0ED0">
        <w:rPr>
          <w:rFonts w:ascii="Calibri" w:hAnsi="Calibri" w:cs="Calibri"/>
          <w:bCs/>
          <w:sz w:val="24"/>
          <w:szCs w:val="24"/>
        </w:rPr>
        <w:t>55 or over were least likely to answer ‘Yes’ (2.9%).</w:t>
      </w:r>
    </w:p>
    <w:p w14:paraId="67E7B00F" w14:textId="78E7F1D6" w:rsidR="00CB2C68" w:rsidRPr="00BA50FD" w:rsidRDefault="007C7870" w:rsidP="00CB2C68">
      <w:pPr>
        <w:rPr>
          <w:rFonts w:ascii="Calibri" w:hAnsi="Calibri" w:cs="Calibri"/>
          <w:b/>
          <w:sz w:val="26"/>
          <w:szCs w:val="26"/>
        </w:rPr>
      </w:pPr>
      <w:r>
        <w:rPr>
          <w:noProof/>
          <w14:ligatures w14:val="standardContextual"/>
        </w:rPr>
        <w:lastRenderedPageBreak/>
        <w:drawing>
          <wp:inline distT="0" distB="0" distL="0" distR="0" wp14:anchorId="00DDD466" wp14:editId="6DC9EC4D">
            <wp:extent cx="5760000" cy="3088005"/>
            <wp:effectExtent l="0" t="0" r="12700" b="17145"/>
            <wp:docPr id="44621591" name="Chart 1" descr="Chart showing response pattern described in the narrative text">
              <a:extLst xmlns:a="http://schemas.openxmlformats.org/drawingml/2006/main">
                <a:ext uri="{FF2B5EF4-FFF2-40B4-BE49-F238E27FC236}">
                  <a16:creationId xmlns:a16="http://schemas.microsoft.com/office/drawing/2014/main" id="{39D83D88-429B-403E-A108-5DB25B71748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19E18C7A" w14:textId="77777777" w:rsidR="003426B1" w:rsidRPr="00BA50FD" w:rsidRDefault="003426B1" w:rsidP="00CB2C68">
      <w:pPr>
        <w:rPr>
          <w:rFonts w:ascii="Calibri" w:hAnsi="Calibri" w:cs="Calibri"/>
          <w:b/>
          <w:sz w:val="26"/>
          <w:szCs w:val="26"/>
        </w:rPr>
      </w:pPr>
    </w:p>
    <w:p w14:paraId="3E5A307A" w14:textId="27887659" w:rsidR="00CB2C68" w:rsidRPr="00BA50FD" w:rsidRDefault="008F421D" w:rsidP="00CB2C68">
      <w:pPr>
        <w:rPr>
          <w:rFonts w:ascii="Calibri" w:hAnsi="Calibri" w:cs="Calibri"/>
          <w:b/>
          <w:sz w:val="26"/>
          <w:szCs w:val="26"/>
        </w:rPr>
      </w:pPr>
      <w:r>
        <w:rPr>
          <w:rFonts w:ascii="Calibri" w:hAnsi="Calibri" w:cs="Calibri"/>
          <w:b/>
          <w:sz w:val="26"/>
          <w:szCs w:val="26"/>
        </w:rPr>
        <w:t>19</w:t>
      </w:r>
      <w:r w:rsidR="00CB2C68" w:rsidRPr="00BA50FD">
        <w:rPr>
          <w:rFonts w:ascii="Calibri" w:hAnsi="Calibri" w:cs="Calibri"/>
          <w:b/>
          <w:sz w:val="26"/>
          <w:szCs w:val="26"/>
        </w:rPr>
        <w:t xml:space="preserve">.  In the last six months, have you or anyone else in your household done any of the following because you couldn't AFFORD food:  </w:t>
      </w:r>
    </w:p>
    <w:p w14:paraId="250289EB" w14:textId="3C042F57" w:rsidR="00CB2C68" w:rsidRPr="00BA50FD" w:rsidRDefault="00637BC7" w:rsidP="00CB2C68">
      <w:pPr>
        <w:ind w:right="-23"/>
        <w:rPr>
          <w:rFonts w:ascii="Calibri" w:hAnsi="Calibri" w:cs="Calibri"/>
          <w:bCs/>
          <w:sz w:val="24"/>
          <w:szCs w:val="24"/>
        </w:rPr>
      </w:pPr>
      <w:r>
        <w:rPr>
          <w:rFonts w:ascii="Calibri" w:hAnsi="Calibri" w:cs="Calibri"/>
          <w:bCs/>
          <w:sz w:val="24"/>
          <w:szCs w:val="24"/>
        </w:rPr>
        <w:t xml:space="preserve">Results were broadly </w:t>
      </w:r>
      <w:proofErr w:type="gramStart"/>
      <w:r>
        <w:rPr>
          <w:rFonts w:ascii="Calibri" w:hAnsi="Calibri" w:cs="Calibri"/>
          <w:bCs/>
          <w:sz w:val="24"/>
          <w:szCs w:val="24"/>
        </w:rPr>
        <w:t>similar</w:t>
      </w:r>
      <w:r w:rsidR="00CB2C68">
        <w:rPr>
          <w:rFonts w:ascii="Calibri" w:hAnsi="Calibri" w:cs="Calibri"/>
          <w:bCs/>
          <w:sz w:val="24"/>
          <w:szCs w:val="24"/>
        </w:rPr>
        <w:t xml:space="preserve"> to</w:t>
      </w:r>
      <w:proofErr w:type="gramEnd"/>
      <w:r w:rsidR="00CB2C68">
        <w:rPr>
          <w:rFonts w:ascii="Calibri" w:hAnsi="Calibri" w:cs="Calibri"/>
          <w:bCs/>
          <w:sz w:val="24"/>
          <w:szCs w:val="24"/>
        </w:rPr>
        <w:t xml:space="preserve"> the </w:t>
      </w:r>
      <w:r>
        <w:rPr>
          <w:rFonts w:ascii="Calibri" w:hAnsi="Calibri" w:cs="Calibri"/>
          <w:bCs/>
          <w:sz w:val="24"/>
          <w:szCs w:val="24"/>
        </w:rPr>
        <w:t>findings of the 2023</w:t>
      </w:r>
      <w:r w:rsidR="00CB2C68">
        <w:rPr>
          <w:rFonts w:ascii="Calibri" w:hAnsi="Calibri" w:cs="Calibri"/>
          <w:bCs/>
          <w:sz w:val="24"/>
          <w:szCs w:val="24"/>
        </w:rPr>
        <w:t xml:space="preserve"> survey</w:t>
      </w:r>
      <w:r w:rsidR="000C38F6">
        <w:rPr>
          <w:rFonts w:ascii="Calibri" w:hAnsi="Calibri" w:cs="Calibri"/>
          <w:bCs/>
          <w:sz w:val="24"/>
          <w:szCs w:val="24"/>
        </w:rPr>
        <w:t>, with around one</w:t>
      </w:r>
      <w:r w:rsidR="00CB2C68">
        <w:rPr>
          <w:rFonts w:ascii="Calibri" w:hAnsi="Calibri" w:cs="Calibri"/>
          <w:bCs/>
          <w:sz w:val="24"/>
          <w:szCs w:val="24"/>
        </w:rPr>
        <w:t xml:space="preserve"> in </w:t>
      </w:r>
      <w:r w:rsidR="000C38F6">
        <w:rPr>
          <w:rFonts w:ascii="Calibri" w:hAnsi="Calibri" w:cs="Calibri"/>
          <w:bCs/>
          <w:sz w:val="24"/>
          <w:szCs w:val="24"/>
        </w:rPr>
        <w:t>6 (15.9%)</w:t>
      </w:r>
      <w:r w:rsidR="00976F71">
        <w:rPr>
          <w:rFonts w:ascii="Calibri" w:hAnsi="Calibri" w:cs="Calibri"/>
          <w:bCs/>
          <w:sz w:val="24"/>
          <w:szCs w:val="24"/>
        </w:rPr>
        <w:t xml:space="preserve"> </w:t>
      </w:r>
      <w:r w:rsidR="00CB2C68">
        <w:rPr>
          <w:rFonts w:ascii="Calibri" w:hAnsi="Calibri" w:cs="Calibri"/>
          <w:bCs/>
          <w:sz w:val="24"/>
          <w:szCs w:val="24"/>
        </w:rPr>
        <w:t xml:space="preserve">eating smaller meals than usual, or skipping </w:t>
      </w:r>
      <w:r w:rsidR="009E297B">
        <w:rPr>
          <w:rFonts w:ascii="Calibri" w:hAnsi="Calibri" w:cs="Calibri"/>
          <w:bCs/>
          <w:sz w:val="24"/>
          <w:szCs w:val="24"/>
        </w:rPr>
        <w:t>meals because they couldn’t afford food</w:t>
      </w:r>
      <w:r w:rsidR="0085048D">
        <w:rPr>
          <w:rFonts w:ascii="Calibri" w:hAnsi="Calibri" w:cs="Calibri"/>
          <w:bCs/>
          <w:sz w:val="24"/>
          <w:szCs w:val="24"/>
        </w:rPr>
        <w:t>; one in twelve (8.6%)</w:t>
      </w:r>
      <w:r w:rsidR="004B3A7E">
        <w:rPr>
          <w:rFonts w:ascii="Calibri" w:hAnsi="Calibri" w:cs="Calibri"/>
          <w:bCs/>
          <w:sz w:val="24"/>
          <w:szCs w:val="24"/>
        </w:rPr>
        <w:t xml:space="preserve"> </w:t>
      </w:r>
      <w:r w:rsidR="00CB2C68">
        <w:rPr>
          <w:rFonts w:ascii="Calibri" w:hAnsi="Calibri" w:cs="Calibri"/>
          <w:bCs/>
          <w:sz w:val="24"/>
          <w:szCs w:val="24"/>
        </w:rPr>
        <w:t xml:space="preserve">missed meals to afford to pay </w:t>
      </w:r>
      <w:r w:rsidR="004B3A7E">
        <w:rPr>
          <w:rFonts w:ascii="Calibri" w:hAnsi="Calibri" w:cs="Calibri"/>
          <w:bCs/>
          <w:sz w:val="24"/>
          <w:szCs w:val="24"/>
        </w:rPr>
        <w:t>bills.</w:t>
      </w:r>
    </w:p>
    <w:p w14:paraId="109557B6" w14:textId="4A9936ED" w:rsidR="004B3A7E" w:rsidRPr="00BA50FD" w:rsidRDefault="004B3A7E" w:rsidP="00CB2C68">
      <w:pPr>
        <w:ind w:right="-23"/>
        <w:rPr>
          <w:rFonts w:ascii="Calibri" w:hAnsi="Calibri" w:cs="Calibri"/>
          <w:bCs/>
          <w:sz w:val="24"/>
          <w:szCs w:val="24"/>
        </w:rPr>
      </w:pPr>
      <w:r>
        <w:rPr>
          <w:rFonts w:ascii="Calibri" w:hAnsi="Calibri" w:cs="Calibri"/>
          <w:bCs/>
          <w:sz w:val="24"/>
          <w:szCs w:val="24"/>
        </w:rPr>
        <w:t>The proportion of respondents</w:t>
      </w:r>
      <w:r w:rsidR="00C30CBF">
        <w:rPr>
          <w:rFonts w:ascii="Calibri" w:hAnsi="Calibri" w:cs="Calibri"/>
          <w:bCs/>
          <w:sz w:val="24"/>
          <w:szCs w:val="24"/>
        </w:rPr>
        <w:t xml:space="preserve"> receiving food from  a food bank or charity increased from 2.5% in 2023 to 4.4%.</w:t>
      </w:r>
    </w:p>
    <w:tbl>
      <w:tblPr>
        <w:tblStyle w:val="GridTable5Dark-Accent6"/>
        <w:tblW w:w="9323" w:type="dxa"/>
        <w:tblLayout w:type="fixed"/>
        <w:tblLook w:val="04A0" w:firstRow="1" w:lastRow="0" w:firstColumn="1" w:lastColumn="0" w:noHBand="0" w:noVBand="1"/>
      </w:tblPr>
      <w:tblGrid>
        <w:gridCol w:w="4957"/>
        <w:gridCol w:w="873"/>
        <w:gridCol w:w="873"/>
        <w:gridCol w:w="873"/>
        <w:gridCol w:w="873"/>
        <w:gridCol w:w="874"/>
      </w:tblGrid>
      <w:tr w:rsidR="00CB2C68" w:rsidRPr="00321BE3" w14:paraId="1B835D77" w14:textId="77777777" w:rsidTr="009A2D5F">
        <w:trPr>
          <w:cnfStyle w:val="100000000000" w:firstRow="1" w:lastRow="0" w:firstColumn="0" w:lastColumn="0" w:oddVBand="0" w:evenVBand="0" w:oddHBand="0"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4957" w:type="dxa"/>
            <w:noWrap/>
            <w:hideMark/>
          </w:tcPr>
          <w:p w14:paraId="6D71CECA" w14:textId="77777777" w:rsidR="00CB2C68" w:rsidRPr="009A2D5F" w:rsidRDefault="00CB2C68" w:rsidP="00150AB2">
            <w:pPr>
              <w:spacing w:after="0"/>
              <w:rPr>
                <w:rFonts w:eastAsia="Times New Roman" w:cstheme="minorHAnsi"/>
                <w:sz w:val="24"/>
                <w:szCs w:val="28"/>
                <w:lang w:eastAsia="en-GB"/>
              </w:rPr>
            </w:pPr>
            <w:r w:rsidRPr="009A2D5F">
              <w:rPr>
                <w:rFonts w:eastAsia="Times New Roman" w:cstheme="minorHAnsi"/>
                <w:sz w:val="24"/>
                <w:szCs w:val="28"/>
                <w:lang w:eastAsia="en-GB"/>
              </w:rPr>
              <w:t>%</w:t>
            </w:r>
          </w:p>
        </w:tc>
        <w:tc>
          <w:tcPr>
            <w:tcW w:w="873" w:type="dxa"/>
          </w:tcPr>
          <w:p w14:paraId="225F7DB5" w14:textId="0276C35C" w:rsidR="009A2D5F" w:rsidRDefault="009A2D5F"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Pr>
                <w:rFonts w:ascii="Calibri" w:eastAsia="Times New Roman" w:hAnsi="Calibri" w:cs="Calibri"/>
                <w:sz w:val="24"/>
                <w:szCs w:val="28"/>
                <w:lang w:eastAsia="en-GB"/>
              </w:rPr>
              <w:t>2024</w:t>
            </w:r>
          </w:p>
        </w:tc>
        <w:tc>
          <w:tcPr>
            <w:tcW w:w="873" w:type="dxa"/>
          </w:tcPr>
          <w:p w14:paraId="42171418" w14:textId="0C90998D" w:rsidR="00CB2C68" w:rsidRPr="009A2D5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9A2D5F">
              <w:rPr>
                <w:rFonts w:ascii="Calibri" w:eastAsia="Times New Roman" w:hAnsi="Calibri" w:cs="Calibri"/>
                <w:sz w:val="24"/>
                <w:szCs w:val="28"/>
                <w:lang w:eastAsia="en-GB"/>
              </w:rPr>
              <w:t>2023</w:t>
            </w:r>
          </w:p>
        </w:tc>
        <w:tc>
          <w:tcPr>
            <w:tcW w:w="873" w:type="dxa"/>
          </w:tcPr>
          <w:p w14:paraId="0A6AA82D" w14:textId="77777777" w:rsidR="00CB2C68" w:rsidRPr="009A2D5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9A2D5F">
              <w:rPr>
                <w:rFonts w:ascii="Calibri" w:eastAsia="Times New Roman" w:hAnsi="Calibri" w:cs="Calibri"/>
                <w:sz w:val="24"/>
                <w:szCs w:val="28"/>
                <w:lang w:eastAsia="en-GB"/>
              </w:rPr>
              <w:t>2022</w:t>
            </w:r>
          </w:p>
        </w:tc>
        <w:tc>
          <w:tcPr>
            <w:tcW w:w="873" w:type="dxa"/>
            <w:noWrap/>
            <w:hideMark/>
          </w:tcPr>
          <w:p w14:paraId="38C27674" w14:textId="77777777" w:rsidR="00CB2C68" w:rsidRPr="009A2D5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9A2D5F">
              <w:rPr>
                <w:rFonts w:ascii="Calibri" w:eastAsia="Times New Roman" w:hAnsi="Calibri" w:cs="Calibri"/>
                <w:sz w:val="24"/>
                <w:szCs w:val="28"/>
                <w:lang w:eastAsia="en-GB"/>
              </w:rPr>
              <w:t>2021</w:t>
            </w:r>
          </w:p>
        </w:tc>
        <w:tc>
          <w:tcPr>
            <w:tcW w:w="874" w:type="dxa"/>
            <w:noWrap/>
            <w:hideMark/>
          </w:tcPr>
          <w:p w14:paraId="17470B26" w14:textId="77777777" w:rsidR="00CB2C68" w:rsidRPr="009A2D5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9A2D5F">
              <w:rPr>
                <w:rFonts w:ascii="Calibri" w:eastAsia="Times New Roman" w:hAnsi="Calibri" w:cs="Calibri"/>
                <w:sz w:val="24"/>
                <w:szCs w:val="28"/>
                <w:lang w:eastAsia="en-GB"/>
              </w:rPr>
              <w:t>2020</w:t>
            </w:r>
          </w:p>
        </w:tc>
      </w:tr>
      <w:tr w:rsidR="00CB2C68" w:rsidRPr="00321BE3" w14:paraId="44706F1D" w14:textId="77777777" w:rsidTr="009A2D5F">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4957" w:type="dxa"/>
            <w:noWrap/>
            <w:hideMark/>
          </w:tcPr>
          <w:p w14:paraId="19A55B99" w14:textId="77777777" w:rsidR="00CB2C68" w:rsidRPr="009A2D5F" w:rsidRDefault="00CB2C68" w:rsidP="00150AB2">
            <w:pPr>
              <w:spacing w:after="0"/>
              <w:rPr>
                <w:rFonts w:ascii="Calibri" w:eastAsia="Times New Roman" w:hAnsi="Calibri" w:cs="Calibri"/>
                <w:color w:val="000000"/>
                <w:sz w:val="24"/>
                <w:szCs w:val="28"/>
                <w:lang w:eastAsia="en-GB"/>
              </w:rPr>
            </w:pPr>
            <w:r w:rsidRPr="009A2D5F">
              <w:rPr>
                <w:rFonts w:ascii="Calibri" w:eastAsia="Times New Roman" w:hAnsi="Calibri" w:cs="Calibri"/>
                <w:color w:val="000000"/>
                <w:sz w:val="24"/>
                <w:szCs w:val="28"/>
                <w:lang w:eastAsia="en-GB"/>
              </w:rPr>
              <w:t xml:space="preserve">Had smaller meals than usual, or skipped meals </w:t>
            </w:r>
          </w:p>
        </w:tc>
        <w:tc>
          <w:tcPr>
            <w:tcW w:w="873" w:type="dxa"/>
          </w:tcPr>
          <w:p w14:paraId="55613E5B" w14:textId="73591FDD" w:rsidR="00C01703" w:rsidRPr="001455E2" w:rsidRDefault="00C01703"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15.9</w:t>
            </w:r>
          </w:p>
        </w:tc>
        <w:tc>
          <w:tcPr>
            <w:tcW w:w="873" w:type="dxa"/>
          </w:tcPr>
          <w:p w14:paraId="77B7CD5A" w14:textId="7FBECA3B"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16.2</w:t>
            </w:r>
          </w:p>
        </w:tc>
        <w:tc>
          <w:tcPr>
            <w:tcW w:w="873" w:type="dxa"/>
          </w:tcPr>
          <w:p w14:paraId="614DEE8E" w14:textId="77777777"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15.6</w:t>
            </w:r>
          </w:p>
        </w:tc>
        <w:tc>
          <w:tcPr>
            <w:tcW w:w="873" w:type="dxa"/>
            <w:noWrap/>
          </w:tcPr>
          <w:p w14:paraId="05C596FB" w14:textId="77777777"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9.6</w:t>
            </w:r>
          </w:p>
        </w:tc>
        <w:tc>
          <w:tcPr>
            <w:tcW w:w="874" w:type="dxa"/>
            <w:noWrap/>
            <w:hideMark/>
          </w:tcPr>
          <w:p w14:paraId="083DC30D" w14:textId="77777777"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8.0</w:t>
            </w:r>
          </w:p>
        </w:tc>
      </w:tr>
      <w:tr w:rsidR="00CB2C68" w:rsidRPr="00321BE3" w14:paraId="0CCA9557" w14:textId="77777777" w:rsidTr="009A2D5F">
        <w:trPr>
          <w:cnfStyle w:val="000000010000" w:firstRow="0" w:lastRow="0" w:firstColumn="0" w:lastColumn="0" w:oddVBand="0" w:evenVBand="0" w:oddHBand="0" w:evenHBand="1"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4957" w:type="dxa"/>
            <w:noWrap/>
          </w:tcPr>
          <w:p w14:paraId="28637784" w14:textId="77777777" w:rsidR="00CB2C68" w:rsidRPr="009A2D5F" w:rsidRDefault="00CB2C68" w:rsidP="00150AB2">
            <w:pPr>
              <w:spacing w:after="0"/>
              <w:rPr>
                <w:rFonts w:ascii="Calibri" w:eastAsia="Times New Roman" w:hAnsi="Calibri" w:cs="Calibri"/>
                <w:color w:val="000000"/>
                <w:sz w:val="24"/>
                <w:szCs w:val="28"/>
                <w:lang w:eastAsia="en-GB"/>
              </w:rPr>
            </w:pPr>
            <w:r w:rsidRPr="009A2D5F">
              <w:rPr>
                <w:rFonts w:ascii="Calibri" w:eastAsia="Times New Roman" w:hAnsi="Calibri" w:cs="Calibri"/>
                <w:color w:val="000000"/>
                <w:sz w:val="24"/>
                <w:szCs w:val="28"/>
                <w:lang w:eastAsia="en-GB"/>
              </w:rPr>
              <w:t>Missed meals to afford to pay your bills</w:t>
            </w:r>
          </w:p>
        </w:tc>
        <w:tc>
          <w:tcPr>
            <w:tcW w:w="873" w:type="dxa"/>
          </w:tcPr>
          <w:p w14:paraId="68F2927F" w14:textId="55E15CD3" w:rsidR="00C01703" w:rsidRPr="001455E2" w:rsidRDefault="00C01703"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8.6</w:t>
            </w:r>
          </w:p>
        </w:tc>
        <w:tc>
          <w:tcPr>
            <w:tcW w:w="873" w:type="dxa"/>
          </w:tcPr>
          <w:p w14:paraId="0AECBD7A" w14:textId="47C84457" w:rsidR="00CB2C68" w:rsidRPr="001455E2"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7.5</w:t>
            </w:r>
          </w:p>
        </w:tc>
        <w:tc>
          <w:tcPr>
            <w:tcW w:w="873" w:type="dxa"/>
          </w:tcPr>
          <w:p w14:paraId="372D9F7A" w14:textId="77777777" w:rsidR="00CB2C68" w:rsidRPr="001455E2"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5.9</w:t>
            </w:r>
          </w:p>
        </w:tc>
        <w:tc>
          <w:tcPr>
            <w:tcW w:w="873" w:type="dxa"/>
            <w:noWrap/>
          </w:tcPr>
          <w:p w14:paraId="6C4BE0F6" w14:textId="77777777" w:rsidR="00CB2C68" w:rsidRPr="001455E2"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w:t>
            </w:r>
          </w:p>
        </w:tc>
        <w:tc>
          <w:tcPr>
            <w:tcW w:w="874" w:type="dxa"/>
            <w:noWrap/>
          </w:tcPr>
          <w:p w14:paraId="36022ECF" w14:textId="77777777" w:rsidR="00CB2C68" w:rsidRPr="001455E2"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w:t>
            </w:r>
          </w:p>
        </w:tc>
      </w:tr>
      <w:tr w:rsidR="00CB2C68" w:rsidRPr="00321BE3" w14:paraId="5738B6D7" w14:textId="77777777" w:rsidTr="009A2D5F">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4957" w:type="dxa"/>
            <w:noWrap/>
            <w:hideMark/>
          </w:tcPr>
          <w:p w14:paraId="52CFF1C9" w14:textId="77777777" w:rsidR="00CB2C68" w:rsidRPr="009A2D5F" w:rsidRDefault="00CB2C68" w:rsidP="00150AB2">
            <w:pPr>
              <w:spacing w:after="0"/>
              <w:rPr>
                <w:rFonts w:ascii="Calibri" w:eastAsia="Times New Roman" w:hAnsi="Calibri" w:cs="Calibri"/>
                <w:color w:val="000000"/>
                <w:sz w:val="24"/>
                <w:szCs w:val="28"/>
                <w:lang w:eastAsia="en-GB"/>
              </w:rPr>
            </w:pPr>
            <w:r w:rsidRPr="009A2D5F">
              <w:rPr>
                <w:rFonts w:ascii="Calibri" w:eastAsia="Times New Roman" w:hAnsi="Calibri" w:cs="Calibri"/>
                <w:color w:val="000000"/>
                <w:sz w:val="24"/>
                <w:szCs w:val="28"/>
                <w:lang w:eastAsia="en-GB"/>
              </w:rPr>
              <w:t>Been hungry but not eaten</w:t>
            </w:r>
          </w:p>
        </w:tc>
        <w:tc>
          <w:tcPr>
            <w:tcW w:w="873" w:type="dxa"/>
          </w:tcPr>
          <w:p w14:paraId="0B194A6B" w14:textId="0A097B10" w:rsidR="001455E2" w:rsidRPr="001455E2" w:rsidRDefault="001455E2"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7.1</w:t>
            </w:r>
          </w:p>
        </w:tc>
        <w:tc>
          <w:tcPr>
            <w:tcW w:w="873" w:type="dxa"/>
          </w:tcPr>
          <w:p w14:paraId="0E7B9B4B" w14:textId="3A849372"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6.2</w:t>
            </w:r>
          </w:p>
        </w:tc>
        <w:tc>
          <w:tcPr>
            <w:tcW w:w="873" w:type="dxa"/>
          </w:tcPr>
          <w:p w14:paraId="3701359B" w14:textId="77777777"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5.8</w:t>
            </w:r>
          </w:p>
        </w:tc>
        <w:tc>
          <w:tcPr>
            <w:tcW w:w="873" w:type="dxa"/>
            <w:noWrap/>
          </w:tcPr>
          <w:p w14:paraId="44725F57" w14:textId="77777777"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5.2</w:t>
            </w:r>
          </w:p>
        </w:tc>
        <w:tc>
          <w:tcPr>
            <w:tcW w:w="874" w:type="dxa"/>
            <w:noWrap/>
            <w:hideMark/>
          </w:tcPr>
          <w:p w14:paraId="72C052E3" w14:textId="77777777"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5.2</w:t>
            </w:r>
          </w:p>
        </w:tc>
      </w:tr>
      <w:tr w:rsidR="00CB2C68" w:rsidRPr="00321BE3" w14:paraId="5FC0B8BB" w14:textId="77777777" w:rsidTr="009A2D5F">
        <w:trPr>
          <w:cnfStyle w:val="000000010000" w:firstRow="0" w:lastRow="0" w:firstColumn="0" w:lastColumn="0" w:oddVBand="0" w:evenVBand="0" w:oddHBand="0" w:evenHBand="1"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4957" w:type="dxa"/>
            <w:noWrap/>
            <w:hideMark/>
          </w:tcPr>
          <w:p w14:paraId="35CB30FF" w14:textId="77777777" w:rsidR="00CB2C68" w:rsidRPr="009A2D5F" w:rsidRDefault="00CB2C68" w:rsidP="00150AB2">
            <w:pPr>
              <w:spacing w:after="0"/>
              <w:rPr>
                <w:rFonts w:ascii="Calibri" w:eastAsia="Times New Roman" w:hAnsi="Calibri" w:cs="Calibri"/>
                <w:color w:val="000000"/>
                <w:sz w:val="24"/>
                <w:szCs w:val="28"/>
                <w:lang w:eastAsia="en-GB"/>
              </w:rPr>
            </w:pPr>
            <w:r w:rsidRPr="009A2D5F">
              <w:rPr>
                <w:rFonts w:ascii="Calibri" w:eastAsia="Times New Roman" w:hAnsi="Calibri" w:cs="Calibri"/>
                <w:color w:val="000000"/>
                <w:sz w:val="24"/>
                <w:szCs w:val="28"/>
                <w:lang w:eastAsia="en-GB"/>
              </w:rPr>
              <w:t xml:space="preserve">Not eaten for a whole day </w:t>
            </w:r>
          </w:p>
        </w:tc>
        <w:tc>
          <w:tcPr>
            <w:tcW w:w="873" w:type="dxa"/>
          </w:tcPr>
          <w:p w14:paraId="4B12F476" w14:textId="4CBEC96A" w:rsidR="001455E2" w:rsidRPr="001455E2" w:rsidRDefault="001455E2"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4.2</w:t>
            </w:r>
          </w:p>
        </w:tc>
        <w:tc>
          <w:tcPr>
            <w:tcW w:w="873" w:type="dxa"/>
          </w:tcPr>
          <w:p w14:paraId="4F2366C6" w14:textId="738832D4" w:rsidR="00CB2C68" w:rsidRPr="001455E2"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3.4</w:t>
            </w:r>
          </w:p>
        </w:tc>
        <w:tc>
          <w:tcPr>
            <w:tcW w:w="873" w:type="dxa"/>
          </w:tcPr>
          <w:p w14:paraId="1C2AA65A" w14:textId="77777777" w:rsidR="00CB2C68" w:rsidRPr="001455E2"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3.5</w:t>
            </w:r>
          </w:p>
        </w:tc>
        <w:tc>
          <w:tcPr>
            <w:tcW w:w="873" w:type="dxa"/>
            <w:noWrap/>
          </w:tcPr>
          <w:p w14:paraId="2B3C9E2B" w14:textId="77777777" w:rsidR="00CB2C68" w:rsidRPr="001455E2"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2.5</w:t>
            </w:r>
          </w:p>
        </w:tc>
        <w:tc>
          <w:tcPr>
            <w:tcW w:w="874" w:type="dxa"/>
            <w:noWrap/>
            <w:hideMark/>
          </w:tcPr>
          <w:p w14:paraId="4F8C986F" w14:textId="77777777" w:rsidR="00CB2C68" w:rsidRPr="001455E2"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3.4</w:t>
            </w:r>
          </w:p>
        </w:tc>
      </w:tr>
      <w:tr w:rsidR="00CB2C68" w:rsidRPr="00321BE3" w14:paraId="046335CB" w14:textId="77777777" w:rsidTr="009A2D5F">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4957" w:type="dxa"/>
            <w:noWrap/>
            <w:hideMark/>
          </w:tcPr>
          <w:p w14:paraId="7F7BD90A" w14:textId="77777777" w:rsidR="00CB2C68" w:rsidRPr="009A2D5F" w:rsidRDefault="00CB2C68" w:rsidP="00150AB2">
            <w:pPr>
              <w:spacing w:after="0"/>
              <w:rPr>
                <w:rFonts w:ascii="Calibri" w:eastAsia="Times New Roman" w:hAnsi="Calibri" w:cs="Calibri"/>
                <w:color w:val="000000"/>
                <w:sz w:val="24"/>
                <w:szCs w:val="28"/>
                <w:lang w:eastAsia="en-GB"/>
              </w:rPr>
            </w:pPr>
            <w:r w:rsidRPr="009A2D5F">
              <w:rPr>
                <w:rFonts w:ascii="Calibri" w:eastAsia="Times New Roman" w:hAnsi="Calibri" w:cs="Calibri"/>
                <w:color w:val="000000"/>
                <w:sz w:val="24"/>
                <w:szCs w:val="28"/>
                <w:lang w:eastAsia="en-GB"/>
              </w:rPr>
              <w:t>Received food from a food bank or charity</w:t>
            </w:r>
          </w:p>
        </w:tc>
        <w:tc>
          <w:tcPr>
            <w:tcW w:w="873" w:type="dxa"/>
          </w:tcPr>
          <w:p w14:paraId="1F505787" w14:textId="6F78ADE2" w:rsidR="001455E2" w:rsidRPr="001455E2" w:rsidRDefault="001455E2"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4.4</w:t>
            </w:r>
          </w:p>
        </w:tc>
        <w:tc>
          <w:tcPr>
            <w:tcW w:w="873" w:type="dxa"/>
          </w:tcPr>
          <w:p w14:paraId="4D423F2E" w14:textId="38BBFFC7"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2.5</w:t>
            </w:r>
          </w:p>
        </w:tc>
        <w:tc>
          <w:tcPr>
            <w:tcW w:w="873" w:type="dxa"/>
          </w:tcPr>
          <w:p w14:paraId="017EACF1" w14:textId="77777777"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2.6</w:t>
            </w:r>
          </w:p>
        </w:tc>
        <w:tc>
          <w:tcPr>
            <w:tcW w:w="873" w:type="dxa"/>
            <w:noWrap/>
          </w:tcPr>
          <w:p w14:paraId="73BD5C3C" w14:textId="77777777"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1.8</w:t>
            </w:r>
          </w:p>
        </w:tc>
        <w:tc>
          <w:tcPr>
            <w:tcW w:w="874" w:type="dxa"/>
            <w:noWrap/>
            <w:hideMark/>
          </w:tcPr>
          <w:p w14:paraId="42885CF7" w14:textId="77777777" w:rsidR="00CB2C68" w:rsidRPr="001455E2"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1455E2">
              <w:rPr>
                <w:rFonts w:ascii="Calibri" w:eastAsia="Times New Roman" w:hAnsi="Calibri" w:cs="Calibri"/>
                <w:i/>
                <w:color w:val="000000"/>
                <w:sz w:val="24"/>
                <w:szCs w:val="28"/>
                <w:lang w:eastAsia="en-GB"/>
              </w:rPr>
              <w:t>1.6</w:t>
            </w:r>
          </w:p>
        </w:tc>
      </w:tr>
    </w:tbl>
    <w:p w14:paraId="6D1359DA" w14:textId="77777777" w:rsidR="00CB2C68" w:rsidRPr="007937DB" w:rsidRDefault="00CB2C68" w:rsidP="00CB2C68">
      <w:pPr>
        <w:ind w:right="-23"/>
        <w:rPr>
          <w:rFonts w:ascii="Calibri" w:hAnsi="Calibri" w:cs="Calibri"/>
          <w:bCs/>
          <w:sz w:val="24"/>
          <w:szCs w:val="24"/>
        </w:rPr>
      </w:pPr>
    </w:p>
    <w:p w14:paraId="05AB70B9" w14:textId="709E7A06" w:rsidR="00951496" w:rsidRDefault="00951496" w:rsidP="00CB2C68">
      <w:pPr>
        <w:ind w:right="-23"/>
        <w:rPr>
          <w:rFonts w:ascii="Calibri" w:hAnsi="Calibri" w:cs="Calibri"/>
          <w:bCs/>
          <w:sz w:val="24"/>
          <w:szCs w:val="24"/>
        </w:rPr>
      </w:pPr>
      <w:r>
        <w:rPr>
          <w:rFonts w:ascii="Calibri" w:hAnsi="Calibri" w:cs="Calibri"/>
          <w:bCs/>
          <w:sz w:val="24"/>
          <w:szCs w:val="24"/>
        </w:rPr>
        <w:t>R</w:t>
      </w:r>
      <w:r w:rsidR="00757E39">
        <w:rPr>
          <w:rFonts w:ascii="Calibri" w:hAnsi="Calibri" w:cs="Calibri"/>
          <w:bCs/>
          <w:sz w:val="24"/>
          <w:szCs w:val="24"/>
        </w:rPr>
        <w:t xml:space="preserve">espondents under the age of 35 were most likely to have </w:t>
      </w:r>
      <w:r w:rsidR="004A1914">
        <w:rPr>
          <w:rFonts w:ascii="Calibri" w:hAnsi="Calibri" w:cs="Calibri"/>
          <w:bCs/>
          <w:sz w:val="24"/>
          <w:szCs w:val="24"/>
        </w:rPr>
        <w:t>undertaken at least one of the options listed (</w:t>
      </w:r>
      <w:r w:rsidR="006E3683">
        <w:rPr>
          <w:rFonts w:ascii="Calibri" w:hAnsi="Calibri" w:cs="Calibri"/>
          <w:bCs/>
          <w:sz w:val="24"/>
          <w:szCs w:val="24"/>
        </w:rPr>
        <w:t>38.5%), followed by those identifying as disabled (</w:t>
      </w:r>
      <w:r w:rsidR="00B42E1F">
        <w:rPr>
          <w:rFonts w:ascii="Calibri" w:hAnsi="Calibri" w:cs="Calibri"/>
          <w:bCs/>
          <w:sz w:val="24"/>
          <w:szCs w:val="24"/>
        </w:rPr>
        <w:t>31.0%), and residents of the Southern Arc (30.3%).</w:t>
      </w:r>
      <w:r w:rsidR="008F57A3" w:rsidRPr="008F57A3">
        <w:rPr>
          <w:rFonts w:ascii="Calibri" w:hAnsi="Calibri" w:cs="Calibri"/>
          <w:bCs/>
          <w:sz w:val="24"/>
          <w:szCs w:val="24"/>
        </w:rPr>
        <w:t xml:space="preserve"> </w:t>
      </w:r>
      <w:r w:rsidR="008F57A3" w:rsidRPr="003224D7">
        <w:rPr>
          <w:rFonts w:ascii="Calibri" w:hAnsi="Calibri" w:cs="Calibri"/>
          <w:bCs/>
          <w:sz w:val="24"/>
          <w:szCs w:val="24"/>
        </w:rPr>
        <w:t>Respondents over the age of 55 were most likely to report they had done ‘none’ of the options listed (86.6%).</w:t>
      </w:r>
    </w:p>
    <w:p w14:paraId="7D61E358" w14:textId="6BEF6339" w:rsidR="00CB2C68" w:rsidRPr="009C3DBF" w:rsidRDefault="00D31D00" w:rsidP="00CB2C68">
      <w:pPr>
        <w:ind w:right="-23"/>
        <w:rPr>
          <w:rFonts w:ascii="Calibri" w:hAnsi="Calibri" w:cs="Calibri"/>
          <w:bCs/>
          <w:sz w:val="24"/>
          <w:szCs w:val="24"/>
        </w:rPr>
      </w:pPr>
      <w:r w:rsidRPr="001571FB">
        <w:rPr>
          <w:rFonts w:ascii="Calibri" w:hAnsi="Calibri" w:cs="Calibri"/>
          <w:bCs/>
          <w:sz w:val="24"/>
          <w:szCs w:val="24"/>
        </w:rPr>
        <w:t>Around o</w:t>
      </w:r>
      <w:r w:rsidR="00CB2C68" w:rsidRPr="001571FB">
        <w:rPr>
          <w:rFonts w:ascii="Calibri" w:hAnsi="Calibri" w:cs="Calibri"/>
          <w:bCs/>
          <w:sz w:val="24"/>
          <w:szCs w:val="24"/>
        </w:rPr>
        <w:t xml:space="preserve">ne in </w:t>
      </w:r>
      <w:r w:rsidR="006314D8" w:rsidRPr="001571FB">
        <w:rPr>
          <w:rFonts w:ascii="Calibri" w:hAnsi="Calibri" w:cs="Calibri"/>
          <w:bCs/>
          <w:sz w:val="24"/>
          <w:szCs w:val="24"/>
        </w:rPr>
        <w:t>fourteen</w:t>
      </w:r>
      <w:r w:rsidR="00CB2C68" w:rsidRPr="001571FB">
        <w:rPr>
          <w:rFonts w:ascii="Calibri" w:hAnsi="Calibri" w:cs="Calibri"/>
          <w:bCs/>
          <w:sz w:val="24"/>
          <w:szCs w:val="24"/>
        </w:rPr>
        <w:t xml:space="preserve"> of those identifying as disabled (</w:t>
      </w:r>
      <w:r w:rsidR="00B464D8" w:rsidRPr="001571FB">
        <w:rPr>
          <w:rFonts w:ascii="Calibri" w:hAnsi="Calibri" w:cs="Calibri"/>
          <w:bCs/>
          <w:sz w:val="24"/>
          <w:szCs w:val="24"/>
        </w:rPr>
        <w:t>7.7</w:t>
      </w:r>
      <w:r w:rsidR="00CB2C68" w:rsidRPr="001571FB">
        <w:rPr>
          <w:rFonts w:ascii="Calibri" w:hAnsi="Calibri" w:cs="Calibri"/>
          <w:bCs/>
          <w:sz w:val="24"/>
          <w:szCs w:val="24"/>
        </w:rPr>
        <w:t>%) reported that they had ‘not eaten for a whole day’ – the highest proportion of all demographic groups analysed</w:t>
      </w:r>
      <w:r w:rsidR="00C056DF" w:rsidRPr="001571FB">
        <w:rPr>
          <w:rFonts w:ascii="Calibri" w:hAnsi="Calibri" w:cs="Calibri"/>
          <w:bCs/>
          <w:sz w:val="24"/>
          <w:szCs w:val="24"/>
        </w:rPr>
        <w:t>, reflecting the findings of the previous year</w:t>
      </w:r>
      <w:r w:rsidR="00CB2C68" w:rsidRPr="001571FB">
        <w:rPr>
          <w:rFonts w:ascii="Calibri" w:hAnsi="Calibri" w:cs="Calibri"/>
          <w:bCs/>
          <w:sz w:val="24"/>
          <w:szCs w:val="24"/>
        </w:rPr>
        <w:t>.</w:t>
      </w:r>
    </w:p>
    <w:tbl>
      <w:tblPr>
        <w:tblStyle w:val="GridTable5Dark-Accent6"/>
        <w:tblW w:w="8743" w:type="dxa"/>
        <w:tblLook w:val="04A0" w:firstRow="1" w:lastRow="0" w:firstColumn="1" w:lastColumn="0" w:noHBand="0" w:noVBand="1"/>
      </w:tblPr>
      <w:tblGrid>
        <w:gridCol w:w="4957"/>
        <w:gridCol w:w="1262"/>
        <w:gridCol w:w="1262"/>
        <w:gridCol w:w="1262"/>
      </w:tblGrid>
      <w:tr w:rsidR="00CB2C68" w:rsidRPr="00BA50FD" w14:paraId="22C9E38F" w14:textId="131F3012" w:rsidTr="004D00DB">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6C0BFF01" w14:textId="77777777" w:rsidR="00CB2C68" w:rsidRPr="001455E2" w:rsidRDefault="00CB2C68" w:rsidP="00150AB2">
            <w:pPr>
              <w:spacing w:after="0"/>
              <w:rPr>
                <w:rFonts w:ascii="Times New Roman" w:eastAsia="Times New Roman" w:hAnsi="Times New Roman" w:cs="Times New Roman"/>
                <w:sz w:val="24"/>
                <w:szCs w:val="28"/>
                <w:lang w:eastAsia="en-GB"/>
              </w:rPr>
            </w:pPr>
          </w:p>
        </w:tc>
        <w:tc>
          <w:tcPr>
            <w:tcW w:w="1262" w:type="dxa"/>
          </w:tcPr>
          <w:p w14:paraId="2342A7ED" w14:textId="77777777" w:rsidR="00CB2C68" w:rsidRPr="001455E2" w:rsidRDefault="00CB2C68" w:rsidP="004D00DB">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1455E2">
              <w:rPr>
                <w:rFonts w:ascii="Calibri" w:eastAsia="Times New Roman" w:hAnsi="Calibri" w:cs="Calibri"/>
                <w:sz w:val="24"/>
                <w:szCs w:val="28"/>
                <w:lang w:eastAsia="en-GB"/>
              </w:rPr>
              <w:t>Identify as disabled</w:t>
            </w:r>
          </w:p>
        </w:tc>
        <w:tc>
          <w:tcPr>
            <w:tcW w:w="1262" w:type="dxa"/>
          </w:tcPr>
          <w:p w14:paraId="4F30EB90" w14:textId="77777777" w:rsidR="00CB2C68" w:rsidRPr="001455E2" w:rsidRDefault="00CB2C68" w:rsidP="004D00DB">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1455E2">
              <w:rPr>
                <w:rFonts w:ascii="Calibri" w:eastAsia="Times New Roman" w:hAnsi="Calibri" w:cs="Calibri"/>
                <w:sz w:val="24"/>
                <w:szCs w:val="28"/>
                <w:lang w:eastAsia="en-GB"/>
              </w:rPr>
              <w:t>Under 35</w:t>
            </w:r>
          </w:p>
        </w:tc>
        <w:tc>
          <w:tcPr>
            <w:tcW w:w="1262" w:type="dxa"/>
          </w:tcPr>
          <w:p w14:paraId="17360A58" w14:textId="6F73C6D3" w:rsidR="0023449E" w:rsidRDefault="0023449E" w:rsidP="004D00DB">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Pr>
                <w:rFonts w:ascii="Calibri" w:eastAsia="Times New Roman" w:hAnsi="Calibri" w:cs="Calibri"/>
                <w:sz w:val="24"/>
                <w:szCs w:val="28"/>
                <w:lang w:eastAsia="en-GB"/>
              </w:rPr>
              <w:t>Southern Arc</w:t>
            </w:r>
          </w:p>
        </w:tc>
      </w:tr>
      <w:tr w:rsidR="00CB2C68" w:rsidRPr="00BA50FD" w14:paraId="56DB07DE" w14:textId="483E89E0" w:rsidTr="0023449E">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tcPr>
          <w:p w14:paraId="362B9C2C" w14:textId="77777777" w:rsidR="00CB2C68" w:rsidRPr="001455E2" w:rsidRDefault="00CB2C68" w:rsidP="00150AB2">
            <w:pPr>
              <w:spacing w:after="0"/>
              <w:rPr>
                <w:rFonts w:ascii="Calibri" w:eastAsia="Times New Roman" w:hAnsi="Calibri" w:cs="Calibri"/>
                <w:color w:val="000000"/>
                <w:sz w:val="24"/>
                <w:szCs w:val="28"/>
                <w:lang w:eastAsia="en-GB"/>
              </w:rPr>
            </w:pPr>
            <w:r w:rsidRPr="001455E2">
              <w:rPr>
                <w:rFonts w:ascii="Calibri" w:eastAsia="Times New Roman" w:hAnsi="Calibri" w:cs="Calibri"/>
                <w:color w:val="000000"/>
                <w:sz w:val="24"/>
                <w:szCs w:val="28"/>
                <w:lang w:eastAsia="en-GB"/>
              </w:rPr>
              <w:t>Base</w:t>
            </w:r>
          </w:p>
        </w:tc>
        <w:tc>
          <w:tcPr>
            <w:tcW w:w="1262" w:type="dxa"/>
          </w:tcPr>
          <w:p w14:paraId="421318CE" w14:textId="25B15FF9" w:rsidR="00CB2C68" w:rsidRPr="0023449E" w:rsidRDefault="0023449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sidRPr="0023449E">
              <w:rPr>
                <w:rFonts w:ascii="Calibri" w:eastAsia="Times New Roman" w:hAnsi="Calibri" w:cs="Calibri"/>
                <w:b/>
                <w:bCs/>
                <w:color w:val="000000"/>
                <w:sz w:val="24"/>
                <w:szCs w:val="28"/>
                <w:lang w:eastAsia="en-GB"/>
              </w:rPr>
              <w:t>300</w:t>
            </w:r>
          </w:p>
        </w:tc>
        <w:tc>
          <w:tcPr>
            <w:tcW w:w="1262" w:type="dxa"/>
          </w:tcPr>
          <w:p w14:paraId="71AB61FC" w14:textId="30731453" w:rsidR="00CB2C68" w:rsidRPr="0023449E" w:rsidRDefault="0023449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sidRPr="0023449E">
              <w:rPr>
                <w:rFonts w:ascii="Calibri" w:eastAsia="Times New Roman" w:hAnsi="Calibri" w:cs="Calibri"/>
                <w:b/>
                <w:bCs/>
                <w:color w:val="000000"/>
                <w:sz w:val="24"/>
                <w:szCs w:val="28"/>
                <w:lang w:eastAsia="en-GB"/>
              </w:rPr>
              <w:t>260</w:t>
            </w:r>
          </w:p>
        </w:tc>
        <w:tc>
          <w:tcPr>
            <w:tcW w:w="1262" w:type="dxa"/>
          </w:tcPr>
          <w:p w14:paraId="4CF4BE4F" w14:textId="13231371" w:rsidR="0023449E" w:rsidRPr="0023449E" w:rsidRDefault="0023449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sidRPr="0023449E">
              <w:rPr>
                <w:rFonts w:ascii="Calibri" w:eastAsia="Times New Roman" w:hAnsi="Calibri" w:cs="Calibri"/>
                <w:b/>
                <w:bCs/>
                <w:color w:val="000000"/>
                <w:sz w:val="24"/>
                <w:szCs w:val="28"/>
                <w:lang w:eastAsia="en-GB"/>
              </w:rPr>
              <w:t>624</w:t>
            </w:r>
          </w:p>
        </w:tc>
      </w:tr>
      <w:tr w:rsidR="00CB2C68" w:rsidRPr="00BA50FD" w14:paraId="1AB5B7FC" w14:textId="7FF229DB"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2BC9AB4A" w14:textId="77777777" w:rsidR="00CB2C68" w:rsidRPr="001455E2" w:rsidRDefault="00CB2C68" w:rsidP="00150AB2">
            <w:pPr>
              <w:spacing w:after="0"/>
              <w:rPr>
                <w:rFonts w:ascii="Calibri" w:eastAsia="Times New Roman" w:hAnsi="Calibri" w:cs="Calibri"/>
                <w:color w:val="000000"/>
                <w:sz w:val="24"/>
                <w:szCs w:val="28"/>
                <w:lang w:eastAsia="en-GB"/>
              </w:rPr>
            </w:pPr>
            <w:r w:rsidRPr="001455E2">
              <w:rPr>
                <w:rFonts w:ascii="Calibri" w:eastAsia="Times New Roman" w:hAnsi="Calibri" w:cs="Calibri"/>
                <w:color w:val="000000"/>
                <w:sz w:val="24"/>
                <w:szCs w:val="28"/>
                <w:lang w:eastAsia="en-GB"/>
              </w:rPr>
              <w:t>Had smaller meals than usual, or skipped meals</w:t>
            </w:r>
          </w:p>
        </w:tc>
        <w:tc>
          <w:tcPr>
            <w:tcW w:w="1262" w:type="dxa"/>
            <w:vAlign w:val="bottom"/>
          </w:tcPr>
          <w:p w14:paraId="72BCEEFA" w14:textId="26C7A92D" w:rsidR="00CB2C68" w:rsidRPr="00FD0EF8" w:rsidRDefault="00A5338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30.8</w:t>
            </w:r>
          </w:p>
        </w:tc>
        <w:tc>
          <w:tcPr>
            <w:tcW w:w="1262" w:type="dxa"/>
            <w:vAlign w:val="bottom"/>
          </w:tcPr>
          <w:p w14:paraId="5528D665" w14:textId="5A55D859" w:rsidR="00CB2C68" w:rsidRPr="00FD0EF8" w:rsidRDefault="00A5338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25</w:t>
            </w:r>
            <w:r w:rsidR="00CB2C68" w:rsidRPr="00B23617">
              <w:rPr>
                <w:rFonts w:ascii="Calibri" w:hAnsi="Calibri" w:cs="Calibri"/>
                <w:i/>
                <w:iCs/>
                <w:color w:val="000000"/>
                <w:sz w:val="24"/>
                <w:szCs w:val="24"/>
              </w:rPr>
              <w:t>.3</w:t>
            </w:r>
          </w:p>
        </w:tc>
        <w:tc>
          <w:tcPr>
            <w:tcW w:w="1262" w:type="dxa"/>
            <w:vAlign w:val="bottom"/>
          </w:tcPr>
          <w:p w14:paraId="6CB28F77" w14:textId="46C0A9D0" w:rsidR="00A53389" w:rsidRPr="00A53389" w:rsidRDefault="00A53389" w:rsidP="00A53389">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A53389">
              <w:rPr>
                <w:rFonts w:ascii="Calibri" w:hAnsi="Calibri" w:cs="Calibri"/>
                <w:i/>
                <w:iCs/>
                <w:color w:val="000000"/>
                <w:sz w:val="24"/>
                <w:szCs w:val="24"/>
              </w:rPr>
              <w:t>22.3</w:t>
            </w:r>
          </w:p>
        </w:tc>
      </w:tr>
      <w:tr w:rsidR="00CB2C68" w:rsidRPr="00BA50FD" w14:paraId="0061B530" w14:textId="01F0E633"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4860097A" w14:textId="77777777" w:rsidR="00CB2C68" w:rsidRPr="001455E2" w:rsidRDefault="00CB2C68" w:rsidP="00150AB2">
            <w:pPr>
              <w:spacing w:after="0"/>
              <w:rPr>
                <w:rFonts w:ascii="Calibri" w:eastAsia="Times New Roman" w:hAnsi="Calibri" w:cs="Calibri"/>
                <w:color w:val="000000"/>
                <w:sz w:val="24"/>
                <w:szCs w:val="28"/>
                <w:lang w:eastAsia="en-GB"/>
              </w:rPr>
            </w:pPr>
            <w:r w:rsidRPr="001455E2">
              <w:rPr>
                <w:rFonts w:ascii="Calibri" w:eastAsia="Times New Roman" w:hAnsi="Calibri" w:cs="Calibri"/>
                <w:color w:val="000000"/>
                <w:sz w:val="24"/>
                <w:szCs w:val="28"/>
                <w:lang w:eastAsia="en-GB"/>
              </w:rPr>
              <w:t>Been hungry but not eaten</w:t>
            </w:r>
          </w:p>
        </w:tc>
        <w:tc>
          <w:tcPr>
            <w:tcW w:w="1262" w:type="dxa"/>
            <w:vAlign w:val="bottom"/>
          </w:tcPr>
          <w:p w14:paraId="27585960" w14:textId="45D5EAF6" w:rsidR="00CB2C68" w:rsidRPr="00FD0EF8" w:rsidRDefault="00A53389"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15</w:t>
            </w:r>
            <w:r w:rsidR="00CB2C68" w:rsidRPr="00B23617">
              <w:rPr>
                <w:rFonts w:ascii="Calibri" w:hAnsi="Calibri" w:cs="Calibri"/>
                <w:i/>
                <w:iCs/>
                <w:color w:val="000000"/>
                <w:sz w:val="24"/>
                <w:szCs w:val="24"/>
              </w:rPr>
              <w:t>.0</w:t>
            </w:r>
          </w:p>
        </w:tc>
        <w:tc>
          <w:tcPr>
            <w:tcW w:w="1262" w:type="dxa"/>
            <w:vAlign w:val="bottom"/>
          </w:tcPr>
          <w:p w14:paraId="0369795E" w14:textId="4E5B9D39" w:rsidR="00CB2C68" w:rsidRPr="00FD0EF8" w:rsidRDefault="00A53389"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13</w:t>
            </w:r>
            <w:r w:rsidR="00CB2C68" w:rsidRPr="00B23617">
              <w:rPr>
                <w:rFonts w:ascii="Calibri" w:hAnsi="Calibri" w:cs="Calibri"/>
                <w:i/>
                <w:iCs/>
                <w:color w:val="000000"/>
                <w:sz w:val="24"/>
                <w:szCs w:val="24"/>
              </w:rPr>
              <w:t>.3</w:t>
            </w:r>
          </w:p>
        </w:tc>
        <w:tc>
          <w:tcPr>
            <w:tcW w:w="1262" w:type="dxa"/>
            <w:vAlign w:val="bottom"/>
          </w:tcPr>
          <w:p w14:paraId="6EBBCCB7" w14:textId="683F7A82" w:rsidR="00A53389" w:rsidRPr="00A53389" w:rsidRDefault="00A53389" w:rsidP="00A53389">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A53389">
              <w:rPr>
                <w:rFonts w:ascii="Calibri" w:hAnsi="Calibri" w:cs="Calibri"/>
                <w:i/>
                <w:iCs/>
                <w:color w:val="000000"/>
                <w:sz w:val="24"/>
                <w:szCs w:val="24"/>
              </w:rPr>
              <w:t>9.1</w:t>
            </w:r>
          </w:p>
        </w:tc>
      </w:tr>
      <w:tr w:rsidR="00CB2C68" w:rsidRPr="00BA50FD" w14:paraId="26D13600" w14:textId="24A5AE8C"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3F70A218" w14:textId="77777777" w:rsidR="00CB2C68" w:rsidRPr="001455E2" w:rsidRDefault="00CB2C68" w:rsidP="00150AB2">
            <w:pPr>
              <w:spacing w:after="0"/>
              <w:rPr>
                <w:rFonts w:ascii="Calibri" w:eastAsia="Times New Roman" w:hAnsi="Calibri" w:cs="Calibri"/>
                <w:color w:val="000000"/>
                <w:sz w:val="24"/>
                <w:szCs w:val="28"/>
                <w:lang w:eastAsia="en-GB"/>
              </w:rPr>
            </w:pPr>
            <w:r w:rsidRPr="001455E2">
              <w:rPr>
                <w:rFonts w:ascii="Calibri" w:eastAsia="Times New Roman" w:hAnsi="Calibri" w:cs="Calibri"/>
                <w:color w:val="000000"/>
                <w:sz w:val="24"/>
                <w:szCs w:val="28"/>
                <w:lang w:eastAsia="en-GB"/>
              </w:rPr>
              <w:t>Not eaten for a whole day</w:t>
            </w:r>
          </w:p>
        </w:tc>
        <w:tc>
          <w:tcPr>
            <w:tcW w:w="1262" w:type="dxa"/>
            <w:vAlign w:val="bottom"/>
          </w:tcPr>
          <w:p w14:paraId="5F073A46" w14:textId="37246AFE" w:rsidR="00CB2C68" w:rsidRPr="00FD0EF8" w:rsidRDefault="00A5338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7.3</w:t>
            </w:r>
          </w:p>
        </w:tc>
        <w:tc>
          <w:tcPr>
            <w:tcW w:w="1262" w:type="dxa"/>
            <w:vAlign w:val="bottom"/>
          </w:tcPr>
          <w:p w14:paraId="33538990" w14:textId="6AAD647F" w:rsidR="00CB2C68" w:rsidRPr="00FD0EF8" w:rsidRDefault="00A5338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7.7</w:t>
            </w:r>
          </w:p>
        </w:tc>
        <w:tc>
          <w:tcPr>
            <w:tcW w:w="1262" w:type="dxa"/>
            <w:vAlign w:val="bottom"/>
          </w:tcPr>
          <w:p w14:paraId="06CDC50D" w14:textId="664BC748" w:rsidR="00A53389" w:rsidRPr="00A53389" w:rsidRDefault="00A53389" w:rsidP="00A53389">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A53389">
              <w:rPr>
                <w:rFonts w:ascii="Calibri" w:hAnsi="Calibri" w:cs="Calibri"/>
                <w:i/>
                <w:iCs/>
                <w:color w:val="000000"/>
                <w:sz w:val="24"/>
                <w:szCs w:val="24"/>
              </w:rPr>
              <w:t>5.8</w:t>
            </w:r>
          </w:p>
        </w:tc>
      </w:tr>
      <w:tr w:rsidR="00CB2C68" w:rsidRPr="00BA50FD" w14:paraId="18F3BA90" w14:textId="43D667D6"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43116BED" w14:textId="77777777" w:rsidR="00CB2C68" w:rsidRPr="001455E2" w:rsidRDefault="00CB2C68" w:rsidP="00150AB2">
            <w:pPr>
              <w:spacing w:after="0"/>
              <w:rPr>
                <w:rFonts w:ascii="Calibri" w:eastAsia="Times New Roman" w:hAnsi="Calibri" w:cs="Calibri"/>
                <w:color w:val="000000"/>
                <w:sz w:val="24"/>
                <w:szCs w:val="28"/>
                <w:lang w:eastAsia="en-GB"/>
              </w:rPr>
            </w:pPr>
            <w:r w:rsidRPr="001455E2">
              <w:rPr>
                <w:rFonts w:ascii="Calibri" w:eastAsia="Times New Roman" w:hAnsi="Calibri" w:cs="Calibri"/>
                <w:color w:val="000000"/>
                <w:sz w:val="24"/>
                <w:szCs w:val="28"/>
                <w:lang w:eastAsia="en-GB"/>
              </w:rPr>
              <w:t>Missed meals to afford to pay your bills</w:t>
            </w:r>
          </w:p>
        </w:tc>
        <w:tc>
          <w:tcPr>
            <w:tcW w:w="1262" w:type="dxa"/>
            <w:vAlign w:val="bottom"/>
          </w:tcPr>
          <w:p w14:paraId="0E663958" w14:textId="508F95E9" w:rsidR="00CB2C68" w:rsidRPr="00FD0EF8"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15.</w:t>
            </w:r>
            <w:r w:rsidR="00A53389" w:rsidRPr="00B23617">
              <w:rPr>
                <w:rFonts w:ascii="Calibri" w:hAnsi="Calibri" w:cs="Calibri"/>
                <w:i/>
                <w:iCs/>
                <w:color w:val="000000"/>
                <w:sz w:val="24"/>
                <w:szCs w:val="24"/>
              </w:rPr>
              <w:t>0</w:t>
            </w:r>
          </w:p>
        </w:tc>
        <w:tc>
          <w:tcPr>
            <w:tcW w:w="1262" w:type="dxa"/>
            <w:vAlign w:val="bottom"/>
          </w:tcPr>
          <w:p w14:paraId="02B29B12" w14:textId="12E240F6" w:rsidR="00CB2C68" w:rsidRPr="00FD0EF8" w:rsidRDefault="00A53389"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15.3</w:t>
            </w:r>
          </w:p>
        </w:tc>
        <w:tc>
          <w:tcPr>
            <w:tcW w:w="1262" w:type="dxa"/>
            <w:vAlign w:val="bottom"/>
          </w:tcPr>
          <w:p w14:paraId="3ED991AE" w14:textId="0429113E" w:rsidR="00A53389" w:rsidRPr="00A53389" w:rsidRDefault="00A53389" w:rsidP="00A53389">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A53389">
              <w:rPr>
                <w:rFonts w:ascii="Calibri" w:hAnsi="Calibri" w:cs="Calibri"/>
                <w:i/>
                <w:iCs/>
                <w:color w:val="000000"/>
                <w:sz w:val="24"/>
                <w:szCs w:val="24"/>
              </w:rPr>
              <w:t>14.1</w:t>
            </w:r>
          </w:p>
        </w:tc>
      </w:tr>
      <w:tr w:rsidR="00CB2C68" w:rsidRPr="00BA50FD" w14:paraId="388EF0B4" w14:textId="4487047A"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5948E28E" w14:textId="77777777" w:rsidR="00CB2C68" w:rsidRPr="001455E2" w:rsidRDefault="00CB2C68" w:rsidP="00150AB2">
            <w:pPr>
              <w:spacing w:after="0"/>
              <w:rPr>
                <w:rFonts w:ascii="Calibri" w:eastAsia="Times New Roman" w:hAnsi="Calibri" w:cs="Calibri"/>
                <w:color w:val="000000"/>
                <w:sz w:val="24"/>
                <w:szCs w:val="28"/>
                <w:lang w:eastAsia="en-GB"/>
              </w:rPr>
            </w:pPr>
            <w:r w:rsidRPr="001455E2">
              <w:rPr>
                <w:rFonts w:ascii="Calibri" w:eastAsia="Times New Roman" w:hAnsi="Calibri" w:cs="Calibri"/>
                <w:color w:val="000000"/>
                <w:sz w:val="24"/>
                <w:szCs w:val="28"/>
                <w:lang w:eastAsia="en-GB"/>
              </w:rPr>
              <w:t>Received food from a food bank or charity</w:t>
            </w:r>
          </w:p>
        </w:tc>
        <w:tc>
          <w:tcPr>
            <w:tcW w:w="1262" w:type="dxa"/>
            <w:vAlign w:val="bottom"/>
          </w:tcPr>
          <w:p w14:paraId="5C2853ED" w14:textId="01E979B8" w:rsidR="00CB2C68" w:rsidRPr="00FD0EF8" w:rsidRDefault="00A5338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6.9</w:t>
            </w:r>
          </w:p>
        </w:tc>
        <w:tc>
          <w:tcPr>
            <w:tcW w:w="1262" w:type="dxa"/>
            <w:vAlign w:val="bottom"/>
          </w:tcPr>
          <w:p w14:paraId="12288BFC" w14:textId="73DD46DD" w:rsidR="00CB2C68" w:rsidRPr="00FD0EF8" w:rsidRDefault="00A5338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9.7</w:t>
            </w:r>
          </w:p>
        </w:tc>
        <w:tc>
          <w:tcPr>
            <w:tcW w:w="1262" w:type="dxa"/>
            <w:vAlign w:val="bottom"/>
          </w:tcPr>
          <w:p w14:paraId="6A1B20F8" w14:textId="36872335" w:rsidR="00A53389" w:rsidRPr="00A53389" w:rsidRDefault="00A53389" w:rsidP="00A53389">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A53389">
              <w:rPr>
                <w:rFonts w:ascii="Calibri" w:hAnsi="Calibri" w:cs="Calibri"/>
                <w:i/>
                <w:iCs/>
                <w:color w:val="000000"/>
                <w:sz w:val="24"/>
                <w:szCs w:val="24"/>
              </w:rPr>
              <w:t>7.1</w:t>
            </w:r>
          </w:p>
        </w:tc>
      </w:tr>
      <w:tr w:rsidR="00CB2C68" w:rsidRPr="00BA50FD" w14:paraId="4F2BD866" w14:textId="168EEC03"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5EB4FF08" w14:textId="77777777" w:rsidR="00CB2C68" w:rsidRPr="001455E2" w:rsidRDefault="00CB2C68" w:rsidP="00150AB2">
            <w:pPr>
              <w:spacing w:after="0"/>
              <w:rPr>
                <w:rFonts w:ascii="Calibri" w:eastAsia="Times New Roman" w:hAnsi="Calibri" w:cs="Calibri"/>
                <w:color w:val="000000"/>
                <w:sz w:val="24"/>
                <w:szCs w:val="28"/>
                <w:lang w:eastAsia="en-GB"/>
              </w:rPr>
            </w:pPr>
            <w:r w:rsidRPr="001455E2">
              <w:rPr>
                <w:rFonts w:ascii="Calibri" w:eastAsia="Times New Roman" w:hAnsi="Calibri" w:cs="Calibri"/>
                <w:color w:val="000000"/>
                <w:sz w:val="24"/>
                <w:szCs w:val="28"/>
                <w:lang w:eastAsia="en-GB"/>
              </w:rPr>
              <w:t>None of these</w:t>
            </w:r>
          </w:p>
        </w:tc>
        <w:tc>
          <w:tcPr>
            <w:tcW w:w="1262" w:type="dxa"/>
            <w:vAlign w:val="bottom"/>
          </w:tcPr>
          <w:p w14:paraId="60A8C759" w14:textId="19254612" w:rsidR="00CB2C68" w:rsidRPr="00FD0EF8" w:rsidRDefault="00A53389"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61.5</w:t>
            </w:r>
          </w:p>
        </w:tc>
        <w:tc>
          <w:tcPr>
            <w:tcW w:w="1262" w:type="dxa"/>
            <w:vAlign w:val="bottom"/>
          </w:tcPr>
          <w:p w14:paraId="45F47B52" w14:textId="604BC559" w:rsidR="00CB2C68" w:rsidRPr="00FD0EF8" w:rsidRDefault="00A53389"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23617">
              <w:rPr>
                <w:rFonts w:ascii="Calibri" w:hAnsi="Calibri" w:cs="Calibri"/>
                <w:i/>
                <w:iCs/>
                <w:color w:val="000000"/>
                <w:sz w:val="24"/>
                <w:szCs w:val="24"/>
              </w:rPr>
              <w:t>69.0</w:t>
            </w:r>
          </w:p>
        </w:tc>
        <w:tc>
          <w:tcPr>
            <w:tcW w:w="1262" w:type="dxa"/>
            <w:vAlign w:val="bottom"/>
          </w:tcPr>
          <w:p w14:paraId="01A64066" w14:textId="795E7E1E" w:rsidR="00A53389" w:rsidRPr="00A53389" w:rsidRDefault="00A53389" w:rsidP="00A53389">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A53389">
              <w:rPr>
                <w:rFonts w:ascii="Calibri" w:hAnsi="Calibri" w:cs="Calibri"/>
                <w:i/>
                <w:iCs/>
                <w:color w:val="000000"/>
                <w:sz w:val="24"/>
                <w:szCs w:val="24"/>
              </w:rPr>
              <w:t>69.7</w:t>
            </w:r>
          </w:p>
        </w:tc>
      </w:tr>
    </w:tbl>
    <w:p w14:paraId="60199233" w14:textId="77777777" w:rsidR="00CB2C68" w:rsidRPr="00BA50FD" w:rsidRDefault="00CB2C68" w:rsidP="00CB2C68">
      <w:pPr>
        <w:ind w:right="-23"/>
        <w:rPr>
          <w:rFonts w:ascii="Calibri" w:hAnsi="Calibri" w:cs="Calibri"/>
          <w:bCs/>
          <w:sz w:val="24"/>
          <w:szCs w:val="24"/>
        </w:rPr>
      </w:pPr>
    </w:p>
    <w:p w14:paraId="433D405C" w14:textId="1D5A0A8A" w:rsidR="00CB2C68" w:rsidRPr="00BA50FD" w:rsidRDefault="00CB2C68" w:rsidP="00CB2C68">
      <w:pPr>
        <w:ind w:right="-23"/>
        <w:rPr>
          <w:rFonts w:ascii="Calibri" w:hAnsi="Calibri" w:cs="Calibri"/>
          <w:bCs/>
          <w:sz w:val="24"/>
          <w:szCs w:val="24"/>
        </w:rPr>
      </w:pPr>
      <w:r w:rsidRPr="00512A22">
        <w:rPr>
          <w:rFonts w:ascii="Calibri" w:hAnsi="Calibri" w:cs="Calibri"/>
          <w:bCs/>
          <w:sz w:val="24"/>
          <w:szCs w:val="24"/>
        </w:rPr>
        <w:t>There was a</w:t>
      </w:r>
      <w:r>
        <w:rPr>
          <w:rFonts w:ascii="Calibri" w:hAnsi="Calibri" w:cs="Calibri"/>
          <w:bCs/>
          <w:sz w:val="24"/>
          <w:szCs w:val="24"/>
        </w:rPr>
        <w:t xml:space="preserve"> </w:t>
      </w:r>
      <w:r w:rsidR="00A273AC">
        <w:rPr>
          <w:rFonts w:ascii="Calibri" w:hAnsi="Calibri" w:cs="Calibri"/>
          <w:bCs/>
          <w:sz w:val="24"/>
          <w:szCs w:val="24"/>
        </w:rPr>
        <w:t>broad</w:t>
      </w:r>
      <w:r w:rsidRPr="00512A22">
        <w:rPr>
          <w:rFonts w:ascii="Calibri" w:hAnsi="Calibri" w:cs="Calibri"/>
          <w:bCs/>
          <w:sz w:val="24"/>
          <w:szCs w:val="24"/>
        </w:rPr>
        <w:t xml:space="preserve"> correlation with those unable to afford food and the level of deprivation:</w:t>
      </w:r>
    </w:p>
    <w:tbl>
      <w:tblPr>
        <w:tblStyle w:val="GridTable5Dark-Accent6"/>
        <w:tblW w:w="9538" w:type="dxa"/>
        <w:tblLook w:val="04A0" w:firstRow="1" w:lastRow="0" w:firstColumn="1" w:lastColumn="0" w:noHBand="0" w:noVBand="1"/>
      </w:tblPr>
      <w:tblGrid>
        <w:gridCol w:w="1980"/>
        <w:gridCol w:w="1264"/>
        <w:gridCol w:w="1265"/>
        <w:gridCol w:w="987"/>
        <w:gridCol w:w="1265"/>
        <w:gridCol w:w="1265"/>
        <w:gridCol w:w="1512"/>
      </w:tblGrid>
      <w:tr w:rsidR="00CB2C68" w:rsidRPr="00BA50FD" w14:paraId="7CDEDD0C" w14:textId="77777777" w:rsidTr="00150AB2">
        <w:trPr>
          <w:cnfStyle w:val="100000000000" w:firstRow="1" w:lastRow="0" w:firstColumn="0" w:lastColumn="0" w:oddVBand="0" w:evenVBand="0" w:oddHBand="0" w:evenHBand="0" w:firstRowFirstColumn="0" w:firstRowLastColumn="0" w:lastRowFirstColumn="0" w:lastRowLastColumn="0"/>
          <w:trHeight w:val="537"/>
        </w:trPr>
        <w:tc>
          <w:tcPr>
            <w:cnfStyle w:val="001000000000" w:firstRow="0" w:lastRow="0" w:firstColumn="1" w:lastColumn="0" w:oddVBand="0" w:evenVBand="0" w:oddHBand="0" w:evenHBand="0" w:firstRowFirstColumn="0" w:firstRowLastColumn="0" w:lastRowFirstColumn="0" w:lastRowLastColumn="0"/>
            <w:tcW w:w="1980" w:type="dxa"/>
          </w:tcPr>
          <w:p w14:paraId="1FDAD28E" w14:textId="600AE133" w:rsidR="00CB2C68" w:rsidRPr="004C2507" w:rsidRDefault="004C2507" w:rsidP="00150AB2">
            <w:pPr>
              <w:spacing w:after="0"/>
              <w:rPr>
                <w:rFonts w:ascii="Calibri" w:eastAsia="Times New Roman" w:hAnsi="Calibri" w:cs="Calibri"/>
                <w:b w:val="0"/>
                <w:bCs w:val="0"/>
                <w:sz w:val="24"/>
                <w:szCs w:val="24"/>
                <w:lang w:eastAsia="en-GB"/>
              </w:rPr>
            </w:pPr>
            <w:r w:rsidRPr="004C2507">
              <w:rPr>
                <w:rFonts w:ascii="Calibri" w:eastAsia="Times New Roman" w:hAnsi="Calibri" w:cs="Calibri"/>
                <w:sz w:val="24"/>
                <w:szCs w:val="24"/>
                <w:lang w:eastAsia="en-GB"/>
              </w:rPr>
              <w:t>At least one of the actions listed</w:t>
            </w:r>
          </w:p>
        </w:tc>
        <w:tc>
          <w:tcPr>
            <w:tcW w:w="1264" w:type="dxa"/>
            <w:hideMark/>
          </w:tcPr>
          <w:p w14:paraId="28CC4FDA" w14:textId="77777777" w:rsidR="00CB2C68" w:rsidRPr="004C2507"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4C2507">
              <w:rPr>
                <w:rFonts w:ascii="Calibri" w:eastAsia="Times New Roman" w:hAnsi="Calibri" w:cs="Calibri"/>
                <w:sz w:val="24"/>
                <w:szCs w:val="24"/>
                <w:lang w:eastAsia="en-GB"/>
              </w:rPr>
              <w:t>Most Deprived</w:t>
            </w:r>
          </w:p>
        </w:tc>
        <w:tc>
          <w:tcPr>
            <w:tcW w:w="1265" w:type="dxa"/>
            <w:hideMark/>
          </w:tcPr>
          <w:p w14:paraId="412035DD" w14:textId="77777777" w:rsidR="00CB2C68" w:rsidRPr="004C2507"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4C2507">
              <w:rPr>
                <w:rFonts w:ascii="Calibri" w:eastAsia="Times New Roman" w:hAnsi="Calibri" w:cs="Calibri"/>
                <w:sz w:val="24"/>
                <w:szCs w:val="24"/>
                <w:lang w:eastAsia="en-GB"/>
              </w:rPr>
              <w:t>Next Most Deprived</w:t>
            </w:r>
          </w:p>
        </w:tc>
        <w:tc>
          <w:tcPr>
            <w:tcW w:w="987" w:type="dxa"/>
            <w:hideMark/>
          </w:tcPr>
          <w:p w14:paraId="0BBF26B2" w14:textId="77777777" w:rsidR="00CB2C68" w:rsidRPr="004C2507"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4C2507">
              <w:rPr>
                <w:rFonts w:ascii="Calibri" w:eastAsia="Times New Roman" w:hAnsi="Calibri" w:cs="Calibri"/>
                <w:sz w:val="24"/>
                <w:szCs w:val="24"/>
                <w:lang w:eastAsia="en-GB"/>
              </w:rPr>
              <w:t>Middle</w:t>
            </w:r>
          </w:p>
        </w:tc>
        <w:tc>
          <w:tcPr>
            <w:tcW w:w="1265" w:type="dxa"/>
            <w:hideMark/>
          </w:tcPr>
          <w:p w14:paraId="3F3C321D" w14:textId="77777777" w:rsidR="00CB2C68" w:rsidRPr="004C2507"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4C2507">
              <w:rPr>
                <w:rFonts w:ascii="Calibri" w:eastAsia="Times New Roman" w:hAnsi="Calibri" w:cs="Calibri"/>
                <w:sz w:val="24"/>
                <w:szCs w:val="24"/>
                <w:lang w:eastAsia="en-GB"/>
              </w:rPr>
              <w:t>Next Least Deprived</w:t>
            </w:r>
          </w:p>
        </w:tc>
        <w:tc>
          <w:tcPr>
            <w:tcW w:w="1265" w:type="dxa"/>
            <w:hideMark/>
          </w:tcPr>
          <w:p w14:paraId="035B45E6" w14:textId="77777777" w:rsidR="00CB2C68" w:rsidRPr="004C2507"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4C2507">
              <w:rPr>
                <w:rFonts w:ascii="Calibri" w:eastAsia="Times New Roman" w:hAnsi="Calibri" w:cs="Calibri"/>
                <w:sz w:val="24"/>
                <w:szCs w:val="24"/>
                <w:lang w:eastAsia="en-GB"/>
              </w:rPr>
              <w:t>Least Deprived</w:t>
            </w:r>
          </w:p>
        </w:tc>
        <w:tc>
          <w:tcPr>
            <w:tcW w:w="1512" w:type="dxa"/>
            <w:hideMark/>
          </w:tcPr>
          <w:p w14:paraId="5F954758" w14:textId="77777777" w:rsidR="00CB2C68" w:rsidRPr="004C2507"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4C2507">
              <w:rPr>
                <w:rFonts w:ascii="Calibri" w:eastAsia="Times New Roman" w:hAnsi="Calibri" w:cs="Calibri"/>
                <w:sz w:val="24"/>
                <w:szCs w:val="24"/>
                <w:lang w:eastAsia="en-GB"/>
              </w:rPr>
              <w:t>All Respondents</w:t>
            </w:r>
          </w:p>
        </w:tc>
      </w:tr>
      <w:tr w:rsidR="004C2507" w:rsidRPr="004C2507" w14:paraId="7CE7ACE7" w14:textId="77777777" w:rsidTr="0009059D">
        <w:trPr>
          <w:cnfStyle w:val="000000100000" w:firstRow="0" w:lastRow="0" w:firstColumn="0" w:lastColumn="0" w:oddVBand="0" w:evenVBand="0" w:oddHBand="1" w:evenHBand="0" w:firstRowFirstColumn="0" w:firstRowLastColumn="0" w:lastRowFirstColumn="0" w:lastRowLastColumn="0"/>
          <w:trHeight w:val="377"/>
        </w:trPr>
        <w:tc>
          <w:tcPr>
            <w:cnfStyle w:val="001000000000" w:firstRow="0" w:lastRow="0" w:firstColumn="1" w:lastColumn="0" w:oddVBand="0" w:evenVBand="0" w:oddHBand="0" w:evenHBand="0" w:firstRowFirstColumn="0" w:firstRowLastColumn="0" w:lastRowFirstColumn="0" w:lastRowLastColumn="0"/>
            <w:tcW w:w="1980" w:type="dxa"/>
            <w:vAlign w:val="center"/>
          </w:tcPr>
          <w:p w14:paraId="618472C7" w14:textId="76F998C2" w:rsidR="004C2507" w:rsidRPr="004C2507" w:rsidRDefault="004C2507" w:rsidP="0009059D">
            <w:pPr>
              <w:spacing w:after="0" w:line="240" w:lineRule="auto"/>
              <w:rPr>
                <w:rFonts w:ascii="Calibri" w:eastAsia="Times New Roman" w:hAnsi="Calibri" w:cs="Calibri"/>
                <w:color w:val="000000"/>
                <w:sz w:val="24"/>
                <w:szCs w:val="24"/>
                <w:lang w:eastAsia="en-GB"/>
              </w:rPr>
            </w:pPr>
            <w:r w:rsidRPr="004C2507">
              <w:rPr>
                <w:rFonts w:ascii="Calibri" w:eastAsia="Times New Roman" w:hAnsi="Calibri" w:cs="Calibri"/>
                <w:color w:val="000000"/>
                <w:sz w:val="24"/>
                <w:szCs w:val="24"/>
                <w:lang w:eastAsia="en-GB"/>
              </w:rPr>
              <w:t>2024</w:t>
            </w:r>
          </w:p>
        </w:tc>
        <w:tc>
          <w:tcPr>
            <w:tcW w:w="1264" w:type="dxa"/>
            <w:vAlign w:val="center"/>
          </w:tcPr>
          <w:p w14:paraId="31342365" w14:textId="1CDF0433" w:rsidR="004C2507" w:rsidRPr="001927C7" w:rsidRDefault="0009059D" w:rsidP="0009059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1927C7">
              <w:rPr>
                <w:rFonts w:ascii="Calibri" w:eastAsia="Times New Roman" w:hAnsi="Calibri" w:cs="Calibri"/>
                <w:i/>
                <w:iCs/>
                <w:sz w:val="24"/>
                <w:szCs w:val="24"/>
                <w:lang w:eastAsia="en-GB"/>
              </w:rPr>
              <w:t>41.3</w:t>
            </w:r>
          </w:p>
        </w:tc>
        <w:tc>
          <w:tcPr>
            <w:tcW w:w="1265" w:type="dxa"/>
            <w:vAlign w:val="center"/>
          </w:tcPr>
          <w:p w14:paraId="383EB122" w14:textId="412D601E" w:rsidR="004C2507" w:rsidRPr="001927C7" w:rsidRDefault="0009059D" w:rsidP="0009059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1927C7">
              <w:rPr>
                <w:rFonts w:ascii="Calibri" w:eastAsia="Times New Roman" w:hAnsi="Calibri" w:cs="Calibri"/>
                <w:i/>
                <w:iCs/>
                <w:sz w:val="24"/>
                <w:szCs w:val="24"/>
                <w:lang w:eastAsia="en-GB"/>
              </w:rPr>
              <w:t>29.1</w:t>
            </w:r>
          </w:p>
        </w:tc>
        <w:tc>
          <w:tcPr>
            <w:tcW w:w="987" w:type="dxa"/>
            <w:vAlign w:val="center"/>
          </w:tcPr>
          <w:p w14:paraId="581E3E37" w14:textId="223462F6" w:rsidR="004C2507" w:rsidRPr="001927C7" w:rsidRDefault="0009059D" w:rsidP="0009059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1927C7">
              <w:rPr>
                <w:rFonts w:ascii="Calibri" w:eastAsia="Times New Roman" w:hAnsi="Calibri" w:cs="Calibri"/>
                <w:i/>
                <w:iCs/>
                <w:sz w:val="24"/>
                <w:szCs w:val="24"/>
                <w:lang w:eastAsia="en-GB"/>
              </w:rPr>
              <w:t>17.8</w:t>
            </w:r>
          </w:p>
        </w:tc>
        <w:tc>
          <w:tcPr>
            <w:tcW w:w="1265" w:type="dxa"/>
            <w:vAlign w:val="center"/>
          </w:tcPr>
          <w:p w14:paraId="1B45AE28" w14:textId="2B04FDA8" w:rsidR="004C2507" w:rsidRPr="001927C7" w:rsidRDefault="0009059D" w:rsidP="0009059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1927C7">
              <w:rPr>
                <w:rFonts w:ascii="Calibri" w:eastAsia="Times New Roman" w:hAnsi="Calibri" w:cs="Calibri"/>
                <w:i/>
                <w:iCs/>
                <w:sz w:val="24"/>
                <w:szCs w:val="24"/>
                <w:lang w:eastAsia="en-GB"/>
              </w:rPr>
              <w:t>18.2</w:t>
            </w:r>
          </w:p>
        </w:tc>
        <w:tc>
          <w:tcPr>
            <w:tcW w:w="1265" w:type="dxa"/>
            <w:vAlign w:val="center"/>
          </w:tcPr>
          <w:p w14:paraId="5B36F6C4" w14:textId="61A4EF5C" w:rsidR="004C2507" w:rsidRPr="001927C7" w:rsidRDefault="0009059D" w:rsidP="0009059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1927C7">
              <w:rPr>
                <w:rFonts w:ascii="Calibri" w:eastAsia="Times New Roman" w:hAnsi="Calibri" w:cs="Calibri"/>
                <w:i/>
                <w:iCs/>
                <w:sz w:val="24"/>
                <w:szCs w:val="24"/>
                <w:lang w:eastAsia="en-GB"/>
              </w:rPr>
              <w:t>8.7</w:t>
            </w:r>
          </w:p>
        </w:tc>
        <w:tc>
          <w:tcPr>
            <w:tcW w:w="1512" w:type="dxa"/>
            <w:vAlign w:val="center"/>
          </w:tcPr>
          <w:p w14:paraId="66A5ACEB" w14:textId="40B2911F" w:rsidR="004C2507" w:rsidRPr="001927C7" w:rsidRDefault="0009059D" w:rsidP="0009059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1927C7">
              <w:rPr>
                <w:rFonts w:ascii="Calibri" w:eastAsia="Times New Roman" w:hAnsi="Calibri" w:cs="Calibri"/>
                <w:i/>
                <w:iCs/>
                <w:sz w:val="24"/>
                <w:szCs w:val="24"/>
                <w:lang w:eastAsia="en-GB"/>
              </w:rPr>
              <w:t>21.1</w:t>
            </w:r>
          </w:p>
        </w:tc>
      </w:tr>
      <w:tr w:rsidR="00CB2C68" w:rsidRPr="00BA50FD" w14:paraId="7EA1E03C" w14:textId="77777777" w:rsidTr="0009059D">
        <w:trPr>
          <w:cnfStyle w:val="000000010000" w:firstRow="0" w:lastRow="0" w:firstColumn="0" w:lastColumn="0" w:oddVBand="0" w:evenVBand="0" w:oddHBand="0" w:evenHBand="1" w:firstRowFirstColumn="0" w:firstRowLastColumn="0" w:lastRowFirstColumn="0" w:lastRowLastColumn="0"/>
          <w:trHeight w:val="377"/>
        </w:trPr>
        <w:tc>
          <w:tcPr>
            <w:cnfStyle w:val="001000000000" w:firstRow="0" w:lastRow="0" w:firstColumn="1" w:lastColumn="0" w:oddVBand="0" w:evenVBand="0" w:oddHBand="0" w:evenHBand="0" w:firstRowFirstColumn="0" w:firstRowLastColumn="0" w:lastRowFirstColumn="0" w:lastRowLastColumn="0"/>
            <w:tcW w:w="1980" w:type="dxa"/>
            <w:vAlign w:val="center"/>
          </w:tcPr>
          <w:p w14:paraId="0CD30CA6" w14:textId="63C4D787" w:rsidR="00CB2C68" w:rsidRPr="004C2507" w:rsidRDefault="004C2507" w:rsidP="0009059D">
            <w:pPr>
              <w:spacing w:after="0" w:line="240" w:lineRule="auto"/>
              <w:rPr>
                <w:rFonts w:ascii="Calibri" w:eastAsia="Times New Roman" w:hAnsi="Calibri" w:cs="Calibri"/>
                <w:color w:val="000000"/>
                <w:sz w:val="24"/>
                <w:szCs w:val="24"/>
                <w:lang w:eastAsia="en-GB"/>
              </w:rPr>
            </w:pPr>
            <w:r w:rsidRPr="004C2507">
              <w:rPr>
                <w:rFonts w:ascii="Calibri" w:eastAsia="Times New Roman" w:hAnsi="Calibri" w:cs="Calibri"/>
                <w:color w:val="000000"/>
                <w:sz w:val="24"/>
                <w:szCs w:val="24"/>
                <w:lang w:eastAsia="en-GB"/>
              </w:rPr>
              <w:t>2023</w:t>
            </w:r>
          </w:p>
        </w:tc>
        <w:tc>
          <w:tcPr>
            <w:tcW w:w="1264" w:type="dxa"/>
            <w:vAlign w:val="center"/>
          </w:tcPr>
          <w:p w14:paraId="1798F660" w14:textId="77777777" w:rsidR="00CB2C68" w:rsidRPr="0009059D" w:rsidRDefault="00CB2C68" w:rsidP="0009059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9059D">
              <w:rPr>
                <w:rFonts w:ascii="Calibri" w:eastAsia="Times New Roman" w:hAnsi="Calibri" w:cs="Calibri"/>
                <w:i/>
                <w:iCs/>
                <w:color w:val="000000"/>
                <w:sz w:val="24"/>
                <w:szCs w:val="24"/>
                <w:lang w:eastAsia="en-GB"/>
              </w:rPr>
              <w:t>36.8</w:t>
            </w:r>
          </w:p>
        </w:tc>
        <w:tc>
          <w:tcPr>
            <w:tcW w:w="1265" w:type="dxa"/>
            <w:vAlign w:val="center"/>
          </w:tcPr>
          <w:p w14:paraId="623091F2" w14:textId="77777777" w:rsidR="00CB2C68" w:rsidRPr="0009059D" w:rsidRDefault="00CB2C68" w:rsidP="0009059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9059D">
              <w:rPr>
                <w:rFonts w:ascii="Calibri" w:eastAsia="Times New Roman" w:hAnsi="Calibri" w:cs="Calibri"/>
                <w:i/>
                <w:iCs/>
                <w:color w:val="000000"/>
                <w:sz w:val="24"/>
                <w:szCs w:val="24"/>
                <w:lang w:eastAsia="en-GB"/>
              </w:rPr>
              <w:t>21.8</w:t>
            </w:r>
          </w:p>
        </w:tc>
        <w:tc>
          <w:tcPr>
            <w:tcW w:w="987" w:type="dxa"/>
            <w:vAlign w:val="center"/>
          </w:tcPr>
          <w:p w14:paraId="7C5BDF48" w14:textId="77777777" w:rsidR="00CB2C68" w:rsidRPr="0009059D" w:rsidRDefault="00CB2C68" w:rsidP="0009059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9059D">
              <w:rPr>
                <w:rFonts w:ascii="Calibri" w:eastAsia="Times New Roman" w:hAnsi="Calibri" w:cs="Calibri"/>
                <w:i/>
                <w:iCs/>
                <w:color w:val="000000"/>
                <w:sz w:val="24"/>
                <w:szCs w:val="24"/>
                <w:lang w:eastAsia="en-GB"/>
              </w:rPr>
              <w:t>18.1</w:t>
            </w:r>
          </w:p>
        </w:tc>
        <w:tc>
          <w:tcPr>
            <w:tcW w:w="1265" w:type="dxa"/>
            <w:vAlign w:val="center"/>
          </w:tcPr>
          <w:p w14:paraId="6B91BC59" w14:textId="77777777" w:rsidR="00CB2C68" w:rsidRPr="0009059D" w:rsidRDefault="00CB2C68" w:rsidP="0009059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9059D">
              <w:rPr>
                <w:rFonts w:ascii="Calibri" w:eastAsia="Times New Roman" w:hAnsi="Calibri" w:cs="Calibri"/>
                <w:i/>
                <w:iCs/>
                <w:color w:val="000000"/>
                <w:sz w:val="24"/>
                <w:szCs w:val="24"/>
                <w:lang w:eastAsia="en-GB"/>
              </w:rPr>
              <w:t>15.3</w:t>
            </w:r>
          </w:p>
        </w:tc>
        <w:tc>
          <w:tcPr>
            <w:tcW w:w="1265" w:type="dxa"/>
            <w:vAlign w:val="center"/>
          </w:tcPr>
          <w:p w14:paraId="50F39173" w14:textId="77777777" w:rsidR="00CB2C68" w:rsidRPr="0009059D" w:rsidRDefault="00CB2C68" w:rsidP="0009059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9059D">
              <w:rPr>
                <w:rFonts w:ascii="Calibri" w:eastAsia="Times New Roman" w:hAnsi="Calibri" w:cs="Calibri"/>
                <w:i/>
                <w:iCs/>
                <w:color w:val="000000"/>
                <w:sz w:val="24"/>
                <w:szCs w:val="24"/>
                <w:lang w:eastAsia="en-GB"/>
              </w:rPr>
              <w:t>9.0</w:t>
            </w:r>
          </w:p>
        </w:tc>
        <w:tc>
          <w:tcPr>
            <w:tcW w:w="1512" w:type="dxa"/>
            <w:vAlign w:val="center"/>
          </w:tcPr>
          <w:p w14:paraId="2B1FD101" w14:textId="77777777" w:rsidR="00CB2C68" w:rsidRPr="0009059D" w:rsidRDefault="00CB2C68" w:rsidP="0009059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9059D">
              <w:rPr>
                <w:rFonts w:ascii="Calibri" w:eastAsia="Times New Roman" w:hAnsi="Calibri" w:cs="Calibri"/>
                <w:i/>
                <w:iCs/>
                <w:color w:val="000000"/>
                <w:sz w:val="24"/>
                <w:szCs w:val="24"/>
                <w:lang w:eastAsia="en-GB"/>
              </w:rPr>
              <w:t>20.1</w:t>
            </w:r>
          </w:p>
        </w:tc>
      </w:tr>
    </w:tbl>
    <w:p w14:paraId="23246BF0" w14:textId="77777777" w:rsidR="00CB2C68" w:rsidRPr="00BA50FD" w:rsidRDefault="00CB2C68" w:rsidP="00CB2C68">
      <w:pPr>
        <w:ind w:right="-23"/>
        <w:rPr>
          <w:rFonts w:ascii="Calibri" w:hAnsi="Calibri" w:cs="Calibri"/>
          <w:bCs/>
          <w:sz w:val="24"/>
          <w:szCs w:val="24"/>
        </w:rPr>
      </w:pPr>
    </w:p>
    <w:p w14:paraId="474D9FB1" w14:textId="5E7C879E" w:rsidR="00CB2C68" w:rsidRPr="007C6A4E" w:rsidRDefault="00C226E4" w:rsidP="00CB2C68">
      <w:pPr>
        <w:ind w:right="-23"/>
        <w:rPr>
          <w:rFonts w:ascii="Calibri" w:hAnsi="Calibri" w:cs="Calibri"/>
          <w:bCs/>
          <w:sz w:val="24"/>
          <w:szCs w:val="24"/>
        </w:rPr>
      </w:pPr>
      <w:r w:rsidRPr="007C6A4E">
        <w:rPr>
          <w:rFonts w:ascii="Calibri" w:hAnsi="Calibri" w:cs="Calibri"/>
          <w:bCs/>
          <w:sz w:val="24"/>
          <w:szCs w:val="24"/>
        </w:rPr>
        <w:t>As in previous years, r</w:t>
      </w:r>
      <w:r w:rsidR="00CB2C68" w:rsidRPr="007C6A4E">
        <w:rPr>
          <w:rFonts w:ascii="Calibri" w:hAnsi="Calibri" w:cs="Calibri"/>
          <w:bCs/>
          <w:sz w:val="24"/>
          <w:szCs w:val="24"/>
        </w:rPr>
        <w:t>espondents living in the most deprived areas of the city were notably more likely to report having been impacted by not being able to afford food, with 29.</w:t>
      </w:r>
      <w:r w:rsidR="005B4345" w:rsidRPr="007C6A4E">
        <w:rPr>
          <w:rFonts w:ascii="Calibri" w:hAnsi="Calibri" w:cs="Calibri"/>
          <w:bCs/>
          <w:sz w:val="24"/>
          <w:szCs w:val="24"/>
        </w:rPr>
        <w:t>3</w:t>
      </w:r>
      <w:r w:rsidR="00CB2C68" w:rsidRPr="007C6A4E">
        <w:rPr>
          <w:rFonts w:ascii="Calibri" w:hAnsi="Calibri" w:cs="Calibri"/>
          <w:bCs/>
          <w:sz w:val="24"/>
          <w:szCs w:val="24"/>
        </w:rPr>
        <w:t xml:space="preserve">% ‘eating smaller meals, or skipping meals’ completely; </w:t>
      </w:r>
      <w:r w:rsidR="005B4345" w:rsidRPr="007C6A4E">
        <w:rPr>
          <w:rFonts w:ascii="Calibri" w:hAnsi="Calibri" w:cs="Calibri"/>
          <w:bCs/>
          <w:sz w:val="24"/>
          <w:szCs w:val="24"/>
        </w:rPr>
        <w:t>a fifth</w:t>
      </w:r>
      <w:r w:rsidR="00CB2C68" w:rsidRPr="007C6A4E">
        <w:rPr>
          <w:rFonts w:ascii="Calibri" w:hAnsi="Calibri" w:cs="Calibri"/>
          <w:bCs/>
          <w:sz w:val="24"/>
          <w:szCs w:val="24"/>
        </w:rPr>
        <w:t xml:space="preserve"> (</w:t>
      </w:r>
      <w:r w:rsidR="005B4345" w:rsidRPr="007C6A4E">
        <w:rPr>
          <w:rFonts w:ascii="Calibri" w:hAnsi="Calibri" w:cs="Calibri"/>
          <w:bCs/>
          <w:sz w:val="24"/>
          <w:szCs w:val="24"/>
        </w:rPr>
        <w:t>20</w:t>
      </w:r>
      <w:r w:rsidR="00CB2C68" w:rsidRPr="007C6A4E">
        <w:rPr>
          <w:rFonts w:ascii="Calibri" w:hAnsi="Calibri" w:cs="Calibri"/>
          <w:bCs/>
          <w:sz w:val="24"/>
          <w:szCs w:val="24"/>
        </w:rPr>
        <w:t>.</w:t>
      </w:r>
      <w:r w:rsidR="005B4345" w:rsidRPr="007C6A4E">
        <w:rPr>
          <w:rFonts w:ascii="Calibri" w:hAnsi="Calibri" w:cs="Calibri"/>
          <w:bCs/>
          <w:sz w:val="24"/>
          <w:szCs w:val="24"/>
        </w:rPr>
        <w:t>0</w:t>
      </w:r>
      <w:r w:rsidR="00CB2C68" w:rsidRPr="007C6A4E">
        <w:rPr>
          <w:rFonts w:ascii="Calibri" w:hAnsi="Calibri" w:cs="Calibri"/>
          <w:bCs/>
          <w:sz w:val="24"/>
          <w:szCs w:val="24"/>
        </w:rPr>
        <w:t xml:space="preserve">%) ‘missed meals to be able to pay bills’; </w:t>
      </w:r>
      <w:r w:rsidR="002C746A" w:rsidRPr="007C6A4E">
        <w:rPr>
          <w:rFonts w:ascii="Calibri" w:hAnsi="Calibri" w:cs="Calibri"/>
          <w:bCs/>
          <w:sz w:val="24"/>
          <w:szCs w:val="24"/>
        </w:rPr>
        <w:t xml:space="preserve">almost </w:t>
      </w:r>
      <w:r w:rsidR="00CB2C68" w:rsidRPr="007C6A4E">
        <w:rPr>
          <w:rFonts w:ascii="Calibri" w:hAnsi="Calibri" w:cs="Calibri"/>
          <w:bCs/>
          <w:sz w:val="24"/>
          <w:szCs w:val="24"/>
        </w:rPr>
        <w:t>one in seven (1</w:t>
      </w:r>
      <w:r w:rsidR="00AA6FE5" w:rsidRPr="007C6A4E">
        <w:rPr>
          <w:rFonts w:ascii="Calibri" w:hAnsi="Calibri" w:cs="Calibri"/>
          <w:bCs/>
          <w:sz w:val="24"/>
          <w:szCs w:val="24"/>
        </w:rPr>
        <w:t>2</w:t>
      </w:r>
      <w:r w:rsidR="00CB2C68" w:rsidRPr="007C6A4E">
        <w:rPr>
          <w:rFonts w:ascii="Calibri" w:hAnsi="Calibri" w:cs="Calibri"/>
          <w:bCs/>
          <w:sz w:val="24"/>
          <w:szCs w:val="24"/>
        </w:rPr>
        <w:t>.</w:t>
      </w:r>
      <w:r w:rsidR="00AA6FE5" w:rsidRPr="007C6A4E">
        <w:rPr>
          <w:rFonts w:ascii="Calibri" w:hAnsi="Calibri" w:cs="Calibri"/>
          <w:bCs/>
          <w:sz w:val="24"/>
          <w:szCs w:val="24"/>
        </w:rPr>
        <w:t>9</w:t>
      </w:r>
      <w:r w:rsidR="00CB2C68" w:rsidRPr="007C6A4E">
        <w:rPr>
          <w:rFonts w:ascii="Calibri" w:hAnsi="Calibri" w:cs="Calibri"/>
          <w:bCs/>
          <w:sz w:val="24"/>
          <w:szCs w:val="24"/>
        </w:rPr>
        <w:t xml:space="preserve">%) had ‘been hungry but not eaten’. </w:t>
      </w:r>
    </w:p>
    <w:p w14:paraId="07F42A69" w14:textId="02729B78" w:rsidR="00CB2C68" w:rsidRPr="00BA50FD" w:rsidRDefault="00CB2C68" w:rsidP="00CB2C68">
      <w:pPr>
        <w:ind w:right="-23"/>
        <w:rPr>
          <w:rFonts w:ascii="Calibri" w:hAnsi="Calibri" w:cs="Calibri"/>
          <w:bCs/>
          <w:sz w:val="24"/>
          <w:szCs w:val="24"/>
        </w:rPr>
      </w:pPr>
      <w:r w:rsidRPr="007C6A4E">
        <w:rPr>
          <w:rFonts w:ascii="Calibri" w:hAnsi="Calibri" w:cs="Calibri"/>
          <w:bCs/>
          <w:sz w:val="24"/>
          <w:szCs w:val="24"/>
        </w:rPr>
        <w:t xml:space="preserve">The proportion of those in the most deprived areas reporting they had </w:t>
      </w:r>
      <w:r w:rsidRPr="007C6A4E">
        <w:rPr>
          <w:rFonts w:ascii="Calibri" w:hAnsi="Calibri" w:cs="Calibri"/>
          <w:bCs/>
          <w:i/>
          <w:iCs/>
          <w:sz w:val="24"/>
          <w:szCs w:val="24"/>
        </w:rPr>
        <w:t>not ‘</w:t>
      </w:r>
      <w:r w:rsidRPr="007C6A4E">
        <w:rPr>
          <w:rFonts w:ascii="Calibri" w:hAnsi="Calibri" w:cs="Calibri"/>
          <w:bCs/>
          <w:sz w:val="24"/>
          <w:szCs w:val="24"/>
        </w:rPr>
        <w:t>eaten for a whole day</w:t>
      </w:r>
      <w:r w:rsidRPr="007C6A4E">
        <w:rPr>
          <w:rFonts w:ascii="Calibri" w:hAnsi="Calibri" w:cs="Calibri"/>
          <w:bCs/>
          <w:i/>
          <w:iCs/>
          <w:sz w:val="24"/>
          <w:szCs w:val="24"/>
        </w:rPr>
        <w:t>’</w:t>
      </w:r>
      <w:r w:rsidRPr="007C6A4E">
        <w:rPr>
          <w:rFonts w:ascii="Calibri" w:hAnsi="Calibri" w:cs="Calibri"/>
          <w:bCs/>
          <w:sz w:val="24"/>
          <w:szCs w:val="24"/>
        </w:rPr>
        <w:t xml:space="preserve"> (</w:t>
      </w:r>
      <w:r w:rsidR="00452867" w:rsidRPr="007C6A4E">
        <w:rPr>
          <w:rFonts w:ascii="Calibri" w:hAnsi="Calibri" w:cs="Calibri"/>
          <w:bCs/>
          <w:sz w:val="24"/>
          <w:szCs w:val="24"/>
        </w:rPr>
        <w:t>9</w:t>
      </w:r>
      <w:r w:rsidRPr="007C6A4E">
        <w:rPr>
          <w:rFonts w:ascii="Calibri" w:hAnsi="Calibri" w:cs="Calibri"/>
          <w:bCs/>
          <w:sz w:val="24"/>
          <w:szCs w:val="24"/>
        </w:rPr>
        <w:t>.</w:t>
      </w:r>
      <w:r w:rsidR="00452867" w:rsidRPr="007C6A4E">
        <w:rPr>
          <w:rFonts w:ascii="Calibri" w:hAnsi="Calibri" w:cs="Calibri"/>
          <w:bCs/>
          <w:sz w:val="24"/>
          <w:szCs w:val="24"/>
        </w:rPr>
        <w:t>8</w:t>
      </w:r>
      <w:r w:rsidRPr="007C6A4E">
        <w:rPr>
          <w:rFonts w:ascii="Calibri" w:hAnsi="Calibri" w:cs="Calibri"/>
          <w:bCs/>
          <w:sz w:val="24"/>
          <w:szCs w:val="24"/>
        </w:rPr>
        <w:t>%) or ‘received food from a food bank or charity’ (</w:t>
      </w:r>
      <w:r w:rsidR="00452867" w:rsidRPr="007C6A4E">
        <w:rPr>
          <w:rFonts w:ascii="Calibri" w:hAnsi="Calibri" w:cs="Calibri"/>
          <w:bCs/>
          <w:sz w:val="24"/>
          <w:szCs w:val="24"/>
        </w:rPr>
        <w:t>12.</w:t>
      </w:r>
      <w:r w:rsidR="00225D54" w:rsidRPr="007C6A4E">
        <w:rPr>
          <w:rFonts w:ascii="Calibri" w:hAnsi="Calibri" w:cs="Calibri"/>
          <w:bCs/>
          <w:sz w:val="24"/>
          <w:szCs w:val="24"/>
        </w:rPr>
        <w:t>0</w:t>
      </w:r>
      <w:r w:rsidRPr="007C6A4E">
        <w:rPr>
          <w:rFonts w:ascii="Calibri" w:hAnsi="Calibri" w:cs="Calibri"/>
          <w:bCs/>
          <w:sz w:val="24"/>
          <w:szCs w:val="24"/>
        </w:rPr>
        <w:t xml:space="preserve">%) </w:t>
      </w:r>
      <w:r w:rsidR="00225D54" w:rsidRPr="007C6A4E">
        <w:rPr>
          <w:rFonts w:ascii="Calibri" w:hAnsi="Calibri" w:cs="Calibri"/>
          <w:bCs/>
          <w:sz w:val="24"/>
          <w:szCs w:val="24"/>
        </w:rPr>
        <w:t>increased</w:t>
      </w:r>
      <w:r w:rsidRPr="007C6A4E">
        <w:rPr>
          <w:rFonts w:ascii="Calibri" w:hAnsi="Calibri" w:cs="Calibri"/>
          <w:bCs/>
          <w:sz w:val="24"/>
          <w:szCs w:val="24"/>
        </w:rPr>
        <w:t xml:space="preserve"> </w:t>
      </w:r>
      <w:r w:rsidR="00225D54" w:rsidRPr="007C6A4E">
        <w:rPr>
          <w:rFonts w:ascii="Calibri" w:hAnsi="Calibri" w:cs="Calibri"/>
          <w:bCs/>
          <w:sz w:val="24"/>
          <w:szCs w:val="24"/>
        </w:rPr>
        <w:t xml:space="preserve">from </w:t>
      </w:r>
      <w:r w:rsidR="007C6A4E" w:rsidRPr="007C6A4E">
        <w:rPr>
          <w:rFonts w:ascii="Calibri" w:hAnsi="Calibri" w:cs="Calibri"/>
          <w:bCs/>
          <w:sz w:val="24"/>
          <w:szCs w:val="24"/>
        </w:rPr>
        <w:t xml:space="preserve">6.3% and </w:t>
      </w:r>
      <w:r w:rsidRPr="007C6A4E">
        <w:rPr>
          <w:rFonts w:ascii="Calibri" w:hAnsi="Calibri" w:cs="Calibri"/>
          <w:bCs/>
          <w:sz w:val="24"/>
          <w:szCs w:val="24"/>
        </w:rPr>
        <w:t>4.5</w:t>
      </w:r>
      <w:r w:rsidR="007C6A4E" w:rsidRPr="007C6A4E">
        <w:rPr>
          <w:rFonts w:ascii="Calibri" w:hAnsi="Calibri" w:cs="Calibri"/>
          <w:bCs/>
          <w:sz w:val="24"/>
          <w:szCs w:val="24"/>
        </w:rPr>
        <w:t>% respectively in</w:t>
      </w:r>
      <w:r w:rsidRPr="007C6A4E">
        <w:rPr>
          <w:rFonts w:ascii="Calibri" w:hAnsi="Calibri" w:cs="Calibri"/>
          <w:bCs/>
          <w:sz w:val="24"/>
          <w:szCs w:val="24"/>
        </w:rPr>
        <w:t xml:space="preserve"> 202</w:t>
      </w:r>
      <w:r w:rsidR="00225D54" w:rsidRPr="007C6A4E">
        <w:rPr>
          <w:rFonts w:ascii="Calibri" w:hAnsi="Calibri" w:cs="Calibri"/>
          <w:bCs/>
          <w:sz w:val="24"/>
          <w:szCs w:val="24"/>
        </w:rPr>
        <w:t>3</w:t>
      </w:r>
      <w:r w:rsidRPr="007C6A4E">
        <w:rPr>
          <w:rFonts w:ascii="Calibri" w:hAnsi="Calibri" w:cs="Calibri"/>
          <w:bCs/>
          <w:sz w:val="24"/>
          <w:szCs w:val="24"/>
        </w:rPr>
        <w:t>.</w:t>
      </w:r>
    </w:p>
    <w:tbl>
      <w:tblPr>
        <w:tblStyle w:val="GridTable5Dark-Accent6"/>
        <w:tblW w:w="9493" w:type="dxa"/>
        <w:tblLook w:val="04A0" w:firstRow="1" w:lastRow="0" w:firstColumn="1" w:lastColumn="0" w:noHBand="0" w:noVBand="1"/>
      </w:tblPr>
      <w:tblGrid>
        <w:gridCol w:w="4957"/>
        <w:gridCol w:w="1134"/>
        <w:gridCol w:w="1134"/>
        <w:gridCol w:w="1134"/>
        <w:gridCol w:w="1134"/>
      </w:tblGrid>
      <w:tr w:rsidR="00CB2C68" w:rsidRPr="00BA50FD" w14:paraId="323A15E2" w14:textId="77777777" w:rsidTr="00150AB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3D0BC135" w14:textId="77777777" w:rsidR="00CB2C68" w:rsidRPr="001927C7" w:rsidRDefault="00CB2C68" w:rsidP="00150AB2">
            <w:pPr>
              <w:spacing w:after="0"/>
              <w:rPr>
                <w:rFonts w:ascii="Times New Roman" w:eastAsia="Times New Roman" w:hAnsi="Times New Roman" w:cs="Times New Roman"/>
                <w:sz w:val="24"/>
                <w:szCs w:val="28"/>
                <w:lang w:eastAsia="en-GB"/>
              </w:rPr>
            </w:pPr>
          </w:p>
        </w:tc>
        <w:tc>
          <w:tcPr>
            <w:tcW w:w="2268" w:type="dxa"/>
            <w:gridSpan w:val="2"/>
            <w:noWrap/>
            <w:hideMark/>
          </w:tcPr>
          <w:p w14:paraId="06FFD78A" w14:textId="34B6ED7F" w:rsidR="00CB2C68" w:rsidRPr="001927C7" w:rsidRDefault="00CB2C68" w:rsidP="00150AB2">
            <w:pPr>
              <w:spacing w:after="0"/>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1927C7">
              <w:rPr>
                <w:rFonts w:ascii="Calibri" w:eastAsia="Times New Roman" w:hAnsi="Calibri" w:cs="Calibri"/>
                <w:sz w:val="24"/>
                <w:szCs w:val="28"/>
                <w:lang w:eastAsia="en-GB"/>
              </w:rPr>
              <w:t>202</w:t>
            </w:r>
            <w:r w:rsidR="001927C7">
              <w:rPr>
                <w:rFonts w:ascii="Calibri" w:eastAsia="Times New Roman" w:hAnsi="Calibri" w:cs="Calibri"/>
                <w:sz w:val="24"/>
                <w:szCs w:val="28"/>
                <w:lang w:eastAsia="en-GB"/>
              </w:rPr>
              <w:t>4</w:t>
            </w:r>
          </w:p>
        </w:tc>
        <w:tc>
          <w:tcPr>
            <w:tcW w:w="2268" w:type="dxa"/>
            <w:gridSpan w:val="2"/>
            <w:noWrap/>
            <w:hideMark/>
          </w:tcPr>
          <w:p w14:paraId="1FFC6EF9" w14:textId="7B46FC8C" w:rsidR="00CB2C68" w:rsidRPr="001927C7" w:rsidRDefault="00CB2C68" w:rsidP="00150AB2">
            <w:pPr>
              <w:spacing w:after="0"/>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1927C7">
              <w:rPr>
                <w:rFonts w:ascii="Calibri" w:eastAsia="Times New Roman" w:hAnsi="Calibri" w:cs="Calibri"/>
                <w:sz w:val="24"/>
                <w:szCs w:val="28"/>
                <w:lang w:eastAsia="en-GB"/>
              </w:rPr>
              <w:t>202</w:t>
            </w:r>
            <w:r w:rsidR="001927C7">
              <w:rPr>
                <w:rFonts w:ascii="Calibri" w:eastAsia="Times New Roman" w:hAnsi="Calibri" w:cs="Calibri"/>
                <w:sz w:val="24"/>
                <w:szCs w:val="28"/>
                <w:lang w:eastAsia="en-GB"/>
              </w:rPr>
              <w:t>3</w:t>
            </w:r>
          </w:p>
        </w:tc>
      </w:tr>
      <w:tr w:rsidR="00CB2C68" w:rsidRPr="00BA50FD" w14:paraId="578E3A9A"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79664741" w14:textId="77777777" w:rsidR="00CB2C68" w:rsidRPr="001927C7" w:rsidRDefault="00CB2C68" w:rsidP="00150AB2">
            <w:pPr>
              <w:spacing w:after="0"/>
              <w:jc w:val="center"/>
              <w:rPr>
                <w:rFonts w:ascii="Calibri" w:eastAsia="Times New Roman" w:hAnsi="Calibri" w:cs="Calibri"/>
                <w:color w:val="000000"/>
                <w:sz w:val="24"/>
                <w:szCs w:val="28"/>
                <w:lang w:eastAsia="en-GB"/>
              </w:rPr>
            </w:pPr>
          </w:p>
        </w:tc>
        <w:tc>
          <w:tcPr>
            <w:tcW w:w="1134" w:type="dxa"/>
            <w:noWrap/>
            <w:hideMark/>
          </w:tcPr>
          <w:p w14:paraId="63C885BE" w14:textId="77777777" w:rsidR="00CB2C68" w:rsidRPr="001927C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sidRPr="001927C7">
              <w:rPr>
                <w:rFonts w:ascii="Calibri" w:eastAsia="Times New Roman" w:hAnsi="Calibri" w:cs="Calibri"/>
                <w:b/>
                <w:bCs/>
                <w:color w:val="000000"/>
                <w:sz w:val="24"/>
                <w:szCs w:val="28"/>
                <w:lang w:eastAsia="en-GB"/>
              </w:rPr>
              <w:t>Most deprived</w:t>
            </w:r>
          </w:p>
        </w:tc>
        <w:tc>
          <w:tcPr>
            <w:tcW w:w="1134" w:type="dxa"/>
            <w:noWrap/>
            <w:hideMark/>
          </w:tcPr>
          <w:p w14:paraId="1EBFB10D" w14:textId="77777777" w:rsidR="00CB2C68" w:rsidRPr="001927C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sidRPr="001927C7">
              <w:rPr>
                <w:rFonts w:ascii="Calibri" w:eastAsia="Times New Roman" w:hAnsi="Calibri" w:cs="Calibri"/>
                <w:b/>
                <w:bCs/>
                <w:color w:val="000000"/>
                <w:sz w:val="24"/>
                <w:szCs w:val="28"/>
                <w:lang w:eastAsia="en-GB"/>
              </w:rPr>
              <w:t>Least deprived</w:t>
            </w:r>
          </w:p>
        </w:tc>
        <w:tc>
          <w:tcPr>
            <w:tcW w:w="1134" w:type="dxa"/>
            <w:noWrap/>
            <w:hideMark/>
          </w:tcPr>
          <w:p w14:paraId="3AF81032" w14:textId="77777777" w:rsidR="00CB2C68" w:rsidRPr="001927C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sidRPr="001927C7">
              <w:rPr>
                <w:rFonts w:ascii="Calibri" w:eastAsia="Times New Roman" w:hAnsi="Calibri" w:cs="Calibri"/>
                <w:b/>
                <w:bCs/>
                <w:color w:val="000000"/>
                <w:sz w:val="24"/>
                <w:szCs w:val="28"/>
                <w:lang w:eastAsia="en-GB"/>
              </w:rPr>
              <w:t>Most deprived</w:t>
            </w:r>
          </w:p>
        </w:tc>
        <w:tc>
          <w:tcPr>
            <w:tcW w:w="1134" w:type="dxa"/>
            <w:noWrap/>
            <w:hideMark/>
          </w:tcPr>
          <w:p w14:paraId="59922B26" w14:textId="77777777" w:rsidR="00CB2C68" w:rsidRPr="001927C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8"/>
                <w:lang w:eastAsia="en-GB"/>
              </w:rPr>
            </w:pPr>
            <w:r w:rsidRPr="001927C7">
              <w:rPr>
                <w:rFonts w:ascii="Calibri" w:eastAsia="Times New Roman" w:hAnsi="Calibri" w:cs="Calibri"/>
                <w:b/>
                <w:bCs/>
                <w:color w:val="000000"/>
                <w:sz w:val="24"/>
                <w:szCs w:val="28"/>
                <w:lang w:eastAsia="en-GB"/>
              </w:rPr>
              <w:t>Least deprived</w:t>
            </w:r>
          </w:p>
        </w:tc>
      </w:tr>
      <w:tr w:rsidR="00CB2C68" w:rsidRPr="00BA50FD" w14:paraId="47582355"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066B1212" w14:textId="77777777" w:rsidR="00CB2C68" w:rsidRPr="001927C7" w:rsidRDefault="00CB2C68" w:rsidP="00150AB2">
            <w:pPr>
              <w:spacing w:after="0"/>
              <w:rPr>
                <w:rFonts w:ascii="Calibri" w:eastAsia="Times New Roman" w:hAnsi="Calibri" w:cs="Calibri"/>
                <w:color w:val="000000"/>
                <w:sz w:val="24"/>
                <w:szCs w:val="28"/>
                <w:lang w:eastAsia="en-GB"/>
              </w:rPr>
            </w:pPr>
            <w:r w:rsidRPr="001927C7">
              <w:rPr>
                <w:rFonts w:ascii="Calibri" w:eastAsia="Times New Roman" w:hAnsi="Calibri" w:cs="Calibri"/>
                <w:color w:val="000000"/>
                <w:sz w:val="24"/>
                <w:szCs w:val="28"/>
                <w:lang w:eastAsia="en-GB"/>
              </w:rPr>
              <w:t>Had smaller meals than usual, or skipped meals</w:t>
            </w:r>
          </w:p>
        </w:tc>
        <w:tc>
          <w:tcPr>
            <w:tcW w:w="1134" w:type="dxa"/>
            <w:noWrap/>
          </w:tcPr>
          <w:p w14:paraId="54A0F423" w14:textId="64304580" w:rsidR="00CB2C68" w:rsidRPr="005046FF"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29.</w:t>
            </w:r>
            <w:r w:rsidR="007328BB" w:rsidRPr="005046FF">
              <w:rPr>
                <w:rFonts w:ascii="Calibri" w:eastAsia="Times New Roman" w:hAnsi="Calibri" w:cs="Calibri"/>
                <w:i/>
                <w:iCs/>
                <w:color w:val="000000"/>
                <w:sz w:val="24"/>
                <w:szCs w:val="28"/>
                <w:lang w:eastAsia="en-GB"/>
              </w:rPr>
              <w:t>3</w:t>
            </w:r>
          </w:p>
        </w:tc>
        <w:tc>
          <w:tcPr>
            <w:tcW w:w="1134" w:type="dxa"/>
            <w:noWrap/>
          </w:tcPr>
          <w:p w14:paraId="3DC2B403" w14:textId="519CBEB9" w:rsidR="00CB2C68" w:rsidRPr="005046FF" w:rsidRDefault="007328BB"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6.6</w:t>
            </w:r>
          </w:p>
        </w:tc>
        <w:tc>
          <w:tcPr>
            <w:tcW w:w="1134" w:type="dxa"/>
            <w:noWrap/>
            <w:hideMark/>
          </w:tcPr>
          <w:p w14:paraId="7180B400" w14:textId="6BBF0AAE" w:rsidR="00CB2C68" w:rsidRPr="005046FF" w:rsidRDefault="00013A0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29.7</w:t>
            </w:r>
          </w:p>
        </w:tc>
        <w:tc>
          <w:tcPr>
            <w:tcW w:w="1134" w:type="dxa"/>
            <w:noWrap/>
            <w:hideMark/>
          </w:tcPr>
          <w:p w14:paraId="718646D4" w14:textId="5E05DABD" w:rsidR="00CB2C68" w:rsidRPr="005046FF" w:rsidRDefault="00013A0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8.1</w:t>
            </w:r>
          </w:p>
        </w:tc>
      </w:tr>
      <w:tr w:rsidR="00CB2C68" w:rsidRPr="00BA50FD" w14:paraId="52A314C4"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1B505883" w14:textId="77777777" w:rsidR="00CB2C68" w:rsidRPr="001927C7" w:rsidRDefault="00CB2C68" w:rsidP="00150AB2">
            <w:pPr>
              <w:spacing w:after="0"/>
              <w:rPr>
                <w:rFonts w:ascii="Calibri" w:eastAsia="Times New Roman" w:hAnsi="Calibri" w:cs="Calibri"/>
                <w:color w:val="000000"/>
                <w:sz w:val="24"/>
                <w:szCs w:val="28"/>
                <w:lang w:eastAsia="en-GB"/>
              </w:rPr>
            </w:pPr>
            <w:r w:rsidRPr="001927C7">
              <w:rPr>
                <w:rFonts w:ascii="Calibri" w:eastAsia="Times New Roman" w:hAnsi="Calibri" w:cs="Calibri"/>
                <w:color w:val="000000"/>
                <w:sz w:val="24"/>
                <w:szCs w:val="28"/>
                <w:lang w:eastAsia="en-GB"/>
              </w:rPr>
              <w:t>Missed meals to afford to pay your bills</w:t>
            </w:r>
          </w:p>
        </w:tc>
        <w:tc>
          <w:tcPr>
            <w:tcW w:w="1134" w:type="dxa"/>
            <w:noWrap/>
          </w:tcPr>
          <w:p w14:paraId="74604AE4" w14:textId="7AB70CA6" w:rsidR="00CB2C68" w:rsidRPr="005046FF" w:rsidRDefault="007328B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20.0</w:t>
            </w:r>
          </w:p>
        </w:tc>
        <w:tc>
          <w:tcPr>
            <w:tcW w:w="1134" w:type="dxa"/>
            <w:noWrap/>
          </w:tcPr>
          <w:p w14:paraId="2D25FA99" w14:textId="7BB864F2" w:rsidR="00CB2C68" w:rsidRPr="005046FF"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2.</w:t>
            </w:r>
            <w:r w:rsidR="007328BB" w:rsidRPr="005046FF">
              <w:rPr>
                <w:rFonts w:ascii="Calibri" w:eastAsia="Times New Roman" w:hAnsi="Calibri" w:cs="Calibri"/>
                <w:i/>
                <w:iCs/>
                <w:color w:val="000000"/>
                <w:sz w:val="24"/>
                <w:szCs w:val="28"/>
                <w:lang w:eastAsia="en-GB"/>
              </w:rPr>
              <w:t>6</w:t>
            </w:r>
          </w:p>
        </w:tc>
        <w:tc>
          <w:tcPr>
            <w:tcW w:w="1134" w:type="dxa"/>
            <w:noWrap/>
            <w:hideMark/>
          </w:tcPr>
          <w:p w14:paraId="250B9D78" w14:textId="63A51DF3" w:rsidR="00CB2C68" w:rsidRPr="005046FF" w:rsidRDefault="00013A0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17</w:t>
            </w:r>
            <w:r w:rsidR="00CB2C68" w:rsidRPr="005046FF">
              <w:rPr>
                <w:rFonts w:ascii="Calibri" w:eastAsia="Times New Roman" w:hAnsi="Calibri" w:cs="Calibri"/>
                <w:i/>
                <w:iCs/>
                <w:color w:val="000000"/>
                <w:sz w:val="24"/>
                <w:szCs w:val="28"/>
                <w:lang w:eastAsia="en-GB"/>
              </w:rPr>
              <w:t>.5</w:t>
            </w:r>
          </w:p>
        </w:tc>
        <w:tc>
          <w:tcPr>
            <w:tcW w:w="1134" w:type="dxa"/>
            <w:noWrap/>
            <w:hideMark/>
          </w:tcPr>
          <w:p w14:paraId="49A4CEEC" w14:textId="1571832A" w:rsidR="00CB2C68" w:rsidRPr="005046FF" w:rsidRDefault="00013A0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2</w:t>
            </w:r>
            <w:r w:rsidR="00CB2C68" w:rsidRPr="005046FF">
              <w:rPr>
                <w:rFonts w:ascii="Calibri" w:eastAsia="Times New Roman" w:hAnsi="Calibri" w:cs="Calibri"/>
                <w:i/>
                <w:iCs/>
                <w:color w:val="000000"/>
                <w:sz w:val="24"/>
                <w:szCs w:val="28"/>
                <w:lang w:eastAsia="en-GB"/>
              </w:rPr>
              <w:t>.0</w:t>
            </w:r>
          </w:p>
        </w:tc>
      </w:tr>
      <w:tr w:rsidR="00CB2C68" w:rsidRPr="00BA50FD" w14:paraId="11EDDA95"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556085A8" w14:textId="77777777" w:rsidR="00CB2C68" w:rsidRPr="001927C7" w:rsidRDefault="00CB2C68" w:rsidP="00150AB2">
            <w:pPr>
              <w:spacing w:after="0"/>
              <w:rPr>
                <w:rFonts w:ascii="Calibri" w:eastAsia="Times New Roman" w:hAnsi="Calibri" w:cs="Calibri"/>
                <w:color w:val="000000"/>
                <w:sz w:val="24"/>
                <w:szCs w:val="28"/>
                <w:lang w:eastAsia="en-GB"/>
              </w:rPr>
            </w:pPr>
            <w:r w:rsidRPr="001927C7">
              <w:rPr>
                <w:rFonts w:ascii="Calibri" w:eastAsia="Times New Roman" w:hAnsi="Calibri" w:cs="Calibri"/>
                <w:color w:val="000000"/>
                <w:sz w:val="24"/>
                <w:szCs w:val="28"/>
                <w:lang w:eastAsia="en-GB"/>
              </w:rPr>
              <w:t>Been hungry but not eaten</w:t>
            </w:r>
          </w:p>
        </w:tc>
        <w:tc>
          <w:tcPr>
            <w:tcW w:w="1134" w:type="dxa"/>
            <w:noWrap/>
          </w:tcPr>
          <w:p w14:paraId="72F471CB" w14:textId="68CD20E3" w:rsidR="00CB2C68" w:rsidRPr="005046FF" w:rsidRDefault="00AE71FD"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12.9</w:t>
            </w:r>
          </w:p>
        </w:tc>
        <w:tc>
          <w:tcPr>
            <w:tcW w:w="1134" w:type="dxa"/>
            <w:noWrap/>
          </w:tcPr>
          <w:p w14:paraId="26BE6AF0" w14:textId="5C4BA2FC" w:rsidR="00CB2C68" w:rsidRPr="005046FF"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2.</w:t>
            </w:r>
            <w:r w:rsidR="00AE71FD" w:rsidRPr="005046FF">
              <w:rPr>
                <w:rFonts w:ascii="Calibri" w:eastAsia="Times New Roman" w:hAnsi="Calibri" w:cs="Calibri"/>
                <w:i/>
                <w:iCs/>
                <w:color w:val="000000"/>
                <w:sz w:val="24"/>
                <w:szCs w:val="28"/>
                <w:lang w:eastAsia="en-GB"/>
              </w:rPr>
              <w:t>9</w:t>
            </w:r>
          </w:p>
        </w:tc>
        <w:tc>
          <w:tcPr>
            <w:tcW w:w="1134" w:type="dxa"/>
            <w:noWrap/>
            <w:hideMark/>
          </w:tcPr>
          <w:p w14:paraId="72194C21" w14:textId="2415B969" w:rsidR="00CB2C68" w:rsidRPr="005046FF"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14.</w:t>
            </w:r>
            <w:r w:rsidR="00013A08" w:rsidRPr="005046FF">
              <w:rPr>
                <w:rFonts w:ascii="Calibri" w:eastAsia="Times New Roman" w:hAnsi="Calibri" w:cs="Calibri"/>
                <w:i/>
                <w:iCs/>
                <w:color w:val="000000"/>
                <w:sz w:val="24"/>
                <w:szCs w:val="28"/>
                <w:lang w:eastAsia="en-GB"/>
              </w:rPr>
              <w:t>5</w:t>
            </w:r>
          </w:p>
        </w:tc>
        <w:tc>
          <w:tcPr>
            <w:tcW w:w="1134" w:type="dxa"/>
            <w:noWrap/>
            <w:hideMark/>
          </w:tcPr>
          <w:p w14:paraId="4F8A911D" w14:textId="14B580FE" w:rsidR="00CB2C68" w:rsidRPr="005046FF" w:rsidRDefault="00013A0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2.7</w:t>
            </w:r>
          </w:p>
        </w:tc>
      </w:tr>
      <w:tr w:rsidR="00CB2C68" w:rsidRPr="00BA50FD" w14:paraId="6ACE88D4"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6CE73FD2" w14:textId="77777777" w:rsidR="00CB2C68" w:rsidRPr="001927C7" w:rsidRDefault="00CB2C68" w:rsidP="00150AB2">
            <w:pPr>
              <w:spacing w:after="0"/>
              <w:rPr>
                <w:rFonts w:ascii="Calibri" w:eastAsia="Times New Roman" w:hAnsi="Calibri" w:cs="Calibri"/>
                <w:color w:val="000000"/>
                <w:sz w:val="24"/>
                <w:szCs w:val="28"/>
                <w:lang w:eastAsia="en-GB"/>
              </w:rPr>
            </w:pPr>
            <w:r w:rsidRPr="001927C7">
              <w:rPr>
                <w:rFonts w:ascii="Calibri" w:eastAsia="Times New Roman" w:hAnsi="Calibri" w:cs="Calibri"/>
                <w:color w:val="000000"/>
                <w:sz w:val="24"/>
                <w:szCs w:val="28"/>
                <w:lang w:eastAsia="en-GB"/>
              </w:rPr>
              <w:t>Not eaten for a whole day</w:t>
            </w:r>
          </w:p>
        </w:tc>
        <w:tc>
          <w:tcPr>
            <w:tcW w:w="1134" w:type="dxa"/>
            <w:noWrap/>
          </w:tcPr>
          <w:p w14:paraId="7E88563E" w14:textId="11165BDF" w:rsidR="00CB2C68" w:rsidRPr="005046FF" w:rsidRDefault="00AE71FD"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9.8</w:t>
            </w:r>
          </w:p>
        </w:tc>
        <w:tc>
          <w:tcPr>
            <w:tcW w:w="1134" w:type="dxa"/>
            <w:noWrap/>
          </w:tcPr>
          <w:p w14:paraId="4F618B93" w14:textId="7A510038" w:rsidR="00CB2C68" w:rsidRPr="005046FF"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0.</w:t>
            </w:r>
            <w:r w:rsidR="00AE71FD" w:rsidRPr="005046FF">
              <w:rPr>
                <w:rFonts w:ascii="Calibri" w:eastAsia="Times New Roman" w:hAnsi="Calibri" w:cs="Calibri"/>
                <w:i/>
                <w:iCs/>
                <w:color w:val="000000"/>
                <w:sz w:val="24"/>
                <w:szCs w:val="28"/>
                <w:lang w:eastAsia="en-GB"/>
              </w:rPr>
              <w:t>3</w:t>
            </w:r>
          </w:p>
        </w:tc>
        <w:tc>
          <w:tcPr>
            <w:tcW w:w="1134" w:type="dxa"/>
            <w:noWrap/>
            <w:hideMark/>
          </w:tcPr>
          <w:p w14:paraId="6C345466" w14:textId="4B81C0E6" w:rsidR="00CB2C68" w:rsidRPr="005046FF" w:rsidRDefault="00013A0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6.3</w:t>
            </w:r>
          </w:p>
        </w:tc>
        <w:tc>
          <w:tcPr>
            <w:tcW w:w="1134" w:type="dxa"/>
            <w:noWrap/>
            <w:hideMark/>
          </w:tcPr>
          <w:p w14:paraId="2E96D0A1" w14:textId="55F4D5B9" w:rsidR="00CB2C68" w:rsidRPr="005046FF"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0.</w:t>
            </w:r>
            <w:r w:rsidR="00013A08" w:rsidRPr="005046FF">
              <w:rPr>
                <w:rFonts w:ascii="Calibri" w:eastAsia="Times New Roman" w:hAnsi="Calibri" w:cs="Calibri"/>
                <w:i/>
                <w:iCs/>
                <w:color w:val="000000"/>
                <w:sz w:val="24"/>
                <w:szCs w:val="28"/>
                <w:lang w:eastAsia="en-GB"/>
              </w:rPr>
              <w:t>7</w:t>
            </w:r>
          </w:p>
        </w:tc>
      </w:tr>
      <w:tr w:rsidR="00CB2C68" w:rsidRPr="00BA50FD" w14:paraId="27AC55F8"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957" w:type="dxa"/>
            <w:noWrap/>
            <w:hideMark/>
          </w:tcPr>
          <w:p w14:paraId="10640CC7" w14:textId="77777777" w:rsidR="00CB2C68" w:rsidRPr="001927C7" w:rsidRDefault="00CB2C68" w:rsidP="00150AB2">
            <w:pPr>
              <w:spacing w:after="0"/>
              <w:rPr>
                <w:rFonts w:ascii="Calibri" w:eastAsia="Times New Roman" w:hAnsi="Calibri" w:cs="Calibri"/>
                <w:color w:val="000000"/>
                <w:sz w:val="24"/>
                <w:szCs w:val="28"/>
                <w:lang w:eastAsia="en-GB"/>
              </w:rPr>
            </w:pPr>
            <w:r w:rsidRPr="001927C7">
              <w:rPr>
                <w:rFonts w:ascii="Calibri" w:eastAsia="Times New Roman" w:hAnsi="Calibri" w:cs="Calibri"/>
                <w:color w:val="000000"/>
                <w:sz w:val="24"/>
                <w:szCs w:val="28"/>
                <w:lang w:eastAsia="en-GB"/>
              </w:rPr>
              <w:t>Received food from a food bank or charity</w:t>
            </w:r>
          </w:p>
        </w:tc>
        <w:tc>
          <w:tcPr>
            <w:tcW w:w="1134" w:type="dxa"/>
            <w:noWrap/>
          </w:tcPr>
          <w:p w14:paraId="694AE729" w14:textId="2335A24B" w:rsidR="00CB2C68" w:rsidRPr="005046FF" w:rsidRDefault="005046FF"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12.0</w:t>
            </w:r>
          </w:p>
        </w:tc>
        <w:tc>
          <w:tcPr>
            <w:tcW w:w="1134" w:type="dxa"/>
            <w:noWrap/>
          </w:tcPr>
          <w:p w14:paraId="79930AEC" w14:textId="58A5829A" w:rsidR="00CB2C68" w:rsidRPr="005046FF" w:rsidRDefault="005046FF"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1.1</w:t>
            </w:r>
          </w:p>
        </w:tc>
        <w:tc>
          <w:tcPr>
            <w:tcW w:w="1134" w:type="dxa"/>
            <w:noWrap/>
            <w:hideMark/>
          </w:tcPr>
          <w:p w14:paraId="191709AE" w14:textId="29F1ACD3" w:rsidR="00CB2C68" w:rsidRPr="005046FF" w:rsidRDefault="00013A0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4.5</w:t>
            </w:r>
          </w:p>
        </w:tc>
        <w:tc>
          <w:tcPr>
            <w:tcW w:w="1134" w:type="dxa"/>
            <w:noWrap/>
            <w:hideMark/>
          </w:tcPr>
          <w:p w14:paraId="23DB1B20" w14:textId="3F35C117" w:rsidR="00CB2C68" w:rsidRPr="005046FF"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5046FF">
              <w:rPr>
                <w:rFonts w:ascii="Calibri" w:eastAsia="Times New Roman" w:hAnsi="Calibri" w:cs="Calibri"/>
                <w:i/>
                <w:iCs/>
                <w:color w:val="000000"/>
                <w:sz w:val="24"/>
                <w:szCs w:val="28"/>
                <w:lang w:eastAsia="en-GB"/>
              </w:rPr>
              <w:t>0.</w:t>
            </w:r>
            <w:r w:rsidR="00013A08" w:rsidRPr="005046FF">
              <w:rPr>
                <w:rFonts w:ascii="Calibri" w:eastAsia="Times New Roman" w:hAnsi="Calibri" w:cs="Calibri"/>
                <w:i/>
                <w:iCs/>
                <w:color w:val="000000"/>
                <w:sz w:val="24"/>
                <w:szCs w:val="28"/>
                <w:lang w:eastAsia="en-GB"/>
              </w:rPr>
              <w:t>5</w:t>
            </w:r>
          </w:p>
        </w:tc>
      </w:tr>
    </w:tbl>
    <w:p w14:paraId="196ADF8A" w14:textId="77777777" w:rsidR="00CB2C68" w:rsidRPr="00BA50FD" w:rsidRDefault="00CB2C68" w:rsidP="00CB2C68">
      <w:pPr>
        <w:ind w:right="-23"/>
        <w:rPr>
          <w:rFonts w:ascii="Calibri" w:hAnsi="Calibri" w:cs="Calibri"/>
          <w:bCs/>
          <w:sz w:val="24"/>
          <w:szCs w:val="24"/>
        </w:rPr>
      </w:pPr>
    </w:p>
    <w:p w14:paraId="340E7FCF" w14:textId="01133850" w:rsidR="00CB2C68" w:rsidRPr="00BA50FD" w:rsidRDefault="00CB2C68" w:rsidP="00CB2C68">
      <w:pPr>
        <w:ind w:right="-23"/>
        <w:rPr>
          <w:rFonts w:ascii="Calibri" w:hAnsi="Calibri" w:cs="Calibri"/>
          <w:bCs/>
          <w:sz w:val="24"/>
          <w:szCs w:val="24"/>
        </w:rPr>
      </w:pPr>
      <w:r w:rsidRPr="00437FEF">
        <w:rPr>
          <w:rFonts w:ascii="Calibri" w:hAnsi="Calibri" w:cs="Calibri"/>
          <w:bCs/>
          <w:sz w:val="24"/>
          <w:szCs w:val="24"/>
        </w:rPr>
        <w:t xml:space="preserve">A full breakdown of these questions broken down by demographics is available in </w:t>
      </w:r>
      <w:bookmarkStart w:id="23" w:name="Appendix09"/>
      <w:r w:rsidR="00324B5F" w:rsidRPr="00437FEF">
        <w:rPr>
          <w:rFonts w:ascii="Calibri" w:hAnsi="Calibri" w:cs="Calibri"/>
          <w:bCs/>
          <w:sz w:val="24"/>
          <w:szCs w:val="24"/>
        </w:rPr>
        <w:fldChar w:fldCharType="begin"/>
      </w:r>
      <w:r w:rsidR="00324B5F" w:rsidRPr="00437FEF">
        <w:rPr>
          <w:rFonts w:ascii="Calibri" w:hAnsi="Calibri" w:cs="Calibri"/>
          <w:bCs/>
          <w:sz w:val="24"/>
          <w:szCs w:val="24"/>
        </w:rPr>
        <w:instrText>HYPERLINK  \l "_In_the_last"</w:instrText>
      </w:r>
      <w:r w:rsidR="00324B5F" w:rsidRPr="00437FEF">
        <w:rPr>
          <w:rFonts w:ascii="Calibri" w:hAnsi="Calibri" w:cs="Calibri"/>
          <w:bCs/>
          <w:sz w:val="24"/>
          <w:szCs w:val="24"/>
        </w:rPr>
      </w:r>
      <w:r w:rsidR="00324B5F" w:rsidRPr="00437FEF">
        <w:rPr>
          <w:rFonts w:ascii="Calibri" w:hAnsi="Calibri" w:cs="Calibri"/>
          <w:bCs/>
          <w:sz w:val="24"/>
          <w:szCs w:val="24"/>
        </w:rPr>
        <w:fldChar w:fldCharType="separate"/>
      </w:r>
      <w:r w:rsidRPr="00437FEF">
        <w:rPr>
          <w:rStyle w:val="Hyperlink"/>
          <w:rFonts w:ascii="Calibri" w:hAnsi="Calibri" w:cs="Calibri"/>
          <w:bCs/>
          <w:sz w:val="24"/>
          <w:szCs w:val="24"/>
        </w:rPr>
        <w:t xml:space="preserve">Appendix </w:t>
      </w:r>
      <w:r w:rsidR="00A34078" w:rsidRPr="00437FEF">
        <w:rPr>
          <w:rStyle w:val="Hyperlink"/>
          <w:rFonts w:ascii="Calibri" w:hAnsi="Calibri" w:cs="Calibri"/>
          <w:bCs/>
          <w:sz w:val="24"/>
          <w:szCs w:val="24"/>
        </w:rPr>
        <w:t>9</w:t>
      </w:r>
      <w:r w:rsidR="00324B5F" w:rsidRPr="00437FEF">
        <w:rPr>
          <w:rFonts w:ascii="Calibri" w:hAnsi="Calibri" w:cs="Calibri"/>
          <w:bCs/>
          <w:sz w:val="24"/>
          <w:szCs w:val="24"/>
        </w:rPr>
        <w:fldChar w:fldCharType="end"/>
      </w:r>
      <w:bookmarkEnd w:id="23"/>
      <w:r w:rsidRPr="00437FEF">
        <w:rPr>
          <w:rFonts w:ascii="Calibri" w:hAnsi="Calibri" w:cs="Calibri"/>
          <w:bCs/>
          <w:sz w:val="24"/>
          <w:szCs w:val="24"/>
        </w:rPr>
        <w:t>.</w:t>
      </w:r>
    </w:p>
    <w:p w14:paraId="01ED693F" w14:textId="77777777" w:rsidR="008F57A3" w:rsidRPr="00BA50FD" w:rsidRDefault="008F57A3" w:rsidP="00CB2C68">
      <w:pPr>
        <w:ind w:right="-23"/>
        <w:rPr>
          <w:rFonts w:ascii="Calibri" w:hAnsi="Calibri" w:cs="Calibri"/>
          <w:bCs/>
          <w:sz w:val="24"/>
          <w:szCs w:val="24"/>
        </w:rPr>
      </w:pPr>
    </w:p>
    <w:p w14:paraId="02D8CC41"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lastRenderedPageBreak/>
        <w:t xml:space="preserve">In the last 6 months, have you or anyone in your household…?  </w:t>
      </w:r>
    </w:p>
    <w:p w14:paraId="52209900" w14:textId="1F55FC2C" w:rsidR="00CB2C68" w:rsidRPr="00BA50FD" w:rsidRDefault="00405766" w:rsidP="00CB2C68">
      <w:pPr>
        <w:rPr>
          <w:rFonts w:ascii="Calibri" w:hAnsi="Calibri" w:cs="Calibri"/>
          <w:b/>
          <w:sz w:val="26"/>
          <w:szCs w:val="26"/>
        </w:rPr>
      </w:pPr>
      <w:r w:rsidRPr="00946CD1">
        <w:rPr>
          <w:rFonts w:ascii="Calibri" w:hAnsi="Calibri" w:cs="Calibri"/>
          <w:bCs/>
          <w:sz w:val="24"/>
          <w:szCs w:val="24"/>
        </w:rPr>
        <w:t>More than</w:t>
      </w:r>
      <w:r w:rsidR="00CB2C68" w:rsidRPr="00946CD1">
        <w:rPr>
          <w:rFonts w:ascii="Calibri" w:hAnsi="Calibri" w:cs="Calibri"/>
          <w:bCs/>
          <w:sz w:val="24"/>
          <w:szCs w:val="24"/>
        </w:rPr>
        <w:t xml:space="preserve"> half of those responding to this question (</w:t>
      </w:r>
      <w:r w:rsidR="00B04A69" w:rsidRPr="00946CD1">
        <w:rPr>
          <w:rFonts w:ascii="Calibri" w:hAnsi="Calibri" w:cs="Calibri"/>
          <w:bCs/>
          <w:sz w:val="24"/>
          <w:szCs w:val="24"/>
        </w:rPr>
        <w:t xml:space="preserve">58.6%, up slightly from </w:t>
      </w:r>
      <w:r w:rsidR="00CB2C68" w:rsidRPr="00946CD1">
        <w:rPr>
          <w:rFonts w:ascii="Calibri" w:hAnsi="Calibri" w:cs="Calibri"/>
          <w:bCs/>
          <w:sz w:val="24"/>
          <w:szCs w:val="24"/>
        </w:rPr>
        <w:t>52.9%</w:t>
      </w:r>
      <w:r w:rsidR="00B04A69" w:rsidRPr="00946CD1">
        <w:rPr>
          <w:rFonts w:ascii="Calibri" w:hAnsi="Calibri" w:cs="Calibri"/>
          <w:bCs/>
          <w:sz w:val="24"/>
          <w:szCs w:val="24"/>
        </w:rPr>
        <w:t xml:space="preserve"> in 2023</w:t>
      </w:r>
      <w:r w:rsidR="00CB2C68" w:rsidRPr="00946CD1">
        <w:rPr>
          <w:rFonts w:ascii="Calibri" w:hAnsi="Calibri" w:cs="Calibri"/>
          <w:bCs/>
          <w:sz w:val="24"/>
          <w:szCs w:val="24"/>
        </w:rPr>
        <w:t xml:space="preserve">) reported they had not taken any steps to deal with increasing energy costs.  More than </w:t>
      </w:r>
      <w:r w:rsidR="00FF34A3" w:rsidRPr="00946CD1">
        <w:rPr>
          <w:rFonts w:ascii="Calibri" w:hAnsi="Calibri" w:cs="Calibri"/>
          <w:bCs/>
          <w:sz w:val="24"/>
          <w:szCs w:val="24"/>
        </w:rPr>
        <w:t>a third</w:t>
      </w:r>
      <w:r w:rsidR="00CB2C68" w:rsidRPr="00946CD1">
        <w:rPr>
          <w:rFonts w:ascii="Calibri" w:hAnsi="Calibri" w:cs="Calibri"/>
          <w:bCs/>
          <w:sz w:val="24"/>
          <w:szCs w:val="24"/>
        </w:rPr>
        <w:t xml:space="preserve"> (</w:t>
      </w:r>
      <w:r w:rsidR="00946CD1" w:rsidRPr="00946CD1">
        <w:rPr>
          <w:rFonts w:ascii="Calibri" w:hAnsi="Calibri" w:cs="Calibri"/>
          <w:bCs/>
          <w:sz w:val="24"/>
          <w:szCs w:val="24"/>
        </w:rPr>
        <w:t>37.3</w:t>
      </w:r>
      <w:r w:rsidR="00CB2C68" w:rsidRPr="00946CD1">
        <w:rPr>
          <w:rFonts w:ascii="Calibri" w:hAnsi="Calibri" w:cs="Calibri"/>
          <w:bCs/>
          <w:sz w:val="24"/>
          <w:szCs w:val="24"/>
        </w:rPr>
        <w:t>%) had ‘purposely not put the heating on because of the cost’, and one in seven respondents (1</w:t>
      </w:r>
      <w:r w:rsidR="00946CD1" w:rsidRPr="00946CD1">
        <w:rPr>
          <w:rFonts w:ascii="Calibri" w:hAnsi="Calibri" w:cs="Calibri"/>
          <w:bCs/>
          <w:sz w:val="24"/>
          <w:szCs w:val="24"/>
        </w:rPr>
        <w:t>4.</w:t>
      </w:r>
      <w:r w:rsidR="00CB2C68" w:rsidRPr="00946CD1">
        <w:rPr>
          <w:rFonts w:ascii="Calibri" w:hAnsi="Calibri" w:cs="Calibri"/>
          <w:bCs/>
          <w:sz w:val="24"/>
          <w:szCs w:val="24"/>
        </w:rPr>
        <w:t xml:space="preserve">3%) had ‘struggled to pay gas and/or electric </w:t>
      </w:r>
      <w:proofErr w:type="gramStart"/>
      <w:r w:rsidR="00CB2C68" w:rsidRPr="00946CD1">
        <w:rPr>
          <w:rFonts w:ascii="Calibri" w:hAnsi="Calibri" w:cs="Calibri"/>
          <w:bCs/>
          <w:sz w:val="24"/>
          <w:szCs w:val="24"/>
        </w:rPr>
        <w:t>bills’</w:t>
      </w:r>
      <w:proofErr w:type="gramEnd"/>
      <w:r w:rsidR="00CB2C68" w:rsidRPr="00946CD1">
        <w:rPr>
          <w:rFonts w:ascii="Calibri" w:hAnsi="Calibri" w:cs="Calibri"/>
          <w:bCs/>
          <w:sz w:val="24"/>
          <w:szCs w:val="24"/>
        </w:rPr>
        <w:t>.</w:t>
      </w:r>
    </w:p>
    <w:tbl>
      <w:tblPr>
        <w:tblStyle w:val="GridTable5Dark-Accent6"/>
        <w:tblW w:w="7665" w:type="dxa"/>
        <w:tblLook w:val="04E0" w:firstRow="1" w:lastRow="1" w:firstColumn="1" w:lastColumn="0" w:noHBand="0" w:noVBand="1"/>
      </w:tblPr>
      <w:tblGrid>
        <w:gridCol w:w="5665"/>
        <w:gridCol w:w="960"/>
        <w:gridCol w:w="1040"/>
      </w:tblGrid>
      <w:tr w:rsidR="00CB2C68" w:rsidRPr="00BA50FD" w14:paraId="78627F93" w14:textId="77777777" w:rsidTr="00150AB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665" w:type="dxa"/>
            <w:noWrap/>
            <w:hideMark/>
          </w:tcPr>
          <w:p w14:paraId="479A8877" w14:textId="77777777" w:rsidR="00CB2C68" w:rsidRPr="00442341" w:rsidRDefault="00CB2C68" w:rsidP="00150AB2">
            <w:pPr>
              <w:spacing w:after="0"/>
              <w:rPr>
                <w:rFonts w:ascii="Times New Roman" w:eastAsia="Times New Roman" w:hAnsi="Times New Roman" w:cs="Times New Roman"/>
                <w:sz w:val="24"/>
                <w:szCs w:val="28"/>
                <w:lang w:eastAsia="en-GB"/>
              </w:rPr>
            </w:pPr>
          </w:p>
        </w:tc>
        <w:tc>
          <w:tcPr>
            <w:tcW w:w="960" w:type="dxa"/>
            <w:noWrap/>
            <w:hideMark/>
          </w:tcPr>
          <w:p w14:paraId="0E722A8E" w14:textId="77777777" w:rsidR="00CB2C68" w:rsidRPr="00442341"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42341">
              <w:rPr>
                <w:rFonts w:ascii="Calibri" w:eastAsia="Times New Roman" w:hAnsi="Calibri" w:cs="Calibri"/>
                <w:sz w:val="24"/>
                <w:szCs w:val="28"/>
                <w:lang w:eastAsia="en-GB"/>
              </w:rPr>
              <w:t>No.</w:t>
            </w:r>
          </w:p>
        </w:tc>
        <w:tc>
          <w:tcPr>
            <w:tcW w:w="1040" w:type="dxa"/>
            <w:noWrap/>
            <w:hideMark/>
          </w:tcPr>
          <w:p w14:paraId="4CD73D96" w14:textId="77777777" w:rsidR="00CB2C68" w:rsidRPr="00442341"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442341">
              <w:rPr>
                <w:rFonts w:ascii="Calibri" w:eastAsia="Times New Roman" w:hAnsi="Calibri" w:cs="Calibri"/>
                <w:sz w:val="24"/>
                <w:szCs w:val="28"/>
                <w:lang w:eastAsia="en-GB"/>
              </w:rPr>
              <w:t>%</w:t>
            </w:r>
          </w:p>
        </w:tc>
      </w:tr>
      <w:tr w:rsidR="00CB2C68" w:rsidRPr="00BA50FD" w14:paraId="1D25F109"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5C533AB" w14:textId="77777777" w:rsidR="00CB2C68" w:rsidRPr="00442341" w:rsidRDefault="00CB2C68" w:rsidP="00150AB2">
            <w:pPr>
              <w:spacing w:after="0"/>
              <w:rPr>
                <w:rFonts w:ascii="Calibri" w:eastAsia="Times New Roman" w:hAnsi="Calibri" w:cs="Calibri"/>
                <w:color w:val="000000"/>
                <w:sz w:val="24"/>
                <w:szCs w:val="28"/>
                <w:lang w:eastAsia="en-GB"/>
              </w:rPr>
            </w:pPr>
            <w:r w:rsidRPr="00442341">
              <w:rPr>
                <w:rFonts w:ascii="Calibri" w:eastAsia="Times New Roman" w:hAnsi="Calibri" w:cs="Calibri"/>
                <w:color w:val="000000"/>
                <w:sz w:val="24"/>
                <w:szCs w:val="28"/>
                <w:lang w:eastAsia="en-GB"/>
              </w:rPr>
              <w:t>Purposely not put the heating on because of the cost</w:t>
            </w:r>
          </w:p>
        </w:tc>
        <w:tc>
          <w:tcPr>
            <w:tcW w:w="960" w:type="dxa"/>
            <w:noWrap/>
            <w:vAlign w:val="bottom"/>
            <w:hideMark/>
          </w:tcPr>
          <w:p w14:paraId="295C1E55" w14:textId="4FE3DE88" w:rsidR="00CB2C68" w:rsidRPr="00FD0EF8" w:rsidRDefault="00783A60"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783A60">
              <w:rPr>
                <w:rFonts w:ascii="Calibri" w:hAnsi="Calibri" w:cs="Calibri"/>
                <w:color w:val="000000"/>
                <w:sz w:val="24"/>
                <w:szCs w:val="24"/>
              </w:rPr>
              <w:t>774</w:t>
            </w:r>
          </w:p>
        </w:tc>
        <w:tc>
          <w:tcPr>
            <w:tcW w:w="1040" w:type="dxa"/>
            <w:noWrap/>
            <w:vAlign w:val="bottom"/>
            <w:hideMark/>
          </w:tcPr>
          <w:p w14:paraId="4E047C6B" w14:textId="7C71F747" w:rsidR="00CB2C68" w:rsidRPr="00FD0EF8" w:rsidRDefault="00783A60"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783A60">
              <w:rPr>
                <w:rFonts w:ascii="Calibri" w:hAnsi="Calibri" w:cs="Calibri"/>
                <w:color w:val="000000"/>
                <w:sz w:val="24"/>
                <w:szCs w:val="24"/>
              </w:rPr>
              <w:t>37.3</w:t>
            </w:r>
          </w:p>
        </w:tc>
      </w:tr>
      <w:tr w:rsidR="00CB2C68" w:rsidRPr="00BA50FD" w14:paraId="3E917FB9"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665" w:type="dxa"/>
            <w:noWrap/>
            <w:hideMark/>
          </w:tcPr>
          <w:p w14:paraId="539CA9C7" w14:textId="77777777" w:rsidR="00CB2C68" w:rsidRPr="00442341" w:rsidRDefault="00CB2C68" w:rsidP="00150AB2">
            <w:pPr>
              <w:spacing w:after="0"/>
              <w:rPr>
                <w:rFonts w:ascii="Calibri" w:eastAsia="Times New Roman" w:hAnsi="Calibri" w:cs="Calibri"/>
                <w:color w:val="000000"/>
                <w:sz w:val="24"/>
                <w:szCs w:val="28"/>
                <w:lang w:eastAsia="en-GB"/>
              </w:rPr>
            </w:pPr>
            <w:r w:rsidRPr="00442341">
              <w:rPr>
                <w:rFonts w:ascii="Calibri" w:eastAsia="Times New Roman" w:hAnsi="Calibri" w:cs="Calibri"/>
                <w:color w:val="000000"/>
                <w:sz w:val="24"/>
                <w:szCs w:val="28"/>
                <w:lang w:eastAsia="en-GB"/>
              </w:rPr>
              <w:t>Struggled to pay gas/electric bills</w:t>
            </w:r>
          </w:p>
        </w:tc>
        <w:tc>
          <w:tcPr>
            <w:tcW w:w="960" w:type="dxa"/>
            <w:noWrap/>
            <w:vAlign w:val="bottom"/>
            <w:hideMark/>
          </w:tcPr>
          <w:p w14:paraId="3C2A2A62" w14:textId="6C85E64C" w:rsidR="00CB2C68" w:rsidRPr="00FD0EF8" w:rsidRDefault="00F757C4"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757C4">
              <w:rPr>
                <w:rFonts w:ascii="Calibri" w:hAnsi="Calibri" w:cs="Calibri"/>
                <w:color w:val="000000"/>
                <w:sz w:val="24"/>
                <w:szCs w:val="24"/>
              </w:rPr>
              <w:t>297</w:t>
            </w:r>
          </w:p>
        </w:tc>
        <w:tc>
          <w:tcPr>
            <w:tcW w:w="1040" w:type="dxa"/>
            <w:noWrap/>
            <w:vAlign w:val="bottom"/>
            <w:hideMark/>
          </w:tcPr>
          <w:p w14:paraId="38A8CB71" w14:textId="39BB208E" w:rsidR="00CB2C68" w:rsidRPr="00FD0EF8" w:rsidRDefault="00F757C4"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757C4">
              <w:rPr>
                <w:rFonts w:ascii="Calibri" w:hAnsi="Calibri" w:cs="Calibri"/>
                <w:color w:val="000000"/>
                <w:sz w:val="24"/>
                <w:szCs w:val="24"/>
              </w:rPr>
              <w:t>14.3</w:t>
            </w:r>
          </w:p>
        </w:tc>
      </w:tr>
      <w:tr w:rsidR="00CB2C68" w:rsidRPr="00BA50FD" w14:paraId="3ED5489E"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EDDB598" w14:textId="77777777" w:rsidR="00CB2C68" w:rsidRPr="00442341" w:rsidRDefault="00CB2C68" w:rsidP="00150AB2">
            <w:pPr>
              <w:spacing w:after="0"/>
              <w:rPr>
                <w:rFonts w:ascii="Calibri" w:eastAsia="Times New Roman" w:hAnsi="Calibri" w:cs="Calibri"/>
                <w:color w:val="000000"/>
                <w:sz w:val="24"/>
                <w:szCs w:val="28"/>
                <w:lang w:eastAsia="en-GB"/>
              </w:rPr>
            </w:pPr>
            <w:r w:rsidRPr="00442341">
              <w:rPr>
                <w:rFonts w:ascii="Calibri" w:eastAsia="Times New Roman" w:hAnsi="Calibri" w:cs="Calibri"/>
                <w:color w:val="000000"/>
                <w:sz w:val="24"/>
                <w:szCs w:val="28"/>
                <w:lang w:eastAsia="en-GB"/>
              </w:rPr>
              <w:t>Applied for support to pay for gas/electric</w:t>
            </w:r>
          </w:p>
        </w:tc>
        <w:tc>
          <w:tcPr>
            <w:tcW w:w="960" w:type="dxa"/>
            <w:noWrap/>
            <w:vAlign w:val="bottom"/>
            <w:hideMark/>
          </w:tcPr>
          <w:p w14:paraId="4A8C7CCF" w14:textId="31A021CF" w:rsidR="00CB2C68" w:rsidRPr="00FD0EF8" w:rsidRDefault="00F36A29"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14C3D">
              <w:rPr>
                <w:rFonts w:ascii="Calibri" w:hAnsi="Calibri" w:cs="Calibri"/>
                <w:color w:val="000000"/>
                <w:sz w:val="24"/>
                <w:szCs w:val="24"/>
              </w:rPr>
              <w:t>71</w:t>
            </w:r>
          </w:p>
        </w:tc>
        <w:tc>
          <w:tcPr>
            <w:tcW w:w="1040" w:type="dxa"/>
            <w:noWrap/>
            <w:vAlign w:val="bottom"/>
            <w:hideMark/>
          </w:tcPr>
          <w:p w14:paraId="0A9CDCF5" w14:textId="49E1CC4E" w:rsidR="00CB2C68" w:rsidRPr="00FD0EF8" w:rsidRDefault="00F36A29"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14C3D">
              <w:rPr>
                <w:rFonts w:ascii="Calibri" w:hAnsi="Calibri" w:cs="Calibri"/>
                <w:color w:val="000000"/>
                <w:sz w:val="24"/>
                <w:szCs w:val="24"/>
              </w:rPr>
              <w:t>3.4</w:t>
            </w:r>
          </w:p>
        </w:tc>
      </w:tr>
      <w:tr w:rsidR="00CB2C68" w:rsidRPr="00BA50FD" w14:paraId="0CEFC2DB"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74FB649" w14:textId="77777777" w:rsidR="00CB2C68" w:rsidRPr="00442341" w:rsidRDefault="00CB2C68" w:rsidP="00150AB2">
            <w:pPr>
              <w:spacing w:after="0"/>
              <w:rPr>
                <w:rFonts w:ascii="Calibri" w:eastAsia="Times New Roman" w:hAnsi="Calibri" w:cs="Calibri"/>
                <w:color w:val="000000"/>
                <w:sz w:val="24"/>
                <w:szCs w:val="28"/>
                <w:lang w:eastAsia="en-GB"/>
              </w:rPr>
            </w:pPr>
            <w:r w:rsidRPr="00442341">
              <w:rPr>
                <w:rFonts w:ascii="Calibri" w:eastAsia="Times New Roman" w:hAnsi="Calibri" w:cs="Calibri"/>
                <w:color w:val="000000"/>
                <w:sz w:val="24"/>
                <w:szCs w:val="28"/>
                <w:lang w:eastAsia="en-GB"/>
              </w:rPr>
              <w:t>Been cut off from the electricity/gas supply</w:t>
            </w:r>
          </w:p>
        </w:tc>
        <w:tc>
          <w:tcPr>
            <w:tcW w:w="960" w:type="dxa"/>
            <w:noWrap/>
            <w:vAlign w:val="bottom"/>
            <w:hideMark/>
          </w:tcPr>
          <w:p w14:paraId="6810BCAC" w14:textId="7FF8D532" w:rsidR="00CB2C68" w:rsidRPr="00FD0EF8" w:rsidRDefault="00F36A2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14C3D">
              <w:rPr>
                <w:rFonts w:ascii="Calibri" w:hAnsi="Calibri" w:cs="Calibri"/>
                <w:color w:val="000000"/>
                <w:sz w:val="24"/>
                <w:szCs w:val="24"/>
              </w:rPr>
              <w:t>29</w:t>
            </w:r>
          </w:p>
        </w:tc>
        <w:tc>
          <w:tcPr>
            <w:tcW w:w="1040" w:type="dxa"/>
            <w:noWrap/>
            <w:vAlign w:val="bottom"/>
            <w:hideMark/>
          </w:tcPr>
          <w:p w14:paraId="65230E7D" w14:textId="16990E35" w:rsidR="00CB2C68" w:rsidRPr="00FD0EF8" w:rsidRDefault="00F36A2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14C3D">
              <w:rPr>
                <w:rFonts w:ascii="Calibri" w:hAnsi="Calibri" w:cs="Calibri"/>
                <w:color w:val="000000"/>
                <w:sz w:val="24"/>
                <w:szCs w:val="24"/>
              </w:rPr>
              <w:t>1.4</w:t>
            </w:r>
          </w:p>
        </w:tc>
      </w:tr>
      <w:tr w:rsidR="00CB2C68" w:rsidRPr="00BA50FD" w14:paraId="4DCEDF2E" w14:textId="77777777" w:rsidTr="00150AB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6512FF2F" w14:textId="77777777" w:rsidR="00CB2C68" w:rsidRPr="00442341" w:rsidRDefault="00CB2C68" w:rsidP="00150AB2">
            <w:pPr>
              <w:spacing w:after="0"/>
              <w:rPr>
                <w:rFonts w:ascii="Calibri" w:eastAsia="Times New Roman" w:hAnsi="Calibri" w:cs="Calibri"/>
                <w:color w:val="000000"/>
                <w:sz w:val="24"/>
                <w:szCs w:val="28"/>
                <w:lang w:eastAsia="en-GB"/>
              </w:rPr>
            </w:pPr>
            <w:r w:rsidRPr="00442341">
              <w:rPr>
                <w:rFonts w:ascii="Calibri" w:eastAsia="Times New Roman" w:hAnsi="Calibri" w:cs="Calibri"/>
                <w:color w:val="000000"/>
                <w:sz w:val="24"/>
                <w:szCs w:val="28"/>
                <w:lang w:eastAsia="en-GB"/>
              </w:rPr>
              <w:t>Received fuel vouchers from a charity</w:t>
            </w:r>
          </w:p>
        </w:tc>
        <w:tc>
          <w:tcPr>
            <w:tcW w:w="960" w:type="dxa"/>
            <w:noWrap/>
            <w:vAlign w:val="bottom"/>
            <w:hideMark/>
          </w:tcPr>
          <w:p w14:paraId="24D48DAF" w14:textId="1CCACEC3" w:rsidR="00CB2C68" w:rsidRPr="00FD0EF8" w:rsidRDefault="00F36A29"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14C3D">
              <w:rPr>
                <w:rFonts w:ascii="Calibri" w:hAnsi="Calibri" w:cs="Calibri"/>
                <w:color w:val="000000"/>
                <w:sz w:val="24"/>
                <w:szCs w:val="24"/>
              </w:rPr>
              <w:t>19</w:t>
            </w:r>
          </w:p>
        </w:tc>
        <w:tc>
          <w:tcPr>
            <w:tcW w:w="1040" w:type="dxa"/>
            <w:noWrap/>
            <w:vAlign w:val="bottom"/>
            <w:hideMark/>
          </w:tcPr>
          <w:p w14:paraId="094C43BA" w14:textId="3CAA0CB3" w:rsidR="00CB2C68" w:rsidRPr="00FD0EF8"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14C3D">
              <w:rPr>
                <w:rFonts w:ascii="Calibri" w:hAnsi="Calibri" w:cs="Calibri"/>
                <w:color w:val="000000"/>
                <w:sz w:val="24"/>
                <w:szCs w:val="24"/>
              </w:rPr>
              <w:t>0.</w:t>
            </w:r>
            <w:r w:rsidR="00F36A29" w:rsidRPr="00D14C3D">
              <w:rPr>
                <w:rFonts w:ascii="Calibri" w:hAnsi="Calibri" w:cs="Calibri"/>
                <w:color w:val="000000"/>
                <w:sz w:val="24"/>
                <w:szCs w:val="24"/>
              </w:rPr>
              <w:t>9</w:t>
            </w:r>
          </w:p>
        </w:tc>
      </w:tr>
      <w:tr w:rsidR="00CB2C68" w:rsidRPr="00BA50FD" w14:paraId="0CD239FE"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5665" w:type="dxa"/>
            <w:noWrap/>
            <w:hideMark/>
          </w:tcPr>
          <w:p w14:paraId="1454D2C9" w14:textId="77777777" w:rsidR="00CB2C68" w:rsidRPr="00442341" w:rsidRDefault="00CB2C68" w:rsidP="00150AB2">
            <w:pPr>
              <w:spacing w:after="0"/>
              <w:rPr>
                <w:rFonts w:ascii="Calibri" w:eastAsia="Times New Roman" w:hAnsi="Calibri" w:cs="Calibri"/>
                <w:color w:val="000000"/>
                <w:sz w:val="24"/>
                <w:szCs w:val="28"/>
                <w:lang w:eastAsia="en-GB"/>
              </w:rPr>
            </w:pPr>
            <w:r w:rsidRPr="00442341">
              <w:rPr>
                <w:rFonts w:ascii="Calibri" w:eastAsia="Times New Roman" w:hAnsi="Calibri" w:cs="Calibri"/>
                <w:color w:val="000000"/>
                <w:sz w:val="24"/>
                <w:szCs w:val="28"/>
                <w:lang w:eastAsia="en-GB"/>
              </w:rPr>
              <w:t>None of these</w:t>
            </w:r>
          </w:p>
        </w:tc>
        <w:tc>
          <w:tcPr>
            <w:tcW w:w="960" w:type="dxa"/>
            <w:noWrap/>
            <w:vAlign w:val="bottom"/>
            <w:hideMark/>
          </w:tcPr>
          <w:p w14:paraId="15273227" w14:textId="3DDEEFCA" w:rsidR="00CB2C68" w:rsidRPr="00FD0EF8" w:rsidRDefault="00D14C3D"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14C3D">
              <w:rPr>
                <w:rFonts w:ascii="Calibri" w:hAnsi="Calibri" w:cs="Calibri"/>
                <w:color w:val="000000"/>
                <w:sz w:val="24"/>
                <w:szCs w:val="24"/>
              </w:rPr>
              <w:t>1215</w:t>
            </w:r>
          </w:p>
        </w:tc>
        <w:tc>
          <w:tcPr>
            <w:tcW w:w="1040" w:type="dxa"/>
            <w:noWrap/>
            <w:vAlign w:val="bottom"/>
            <w:hideMark/>
          </w:tcPr>
          <w:p w14:paraId="1BBBC070" w14:textId="59FBFBB7" w:rsidR="00CB2C68" w:rsidRPr="00FD0EF8" w:rsidRDefault="00D14C3D"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14C3D">
              <w:rPr>
                <w:rFonts w:ascii="Calibri" w:hAnsi="Calibri" w:cs="Calibri"/>
                <w:color w:val="000000"/>
                <w:sz w:val="24"/>
                <w:szCs w:val="24"/>
              </w:rPr>
              <w:t>58.6</w:t>
            </w:r>
          </w:p>
        </w:tc>
      </w:tr>
      <w:tr w:rsidR="00CB2C68" w:rsidRPr="00BA50FD" w14:paraId="7833ED48" w14:textId="77777777" w:rsidTr="00150AB2">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665" w:type="dxa"/>
            <w:noWrap/>
            <w:hideMark/>
          </w:tcPr>
          <w:p w14:paraId="78078CAD" w14:textId="77777777" w:rsidR="00CB2C68" w:rsidRPr="00442341" w:rsidRDefault="00CB2C68" w:rsidP="00150AB2">
            <w:pPr>
              <w:spacing w:after="0"/>
              <w:rPr>
                <w:rFonts w:ascii="Calibri" w:eastAsia="Times New Roman" w:hAnsi="Calibri" w:cs="Calibri"/>
                <w:color w:val="000000"/>
                <w:sz w:val="24"/>
                <w:szCs w:val="28"/>
                <w:lang w:eastAsia="en-GB"/>
              </w:rPr>
            </w:pPr>
            <w:r w:rsidRPr="00442341">
              <w:rPr>
                <w:rFonts w:ascii="Calibri" w:eastAsia="Times New Roman" w:hAnsi="Calibri" w:cs="Calibri"/>
                <w:color w:val="000000"/>
                <w:sz w:val="24"/>
                <w:szCs w:val="28"/>
                <w:lang w:eastAsia="en-GB"/>
              </w:rPr>
              <w:t>Total Respondents</w:t>
            </w:r>
          </w:p>
        </w:tc>
        <w:tc>
          <w:tcPr>
            <w:tcW w:w="960" w:type="dxa"/>
            <w:noWrap/>
            <w:hideMark/>
          </w:tcPr>
          <w:p w14:paraId="54ACCD05" w14:textId="36B1158E" w:rsidR="00CB2C68" w:rsidRPr="00442341" w:rsidRDefault="00CB2C68" w:rsidP="00150AB2">
            <w:pPr>
              <w:spacing w:after="0"/>
              <w:jc w:val="right"/>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sz w:val="24"/>
                <w:szCs w:val="28"/>
                <w:lang w:eastAsia="en-GB"/>
              </w:rPr>
            </w:pPr>
            <w:r w:rsidRPr="00442341">
              <w:rPr>
                <w:rFonts w:ascii="Calibri" w:eastAsia="Times New Roman" w:hAnsi="Calibri" w:cs="Calibri"/>
                <w:color w:val="000000"/>
                <w:sz w:val="24"/>
                <w:szCs w:val="28"/>
                <w:lang w:eastAsia="en-GB"/>
              </w:rPr>
              <w:t>2,</w:t>
            </w:r>
            <w:r w:rsidR="00616AFD">
              <w:rPr>
                <w:rFonts w:ascii="Calibri" w:eastAsia="Times New Roman" w:hAnsi="Calibri" w:cs="Calibri"/>
                <w:color w:val="000000"/>
                <w:sz w:val="24"/>
                <w:szCs w:val="28"/>
                <w:lang w:eastAsia="en-GB"/>
              </w:rPr>
              <w:t>075</w:t>
            </w:r>
          </w:p>
        </w:tc>
        <w:tc>
          <w:tcPr>
            <w:tcW w:w="1040" w:type="dxa"/>
            <w:noWrap/>
            <w:hideMark/>
          </w:tcPr>
          <w:p w14:paraId="0442228B" w14:textId="77777777" w:rsidR="00CB2C68" w:rsidRPr="00442341" w:rsidRDefault="00CB2C68" w:rsidP="00150AB2">
            <w:pPr>
              <w:spacing w:after="0"/>
              <w:jc w:val="center"/>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sz w:val="24"/>
                <w:szCs w:val="28"/>
                <w:lang w:eastAsia="en-GB"/>
              </w:rPr>
            </w:pPr>
            <w:r w:rsidRPr="00442341">
              <w:rPr>
                <w:rFonts w:ascii="Calibri" w:eastAsia="Times New Roman" w:hAnsi="Calibri" w:cs="Calibri"/>
                <w:color w:val="000000"/>
                <w:sz w:val="24"/>
                <w:szCs w:val="28"/>
                <w:lang w:eastAsia="en-GB"/>
              </w:rPr>
              <w:t>-</w:t>
            </w:r>
          </w:p>
        </w:tc>
      </w:tr>
    </w:tbl>
    <w:p w14:paraId="7B22EB99" w14:textId="77777777" w:rsidR="00CB2C68" w:rsidRPr="00CF419C" w:rsidRDefault="00CB2C68" w:rsidP="00CB2C68">
      <w:pPr>
        <w:rPr>
          <w:sz w:val="24"/>
          <w:szCs w:val="24"/>
        </w:rPr>
      </w:pPr>
      <w:r w:rsidRPr="00CF419C">
        <w:rPr>
          <w:i/>
          <w:sz w:val="24"/>
          <w:szCs w:val="24"/>
        </w:rPr>
        <w:t>Respondents could select multiple options so the total will exceed 100%.</w:t>
      </w:r>
    </w:p>
    <w:p w14:paraId="05B543F2" w14:textId="77777777" w:rsidR="00CB2C68" w:rsidRDefault="00CB2C68" w:rsidP="00CB2C68">
      <w:pPr>
        <w:rPr>
          <w:rFonts w:ascii="Calibri" w:hAnsi="Calibri" w:cs="Calibri"/>
          <w:bCs/>
          <w:sz w:val="24"/>
          <w:szCs w:val="24"/>
        </w:rPr>
      </w:pPr>
    </w:p>
    <w:p w14:paraId="15FC5C08" w14:textId="07E6AB44" w:rsidR="00CB2C68" w:rsidRPr="00BA50FD" w:rsidRDefault="00CB2C68" w:rsidP="00CB2C68">
      <w:pPr>
        <w:rPr>
          <w:rFonts w:ascii="Calibri" w:hAnsi="Calibri" w:cs="Calibri"/>
          <w:bCs/>
          <w:sz w:val="24"/>
          <w:szCs w:val="24"/>
        </w:rPr>
      </w:pPr>
      <w:r w:rsidRPr="008448BE">
        <w:rPr>
          <w:rFonts w:ascii="Calibri" w:hAnsi="Calibri" w:cs="Calibri"/>
          <w:bCs/>
          <w:sz w:val="24"/>
          <w:szCs w:val="24"/>
        </w:rPr>
        <w:t xml:space="preserve">As in </w:t>
      </w:r>
      <w:r w:rsidR="00E940C4" w:rsidRPr="008448BE">
        <w:rPr>
          <w:rFonts w:ascii="Calibri" w:hAnsi="Calibri" w:cs="Calibri"/>
          <w:bCs/>
          <w:sz w:val="24"/>
          <w:szCs w:val="24"/>
        </w:rPr>
        <w:t>previous years</w:t>
      </w:r>
      <w:r w:rsidRPr="008448BE">
        <w:rPr>
          <w:rFonts w:ascii="Calibri" w:hAnsi="Calibri" w:cs="Calibri"/>
          <w:bCs/>
          <w:sz w:val="24"/>
          <w:szCs w:val="24"/>
        </w:rPr>
        <w:t xml:space="preserve">, older respondents and men were most likely to report they had not taken any of the actions listed </w:t>
      </w:r>
      <w:proofErr w:type="gramStart"/>
      <w:r w:rsidRPr="008448BE">
        <w:rPr>
          <w:rFonts w:ascii="Calibri" w:hAnsi="Calibri" w:cs="Calibri"/>
          <w:bCs/>
          <w:sz w:val="24"/>
          <w:szCs w:val="24"/>
        </w:rPr>
        <w:t>with regard to</w:t>
      </w:r>
      <w:proofErr w:type="gramEnd"/>
      <w:r w:rsidRPr="008448BE">
        <w:rPr>
          <w:rFonts w:ascii="Calibri" w:hAnsi="Calibri" w:cs="Calibri"/>
          <w:bCs/>
          <w:sz w:val="24"/>
          <w:szCs w:val="24"/>
        </w:rPr>
        <w:t xml:space="preserve"> coping with rising energy prices; </w:t>
      </w:r>
      <w:r w:rsidR="00D80635" w:rsidRPr="008448BE">
        <w:rPr>
          <w:rFonts w:ascii="Calibri" w:hAnsi="Calibri" w:cs="Calibri"/>
          <w:bCs/>
          <w:sz w:val="24"/>
          <w:szCs w:val="24"/>
        </w:rPr>
        <w:t xml:space="preserve">more than half of </w:t>
      </w:r>
      <w:r w:rsidRPr="008448BE">
        <w:rPr>
          <w:rFonts w:ascii="Calibri" w:hAnsi="Calibri" w:cs="Calibri"/>
          <w:bCs/>
          <w:sz w:val="24"/>
          <w:szCs w:val="24"/>
        </w:rPr>
        <w:t xml:space="preserve">respondents identifying as disabled </w:t>
      </w:r>
      <w:r w:rsidR="00CD72E8" w:rsidRPr="008448BE">
        <w:rPr>
          <w:rFonts w:ascii="Calibri" w:hAnsi="Calibri" w:cs="Calibri"/>
          <w:bCs/>
          <w:sz w:val="24"/>
          <w:szCs w:val="24"/>
        </w:rPr>
        <w:t>and</w:t>
      </w:r>
      <w:r w:rsidR="00E940C4" w:rsidRPr="008448BE">
        <w:rPr>
          <w:rFonts w:ascii="Calibri" w:hAnsi="Calibri" w:cs="Calibri"/>
          <w:bCs/>
          <w:sz w:val="24"/>
          <w:szCs w:val="24"/>
        </w:rPr>
        <w:t xml:space="preserve"> </w:t>
      </w:r>
      <w:r w:rsidRPr="008448BE">
        <w:rPr>
          <w:rFonts w:ascii="Calibri" w:hAnsi="Calibri" w:cs="Calibri"/>
          <w:bCs/>
          <w:sz w:val="24"/>
          <w:szCs w:val="24"/>
        </w:rPr>
        <w:t>younger respondents state</w:t>
      </w:r>
      <w:r w:rsidR="00CD72E8" w:rsidRPr="008448BE">
        <w:rPr>
          <w:rFonts w:ascii="Calibri" w:hAnsi="Calibri" w:cs="Calibri"/>
          <w:bCs/>
          <w:sz w:val="24"/>
          <w:szCs w:val="24"/>
        </w:rPr>
        <w:t>d</w:t>
      </w:r>
      <w:r w:rsidRPr="008448BE">
        <w:rPr>
          <w:rFonts w:ascii="Calibri" w:hAnsi="Calibri" w:cs="Calibri"/>
          <w:bCs/>
          <w:sz w:val="24"/>
          <w:szCs w:val="24"/>
        </w:rPr>
        <w:t xml:space="preserve"> they had done at least one of the options listed in response to rising energy costs.</w:t>
      </w:r>
    </w:p>
    <w:p w14:paraId="0D634C77" w14:textId="748379AC" w:rsidR="00CB2C68" w:rsidRPr="00BA50FD" w:rsidRDefault="00983235" w:rsidP="00CB2C68">
      <w:pPr>
        <w:rPr>
          <w:rFonts w:ascii="Calibri" w:hAnsi="Calibri" w:cs="Calibri"/>
          <w:bCs/>
          <w:sz w:val="24"/>
          <w:szCs w:val="24"/>
        </w:rPr>
      </w:pPr>
      <w:r>
        <w:rPr>
          <w:noProof/>
          <w14:ligatures w14:val="standardContextual"/>
        </w:rPr>
        <w:drawing>
          <wp:inline distT="0" distB="0" distL="0" distR="0" wp14:anchorId="08F7881F" wp14:editId="72821B31">
            <wp:extent cx="5731510" cy="3253740"/>
            <wp:effectExtent l="0" t="0" r="2540" b="3810"/>
            <wp:docPr id="548616066" name="Chart 1" descr="Chart showing response pattern described in the narrative text">
              <a:extLst xmlns:a="http://schemas.openxmlformats.org/drawingml/2006/main">
                <a:ext uri="{FF2B5EF4-FFF2-40B4-BE49-F238E27FC236}">
                  <a16:creationId xmlns:a16="http://schemas.microsoft.com/office/drawing/2014/main" id="{F48370CD-0C62-458F-9D3B-2ECEDB1C707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3579357E" w14:textId="77777777" w:rsidR="00CB2C68" w:rsidRPr="00BA50FD" w:rsidRDefault="00CB2C68" w:rsidP="00CB2C68">
      <w:pPr>
        <w:rPr>
          <w:rFonts w:ascii="Calibri" w:hAnsi="Calibri" w:cs="Calibri"/>
          <w:bCs/>
          <w:sz w:val="24"/>
          <w:szCs w:val="24"/>
        </w:rPr>
      </w:pPr>
      <w:r w:rsidRPr="00BA50FD">
        <w:rPr>
          <w:rFonts w:ascii="Calibri" w:hAnsi="Calibri" w:cs="Calibri"/>
          <w:bCs/>
          <w:sz w:val="24"/>
          <w:szCs w:val="24"/>
        </w:rPr>
        <w:br w:type="page"/>
      </w:r>
    </w:p>
    <w:p w14:paraId="0605E876" w14:textId="3672194F" w:rsidR="00CB2C68" w:rsidRPr="00BA50FD" w:rsidRDefault="00B91FF1" w:rsidP="00CB2C68">
      <w:pPr>
        <w:rPr>
          <w:rFonts w:ascii="Calibri" w:hAnsi="Calibri" w:cs="Calibri"/>
          <w:bCs/>
          <w:sz w:val="24"/>
          <w:szCs w:val="24"/>
        </w:rPr>
      </w:pPr>
      <w:r w:rsidRPr="00103762">
        <w:rPr>
          <w:rFonts w:ascii="Calibri" w:hAnsi="Calibri" w:cs="Calibri"/>
          <w:bCs/>
          <w:sz w:val="24"/>
          <w:szCs w:val="24"/>
        </w:rPr>
        <w:lastRenderedPageBreak/>
        <w:t>There was a clear correlation</w:t>
      </w:r>
      <w:r w:rsidR="00CB2C68" w:rsidRPr="00103762">
        <w:rPr>
          <w:rFonts w:ascii="Calibri" w:hAnsi="Calibri" w:cs="Calibri"/>
          <w:bCs/>
          <w:sz w:val="24"/>
          <w:szCs w:val="24"/>
        </w:rPr>
        <w:t xml:space="preserve"> with level of deprivation, those living in the most deprived areas were least likely to state they had done none of the options listed, with those in the least deprived areas most likely to do so.</w:t>
      </w:r>
    </w:p>
    <w:p w14:paraId="2BB3A77F" w14:textId="75235B7A" w:rsidR="00CB2C68" w:rsidRPr="00BA50FD" w:rsidRDefault="007F2D04" w:rsidP="00CB2C68">
      <w:pPr>
        <w:rPr>
          <w:rFonts w:ascii="Calibri" w:hAnsi="Calibri" w:cs="Calibri"/>
          <w:bCs/>
          <w:sz w:val="24"/>
          <w:szCs w:val="24"/>
        </w:rPr>
      </w:pPr>
      <w:r>
        <w:rPr>
          <w:noProof/>
          <w14:ligatures w14:val="standardContextual"/>
        </w:rPr>
        <w:drawing>
          <wp:inline distT="0" distB="0" distL="0" distR="0" wp14:anchorId="6CEB8CE7" wp14:editId="10EAAADF">
            <wp:extent cx="5731510" cy="3242310"/>
            <wp:effectExtent l="0" t="0" r="2540" b="15240"/>
            <wp:docPr id="1349376876" name="Chart 1" descr="Chart showing response pattern described in the narrative text">
              <a:extLst xmlns:a="http://schemas.openxmlformats.org/drawingml/2006/main">
                <a:ext uri="{FF2B5EF4-FFF2-40B4-BE49-F238E27FC236}">
                  <a16:creationId xmlns:a16="http://schemas.microsoft.com/office/drawing/2014/main" id="{CBF8EBB0-5465-BAF1-4BBB-3A8141C6FD5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262D888F" w14:textId="470DDBF9" w:rsidR="00CB2C68" w:rsidRPr="00590002" w:rsidRDefault="008C7D2C" w:rsidP="00CB2C68">
      <w:pPr>
        <w:rPr>
          <w:rFonts w:ascii="Calibri" w:hAnsi="Calibri" w:cs="Calibri"/>
          <w:bCs/>
          <w:sz w:val="24"/>
          <w:szCs w:val="24"/>
        </w:rPr>
      </w:pPr>
      <w:r w:rsidRPr="001D302E">
        <w:rPr>
          <w:rFonts w:ascii="Calibri" w:hAnsi="Calibri" w:cs="Calibri"/>
          <w:bCs/>
          <w:sz w:val="24"/>
          <w:szCs w:val="24"/>
        </w:rPr>
        <w:t>Almost</w:t>
      </w:r>
      <w:r w:rsidR="00B638E3" w:rsidRPr="001D302E">
        <w:rPr>
          <w:rFonts w:ascii="Calibri" w:hAnsi="Calibri" w:cs="Calibri"/>
          <w:bCs/>
          <w:sz w:val="24"/>
          <w:szCs w:val="24"/>
        </w:rPr>
        <w:t xml:space="preserve"> one in ten (</w:t>
      </w:r>
      <w:r w:rsidRPr="001D302E">
        <w:rPr>
          <w:rFonts w:ascii="Calibri" w:hAnsi="Calibri" w:cs="Calibri"/>
          <w:bCs/>
          <w:sz w:val="24"/>
          <w:szCs w:val="24"/>
        </w:rPr>
        <w:t>9.2</w:t>
      </w:r>
      <w:r w:rsidR="00B638E3" w:rsidRPr="001D302E">
        <w:rPr>
          <w:rFonts w:ascii="Calibri" w:hAnsi="Calibri" w:cs="Calibri"/>
          <w:bCs/>
          <w:sz w:val="24"/>
          <w:szCs w:val="24"/>
        </w:rPr>
        <w:t>%)</w:t>
      </w:r>
      <w:r w:rsidR="00CB2C68" w:rsidRPr="001D302E">
        <w:rPr>
          <w:rFonts w:ascii="Calibri" w:hAnsi="Calibri" w:cs="Calibri"/>
          <w:bCs/>
          <w:sz w:val="24"/>
          <w:szCs w:val="24"/>
        </w:rPr>
        <w:t xml:space="preserve"> respondents living in the most deprived areas of the city had applied for support to pay their energy bill halved, </w:t>
      </w:r>
      <w:r w:rsidR="00590002" w:rsidRPr="001D302E">
        <w:rPr>
          <w:rFonts w:ascii="Calibri" w:hAnsi="Calibri" w:cs="Calibri"/>
          <w:bCs/>
          <w:sz w:val="24"/>
          <w:szCs w:val="24"/>
        </w:rPr>
        <w:t>returning to the level seen</w:t>
      </w:r>
      <w:r w:rsidR="00CB2C68" w:rsidRPr="001D302E">
        <w:rPr>
          <w:rFonts w:ascii="Calibri" w:hAnsi="Calibri" w:cs="Calibri"/>
          <w:bCs/>
          <w:sz w:val="24"/>
          <w:szCs w:val="24"/>
        </w:rPr>
        <w:t xml:space="preserve"> in 2022 </w:t>
      </w:r>
      <w:r w:rsidR="001D302E" w:rsidRPr="001D302E">
        <w:rPr>
          <w:rFonts w:ascii="Calibri" w:hAnsi="Calibri" w:cs="Calibri"/>
          <w:bCs/>
          <w:sz w:val="24"/>
          <w:szCs w:val="24"/>
        </w:rPr>
        <w:t>(</w:t>
      </w:r>
      <w:r w:rsidR="00CB2C68" w:rsidRPr="001D302E">
        <w:rPr>
          <w:rFonts w:ascii="Calibri" w:hAnsi="Calibri" w:cs="Calibri"/>
          <w:bCs/>
          <w:sz w:val="24"/>
          <w:szCs w:val="24"/>
        </w:rPr>
        <w:t>10.0%</w:t>
      </w:r>
      <w:r w:rsidR="001D302E" w:rsidRPr="001D302E">
        <w:rPr>
          <w:rFonts w:ascii="Calibri" w:hAnsi="Calibri" w:cs="Calibri"/>
          <w:bCs/>
          <w:sz w:val="24"/>
          <w:szCs w:val="24"/>
        </w:rPr>
        <w:t xml:space="preserve">) after dropping </w:t>
      </w:r>
      <w:r w:rsidR="00CB2C68" w:rsidRPr="001D302E">
        <w:rPr>
          <w:rFonts w:ascii="Calibri" w:hAnsi="Calibri" w:cs="Calibri"/>
          <w:bCs/>
          <w:sz w:val="24"/>
          <w:szCs w:val="24"/>
        </w:rPr>
        <w:t>to 4.8% in 2023.</w:t>
      </w:r>
    </w:p>
    <w:p w14:paraId="3BDC8C1F" w14:textId="04B10664" w:rsidR="00CB2C68" w:rsidRPr="00BA50FD" w:rsidRDefault="00CB2C68" w:rsidP="00CB2C68">
      <w:pPr>
        <w:ind w:right="-23"/>
        <w:rPr>
          <w:rFonts w:ascii="Calibri" w:hAnsi="Calibri" w:cs="Calibri"/>
          <w:bCs/>
          <w:sz w:val="24"/>
          <w:szCs w:val="24"/>
        </w:rPr>
      </w:pPr>
      <w:r w:rsidRPr="00103762">
        <w:rPr>
          <w:rFonts w:ascii="Calibri" w:hAnsi="Calibri" w:cs="Calibri"/>
          <w:bCs/>
          <w:sz w:val="24"/>
          <w:szCs w:val="24"/>
        </w:rPr>
        <w:t xml:space="preserve">A full breakdown of these questions broken down by demographics is available in </w:t>
      </w:r>
      <w:bookmarkStart w:id="24" w:name="Appendix10"/>
      <w:r w:rsidR="00A55F49" w:rsidRPr="00FD0EF8">
        <w:rPr>
          <w:rFonts w:ascii="Calibri" w:hAnsi="Calibri" w:cs="Calibri"/>
          <w:bCs/>
          <w:sz w:val="24"/>
          <w:szCs w:val="24"/>
        </w:rPr>
        <w:fldChar w:fldCharType="begin"/>
      </w:r>
      <w:r w:rsidR="00A55F49" w:rsidRPr="00FD0EF8">
        <w:rPr>
          <w:rFonts w:ascii="Calibri" w:hAnsi="Calibri" w:cs="Calibri"/>
          <w:bCs/>
          <w:sz w:val="24"/>
          <w:szCs w:val="24"/>
        </w:rPr>
        <w:instrText>HYPERLINK  \l "_In_the_last_1"</w:instrText>
      </w:r>
      <w:r w:rsidR="00A55F49" w:rsidRPr="00FD0EF8">
        <w:rPr>
          <w:rFonts w:ascii="Calibri" w:hAnsi="Calibri" w:cs="Calibri"/>
          <w:bCs/>
          <w:sz w:val="24"/>
          <w:szCs w:val="24"/>
        </w:rPr>
      </w:r>
      <w:r w:rsidR="00A55F49" w:rsidRPr="00FD0EF8">
        <w:rPr>
          <w:rFonts w:ascii="Calibri" w:hAnsi="Calibri" w:cs="Calibri"/>
          <w:bCs/>
          <w:sz w:val="24"/>
          <w:szCs w:val="24"/>
        </w:rPr>
        <w:fldChar w:fldCharType="separate"/>
      </w:r>
      <w:r w:rsidRPr="00FD0EF8">
        <w:rPr>
          <w:rStyle w:val="Hyperlink"/>
          <w:rFonts w:ascii="Calibri" w:hAnsi="Calibri" w:cs="Calibri"/>
          <w:bCs/>
          <w:sz w:val="24"/>
          <w:szCs w:val="24"/>
        </w:rPr>
        <w:t xml:space="preserve">Appendix </w:t>
      </w:r>
      <w:r w:rsidR="00103762" w:rsidRPr="00A55F49">
        <w:rPr>
          <w:rStyle w:val="Hyperlink"/>
          <w:rFonts w:ascii="Calibri" w:hAnsi="Calibri" w:cs="Calibri"/>
          <w:bCs/>
          <w:sz w:val="24"/>
          <w:szCs w:val="24"/>
        </w:rPr>
        <w:t>10</w:t>
      </w:r>
      <w:bookmarkEnd w:id="24"/>
      <w:r w:rsidR="00A55F49" w:rsidRPr="00FD0EF8">
        <w:rPr>
          <w:rFonts w:ascii="Calibri" w:hAnsi="Calibri" w:cs="Calibri"/>
          <w:bCs/>
          <w:sz w:val="24"/>
          <w:szCs w:val="24"/>
        </w:rPr>
        <w:fldChar w:fldCharType="end"/>
      </w:r>
      <w:r w:rsidRPr="006D28CF">
        <w:rPr>
          <w:rFonts w:ascii="Calibri" w:hAnsi="Calibri" w:cs="Calibri"/>
          <w:bCs/>
          <w:sz w:val="24"/>
          <w:szCs w:val="24"/>
        </w:rPr>
        <w:t>.</w:t>
      </w:r>
    </w:p>
    <w:p w14:paraId="16F8679E" w14:textId="77777777" w:rsidR="00CB2C68" w:rsidRPr="00BA50FD" w:rsidRDefault="00CB2C68" w:rsidP="00CB2C68">
      <w:pPr>
        <w:spacing w:after="0"/>
        <w:rPr>
          <w:rFonts w:ascii="Calibri" w:hAnsi="Calibri" w:cs="Calibri"/>
          <w:bCs/>
          <w:sz w:val="16"/>
          <w:szCs w:val="16"/>
        </w:rPr>
      </w:pPr>
    </w:p>
    <w:p w14:paraId="52ABD085" w14:textId="77777777" w:rsidR="00CB2C68" w:rsidRDefault="00CB2C68" w:rsidP="00CB2C68">
      <w:pPr>
        <w:spacing w:after="120" w:line="360" w:lineRule="auto"/>
        <w:rPr>
          <w:rFonts w:ascii="Calibri" w:hAnsi="Calibri" w:cs="Calibri"/>
          <w:b/>
          <w:sz w:val="26"/>
          <w:szCs w:val="26"/>
        </w:rPr>
      </w:pPr>
      <w:r>
        <w:rPr>
          <w:rFonts w:ascii="Calibri" w:hAnsi="Calibri" w:cs="Calibri"/>
          <w:b/>
          <w:sz w:val="26"/>
          <w:szCs w:val="26"/>
        </w:rPr>
        <w:br w:type="page"/>
      </w:r>
    </w:p>
    <w:p w14:paraId="246B5A08"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lastRenderedPageBreak/>
        <w:t xml:space="preserve">How will you/your household cope with the expected increase in energy costs this winter?  </w:t>
      </w:r>
    </w:p>
    <w:p w14:paraId="4569A4F8" w14:textId="77777777" w:rsidR="00CB2C68" w:rsidRPr="000811E2" w:rsidRDefault="00CB2C68" w:rsidP="00CB2C68">
      <w:pPr>
        <w:rPr>
          <w:rFonts w:ascii="Calibri" w:hAnsi="Calibri" w:cs="Calibri"/>
          <w:bCs/>
          <w:sz w:val="24"/>
          <w:szCs w:val="24"/>
        </w:rPr>
      </w:pPr>
      <w:r w:rsidRPr="000811E2">
        <w:rPr>
          <w:rFonts w:ascii="Calibri" w:hAnsi="Calibri" w:cs="Calibri"/>
          <w:bCs/>
          <w:sz w:val="24"/>
          <w:szCs w:val="24"/>
        </w:rPr>
        <w:t>Respondents were given a list of options, and asked how they planned to cope with the expected increase in energy costs.</w:t>
      </w:r>
    </w:p>
    <w:p w14:paraId="00EAA38D" w14:textId="09C2807A" w:rsidR="00CB2C68" w:rsidRDefault="0065630B" w:rsidP="00CB2C68">
      <w:pPr>
        <w:rPr>
          <w:rFonts w:ascii="Calibri" w:hAnsi="Calibri" w:cs="Calibri"/>
          <w:bCs/>
          <w:sz w:val="24"/>
          <w:szCs w:val="24"/>
        </w:rPr>
      </w:pPr>
      <w:r w:rsidRPr="0098160D">
        <w:rPr>
          <w:rFonts w:ascii="Calibri" w:hAnsi="Calibri" w:cs="Calibri"/>
          <w:bCs/>
          <w:sz w:val="24"/>
          <w:szCs w:val="24"/>
        </w:rPr>
        <w:t>Just over a</w:t>
      </w:r>
      <w:r w:rsidR="00CB2C68" w:rsidRPr="0098160D">
        <w:rPr>
          <w:rFonts w:ascii="Calibri" w:hAnsi="Calibri" w:cs="Calibri"/>
          <w:bCs/>
          <w:sz w:val="24"/>
          <w:szCs w:val="24"/>
        </w:rPr>
        <w:t xml:space="preserve"> third of respondents (3</w:t>
      </w:r>
      <w:r w:rsidRPr="0098160D">
        <w:rPr>
          <w:rFonts w:ascii="Calibri" w:hAnsi="Calibri" w:cs="Calibri"/>
          <w:bCs/>
          <w:sz w:val="24"/>
          <w:szCs w:val="24"/>
        </w:rPr>
        <w:t>8</w:t>
      </w:r>
      <w:r w:rsidR="00CB2C68" w:rsidRPr="0098160D">
        <w:rPr>
          <w:rFonts w:ascii="Calibri" w:hAnsi="Calibri" w:cs="Calibri"/>
          <w:bCs/>
          <w:sz w:val="24"/>
          <w:szCs w:val="24"/>
        </w:rPr>
        <w:t>.</w:t>
      </w:r>
      <w:r w:rsidRPr="0098160D">
        <w:rPr>
          <w:rFonts w:ascii="Calibri" w:hAnsi="Calibri" w:cs="Calibri"/>
          <w:bCs/>
          <w:sz w:val="24"/>
          <w:szCs w:val="24"/>
        </w:rPr>
        <w:t>0</w:t>
      </w:r>
      <w:r w:rsidR="00CB2C68" w:rsidRPr="0098160D">
        <w:rPr>
          <w:rFonts w:ascii="Calibri" w:hAnsi="Calibri" w:cs="Calibri"/>
          <w:bCs/>
          <w:sz w:val="24"/>
          <w:szCs w:val="24"/>
        </w:rPr>
        <w:t xml:space="preserve">%) reported they ‘can afford the increase in energy cost’, </w:t>
      </w:r>
      <w:r w:rsidR="0098160D" w:rsidRPr="0098160D">
        <w:rPr>
          <w:rFonts w:ascii="Calibri" w:hAnsi="Calibri" w:cs="Calibri"/>
          <w:bCs/>
          <w:sz w:val="24"/>
          <w:szCs w:val="24"/>
        </w:rPr>
        <w:t>reflecting the findings of the previous year</w:t>
      </w:r>
      <w:r w:rsidR="00CB2C68" w:rsidRPr="0098160D">
        <w:rPr>
          <w:rFonts w:ascii="Calibri" w:hAnsi="Calibri" w:cs="Calibri"/>
          <w:bCs/>
          <w:sz w:val="24"/>
          <w:szCs w:val="24"/>
        </w:rPr>
        <w:t>.</w:t>
      </w:r>
    </w:p>
    <w:p w14:paraId="44910973" w14:textId="12BB81B5" w:rsidR="00CB2C68" w:rsidRPr="00BA50FD" w:rsidRDefault="009E0B1B" w:rsidP="009D76BF">
      <w:pPr>
        <w:rPr>
          <w:rFonts w:ascii="Calibri" w:hAnsi="Calibri" w:cs="Calibri"/>
          <w:bCs/>
          <w:sz w:val="24"/>
          <w:szCs w:val="24"/>
        </w:rPr>
      </w:pPr>
      <w:r>
        <w:rPr>
          <w:rFonts w:ascii="Calibri" w:hAnsi="Calibri" w:cs="Calibri"/>
          <w:bCs/>
          <w:sz w:val="24"/>
          <w:szCs w:val="24"/>
        </w:rPr>
        <w:t xml:space="preserve">The proportion of respondents stating they would ‘significantly cut down on heating’ </w:t>
      </w:r>
      <w:r w:rsidR="00E25D91">
        <w:rPr>
          <w:rFonts w:ascii="Calibri" w:hAnsi="Calibri" w:cs="Calibri"/>
          <w:bCs/>
          <w:sz w:val="24"/>
          <w:szCs w:val="24"/>
        </w:rPr>
        <w:t xml:space="preserve">continued to fall, from 62.5% in 2022 to 54.5% in 2023, down to </w:t>
      </w:r>
      <w:r w:rsidR="0097587B">
        <w:rPr>
          <w:rFonts w:ascii="Calibri" w:hAnsi="Calibri" w:cs="Calibri"/>
          <w:bCs/>
          <w:sz w:val="24"/>
          <w:szCs w:val="24"/>
        </w:rPr>
        <w:t>46.6% in 202</w:t>
      </w:r>
      <w:r w:rsidR="006E1CD1">
        <w:rPr>
          <w:rFonts w:ascii="Calibri" w:hAnsi="Calibri" w:cs="Calibri"/>
          <w:bCs/>
          <w:sz w:val="24"/>
          <w:szCs w:val="24"/>
        </w:rPr>
        <w:t>4</w:t>
      </w:r>
      <w:r w:rsidR="0097587B">
        <w:rPr>
          <w:rFonts w:ascii="Calibri" w:hAnsi="Calibri" w:cs="Calibri"/>
          <w:bCs/>
          <w:sz w:val="24"/>
          <w:szCs w:val="24"/>
        </w:rPr>
        <w:t>.</w:t>
      </w:r>
    </w:p>
    <w:tbl>
      <w:tblPr>
        <w:tblStyle w:val="GridTable5Dark-Accent6"/>
        <w:tblW w:w="6248" w:type="dxa"/>
        <w:tblLook w:val="04E0" w:firstRow="1" w:lastRow="1" w:firstColumn="1" w:lastColumn="0" w:noHBand="0" w:noVBand="1"/>
      </w:tblPr>
      <w:tblGrid>
        <w:gridCol w:w="4248"/>
        <w:gridCol w:w="960"/>
        <w:gridCol w:w="1040"/>
      </w:tblGrid>
      <w:tr w:rsidR="00CB2C68" w:rsidRPr="00E5293E" w14:paraId="2F8FED0A" w14:textId="77777777" w:rsidTr="00150AB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0B246795" w14:textId="77777777" w:rsidR="00CB2C68" w:rsidRPr="000F3692" w:rsidRDefault="00CB2C68" w:rsidP="00150AB2">
            <w:pPr>
              <w:spacing w:after="0"/>
              <w:rPr>
                <w:rFonts w:ascii="Times New Roman" w:eastAsia="Times New Roman" w:hAnsi="Times New Roman" w:cs="Times New Roman"/>
                <w:sz w:val="24"/>
                <w:szCs w:val="28"/>
                <w:lang w:eastAsia="en-GB"/>
              </w:rPr>
            </w:pPr>
          </w:p>
        </w:tc>
        <w:tc>
          <w:tcPr>
            <w:tcW w:w="960" w:type="dxa"/>
            <w:noWrap/>
            <w:hideMark/>
          </w:tcPr>
          <w:p w14:paraId="0EA6862A" w14:textId="77777777" w:rsidR="00CB2C68" w:rsidRPr="000F3692"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0F3692">
              <w:rPr>
                <w:rFonts w:ascii="Calibri" w:eastAsia="Times New Roman" w:hAnsi="Calibri" w:cs="Calibri"/>
                <w:sz w:val="24"/>
                <w:szCs w:val="28"/>
                <w:lang w:eastAsia="en-GB"/>
              </w:rPr>
              <w:t>No.</w:t>
            </w:r>
          </w:p>
        </w:tc>
        <w:tc>
          <w:tcPr>
            <w:tcW w:w="1040" w:type="dxa"/>
            <w:noWrap/>
            <w:hideMark/>
          </w:tcPr>
          <w:p w14:paraId="2575B43A" w14:textId="77777777" w:rsidR="00CB2C68" w:rsidRPr="000F3692"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0F3692">
              <w:rPr>
                <w:rFonts w:ascii="Calibri" w:eastAsia="Times New Roman" w:hAnsi="Calibri" w:cs="Calibri"/>
                <w:sz w:val="24"/>
                <w:szCs w:val="28"/>
                <w:lang w:eastAsia="en-GB"/>
              </w:rPr>
              <w:t>%</w:t>
            </w:r>
          </w:p>
        </w:tc>
      </w:tr>
      <w:tr w:rsidR="00CB2C68" w:rsidRPr="00E5293E" w14:paraId="61E111C5"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3F85558D" w14:textId="77777777" w:rsidR="00CB2C68" w:rsidRPr="000F3692" w:rsidRDefault="00CB2C68" w:rsidP="00150AB2">
            <w:pPr>
              <w:spacing w:after="0"/>
              <w:rPr>
                <w:rFonts w:ascii="Calibri" w:eastAsia="Times New Roman" w:hAnsi="Calibri" w:cs="Calibri"/>
                <w:color w:val="000000"/>
                <w:sz w:val="24"/>
                <w:szCs w:val="28"/>
                <w:lang w:eastAsia="en-GB"/>
              </w:rPr>
            </w:pPr>
            <w:r w:rsidRPr="000F3692">
              <w:rPr>
                <w:rFonts w:ascii="Calibri" w:eastAsia="Times New Roman" w:hAnsi="Calibri" w:cs="Calibri"/>
                <w:color w:val="000000"/>
                <w:sz w:val="24"/>
                <w:szCs w:val="28"/>
                <w:lang w:eastAsia="en-GB"/>
              </w:rPr>
              <w:t>Significantly cut down on heating</w:t>
            </w:r>
          </w:p>
        </w:tc>
        <w:tc>
          <w:tcPr>
            <w:tcW w:w="960" w:type="dxa"/>
            <w:noWrap/>
            <w:vAlign w:val="bottom"/>
            <w:hideMark/>
          </w:tcPr>
          <w:p w14:paraId="792FCF8C" w14:textId="159F45FA" w:rsidR="00CB2C68" w:rsidRPr="00FD0EF8" w:rsidRDefault="00A7188D"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954</w:t>
            </w:r>
          </w:p>
        </w:tc>
        <w:tc>
          <w:tcPr>
            <w:tcW w:w="1040" w:type="dxa"/>
            <w:noWrap/>
            <w:vAlign w:val="bottom"/>
            <w:hideMark/>
          </w:tcPr>
          <w:p w14:paraId="3A3A1915" w14:textId="7B910D00" w:rsidR="00CB2C68" w:rsidRPr="00FD0EF8" w:rsidRDefault="00A7188D"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46.6</w:t>
            </w:r>
          </w:p>
        </w:tc>
      </w:tr>
      <w:tr w:rsidR="00CB2C68" w:rsidRPr="00E5293E" w14:paraId="34B40362"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127395ED" w14:textId="77777777" w:rsidR="00CB2C68" w:rsidRPr="000F3692" w:rsidRDefault="00CB2C68" w:rsidP="00150AB2">
            <w:pPr>
              <w:spacing w:after="0"/>
              <w:rPr>
                <w:rFonts w:ascii="Calibri" w:eastAsia="Times New Roman" w:hAnsi="Calibri" w:cs="Calibri"/>
                <w:color w:val="000000"/>
                <w:sz w:val="24"/>
                <w:szCs w:val="28"/>
                <w:lang w:eastAsia="en-GB"/>
              </w:rPr>
            </w:pPr>
            <w:r w:rsidRPr="000F3692">
              <w:rPr>
                <w:rFonts w:ascii="Calibri" w:eastAsia="Times New Roman" w:hAnsi="Calibri" w:cs="Calibri"/>
                <w:color w:val="000000"/>
                <w:sz w:val="24"/>
                <w:szCs w:val="28"/>
                <w:lang w:eastAsia="en-GB"/>
              </w:rPr>
              <w:t>I can afford the increase in energy cost</w:t>
            </w:r>
          </w:p>
        </w:tc>
        <w:tc>
          <w:tcPr>
            <w:tcW w:w="960" w:type="dxa"/>
            <w:noWrap/>
            <w:vAlign w:val="bottom"/>
            <w:hideMark/>
          </w:tcPr>
          <w:p w14:paraId="774B5307" w14:textId="7A7DF8C3" w:rsidR="00CB2C68" w:rsidRPr="00FD0EF8" w:rsidRDefault="00A7188D"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779</w:t>
            </w:r>
          </w:p>
        </w:tc>
        <w:tc>
          <w:tcPr>
            <w:tcW w:w="1040" w:type="dxa"/>
            <w:noWrap/>
            <w:vAlign w:val="bottom"/>
            <w:hideMark/>
          </w:tcPr>
          <w:p w14:paraId="1FBD1AA6" w14:textId="742B3589" w:rsidR="00CB2C68" w:rsidRPr="00FD0EF8" w:rsidRDefault="00A7188D"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38.0</w:t>
            </w:r>
          </w:p>
        </w:tc>
      </w:tr>
      <w:tr w:rsidR="00CB2C68" w:rsidRPr="00E5293E" w14:paraId="1E88730B"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78F29F77" w14:textId="77777777" w:rsidR="00CB2C68" w:rsidRPr="000F3692" w:rsidRDefault="00CB2C68" w:rsidP="00150AB2">
            <w:pPr>
              <w:spacing w:after="0"/>
              <w:rPr>
                <w:rFonts w:ascii="Calibri" w:eastAsia="Times New Roman" w:hAnsi="Calibri" w:cs="Calibri"/>
                <w:color w:val="000000"/>
                <w:sz w:val="24"/>
                <w:szCs w:val="28"/>
                <w:lang w:eastAsia="en-GB"/>
              </w:rPr>
            </w:pPr>
            <w:r w:rsidRPr="000F3692">
              <w:rPr>
                <w:rFonts w:ascii="Calibri" w:eastAsia="Times New Roman" w:hAnsi="Calibri" w:cs="Calibri"/>
                <w:color w:val="000000"/>
                <w:sz w:val="24"/>
                <w:szCs w:val="28"/>
                <w:lang w:eastAsia="en-GB"/>
              </w:rPr>
              <w:t>Not use the heating</w:t>
            </w:r>
          </w:p>
        </w:tc>
        <w:tc>
          <w:tcPr>
            <w:tcW w:w="960" w:type="dxa"/>
            <w:noWrap/>
            <w:vAlign w:val="bottom"/>
            <w:hideMark/>
          </w:tcPr>
          <w:p w14:paraId="0EDC8268" w14:textId="12881CA1" w:rsidR="00CB2C68" w:rsidRPr="00FD0EF8" w:rsidRDefault="00573662"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338</w:t>
            </w:r>
          </w:p>
        </w:tc>
        <w:tc>
          <w:tcPr>
            <w:tcW w:w="1040" w:type="dxa"/>
            <w:noWrap/>
            <w:vAlign w:val="bottom"/>
            <w:hideMark/>
          </w:tcPr>
          <w:p w14:paraId="3C839218" w14:textId="60008F46" w:rsidR="00CB2C68" w:rsidRPr="00FD0EF8" w:rsidRDefault="00573662"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16.5</w:t>
            </w:r>
          </w:p>
        </w:tc>
      </w:tr>
      <w:tr w:rsidR="00CB2C68" w:rsidRPr="00E5293E" w14:paraId="6F7A7052"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73B23C0B" w14:textId="77777777" w:rsidR="00CB2C68" w:rsidRPr="000F3692" w:rsidRDefault="00CB2C68" w:rsidP="00150AB2">
            <w:pPr>
              <w:spacing w:after="0"/>
              <w:rPr>
                <w:rFonts w:ascii="Calibri" w:eastAsia="Times New Roman" w:hAnsi="Calibri" w:cs="Calibri"/>
                <w:color w:val="000000"/>
                <w:sz w:val="24"/>
                <w:szCs w:val="28"/>
                <w:lang w:eastAsia="en-GB"/>
              </w:rPr>
            </w:pPr>
            <w:r w:rsidRPr="000F3692">
              <w:rPr>
                <w:rFonts w:ascii="Calibri" w:eastAsia="Times New Roman" w:hAnsi="Calibri" w:cs="Calibri"/>
                <w:color w:val="000000"/>
                <w:sz w:val="24"/>
                <w:szCs w:val="28"/>
                <w:lang w:eastAsia="en-GB"/>
              </w:rPr>
              <w:t>Cut out other essentials such as food</w:t>
            </w:r>
          </w:p>
        </w:tc>
        <w:tc>
          <w:tcPr>
            <w:tcW w:w="960" w:type="dxa"/>
            <w:noWrap/>
            <w:vAlign w:val="bottom"/>
            <w:hideMark/>
          </w:tcPr>
          <w:p w14:paraId="17B6640A" w14:textId="47AA074E" w:rsidR="00CB2C68" w:rsidRPr="00FD0EF8" w:rsidRDefault="00A7188D"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231</w:t>
            </w:r>
          </w:p>
        </w:tc>
        <w:tc>
          <w:tcPr>
            <w:tcW w:w="1040" w:type="dxa"/>
            <w:noWrap/>
            <w:vAlign w:val="bottom"/>
            <w:hideMark/>
          </w:tcPr>
          <w:p w14:paraId="4B2898CB" w14:textId="1EF2D0B1" w:rsidR="00CB2C68" w:rsidRPr="00FD0EF8" w:rsidRDefault="00A7188D"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11.3</w:t>
            </w:r>
          </w:p>
        </w:tc>
      </w:tr>
      <w:tr w:rsidR="00CB2C68" w:rsidRPr="00E5293E" w14:paraId="52ADB1BD"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4733EC0E" w14:textId="77777777" w:rsidR="00CB2C68" w:rsidRPr="000F3692" w:rsidRDefault="00CB2C68" w:rsidP="00150AB2">
            <w:pPr>
              <w:spacing w:after="0"/>
              <w:rPr>
                <w:rFonts w:ascii="Calibri" w:eastAsia="Times New Roman" w:hAnsi="Calibri" w:cs="Calibri"/>
                <w:color w:val="000000"/>
                <w:sz w:val="24"/>
                <w:szCs w:val="28"/>
                <w:lang w:eastAsia="en-GB"/>
              </w:rPr>
            </w:pPr>
            <w:r w:rsidRPr="000F3692">
              <w:rPr>
                <w:rFonts w:ascii="Calibri" w:eastAsia="Times New Roman" w:hAnsi="Calibri" w:cs="Calibri"/>
                <w:color w:val="000000"/>
                <w:sz w:val="24"/>
                <w:szCs w:val="28"/>
                <w:lang w:eastAsia="en-GB"/>
              </w:rPr>
              <w:t>Borrow money/pay on credit card</w:t>
            </w:r>
          </w:p>
        </w:tc>
        <w:tc>
          <w:tcPr>
            <w:tcW w:w="960" w:type="dxa"/>
            <w:noWrap/>
            <w:vAlign w:val="bottom"/>
            <w:hideMark/>
          </w:tcPr>
          <w:p w14:paraId="2DF3AF14" w14:textId="1AF27955" w:rsidR="00CB2C68" w:rsidRPr="00FD0EF8" w:rsidRDefault="00A7188D"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124</w:t>
            </w:r>
          </w:p>
        </w:tc>
        <w:tc>
          <w:tcPr>
            <w:tcW w:w="1040" w:type="dxa"/>
            <w:noWrap/>
            <w:vAlign w:val="bottom"/>
            <w:hideMark/>
          </w:tcPr>
          <w:p w14:paraId="78904B82" w14:textId="314B9094" w:rsidR="00CB2C68" w:rsidRPr="00FD0EF8"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6.</w:t>
            </w:r>
            <w:r w:rsidR="00A7188D" w:rsidRPr="000F3692">
              <w:rPr>
                <w:rFonts w:ascii="Calibri" w:hAnsi="Calibri" w:cs="Calibri"/>
                <w:color w:val="000000"/>
                <w:sz w:val="24"/>
                <w:szCs w:val="28"/>
              </w:rPr>
              <w:t>1</w:t>
            </w:r>
          </w:p>
        </w:tc>
      </w:tr>
      <w:tr w:rsidR="00CB2C68" w:rsidRPr="00E5293E" w14:paraId="5D5C3DA4" w14:textId="77777777" w:rsidTr="00150AB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248" w:type="dxa"/>
            <w:noWrap/>
            <w:hideMark/>
          </w:tcPr>
          <w:p w14:paraId="6C886EB5" w14:textId="77777777" w:rsidR="00CB2C68" w:rsidRPr="000F3692" w:rsidRDefault="00CB2C68" w:rsidP="00150AB2">
            <w:pPr>
              <w:spacing w:after="0"/>
              <w:rPr>
                <w:rFonts w:ascii="Calibri" w:eastAsia="Times New Roman" w:hAnsi="Calibri" w:cs="Calibri"/>
                <w:color w:val="000000"/>
                <w:sz w:val="24"/>
                <w:szCs w:val="28"/>
                <w:lang w:eastAsia="en-GB"/>
              </w:rPr>
            </w:pPr>
            <w:r w:rsidRPr="000F3692">
              <w:rPr>
                <w:rFonts w:ascii="Calibri" w:eastAsia="Times New Roman" w:hAnsi="Calibri" w:cs="Calibri"/>
                <w:color w:val="000000"/>
                <w:sz w:val="24"/>
                <w:szCs w:val="28"/>
                <w:lang w:eastAsia="en-GB"/>
              </w:rPr>
              <w:t>Other</w:t>
            </w:r>
          </w:p>
        </w:tc>
        <w:tc>
          <w:tcPr>
            <w:tcW w:w="960" w:type="dxa"/>
            <w:noWrap/>
            <w:vAlign w:val="bottom"/>
            <w:hideMark/>
          </w:tcPr>
          <w:p w14:paraId="490C07CB" w14:textId="41FEE3F1" w:rsidR="00CB2C68" w:rsidRPr="00FD0EF8" w:rsidRDefault="000F3692"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146</w:t>
            </w:r>
          </w:p>
        </w:tc>
        <w:tc>
          <w:tcPr>
            <w:tcW w:w="1040" w:type="dxa"/>
            <w:noWrap/>
            <w:vAlign w:val="bottom"/>
            <w:hideMark/>
          </w:tcPr>
          <w:p w14:paraId="6D93E244" w14:textId="1A979767" w:rsidR="00CB2C68" w:rsidRPr="00FD0EF8"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hAnsi="Calibri" w:cs="Calibri"/>
                <w:color w:val="000000"/>
                <w:sz w:val="24"/>
                <w:szCs w:val="28"/>
              </w:rPr>
              <w:t>7</w:t>
            </w:r>
            <w:r w:rsidR="000F3692" w:rsidRPr="000F3692">
              <w:rPr>
                <w:rFonts w:ascii="Calibri" w:hAnsi="Calibri" w:cs="Calibri"/>
                <w:color w:val="000000"/>
                <w:sz w:val="24"/>
                <w:szCs w:val="28"/>
              </w:rPr>
              <w:t>.1</w:t>
            </w:r>
          </w:p>
        </w:tc>
      </w:tr>
      <w:tr w:rsidR="00CB2C68" w:rsidRPr="00BA50FD" w14:paraId="7D348645" w14:textId="77777777" w:rsidTr="00150AB2">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248" w:type="dxa"/>
            <w:noWrap/>
            <w:hideMark/>
          </w:tcPr>
          <w:p w14:paraId="36B5AEFF" w14:textId="77777777" w:rsidR="00CB2C68" w:rsidRPr="000F3692" w:rsidRDefault="00CB2C68" w:rsidP="00150AB2">
            <w:pPr>
              <w:spacing w:after="0"/>
              <w:rPr>
                <w:rFonts w:ascii="Calibri" w:eastAsia="Times New Roman" w:hAnsi="Calibri" w:cs="Calibri"/>
                <w:color w:val="000000"/>
                <w:sz w:val="24"/>
                <w:szCs w:val="28"/>
                <w:lang w:eastAsia="en-GB"/>
              </w:rPr>
            </w:pPr>
            <w:r w:rsidRPr="000F3692">
              <w:rPr>
                <w:rFonts w:ascii="Calibri" w:eastAsia="Times New Roman" w:hAnsi="Calibri" w:cs="Calibri"/>
                <w:color w:val="000000"/>
                <w:sz w:val="24"/>
                <w:szCs w:val="28"/>
                <w:lang w:eastAsia="en-GB"/>
              </w:rPr>
              <w:t>Total Respondents</w:t>
            </w:r>
          </w:p>
        </w:tc>
        <w:tc>
          <w:tcPr>
            <w:tcW w:w="960" w:type="dxa"/>
            <w:noWrap/>
            <w:hideMark/>
          </w:tcPr>
          <w:p w14:paraId="73072E1F" w14:textId="47906007" w:rsidR="00CB2C68" w:rsidRPr="000F3692" w:rsidRDefault="00CB2C68" w:rsidP="00150AB2">
            <w:pPr>
              <w:spacing w:after="0"/>
              <w:jc w:val="right"/>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eastAsia="Times New Roman" w:hAnsi="Calibri" w:cs="Calibri"/>
                <w:color w:val="000000"/>
                <w:sz w:val="24"/>
                <w:szCs w:val="28"/>
                <w:lang w:eastAsia="en-GB"/>
              </w:rPr>
              <w:t>2,04</w:t>
            </w:r>
            <w:r w:rsidR="000F3692">
              <w:rPr>
                <w:rFonts w:ascii="Calibri" w:eastAsia="Times New Roman" w:hAnsi="Calibri" w:cs="Calibri"/>
                <w:color w:val="000000"/>
                <w:sz w:val="24"/>
                <w:szCs w:val="28"/>
                <w:lang w:eastAsia="en-GB"/>
              </w:rPr>
              <w:t>8</w:t>
            </w:r>
          </w:p>
        </w:tc>
        <w:tc>
          <w:tcPr>
            <w:tcW w:w="1040" w:type="dxa"/>
            <w:noWrap/>
            <w:hideMark/>
          </w:tcPr>
          <w:p w14:paraId="75815205" w14:textId="77777777" w:rsidR="00CB2C68" w:rsidRPr="000F3692" w:rsidRDefault="00CB2C68" w:rsidP="00150AB2">
            <w:pPr>
              <w:spacing w:after="0"/>
              <w:jc w:val="center"/>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sz w:val="24"/>
                <w:szCs w:val="28"/>
                <w:lang w:eastAsia="en-GB"/>
              </w:rPr>
            </w:pPr>
            <w:r w:rsidRPr="000F3692">
              <w:rPr>
                <w:rFonts w:ascii="Calibri" w:eastAsia="Times New Roman" w:hAnsi="Calibri" w:cs="Calibri"/>
                <w:color w:val="000000"/>
                <w:sz w:val="24"/>
                <w:szCs w:val="28"/>
                <w:lang w:eastAsia="en-GB"/>
              </w:rPr>
              <w:t>-</w:t>
            </w:r>
          </w:p>
        </w:tc>
      </w:tr>
    </w:tbl>
    <w:p w14:paraId="630FFA07" w14:textId="77777777" w:rsidR="00CB2C68" w:rsidRPr="00CF419C" w:rsidRDefault="00CB2C68" w:rsidP="00CB2C68">
      <w:pPr>
        <w:rPr>
          <w:sz w:val="24"/>
          <w:szCs w:val="24"/>
        </w:rPr>
      </w:pPr>
      <w:r w:rsidRPr="00CF419C">
        <w:rPr>
          <w:i/>
          <w:sz w:val="24"/>
          <w:szCs w:val="24"/>
        </w:rPr>
        <w:t>Respondents could select multiple options so the total will exceed 100%.</w:t>
      </w:r>
    </w:p>
    <w:p w14:paraId="76F7CD36" w14:textId="77777777" w:rsidR="00CB2C68" w:rsidRDefault="00CB2C68" w:rsidP="009D76BF">
      <w:pPr>
        <w:spacing w:after="0"/>
        <w:rPr>
          <w:sz w:val="24"/>
          <w:szCs w:val="24"/>
        </w:rPr>
      </w:pPr>
    </w:p>
    <w:p w14:paraId="1B887553" w14:textId="3E053E16" w:rsidR="00CB2C68" w:rsidRPr="00BA50FD" w:rsidRDefault="00CB2C68" w:rsidP="00CB2C68">
      <w:pPr>
        <w:rPr>
          <w:sz w:val="24"/>
          <w:szCs w:val="24"/>
        </w:rPr>
      </w:pPr>
      <w:r w:rsidRPr="00716E76">
        <w:rPr>
          <w:sz w:val="24"/>
          <w:szCs w:val="24"/>
        </w:rPr>
        <w:t xml:space="preserve">Those answering ‘Other’ were asked to say how they planned to cope with the increase in energy costs; </w:t>
      </w:r>
      <w:r w:rsidR="00716E76" w:rsidRPr="00716E76">
        <w:rPr>
          <w:sz w:val="24"/>
          <w:szCs w:val="24"/>
        </w:rPr>
        <w:t>9</w:t>
      </w:r>
      <w:r w:rsidRPr="00716E76">
        <w:rPr>
          <w:sz w:val="24"/>
          <w:szCs w:val="24"/>
        </w:rPr>
        <w:t xml:space="preserve">2 responses were received and grouped into themes.  The top three themes are shown below, with a full breakdown in </w:t>
      </w:r>
      <w:bookmarkStart w:id="25" w:name="Appendix11"/>
      <w:r w:rsidR="00716CD4" w:rsidRPr="00FD0EF8">
        <w:rPr>
          <w:sz w:val="24"/>
          <w:szCs w:val="24"/>
        </w:rPr>
        <w:fldChar w:fldCharType="begin"/>
      </w:r>
      <w:r w:rsidR="00716CD4" w:rsidRPr="00FD0EF8">
        <w:rPr>
          <w:sz w:val="24"/>
          <w:szCs w:val="24"/>
        </w:rPr>
        <w:instrText>HYPERLINK  \l "_Please_tell_us"</w:instrText>
      </w:r>
      <w:r w:rsidR="00716CD4" w:rsidRPr="00FD0EF8">
        <w:rPr>
          <w:sz w:val="24"/>
          <w:szCs w:val="24"/>
        </w:rPr>
      </w:r>
      <w:r w:rsidR="00716CD4" w:rsidRPr="00FD0EF8">
        <w:rPr>
          <w:sz w:val="24"/>
          <w:szCs w:val="24"/>
        </w:rPr>
        <w:fldChar w:fldCharType="separate"/>
      </w:r>
      <w:r w:rsidRPr="00FD0EF8">
        <w:rPr>
          <w:rStyle w:val="Hyperlink"/>
          <w:sz w:val="24"/>
          <w:szCs w:val="24"/>
        </w:rPr>
        <w:t xml:space="preserve">Appendix </w:t>
      </w:r>
      <w:r w:rsidR="00F33C5D" w:rsidRPr="00FD0EF8">
        <w:rPr>
          <w:rStyle w:val="Hyperlink"/>
          <w:sz w:val="24"/>
          <w:szCs w:val="24"/>
        </w:rPr>
        <w:t>11</w:t>
      </w:r>
      <w:bookmarkEnd w:id="25"/>
      <w:r w:rsidR="00716CD4" w:rsidRPr="00FD0EF8">
        <w:rPr>
          <w:sz w:val="24"/>
          <w:szCs w:val="24"/>
        </w:rPr>
        <w:fldChar w:fldCharType="end"/>
      </w:r>
      <w:r w:rsidRPr="00FD0EF8">
        <w:rPr>
          <w:sz w:val="24"/>
          <w:szCs w:val="24"/>
        </w:rPr>
        <w:t>.</w:t>
      </w:r>
    </w:p>
    <w:tbl>
      <w:tblPr>
        <w:tblStyle w:val="GridTable5Dark-Accent6"/>
        <w:tblW w:w="9351" w:type="dxa"/>
        <w:tblLook w:val="04A0" w:firstRow="1" w:lastRow="0" w:firstColumn="1" w:lastColumn="0" w:noHBand="0" w:noVBand="1"/>
      </w:tblPr>
      <w:tblGrid>
        <w:gridCol w:w="2263"/>
        <w:gridCol w:w="568"/>
        <w:gridCol w:w="707"/>
        <w:gridCol w:w="5813"/>
      </w:tblGrid>
      <w:tr w:rsidR="00CB2C68" w:rsidRPr="00BA50FD" w14:paraId="1B4654C2" w14:textId="77777777" w:rsidTr="003E7221">
        <w:trPr>
          <w:cnfStyle w:val="100000000000" w:firstRow="1" w:lastRow="0" w:firstColumn="0" w:lastColumn="0" w:oddVBand="0" w:evenVBand="0" w:oddHBand="0" w:evenHBand="0" w:firstRowFirstColumn="0" w:firstRowLastColumn="0" w:lastRowFirstColumn="0" w:lastRowLastColumn="0"/>
          <w:trHeight w:val="305"/>
        </w:trPr>
        <w:tc>
          <w:tcPr>
            <w:cnfStyle w:val="001000000000" w:firstRow="0" w:lastRow="0" w:firstColumn="1" w:lastColumn="0" w:oddVBand="0" w:evenVBand="0" w:oddHBand="0" w:evenHBand="0" w:firstRowFirstColumn="0" w:firstRowLastColumn="0" w:lastRowFirstColumn="0" w:lastRowLastColumn="0"/>
            <w:tcW w:w="2263" w:type="dxa"/>
            <w:noWrap/>
            <w:hideMark/>
          </w:tcPr>
          <w:p w14:paraId="5D09A96C" w14:textId="77777777" w:rsidR="00CB2C68" w:rsidRPr="00F46A63" w:rsidRDefault="00CB2C68" w:rsidP="00150AB2">
            <w:pPr>
              <w:rPr>
                <w:rFonts w:eastAsia="Times New Roman" w:cstheme="minorHAnsi"/>
                <w:sz w:val="24"/>
                <w:szCs w:val="24"/>
                <w:lang w:eastAsia="en-GB"/>
              </w:rPr>
            </w:pPr>
            <w:r w:rsidRPr="00F46A63">
              <w:rPr>
                <w:rFonts w:eastAsia="Times New Roman" w:cstheme="minorHAnsi"/>
                <w:sz w:val="24"/>
                <w:szCs w:val="24"/>
                <w:lang w:eastAsia="en-GB"/>
              </w:rPr>
              <w:t>Theme</w:t>
            </w:r>
          </w:p>
        </w:tc>
        <w:tc>
          <w:tcPr>
            <w:tcW w:w="568" w:type="dxa"/>
            <w:noWrap/>
            <w:hideMark/>
          </w:tcPr>
          <w:p w14:paraId="56B57DE2" w14:textId="77777777" w:rsidR="00CB2C68" w:rsidRPr="00F46A63" w:rsidRDefault="00CB2C68" w:rsidP="00150AB2">
            <w:pPr>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46A63">
              <w:rPr>
                <w:rFonts w:eastAsia="Times New Roman" w:cstheme="minorHAnsi"/>
                <w:sz w:val="24"/>
                <w:szCs w:val="24"/>
                <w:lang w:eastAsia="en-GB"/>
              </w:rPr>
              <w:t>No.</w:t>
            </w:r>
          </w:p>
        </w:tc>
        <w:tc>
          <w:tcPr>
            <w:tcW w:w="707" w:type="dxa"/>
            <w:noWrap/>
            <w:hideMark/>
          </w:tcPr>
          <w:p w14:paraId="0BAB254A" w14:textId="77777777" w:rsidR="00CB2C68" w:rsidRPr="00F46A63" w:rsidRDefault="00CB2C68" w:rsidP="00150AB2">
            <w:pPr>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46A63">
              <w:rPr>
                <w:rFonts w:eastAsia="Times New Roman" w:cstheme="minorHAnsi"/>
                <w:sz w:val="24"/>
                <w:szCs w:val="24"/>
                <w:lang w:eastAsia="en-GB"/>
              </w:rPr>
              <w:t>%</w:t>
            </w:r>
          </w:p>
        </w:tc>
        <w:tc>
          <w:tcPr>
            <w:tcW w:w="5813" w:type="dxa"/>
            <w:noWrap/>
            <w:hideMark/>
          </w:tcPr>
          <w:p w14:paraId="3FC247B9" w14:textId="77777777" w:rsidR="00CB2C68" w:rsidRPr="00F46A63" w:rsidRDefault="00CB2C68"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46A63">
              <w:rPr>
                <w:rFonts w:eastAsia="Times New Roman" w:cstheme="minorHAnsi"/>
                <w:sz w:val="24"/>
                <w:szCs w:val="24"/>
                <w:lang w:eastAsia="en-GB"/>
              </w:rPr>
              <w:t>Example Comments</w:t>
            </w:r>
          </w:p>
        </w:tc>
      </w:tr>
      <w:tr w:rsidR="00CB2C68" w:rsidRPr="00BA50FD" w14:paraId="1638FDF3" w14:textId="77777777" w:rsidTr="003E7221">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742E5411" w14:textId="7D6B47F2" w:rsidR="00CB2C68" w:rsidRPr="00F46A63" w:rsidRDefault="00F46A63"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 xml:space="preserve">Make Savings - use less energy </w:t>
            </w:r>
            <w:r w:rsidR="003E7221">
              <w:rPr>
                <w:rFonts w:eastAsia="Times New Roman" w:cstheme="minorHAnsi"/>
                <w:color w:val="000000"/>
                <w:sz w:val="24"/>
                <w:szCs w:val="24"/>
                <w:lang w:eastAsia="en-GB"/>
              </w:rPr>
              <w:t>/</w:t>
            </w:r>
            <w:r w:rsidRPr="00E62C32">
              <w:rPr>
                <w:rFonts w:eastAsia="Times New Roman" w:cstheme="minorHAnsi"/>
                <w:color w:val="000000"/>
                <w:sz w:val="24"/>
                <w:szCs w:val="24"/>
                <w:lang w:eastAsia="en-GB"/>
              </w:rPr>
              <w:t xml:space="preserve"> reduce outgoings</w:t>
            </w:r>
          </w:p>
        </w:tc>
        <w:tc>
          <w:tcPr>
            <w:tcW w:w="568" w:type="dxa"/>
            <w:noWrap/>
          </w:tcPr>
          <w:p w14:paraId="305BF5DB" w14:textId="298BD1F5" w:rsidR="00CB2C68" w:rsidRPr="00F46A63" w:rsidRDefault="00F46A63"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40</w:t>
            </w:r>
          </w:p>
        </w:tc>
        <w:tc>
          <w:tcPr>
            <w:tcW w:w="707" w:type="dxa"/>
            <w:noWrap/>
          </w:tcPr>
          <w:p w14:paraId="52F398C4" w14:textId="740272FA" w:rsidR="00CB2C68" w:rsidRPr="003E7221" w:rsidRDefault="00F46A63"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E62C32">
              <w:rPr>
                <w:rFonts w:eastAsia="Times New Roman" w:cstheme="minorHAnsi"/>
                <w:i/>
                <w:iCs/>
                <w:color w:val="000000"/>
                <w:sz w:val="24"/>
                <w:szCs w:val="24"/>
                <w:lang w:eastAsia="en-GB"/>
              </w:rPr>
              <w:t>43.5</w:t>
            </w:r>
          </w:p>
        </w:tc>
        <w:tc>
          <w:tcPr>
            <w:tcW w:w="5813" w:type="dxa"/>
            <w:noWrap/>
          </w:tcPr>
          <w:p w14:paraId="47924BEF" w14:textId="77777777" w:rsidR="00F46A63" w:rsidRDefault="003D403E" w:rsidP="00F46A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D403E">
              <w:rPr>
                <w:rFonts w:cstheme="minorHAnsi"/>
                <w:i/>
                <w:sz w:val="24"/>
                <w:szCs w:val="24"/>
              </w:rPr>
              <w:t>Stick to one room as much as possible. Wear more layers of clothing.</w:t>
            </w:r>
          </w:p>
          <w:p w14:paraId="31FBB53E" w14:textId="77777777" w:rsidR="003D403E" w:rsidRDefault="00AA225B" w:rsidP="00F46A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A225B">
              <w:rPr>
                <w:rFonts w:cstheme="minorHAnsi"/>
                <w:i/>
                <w:sz w:val="24"/>
                <w:szCs w:val="24"/>
              </w:rPr>
              <w:t>Wear more jumpers, suffer the cold, have fewer showers</w:t>
            </w:r>
          </w:p>
          <w:p w14:paraId="0D23C582" w14:textId="77777777" w:rsidR="00AA225B" w:rsidRDefault="00333D9C" w:rsidP="00F46A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33D9C">
              <w:rPr>
                <w:rFonts w:cstheme="minorHAnsi"/>
                <w:i/>
                <w:sz w:val="24"/>
                <w:szCs w:val="24"/>
              </w:rPr>
              <w:t>Use less heating, but not 'significantly' so. It will be on much less than desired though.</w:t>
            </w:r>
          </w:p>
          <w:p w14:paraId="6AC4AD4B" w14:textId="15D8D6E0" w:rsidR="00CB2C68" w:rsidRPr="00F46A63" w:rsidRDefault="00333D9C"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33D9C">
              <w:rPr>
                <w:rFonts w:cstheme="minorHAnsi"/>
                <w:i/>
                <w:sz w:val="24"/>
                <w:szCs w:val="24"/>
              </w:rPr>
              <w:t>Other expenses will have to go - not putting the heating on leads to damp homes and ill health.</w:t>
            </w:r>
          </w:p>
        </w:tc>
      </w:tr>
      <w:tr w:rsidR="00CB2C68" w:rsidRPr="00BA50FD" w14:paraId="0E069FFD" w14:textId="77777777" w:rsidTr="003E7221">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237315BE" w14:textId="011BAB32" w:rsidR="00CB2C68" w:rsidRPr="00F46A63" w:rsidRDefault="00F46A63"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Wear more layers / blanket</w:t>
            </w:r>
            <w:r w:rsidR="00AF2E3B">
              <w:rPr>
                <w:rFonts w:eastAsia="Times New Roman" w:cstheme="minorHAnsi"/>
                <w:color w:val="000000"/>
                <w:sz w:val="24"/>
                <w:szCs w:val="24"/>
                <w:lang w:eastAsia="en-GB"/>
              </w:rPr>
              <w:t>s</w:t>
            </w:r>
          </w:p>
        </w:tc>
        <w:tc>
          <w:tcPr>
            <w:tcW w:w="568" w:type="dxa"/>
            <w:noWrap/>
          </w:tcPr>
          <w:p w14:paraId="1115D1EC" w14:textId="68F7D965" w:rsidR="00CB2C68" w:rsidRPr="00F46A63" w:rsidRDefault="00F46A63"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11</w:t>
            </w:r>
          </w:p>
        </w:tc>
        <w:tc>
          <w:tcPr>
            <w:tcW w:w="707" w:type="dxa"/>
            <w:noWrap/>
          </w:tcPr>
          <w:p w14:paraId="0D23118C" w14:textId="075BE34B" w:rsidR="00CB2C68" w:rsidRPr="003E7221" w:rsidRDefault="00F46A63"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E62C32">
              <w:rPr>
                <w:rFonts w:eastAsia="Times New Roman" w:cstheme="minorHAnsi"/>
                <w:i/>
                <w:iCs/>
                <w:color w:val="000000"/>
                <w:sz w:val="24"/>
                <w:szCs w:val="24"/>
                <w:lang w:eastAsia="en-GB"/>
              </w:rPr>
              <w:t>12.0</w:t>
            </w:r>
          </w:p>
        </w:tc>
        <w:tc>
          <w:tcPr>
            <w:tcW w:w="5813" w:type="dxa"/>
            <w:noWrap/>
          </w:tcPr>
          <w:p w14:paraId="5C3411A1" w14:textId="77777777" w:rsidR="004929E4" w:rsidRDefault="005E1A94" w:rsidP="00F46A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E1A94">
              <w:rPr>
                <w:rFonts w:cstheme="minorHAnsi"/>
                <w:i/>
                <w:sz w:val="24"/>
                <w:szCs w:val="24"/>
              </w:rPr>
              <w:t>Wear extra jumpers and blankets to not get cold.</w:t>
            </w:r>
          </w:p>
          <w:p w14:paraId="4FE136F8" w14:textId="5CB1742B" w:rsidR="00CB2C68" w:rsidRPr="00F46A63" w:rsidRDefault="000951D9"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951D9">
              <w:rPr>
                <w:rFonts w:cstheme="minorHAnsi"/>
                <w:i/>
                <w:sz w:val="24"/>
                <w:szCs w:val="24"/>
              </w:rPr>
              <w:t>I will reduce my heating a little, will wear warm cloths, miss my heating allowance.</w:t>
            </w:r>
          </w:p>
        </w:tc>
      </w:tr>
      <w:tr w:rsidR="00CB2C68" w:rsidRPr="00BA50FD" w14:paraId="031A8493" w14:textId="77777777" w:rsidTr="003E7221">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2F3462DC" w14:textId="6B2B616D" w:rsidR="00CB2C68" w:rsidRPr="00F46A63" w:rsidRDefault="00196844"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Doesn't affect me</w:t>
            </w:r>
          </w:p>
        </w:tc>
        <w:tc>
          <w:tcPr>
            <w:tcW w:w="568" w:type="dxa"/>
            <w:noWrap/>
          </w:tcPr>
          <w:p w14:paraId="07C1635F" w14:textId="7A4580BD" w:rsidR="00CB2C68" w:rsidRPr="00F46A63" w:rsidRDefault="00196844"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6</w:t>
            </w:r>
          </w:p>
        </w:tc>
        <w:tc>
          <w:tcPr>
            <w:tcW w:w="707" w:type="dxa"/>
            <w:noWrap/>
          </w:tcPr>
          <w:p w14:paraId="210DF800" w14:textId="5768D376" w:rsidR="00CB2C68" w:rsidRPr="003E7221" w:rsidRDefault="00196844"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E62C32">
              <w:rPr>
                <w:rFonts w:eastAsia="Times New Roman" w:cstheme="minorHAnsi"/>
                <w:i/>
                <w:iCs/>
                <w:color w:val="000000"/>
                <w:sz w:val="24"/>
                <w:szCs w:val="24"/>
                <w:lang w:eastAsia="en-GB"/>
              </w:rPr>
              <w:t>6.5</w:t>
            </w:r>
          </w:p>
        </w:tc>
        <w:tc>
          <w:tcPr>
            <w:tcW w:w="5813" w:type="dxa"/>
            <w:noWrap/>
          </w:tcPr>
          <w:p w14:paraId="367A28E1" w14:textId="77777777" w:rsidR="00196844" w:rsidRDefault="00196844" w:rsidP="0019684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929E4">
              <w:rPr>
                <w:rFonts w:cstheme="minorHAnsi"/>
                <w:i/>
                <w:sz w:val="24"/>
                <w:szCs w:val="24"/>
              </w:rPr>
              <w:t xml:space="preserve">We have 3 KW PV panels facing due south, a 5kWh battery and 90%+ smoke free triple combustion wood burning </w:t>
            </w:r>
            <w:proofErr w:type="gramStart"/>
            <w:r w:rsidRPr="004929E4">
              <w:rPr>
                <w:rFonts w:cstheme="minorHAnsi"/>
                <w:i/>
                <w:sz w:val="24"/>
                <w:szCs w:val="24"/>
              </w:rPr>
              <w:t>stove</w:t>
            </w:r>
            <w:proofErr w:type="gramEnd"/>
            <w:r w:rsidRPr="004929E4">
              <w:rPr>
                <w:rFonts w:cstheme="minorHAnsi"/>
                <w:i/>
                <w:sz w:val="24"/>
                <w:szCs w:val="24"/>
              </w:rPr>
              <w:t xml:space="preserve"> so our energy bills are very low.</w:t>
            </w:r>
          </w:p>
          <w:p w14:paraId="1D7A97B4" w14:textId="5C035F92" w:rsidR="00CB2C68" w:rsidRPr="00F46A63" w:rsidRDefault="00196844"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96844">
              <w:rPr>
                <w:rFonts w:cstheme="minorHAnsi"/>
                <w:i/>
                <w:sz w:val="24"/>
                <w:szCs w:val="24"/>
              </w:rPr>
              <w:t>pay the bill - we earn enough to manage</w:t>
            </w:r>
          </w:p>
        </w:tc>
      </w:tr>
    </w:tbl>
    <w:p w14:paraId="72B3A104" w14:textId="48D00EB9" w:rsidR="00CB2C68" w:rsidRPr="00182ECF" w:rsidRDefault="00CB2C68" w:rsidP="00CB2C68">
      <w:pPr>
        <w:rPr>
          <w:sz w:val="24"/>
          <w:szCs w:val="24"/>
        </w:rPr>
      </w:pPr>
      <w:r w:rsidRPr="00182ECF">
        <w:rPr>
          <w:sz w:val="24"/>
          <w:szCs w:val="24"/>
        </w:rPr>
        <w:lastRenderedPageBreak/>
        <w:t>Respondents identifying as disabled were most likely to report they would ‘significantly cut down on heating’ (</w:t>
      </w:r>
      <w:r w:rsidR="00B8750C" w:rsidRPr="00182ECF">
        <w:rPr>
          <w:sz w:val="24"/>
          <w:szCs w:val="24"/>
        </w:rPr>
        <w:t>59.7</w:t>
      </w:r>
      <w:r w:rsidRPr="00182ECF">
        <w:rPr>
          <w:sz w:val="24"/>
          <w:szCs w:val="24"/>
        </w:rPr>
        <w:t>%), and were least likely to feel they ‘can afford the increase in energy cost’ (2</w:t>
      </w:r>
      <w:r w:rsidR="00182ECF" w:rsidRPr="00182ECF">
        <w:rPr>
          <w:sz w:val="24"/>
          <w:szCs w:val="24"/>
        </w:rPr>
        <w:t>2</w:t>
      </w:r>
      <w:r w:rsidRPr="00182ECF">
        <w:rPr>
          <w:sz w:val="24"/>
          <w:szCs w:val="24"/>
        </w:rPr>
        <w:t>.</w:t>
      </w:r>
      <w:r w:rsidR="00182ECF" w:rsidRPr="00182ECF">
        <w:rPr>
          <w:sz w:val="24"/>
          <w:szCs w:val="24"/>
        </w:rPr>
        <w:t>7</w:t>
      </w:r>
      <w:r w:rsidRPr="00182ECF">
        <w:rPr>
          <w:sz w:val="24"/>
          <w:szCs w:val="24"/>
        </w:rPr>
        <w:t>%).</w:t>
      </w:r>
    </w:p>
    <w:p w14:paraId="70350100" w14:textId="638284D3" w:rsidR="00CB2C68" w:rsidRPr="00861F90" w:rsidRDefault="00CB2C68" w:rsidP="00CB2C68">
      <w:pPr>
        <w:rPr>
          <w:sz w:val="24"/>
          <w:szCs w:val="24"/>
        </w:rPr>
      </w:pPr>
      <w:r w:rsidRPr="00861F90">
        <w:rPr>
          <w:sz w:val="24"/>
          <w:szCs w:val="24"/>
        </w:rPr>
        <w:t>Respondents aged 55 or over were notably more likely than those under the age of 35 to say they can ‘afford the increase in energy cost’ (</w:t>
      </w:r>
      <w:r w:rsidR="00325C71" w:rsidRPr="00861F90">
        <w:rPr>
          <w:sz w:val="24"/>
          <w:szCs w:val="24"/>
        </w:rPr>
        <w:t>45.6</w:t>
      </w:r>
      <w:r w:rsidRPr="00861F90">
        <w:rPr>
          <w:sz w:val="24"/>
          <w:szCs w:val="24"/>
        </w:rPr>
        <w:t xml:space="preserve">% compared with </w:t>
      </w:r>
      <w:r w:rsidR="00692306" w:rsidRPr="00861F90">
        <w:rPr>
          <w:sz w:val="24"/>
          <w:szCs w:val="24"/>
        </w:rPr>
        <w:t>29.0</w:t>
      </w:r>
      <w:r w:rsidRPr="00861F90">
        <w:rPr>
          <w:sz w:val="24"/>
          <w:szCs w:val="24"/>
        </w:rPr>
        <w:t>% respectively)</w:t>
      </w:r>
      <w:r w:rsidR="003E170F" w:rsidRPr="00861F90">
        <w:rPr>
          <w:sz w:val="24"/>
          <w:szCs w:val="24"/>
        </w:rPr>
        <w:t xml:space="preserve">; the older group were less likely </w:t>
      </w:r>
      <w:r w:rsidR="00F0518E" w:rsidRPr="00861F90">
        <w:rPr>
          <w:sz w:val="24"/>
          <w:szCs w:val="24"/>
        </w:rPr>
        <w:t xml:space="preserve">than their younger counterparts </w:t>
      </w:r>
      <w:r w:rsidR="003E170F" w:rsidRPr="00861F90">
        <w:rPr>
          <w:sz w:val="24"/>
          <w:szCs w:val="24"/>
        </w:rPr>
        <w:t xml:space="preserve">to </w:t>
      </w:r>
      <w:r w:rsidR="00523A10" w:rsidRPr="00861F90">
        <w:rPr>
          <w:sz w:val="24"/>
          <w:szCs w:val="24"/>
        </w:rPr>
        <w:t xml:space="preserve">‘not use the heating (11.5% compared with 24.5% respectively), or </w:t>
      </w:r>
      <w:r w:rsidR="000A5929" w:rsidRPr="00861F90">
        <w:rPr>
          <w:sz w:val="24"/>
          <w:szCs w:val="24"/>
        </w:rPr>
        <w:t>‘borrow money or pay on a credit card’ (1.9% co</w:t>
      </w:r>
      <w:r w:rsidR="00F0518E" w:rsidRPr="00861F90">
        <w:rPr>
          <w:sz w:val="24"/>
          <w:szCs w:val="24"/>
        </w:rPr>
        <w:t>m</w:t>
      </w:r>
      <w:r w:rsidR="000A5929" w:rsidRPr="00861F90">
        <w:rPr>
          <w:sz w:val="24"/>
          <w:szCs w:val="24"/>
        </w:rPr>
        <w:t>pared with 13.5</w:t>
      </w:r>
      <w:r w:rsidRPr="00861F90">
        <w:rPr>
          <w:sz w:val="24"/>
          <w:szCs w:val="24"/>
        </w:rPr>
        <w:t xml:space="preserve">% respectively). </w:t>
      </w:r>
    </w:p>
    <w:p w14:paraId="3C74423B" w14:textId="344E552D" w:rsidR="00CB2C68" w:rsidRPr="00861F90" w:rsidRDefault="00CB2C68" w:rsidP="00CB2C68">
      <w:pPr>
        <w:rPr>
          <w:sz w:val="24"/>
          <w:szCs w:val="24"/>
        </w:rPr>
      </w:pPr>
      <w:r w:rsidRPr="009D76BF">
        <w:rPr>
          <w:sz w:val="24"/>
          <w:szCs w:val="24"/>
        </w:rPr>
        <w:t xml:space="preserve">Respondents </w:t>
      </w:r>
      <w:r w:rsidR="002A1A3E" w:rsidRPr="009D76BF">
        <w:rPr>
          <w:sz w:val="24"/>
          <w:szCs w:val="24"/>
        </w:rPr>
        <w:t xml:space="preserve">under the age of 35 and those </w:t>
      </w:r>
      <w:r w:rsidRPr="009D76BF">
        <w:rPr>
          <w:sz w:val="24"/>
          <w:szCs w:val="24"/>
        </w:rPr>
        <w:t>with children in their household were most likely to ‘borrow money or use a credit card’ to pay their energy bills (1</w:t>
      </w:r>
      <w:r w:rsidR="006E1CD1" w:rsidRPr="009D76BF">
        <w:rPr>
          <w:sz w:val="24"/>
          <w:szCs w:val="24"/>
        </w:rPr>
        <w:t>3</w:t>
      </w:r>
      <w:r w:rsidRPr="009D76BF">
        <w:rPr>
          <w:sz w:val="24"/>
          <w:szCs w:val="24"/>
        </w:rPr>
        <w:t xml:space="preserve">.5% </w:t>
      </w:r>
      <w:r w:rsidR="009D76BF" w:rsidRPr="009D76BF">
        <w:rPr>
          <w:sz w:val="24"/>
          <w:szCs w:val="24"/>
        </w:rPr>
        <w:t xml:space="preserve">and 12.1% </w:t>
      </w:r>
      <w:r w:rsidRPr="009D76BF">
        <w:rPr>
          <w:sz w:val="24"/>
          <w:szCs w:val="24"/>
        </w:rPr>
        <w:t>respectively).</w:t>
      </w:r>
      <w:r w:rsidRPr="00861F90">
        <w:rPr>
          <w:sz w:val="24"/>
          <w:szCs w:val="24"/>
        </w:rPr>
        <w:t xml:space="preserve"> </w:t>
      </w:r>
    </w:p>
    <w:tbl>
      <w:tblPr>
        <w:tblStyle w:val="GridTable5Dark-Accent6"/>
        <w:tblW w:w="10443" w:type="dxa"/>
        <w:tblInd w:w="-431" w:type="dxa"/>
        <w:tblLook w:val="04A0" w:firstRow="1" w:lastRow="0" w:firstColumn="1" w:lastColumn="0" w:noHBand="0" w:noVBand="1"/>
      </w:tblPr>
      <w:tblGrid>
        <w:gridCol w:w="2454"/>
        <w:gridCol w:w="703"/>
        <w:gridCol w:w="969"/>
        <w:gridCol w:w="1429"/>
        <w:gridCol w:w="1670"/>
        <w:gridCol w:w="1701"/>
        <w:gridCol w:w="1517"/>
      </w:tblGrid>
      <w:tr w:rsidR="007D21B6" w:rsidRPr="00BA50FD" w14:paraId="71C811B7" w14:textId="77777777" w:rsidTr="002911B9">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tcPr>
          <w:p w14:paraId="30CB15EF" w14:textId="1EBA7205" w:rsidR="00CB2C68" w:rsidRPr="00395945" w:rsidRDefault="00CB2C68" w:rsidP="00150AB2">
            <w:pPr>
              <w:spacing w:after="0"/>
              <w:rPr>
                <w:rFonts w:ascii="Calibri" w:eastAsia="Times New Roman" w:hAnsi="Calibri" w:cs="Calibri"/>
                <w:sz w:val="24"/>
                <w:szCs w:val="24"/>
                <w:lang w:eastAsia="en-GB"/>
              </w:rPr>
            </w:pPr>
          </w:p>
        </w:tc>
        <w:tc>
          <w:tcPr>
            <w:tcW w:w="703" w:type="dxa"/>
          </w:tcPr>
          <w:p w14:paraId="7A154E82" w14:textId="77777777" w:rsidR="00CB2C68" w:rsidRPr="00395945"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395945">
              <w:rPr>
                <w:rFonts w:ascii="Calibri" w:eastAsia="Times New Roman" w:hAnsi="Calibri" w:cs="Calibri"/>
                <w:sz w:val="24"/>
                <w:szCs w:val="24"/>
                <w:lang w:eastAsia="en-GB"/>
              </w:rPr>
              <w:t>Base</w:t>
            </w:r>
          </w:p>
        </w:tc>
        <w:tc>
          <w:tcPr>
            <w:tcW w:w="969" w:type="dxa"/>
            <w:noWrap/>
            <w:hideMark/>
          </w:tcPr>
          <w:p w14:paraId="1E71C585" w14:textId="77777777" w:rsidR="00CB2C68" w:rsidRPr="00395945"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395945">
              <w:rPr>
                <w:rFonts w:ascii="Calibri" w:eastAsia="Times New Roman" w:hAnsi="Calibri" w:cs="Calibri"/>
                <w:sz w:val="24"/>
                <w:szCs w:val="24"/>
                <w:lang w:eastAsia="en-GB"/>
              </w:rPr>
              <w:t>Not use the heating</w:t>
            </w:r>
          </w:p>
        </w:tc>
        <w:tc>
          <w:tcPr>
            <w:tcW w:w="1429" w:type="dxa"/>
            <w:noWrap/>
            <w:hideMark/>
          </w:tcPr>
          <w:p w14:paraId="0DB32F33" w14:textId="77777777" w:rsidR="00CB2C68" w:rsidRPr="00395945"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395945">
              <w:rPr>
                <w:rFonts w:ascii="Calibri" w:eastAsia="Times New Roman" w:hAnsi="Calibri" w:cs="Calibri"/>
                <w:sz w:val="24"/>
                <w:szCs w:val="24"/>
                <w:lang w:eastAsia="en-GB"/>
              </w:rPr>
              <w:t>Significantly cut down on heating</w:t>
            </w:r>
          </w:p>
        </w:tc>
        <w:tc>
          <w:tcPr>
            <w:tcW w:w="1670" w:type="dxa"/>
            <w:noWrap/>
            <w:hideMark/>
          </w:tcPr>
          <w:p w14:paraId="2E266DA1" w14:textId="77777777" w:rsidR="00CB2C68" w:rsidRPr="00395945"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395945">
              <w:rPr>
                <w:rFonts w:ascii="Calibri" w:eastAsia="Times New Roman" w:hAnsi="Calibri" w:cs="Calibri"/>
                <w:sz w:val="24"/>
                <w:szCs w:val="24"/>
                <w:lang w:eastAsia="en-GB"/>
              </w:rPr>
              <w:t>Cut out other essentials such as food</w:t>
            </w:r>
          </w:p>
        </w:tc>
        <w:tc>
          <w:tcPr>
            <w:tcW w:w="1701" w:type="dxa"/>
            <w:noWrap/>
            <w:hideMark/>
          </w:tcPr>
          <w:p w14:paraId="13487283" w14:textId="77777777" w:rsidR="00CB2C68" w:rsidRPr="00395945"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395945">
              <w:rPr>
                <w:rFonts w:ascii="Calibri" w:eastAsia="Times New Roman" w:hAnsi="Calibri" w:cs="Calibri"/>
                <w:sz w:val="24"/>
                <w:szCs w:val="24"/>
                <w:lang w:eastAsia="en-GB"/>
              </w:rPr>
              <w:t>Borrow money / pay on credit card</w:t>
            </w:r>
          </w:p>
        </w:tc>
        <w:tc>
          <w:tcPr>
            <w:tcW w:w="1517" w:type="dxa"/>
            <w:noWrap/>
            <w:hideMark/>
          </w:tcPr>
          <w:p w14:paraId="5D5DC7D5" w14:textId="77777777" w:rsidR="00CB2C68" w:rsidRPr="00395945"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395945">
              <w:rPr>
                <w:rFonts w:ascii="Calibri" w:eastAsia="Times New Roman" w:hAnsi="Calibri" w:cs="Calibri"/>
                <w:sz w:val="24"/>
                <w:szCs w:val="24"/>
                <w:lang w:eastAsia="en-GB"/>
              </w:rPr>
              <w:t>I can afford the increase in energy cost</w:t>
            </w:r>
          </w:p>
        </w:tc>
      </w:tr>
      <w:tr w:rsidR="007D21B6" w:rsidRPr="00BA50FD" w14:paraId="136FABE9"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hideMark/>
          </w:tcPr>
          <w:p w14:paraId="235C836E" w14:textId="77777777" w:rsidR="00CB2C68" w:rsidRPr="00395945" w:rsidRDefault="00CB2C68" w:rsidP="00150AB2">
            <w:pPr>
              <w:spacing w:after="0"/>
              <w:rPr>
                <w:rFonts w:ascii="Calibri" w:eastAsia="Times New Roman" w:hAnsi="Calibri" w:cs="Calibri"/>
                <w:color w:val="000000"/>
                <w:sz w:val="24"/>
                <w:szCs w:val="24"/>
                <w:lang w:eastAsia="en-GB"/>
              </w:rPr>
            </w:pPr>
            <w:r w:rsidRPr="00395945">
              <w:rPr>
                <w:rFonts w:ascii="Calibri" w:eastAsia="Times New Roman" w:hAnsi="Calibri" w:cs="Calibri"/>
                <w:color w:val="000000"/>
                <w:sz w:val="24"/>
                <w:szCs w:val="24"/>
                <w:lang w:eastAsia="en-GB"/>
              </w:rPr>
              <w:t xml:space="preserve">Identify as disabled </w:t>
            </w:r>
          </w:p>
        </w:tc>
        <w:tc>
          <w:tcPr>
            <w:tcW w:w="703" w:type="dxa"/>
          </w:tcPr>
          <w:p w14:paraId="2F2AE6CF" w14:textId="02CB6752" w:rsidR="00CB2C68" w:rsidRPr="00395945" w:rsidRDefault="003272DC"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245</w:t>
            </w:r>
          </w:p>
        </w:tc>
        <w:tc>
          <w:tcPr>
            <w:tcW w:w="969" w:type="dxa"/>
            <w:noWrap/>
            <w:hideMark/>
          </w:tcPr>
          <w:p w14:paraId="1BE5507E" w14:textId="6C772045" w:rsidR="00CB2C68" w:rsidRPr="00DC3942" w:rsidRDefault="002474B6"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23.7</w:t>
            </w:r>
          </w:p>
        </w:tc>
        <w:tc>
          <w:tcPr>
            <w:tcW w:w="1429" w:type="dxa"/>
            <w:noWrap/>
            <w:hideMark/>
          </w:tcPr>
          <w:p w14:paraId="474DBB94" w14:textId="46763F33" w:rsidR="00CB2C68" w:rsidRPr="00DC3942" w:rsidRDefault="00A328D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59.7</w:t>
            </w:r>
          </w:p>
        </w:tc>
        <w:tc>
          <w:tcPr>
            <w:tcW w:w="1670" w:type="dxa"/>
            <w:noWrap/>
            <w:hideMark/>
          </w:tcPr>
          <w:p w14:paraId="0C21F363" w14:textId="3C17B783" w:rsidR="00CB2C68" w:rsidRPr="00DC3942" w:rsidRDefault="00A328D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13.3</w:t>
            </w:r>
          </w:p>
        </w:tc>
        <w:tc>
          <w:tcPr>
            <w:tcW w:w="1701" w:type="dxa"/>
            <w:noWrap/>
            <w:hideMark/>
          </w:tcPr>
          <w:p w14:paraId="0D82CF8B" w14:textId="148DE464" w:rsidR="00CB2C68" w:rsidRPr="00DC3942"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10.</w:t>
            </w:r>
            <w:r w:rsidR="00A328D7" w:rsidRPr="00DC3942">
              <w:rPr>
                <w:rFonts w:ascii="Calibri" w:eastAsia="Times New Roman" w:hAnsi="Calibri" w:cs="Calibri"/>
                <w:i/>
                <w:iCs/>
                <w:color w:val="000000"/>
                <w:sz w:val="24"/>
                <w:szCs w:val="24"/>
                <w:lang w:eastAsia="en-GB"/>
              </w:rPr>
              <w:t>7</w:t>
            </w:r>
          </w:p>
        </w:tc>
        <w:tc>
          <w:tcPr>
            <w:tcW w:w="1517" w:type="dxa"/>
            <w:noWrap/>
            <w:hideMark/>
          </w:tcPr>
          <w:p w14:paraId="6E60D246" w14:textId="113E7623" w:rsidR="00CB2C68" w:rsidRPr="00DC3942" w:rsidRDefault="00A328D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22.7</w:t>
            </w:r>
          </w:p>
        </w:tc>
      </w:tr>
      <w:tr w:rsidR="00D81ED4" w:rsidRPr="00BA50FD" w14:paraId="27107207"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tcPr>
          <w:p w14:paraId="23B2E6BE" w14:textId="0E1F3587" w:rsidR="00B83FBC" w:rsidRPr="00395945" w:rsidRDefault="00B83FBC" w:rsidP="00B83FBC">
            <w:pPr>
              <w:spacing w:after="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Ethnically Diverse</w:t>
            </w:r>
          </w:p>
        </w:tc>
        <w:tc>
          <w:tcPr>
            <w:tcW w:w="703" w:type="dxa"/>
          </w:tcPr>
          <w:p w14:paraId="214AD361" w14:textId="5E5545C5" w:rsidR="00B83FBC" w:rsidRDefault="00B83FBC" w:rsidP="00B83FBC">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344</w:t>
            </w:r>
          </w:p>
        </w:tc>
        <w:tc>
          <w:tcPr>
            <w:tcW w:w="969" w:type="dxa"/>
            <w:noWrap/>
          </w:tcPr>
          <w:p w14:paraId="4E9BE73C" w14:textId="08628C95" w:rsidR="00B83FBC" w:rsidRPr="00DC3942" w:rsidRDefault="00B83FBC" w:rsidP="00B83FBC">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18.9</w:t>
            </w:r>
          </w:p>
        </w:tc>
        <w:tc>
          <w:tcPr>
            <w:tcW w:w="1429" w:type="dxa"/>
            <w:noWrap/>
          </w:tcPr>
          <w:p w14:paraId="4E02CF13" w14:textId="47B7E6D4" w:rsidR="00B83FBC" w:rsidRPr="00DC3942" w:rsidRDefault="00B83FBC" w:rsidP="00B83FBC">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47.4</w:t>
            </w:r>
          </w:p>
        </w:tc>
        <w:tc>
          <w:tcPr>
            <w:tcW w:w="1670" w:type="dxa"/>
            <w:noWrap/>
          </w:tcPr>
          <w:p w14:paraId="5CCEE36B" w14:textId="751F1D6B" w:rsidR="00B83FBC" w:rsidRPr="00DC3942" w:rsidRDefault="00B83FBC" w:rsidP="00B83FBC">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17.7</w:t>
            </w:r>
          </w:p>
        </w:tc>
        <w:tc>
          <w:tcPr>
            <w:tcW w:w="1701" w:type="dxa"/>
            <w:noWrap/>
          </w:tcPr>
          <w:p w14:paraId="07F75FB5" w14:textId="45B879DF" w:rsidR="00B83FBC" w:rsidRPr="00DC3942" w:rsidRDefault="00B83FBC" w:rsidP="00B83FBC">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9.6</w:t>
            </w:r>
          </w:p>
        </w:tc>
        <w:tc>
          <w:tcPr>
            <w:tcW w:w="1517" w:type="dxa"/>
            <w:noWrap/>
          </w:tcPr>
          <w:p w14:paraId="381F6272" w14:textId="51283E59" w:rsidR="00B83FBC" w:rsidRPr="00DC3942" w:rsidRDefault="00B83FBC" w:rsidP="00B83FBC">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27.9</w:t>
            </w:r>
          </w:p>
        </w:tc>
      </w:tr>
      <w:tr w:rsidR="007D21B6" w:rsidRPr="00BA50FD" w14:paraId="11E58D09" w14:textId="77777777" w:rsidTr="00B83FBC">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tcPr>
          <w:p w14:paraId="3E22D373" w14:textId="40B2CB8D" w:rsidR="00CB2C68" w:rsidRPr="00395945" w:rsidRDefault="00754BDA" w:rsidP="00150AB2">
            <w:pPr>
              <w:spacing w:after="0"/>
              <w:rPr>
                <w:rFonts w:ascii="Calibri" w:eastAsia="Times New Roman" w:hAnsi="Calibri" w:cs="Calibri"/>
                <w:color w:val="000000"/>
                <w:sz w:val="24"/>
                <w:szCs w:val="24"/>
                <w:lang w:eastAsia="en-GB"/>
              </w:rPr>
            </w:pPr>
            <w:r w:rsidRPr="00395945">
              <w:rPr>
                <w:rFonts w:ascii="Calibri" w:eastAsia="Times New Roman" w:hAnsi="Calibri" w:cs="Calibri"/>
                <w:color w:val="000000"/>
                <w:sz w:val="24"/>
                <w:szCs w:val="24"/>
                <w:lang w:eastAsia="en-GB"/>
              </w:rPr>
              <w:t xml:space="preserve">Under 35 </w:t>
            </w:r>
          </w:p>
        </w:tc>
        <w:tc>
          <w:tcPr>
            <w:tcW w:w="703" w:type="dxa"/>
          </w:tcPr>
          <w:p w14:paraId="5916B965" w14:textId="2637BFC2" w:rsidR="00CB2C68" w:rsidRPr="00395945"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245</w:t>
            </w:r>
          </w:p>
        </w:tc>
        <w:tc>
          <w:tcPr>
            <w:tcW w:w="969" w:type="dxa"/>
            <w:noWrap/>
          </w:tcPr>
          <w:p w14:paraId="57D330A1" w14:textId="43C43FA8"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24.5</w:t>
            </w:r>
          </w:p>
        </w:tc>
        <w:tc>
          <w:tcPr>
            <w:tcW w:w="1429" w:type="dxa"/>
            <w:noWrap/>
          </w:tcPr>
          <w:p w14:paraId="5BFD81A1" w14:textId="5ACAE320"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44.1</w:t>
            </w:r>
          </w:p>
        </w:tc>
        <w:tc>
          <w:tcPr>
            <w:tcW w:w="1670" w:type="dxa"/>
            <w:noWrap/>
          </w:tcPr>
          <w:p w14:paraId="2762E1F8" w14:textId="34782D53"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15.5</w:t>
            </w:r>
          </w:p>
        </w:tc>
        <w:tc>
          <w:tcPr>
            <w:tcW w:w="1701" w:type="dxa"/>
            <w:noWrap/>
          </w:tcPr>
          <w:p w14:paraId="1783B0D3" w14:textId="016F95CF"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13.5</w:t>
            </w:r>
          </w:p>
        </w:tc>
        <w:tc>
          <w:tcPr>
            <w:tcW w:w="1517" w:type="dxa"/>
            <w:noWrap/>
          </w:tcPr>
          <w:p w14:paraId="32235E4D" w14:textId="30D2D2B5"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29.0</w:t>
            </w:r>
          </w:p>
        </w:tc>
      </w:tr>
      <w:tr w:rsidR="007D21B6" w:rsidRPr="00BA50FD" w14:paraId="0C98899F" w14:textId="77777777" w:rsidTr="00754BD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tcPr>
          <w:p w14:paraId="2E605CAD" w14:textId="22EA3F8D" w:rsidR="00CB2C68" w:rsidRPr="00395945" w:rsidRDefault="00754BDA" w:rsidP="00150AB2">
            <w:pPr>
              <w:spacing w:after="0"/>
              <w:rPr>
                <w:rFonts w:ascii="Calibri" w:eastAsia="Times New Roman" w:hAnsi="Calibri" w:cs="Calibri"/>
                <w:color w:val="000000"/>
                <w:sz w:val="24"/>
                <w:szCs w:val="24"/>
                <w:lang w:eastAsia="en-GB"/>
              </w:rPr>
            </w:pPr>
            <w:r w:rsidRPr="00395945">
              <w:rPr>
                <w:rFonts w:ascii="Calibri" w:eastAsia="Times New Roman" w:hAnsi="Calibri" w:cs="Calibri"/>
                <w:color w:val="000000"/>
                <w:sz w:val="24"/>
                <w:szCs w:val="24"/>
                <w:lang w:eastAsia="en-GB"/>
              </w:rPr>
              <w:t xml:space="preserve">Children in household </w:t>
            </w:r>
          </w:p>
        </w:tc>
        <w:tc>
          <w:tcPr>
            <w:tcW w:w="703" w:type="dxa"/>
          </w:tcPr>
          <w:p w14:paraId="41D01A7C" w14:textId="0F94C261" w:rsidR="00CB2C68" w:rsidRPr="00395945"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398</w:t>
            </w:r>
          </w:p>
        </w:tc>
        <w:tc>
          <w:tcPr>
            <w:tcW w:w="969" w:type="dxa"/>
            <w:noWrap/>
          </w:tcPr>
          <w:p w14:paraId="6794E561" w14:textId="58F1BD45" w:rsidR="00CB2C68" w:rsidRPr="00DC3942"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18.8</w:t>
            </w:r>
          </w:p>
        </w:tc>
        <w:tc>
          <w:tcPr>
            <w:tcW w:w="1429" w:type="dxa"/>
            <w:noWrap/>
          </w:tcPr>
          <w:p w14:paraId="5630AE60" w14:textId="4CF6E0D6" w:rsidR="00CB2C68" w:rsidRPr="00DC3942"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51.3</w:t>
            </w:r>
          </w:p>
        </w:tc>
        <w:tc>
          <w:tcPr>
            <w:tcW w:w="1670" w:type="dxa"/>
            <w:noWrap/>
          </w:tcPr>
          <w:p w14:paraId="249E878C" w14:textId="361C4EF4" w:rsidR="00CB2C68" w:rsidRPr="00DC3942"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17.1</w:t>
            </w:r>
          </w:p>
        </w:tc>
        <w:tc>
          <w:tcPr>
            <w:tcW w:w="1701" w:type="dxa"/>
            <w:noWrap/>
          </w:tcPr>
          <w:p w14:paraId="70C2C432" w14:textId="770DBEFA" w:rsidR="00CB2C68" w:rsidRPr="00DC3942"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12.1</w:t>
            </w:r>
          </w:p>
        </w:tc>
        <w:tc>
          <w:tcPr>
            <w:tcW w:w="1517" w:type="dxa"/>
            <w:noWrap/>
          </w:tcPr>
          <w:p w14:paraId="7AEDB729" w14:textId="656482F1" w:rsidR="00CB2C68" w:rsidRPr="00DC3942"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31.4</w:t>
            </w:r>
          </w:p>
        </w:tc>
      </w:tr>
      <w:tr w:rsidR="007D21B6" w:rsidRPr="00BA50FD" w14:paraId="7D49377B" w14:textId="77777777" w:rsidTr="00754BD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tcPr>
          <w:p w14:paraId="52E457A0" w14:textId="452A47E0" w:rsidR="00CB2C68" w:rsidRPr="00395945" w:rsidRDefault="00754BDA" w:rsidP="00150AB2">
            <w:pPr>
              <w:spacing w:after="0"/>
              <w:rPr>
                <w:rFonts w:ascii="Calibri" w:eastAsia="Times New Roman" w:hAnsi="Calibri" w:cs="Calibri"/>
                <w:color w:val="000000"/>
                <w:sz w:val="24"/>
                <w:szCs w:val="24"/>
                <w:lang w:eastAsia="en-GB"/>
              </w:rPr>
            </w:pPr>
            <w:r w:rsidRPr="00395945">
              <w:rPr>
                <w:rFonts w:ascii="Calibri" w:eastAsia="Times New Roman" w:hAnsi="Calibri" w:cs="Calibri"/>
                <w:color w:val="000000"/>
                <w:sz w:val="24"/>
                <w:szCs w:val="24"/>
                <w:lang w:eastAsia="en-GB"/>
              </w:rPr>
              <w:t xml:space="preserve">Southern Arc </w:t>
            </w:r>
          </w:p>
        </w:tc>
        <w:tc>
          <w:tcPr>
            <w:tcW w:w="703" w:type="dxa"/>
          </w:tcPr>
          <w:p w14:paraId="1D027E2D" w14:textId="0214480D" w:rsidR="00CB2C68" w:rsidRPr="00395945"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607</w:t>
            </w:r>
          </w:p>
        </w:tc>
        <w:tc>
          <w:tcPr>
            <w:tcW w:w="969" w:type="dxa"/>
            <w:noWrap/>
          </w:tcPr>
          <w:p w14:paraId="03AF5127" w14:textId="5F1CDA56"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21.3</w:t>
            </w:r>
          </w:p>
        </w:tc>
        <w:tc>
          <w:tcPr>
            <w:tcW w:w="1429" w:type="dxa"/>
            <w:noWrap/>
          </w:tcPr>
          <w:p w14:paraId="77C8FF9C" w14:textId="70F0F740"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48.9</w:t>
            </w:r>
          </w:p>
        </w:tc>
        <w:tc>
          <w:tcPr>
            <w:tcW w:w="1670" w:type="dxa"/>
            <w:noWrap/>
          </w:tcPr>
          <w:p w14:paraId="7502F795" w14:textId="674A3335"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16.5</w:t>
            </w:r>
          </w:p>
        </w:tc>
        <w:tc>
          <w:tcPr>
            <w:tcW w:w="1701" w:type="dxa"/>
            <w:noWrap/>
          </w:tcPr>
          <w:p w14:paraId="0DE10F56" w14:textId="249B53E5"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9.6</w:t>
            </w:r>
          </w:p>
        </w:tc>
        <w:tc>
          <w:tcPr>
            <w:tcW w:w="1517" w:type="dxa"/>
            <w:noWrap/>
          </w:tcPr>
          <w:p w14:paraId="0E1601A1" w14:textId="75EE3149"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32.1</w:t>
            </w:r>
          </w:p>
        </w:tc>
      </w:tr>
      <w:tr w:rsidR="007D21B6" w:rsidRPr="00BA50FD" w14:paraId="744F133C"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hideMark/>
          </w:tcPr>
          <w:p w14:paraId="7CE25A26" w14:textId="77777777" w:rsidR="00CB2C68" w:rsidRPr="00395945" w:rsidRDefault="00CB2C68" w:rsidP="00150AB2">
            <w:pPr>
              <w:spacing w:after="0"/>
              <w:rPr>
                <w:rFonts w:ascii="Calibri" w:eastAsia="Times New Roman" w:hAnsi="Calibri" w:cs="Calibri"/>
                <w:color w:val="000000"/>
                <w:sz w:val="24"/>
                <w:szCs w:val="24"/>
                <w:lang w:eastAsia="en-GB"/>
              </w:rPr>
            </w:pPr>
            <w:r w:rsidRPr="00395945">
              <w:rPr>
                <w:rFonts w:ascii="Calibri" w:eastAsia="Times New Roman" w:hAnsi="Calibri" w:cs="Calibri"/>
                <w:color w:val="000000"/>
                <w:sz w:val="24"/>
                <w:szCs w:val="24"/>
                <w:lang w:eastAsia="en-GB"/>
              </w:rPr>
              <w:t xml:space="preserve">Female </w:t>
            </w:r>
          </w:p>
        </w:tc>
        <w:tc>
          <w:tcPr>
            <w:tcW w:w="703" w:type="dxa"/>
          </w:tcPr>
          <w:p w14:paraId="12A95660" w14:textId="511F55A4" w:rsidR="00CB2C68" w:rsidRPr="00395945" w:rsidRDefault="00466324"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918</w:t>
            </w:r>
          </w:p>
        </w:tc>
        <w:tc>
          <w:tcPr>
            <w:tcW w:w="969" w:type="dxa"/>
            <w:noWrap/>
            <w:hideMark/>
          </w:tcPr>
          <w:p w14:paraId="05634A04" w14:textId="51AAA9D8" w:rsidR="00CB2C68" w:rsidRPr="00DC3942"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15.</w:t>
            </w:r>
            <w:r w:rsidR="00466324" w:rsidRPr="00DC3942">
              <w:rPr>
                <w:rFonts w:ascii="Calibri" w:eastAsia="Times New Roman" w:hAnsi="Calibri" w:cs="Calibri"/>
                <w:i/>
                <w:iCs/>
                <w:color w:val="000000"/>
                <w:sz w:val="24"/>
                <w:szCs w:val="24"/>
                <w:lang w:eastAsia="en-GB"/>
              </w:rPr>
              <w:t>3</w:t>
            </w:r>
          </w:p>
        </w:tc>
        <w:tc>
          <w:tcPr>
            <w:tcW w:w="1429" w:type="dxa"/>
            <w:noWrap/>
            <w:hideMark/>
          </w:tcPr>
          <w:p w14:paraId="4D1B2437" w14:textId="1F784423" w:rsidR="00CB2C68" w:rsidRPr="00DC3942" w:rsidRDefault="00466324"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52.7</w:t>
            </w:r>
          </w:p>
        </w:tc>
        <w:tc>
          <w:tcPr>
            <w:tcW w:w="1670" w:type="dxa"/>
            <w:noWrap/>
            <w:hideMark/>
          </w:tcPr>
          <w:p w14:paraId="254924A1" w14:textId="553F4305" w:rsidR="00CB2C68" w:rsidRPr="00DC3942" w:rsidRDefault="00466324"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10.8</w:t>
            </w:r>
          </w:p>
        </w:tc>
        <w:tc>
          <w:tcPr>
            <w:tcW w:w="1701" w:type="dxa"/>
            <w:noWrap/>
            <w:hideMark/>
          </w:tcPr>
          <w:p w14:paraId="020EF561" w14:textId="15BD0894" w:rsidR="00CB2C68" w:rsidRPr="00DC3942"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7.</w:t>
            </w:r>
            <w:r w:rsidR="00466324" w:rsidRPr="00DC3942">
              <w:rPr>
                <w:rFonts w:ascii="Calibri" w:eastAsia="Times New Roman" w:hAnsi="Calibri" w:cs="Calibri"/>
                <w:i/>
                <w:iCs/>
                <w:color w:val="000000"/>
                <w:sz w:val="24"/>
                <w:szCs w:val="24"/>
                <w:lang w:eastAsia="en-GB"/>
              </w:rPr>
              <w:t>1</w:t>
            </w:r>
          </w:p>
        </w:tc>
        <w:tc>
          <w:tcPr>
            <w:tcW w:w="1517" w:type="dxa"/>
            <w:noWrap/>
            <w:hideMark/>
          </w:tcPr>
          <w:p w14:paraId="12E84942" w14:textId="312FF340" w:rsidR="00CB2C68" w:rsidRPr="00DC3942" w:rsidRDefault="00466324"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33.9</w:t>
            </w:r>
          </w:p>
        </w:tc>
      </w:tr>
      <w:tr w:rsidR="007D21B6" w:rsidRPr="00BA50FD" w14:paraId="0CC15027" w14:textId="77777777" w:rsidTr="00754BD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tcPr>
          <w:p w14:paraId="18A1E6BA" w14:textId="4997BF0A" w:rsidR="00CB2C68" w:rsidRPr="00395945" w:rsidRDefault="00754BDA" w:rsidP="00150AB2">
            <w:pPr>
              <w:spacing w:after="0"/>
              <w:rPr>
                <w:rFonts w:ascii="Calibri" w:eastAsia="Times New Roman" w:hAnsi="Calibri" w:cs="Calibri"/>
                <w:color w:val="000000"/>
                <w:sz w:val="24"/>
                <w:szCs w:val="24"/>
                <w:lang w:eastAsia="en-GB"/>
              </w:rPr>
            </w:pPr>
            <w:r w:rsidRPr="00395945">
              <w:rPr>
                <w:rFonts w:ascii="Calibri" w:eastAsia="Times New Roman" w:hAnsi="Calibri" w:cs="Calibri"/>
                <w:color w:val="000000"/>
                <w:sz w:val="24"/>
                <w:szCs w:val="24"/>
                <w:lang w:eastAsia="en-GB"/>
              </w:rPr>
              <w:t xml:space="preserve">LGBTQ+ </w:t>
            </w:r>
          </w:p>
        </w:tc>
        <w:tc>
          <w:tcPr>
            <w:tcW w:w="703" w:type="dxa"/>
          </w:tcPr>
          <w:p w14:paraId="161D1FDA" w14:textId="5D88BC2C" w:rsidR="00CB2C68" w:rsidRPr="00395945"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221</w:t>
            </w:r>
          </w:p>
        </w:tc>
        <w:tc>
          <w:tcPr>
            <w:tcW w:w="969" w:type="dxa"/>
            <w:noWrap/>
          </w:tcPr>
          <w:p w14:paraId="765B9D19" w14:textId="61A7C025"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18.1</w:t>
            </w:r>
          </w:p>
        </w:tc>
        <w:tc>
          <w:tcPr>
            <w:tcW w:w="1429" w:type="dxa"/>
            <w:noWrap/>
          </w:tcPr>
          <w:p w14:paraId="33A6BD0C" w14:textId="7B833550"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43.0</w:t>
            </w:r>
          </w:p>
        </w:tc>
        <w:tc>
          <w:tcPr>
            <w:tcW w:w="1670" w:type="dxa"/>
            <w:noWrap/>
          </w:tcPr>
          <w:p w14:paraId="1EAF3DAB" w14:textId="73A13126"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13.6</w:t>
            </w:r>
          </w:p>
        </w:tc>
        <w:tc>
          <w:tcPr>
            <w:tcW w:w="1701" w:type="dxa"/>
            <w:noWrap/>
          </w:tcPr>
          <w:p w14:paraId="43DD8776" w14:textId="09E77F03"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11.8</w:t>
            </w:r>
          </w:p>
        </w:tc>
        <w:tc>
          <w:tcPr>
            <w:tcW w:w="1517" w:type="dxa"/>
            <w:noWrap/>
          </w:tcPr>
          <w:p w14:paraId="24A29881" w14:textId="1100417A"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37.6</w:t>
            </w:r>
          </w:p>
        </w:tc>
      </w:tr>
      <w:tr w:rsidR="007D21B6" w:rsidRPr="00BA50FD" w14:paraId="7DAE0A7A" w14:textId="77777777" w:rsidTr="00B83FBC">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tcPr>
          <w:p w14:paraId="6F2C9FFD" w14:textId="51DC9F50" w:rsidR="00CB2C68" w:rsidRPr="00395945" w:rsidRDefault="00754BDA" w:rsidP="00150AB2">
            <w:pPr>
              <w:spacing w:after="0"/>
              <w:rPr>
                <w:rFonts w:ascii="Calibri" w:eastAsia="Times New Roman" w:hAnsi="Calibri" w:cs="Calibri"/>
                <w:color w:val="000000"/>
                <w:sz w:val="24"/>
                <w:szCs w:val="24"/>
                <w:lang w:eastAsia="en-GB"/>
              </w:rPr>
            </w:pPr>
            <w:r w:rsidRPr="00395945">
              <w:rPr>
                <w:rFonts w:ascii="Calibri" w:eastAsia="Times New Roman" w:hAnsi="Calibri" w:cs="Calibri"/>
                <w:color w:val="000000"/>
                <w:sz w:val="24"/>
                <w:szCs w:val="24"/>
                <w:lang w:eastAsia="en-GB"/>
              </w:rPr>
              <w:t xml:space="preserve">All respondents </w:t>
            </w:r>
          </w:p>
        </w:tc>
        <w:tc>
          <w:tcPr>
            <w:tcW w:w="703" w:type="dxa"/>
          </w:tcPr>
          <w:p w14:paraId="1E02931D" w14:textId="17D8B088" w:rsidR="00CB2C68" w:rsidRPr="00395945"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2048</w:t>
            </w:r>
          </w:p>
        </w:tc>
        <w:tc>
          <w:tcPr>
            <w:tcW w:w="969" w:type="dxa"/>
            <w:noWrap/>
          </w:tcPr>
          <w:p w14:paraId="63D29015" w14:textId="6EF91D88" w:rsidR="00CB2C68" w:rsidRPr="00DC3942"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16.5</w:t>
            </w:r>
          </w:p>
        </w:tc>
        <w:tc>
          <w:tcPr>
            <w:tcW w:w="1429" w:type="dxa"/>
            <w:noWrap/>
          </w:tcPr>
          <w:p w14:paraId="1FEE5996" w14:textId="65EED939" w:rsidR="00CB2C68" w:rsidRPr="00DC3942"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46.6</w:t>
            </w:r>
          </w:p>
        </w:tc>
        <w:tc>
          <w:tcPr>
            <w:tcW w:w="1670" w:type="dxa"/>
            <w:noWrap/>
          </w:tcPr>
          <w:p w14:paraId="15EF8ECF" w14:textId="1710526D" w:rsidR="00CB2C68" w:rsidRPr="00DC3942"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11.3</w:t>
            </w:r>
          </w:p>
        </w:tc>
        <w:tc>
          <w:tcPr>
            <w:tcW w:w="1701" w:type="dxa"/>
            <w:noWrap/>
          </w:tcPr>
          <w:p w14:paraId="22466156" w14:textId="6836D698" w:rsidR="00CB2C68" w:rsidRPr="00DC3942"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6</w:t>
            </w:r>
            <w:r w:rsidR="00754BDA" w:rsidRPr="00DC3942">
              <w:rPr>
                <w:rFonts w:ascii="Calibri" w:eastAsia="Times New Roman" w:hAnsi="Calibri" w:cs="Calibri"/>
                <w:i/>
                <w:iCs/>
                <w:color w:val="000000"/>
                <w:sz w:val="24"/>
                <w:szCs w:val="24"/>
                <w:lang w:eastAsia="en-GB"/>
              </w:rPr>
              <w:t>.1</w:t>
            </w:r>
          </w:p>
        </w:tc>
        <w:tc>
          <w:tcPr>
            <w:tcW w:w="1517" w:type="dxa"/>
            <w:noWrap/>
          </w:tcPr>
          <w:p w14:paraId="0110D452" w14:textId="1AD36B80" w:rsidR="00CB2C68" w:rsidRPr="00DC3942" w:rsidRDefault="00754BD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38.0</w:t>
            </w:r>
          </w:p>
        </w:tc>
      </w:tr>
      <w:tr w:rsidR="007D21B6" w:rsidRPr="00BA50FD" w14:paraId="3061B144" w14:textId="77777777" w:rsidTr="00754BD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tcPr>
          <w:p w14:paraId="18D4EF79" w14:textId="1CC8A30A" w:rsidR="00CB2C68" w:rsidRPr="00395945" w:rsidRDefault="00754BDA" w:rsidP="00150AB2">
            <w:pPr>
              <w:spacing w:after="0"/>
              <w:rPr>
                <w:rFonts w:ascii="Calibri" w:eastAsia="Times New Roman" w:hAnsi="Calibri" w:cs="Calibri"/>
                <w:color w:val="000000"/>
                <w:sz w:val="24"/>
                <w:szCs w:val="24"/>
                <w:lang w:eastAsia="en-GB"/>
              </w:rPr>
            </w:pPr>
            <w:r w:rsidRPr="00395945">
              <w:rPr>
                <w:rFonts w:ascii="Calibri" w:eastAsia="Times New Roman" w:hAnsi="Calibri" w:cs="Calibri"/>
                <w:color w:val="000000"/>
                <w:sz w:val="24"/>
                <w:szCs w:val="24"/>
                <w:lang w:eastAsia="en-GB"/>
              </w:rPr>
              <w:t xml:space="preserve">Male </w:t>
            </w:r>
          </w:p>
        </w:tc>
        <w:tc>
          <w:tcPr>
            <w:tcW w:w="703" w:type="dxa"/>
          </w:tcPr>
          <w:p w14:paraId="3BF3AB6E" w14:textId="58237CD7" w:rsidR="00CB2C68" w:rsidRPr="00395945"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796</w:t>
            </w:r>
          </w:p>
        </w:tc>
        <w:tc>
          <w:tcPr>
            <w:tcW w:w="969" w:type="dxa"/>
            <w:noWrap/>
          </w:tcPr>
          <w:p w14:paraId="0E0476D4" w14:textId="64792583"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15</w:t>
            </w:r>
            <w:r w:rsidR="00C8274D" w:rsidRPr="00DC3942">
              <w:rPr>
                <w:rFonts w:ascii="Calibri" w:eastAsia="Times New Roman" w:hAnsi="Calibri" w:cs="Calibri"/>
                <w:i/>
                <w:iCs/>
                <w:color w:val="000000"/>
                <w:sz w:val="24"/>
                <w:szCs w:val="24"/>
                <w:lang w:eastAsia="en-GB"/>
              </w:rPr>
              <w:t>.5</w:t>
            </w:r>
          </w:p>
        </w:tc>
        <w:tc>
          <w:tcPr>
            <w:tcW w:w="1429" w:type="dxa"/>
            <w:noWrap/>
          </w:tcPr>
          <w:p w14:paraId="5C4F4AA7" w14:textId="16A0F187"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39.2</w:t>
            </w:r>
          </w:p>
        </w:tc>
        <w:tc>
          <w:tcPr>
            <w:tcW w:w="1670" w:type="dxa"/>
            <w:noWrap/>
          </w:tcPr>
          <w:p w14:paraId="68EFC5E0" w14:textId="375E80D7" w:rsidR="00CB2C68" w:rsidRPr="00DC3942" w:rsidRDefault="00C8274D"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11.3</w:t>
            </w:r>
          </w:p>
        </w:tc>
        <w:tc>
          <w:tcPr>
            <w:tcW w:w="1701" w:type="dxa"/>
            <w:noWrap/>
          </w:tcPr>
          <w:p w14:paraId="51872114" w14:textId="3F8185CE"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5.0</w:t>
            </w:r>
          </w:p>
        </w:tc>
        <w:tc>
          <w:tcPr>
            <w:tcW w:w="1517" w:type="dxa"/>
            <w:noWrap/>
          </w:tcPr>
          <w:p w14:paraId="480CDC06" w14:textId="66F71789"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45.2</w:t>
            </w:r>
          </w:p>
        </w:tc>
      </w:tr>
      <w:tr w:rsidR="007D21B6" w:rsidRPr="00BA50FD" w14:paraId="0E4EC3E4"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hideMark/>
          </w:tcPr>
          <w:p w14:paraId="179F236C" w14:textId="77777777" w:rsidR="00CB2C68" w:rsidRPr="00395945" w:rsidRDefault="00CB2C68" w:rsidP="00150AB2">
            <w:pPr>
              <w:spacing w:after="0"/>
              <w:rPr>
                <w:rFonts w:ascii="Calibri" w:eastAsia="Times New Roman" w:hAnsi="Calibri" w:cs="Calibri"/>
                <w:color w:val="000000"/>
                <w:sz w:val="24"/>
                <w:szCs w:val="24"/>
                <w:lang w:eastAsia="en-GB"/>
              </w:rPr>
            </w:pPr>
            <w:r w:rsidRPr="00395945">
              <w:rPr>
                <w:rFonts w:ascii="Calibri" w:eastAsia="Times New Roman" w:hAnsi="Calibri" w:cs="Calibri"/>
                <w:color w:val="000000"/>
                <w:sz w:val="24"/>
                <w:szCs w:val="24"/>
                <w:lang w:eastAsia="en-GB"/>
              </w:rPr>
              <w:t xml:space="preserve">55+ </w:t>
            </w:r>
          </w:p>
        </w:tc>
        <w:tc>
          <w:tcPr>
            <w:tcW w:w="703" w:type="dxa"/>
          </w:tcPr>
          <w:p w14:paraId="4F1EA5C6" w14:textId="33EC80DB" w:rsidR="00CB2C68" w:rsidRPr="00395945" w:rsidRDefault="006644A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932</w:t>
            </w:r>
          </w:p>
        </w:tc>
        <w:tc>
          <w:tcPr>
            <w:tcW w:w="969" w:type="dxa"/>
            <w:noWrap/>
            <w:hideMark/>
          </w:tcPr>
          <w:p w14:paraId="65CA77F7" w14:textId="510884ED" w:rsidR="00CB2C68" w:rsidRPr="00DC3942" w:rsidRDefault="006644A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11.5</w:t>
            </w:r>
          </w:p>
        </w:tc>
        <w:tc>
          <w:tcPr>
            <w:tcW w:w="1429" w:type="dxa"/>
            <w:noWrap/>
            <w:hideMark/>
          </w:tcPr>
          <w:p w14:paraId="2369332C" w14:textId="23C30473" w:rsidR="00CB2C68" w:rsidRPr="00DC3942" w:rsidRDefault="006644A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43</w:t>
            </w:r>
            <w:r w:rsidR="00CB2C68" w:rsidRPr="00DC3942">
              <w:rPr>
                <w:rFonts w:ascii="Calibri" w:eastAsia="Times New Roman" w:hAnsi="Calibri" w:cs="Calibri"/>
                <w:i/>
                <w:iCs/>
                <w:color w:val="000000"/>
                <w:sz w:val="24"/>
                <w:szCs w:val="24"/>
                <w:lang w:eastAsia="en-GB"/>
              </w:rPr>
              <w:t>.6</w:t>
            </w:r>
          </w:p>
        </w:tc>
        <w:tc>
          <w:tcPr>
            <w:tcW w:w="1670" w:type="dxa"/>
            <w:noWrap/>
            <w:hideMark/>
          </w:tcPr>
          <w:p w14:paraId="15DCDCCE" w14:textId="67D21EDF" w:rsidR="00CB2C68" w:rsidRPr="00DC3942" w:rsidRDefault="006644A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7.4</w:t>
            </w:r>
          </w:p>
        </w:tc>
        <w:tc>
          <w:tcPr>
            <w:tcW w:w="1701" w:type="dxa"/>
            <w:noWrap/>
            <w:hideMark/>
          </w:tcPr>
          <w:p w14:paraId="550F78B1" w14:textId="1991085E" w:rsidR="00CB2C68" w:rsidRPr="00DC3942"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w:t>
            </w:r>
            <w:r w:rsidR="006644A0" w:rsidRPr="00DC3942">
              <w:rPr>
                <w:rFonts w:ascii="Calibri" w:eastAsia="Times New Roman" w:hAnsi="Calibri" w:cs="Calibri"/>
                <w:i/>
                <w:iCs/>
                <w:color w:val="000000"/>
                <w:sz w:val="24"/>
                <w:szCs w:val="24"/>
                <w:lang w:eastAsia="en-GB"/>
              </w:rPr>
              <w:t>.9</w:t>
            </w:r>
          </w:p>
        </w:tc>
        <w:tc>
          <w:tcPr>
            <w:tcW w:w="1517" w:type="dxa"/>
            <w:noWrap/>
            <w:hideMark/>
          </w:tcPr>
          <w:p w14:paraId="4D95FE6F" w14:textId="48FBAE95" w:rsidR="00CB2C68" w:rsidRPr="00DC3942" w:rsidRDefault="006644A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45.6</w:t>
            </w:r>
          </w:p>
        </w:tc>
      </w:tr>
      <w:tr w:rsidR="007D21B6" w:rsidRPr="00BA50FD" w14:paraId="2EF196AC" w14:textId="77777777" w:rsidTr="00754BD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54" w:type="dxa"/>
            <w:noWrap/>
          </w:tcPr>
          <w:p w14:paraId="7EBDB3F4" w14:textId="224F0DC7" w:rsidR="00CB2C68" w:rsidRPr="00395945" w:rsidRDefault="00754BDA" w:rsidP="00150AB2">
            <w:pPr>
              <w:spacing w:after="0"/>
              <w:rPr>
                <w:rFonts w:ascii="Calibri" w:eastAsia="Times New Roman" w:hAnsi="Calibri" w:cs="Calibri"/>
                <w:color w:val="000000"/>
                <w:sz w:val="24"/>
                <w:szCs w:val="24"/>
                <w:lang w:eastAsia="en-GB"/>
              </w:rPr>
            </w:pPr>
            <w:r w:rsidRPr="00395945">
              <w:rPr>
                <w:rFonts w:ascii="Calibri" w:eastAsia="Times New Roman" w:hAnsi="Calibri" w:cs="Calibri"/>
                <w:color w:val="000000"/>
                <w:sz w:val="24"/>
                <w:szCs w:val="24"/>
                <w:lang w:eastAsia="en-GB"/>
              </w:rPr>
              <w:t xml:space="preserve">Welsh speaker </w:t>
            </w:r>
          </w:p>
        </w:tc>
        <w:tc>
          <w:tcPr>
            <w:tcW w:w="703" w:type="dxa"/>
          </w:tcPr>
          <w:p w14:paraId="4EAD8556" w14:textId="4DD060A3" w:rsidR="00CB2C68" w:rsidRPr="00395945"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179</w:t>
            </w:r>
          </w:p>
        </w:tc>
        <w:tc>
          <w:tcPr>
            <w:tcW w:w="969" w:type="dxa"/>
            <w:noWrap/>
          </w:tcPr>
          <w:p w14:paraId="71E10B15" w14:textId="4E1822C8"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14</w:t>
            </w:r>
            <w:r w:rsidR="00DC3942" w:rsidRPr="00DC3942">
              <w:rPr>
                <w:rFonts w:ascii="Calibri" w:eastAsia="Times New Roman" w:hAnsi="Calibri" w:cs="Calibri"/>
                <w:i/>
                <w:iCs/>
                <w:color w:val="000000"/>
                <w:sz w:val="24"/>
                <w:szCs w:val="24"/>
                <w:lang w:eastAsia="en-GB"/>
              </w:rPr>
              <w:t>.5</w:t>
            </w:r>
          </w:p>
        </w:tc>
        <w:tc>
          <w:tcPr>
            <w:tcW w:w="1429" w:type="dxa"/>
            <w:noWrap/>
          </w:tcPr>
          <w:p w14:paraId="61731279" w14:textId="0EFB3D22"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41.9</w:t>
            </w:r>
          </w:p>
        </w:tc>
        <w:tc>
          <w:tcPr>
            <w:tcW w:w="1670" w:type="dxa"/>
            <w:noWrap/>
          </w:tcPr>
          <w:p w14:paraId="169890E3" w14:textId="5764F919"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8.9</w:t>
            </w:r>
          </w:p>
        </w:tc>
        <w:tc>
          <w:tcPr>
            <w:tcW w:w="1701" w:type="dxa"/>
            <w:noWrap/>
          </w:tcPr>
          <w:p w14:paraId="75FB21A3" w14:textId="57B51351" w:rsidR="00CB2C68" w:rsidRPr="00DC3942" w:rsidRDefault="00754BD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w:t>
            </w:r>
            <w:r w:rsidR="00DC3942" w:rsidRPr="00DC3942">
              <w:rPr>
                <w:rFonts w:ascii="Calibri" w:eastAsia="Times New Roman" w:hAnsi="Calibri" w:cs="Calibri"/>
                <w:i/>
                <w:iCs/>
                <w:color w:val="000000"/>
                <w:sz w:val="24"/>
                <w:szCs w:val="24"/>
                <w:lang w:eastAsia="en-GB"/>
              </w:rPr>
              <w:t>5</w:t>
            </w:r>
          </w:p>
        </w:tc>
        <w:tc>
          <w:tcPr>
            <w:tcW w:w="1517" w:type="dxa"/>
            <w:noWrap/>
          </w:tcPr>
          <w:p w14:paraId="3E466DDD" w14:textId="58B2DF18" w:rsidR="00CB2C68" w:rsidRPr="00DC3942"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DC3942">
              <w:rPr>
                <w:rFonts w:ascii="Calibri" w:eastAsia="Times New Roman" w:hAnsi="Calibri" w:cs="Calibri"/>
                <w:i/>
                <w:iCs/>
                <w:color w:val="000000"/>
                <w:sz w:val="24"/>
                <w:szCs w:val="24"/>
                <w:lang w:eastAsia="en-GB"/>
              </w:rPr>
              <w:t>45.</w:t>
            </w:r>
            <w:r w:rsidR="00754BDA" w:rsidRPr="00DC3942">
              <w:rPr>
                <w:rFonts w:ascii="Calibri" w:eastAsia="Times New Roman" w:hAnsi="Calibri" w:cs="Calibri"/>
                <w:i/>
                <w:iCs/>
                <w:color w:val="000000"/>
                <w:sz w:val="24"/>
                <w:szCs w:val="24"/>
                <w:lang w:eastAsia="en-GB"/>
              </w:rPr>
              <w:t>8</w:t>
            </w:r>
          </w:p>
        </w:tc>
      </w:tr>
    </w:tbl>
    <w:p w14:paraId="052E00BB" w14:textId="77777777" w:rsidR="00CB2C68" w:rsidRPr="00BA50FD" w:rsidRDefault="00CB2C68" w:rsidP="00CB2C68">
      <w:pPr>
        <w:rPr>
          <w:sz w:val="24"/>
          <w:szCs w:val="24"/>
        </w:rPr>
      </w:pPr>
    </w:p>
    <w:p w14:paraId="50DEBAE8" w14:textId="77777777" w:rsidR="00CB2C68" w:rsidRDefault="00CB2C68" w:rsidP="00CB2C68">
      <w:pPr>
        <w:spacing w:after="120" w:line="360" w:lineRule="auto"/>
        <w:rPr>
          <w:sz w:val="24"/>
          <w:szCs w:val="24"/>
        </w:rPr>
      </w:pPr>
      <w:r>
        <w:rPr>
          <w:sz w:val="24"/>
          <w:szCs w:val="24"/>
        </w:rPr>
        <w:br w:type="page"/>
      </w:r>
    </w:p>
    <w:p w14:paraId="0BB5403C" w14:textId="77777777" w:rsidR="00CB2C68" w:rsidRPr="00BA50FD" w:rsidRDefault="00CB2C68" w:rsidP="00CB2C68">
      <w:pPr>
        <w:rPr>
          <w:sz w:val="24"/>
          <w:szCs w:val="24"/>
        </w:rPr>
      </w:pPr>
      <w:r w:rsidRPr="00F852A9">
        <w:rPr>
          <w:sz w:val="24"/>
          <w:szCs w:val="24"/>
        </w:rPr>
        <w:lastRenderedPageBreak/>
        <w:t>There were correlations between respondents stating they would take action to cope with the expected increase in energy costs and level of deprivation, with those living in the most deprived areas of the city most likely to not use or cut down use of the heating, cut out other essentials or borrow money to pay the bill; they were least likely to feel they could afford the increase:</w:t>
      </w:r>
    </w:p>
    <w:tbl>
      <w:tblPr>
        <w:tblStyle w:val="GridTable5Dark-Accent6"/>
        <w:tblW w:w="10430" w:type="dxa"/>
        <w:tblInd w:w="-431" w:type="dxa"/>
        <w:tblLook w:val="04A0" w:firstRow="1" w:lastRow="0" w:firstColumn="1" w:lastColumn="0" w:noHBand="0" w:noVBand="1"/>
      </w:tblPr>
      <w:tblGrid>
        <w:gridCol w:w="2263"/>
        <w:gridCol w:w="703"/>
        <w:gridCol w:w="969"/>
        <w:gridCol w:w="1429"/>
        <w:gridCol w:w="1719"/>
        <w:gridCol w:w="1701"/>
        <w:gridCol w:w="1646"/>
      </w:tblGrid>
      <w:tr w:rsidR="007D21B6" w:rsidRPr="00BA50FD" w14:paraId="433D840A" w14:textId="77777777">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3" w:type="dxa"/>
            <w:noWrap/>
            <w:hideMark/>
          </w:tcPr>
          <w:p w14:paraId="436DEB21" w14:textId="77777777" w:rsidR="00CB2C68" w:rsidRPr="00C479CF" w:rsidRDefault="00CB2C68" w:rsidP="00150AB2">
            <w:pPr>
              <w:spacing w:after="0"/>
              <w:rPr>
                <w:rFonts w:ascii="Calibri" w:eastAsia="Times New Roman" w:hAnsi="Calibri" w:cs="Calibri"/>
                <w:sz w:val="24"/>
                <w:szCs w:val="24"/>
                <w:lang w:eastAsia="en-GB"/>
              </w:rPr>
            </w:pPr>
          </w:p>
        </w:tc>
        <w:tc>
          <w:tcPr>
            <w:tcW w:w="703" w:type="dxa"/>
          </w:tcPr>
          <w:p w14:paraId="6AE226B4" w14:textId="77777777" w:rsidR="00CB2C68" w:rsidRPr="00C479C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479CF">
              <w:rPr>
                <w:rFonts w:ascii="Calibri" w:eastAsia="Times New Roman" w:hAnsi="Calibri" w:cs="Calibri"/>
                <w:sz w:val="24"/>
                <w:szCs w:val="24"/>
                <w:lang w:eastAsia="en-GB"/>
              </w:rPr>
              <w:t xml:space="preserve">Base </w:t>
            </w:r>
          </w:p>
        </w:tc>
        <w:tc>
          <w:tcPr>
            <w:tcW w:w="969" w:type="dxa"/>
            <w:noWrap/>
            <w:hideMark/>
          </w:tcPr>
          <w:p w14:paraId="00F3BFCE" w14:textId="77777777" w:rsidR="00CB2C68" w:rsidRPr="00C479C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479CF">
              <w:rPr>
                <w:rFonts w:ascii="Calibri" w:eastAsia="Times New Roman" w:hAnsi="Calibri" w:cs="Calibri"/>
                <w:sz w:val="24"/>
                <w:szCs w:val="24"/>
                <w:lang w:eastAsia="en-GB"/>
              </w:rPr>
              <w:t>Not use the heating</w:t>
            </w:r>
          </w:p>
        </w:tc>
        <w:tc>
          <w:tcPr>
            <w:tcW w:w="1429" w:type="dxa"/>
          </w:tcPr>
          <w:p w14:paraId="2211F16B" w14:textId="77777777" w:rsidR="00CB2C68" w:rsidRPr="00C479C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479CF">
              <w:rPr>
                <w:rFonts w:ascii="Calibri" w:eastAsia="Times New Roman" w:hAnsi="Calibri" w:cs="Calibri"/>
                <w:sz w:val="24"/>
                <w:szCs w:val="24"/>
                <w:lang w:eastAsia="en-GB"/>
              </w:rPr>
              <w:t>Significantly cut down on heating</w:t>
            </w:r>
          </w:p>
        </w:tc>
        <w:tc>
          <w:tcPr>
            <w:tcW w:w="1719" w:type="dxa"/>
          </w:tcPr>
          <w:p w14:paraId="25675676" w14:textId="77777777" w:rsidR="00CB2C68" w:rsidRPr="00C479C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479CF">
              <w:rPr>
                <w:rFonts w:ascii="Calibri" w:eastAsia="Times New Roman" w:hAnsi="Calibri" w:cs="Calibri"/>
                <w:sz w:val="24"/>
                <w:szCs w:val="24"/>
                <w:lang w:eastAsia="en-GB"/>
              </w:rPr>
              <w:t>Cut out other essentials such as food</w:t>
            </w:r>
          </w:p>
        </w:tc>
        <w:tc>
          <w:tcPr>
            <w:tcW w:w="1701" w:type="dxa"/>
          </w:tcPr>
          <w:p w14:paraId="086CC1E1" w14:textId="77777777" w:rsidR="00CB2C68" w:rsidRPr="00C479C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479CF">
              <w:rPr>
                <w:rFonts w:ascii="Calibri" w:eastAsia="Times New Roman" w:hAnsi="Calibri" w:cs="Calibri"/>
                <w:sz w:val="24"/>
                <w:szCs w:val="24"/>
                <w:lang w:eastAsia="en-GB"/>
              </w:rPr>
              <w:t>Borrow money / pay on credit card</w:t>
            </w:r>
          </w:p>
        </w:tc>
        <w:tc>
          <w:tcPr>
            <w:tcW w:w="1646" w:type="dxa"/>
          </w:tcPr>
          <w:p w14:paraId="4F5677C4" w14:textId="77777777" w:rsidR="00CB2C68" w:rsidRPr="00C479CF"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479CF">
              <w:rPr>
                <w:rFonts w:ascii="Calibri" w:eastAsia="Times New Roman" w:hAnsi="Calibri" w:cs="Calibri"/>
                <w:sz w:val="24"/>
                <w:szCs w:val="24"/>
                <w:lang w:eastAsia="en-GB"/>
              </w:rPr>
              <w:t>I can afford the increase in energy cost</w:t>
            </w:r>
          </w:p>
        </w:tc>
      </w:tr>
      <w:tr w:rsidR="007D21B6" w:rsidRPr="00BA50FD" w14:paraId="756E83A4"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3" w:type="dxa"/>
            <w:noWrap/>
            <w:hideMark/>
          </w:tcPr>
          <w:p w14:paraId="29FF5019" w14:textId="77777777" w:rsidR="00CB2C68" w:rsidRPr="00C479CF" w:rsidRDefault="00CB2C68" w:rsidP="00150AB2">
            <w:pPr>
              <w:spacing w:after="0"/>
              <w:rPr>
                <w:rFonts w:ascii="Calibri" w:eastAsia="Times New Roman" w:hAnsi="Calibri" w:cs="Calibri"/>
                <w:color w:val="000000"/>
                <w:sz w:val="24"/>
                <w:szCs w:val="24"/>
                <w:lang w:eastAsia="en-GB"/>
              </w:rPr>
            </w:pPr>
            <w:r w:rsidRPr="00C479CF">
              <w:rPr>
                <w:rFonts w:ascii="Calibri" w:eastAsia="Times New Roman" w:hAnsi="Calibri" w:cs="Calibri"/>
                <w:color w:val="000000"/>
                <w:sz w:val="24"/>
                <w:szCs w:val="24"/>
                <w:lang w:eastAsia="en-GB"/>
              </w:rPr>
              <w:t xml:space="preserve">All Respondents </w:t>
            </w:r>
          </w:p>
        </w:tc>
        <w:tc>
          <w:tcPr>
            <w:tcW w:w="703" w:type="dxa"/>
          </w:tcPr>
          <w:p w14:paraId="42B0881A" w14:textId="560E1D87" w:rsidR="00CB2C68" w:rsidRPr="00C479CF" w:rsidRDefault="00C479C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2048</w:t>
            </w:r>
          </w:p>
        </w:tc>
        <w:tc>
          <w:tcPr>
            <w:tcW w:w="969" w:type="dxa"/>
            <w:noWrap/>
            <w:hideMark/>
          </w:tcPr>
          <w:p w14:paraId="0962300E" w14:textId="78422136" w:rsidR="00CB2C68" w:rsidRPr="00F24B78" w:rsidRDefault="007E0FA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16.5</w:t>
            </w:r>
          </w:p>
        </w:tc>
        <w:tc>
          <w:tcPr>
            <w:tcW w:w="1429" w:type="dxa"/>
          </w:tcPr>
          <w:p w14:paraId="16DA3E10" w14:textId="2F9F0A17" w:rsidR="00CB2C68" w:rsidRPr="00F24B78" w:rsidRDefault="007E0FA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46.6</w:t>
            </w:r>
          </w:p>
        </w:tc>
        <w:tc>
          <w:tcPr>
            <w:tcW w:w="1719" w:type="dxa"/>
          </w:tcPr>
          <w:p w14:paraId="4D8BAF66" w14:textId="43BE2A38" w:rsidR="00CB2C68" w:rsidRPr="00F24B78" w:rsidRDefault="007E0FA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11.3</w:t>
            </w:r>
          </w:p>
        </w:tc>
        <w:tc>
          <w:tcPr>
            <w:tcW w:w="1701" w:type="dxa"/>
          </w:tcPr>
          <w:p w14:paraId="02D4AFC1" w14:textId="68E8AB14" w:rsidR="00CB2C68" w:rsidRPr="00F24B78"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6.</w:t>
            </w:r>
            <w:r w:rsidR="007E0FAB" w:rsidRPr="00F24B78">
              <w:rPr>
                <w:rFonts w:ascii="Calibri" w:eastAsia="Times New Roman" w:hAnsi="Calibri" w:cs="Calibri"/>
                <w:i/>
                <w:iCs/>
                <w:color w:val="000000"/>
                <w:sz w:val="24"/>
                <w:szCs w:val="24"/>
                <w:lang w:eastAsia="en-GB"/>
              </w:rPr>
              <w:t>1</w:t>
            </w:r>
          </w:p>
        </w:tc>
        <w:tc>
          <w:tcPr>
            <w:tcW w:w="1646" w:type="dxa"/>
          </w:tcPr>
          <w:p w14:paraId="34672E78" w14:textId="62CAADE5" w:rsidR="00CB2C68" w:rsidRPr="00F24B78" w:rsidRDefault="007E0FA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38.0</w:t>
            </w:r>
          </w:p>
        </w:tc>
      </w:tr>
      <w:tr w:rsidR="007D21B6" w:rsidRPr="00BA50FD" w14:paraId="11F0E1CF"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3" w:type="dxa"/>
            <w:noWrap/>
            <w:hideMark/>
          </w:tcPr>
          <w:p w14:paraId="2BBD1773" w14:textId="77777777" w:rsidR="00CB2C68" w:rsidRPr="00C479CF" w:rsidRDefault="00CB2C68" w:rsidP="00150AB2">
            <w:pPr>
              <w:spacing w:after="0"/>
              <w:rPr>
                <w:rFonts w:ascii="Calibri" w:eastAsia="Times New Roman" w:hAnsi="Calibri" w:cs="Calibri"/>
                <w:color w:val="000000"/>
                <w:sz w:val="24"/>
                <w:szCs w:val="24"/>
                <w:lang w:eastAsia="en-GB"/>
              </w:rPr>
            </w:pPr>
            <w:r w:rsidRPr="00C479CF">
              <w:rPr>
                <w:rFonts w:ascii="Calibri" w:eastAsia="Times New Roman" w:hAnsi="Calibri" w:cs="Calibri"/>
                <w:color w:val="000000"/>
                <w:sz w:val="24"/>
                <w:szCs w:val="24"/>
                <w:lang w:eastAsia="en-GB"/>
              </w:rPr>
              <w:t xml:space="preserve">Least Deprived </w:t>
            </w:r>
          </w:p>
        </w:tc>
        <w:tc>
          <w:tcPr>
            <w:tcW w:w="703" w:type="dxa"/>
          </w:tcPr>
          <w:p w14:paraId="10396DC6" w14:textId="5A8ACFC6" w:rsidR="00CB2C68" w:rsidRPr="00C479CF" w:rsidRDefault="0011296F"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376</w:t>
            </w:r>
          </w:p>
        </w:tc>
        <w:tc>
          <w:tcPr>
            <w:tcW w:w="969" w:type="dxa"/>
            <w:noWrap/>
            <w:hideMark/>
          </w:tcPr>
          <w:p w14:paraId="0634F3FD" w14:textId="5536E80A" w:rsidR="00CB2C68" w:rsidRPr="00F24B78" w:rsidRDefault="0011296F"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8.8</w:t>
            </w:r>
          </w:p>
        </w:tc>
        <w:tc>
          <w:tcPr>
            <w:tcW w:w="1429" w:type="dxa"/>
          </w:tcPr>
          <w:p w14:paraId="3880E716" w14:textId="18BC8BF2" w:rsidR="00CB2C68" w:rsidRPr="00F24B78" w:rsidRDefault="0011296F"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41.8</w:t>
            </w:r>
          </w:p>
        </w:tc>
        <w:tc>
          <w:tcPr>
            <w:tcW w:w="1719" w:type="dxa"/>
          </w:tcPr>
          <w:p w14:paraId="442DF6FB" w14:textId="425D7D61" w:rsidR="00CB2C68" w:rsidRPr="00F24B78"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3</w:t>
            </w:r>
            <w:r w:rsidR="0011296F" w:rsidRPr="00F24B78">
              <w:rPr>
                <w:rFonts w:ascii="Calibri" w:eastAsia="Times New Roman" w:hAnsi="Calibri" w:cs="Calibri"/>
                <w:i/>
                <w:iCs/>
                <w:color w:val="000000"/>
                <w:sz w:val="24"/>
                <w:szCs w:val="24"/>
                <w:lang w:eastAsia="en-GB"/>
              </w:rPr>
              <w:t>.7</w:t>
            </w:r>
          </w:p>
        </w:tc>
        <w:tc>
          <w:tcPr>
            <w:tcW w:w="1701" w:type="dxa"/>
          </w:tcPr>
          <w:p w14:paraId="3268D9AB" w14:textId="01B4D3EC" w:rsidR="00CB2C68" w:rsidRPr="00F24B78"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2.</w:t>
            </w:r>
            <w:r w:rsidR="0011296F" w:rsidRPr="00F24B78">
              <w:rPr>
                <w:rFonts w:ascii="Calibri" w:eastAsia="Times New Roman" w:hAnsi="Calibri" w:cs="Calibri"/>
                <w:i/>
                <w:iCs/>
                <w:color w:val="000000"/>
                <w:sz w:val="24"/>
                <w:szCs w:val="24"/>
                <w:lang w:eastAsia="en-GB"/>
              </w:rPr>
              <w:t>1</w:t>
            </w:r>
          </w:p>
        </w:tc>
        <w:tc>
          <w:tcPr>
            <w:tcW w:w="1646" w:type="dxa"/>
          </w:tcPr>
          <w:p w14:paraId="7B7350D4" w14:textId="4F331B73" w:rsidR="00CB2C68" w:rsidRPr="00F24B78"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48.</w:t>
            </w:r>
            <w:r w:rsidR="0011296F" w:rsidRPr="00F24B78">
              <w:rPr>
                <w:rFonts w:ascii="Calibri" w:eastAsia="Times New Roman" w:hAnsi="Calibri" w:cs="Calibri"/>
                <w:i/>
                <w:iCs/>
                <w:color w:val="000000"/>
                <w:sz w:val="24"/>
                <w:szCs w:val="24"/>
                <w:lang w:eastAsia="en-GB"/>
              </w:rPr>
              <w:t>4</w:t>
            </w:r>
          </w:p>
        </w:tc>
      </w:tr>
      <w:tr w:rsidR="007D21B6" w:rsidRPr="00BA50FD" w14:paraId="1AE6979B"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3" w:type="dxa"/>
            <w:noWrap/>
            <w:hideMark/>
          </w:tcPr>
          <w:p w14:paraId="6113815D" w14:textId="77777777" w:rsidR="00CB2C68" w:rsidRPr="00C479CF" w:rsidRDefault="00CB2C68" w:rsidP="00150AB2">
            <w:pPr>
              <w:spacing w:after="0"/>
              <w:rPr>
                <w:rFonts w:ascii="Calibri" w:eastAsia="Times New Roman" w:hAnsi="Calibri" w:cs="Calibri"/>
                <w:color w:val="000000"/>
                <w:sz w:val="24"/>
                <w:szCs w:val="24"/>
                <w:lang w:eastAsia="en-GB"/>
              </w:rPr>
            </w:pPr>
            <w:r w:rsidRPr="00C479CF">
              <w:rPr>
                <w:rFonts w:ascii="Calibri" w:eastAsia="Times New Roman" w:hAnsi="Calibri" w:cs="Calibri"/>
                <w:color w:val="000000"/>
                <w:sz w:val="24"/>
                <w:szCs w:val="24"/>
                <w:lang w:eastAsia="en-GB"/>
              </w:rPr>
              <w:t xml:space="preserve">Next Least Deprived </w:t>
            </w:r>
          </w:p>
        </w:tc>
        <w:tc>
          <w:tcPr>
            <w:tcW w:w="703" w:type="dxa"/>
          </w:tcPr>
          <w:p w14:paraId="4456AB58" w14:textId="339082D2" w:rsidR="00CB2C68" w:rsidRPr="00C479CF" w:rsidRDefault="0011296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352</w:t>
            </w:r>
          </w:p>
        </w:tc>
        <w:tc>
          <w:tcPr>
            <w:tcW w:w="969" w:type="dxa"/>
            <w:noWrap/>
            <w:hideMark/>
          </w:tcPr>
          <w:p w14:paraId="4BF831A6" w14:textId="1F29211D" w:rsidR="00CB2C68" w:rsidRPr="00F24B78" w:rsidRDefault="0011296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15.4</w:t>
            </w:r>
          </w:p>
        </w:tc>
        <w:tc>
          <w:tcPr>
            <w:tcW w:w="1429" w:type="dxa"/>
          </w:tcPr>
          <w:p w14:paraId="0B958F9D" w14:textId="391FAA61" w:rsidR="00CB2C68" w:rsidRPr="00F24B78" w:rsidRDefault="0011296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42</w:t>
            </w:r>
            <w:r w:rsidR="00CB2C68" w:rsidRPr="00F24B78">
              <w:rPr>
                <w:rFonts w:ascii="Calibri" w:eastAsia="Times New Roman" w:hAnsi="Calibri" w:cs="Calibri"/>
                <w:i/>
                <w:iCs/>
                <w:color w:val="000000"/>
                <w:sz w:val="24"/>
                <w:szCs w:val="24"/>
                <w:lang w:eastAsia="en-GB"/>
              </w:rPr>
              <w:t>.8</w:t>
            </w:r>
          </w:p>
        </w:tc>
        <w:tc>
          <w:tcPr>
            <w:tcW w:w="1719" w:type="dxa"/>
          </w:tcPr>
          <w:p w14:paraId="03B33981" w14:textId="3540C7AC" w:rsidR="00CB2C68" w:rsidRPr="00F24B78" w:rsidRDefault="0011296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11.1</w:t>
            </w:r>
          </w:p>
        </w:tc>
        <w:tc>
          <w:tcPr>
            <w:tcW w:w="1701" w:type="dxa"/>
          </w:tcPr>
          <w:p w14:paraId="0DB1B793" w14:textId="5F67DB26" w:rsidR="00CB2C68" w:rsidRPr="00F24B78"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5.</w:t>
            </w:r>
            <w:r w:rsidR="0011296F" w:rsidRPr="00F24B78">
              <w:rPr>
                <w:rFonts w:ascii="Calibri" w:eastAsia="Times New Roman" w:hAnsi="Calibri" w:cs="Calibri"/>
                <w:i/>
                <w:iCs/>
                <w:color w:val="000000"/>
                <w:sz w:val="24"/>
                <w:szCs w:val="24"/>
                <w:lang w:eastAsia="en-GB"/>
              </w:rPr>
              <w:t>8</w:t>
            </w:r>
          </w:p>
        </w:tc>
        <w:tc>
          <w:tcPr>
            <w:tcW w:w="1646" w:type="dxa"/>
          </w:tcPr>
          <w:p w14:paraId="75DC2E3C" w14:textId="1E6E908D" w:rsidR="00CB2C68" w:rsidRPr="00F24B78" w:rsidRDefault="0011296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44.0</w:t>
            </w:r>
          </w:p>
        </w:tc>
      </w:tr>
      <w:tr w:rsidR="007D21B6" w:rsidRPr="00BA50FD" w14:paraId="0379C30D"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3" w:type="dxa"/>
            <w:noWrap/>
            <w:hideMark/>
          </w:tcPr>
          <w:p w14:paraId="1B52C6B0" w14:textId="77777777" w:rsidR="00CB2C68" w:rsidRPr="00C479CF" w:rsidRDefault="00CB2C68" w:rsidP="00150AB2">
            <w:pPr>
              <w:spacing w:after="0"/>
              <w:rPr>
                <w:rFonts w:ascii="Calibri" w:eastAsia="Times New Roman" w:hAnsi="Calibri" w:cs="Calibri"/>
                <w:color w:val="000000"/>
                <w:sz w:val="24"/>
                <w:szCs w:val="24"/>
                <w:lang w:eastAsia="en-GB"/>
              </w:rPr>
            </w:pPr>
            <w:r w:rsidRPr="00C479CF">
              <w:rPr>
                <w:rFonts w:ascii="Calibri" w:eastAsia="Times New Roman" w:hAnsi="Calibri" w:cs="Calibri"/>
                <w:color w:val="000000"/>
                <w:sz w:val="24"/>
                <w:szCs w:val="24"/>
                <w:lang w:eastAsia="en-GB"/>
              </w:rPr>
              <w:t xml:space="preserve">Middle </w:t>
            </w:r>
          </w:p>
        </w:tc>
        <w:tc>
          <w:tcPr>
            <w:tcW w:w="703" w:type="dxa"/>
          </w:tcPr>
          <w:p w14:paraId="519D1C50" w14:textId="7E29E87E" w:rsidR="00CB2C68" w:rsidRPr="00C479CF" w:rsidRDefault="00F24B7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291</w:t>
            </w:r>
          </w:p>
        </w:tc>
        <w:tc>
          <w:tcPr>
            <w:tcW w:w="969" w:type="dxa"/>
            <w:noWrap/>
            <w:hideMark/>
          </w:tcPr>
          <w:p w14:paraId="135402C1" w14:textId="45E07A27" w:rsidR="00CB2C68" w:rsidRPr="00F24B78" w:rsidRDefault="00F24B7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14.4</w:t>
            </w:r>
          </w:p>
        </w:tc>
        <w:tc>
          <w:tcPr>
            <w:tcW w:w="1429" w:type="dxa"/>
          </w:tcPr>
          <w:p w14:paraId="18FA69DA" w14:textId="4134529F" w:rsidR="00CB2C68" w:rsidRPr="00F24B78" w:rsidRDefault="00F24B7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47.1</w:t>
            </w:r>
          </w:p>
        </w:tc>
        <w:tc>
          <w:tcPr>
            <w:tcW w:w="1719" w:type="dxa"/>
          </w:tcPr>
          <w:p w14:paraId="59BB8B76" w14:textId="3EBE7FBC" w:rsidR="00CB2C68" w:rsidRPr="00F24B78" w:rsidRDefault="00F24B7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10.3</w:t>
            </w:r>
          </w:p>
        </w:tc>
        <w:tc>
          <w:tcPr>
            <w:tcW w:w="1701" w:type="dxa"/>
          </w:tcPr>
          <w:p w14:paraId="0AE221B6" w14:textId="6CBAF24C" w:rsidR="00CB2C68" w:rsidRPr="00F24B78"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5.</w:t>
            </w:r>
            <w:r w:rsidR="00F24B78" w:rsidRPr="00F24B78">
              <w:rPr>
                <w:rFonts w:ascii="Calibri" w:eastAsia="Times New Roman" w:hAnsi="Calibri" w:cs="Calibri"/>
                <w:i/>
                <w:iCs/>
                <w:color w:val="000000"/>
                <w:sz w:val="24"/>
                <w:szCs w:val="24"/>
                <w:lang w:eastAsia="en-GB"/>
              </w:rPr>
              <w:t>2</w:t>
            </w:r>
          </w:p>
        </w:tc>
        <w:tc>
          <w:tcPr>
            <w:tcW w:w="1646" w:type="dxa"/>
          </w:tcPr>
          <w:p w14:paraId="2033EF8D" w14:textId="6C72682A" w:rsidR="00CB2C68" w:rsidRPr="00F24B78" w:rsidRDefault="00F24B7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43</w:t>
            </w:r>
            <w:r w:rsidR="00CB2C68" w:rsidRPr="00F24B78">
              <w:rPr>
                <w:rFonts w:ascii="Calibri" w:eastAsia="Times New Roman" w:hAnsi="Calibri" w:cs="Calibri"/>
                <w:i/>
                <w:iCs/>
                <w:color w:val="000000"/>
                <w:sz w:val="24"/>
                <w:szCs w:val="24"/>
                <w:lang w:eastAsia="en-GB"/>
              </w:rPr>
              <w:t>.6</w:t>
            </w:r>
          </w:p>
        </w:tc>
      </w:tr>
      <w:tr w:rsidR="007D21B6" w:rsidRPr="00BA50FD" w14:paraId="78D0B7C7"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13C807E" w14:textId="77777777" w:rsidR="00CB2C68" w:rsidRPr="00C479CF" w:rsidRDefault="00CB2C68" w:rsidP="00150AB2">
            <w:pPr>
              <w:spacing w:after="0"/>
              <w:rPr>
                <w:rFonts w:ascii="Calibri" w:eastAsia="Times New Roman" w:hAnsi="Calibri" w:cs="Calibri"/>
                <w:color w:val="000000"/>
                <w:sz w:val="24"/>
                <w:szCs w:val="24"/>
                <w:lang w:eastAsia="en-GB"/>
              </w:rPr>
            </w:pPr>
            <w:r w:rsidRPr="00C479CF">
              <w:rPr>
                <w:rFonts w:ascii="Calibri" w:eastAsia="Times New Roman" w:hAnsi="Calibri" w:cs="Calibri"/>
                <w:color w:val="000000"/>
                <w:sz w:val="24"/>
                <w:szCs w:val="24"/>
                <w:lang w:eastAsia="en-GB"/>
              </w:rPr>
              <w:t xml:space="preserve">Next Most Deprived </w:t>
            </w:r>
          </w:p>
        </w:tc>
        <w:tc>
          <w:tcPr>
            <w:tcW w:w="703" w:type="dxa"/>
          </w:tcPr>
          <w:p w14:paraId="391A5982" w14:textId="2A774F55" w:rsidR="00CB2C68" w:rsidRPr="00C479CF" w:rsidRDefault="00F24B7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291</w:t>
            </w:r>
          </w:p>
        </w:tc>
        <w:tc>
          <w:tcPr>
            <w:tcW w:w="969" w:type="dxa"/>
            <w:noWrap/>
            <w:hideMark/>
          </w:tcPr>
          <w:p w14:paraId="42E8B442" w14:textId="2E87C822" w:rsidR="00CB2C68" w:rsidRPr="00F24B78" w:rsidRDefault="00F24B7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19.6</w:t>
            </w:r>
          </w:p>
        </w:tc>
        <w:tc>
          <w:tcPr>
            <w:tcW w:w="1429" w:type="dxa"/>
          </w:tcPr>
          <w:p w14:paraId="74580E42" w14:textId="7435784B" w:rsidR="00CB2C68" w:rsidRPr="00F24B78" w:rsidRDefault="00F24B7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49.5</w:t>
            </w:r>
          </w:p>
        </w:tc>
        <w:tc>
          <w:tcPr>
            <w:tcW w:w="1719" w:type="dxa"/>
          </w:tcPr>
          <w:p w14:paraId="7127E259" w14:textId="3FC249A1" w:rsidR="00CB2C68" w:rsidRPr="00F24B78" w:rsidRDefault="00F24B7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15.1</w:t>
            </w:r>
          </w:p>
        </w:tc>
        <w:tc>
          <w:tcPr>
            <w:tcW w:w="1701" w:type="dxa"/>
          </w:tcPr>
          <w:p w14:paraId="22237196" w14:textId="5C44AFD6" w:rsidR="00CB2C68" w:rsidRPr="00F24B78"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7.</w:t>
            </w:r>
            <w:r w:rsidR="00F24B78" w:rsidRPr="00F24B78">
              <w:rPr>
                <w:rFonts w:ascii="Calibri" w:eastAsia="Times New Roman" w:hAnsi="Calibri" w:cs="Calibri"/>
                <w:i/>
                <w:iCs/>
                <w:color w:val="000000"/>
                <w:sz w:val="24"/>
                <w:szCs w:val="24"/>
                <w:lang w:eastAsia="en-GB"/>
              </w:rPr>
              <w:t>2</w:t>
            </w:r>
          </w:p>
        </w:tc>
        <w:tc>
          <w:tcPr>
            <w:tcW w:w="1646" w:type="dxa"/>
          </w:tcPr>
          <w:p w14:paraId="44C947B5" w14:textId="196B1BB6" w:rsidR="00CB2C68" w:rsidRPr="00F24B78" w:rsidRDefault="00F24B7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33.0</w:t>
            </w:r>
          </w:p>
        </w:tc>
      </w:tr>
      <w:tr w:rsidR="007D21B6" w:rsidRPr="00BA50FD" w14:paraId="4D7C2BA6"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A274301" w14:textId="77777777" w:rsidR="00CB2C68" w:rsidRPr="00C479CF" w:rsidRDefault="00CB2C68" w:rsidP="00150AB2">
            <w:pPr>
              <w:spacing w:after="0"/>
              <w:rPr>
                <w:rFonts w:ascii="Calibri" w:eastAsia="Times New Roman" w:hAnsi="Calibri" w:cs="Calibri"/>
                <w:color w:val="000000"/>
                <w:sz w:val="24"/>
                <w:szCs w:val="24"/>
                <w:lang w:eastAsia="en-GB"/>
              </w:rPr>
            </w:pPr>
            <w:r w:rsidRPr="00C479CF">
              <w:rPr>
                <w:rFonts w:ascii="Calibri" w:eastAsia="Times New Roman" w:hAnsi="Calibri" w:cs="Calibri"/>
                <w:color w:val="000000"/>
                <w:sz w:val="24"/>
                <w:szCs w:val="24"/>
                <w:lang w:eastAsia="en-GB"/>
              </w:rPr>
              <w:t xml:space="preserve">Most Deprived </w:t>
            </w:r>
          </w:p>
        </w:tc>
        <w:tc>
          <w:tcPr>
            <w:tcW w:w="703" w:type="dxa"/>
          </w:tcPr>
          <w:p w14:paraId="4F4264FD" w14:textId="0F2764F3" w:rsidR="00CB2C68" w:rsidRPr="00C479CF" w:rsidRDefault="00F24B7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217</w:t>
            </w:r>
          </w:p>
        </w:tc>
        <w:tc>
          <w:tcPr>
            <w:tcW w:w="969" w:type="dxa"/>
            <w:noWrap/>
            <w:hideMark/>
          </w:tcPr>
          <w:p w14:paraId="41291FD7" w14:textId="6E98D16A" w:rsidR="00CB2C68" w:rsidRPr="00F24B78" w:rsidRDefault="00F24B7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28.1</w:t>
            </w:r>
          </w:p>
        </w:tc>
        <w:tc>
          <w:tcPr>
            <w:tcW w:w="1429" w:type="dxa"/>
          </w:tcPr>
          <w:p w14:paraId="61B76474" w14:textId="0EA08C9A" w:rsidR="00CB2C68" w:rsidRPr="00F24B78" w:rsidRDefault="00F24B7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55.3</w:t>
            </w:r>
          </w:p>
        </w:tc>
        <w:tc>
          <w:tcPr>
            <w:tcW w:w="1719" w:type="dxa"/>
          </w:tcPr>
          <w:p w14:paraId="53959ED1" w14:textId="138CFE40" w:rsidR="00CB2C68" w:rsidRPr="00F24B78" w:rsidRDefault="00F24B7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23.5</w:t>
            </w:r>
          </w:p>
        </w:tc>
        <w:tc>
          <w:tcPr>
            <w:tcW w:w="1701" w:type="dxa"/>
          </w:tcPr>
          <w:p w14:paraId="2DFA8840" w14:textId="2339AEC2" w:rsidR="00CB2C68" w:rsidRPr="00F24B78" w:rsidRDefault="00F24B7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12.9</w:t>
            </w:r>
          </w:p>
        </w:tc>
        <w:tc>
          <w:tcPr>
            <w:tcW w:w="1646" w:type="dxa"/>
          </w:tcPr>
          <w:p w14:paraId="7F49CE4C" w14:textId="4776D41C" w:rsidR="00CB2C68" w:rsidRPr="00F24B78"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24B78">
              <w:rPr>
                <w:rFonts w:ascii="Calibri" w:eastAsia="Times New Roman" w:hAnsi="Calibri" w:cs="Calibri"/>
                <w:i/>
                <w:iCs/>
                <w:color w:val="000000"/>
                <w:sz w:val="24"/>
                <w:szCs w:val="24"/>
                <w:lang w:eastAsia="en-GB"/>
              </w:rPr>
              <w:t>20.</w:t>
            </w:r>
            <w:r w:rsidR="00F24B78" w:rsidRPr="00F24B78">
              <w:rPr>
                <w:rFonts w:ascii="Calibri" w:eastAsia="Times New Roman" w:hAnsi="Calibri" w:cs="Calibri"/>
                <w:i/>
                <w:iCs/>
                <w:color w:val="000000"/>
                <w:sz w:val="24"/>
                <w:szCs w:val="24"/>
                <w:lang w:eastAsia="en-GB"/>
              </w:rPr>
              <w:t>3</w:t>
            </w:r>
          </w:p>
        </w:tc>
      </w:tr>
    </w:tbl>
    <w:p w14:paraId="2FA36AD4" w14:textId="77777777" w:rsidR="00CB2C68" w:rsidRPr="00BA50FD" w:rsidRDefault="00CB2C68" w:rsidP="00CB2C68"/>
    <w:p w14:paraId="1D85AD55" w14:textId="77777777" w:rsidR="0079524C" w:rsidRPr="00BA50FD" w:rsidRDefault="0079524C" w:rsidP="00CB2C68"/>
    <w:p w14:paraId="2B461398" w14:textId="46FCAF5B" w:rsidR="00CB2C68" w:rsidRPr="00BA50FD" w:rsidRDefault="008F421D" w:rsidP="00CB2C68">
      <w:pPr>
        <w:rPr>
          <w:rFonts w:ascii="Calibri" w:hAnsi="Calibri" w:cs="Calibri"/>
          <w:b/>
          <w:sz w:val="26"/>
          <w:szCs w:val="26"/>
        </w:rPr>
      </w:pPr>
      <w:r>
        <w:rPr>
          <w:rFonts w:ascii="Calibri" w:hAnsi="Calibri" w:cs="Calibri"/>
          <w:b/>
          <w:sz w:val="26"/>
          <w:szCs w:val="26"/>
        </w:rPr>
        <w:t>20</w:t>
      </w:r>
      <w:r w:rsidR="00CB2C68" w:rsidRPr="00BA50FD">
        <w:rPr>
          <w:rFonts w:ascii="Calibri" w:hAnsi="Calibri" w:cs="Calibri"/>
          <w:b/>
          <w:sz w:val="26"/>
          <w:szCs w:val="26"/>
        </w:rPr>
        <w:t xml:space="preserve">.  Are you aware that the Council offers help with benefits and income, help with debts, Into Work and housing advice?  </w:t>
      </w:r>
    </w:p>
    <w:p w14:paraId="3A6A7A1F" w14:textId="25380FE3" w:rsidR="00CB2C68" w:rsidRPr="00400972" w:rsidRDefault="00CB2C68" w:rsidP="00CB2C68">
      <w:pPr>
        <w:ind w:right="-23"/>
        <w:rPr>
          <w:rFonts w:ascii="Calibri" w:hAnsi="Calibri" w:cs="Calibri"/>
          <w:bCs/>
          <w:sz w:val="24"/>
          <w:szCs w:val="24"/>
        </w:rPr>
      </w:pPr>
      <w:r w:rsidRPr="00400972">
        <w:rPr>
          <w:rFonts w:ascii="Calibri" w:hAnsi="Calibri" w:cs="Calibri"/>
          <w:bCs/>
          <w:sz w:val="24"/>
          <w:szCs w:val="24"/>
        </w:rPr>
        <w:t xml:space="preserve">Awareness of this service was </w:t>
      </w:r>
      <w:r w:rsidR="001C5D8F" w:rsidRPr="00400972">
        <w:rPr>
          <w:rFonts w:ascii="Calibri" w:hAnsi="Calibri" w:cs="Calibri"/>
          <w:bCs/>
          <w:sz w:val="24"/>
          <w:szCs w:val="24"/>
        </w:rPr>
        <w:t xml:space="preserve">broadly </w:t>
      </w:r>
      <w:proofErr w:type="gramStart"/>
      <w:r w:rsidR="001C5D8F" w:rsidRPr="00400972">
        <w:rPr>
          <w:rFonts w:ascii="Calibri" w:hAnsi="Calibri" w:cs="Calibri"/>
          <w:bCs/>
          <w:sz w:val="24"/>
          <w:szCs w:val="24"/>
        </w:rPr>
        <w:t>similar to</w:t>
      </w:r>
      <w:proofErr w:type="gramEnd"/>
      <w:r w:rsidR="001C5D8F" w:rsidRPr="00400972">
        <w:rPr>
          <w:rFonts w:ascii="Calibri" w:hAnsi="Calibri" w:cs="Calibri"/>
          <w:bCs/>
          <w:sz w:val="24"/>
          <w:szCs w:val="24"/>
        </w:rPr>
        <w:t xml:space="preserve"> that seen</w:t>
      </w:r>
      <w:r w:rsidRPr="00400972">
        <w:rPr>
          <w:rFonts w:ascii="Calibri" w:hAnsi="Calibri" w:cs="Calibri"/>
          <w:bCs/>
          <w:sz w:val="24"/>
          <w:szCs w:val="24"/>
        </w:rPr>
        <w:t xml:space="preserve"> in </w:t>
      </w:r>
      <w:r w:rsidR="001C5D8F" w:rsidRPr="00400972">
        <w:rPr>
          <w:rFonts w:ascii="Calibri" w:hAnsi="Calibri" w:cs="Calibri"/>
          <w:bCs/>
          <w:sz w:val="24"/>
          <w:szCs w:val="24"/>
        </w:rPr>
        <w:t>2023</w:t>
      </w:r>
      <w:r w:rsidRPr="00400972">
        <w:rPr>
          <w:rFonts w:ascii="Calibri" w:hAnsi="Calibri" w:cs="Calibri"/>
          <w:bCs/>
          <w:sz w:val="24"/>
          <w:szCs w:val="24"/>
        </w:rPr>
        <w:t>, with 6</w:t>
      </w:r>
      <w:r w:rsidR="00400972" w:rsidRPr="00400972">
        <w:rPr>
          <w:rFonts w:ascii="Calibri" w:hAnsi="Calibri" w:cs="Calibri"/>
          <w:bCs/>
          <w:sz w:val="24"/>
          <w:szCs w:val="24"/>
        </w:rPr>
        <w:t>1</w:t>
      </w:r>
      <w:r w:rsidRPr="00400972">
        <w:rPr>
          <w:rFonts w:ascii="Calibri" w:hAnsi="Calibri" w:cs="Calibri"/>
          <w:bCs/>
          <w:sz w:val="24"/>
          <w:szCs w:val="24"/>
        </w:rPr>
        <w:t>.</w:t>
      </w:r>
      <w:r w:rsidR="00400972" w:rsidRPr="00400972">
        <w:rPr>
          <w:rFonts w:ascii="Calibri" w:hAnsi="Calibri" w:cs="Calibri"/>
          <w:bCs/>
          <w:sz w:val="24"/>
          <w:szCs w:val="24"/>
        </w:rPr>
        <w:t>3</w:t>
      </w:r>
      <w:r w:rsidRPr="00400972">
        <w:rPr>
          <w:rFonts w:ascii="Calibri" w:hAnsi="Calibri" w:cs="Calibri"/>
          <w:bCs/>
          <w:sz w:val="24"/>
          <w:szCs w:val="24"/>
        </w:rPr>
        <w:t>% of respondents aware of at least one of the options listed.</w:t>
      </w:r>
    </w:p>
    <w:p w14:paraId="21DBD12E" w14:textId="468D59A5" w:rsidR="00CB2C68" w:rsidRPr="00BA50FD" w:rsidRDefault="00CB2C68" w:rsidP="00CB2C68">
      <w:pPr>
        <w:ind w:right="-23"/>
        <w:rPr>
          <w:rFonts w:ascii="Calibri" w:hAnsi="Calibri" w:cs="Calibri"/>
          <w:bCs/>
          <w:sz w:val="24"/>
          <w:szCs w:val="24"/>
        </w:rPr>
      </w:pPr>
      <w:r w:rsidRPr="00545903">
        <w:rPr>
          <w:rFonts w:ascii="Calibri" w:hAnsi="Calibri" w:cs="Calibri"/>
          <w:sz w:val="24"/>
          <w:szCs w:val="24"/>
        </w:rPr>
        <w:t>Awareness of support in Hubs/libraries was highest (</w:t>
      </w:r>
      <w:r w:rsidRPr="00545903">
        <w:rPr>
          <w:rFonts w:ascii="Calibri" w:hAnsi="Calibri" w:cs="Calibri"/>
          <w:bCs/>
          <w:sz w:val="24"/>
          <w:szCs w:val="24"/>
        </w:rPr>
        <w:t>5</w:t>
      </w:r>
      <w:r w:rsidR="00C21D79" w:rsidRPr="00545903">
        <w:rPr>
          <w:rFonts w:ascii="Calibri" w:hAnsi="Calibri" w:cs="Calibri"/>
          <w:bCs/>
          <w:sz w:val="24"/>
          <w:szCs w:val="24"/>
        </w:rPr>
        <w:t>4</w:t>
      </w:r>
      <w:r w:rsidRPr="00545903">
        <w:rPr>
          <w:rFonts w:ascii="Calibri" w:hAnsi="Calibri" w:cs="Calibri"/>
          <w:sz w:val="24"/>
          <w:szCs w:val="24"/>
        </w:rPr>
        <w:t>.</w:t>
      </w:r>
      <w:r w:rsidR="00C21D79" w:rsidRPr="00545903">
        <w:rPr>
          <w:rFonts w:ascii="Calibri" w:hAnsi="Calibri" w:cs="Calibri"/>
          <w:sz w:val="24"/>
          <w:szCs w:val="24"/>
        </w:rPr>
        <w:t>4</w:t>
      </w:r>
      <w:r w:rsidRPr="00545903">
        <w:rPr>
          <w:rFonts w:ascii="Calibri" w:hAnsi="Calibri" w:cs="Calibri"/>
          <w:sz w:val="24"/>
          <w:szCs w:val="24"/>
        </w:rPr>
        <w:t>%), followed by the Cardiff Money Advice website (</w:t>
      </w:r>
      <w:r w:rsidRPr="00545903">
        <w:rPr>
          <w:rFonts w:ascii="Calibri" w:hAnsi="Calibri" w:cs="Calibri"/>
          <w:bCs/>
          <w:sz w:val="24"/>
          <w:szCs w:val="24"/>
        </w:rPr>
        <w:t>2</w:t>
      </w:r>
      <w:r w:rsidR="00C21D79" w:rsidRPr="00545903">
        <w:rPr>
          <w:rFonts w:ascii="Calibri" w:hAnsi="Calibri" w:cs="Calibri"/>
          <w:bCs/>
          <w:sz w:val="24"/>
          <w:szCs w:val="24"/>
        </w:rPr>
        <w:t>0.</w:t>
      </w:r>
      <w:r w:rsidRPr="00545903">
        <w:rPr>
          <w:rFonts w:ascii="Calibri" w:hAnsi="Calibri" w:cs="Calibri"/>
          <w:bCs/>
          <w:sz w:val="24"/>
          <w:szCs w:val="24"/>
        </w:rPr>
        <w:t>2</w:t>
      </w:r>
      <w:r w:rsidRPr="00545903">
        <w:rPr>
          <w:rFonts w:ascii="Calibri" w:hAnsi="Calibri" w:cs="Calibri"/>
          <w:sz w:val="24"/>
          <w:szCs w:val="24"/>
        </w:rPr>
        <w:t>%), and Adviceline (</w:t>
      </w:r>
      <w:r w:rsidRPr="00545903">
        <w:rPr>
          <w:rFonts w:ascii="Calibri" w:hAnsi="Calibri" w:cs="Calibri"/>
          <w:bCs/>
          <w:sz w:val="24"/>
          <w:szCs w:val="24"/>
        </w:rPr>
        <w:t>1</w:t>
      </w:r>
      <w:r w:rsidR="00545903" w:rsidRPr="00545903">
        <w:rPr>
          <w:rFonts w:ascii="Calibri" w:hAnsi="Calibri" w:cs="Calibri"/>
          <w:bCs/>
          <w:sz w:val="24"/>
          <w:szCs w:val="24"/>
        </w:rPr>
        <w:t>1</w:t>
      </w:r>
      <w:r w:rsidRPr="00545903">
        <w:rPr>
          <w:rFonts w:ascii="Calibri" w:hAnsi="Calibri" w:cs="Calibri"/>
          <w:bCs/>
          <w:sz w:val="24"/>
          <w:szCs w:val="24"/>
        </w:rPr>
        <w:t>.</w:t>
      </w:r>
      <w:r w:rsidR="00545903" w:rsidRPr="00545903">
        <w:rPr>
          <w:rFonts w:ascii="Calibri" w:hAnsi="Calibri" w:cs="Calibri"/>
          <w:bCs/>
          <w:sz w:val="24"/>
          <w:szCs w:val="24"/>
        </w:rPr>
        <w:t>6</w:t>
      </w:r>
      <w:r w:rsidRPr="00545903">
        <w:rPr>
          <w:rFonts w:ascii="Calibri" w:hAnsi="Calibri" w:cs="Calibri"/>
          <w:sz w:val="24"/>
          <w:szCs w:val="24"/>
        </w:rPr>
        <w:t xml:space="preserve">%), reflecting the pattern seen in </w:t>
      </w:r>
      <w:r w:rsidRPr="00545903">
        <w:rPr>
          <w:rFonts w:ascii="Calibri" w:hAnsi="Calibri" w:cs="Calibri"/>
          <w:bCs/>
          <w:sz w:val="24"/>
          <w:szCs w:val="24"/>
        </w:rPr>
        <w:t>previous years</w:t>
      </w:r>
      <w:r w:rsidRPr="00545903">
        <w:rPr>
          <w:rFonts w:ascii="Calibri" w:hAnsi="Calibri" w:cs="Calibri"/>
          <w:sz w:val="24"/>
          <w:szCs w:val="24"/>
        </w:rPr>
        <w:t>.</w:t>
      </w:r>
    </w:p>
    <w:p w14:paraId="08F483FE" w14:textId="52A90927" w:rsidR="00CB2C68" w:rsidRPr="00BA50FD" w:rsidRDefault="00525C19" w:rsidP="00CB2C68">
      <w:pPr>
        <w:rPr>
          <w:i/>
        </w:rPr>
      </w:pPr>
      <w:r>
        <w:rPr>
          <w:noProof/>
          <w14:ligatures w14:val="standardContextual"/>
        </w:rPr>
        <w:drawing>
          <wp:inline distT="0" distB="0" distL="0" distR="0" wp14:anchorId="08DE0C45" wp14:editId="349F6458">
            <wp:extent cx="5759450" cy="2773680"/>
            <wp:effectExtent l="0" t="0" r="12700" b="7620"/>
            <wp:docPr id="1869200605" name="Chart 1" descr="Chart showing response pattern described in the narrative text">
              <a:extLst xmlns:a="http://schemas.openxmlformats.org/drawingml/2006/main">
                <a:ext uri="{FF2B5EF4-FFF2-40B4-BE49-F238E27FC236}">
                  <a16:creationId xmlns:a16="http://schemas.microsoft.com/office/drawing/2014/main" id="{59E6962A-45FF-7B4D-9E9F-E4B3E5613C5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r w:rsidR="00CB2C68" w:rsidRPr="00BA50FD">
        <w:t xml:space="preserve"> </w:t>
      </w:r>
      <w:r w:rsidR="00CB2C68" w:rsidRPr="00BA50FD">
        <w:rPr>
          <w:i/>
        </w:rPr>
        <w:t xml:space="preserve"> </w:t>
      </w:r>
      <w:r w:rsidR="00CB2C68" w:rsidRPr="00BA50FD">
        <w:rPr>
          <w:i/>
          <w:sz w:val="24"/>
          <w:szCs w:val="24"/>
        </w:rPr>
        <w:t>Respondents could select multiple options so the total will exceed 100%</w:t>
      </w:r>
      <w:r w:rsidR="00CB2C68">
        <w:rPr>
          <w:i/>
          <w:sz w:val="24"/>
          <w:szCs w:val="24"/>
        </w:rPr>
        <w:t>.</w:t>
      </w:r>
    </w:p>
    <w:p w14:paraId="2778562E" w14:textId="77777777" w:rsidR="00CB2C68" w:rsidRPr="00BA50FD" w:rsidRDefault="00CB2C68" w:rsidP="00CB2C68">
      <w:pPr>
        <w:spacing w:after="0"/>
        <w:ind w:right="-23"/>
        <w:rPr>
          <w:rFonts w:ascii="Calibri" w:hAnsi="Calibri" w:cs="Calibri"/>
          <w:bCs/>
          <w:sz w:val="24"/>
          <w:szCs w:val="24"/>
        </w:rPr>
      </w:pPr>
    </w:p>
    <w:p w14:paraId="4E8EF14F" w14:textId="489F8C9F" w:rsidR="00CB2C68" w:rsidRPr="00F857C6" w:rsidRDefault="00CB2C68" w:rsidP="00CB2C68">
      <w:pPr>
        <w:rPr>
          <w:rFonts w:ascii="Calibri" w:hAnsi="Calibri" w:cs="Calibri"/>
          <w:bCs/>
          <w:sz w:val="24"/>
          <w:szCs w:val="24"/>
        </w:rPr>
      </w:pPr>
      <w:r w:rsidRPr="00F857C6">
        <w:rPr>
          <w:rFonts w:ascii="Calibri" w:hAnsi="Calibri" w:cs="Calibri"/>
          <w:bCs/>
          <w:sz w:val="24"/>
          <w:szCs w:val="24"/>
        </w:rPr>
        <w:t xml:space="preserve">Those answering ‘Other’ were asked to give further details – </w:t>
      </w:r>
      <w:r w:rsidR="008E3F6D" w:rsidRPr="00F857C6">
        <w:rPr>
          <w:rFonts w:ascii="Calibri" w:hAnsi="Calibri" w:cs="Calibri"/>
          <w:bCs/>
          <w:sz w:val="24"/>
          <w:szCs w:val="24"/>
        </w:rPr>
        <w:t>37</w:t>
      </w:r>
      <w:r w:rsidRPr="00F857C6">
        <w:rPr>
          <w:rFonts w:ascii="Calibri" w:hAnsi="Calibri" w:cs="Calibri"/>
          <w:bCs/>
          <w:sz w:val="24"/>
          <w:szCs w:val="24"/>
        </w:rPr>
        <w:t>comments were received:</w:t>
      </w:r>
    </w:p>
    <w:p w14:paraId="5CCC524B" w14:textId="4990B8E6" w:rsidR="00CB2C68" w:rsidRPr="00F857C6" w:rsidRDefault="00CB2C68" w:rsidP="00CB2C68">
      <w:pPr>
        <w:pStyle w:val="ListParagraph"/>
        <w:numPr>
          <w:ilvl w:val="0"/>
          <w:numId w:val="4"/>
        </w:numPr>
        <w:rPr>
          <w:rFonts w:ascii="Calibri" w:hAnsi="Calibri" w:cs="Calibri"/>
          <w:bCs/>
          <w:sz w:val="24"/>
          <w:szCs w:val="24"/>
        </w:rPr>
      </w:pPr>
      <w:r w:rsidRPr="00F857C6">
        <w:rPr>
          <w:rFonts w:ascii="Calibri" w:hAnsi="Calibri" w:cs="Calibri"/>
          <w:bCs/>
          <w:sz w:val="24"/>
          <w:szCs w:val="24"/>
        </w:rPr>
        <w:t>Not eligible (</w:t>
      </w:r>
      <w:r w:rsidR="00F857C6" w:rsidRPr="00F857C6">
        <w:rPr>
          <w:rFonts w:ascii="Calibri" w:hAnsi="Calibri" w:cs="Calibri"/>
          <w:bCs/>
          <w:sz w:val="24"/>
          <w:szCs w:val="24"/>
        </w:rPr>
        <w:t>7</w:t>
      </w:r>
      <w:r w:rsidRPr="00F857C6">
        <w:rPr>
          <w:rFonts w:ascii="Calibri" w:hAnsi="Calibri" w:cs="Calibri"/>
          <w:bCs/>
          <w:sz w:val="24"/>
          <w:szCs w:val="24"/>
        </w:rPr>
        <w:t xml:space="preserve"> comments)</w:t>
      </w:r>
    </w:p>
    <w:p w14:paraId="257DE4FC" w14:textId="36942EAD" w:rsidR="00CB2C68" w:rsidRDefault="00CB2C68" w:rsidP="00CB2C68">
      <w:pPr>
        <w:pStyle w:val="ListParagraph"/>
        <w:numPr>
          <w:ilvl w:val="0"/>
          <w:numId w:val="4"/>
        </w:numPr>
        <w:rPr>
          <w:rFonts w:ascii="Calibri" w:hAnsi="Calibri" w:cs="Calibri"/>
          <w:bCs/>
          <w:sz w:val="24"/>
          <w:szCs w:val="24"/>
        </w:rPr>
      </w:pPr>
      <w:r w:rsidRPr="00F857C6">
        <w:rPr>
          <w:rFonts w:ascii="Calibri" w:hAnsi="Calibri" w:cs="Calibri"/>
          <w:bCs/>
          <w:sz w:val="24"/>
          <w:szCs w:val="24"/>
        </w:rPr>
        <w:t>Aware advice is available but unsure how to access it (</w:t>
      </w:r>
      <w:r w:rsidR="00F857C6" w:rsidRPr="00F857C6">
        <w:rPr>
          <w:rFonts w:ascii="Calibri" w:hAnsi="Calibri" w:cs="Calibri"/>
          <w:bCs/>
          <w:sz w:val="24"/>
          <w:szCs w:val="24"/>
        </w:rPr>
        <w:t>2</w:t>
      </w:r>
      <w:r w:rsidRPr="00F857C6">
        <w:rPr>
          <w:rFonts w:ascii="Calibri" w:hAnsi="Calibri" w:cs="Calibri"/>
          <w:bCs/>
          <w:sz w:val="24"/>
          <w:szCs w:val="24"/>
        </w:rPr>
        <w:t xml:space="preserve"> comments)</w:t>
      </w:r>
    </w:p>
    <w:p w14:paraId="5650C4DB" w14:textId="5FA6B9EE" w:rsidR="004F18C0" w:rsidRPr="00F857C6" w:rsidRDefault="004F18C0" w:rsidP="00CB2C68">
      <w:pPr>
        <w:pStyle w:val="ListParagraph"/>
        <w:numPr>
          <w:ilvl w:val="0"/>
          <w:numId w:val="4"/>
        </w:numPr>
        <w:rPr>
          <w:rFonts w:ascii="Calibri" w:hAnsi="Calibri" w:cs="Calibri"/>
          <w:bCs/>
          <w:sz w:val="24"/>
          <w:szCs w:val="24"/>
        </w:rPr>
      </w:pPr>
      <w:r>
        <w:rPr>
          <w:rFonts w:ascii="Calibri" w:hAnsi="Calibri" w:cs="Calibri"/>
          <w:bCs/>
          <w:sz w:val="24"/>
          <w:szCs w:val="24"/>
        </w:rPr>
        <w:t>Do not need / use this help (</w:t>
      </w:r>
      <w:r w:rsidR="00F52E56">
        <w:rPr>
          <w:rFonts w:ascii="Calibri" w:hAnsi="Calibri" w:cs="Calibri"/>
          <w:bCs/>
          <w:sz w:val="24"/>
          <w:szCs w:val="24"/>
        </w:rPr>
        <w:t>5</w:t>
      </w:r>
      <w:r>
        <w:rPr>
          <w:rFonts w:ascii="Calibri" w:hAnsi="Calibri" w:cs="Calibri"/>
          <w:bCs/>
          <w:sz w:val="24"/>
          <w:szCs w:val="24"/>
        </w:rPr>
        <w:t xml:space="preserve"> comments)</w:t>
      </w:r>
    </w:p>
    <w:p w14:paraId="69C653F0" w14:textId="236ACC4C" w:rsidR="00CB2C68" w:rsidRPr="00F52E56" w:rsidRDefault="00CB2C68" w:rsidP="00CB2C68">
      <w:pPr>
        <w:pStyle w:val="ListParagraph"/>
        <w:numPr>
          <w:ilvl w:val="0"/>
          <w:numId w:val="4"/>
        </w:numPr>
        <w:rPr>
          <w:rFonts w:ascii="Calibri" w:hAnsi="Calibri" w:cs="Calibri"/>
          <w:bCs/>
          <w:sz w:val="24"/>
          <w:szCs w:val="24"/>
        </w:rPr>
      </w:pPr>
      <w:r w:rsidRPr="00F52E56">
        <w:rPr>
          <w:rFonts w:ascii="Calibri" w:hAnsi="Calibri" w:cs="Calibri"/>
          <w:bCs/>
          <w:sz w:val="24"/>
          <w:szCs w:val="24"/>
        </w:rPr>
        <w:t>Advice did not help (</w:t>
      </w:r>
      <w:r w:rsidR="00F52E56" w:rsidRPr="00F52E56">
        <w:rPr>
          <w:rFonts w:ascii="Calibri" w:hAnsi="Calibri" w:cs="Calibri"/>
          <w:bCs/>
          <w:sz w:val="24"/>
          <w:szCs w:val="24"/>
        </w:rPr>
        <w:t>4</w:t>
      </w:r>
      <w:r w:rsidRPr="00F52E56">
        <w:rPr>
          <w:rFonts w:ascii="Calibri" w:hAnsi="Calibri" w:cs="Calibri"/>
          <w:bCs/>
          <w:sz w:val="24"/>
          <w:szCs w:val="24"/>
        </w:rPr>
        <w:t xml:space="preserve"> comments)</w:t>
      </w:r>
    </w:p>
    <w:p w14:paraId="788F0775" w14:textId="0C653B24" w:rsidR="00CB2C68" w:rsidRPr="005327BA" w:rsidRDefault="008D1F29" w:rsidP="00CB2C68">
      <w:pPr>
        <w:pStyle w:val="ListParagraph"/>
        <w:numPr>
          <w:ilvl w:val="0"/>
          <w:numId w:val="4"/>
        </w:numPr>
        <w:rPr>
          <w:rFonts w:ascii="Calibri" w:hAnsi="Calibri" w:cs="Calibri"/>
          <w:bCs/>
          <w:sz w:val="24"/>
          <w:szCs w:val="24"/>
        </w:rPr>
      </w:pPr>
      <w:r w:rsidRPr="005327BA">
        <w:rPr>
          <w:rFonts w:ascii="Calibri" w:hAnsi="Calibri" w:cs="Calibri"/>
          <w:bCs/>
          <w:sz w:val="24"/>
          <w:szCs w:val="24"/>
        </w:rPr>
        <w:t>Benefits are for the lazy</w:t>
      </w:r>
      <w:r w:rsidR="00CB2C68" w:rsidRPr="005327BA">
        <w:rPr>
          <w:rFonts w:ascii="Calibri" w:hAnsi="Calibri" w:cs="Calibri"/>
          <w:bCs/>
          <w:sz w:val="24"/>
          <w:szCs w:val="24"/>
        </w:rPr>
        <w:t xml:space="preserve"> (</w:t>
      </w:r>
      <w:r w:rsidR="00C9163F" w:rsidRPr="005327BA">
        <w:rPr>
          <w:rFonts w:ascii="Calibri" w:hAnsi="Calibri" w:cs="Calibri"/>
          <w:bCs/>
          <w:sz w:val="24"/>
          <w:szCs w:val="24"/>
        </w:rPr>
        <w:t>4</w:t>
      </w:r>
      <w:r w:rsidR="00CB2C68" w:rsidRPr="005327BA">
        <w:rPr>
          <w:rFonts w:ascii="Calibri" w:hAnsi="Calibri" w:cs="Calibri"/>
          <w:bCs/>
          <w:sz w:val="24"/>
          <w:szCs w:val="24"/>
        </w:rPr>
        <w:t xml:space="preserve"> comments)</w:t>
      </w:r>
    </w:p>
    <w:p w14:paraId="221E1B93" w14:textId="1EF5E577" w:rsidR="00CB2C68" w:rsidRPr="007E548C" w:rsidRDefault="007E548C" w:rsidP="00CB2C68">
      <w:pPr>
        <w:pStyle w:val="ListParagraph"/>
        <w:numPr>
          <w:ilvl w:val="0"/>
          <w:numId w:val="4"/>
        </w:numPr>
        <w:rPr>
          <w:rFonts w:ascii="Calibri" w:hAnsi="Calibri" w:cs="Calibri"/>
          <w:bCs/>
          <w:sz w:val="24"/>
          <w:szCs w:val="24"/>
        </w:rPr>
      </w:pPr>
      <w:r w:rsidRPr="007E548C">
        <w:rPr>
          <w:rFonts w:ascii="Calibri" w:hAnsi="Calibri" w:cs="Calibri"/>
          <w:bCs/>
          <w:sz w:val="24"/>
          <w:szCs w:val="24"/>
        </w:rPr>
        <w:t>Splott</w:t>
      </w:r>
      <w:r w:rsidRPr="005327BA">
        <w:rPr>
          <w:rFonts w:ascii="Calibri" w:hAnsi="Calibri" w:cs="Calibri"/>
          <w:bCs/>
          <w:sz w:val="24"/>
          <w:szCs w:val="24"/>
        </w:rPr>
        <w:t xml:space="preserve"> community volunteers</w:t>
      </w:r>
      <w:r w:rsidRPr="007E548C">
        <w:rPr>
          <w:rFonts w:ascii="Calibri" w:hAnsi="Calibri" w:cs="Calibri"/>
          <w:bCs/>
          <w:sz w:val="24"/>
          <w:szCs w:val="24"/>
        </w:rPr>
        <w:t xml:space="preserve"> </w:t>
      </w:r>
      <w:r w:rsidR="00CB2C68" w:rsidRPr="007E548C">
        <w:rPr>
          <w:rFonts w:ascii="Calibri" w:hAnsi="Calibri" w:cs="Calibri"/>
          <w:bCs/>
          <w:sz w:val="24"/>
          <w:szCs w:val="24"/>
        </w:rPr>
        <w:t>(1 comment)</w:t>
      </w:r>
    </w:p>
    <w:p w14:paraId="7814AAD8" w14:textId="4085B45E" w:rsidR="00CB2C68" w:rsidRPr="007E548C" w:rsidRDefault="007E548C" w:rsidP="00CB2C68">
      <w:pPr>
        <w:pStyle w:val="ListParagraph"/>
        <w:numPr>
          <w:ilvl w:val="0"/>
          <w:numId w:val="4"/>
        </w:numPr>
        <w:rPr>
          <w:rFonts w:ascii="Calibri" w:hAnsi="Calibri" w:cs="Calibri"/>
          <w:bCs/>
          <w:sz w:val="24"/>
          <w:szCs w:val="24"/>
        </w:rPr>
      </w:pPr>
      <w:r w:rsidRPr="005327BA">
        <w:rPr>
          <w:rFonts w:ascii="Calibri" w:hAnsi="Calibri" w:cs="Calibri"/>
          <w:bCs/>
          <w:sz w:val="24"/>
          <w:szCs w:val="24"/>
        </w:rPr>
        <w:t>gov.uk budgeting loans</w:t>
      </w:r>
      <w:r w:rsidRPr="007E548C">
        <w:rPr>
          <w:rFonts w:ascii="Calibri" w:hAnsi="Calibri" w:cs="Calibri"/>
          <w:bCs/>
          <w:sz w:val="24"/>
          <w:szCs w:val="24"/>
        </w:rPr>
        <w:t xml:space="preserve"> </w:t>
      </w:r>
      <w:r w:rsidR="00CB2C68" w:rsidRPr="007E548C">
        <w:rPr>
          <w:rFonts w:ascii="Calibri" w:hAnsi="Calibri" w:cs="Calibri"/>
          <w:bCs/>
          <w:sz w:val="24"/>
          <w:szCs w:val="24"/>
        </w:rPr>
        <w:t>(1 comment)</w:t>
      </w:r>
    </w:p>
    <w:p w14:paraId="4BEB1582" w14:textId="05593997" w:rsidR="00CB2C68" w:rsidRPr="007E548C" w:rsidRDefault="00F217A9" w:rsidP="00CB2C68">
      <w:pPr>
        <w:pStyle w:val="ListParagraph"/>
        <w:numPr>
          <w:ilvl w:val="0"/>
          <w:numId w:val="4"/>
        </w:numPr>
        <w:rPr>
          <w:rFonts w:ascii="Calibri" w:hAnsi="Calibri" w:cs="Calibri"/>
          <w:bCs/>
          <w:sz w:val="24"/>
          <w:szCs w:val="24"/>
        </w:rPr>
      </w:pPr>
      <w:r w:rsidRPr="005327BA">
        <w:rPr>
          <w:rFonts w:ascii="Calibri" w:hAnsi="Calibri" w:cs="Calibri"/>
          <w:bCs/>
          <w:sz w:val="24"/>
          <w:szCs w:val="24"/>
        </w:rPr>
        <w:t>Age concern</w:t>
      </w:r>
      <w:r w:rsidR="00CB2C68" w:rsidRPr="007E548C">
        <w:rPr>
          <w:rFonts w:ascii="Calibri" w:hAnsi="Calibri" w:cs="Calibri"/>
          <w:bCs/>
          <w:sz w:val="24"/>
          <w:szCs w:val="24"/>
        </w:rPr>
        <w:t xml:space="preserve"> (1 comment) </w:t>
      </w:r>
    </w:p>
    <w:p w14:paraId="14A4EB94" w14:textId="5593F91A" w:rsidR="00CB2C68" w:rsidRDefault="00F217A9" w:rsidP="00CB2C68">
      <w:pPr>
        <w:pStyle w:val="ListParagraph"/>
        <w:numPr>
          <w:ilvl w:val="0"/>
          <w:numId w:val="4"/>
        </w:numPr>
        <w:rPr>
          <w:rFonts w:ascii="Calibri" w:hAnsi="Calibri" w:cs="Calibri"/>
          <w:bCs/>
          <w:sz w:val="24"/>
          <w:szCs w:val="24"/>
        </w:rPr>
      </w:pPr>
      <w:r w:rsidRPr="005327BA">
        <w:rPr>
          <w:rFonts w:ascii="Calibri" w:hAnsi="Calibri" w:cs="Calibri"/>
          <w:bCs/>
          <w:sz w:val="24"/>
          <w:szCs w:val="24"/>
        </w:rPr>
        <w:t>Age Connect</w:t>
      </w:r>
      <w:r w:rsidR="00CB2C68" w:rsidRPr="007E548C">
        <w:rPr>
          <w:rFonts w:ascii="Calibri" w:hAnsi="Calibri" w:cs="Calibri"/>
          <w:bCs/>
          <w:sz w:val="24"/>
          <w:szCs w:val="24"/>
        </w:rPr>
        <w:t xml:space="preserve"> (1 comment)</w:t>
      </w:r>
    </w:p>
    <w:p w14:paraId="26A40280" w14:textId="45C5901B" w:rsidR="00F217A9" w:rsidRDefault="00DC60A7" w:rsidP="00CB2C68">
      <w:pPr>
        <w:pStyle w:val="ListParagraph"/>
        <w:numPr>
          <w:ilvl w:val="0"/>
          <w:numId w:val="4"/>
        </w:numPr>
        <w:rPr>
          <w:rFonts w:ascii="Calibri" w:hAnsi="Calibri" w:cs="Calibri"/>
          <w:bCs/>
          <w:sz w:val="24"/>
          <w:szCs w:val="24"/>
        </w:rPr>
      </w:pPr>
      <w:r w:rsidRPr="005327BA">
        <w:rPr>
          <w:rFonts w:ascii="Calibri" w:hAnsi="Calibri" w:cs="Calibri"/>
          <w:bCs/>
          <w:sz w:val="24"/>
          <w:szCs w:val="24"/>
        </w:rPr>
        <w:t>Independent Living Services Visiting Team and Floating Support</w:t>
      </w:r>
      <w:r w:rsidRPr="007E548C">
        <w:rPr>
          <w:rFonts w:ascii="Calibri" w:hAnsi="Calibri" w:cs="Calibri"/>
          <w:bCs/>
          <w:sz w:val="24"/>
          <w:szCs w:val="24"/>
        </w:rPr>
        <w:t xml:space="preserve"> (1 comment)</w:t>
      </w:r>
    </w:p>
    <w:p w14:paraId="222C9B66" w14:textId="50210C10" w:rsidR="00DC60A7" w:rsidRDefault="00DC60A7" w:rsidP="00CB2C68">
      <w:pPr>
        <w:pStyle w:val="ListParagraph"/>
        <w:numPr>
          <w:ilvl w:val="0"/>
          <w:numId w:val="4"/>
        </w:numPr>
        <w:rPr>
          <w:rFonts w:ascii="Calibri" w:hAnsi="Calibri" w:cs="Calibri"/>
          <w:bCs/>
          <w:sz w:val="24"/>
          <w:szCs w:val="24"/>
        </w:rPr>
      </w:pPr>
      <w:r w:rsidRPr="005327BA">
        <w:rPr>
          <w:rFonts w:ascii="Calibri" w:hAnsi="Calibri" w:cs="Calibri"/>
          <w:bCs/>
          <w:sz w:val="24"/>
          <w:szCs w:val="24"/>
        </w:rPr>
        <w:t>Adult learning, food bank access</w:t>
      </w:r>
      <w:r w:rsidRPr="007E548C">
        <w:rPr>
          <w:rFonts w:ascii="Calibri" w:hAnsi="Calibri" w:cs="Calibri"/>
          <w:bCs/>
          <w:sz w:val="24"/>
          <w:szCs w:val="24"/>
        </w:rPr>
        <w:t xml:space="preserve"> (1 comment)</w:t>
      </w:r>
    </w:p>
    <w:p w14:paraId="74F5A9B7" w14:textId="062B8F31" w:rsidR="00DC60A7" w:rsidRDefault="00DC60A7" w:rsidP="00CB2C68">
      <w:pPr>
        <w:pStyle w:val="ListParagraph"/>
        <w:numPr>
          <w:ilvl w:val="0"/>
          <w:numId w:val="4"/>
        </w:numPr>
        <w:rPr>
          <w:rFonts w:ascii="Calibri" w:hAnsi="Calibri" w:cs="Calibri"/>
          <w:bCs/>
          <w:sz w:val="24"/>
          <w:szCs w:val="24"/>
        </w:rPr>
      </w:pPr>
      <w:r w:rsidRPr="005327BA">
        <w:rPr>
          <w:rFonts w:ascii="Calibri" w:hAnsi="Calibri" w:cs="Calibri"/>
          <w:bCs/>
          <w:sz w:val="24"/>
          <w:szCs w:val="24"/>
        </w:rPr>
        <w:t>Also other organisations/ charities</w:t>
      </w:r>
      <w:r w:rsidRPr="007E548C">
        <w:rPr>
          <w:rFonts w:ascii="Calibri" w:hAnsi="Calibri" w:cs="Calibri"/>
          <w:bCs/>
          <w:sz w:val="24"/>
          <w:szCs w:val="24"/>
        </w:rPr>
        <w:t xml:space="preserve"> (1 comment)</w:t>
      </w:r>
    </w:p>
    <w:p w14:paraId="62B6800E" w14:textId="47362B62" w:rsidR="00DC60A7" w:rsidRDefault="00DC60A7" w:rsidP="00CB2C68">
      <w:pPr>
        <w:pStyle w:val="ListParagraph"/>
        <w:numPr>
          <w:ilvl w:val="0"/>
          <w:numId w:val="4"/>
        </w:numPr>
        <w:rPr>
          <w:rFonts w:ascii="Calibri" w:hAnsi="Calibri" w:cs="Calibri"/>
          <w:bCs/>
          <w:sz w:val="24"/>
          <w:szCs w:val="24"/>
        </w:rPr>
      </w:pPr>
      <w:r w:rsidRPr="005327BA">
        <w:rPr>
          <w:rFonts w:ascii="Calibri" w:hAnsi="Calibri" w:cs="Calibri"/>
          <w:bCs/>
          <w:sz w:val="24"/>
          <w:szCs w:val="24"/>
        </w:rPr>
        <w:t>I am aware of most of the services as I work in the council</w:t>
      </w:r>
      <w:r w:rsidRPr="007E548C">
        <w:rPr>
          <w:rFonts w:ascii="Calibri" w:hAnsi="Calibri" w:cs="Calibri"/>
          <w:bCs/>
          <w:sz w:val="24"/>
          <w:szCs w:val="24"/>
        </w:rPr>
        <w:t xml:space="preserve"> (1 comment)</w:t>
      </w:r>
    </w:p>
    <w:p w14:paraId="588CD87F" w14:textId="042B24B3" w:rsidR="00DC60A7" w:rsidRDefault="00DC60A7" w:rsidP="00CB2C68">
      <w:pPr>
        <w:pStyle w:val="ListParagraph"/>
        <w:numPr>
          <w:ilvl w:val="0"/>
          <w:numId w:val="4"/>
        </w:numPr>
        <w:rPr>
          <w:rFonts w:ascii="Calibri" w:hAnsi="Calibri" w:cs="Calibri"/>
          <w:bCs/>
          <w:sz w:val="24"/>
          <w:szCs w:val="24"/>
        </w:rPr>
      </w:pPr>
      <w:r w:rsidRPr="005327BA">
        <w:rPr>
          <w:rFonts w:ascii="Calibri" w:hAnsi="Calibri" w:cs="Calibri"/>
          <w:bCs/>
          <w:sz w:val="24"/>
          <w:szCs w:val="24"/>
        </w:rPr>
        <w:t>Friends who worked for Cardiff Council</w:t>
      </w:r>
      <w:r w:rsidRPr="007E548C">
        <w:rPr>
          <w:rFonts w:ascii="Calibri" w:hAnsi="Calibri" w:cs="Calibri"/>
          <w:bCs/>
          <w:sz w:val="24"/>
          <w:szCs w:val="24"/>
        </w:rPr>
        <w:t xml:space="preserve"> (1 comment)</w:t>
      </w:r>
    </w:p>
    <w:p w14:paraId="7FB66DF6" w14:textId="1ED8A3AC" w:rsidR="00DC60A7" w:rsidRPr="007E548C" w:rsidRDefault="00DC60A7" w:rsidP="00CB2C68">
      <w:pPr>
        <w:pStyle w:val="ListParagraph"/>
        <w:numPr>
          <w:ilvl w:val="0"/>
          <w:numId w:val="4"/>
        </w:numPr>
        <w:rPr>
          <w:rFonts w:ascii="Calibri" w:hAnsi="Calibri" w:cs="Calibri"/>
          <w:bCs/>
          <w:sz w:val="24"/>
          <w:szCs w:val="24"/>
        </w:rPr>
      </w:pPr>
      <w:r w:rsidRPr="005327BA">
        <w:rPr>
          <w:rFonts w:ascii="Calibri" w:hAnsi="Calibri" w:cs="Calibri"/>
          <w:bCs/>
          <w:sz w:val="24"/>
          <w:szCs w:val="24"/>
        </w:rPr>
        <w:t>From these surveys :-)</w:t>
      </w:r>
      <w:r w:rsidRPr="007E548C">
        <w:rPr>
          <w:rFonts w:ascii="Calibri" w:hAnsi="Calibri" w:cs="Calibri"/>
          <w:bCs/>
          <w:sz w:val="24"/>
          <w:szCs w:val="24"/>
        </w:rPr>
        <w:t xml:space="preserve"> (1 comment)</w:t>
      </w:r>
    </w:p>
    <w:p w14:paraId="15EE4DF5" w14:textId="77777777" w:rsidR="00CB2C68" w:rsidRPr="00BA50FD" w:rsidRDefault="00CB2C68" w:rsidP="00CB2C68">
      <w:pPr>
        <w:rPr>
          <w:rFonts w:ascii="Calibri" w:hAnsi="Calibri" w:cs="Calibri"/>
          <w:bCs/>
          <w:sz w:val="24"/>
          <w:szCs w:val="24"/>
        </w:rPr>
      </w:pPr>
    </w:p>
    <w:p w14:paraId="72316487" w14:textId="43204BD5" w:rsidR="00CB2C68" w:rsidRPr="00BA50FD" w:rsidRDefault="00CB2C68" w:rsidP="00CB2C68">
      <w:pPr>
        <w:ind w:right="-23"/>
        <w:rPr>
          <w:rFonts w:ascii="Calibri" w:hAnsi="Calibri" w:cs="Calibri"/>
          <w:bCs/>
          <w:sz w:val="24"/>
          <w:szCs w:val="24"/>
        </w:rPr>
      </w:pPr>
      <w:r w:rsidRPr="00BB16FB">
        <w:rPr>
          <w:rFonts w:ascii="Calibri" w:hAnsi="Calibri" w:cs="Calibri"/>
          <w:sz w:val="24"/>
          <w:szCs w:val="24"/>
        </w:rPr>
        <w:t xml:space="preserve">Awareness of this Advice Service was </w:t>
      </w:r>
      <w:r w:rsidR="00215021" w:rsidRPr="00BB16FB">
        <w:rPr>
          <w:rFonts w:ascii="Calibri" w:hAnsi="Calibri" w:cs="Calibri"/>
          <w:sz w:val="24"/>
          <w:szCs w:val="24"/>
        </w:rPr>
        <w:t>broadly consistent across the demographic groups analysed</w:t>
      </w:r>
      <w:r w:rsidRPr="00BB16FB">
        <w:rPr>
          <w:rFonts w:ascii="Calibri" w:hAnsi="Calibri" w:cs="Calibri"/>
          <w:sz w:val="24"/>
          <w:szCs w:val="24"/>
        </w:rPr>
        <w:t>.</w:t>
      </w:r>
    </w:p>
    <w:tbl>
      <w:tblPr>
        <w:tblStyle w:val="GridTable5Dark-Accent6"/>
        <w:tblW w:w="10484" w:type="dxa"/>
        <w:tblInd w:w="-572" w:type="dxa"/>
        <w:tblLayout w:type="fixed"/>
        <w:tblLook w:val="04A0" w:firstRow="1" w:lastRow="0" w:firstColumn="1" w:lastColumn="0" w:noHBand="0" w:noVBand="1"/>
      </w:tblPr>
      <w:tblGrid>
        <w:gridCol w:w="1872"/>
        <w:gridCol w:w="822"/>
        <w:gridCol w:w="1169"/>
        <w:gridCol w:w="1170"/>
        <w:gridCol w:w="1340"/>
        <w:gridCol w:w="1170"/>
        <w:gridCol w:w="1170"/>
        <w:gridCol w:w="920"/>
        <w:gridCol w:w="851"/>
      </w:tblGrid>
      <w:tr w:rsidR="00C05089" w:rsidRPr="00BA50FD" w14:paraId="0239644D" w14:textId="77777777">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hideMark/>
          </w:tcPr>
          <w:p w14:paraId="6BEA758B" w14:textId="77777777" w:rsidR="00CB2C68" w:rsidRPr="00AE6E68" w:rsidRDefault="00CB2C68" w:rsidP="00150AB2">
            <w:pPr>
              <w:spacing w:after="0"/>
              <w:jc w:val="right"/>
              <w:rPr>
                <w:rFonts w:ascii="Times New Roman" w:eastAsia="Times New Roman" w:hAnsi="Times New Roman" w:cs="Times New Roman"/>
                <w:sz w:val="24"/>
                <w:szCs w:val="28"/>
                <w:lang w:eastAsia="en-GB"/>
              </w:rPr>
            </w:pPr>
          </w:p>
        </w:tc>
        <w:tc>
          <w:tcPr>
            <w:tcW w:w="822" w:type="dxa"/>
            <w:noWrap/>
            <w:hideMark/>
          </w:tcPr>
          <w:p w14:paraId="1CAC41EB" w14:textId="77777777" w:rsidR="00CB2C68" w:rsidRPr="00AE6E68"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AE6E68">
              <w:rPr>
                <w:rFonts w:ascii="Calibri" w:eastAsia="Times New Roman" w:hAnsi="Calibri" w:cs="Calibri"/>
                <w:sz w:val="24"/>
                <w:szCs w:val="28"/>
                <w:lang w:eastAsia="en-GB"/>
              </w:rPr>
              <w:t>Base</w:t>
            </w:r>
          </w:p>
        </w:tc>
        <w:tc>
          <w:tcPr>
            <w:tcW w:w="1169" w:type="dxa"/>
            <w:noWrap/>
            <w:hideMark/>
          </w:tcPr>
          <w:p w14:paraId="1769A7EB" w14:textId="77777777" w:rsidR="00CB2C68" w:rsidRPr="00AE6E68"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AE6E68">
              <w:rPr>
                <w:rFonts w:ascii="Calibri" w:eastAsia="Times New Roman" w:hAnsi="Calibri" w:cs="Calibri"/>
                <w:sz w:val="24"/>
                <w:szCs w:val="28"/>
                <w:lang w:eastAsia="en-GB"/>
              </w:rPr>
              <w:t>Yes, in Hubs / Libraries</w:t>
            </w:r>
          </w:p>
        </w:tc>
        <w:tc>
          <w:tcPr>
            <w:tcW w:w="1170" w:type="dxa"/>
            <w:noWrap/>
            <w:hideMark/>
          </w:tcPr>
          <w:p w14:paraId="4B5BAA27" w14:textId="77777777" w:rsidR="00CB2C68" w:rsidRPr="00AE6E68"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AE6E68">
              <w:rPr>
                <w:rFonts w:ascii="Calibri" w:eastAsia="Times New Roman" w:hAnsi="Calibri" w:cs="Calibri"/>
                <w:sz w:val="24"/>
                <w:szCs w:val="28"/>
                <w:lang w:eastAsia="en-GB"/>
              </w:rPr>
              <w:t>Yes, at the website</w:t>
            </w:r>
          </w:p>
        </w:tc>
        <w:tc>
          <w:tcPr>
            <w:tcW w:w="1340" w:type="dxa"/>
            <w:noWrap/>
            <w:hideMark/>
          </w:tcPr>
          <w:p w14:paraId="169B7476" w14:textId="77777777" w:rsidR="00CB2C68" w:rsidRPr="00AE6E68"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AE6E68">
              <w:rPr>
                <w:rFonts w:ascii="Calibri" w:eastAsia="Times New Roman" w:hAnsi="Calibri" w:cs="Calibri"/>
                <w:sz w:val="24"/>
                <w:szCs w:val="28"/>
                <w:lang w:eastAsia="en-GB"/>
              </w:rPr>
              <w:t>Yes, the Adviceline</w:t>
            </w:r>
          </w:p>
        </w:tc>
        <w:tc>
          <w:tcPr>
            <w:tcW w:w="1170" w:type="dxa"/>
          </w:tcPr>
          <w:p w14:paraId="64CF819F" w14:textId="77777777" w:rsidR="00CB2C68" w:rsidRPr="00AE6E68"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AE6E68">
              <w:rPr>
                <w:rFonts w:ascii="Calibri" w:eastAsia="Times New Roman" w:hAnsi="Calibri" w:cs="Calibri"/>
                <w:sz w:val="24"/>
                <w:szCs w:val="28"/>
                <w:lang w:eastAsia="en-GB"/>
              </w:rPr>
              <w:t>Welfare Liaison Team</w:t>
            </w:r>
          </w:p>
        </w:tc>
        <w:tc>
          <w:tcPr>
            <w:tcW w:w="1170" w:type="dxa"/>
          </w:tcPr>
          <w:p w14:paraId="07AC97CB" w14:textId="77777777" w:rsidR="00CB2C68" w:rsidRPr="00AE6E68"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AE6E68">
              <w:rPr>
                <w:rFonts w:ascii="Calibri" w:eastAsia="Times New Roman" w:hAnsi="Calibri" w:cs="Calibri"/>
                <w:sz w:val="24"/>
                <w:szCs w:val="28"/>
                <w:lang w:eastAsia="en-GB"/>
              </w:rPr>
              <w:t>Help with debts</w:t>
            </w:r>
            <w:r w:rsidRPr="00AE6E68" w:rsidDel="0045102E">
              <w:rPr>
                <w:rFonts w:ascii="Calibri" w:eastAsia="Times New Roman" w:hAnsi="Calibri" w:cs="Calibri"/>
                <w:sz w:val="24"/>
                <w:szCs w:val="28"/>
                <w:lang w:eastAsia="en-GB"/>
              </w:rPr>
              <w:t xml:space="preserve"> </w:t>
            </w:r>
          </w:p>
        </w:tc>
        <w:tc>
          <w:tcPr>
            <w:tcW w:w="920" w:type="dxa"/>
            <w:tcBorders>
              <w:right w:val="single" w:sz="4" w:space="0" w:color="27A096"/>
            </w:tcBorders>
          </w:tcPr>
          <w:p w14:paraId="0347F0DC" w14:textId="77777777" w:rsidR="00CB2C68" w:rsidRPr="00AE6E68"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AE6E68">
              <w:rPr>
                <w:rFonts w:ascii="Calibri" w:eastAsia="Times New Roman" w:hAnsi="Calibri" w:cs="Calibri"/>
                <w:sz w:val="24"/>
                <w:szCs w:val="28"/>
                <w:lang w:eastAsia="en-GB"/>
              </w:rPr>
              <w:t>Other</w:t>
            </w:r>
          </w:p>
        </w:tc>
        <w:tc>
          <w:tcPr>
            <w:tcW w:w="851" w:type="dxa"/>
            <w:tcBorders>
              <w:left w:val="single" w:sz="4" w:space="0" w:color="27A096"/>
            </w:tcBorders>
            <w:noWrap/>
            <w:hideMark/>
          </w:tcPr>
          <w:p w14:paraId="79EFDE8B" w14:textId="77777777" w:rsidR="00CB2C68" w:rsidRPr="00AE6E68"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AE6E68">
              <w:rPr>
                <w:rFonts w:ascii="Calibri" w:eastAsia="Times New Roman" w:hAnsi="Calibri" w:cs="Calibri"/>
                <w:sz w:val="24"/>
                <w:szCs w:val="28"/>
                <w:lang w:eastAsia="en-GB"/>
              </w:rPr>
              <w:t>No</w:t>
            </w:r>
          </w:p>
        </w:tc>
      </w:tr>
      <w:tr w:rsidR="007D21B6" w:rsidRPr="00BA50FD" w14:paraId="4F4BA129"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6EC99471" w14:textId="77777777" w:rsidR="00CB2C68" w:rsidRPr="00AE6E68" w:rsidRDefault="00CB2C68" w:rsidP="00150AB2">
            <w:pPr>
              <w:spacing w:after="0"/>
              <w:rPr>
                <w:rFonts w:ascii="Times New Roman" w:eastAsia="Times New Roman" w:hAnsi="Times New Roman" w:cs="Times New Roman"/>
                <w:sz w:val="24"/>
                <w:szCs w:val="28"/>
                <w:lang w:eastAsia="en-GB"/>
              </w:rPr>
            </w:pPr>
            <w:r w:rsidRPr="00AE6E68">
              <w:rPr>
                <w:rFonts w:ascii="Calibri" w:eastAsia="Times New Roman" w:hAnsi="Calibri" w:cs="Calibri"/>
                <w:color w:val="000000"/>
                <w:sz w:val="24"/>
                <w:szCs w:val="28"/>
                <w:lang w:eastAsia="en-GB"/>
              </w:rPr>
              <w:t>Female</w:t>
            </w:r>
          </w:p>
        </w:tc>
        <w:tc>
          <w:tcPr>
            <w:tcW w:w="822" w:type="dxa"/>
            <w:noWrap/>
          </w:tcPr>
          <w:p w14:paraId="4650B547" w14:textId="0D0B96E0" w:rsidR="00CB2C68" w:rsidRPr="00AE6E68" w:rsidRDefault="00492DB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sz w:val="24"/>
                <w:szCs w:val="28"/>
                <w:lang w:eastAsia="en-GB"/>
              </w:rPr>
            </w:pPr>
            <w:r>
              <w:rPr>
                <w:rFonts w:ascii="Calibri" w:eastAsia="Times New Roman" w:hAnsi="Calibri" w:cs="Calibri"/>
                <w:b/>
                <w:bCs/>
                <w:sz w:val="24"/>
                <w:szCs w:val="28"/>
                <w:lang w:eastAsia="en-GB"/>
              </w:rPr>
              <w:t>910</w:t>
            </w:r>
          </w:p>
        </w:tc>
        <w:tc>
          <w:tcPr>
            <w:tcW w:w="1169" w:type="dxa"/>
            <w:noWrap/>
          </w:tcPr>
          <w:p w14:paraId="214749E0" w14:textId="1901026C"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sidRPr="00866D97">
              <w:rPr>
                <w:rFonts w:ascii="Calibri" w:eastAsia="Times New Roman" w:hAnsi="Calibri" w:cs="Calibri"/>
                <w:i/>
                <w:iCs/>
                <w:sz w:val="24"/>
                <w:szCs w:val="28"/>
                <w:lang w:eastAsia="en-GB"/>
              </w:rPr>
              <w:t>59.3</w:t>
            </w:r>
          </w:p>
        </w:tc>
        <w:tc>
          <w:tcPr>
            <w:tcW w:w="1170" w:type="dxa"/>
            <w:noWrap/>
          </w:tcPr>
          <w:p w14:paraId="46E9CB20" w14:textId="2D125126"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sidRPr="00866D97">
              <w:rPr>
                <w:rFonts w:ascii="Calibri" w:eastAsia="Times New Roman" w:hAnsi="Calibri" w:cs="Calibri"/>
                <w:i/>
                <w:iCs/>
                <w:sz w:val="24"/>
                <w:szCs w:val="28"/>
                <w:lang w:eastAsia="en-GB"/>
              </w:rPr>
              <w:t>20.9</w:t>
            </w:r>
          </w:p>
        </w:tc>
        <w:tc>
          <w:tcPr>
            <w:tcW w:w="1340" w:type="dxa"/>
            <w:noWrap/>
          </w:tcPr>
          <w:p w14:paraId="12225FAC" w14:textId="0E8159ED"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sidRPr="00866D97">
              <w:rPr>
                <w:rFonts w:ascii="Calibri" w:eastAsia="Times New Roman" w:hAnsi="Calibri" w:cs="Calibri"/>
                <w:i/>
                <w:iCs/>
                <w:sz w:val="24"/>
                <w:szCs w:val="28"/>
                <w:lang w:eastAsia="en-GB"/>
              </w:rPr>
              <w:t>12</w:t>
            </w:r>
            <w:r w:rsidR="00CB2C68" w:rsidRPr="00866D97">
              <w:rPr>
                <w:rFonts w:ascii="Calibri" w:eastAsia="Times New Roman" w:hAnsi="Calibri" w:cs="Calibri"/>
                <w:i/>
                <w:iCs/>
                <w:sz w:val="24"/>
                <w:szCs w:val="28"/>
                <w:lang w:eastAsia="en-GB"/>
              </w:rPr>
              <w:t>.4</w:t>
            </w:r>
          </w:p>
        </w:tc>
        <w:tc>
          <w:tcPr>
            <w:tcW w:w="1170" w:type="dxa"/>
          </w:tcPr>
          <w:p w14:paraId="4BBD032E" w14:textId="3D7A9AB7"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sidRPr="00866D97">
              <w:rPr>
                <w:rFonts w:ascii="Calibri" w:eastAsia="Times New Roman" w:hAnsi="Calibri" w:cs="Calibri"/>
                <w:i/>
                <w:iCs/>
                <w:sz w:val="24"/>
                <w:szCs w:val="28"/>
                <w:lang w:eastAsia="en-GB"/>
              </w:rPr>
              <w:t>5.6</w:t>
            </w:r>
          </w:p>
        </w:tc>
        <w:tc>
          <w:tcPr>
            <w:tcW w:w="1170" w:type="dxa"/>
          </w:tcPr>
          <w:p w14:paraId="2D2FD04E" w14:textId="5A4B65A2" w:rsidR="00CB2C68" w:rsidRPr="00866D9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sidRPr="00866D97">
              <w:rPr>
                <w:rFonts w:ascii="Calibri" w:eastAsia="Times New Roman" w:hAnsi="Calibri" w:cs="Calibri"/>
                <w:i/>
                <w:iCs/>
                <w:sz w:val="24"/>
                <w:szCs w:val="28"/>
                <w:lang w:eastAsia="en-GB"/>
              </w:rPr>
              <w:t>7.</w:t>
            </w:r>
            <w:r w:rsidR="00492DBF" w:rsidRPr="00866D97">
              <w:rPr>
                <w:rFonts w:ascii="Calibri" w:eastAsia="Times New Roman" w:hAnsi="Calibri" w:cs="Calibri"/>
                <w:i/>
                <w:iCs/>
                <w:sz w:val="24"/>
                <w:szCs w:val="28"/>
                <w:lang w:eastAsia="en-GB"/>
              </w:rPr>
              <w:t>7</w:t>
            </w:r>
          </w:p>
        </w:tc>
        <w:tc>
          <w:tcPr>
            <w:tcW w:w="920" w:type="dxa"/>
          </w:tcPr>
          <w:p w14:paraId="1E571CF3" w14:textId="6C94F53C" w:rsidR="00CB2C68" w:rsidRPr="00866D9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2.</w:t>
            </w:r>
            <w:r w:rsidR="00492DBF" w:rsidRPr="00866D97">
              <w:rPr>
                <w:rFonts w:ascii="Calibri" w:eastAsia="Times New Roman" w:hAnsi="Calibri" w:cs="Calibri"/>
                <w:i/>
                <w:iCs/>
                <w:color w:val="000000"/>
                <w:sz w:val="24"/>
                <w:szCs w:val="28"/>
                <w:lang w:eastAsia="en-GB"/>
              </w:rPr>
              <w:t>9</w:t>
            </w:r>
          </w:p>
        </w:tc>
        <w:tc>
          <w:tcPr>
            <w:tcW w:w="851" w:type="dxa"/>
            <w:noWrap/>
          </w:tcPr>
          <w:p w14:paraId="0EFE5D3D" w14:textId="6BEC6FEE"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8"/>
                <w:lang w:eastAsia="en-GB"/>
              </w:rPr>
            </w:pPr>
            <w:r w:rsidRPr="00866D97">
              <w:rPr>
                <w:rFonts w:ascii="Calibri" w:eastAsia="Times New Roman" w:hAnsi="Calibri" w:cs="Calibri"/>
                <w:i/>
                <w:iCs/>
                <w:sz w:val="24"/>
                <w:szCs w:val="28"/>
                <w:lang w:eastAsia="en-GB"/>
              </w:rPr>
              <w:t>33.6</w:t>
            </w:r>
          </w:p>
        </w:tc>
      </w:tr>
      <w:tr w:rsidR="007D21B6" w:rsidRPr="00BA50FD" w14:paraId="21205201"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23727DFC" w14:textId="77777777" w:rsidR="00CB2C68" w:rsidRPr="00AE6E68" w:rsidRDefault="00CB2C68" w:rsidP="00150AB2">
            <w:pPr>
              <w:spacing w:after="0"/>
              <w:rPr>
                <w:rFonts w:ascii="Calibri" w:eastAsia="Times New Roman" w:hAnsi="Calibri" w:cs="Calibri"/>
                <w:color w:val="000000"/>
                <w:sz w:val="24"/>
                <w:szCs w:val="28"/>
                <w:lang w:eastAsia="en-GB"/>
              </w:rPr>
            </w:pPr>
            <w:r w:rsidRPr="00AE6E68">
              <w:rPr>
                <w:rFonts w:ascii="Calibri" w:eastAsia="Times New Roman" w:hAnsi="Calibri" w:cs="Calibri"/>
                <w:color w:val="000000"/>
                <w:sz w:val="24"/>
                <w:szCs w:val="28"/>
                <w:lang w:eastAsia="en-GB"/>
              </w:rPr>
              <w:t>Identify as disabled</w:t>
            </w:r>
          </w:p>
        </w:tc>
        <w:tc>
          <w:tcPr>
            <w:tcW w:w="822" w:type="dxa"/>
            <w:noWrap/>
          </w:tcPr>
          <w:p w14:paraId="7A57E916" w14:textId="15C6037F" w:rsidR="00CB2C68" w:rsidRPr="00AE6E68" w:rsidRDefault="00262385"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color w:val="000000"/>
                <w:sz w:val="24"/>
                <w:szCs w:val="28"/>
                <w:lang w:eastAsia="en-GB"/>
              </w:rPr>
            </w:pPr>
            <w:r>
              <w:rPr>
                <w:rFonts w:ascii="Calibri" w:eastAsia="Times New Roman" w:hAnsi="Calibri" w:cs="Calibri"/>
                <w:b/>
                <w:color w:val="000000"/>
                <w:sz w:val="24"/>
                <w:szCs w:val="28"/>
                <w:lang w:eastAsia="en-GB"/>
              </w:rPr>
              <w:t>300</w:t>
            </w:r>
          </w:p>
        </w:tc>
        <w:tc>
          <w:tcPr>
            <w:tcW w:w="1169" w:type="dxa"/>
            <w:noWrap/>
          </w:tcPr>
          <w:p w14:paraId="1995E835" w14:textId="1B7FC21D"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59.3</w:t>
            </w:r>
          </w:p>
        </w:tc>
        <w:tc>
          <w:tcPr>
            <w:tcW w:w="1170" w:type="dxa"/>
            <w:noWrap/>
          </w:tcPr>
          <w:p w14:paraId="26F9EC6F" w14:textId="122893E6"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22.0</w:t>
            </w:r>
          </w:p>
        </w:tc>
        <w:tc>
          <w:tcPr>
            <w:tcW w:w="1340" w:type="dxa"/>
            <w:noWrap/>
          </w:tcPr>
          <w:p w14:paraId="5CF0141F" w14:textId="4878B147"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9.7</w:t>
            </w:r>
          </w:p>
        </w:tc>
        <w:tc>
          <w:tcPr>
            <w:tcW w:w="1170" w:type="dxa"/>
          </w:tcPr>
          <w:p w14:paraId="0140D324" w14:textId="17BFB71C"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5.0</w:t>
            </w:r>
          </w:p>
        </w:tc>
        <w:tc>
          <w:tcPr>
            <w:tcW w:w="1170" w:type="dxa"/>
          </w:tcPr>
          <w:p w14:paraId="2EF0B271" w14:textId="7B9235C0" w:rsidR="00CB2C68" w:rsidRPr="00866D97"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6</w:t>
            </w:r>
            <w:r w:rsidR="00262385" w:rsidRPr="00866D97">
              <w:rPr>
                <w:rFonts w:ascii="Calibri" w:eastAsia="Times New Roman" w:hAnsi="Calibri" w:cs="Calibri"/>
                <w:i/>
                <w:iCs/>
                <w:color w:val="000000"/>
                <w:sz w:val="24"/>
                <w:szCs w:val="28"/>
                <w:lang w:eastAsia="en-GB"/>
              </w:rPr>
              <w:t>.7</w:t>
            </w:r>
          </w:p>
        </w:tc>
        <w:tc>
          <w:tcPr>
            <w:tcW w:w="920" w:type="dxa"/>
          </w:tcPr>
          <w:p w14:paraId="62FA72E4" w14:textId="2516A956"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2.7</w:t>
            </w:r>
          </w:p>
        </w:tc>
        <w:tc>
          <w:tcPr>
            <w:tcW w:w="851" w:type="dxa"/>
            <w:noWrap/>
          </w:tcPr>
          <w:p w14:paraId="3D167201" w14:textId="638FD0E1"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36.3</w:t>
            </w:r>
          </w:p>
        </w:tc>
      </w:tr>
      <w:tr w:rsidR="007D21B6" w:rsidRPr="00BA50FD" w14:paraId="12F44308"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6FF6A855" w14:textId="77777777" w:rsidR="00CB2C68" w:rsidRPr="00AE6E68" w:rsidRDefault="00CB2C68" w:rsidP="00150AB2">
            <w:pPr>
              <w:spacing w:after="0"/>
              <w:rPr>
                <w:rFonts w:ascii="Calibri" w:eastAsia="Times New Roman" w:hAnsi="Calibri" w:cs="Calibri"/>
                <w:color w:val="000000"/>
                <w:sz w:val="24"/>
                <w:szCs w:val="28"/>
                <w:lang w:eastAsia="en-GB"/>
              </w:rPr>
            </w:pPr>
            <w:r w:rsidRPr="00AE6E68">
              <w:rPr>
                <w:rFonts w:ascii="Calibri" w:eastAsia="Times New Roman" w:hAnsi="Calibri" w:cs="Calibri"/>
                <w:color w:val="000000"/>
                <w:sz w:val="24"/>
                <w:szCs w:val="28"/>
                <w:lang w:eastAsia="en-GB"/>
              </w:rPr>
              <w:t>Southern Arc</w:t>
            </w:r>
          </w:p>
        </w:tc>
        <w:tc>
          <w:tcPr>
            <w:tcW w:w="822" w:type="dxa"/>
            <w:noWrap/>
          </w:tcPr>
          <w:p w14:paraId="64A4B904" w14:textId="3EAFC303" w:rsidR="00CB2C68" w:rsidRPr="00AE6E68" w:rsidRDefault="00B30C10"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color w:val="000000"/>
                <w:sz w:val="24"/>
                <w:szCs w:val="28"/>
                <w:lang w:eastAsia="en-GB"/>
              </w:rPr>
            </w:pPr>
            <w:r>
              <w:rPr>
                <w:rFonts w:ascii="Calibri" w:eastAsia="Times New Roman" w:hAnsi="Calibri" w:cs="Calibri"/>
                <w:b/>
                <w:color w:val="000000"/>
                <w:sz w:val="24"/>
                <w:szCs w:val="28"/>
                <w:lang w:eastAsia="en-GB"/>
              </w:rPr>
              <w:t>606</w:t>
            </w:r>
          </w:p>
        </w:tc>
        <w:tc>
          <w:tcPr>
            <w:tcW w:w="1169" w:type="dxa"/>
            <w:noWrap/>
          </w:tcPr>
          <w:p w14:paraId="1E5ABD46" w14:textId="264DE723" w:rsidR="00CB2C68" w:rsidRPr="00866D97" w:rsidRDefault="00B30C1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58.6</w:t>
            </w:r>
          </w:p>
        </w:tc>
        <w:tc>
          <w:tcPr>
            <w:tcW w:w="1170" w:type="dxa"/>
            <w:noWrap/>
          </w:tcPr>
          <w:p w14:paraId="1A1BF2B6" w14:textId="64BA7A8A" w:rsidR="00CB2C68" w:rsidRPr="00866D97" w:rsidRDefault="00B30C1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20.5</w:t>
            </w:r>
          </w:p>
        </w:tc>
        <w:tc>
          <w:tcPr>
            <w:tcW w:w="1340" w:type="dxa"/>
            <w:noWrap/>
          </w:tcPr>
          <w:p w14:paraId="3D3AE026" w14:textId="4B2C83EA" w:rsidR="00CB2C68" w:rsidRPr="00866D97" w:rsidRDefault="00B30C1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11.7</w:t>
            </w:r>
          </w:p>
        </w:tc>
        <w:tc>
          <w:tcPr>
            <w:tcW w:w="1170" w:type="dxa"/>
          </w:tcPr>
          <w:p w14:paraId="16B5D5D8" w14:textId="163A237F" w:rsidR="00CB2C68" w:rsidRPr="00866D97" w:rsidRDefault="00B30C1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w:t>
            </w:r>
            <w:r w:rsidR="00CB2C68" w:rsidRPr="00866D97">
              <w:rPr>
                <w:rFonts w:ascii="Calibri" w:eastAsia="Times New Roman" w:hAnsi="Calibri" w:cs="Calibri"/>
                <w:i/>
                <w:iCs/>
                <w:color w:val="000000"/>
                <w:sz w:val="24"/>
                <w:szCs w:val="28"/>
                <w:lang w:eastAsia="en-GB"/>
              </w:rPr>
              <w:t>.9</w:t>
            </w:r>
          </w:p>
        </w:tc>
        <w:tc>
          <w:tcPr>
            <w:tcW w:w="1170" w:type="dxa"/>
          </w:tcPr>
          <w:p w14:paraId="58D9703F" w14:textId="45B65BD2" w:rsidR="00CB2C68" w:rsidRPr="00866D97" w:rsidRDefault="00B30C1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6.</w:t>
            </w:r>
            <w:r w:rsidR="00CB2C68" w:rsidRPr="00866D97">
              <w:rPr>
                <w:rFonts w:ascii="Calibri" w:eastAsia="Times New Roman" w:hAnsi="Calibri" w:cs="Calibri"/>
                <w:i/>
                <w:iCs/>
                <w:color w:val="000000"/>
                <w:sz w:val="24"/>
                <w:szCs w:val="28"/>
                <w:lang w:eastAsia="en-GB"/>
              </w:rPr>
              <w:t>9</w:t>
            </w:r>
          </w:p>
        </w:tc>
        <w:tc>
          <w:tcPr>
            <w:tcW w:w="920" w:type="dxa"/>
          </w:tcPr>
          <w:p w14:paraId="28B4043E" w14:textId="28B83E00" w:rsidR="00CB2C68" w:rsidRPr="00866D97" w:rsidRDefault="00B30C1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color w:val="000000"/>
                <w:sz w:val="24"/>
                <w:szCs w:val="28"/>
                <w:lang w:eastAsia="en-GB"/>
              </w:rPr>
              <w:t>3.8</w:t>
            </w:r>
          </w:p>
        </w:tc>
        <w:tc>
          <w:tcPr>
            <w:tcW w:w="851" w:type="dxa"/>
            <w:noWrap/>
          </w:tcPr>
          <w:p w14:paraId="1D1392D2" w14:textId="38FCE57F" w:rsidR="00CB2C68" w:rsidRPr="00866D9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34.</w:t>
            </w:r>
            <w:r w:rsidR="00B30C10" w:rsidRPr="00866D97">
              <w:rPr>
                <w:rFonts w:ascii="Calibri" w:eastAsia="Times New Roman" w:hAnsi="Calibri" w:cs="Calibri"/>
                <w:i/>
                <w:iCs/>
                <w:color w:val="000000"/>
                <w:sz w:val="24"/>
                <w:szCs w:val="28"/>
                <w:lang w:eastAsia="en-GB"/>
              </w:rPr>
              <w:t>0</w:t>
            </w:r>
          </w:p>
        </w:tc>
      </w:tr>
      <w:tr w:rsidR="007D21B6" w:rsidRPr="00BA50FD" w14:paraId="1B5AA58E"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3FBC3AFC" w14:textId="77777777" w:rsidR="00CB2C68" w:rsidRPr="00AE6E68" w:rsidRDefault="00CB2C68" w:rsidP="00150AB2">
            <w:pPr>
              <w:spacing w:after="0"/>
              <w:rPr>
                <w:rFonts w:ascii="Calibri" w:eastAsia="Times New Roman" w:hAnsi="Calibri" w:cs="Calibri"/>
                <w:color w:val="000000"/>
                <w:sz w:val="24"/>
                <w:szCs w:val="28"/>
                <w:lang w:eastAsia="en-GB"/>
              </w:rPr>
            </w:pPr>
            <w:r w:rsidRPr="00AE6E68">
              <w:rPr>
                <w:rFonts w:ascii="Calibri" w:eastAsia="Times New Roman" w:hAnsi="Calibri" w:cs="Calibri"/>
                <w:color w:val="000000"/>
                <w:sz w:val="24"/>
                <w:szCs w:val="28"/>
                <w:lang w:eastAsia="en-GB"/>
              </w:rPr>
              <w:t>Children in Household</w:t>
            </w:r>
          </w:p>
        </w:tc>
        <w:tc>
          <w:tcPr>
            <w:tcW w:w="822" w:type="dxa"/>
            <w:noWrap/>
          </w:tcPr>
          <w:p w14:paraId="332FAE6A" w14:textId="160995A0" w:rsidR="00CB2C68" w:rsidRPr="00AE6E68" w:rsidRDefault="00EF7107"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color w:val="000000"/>
                <w:sz w:val="24"/>
                <w:szCs w:val="28"/>
                <w:lang w:eastAsia="en-GB"/>
              </w:rPr>
            </w:pPr>
            <w:r>
              <w:rPr>
                <w:rFonts w:ascii="Calibri" w:eastAsia="Times New Roman" w:hAnsi="Calibri" w:cs="Calibri"/>
                <w:b/>
                <w:color w:val="000000"/>
                <w:sz w:val="24"/>
                <w:szCs w:val="28"/>
                <w:lang w:eastAsia="en-GB"/>
              </w:rPr>
              <w:t>402</w:t>
            </w:r>
          </w:p>
        </w:tc>
        <w:tc>
          <w:tcPr>
            <w:tcW w:w="1169" w:type="dxa"/>
            <w:noWrap/>
          </w:tcPr>
          <w:p w14:paraId="4742DC51" w14:textId="2B8648B1" w:rsidR="00CB2C68" w:rsidRPr="00866D97" w:rsidRDefault="00B30C10"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53.5</w:t>
            </w:r>
          </w:p>
        </w:tc>
        <w:tc>
          <w:tcPr>
            <w:tcW w:w="1170" w:type="dxa"/>
            <w:noWrap/>
          </w:tcPr>
          <w:p w14:paraId="6B0AF806" w14:textId="0EDD1CF5" w:rsidR="00CB2C68" w:rsidRPr="00866D97" w:rsidRDefault="00B30C10"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22.4</w:t>
            </w:r>
          </w:p>
        </w:tc>
        <w:tc>
          <w:tcPr>
            <w:tcW w:w="1340" w:type="dxa"/>
            <w:noWrap/>
          </w:tcPr>
          <w:p w14:paraId="1ED9EDE6" w14:textId="285086B3" w:rsidR="00CB2C68" w:rsidRPr="00866D97"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13.</w:t>
            </w:r>
            <w:r w:rsidR="00B30C10" w:rsidRPr="00866D97">
              <w:rPr>
                <w:rFonts w:ascii="Calibri" w:eastAsia="Times New Roman" w:hAnsi="Calibri" w:cs="Calibri"/>
                <w:i/>
                <w:iCs/>
                <w:color w:val="000000"/>
                <w:sz w:val="24"/>
                <w:szCs w:val="28"/>
                <w:lang w:eastAsia="en-GB"/>
              </w:rPr>
              <w:t>2</w:t>
            </w:r>
          </w:p>
        </w:tc>
        <w:tc>
          <w:tcPr>
            <w:tcW w:w="1170" w:type="dxa"/>
          </w:tcPr>
          <w:p w14:paraId="298863CD" w14:textId="5731BBBA" w:rsidR="00CB2C68" w:rsidRPr="00866D97"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w:t>
            </w:r>
            <w:r w:rsidR="00B30C10" w:rsidRPr="00866D97">
              <w:rPr>
                <w:rFonts w:ascii="Calibri" w:eastAsia="Times New Roman" w:hAnsi="Calibri" w:cs="Calibri"/>
                <w:i/>
                <w:iCs/>
                <w:color w:val="000000"/>
                <w:sz w:val="24"/>
                <w:szCs w:val="28"/>
                <w:lang w:eastAsia="en-GB"/>
              </w:rPr>
              <w:t>0</w:t>
            </w:r>
          </w:p>
        </w:tc>
        <w:tc>
          <w:tcPr>
            <w:tcW w:w="1170" w:type="dxa"/>
          </w:tcPr>
          <w:p w14:paraId="706981BE" w14:textId="038CBE3F" w:rsidR="00CB2C68" w:rsidRPr="00866D97" w:rsidRDefault="00B30C10"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9.2</w:t>
            </w:r>
          </w:p>
        </w:tc>
        <w:tc>
          <w:tcPr>
            <w:tcW w:w="920" w:type="dxa"/>
          </w:tcPr>
          <w:p w14:paraId="1AA340CD" w14:textId="31660EDD" w:rsidR="00CB2C68" w:rsidRPr="00866D97" w:rsidRDefault="00B30C10"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3.5</w:t>
            </w:r>
          </w:p>
        </w:tc>
        <w:tc>
          <w:tcPr>
            <w:tcW w:w="851" w:type="dxa"/>
            <w:noWrap/>
          </w:tcPr>
          <w:p w14:paraId="03F9A5CF" w14:textId="7AF05958" w:rsidR="00CB2C68" w:rsidRPr="00866D97" w:rsidRDefault="00B30C10"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38</w:t>
            </w:r>
            <w:r w:rsidR="00CB2C68" w:rsidRPr="00866D97">
              <w:rPr>
                <w:rFonts w:ascii="Calibri" w:eastAsia="Times New Roman" w:hAnsi="Calibri" w:cs="Calibri"/>
                <w:i/>
                <w:iCs/>
                <w:color w:val="000000"/>
                <w:sz w:val="24"/>
                <w:szCs w:val="28"/>
                <w:lang w:eastAsia="en-GB"/>
              </w:rPr>
              <w:t>.1</w:t>
            </w:r>
          </w:p>
        </w:tc>
      </w:tr>
      <w:tr w:rsidR="007D21B6" w:rsidRPr="00BA50FD" w14:paraId="487DDA31"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7F8E0AA1" w14:textId="77777777" w:rsidR="00CB2C68" w:rsidRPr="00AE6E68" w:rsidRDefault="00CB2C68" w:rsidP="00150AB2">
            <w:pPr>
              <w:spacing w:after="0"/>
              <w:rPr>
                <w:rFonts w:ascii="Calibri" w:eastAsia="Times New Roman" w:hAnsi="Calibri" w:cs="Calibri"/>
                <w:color w:val="000000"/>
                <w:sz w:val="24"/>
                <w:szCs w:val="28"/>
                <w:lang w:eastAsia="en-GB"/>
              </w:rPr>
            </w:pPr>
            <w:r w:rsidRPr="00AE6E68">
              <w:rPr>
                <w:rFonts w:ascii="Calibri" w:eastAsia="Times New Roman" w:hAnsi="Calibri" w:cs="Calibri"/>
                <w:color w:val="000000"/>
                <w:sz w:val="24"/>
                <w:szCs w:val="28"/>
                <w:lang w:eastAsia="en-GB"/>
              </w:rPr>
              <w:t>Under 35</w:t>
            </w:r>
          </w:p>
        </w:tc>
        <w:tc>
          <w:tcPr>
            <w:tcW w:w="822" w:type="dxa"/>
            <w:noWrap/>
          </w:tcPr>
          <w:p w14:paraId="073ABEB9" w14:textId="5A6D414A" w:rsidR="00CB2C68" w:rsidRPr="00AE6E68" w:rsidRDefault="001558BC"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color w:val="000000"/>
                <w:sz w:val="24"/>
                <w:szCs w:val="28"/>
                <w:lang w:eastAsia="en-GB"/>
              </w:rPr>
            </w:pPr>
            <w:r>
              <w:rPr>
                <w:rFonts w:ascii="Calibri" w:eastAsia="Times New Roman" w:hAnsi="Calibri" w:cs="Calibri"/>
                <w:b/>
                <w:color w:val="000000"/>
                <w:sz w:val="24"/>
                <w:szCs w:val="28"/>
                <w:lang w:eastAsia="en-GB"/>
              </w:rPr>
              <w:t>253</w:t>
            </w:r>
          </w:p>
        </w:tc>
        <w:tc>
          <w:tcPr>
            <w:tcW w:w="1169" w:type="dxa"/>
            <w:noWrap/>
          </w:tcPr>
          <w:p w14:paraId="73B378F9" w14:textId="5B11E0E4" w:rsidR="00CB2C68" w:rsidRPr="00866D97" w:rsidRDefault="001558BC"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52.6</w:t>
            </w:r>
          </w:p>
        </w:tc>
        <w:tc>
          <w:tcPr>
            <w:tcW w:w="1170" w:type="dxa"/>
            <w:noWrap/>
          </w:tcPr>
          <w:p w14:paraId="4734EA62" w14:textId="46C41B6F" w:rsidR="00CB2C68" w:rsidRPr="00866D97" w:rsidRDefault="001558BC"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24.9</w:t>
            </w:r>
          </w:p>
        </w:tc>
        <w:tc>
          <w:tcPr>
            <w:tcW w:w="1340" w:type="dxa"/>
            <w:noWrap/>
          </w:tcPr>
          <w:p w14:paraId="54108A3E" w14:textId="4A56CBB7" w:rsidR="00CB2C68" w:rsidRPr="00866D97" w:rsidRDefault="001558BC"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15.8</w:t>
            </w:r>
          </w:p>
        </w:tc>
        <w:tc>
          <w:tcPr>
            <w:tcW w:w="1170" w:type="dxa"/>
          </w:tcPr>
          <w:p w14:paraId="199441CB" w14:textId="3E94DFC0" w:rsidR="00CB2C68" w:rsidRPr="00866D97" w:rsidRDefault="001558BC"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w:t>
            </w:r>
            <w:r w:rsidR="00CB2C68" w:rsidRPr="00866D97">
              <w:rPr>
                <w:rFonts w:ascii="Calibri" w:eastAsia="Times New Roman" w:hAnsi="Calibri" w:cs="Calibri"/>
                <w:i/>
                <w:iCs/>
                <w:color w:val="000000"/>
                <w:sz w:val="24"/>
                <w:szCs w:val="28"/>
                <w:lang w:eastAsia="en-GB"/>
              </w:rPr>
              <w:t>9</w:t>
            </w:r>
          </w:p>
        </w:tc>
        <w:tc>
          <w:tcPr>
            <w:tcW w:w="1170" w:type="dxa"/>
          </w:tcPr>
          <w:p w14:paraId="67ACD758" w14:textId="4D860771" w:rsidR="00CB2C68" w:rsidRPr="00866D9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8</w:t>
            </w:r>
            <w:r w:rsidR="001558BC" w:rsidRPr="00866D97">
              <w:rPr>
                <w:rFonts w:ascii="Calibri" w:eastAsia="Times New Roman" w:hAnsi="Calibri" w:cs="Calibri"/>
                <w:i/>
                <w:iCs/>
                <w:color w:val="000000"/>
                <w:sz w:val="24"/>
                <w:szCs w:val="28"/>
                <w:lang w:eastAsia="en-GB"/>
              </w:rPr>
              <w:t>.3</w:t>
            </w:r>
          </w:p>
        </w:tc>
        <w:tc>
          <w:tcPr>
            <w:tcW w:w="920" w:type="dxa"/>
          </w:tcPr>
          <w:p w14:paraId="6CCE398F" w14:textId="5DF71440" w:rsidR="00CB2C68" w:rsidRPr="00866D97" w:rsidRDefault="001558BC"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2.4</w:t>
            </w:r>
          </w:p>
        </w:tc>
        <w:tc>
          <w:tcPr>
            <w:tcW w:w="851" w:type="dxa"/>
            <w:noWrap/>
          </w:tcPr>
          <w:p w14:paraId="3E83270C" w14:textId="31E3C2A5" w:rsidR="00CB2C68" w:rsidRPr="00866D97" w:rsidRDefault="001558BC"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37.5</w:t>
            </w:r>
          </w:p>
        </w:tc>
      </w:tr>
      <w:tr w:rsidR="007D21B6" w:rsidRPr="00BA50FD" w14:paraId="02BDF497"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1F2853AF" w14:textId="11E65C42" w:rsidR="00CB2C68" w:rsidRPr="00AE6E68" w:rsidRDefault="008F4BC8" w:rsidP="00150AB2">
            <w:pPr>
              <w:spacing w:after="0"/>
              <w:rPr>
                <w:rFonts w:ascii="Calibri" w:eastAsia="Times New Roman" w:hAnsi="Calibri" w:cs="Calibri"/>
                <w:color w:val="000000"/>
                <w:sz w:val="24"/>
                <w:szCs w:val="28"/>
                <w:lang w:eastAsia="en-GB"/>
              </w:rPr>
            </w:pPr>
            <w:r>
              <w:rPr>
                <w:rFonts w:ascii="Calibri" w:eastAsia="Times New Roman" w:hAnsi="Calibri" w:cs="Calibri"/>
                <w:color w:val="000000"/>
                <w:sz w:val="24"/>
                <w:szCs w:val="28"/>
                <w:lang w:eastAsia="en-GB"/>
              </w:rPr>
              <w:t>Ethnically Diverse</w:t>
            </w:r>
          </w:p>
        </w:tc>
        <w:tc>
          <w:tcPr>
            <w:tcW w:w="822" w:type="dxa"/>
            <w:noWrap/>
          </w:tcPr>
          <w:p w14:paraId="691F17CB" w14:textId="5B99F02F" w:rsidR="00CB2C68" w:rsidRPr="00AE6E68" w:rsidRDefault="008F4BC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color w:val="000000"/>
                <w:sz w:val="24"/>
                <w:szCs w:val="28"/>
                <w:lang w:eastAsia="en-GB"/>
              </w:rPr>
            </w:pPr>
            <w:r>
              <w:rPr>
                <w:rFonts w:ascii="Calibri" w:eastAsia="Times New Roman" w:hAnsi="Calibri" w:cs="Calibri"/>
                <w:b/>
                <w:color w:val="000000"/>
                <w:sz w:val="24"/>
                <w:szCs w:val="28"/>
                <w:lang w:eastAsia="en-GB"/>
              </w:rPr>
              <w:t>351</w:t>
            </w:r>
          </w:p>
        </w:tc>
        <w:tc>
          <w:tcPr>
            <w:tcW w:w="1169" w:type="dxa"/>
            <w:noWrap/>
          </w:tcPr>
          <w:p w14:paraId="68E0C1ED" w14:textId="4AF2D542" w:rsidR="00CB2C68" w:rsidRPr="00866D97" w:rsidRDefault="008F4BC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52.1</w:t>
            </w:r>
          </w:p>
        </w:tc>
        <w:tc>
          <w:tcPr>
            <w:tcW w:w="1170" w:type="dxa"/>
            <w:noWrap/>
          </w:tcPr>
          <w:p w14:paraId="117C929E" w14:textId="3BF160F8" w:rsidR="00CB2C68" w:rsidRPr="00866D97" w:rsidRDefault="008F4BC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15.7</w:t>
            </w:r>
          </w:p>
        </w:tc>
        <w:tc>
          <w:tcPr>
            <w:tcW w:w="1340" w:type="dxa"/>
            <w:noWrap/>
          </w:tcPr>
          <w:p w14:paraId="731171FD" w14:textId="00567C89" w:rsidR="00CB2C68" w:rsidRPr="00866D97" w:rsidRDefault="008F4BC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11.7</w:t>
            </w:r>
          </w:p>
        </w:tc>
        <w:tc>
          <w:tcPr>
            <w:tcW w:w="1170" w:type="dxa"/>
          </w:tcPr>
          <w:p w14:paraId="7F4EF8C2" w14:textId="12958CBB" w:rsidR="00CB2C68" w:rsidRPr="00866D97"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3</w:t>
            </w:r>
            <w:r w:rsidR="008F4BC8" w:rsidRPr="00866D97">
              <w:rPr>
                <w:rFonts w:ascii="Calibri" w:eastAsia="Times New Roman" w:hAnsi="Calibri" w:cs="Calibri"/>
                <w:i/>
                <w:iCs/>
                <w:color w:val="000000"/>
                <w:sz w:val="24"/>
                <w:szCs w:val="28"/>
                <w:lang w:eastAsia="en-GB"/>
              </w:rPr>
              <w:t>.7</w:t>
            </w:r>
          </w:p>
        </w:tc>
        <w:tc>
          <w:tcPr>
            <w:tcW w:w="1170" w:type="dxa"/>
          </w:tcPr>
          <w:p w14:paraId="13AA2271" w14:textId="54BBBEFC" w:rsidR="00CB2C68" w:rsidRPr="00866D97" w:rsidRDefault="008F4BC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color w:val="000000"/>
                <w:sz w:val="24"/>
                <w:szCs w:val="28"/>
                <w:lang w:eastAsia="en-GB"/>
              </w:rPr>
              <w:t>8.3</w:t>
            </w:r>
          </w:p>
        </w:tc>
        <w:tc>
          <w:tcPr>
            <w:tcW w:w="920" w:type="dxa"/>
          </w:tcPr>
          <w:p w14:paraId="00F7F530" w14:textId="045F7117" w:rsidR="00CB2C68" w:rsidRPr="00866D97" w:rsidRDefault="008F4BC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w:t>
            </w:r>
            <w:r w:rsidR="00CB2C68" w:rsidRPr="00866D97">
              <w:rPr>
                <w:rFonts w:ascii="Calibri" w:eastAsia="Times New Roman" w:hAnsi="Calibri" w:cs="Calibri"/>
                <w:i/>
                <w:iCs/>
                <w:color w:val="000000"/>
                <w:sz w:val="24"/>
                <w:szCs w:val="28"/>
                <w:lang w:eastAsia="en-GB"/>
              </w:rPr>
              <w:t>1</w:t>
            </w:r>
          </w:p>
        </w:tc>
        <w:tc>
          <w:tcPr>
            <w:tcW w:w="851" w:type="dxa"/>
            <w:noWrap/>
          </w:tcPr>
          <w:p w14:paraId="4385E564" w14:textId="5666CB1F" w:rsidR="00CB2C68" w:rsidRPr="00866D97"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38.</w:t>
            </w:r>
            <w:r w:rsidR="008F4BC8" w:rsidRPr="00866D97">
              <w:rPr>
                <w:rFonts w:ascii="Calibri" w:eastAsia="Times New Roman" w:hAnsi="Calibri" w:cs="Calibri"/>
                <w:i/>
                <w:iCs/>
                <w:color w:val="000000"/>
                <w:sz w:val="24"/>
                <w:szCs w:val="28"/>
                <w:lang w:eastAsia="en-GB"/>
              </w:rPr>
              <w:t>7</w:t>
            </w:r>
          </w:p>
        </w:tc>
      </w:tr>
      <w:tr w:rsidR="007D21B6" w:rsidRPr="00BA50FD" w14:paraId="1CBBA9FD"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4C5CF9D4" w14:textId="77777777" w:rsidR="00CB2C68" w:rsidRPr="00AE6E68" w:rsidRDefault="00CB2C68" w:rsidP="00150AB2">
            <w:pPr>
              <w:spacing w:after="0"/>
              <w:rPr>
                <w:rFonts w:ascii="Calibri" w:eastAsia="Times New Roman" w:hAnsi="Calibri" w:cs="Calibri"/>
                <w:color w:val="000000"/>
                <w:sz w:val="24"/>
                <w:szCs w:val="28"/>
                <w:lang w:eastAsia="en-GB"/>
              </w:rPr>
            </w:pPr>
            <w:r w:rsidRPr="00AE6E68">
              <w:rPr>
                <w:rFonts w:ascii="Calibri" w:eastAsia="Times New Roman" w:hAnsi="Calibri" w:cs="Calibri"/>
                <w:color w:val="000000"/>
                <w:sz w:val="24"/>
                <w:szCs w:val="28"/>
                <w:lang w:eastAsia="en-GB"/>
              </w:rPr>
              <w:t>55+</w:t>
            </w:r>
          </w:p>
        </w:tc>
        <w:tc>
          <w:tcPr>
            <w:tcW w:w="822" w:type="dxa"/>
            <w:noWrap/>
          </w:tcPr>
          <w:p w14:paraId="25E923F8" w14:textId="6A8C8885" w:rsidR="00CB2C68" w:rsidRPr="00AE6E68" w:rsidRDefault="00492DB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color w:val="000000"/>
                <w:sz w:val="24"/>
                <w:szCs w:val="28"/>
                <w:lang w:eastAsia="en-GB"/>
              </w:rPr>
            </w:pPr>
            <w:r>
              <w:rPr>
                <w:rFonts w:ascii="Calibri" w:eastAsia="Times New Roman" w:hAnsi="Calibri" w:cs="Calibri"/>
                <w:b/>
                <w:color w:val="000000"/>
                <w:sz w:val="24"/>
                <w:szCs w:val="28"/>
                <w:lang w:eastAsia="en-GB"/>
              </w:rPr>
              <w:t>914</w:t>
            </w:r>
          </w:p>
        </w:tc>
        <w:tc>
          <w:tcPr>
            <w:tcW w:w="1169" w:type="dxa"/>
            <w:noWrap/>
          </w:tcPr>
          <w:p w14:paraId="7C15A56D" w14:textId="42505E5C"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55.7</w:t>
            </w:r>
          </w:p>
        </w:tc>
        <w:tc>
          <w:tcPr>
            <w:tcW w:w="1170" w:type="dxa"/>
            <w:noWrap/>
          </w:tcPr>
          <w:p w14:paraId="6578399C" w14:textId="49DDBD0B"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17</w:t>
            </w:r>
            <w:r w:rsidR="00CB2C68" w:rsidRPr="00866D97">
              <w:rPr>
                <w:rFonts w:ascii="Calibri" w:eastAsia="Times New Roman" w:hAnsi="Calibri" w:cs="Calibri"/>
                <w:i/>
                <w:iCs/>
                <w:color w:val="000000"/>
                <w:sz w:val="24"/>
                <w:szCs w:val="28"/>
                <w:lang w:eastAsia="en-GB"/>
              </w:rPr>
              <w:t>.7</w:t>
            </w:r>
          </w:p>
        </w:tc>
        <w:tc>
          <w:tcPr>
            <w:tcW w:w="1340" w:type="dxa"/>
            <w:noWrap/>
          </w:tcPr>
          <w:p w14:paraId="50470EFB" w14:textId="29148DB8"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8.9</w:t>
            </w:r>
          </w:p>
        </w:tc>
        <w:tc>
          <w:tcPr>
            <w:tcW w:w="1170" w:type="dxa"/>
          </w:tcPr>
          <w:p w14:paraId="51168FF2" w14:textId="7BC93E81" w:rsidR="00CB2C68" w:rsidRPr="00866D9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4.</w:t>
            </w:r>
            <w:r w:rsidR="00492DBF" w:rsidRPr="00866D97">
              <w:rPr>
                <w:rFonts w:ascii="Calibri" w:eastAsia="Times New Roman" w:hAnsi="Calibri" w:cs="Calibri"/>
                <w:i/>
                <w:iCs/>
                <w:color w:val="000000"/>
                <w:sz w:val="24"/>
                <w:szCs w:val="28"/>
                <w:lang w:eastAsia="en-GB"/>
              </w:rPr>
              <w:t>3</w:t>
            </w:r>
          </w:p>
        </w:tc>
        <w:tc>
          <w:tcPr>
            <w:tcW w:w="1170" w:type="dxa"/>
          </w:tcPr>
          <w:p w14:paraId="699D0BCE" w14:textId="2DDB8470"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w:t>
            </w:r>
            <w:r w:rsidR="00CB2C68" w:rsidRPr="00866D97">
              <w:rPr>
                <w:rFonts w:ascii="Calibri" w:eastAsia="Times New Roman" w:hAnsi="Calibri" w:cs="Calibri"/>
                <w:i/>
                <w:iCs/>
                <w:color w:val="000000"/>
                <w:sz w:val="24"/>
                <w:szCs w:val="28"/>
                <w:lang w:eastAsia="en-GB"/>
              </w:rPr>
              <w:t>.6</w:t>
            </w:r>
          </w:p>
        </w:tc>
        <w:tc>
          <w:tcPr>
            <w:tcW w:w="920" w:type="dxa"/>
          </w:tcPr>
          <w:p w14:paraId="48DAD652" w14:textId="7E1FA429"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color w:val="000000"/>
                <w:sz w:val="24"/>
                <w:szCs w:val="28"/>
                <w:lang w:eastAsia="en-GB"/>
              </w:rPr>
              <w:t>2.5</w:t>
            </w:r>
          </w:p>
        </w:tc>
        <w:tc>
          <w:tcPr>
            <w:tcW w:w="851" w:type="dxa"/>
            <w:noWrap/>
          </w:tcPr>
          <w:p w14:paraId="0E5CE4A1" w14:textId="2DEEFF7E" w:rsidR="00CB2C68" w:rsidRPr="00866D97" w:rsidRDefault="00492DBF"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39.3</w:t>
            </w:r>
          </w:p>
        </w:tc>
      </w:tr>
      <w:tr w:rsidR="007D21B6" w:rsidRPr="00BA50FD" w14:paraId="3ABDDEAE" w14:textId="77777777">
        <w:trPr>
          <w:cnfStyle w:val="000000010000" w:firstRow="0" w:lastRow="0" w:firstColumn="0" w:lastColumn="0" w:oddVBand="0" w:evenVBand="0" w:oddHBand="0" w:evenHBand="1"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1872" w:type="dxa"/>
            <w:noWrap/>
          </w:tcPr>
          <w:p w14:paraId="66751CE9" w14:textId="77777777" w:rsidR="00CB2C68" w:rsidRPr="00AE6E68" w:rsidRDefault="00CB2C68" w:rsidP="00150AB2">
            <w:pPr>
              <w:spacing w:after="0"/>
              <w:rPr>
                <w:rFonts w:ascii="Calibri" w:eastAsia="Times New Roman" w:hAnsi="Calibri" w:cs="Calibri"/>
                <w:color w:val="000000"/>
                <w:sz w:val="24"/>
                <w:szCs w:val="28"/>
                <w:lang w:eastAsia="en-GB"/>
              </w:rPr>
            </w:pPr>
            <w:r w:rsidRPr="00AE6E68">
              <w:rPr>
                <w:rFonts w:ascii="Calibri" w:eastAsia="Times New Roman" w:hAnsi="Calibri" w:cs="Calibri"/>
                <w:color w:val="000000"/>
                <w:sz w:val="24"/>
                <w:szCs w:val="28"/>
                <w:lang w:eastAsia="en-GB"/>
              </w:rPr>
              <w:t>All respondents</w:t>
            </w:r>
          </w:p>
        </w:tc>
        <w:tc>
          <w:tcPr>
            <w:tcW w:w="822" w:type="dxa"/>
            <w:noWrap/>
          </w:tcPr>
          <w:p w14:paraId="35E2F3DB" w14:textId="098E63B8" w:rsidR="00CB2C68" w:rsidRPr="00AE6E68" w:rsidRDefault="001558BC"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color w:val="000000"/>
                <w:sz w:val="24"/>
                <w:szCs w:val="28"/>
                <w:lang w:eastAsia="en-GB"/>
              </w:rPr>
            </w:pPr>
            <w:r>
              <w:rPr>
                <w:rFonts w:ascii="Calibri" w:eastAsia="Times New Roman" w:hAnsi="Calibri" w:cs="Calibri"/>
                <w:b/>
                <w:color w:val="000000"/>
                <w:sz w:val="24"/>
                <w:szCs w:val="28"/>
                <w:lang w:eastAsia="en-GB"/>
              </w:rPr>
              <w:t>2036</w:t>
            </w:r>
          </w:p>
        </w:tc>
        <w:tc>
          <w:tcPr>
            <w:tcW w:w="1169" w:type="dxa"/>
            <w:noWrap/>
          </w:tcPr>
          <w:p w14:paraId="5EB1F0E6" w14:textId="648AEB40" w:rsidR="00CB2C68" w:rsidRPr="00866D97" w:rsidRDefault="001558BC"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54.4</w:t>
            </w:r>
          </w:p>
        </w:tc>
        <w:tc>
          <w:tcPr>
            <w:tcW w:w="1170" w:type="dxa"/>
            <w:noWrap/>
          </w:tcPr>
          <w:p w14:paraId="6B738750" w14:textId="7DBB4EF7" w:rsidR="00CB2C68" w:rsidRPr="00866D97" w:rsidRDefault="001558BC"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20.2</w:t>
            </w:r>
          </w:p>
        </w:tc>
        <w:tc>
          <w:tcPr>
            <w:tcW w:w="1340" w:type="dxa"/>
            <w:noWrap/>
          </w:tcPr>
          <w:p w14:paraId="4A1AE725" w14:textId="07CFA560" w:rsidR="00CB2C68" w:rsidRPr="00866D97" w:rsidRDefault="001558BC"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11.6</w:t>
            </w:r>
          </w:p>
        </w:tc>
        <w:tc>
          <w:tcPr>
            <w:tcW w:w="1170" w:type="dxa"/>
          </w:tcPr>
          <w:p w14:paraId="0522639E" w14:textId="0D76D4E1" w:rsidR="00CB2C68" w:rsidRPr="00866D97" w:rsidRDefault="001558BC"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4.8</w:t>
            </w:r>
          </w:p>
        </w:tc>
        <w:tc>
          <w:tcPr>
            <w:tcW w:w="1170" w:type="dxa"/>
          </w:tcPr>
          <w:p w14:paraId="13544A77" w14:textId="7405D113" w:rsidR="00CB2C68" w:rsidRPr="00866D97" w:rsidRDefault="001558BC"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6.5</w:t>
            </w:r>
          </w:p>
        </w:tc>
        <w:tc>
          <w:tcPr>
            <w:tcW w:w="920" w:type="dxa"/>
          </w:tcPr>
          <w:p w14:paraId="23B97533" w14:textId="12CE0D59" w:rsidR="00CB2C68" w:rsidRPr="00866D97" w:rsidRDefault="001558BC"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color w:val="000000"/>
                <w:sz w:val="24"/>
                <w:szCs w:val="28"/>
                <w:lang w:eastAsia="en-GB"/>
              </w:rPr>
              <w:t>3.</w:t>
            </w:r>
            <w:r w:rsidR="00CB2C68" w:rsidRPr="00866D97">
              <w:rPr>
                <w:rFonts w:ascii="Calibri" w:eastAsia="Times New Roman" w:hAnsi="Calibri" w:cs="Calibri"/>
                <w:i/>
                <w:color w:val="000000"/>
                <w:sz w:val="24"/>
                <w:szCs w:val="28"/>
                <w:lang w:eastAsia="en-GB"/>
              </w:rPr>
              <w:t>1</w:t>
            </w:r>
          </w:p>
        </w:tc>
        <w:tc>
          <w:tcPr>
            <w:tcW w:w="851" w:type="dxa"/>
            <w:noWrap/>
          </w:tcPr>
          <w:p w14:paraId="1CD1E153" w14:textId="45C686C5" w:rsidR="00CB2C68" w:rsidRPr="00866D97"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38.</w:t>
            </w:r>
            <w:r w:rsidR="001558BC" w:rsidRPr="00866D97">
              <w:rPr>
                <w:rFonts w:ascii="Calibri" w:eastAsia="Times New Roman" w:hAnsi="Calibri" w:cs="Calibri"/>
                <w:i/>
                <w:iCs/>
                <w:color w:val="000000"/>
                <w:sz w:val="24"/>
                <w:szCs w:val="28"/>
                <w:lang w:eastAsia="en-GB"/>
              </w:rPr>
              <w:t>7</w:t>
            </w:r>
          </w:p>
        </w:tc>
      </w:tr>
      <w:tr w:rsidR="007D21B6" w:rsidRPr="00BA50FD" w14:paraId="2C1E35B7" w14:textId="77777777">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1872" w:type="dxa"/>
            <w:noWrap/>
          </w:tcPr>
          <w:p w14:paraId="21149586" w14:textId="77777777" w:rsidR="00CB2C68" w:rsidRPr="00AE6E68" w:rsidRDefault="00CB2C68" w:rsidP="00150AB2">
            <w:pPr>
              <w:spacing w:after="0"/>
              <w:rPr>
                <w:rFonts w:ascii="Calibri" w:eastAsia="Times New Roman" w:hAnsi="Calibri" w:cs="Calibri"/>
                <w:color w:val="000000"/>
                <w:sz w:val="24"/>
                <w:szCs w:val="28"/>
                <w:lang w:eastAsia="en-GB"/>
              </w:rPr>
            </w:pPr>
            <w:r w:rsidRPr="00AE6E68">
              <w:rPr>
                <w:rFonts w:ascii="Calibri" w:eastAsia="Times New Roman" w:hAnsi="Calibri" w:cs="Calibri"/>
                <w:color w:val="000000"/>
                <w:sz w:val="24"/>
                <w:szCs w:val="28"/>
                <w:lang w:eastAsia="en-GB"/>
              </w:rPr>
              <w:t>LGBTQ+</w:t>
            </w:r>
          </w:p>
        </w:tc>
        <w:tc>
          <w:tcPr>
            <w:tcW w:w="822" w:type="dxa"/>
            <w:noWrap/>
          </w:tcPr>
          <w:p w14:paraId="2DB90721" w14:textId="521D2CF5" w:rsidR="00CB2C68" w:rsidRPr="00AE6E68" w:rsidRDefault="007A44E0"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color w:val="000000"/>
                <w:sz w:val="24"/>
                <w:szCs w:val="28"/>
                <w:lang w:eastAsia="en-GB"/>
              </w:rPr>
            </w:pPr>
            <w:r>
              <w:rPr>
                <w:rFonts w:ascii="Calibri" w:eastAsia="Times New Roman" w:hAnsi="Calibri" w:cs="Calibri"/>
                <w:b/>
                <w:color w:val="000000"/>
                <w:sz w:val="24"/>
                <w:szCs w:val="28"/>
                <w:lang w:eastAsia="en-GB"/>
              </w:rPr>
              <w:t>221</w:t>
            </w:r>
          </w:p>
        </w:tc>
        <w:tc>
          <w:tcPr>
            <w:tcW w:w="1169" w:type="dxa"/>
            <w:noWrap/>
          </w:tcPr>
          <w:p w14:paraId="2E534179" w14:textId="67E5026E" w:rsidR="00CB2C68" w:rsidRPr="00866D97" w:rsidRDefault="007A44E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55.7</w:t>
            </w:r>
          </w:p>
        </w:tc>
        <w:tc>
          <w:tcPr>
            <w:tcW w:w="1170" w:type="dxa"/>
            <w:noWrap/>
          </w:tcPr>
          <w:p w14:paraId="4B03998C" w14:textId="4BD4608E" w:rsidR="00CB2C68" w:rsidRPr="00866D9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color w:val="000000"/>
                <w:sz w:val="24"/>
                <w:szCs w:val="28"/>
                <w:lang w:eastAsia="en-GB"/>
              </w:rPr>
              <w:t>22.</w:t>
            </w:r>
            <w:r w:rsidR="007A44E0" w:rsidRPr="00866D97">
              <w:rPr>
                <w:rFonts w:ascii="Calibri" w:eastAsia="Times New Roman" w:hAnsi="Calibri" w:cs="Calibri"/>
                <w:i/>
                <w:color w:val="000000"/>
                <w:sz w:val="24"/>
                <w:szCs w:val="28"/>
                <w:lang w:eastAsia="en-GB"/>
              </w:rPr>
              <w:t>6</w:t>
            </w:r>
          </w:p>
        </w:tc>
        <w:tc>
          <w:tcPr>
            <w:tcW w:w="1340" w:type="dxa"/>
            <w:noWrap/>
          </w:tcPr>
          <w:p w14:paraId="64265A7C" w14:textId="43CE242B" w:rsidR="00CB2C68" w:rsidRPr="00866D97" w:rsidRDefault="007A44E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color w:val="000000"/>
                <w:sz w:val="24"/>
                <w:szCs w:val="28"/>
                <w:lang w:eastAsia="en-GB"/>
              </w:rPr>
              <w:t>12.7</w:t>
            </w:r>
          </w:p>
        </w:tc>
        <w:tc>
          <w:tcPr>
            <w:tcW w:w="1170" w:type="dxa"/>
          </w:tcPr>
          <w:p w14:paraId="2E6A43F4" w14:textId="64A20F69" w:rsidR="00CB2C68" w:rsidRPr="00866D97"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7.</w:t>
            </w:r>
            <w:r w:rsidR="007A44E0" w:rsidRPr="00866D97">
              <w:rPr>
                <w:rFonts w:ascii="Calibri" w:eastAsia="Times New Roman" w:hAnsi="Calibri" w:cs="Calibri"/>
                <w:i/>
                <w:iCs/>
                <w:color w:val="000000"/>
                <w:sz w:val="24"/>
                <w:szCs w:val="28"/>
                <w:lang w:eastAsia="en-GB"/>
              </w:rPr>
              <w:t>7</w:t>
            </w:r>
          </w:p>
        </w:tc>
        <w:tc>
          <w:tcPr>
            <w:tcW w:w="1170" w:type="dxa"/>
          </w:tcPr>
          <w:p w14:paraId="3DBDB99D" w14:textId="31FE1A3C" w:rsidR="00CB2C68" w:rsidRPr="00866D97" w:rsidRDefault="001554C5"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9.0</w:t>
            </w:r>
          </w:p>
        </w:tc>
        <w:tc>
          <w:tcPr>
            <w:tcW w:w="920" w:type="dxa"/>
          </w:tcPr>
          <w:p w14:paraId="32868AF0" w14:textId="3F6CA667" w:rsidR="00CB2C68" w:rsidRPr="00866D97" w:rsidDel="00340460" w:rsidRDefault="001554C5"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4</w:t>
            </w:r>
            <w:r w:rsidR="00CB2C68" w:rsidRPr="00866D97">
              <w:rPr>
                <w:rFonts w:ascii="Calibri" w:eastAsia="Times New Roman" w:hAnsi="Calibri" w:cs="Calibri"/>
                <w:i/>
                <w:iCs/>
                <w:color w:val="000000"/>
                <w:sz w:val="24"/>
                <w:szCs w:val="28"/>
                <w:lang w:eastAsia="en-GB"/>
              </w:rPr>
              <w:t>.5</w:t>
            </w:r>
          </w:p>
        </w:tc>
        <w:tc>
          <w:tcPr>
            <w:tcW w:w="851" w:type="dxa"/>
            <w:noWrap/>
          </w:tcPr>
          <w:p w14:paraId="6E8CD6ED" w14:textId="0A353345" w:rsidR="00CB2C68" w:rsidRPr="00866D97" w:rsidRDefault="001554C5"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34.8</w:t>
            </w:r>
          </w:p>
        </w:tc>
      </w:tr>
      <w:tr w:rsidR="007D21B6" w:rsidRPr="00BA50FD" w14:paraId="7BF1B703" w14:textId="77777777">
        <w:trPr>
          <w:cnfStyle w:val="000000010000" w:firstRow="0" w:lastRow="0" w:firstColumn="0" w:lastColumn="0" w:oddVBand="0" w:evenVBand="0" w:oddHBand="0" w:evenHBand="1"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1872" w:type="dxa"/>
            <w:noWrap/>
          </w:tcPr>
          <w:p w14:paraId="1DFF6B73" w14:textId="77777777" w:rsidR="00CB2C68" w:rsidRPr="00AE6E68" w:rsidRDefault="00CB2C68" w:rsidP="00150AB2">
            <w:pPr>
              <w:spacing w:after="0"/>
              <w:rPr>
                <w:rFonts w:ascii="Calibri" w:eastAsia="Times New Roman" w:hAnsi="Calibri" w:cs="Calibri"/>
                <w:color w:val="000000"/>
                <w:sz w:val="24"/>
                <w:szCs w:val="28"/>
                <w:lang w:eastAsia="en-GB"/>
              </w:rPr>
            </w:pPr>
            <w:r w:rsidRPr="00AE6E68">
              <w:rPr>
                <w:rFonts w:ascii="Calibri" w:eastAsia="Times New Roman" w:hAnsi="Calibri" w:cs="Calibri"/>
                <w:color w:val="000000"/>
                <w:sz w:val="24"/>
                <w:szCs w:val="28"/>
                <w:lang w:eastAsia="en-GB"/>
              </w:rPr>
              <w:t>Welsh speaker</w:t>
            </w:r>
          </w:p>
        </w:tc>
        <w:tc>
          <w:tcPr>
            <w:tcW w:w="822" w:type="dxa"/>
            <w:noWrap/>
          </w:tcPr>
          <w:p w14:paraId="6AC9D691" w14:textId="317567A3" w:rsidR="00CB2C68" w:rsidRPr="00AE6E68" w:rsidRDefault="00262385"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color w:val="000000"/>
                <w:sz w:val="24"/>
                <w:szCs w:val="28"/>
                <w:lang w:eastAsia="en-GB"/>
              </w:rPr>
            </w:pPr>
            <w:r>
              <w:rPr>
                <w:rFonts w:ascii="Calibri" w:eastAsia="Times New Roman" w:hAnsi="Calibri" w:cs="Calibri"/>
                <w:b/>
                <w:color w:val="000000"/>
                <w:sz w:val="24"/>
                <w:szCs w:val="28"/>
                <w:lang w:eastAsia="en-GB"/>
              </w:rPr>
              <w:t>172</w:t>
            </w:r>
          </w:p>
        </w:tc>
        <w:tc>
          <w:tcPr>
            <w:tcW w:w="1169" w:type="dxa"/>
            <w:noWrap/>
          </w:tcPr>
          <w:p w14:paraId="5C3976EE" w14:textId="05457D96"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51.2</w:t>
            </w:r>
          </w:p>
        </w:tc>
        <w:tc>
          <w:tcPr>
            <w:tcW w:w="1170" w:type="dxa"/>
            <w:noWrap/>
          </w:tcPr>
          <w:p w14:paraId="239464D9" w14:textId="51EC671F"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20.9</w:t>
            </w:r>
          </w:p>
        </w:tc>
        <w:tc>
          <w:tcPr>
            <w:tcW w:w="1340" w:type="dxa"/>
            <w:noWrap/>
          </w:tcPr>
          <w:p w14:paraId="0EEDB140" w14:textId="1D6C0188"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11.0</w:t>
            </w:r>
          </w:p>
        </w:tc>
        <w:tc>
          <w:tcPr>
            <w:tcW w:w="1170" w:type="dxa"/>
          </w:tcPr>
          <w:p w14:paraId="4FB5A49D" w14:textId="7045A16B"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7.6</w:t>
            </w:r>
          </w:p>
        </w:tc>
        <w:tc>
          <w:tcPr>
            <w:tcW w:w="1170" w:type="dxa"/>
          </w:tcPr>
          <w:p w14:paraId="0678F600" w14:textId="79D30508" w:rsidR="00CB2C68" w:rsidRPr="00866D97" w:rsidRDefault="00262385"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9.3</w:t>
            </w:r>
          </w:p>
        </w:tc>
        <w:tc>
          <w:tcPr>
            <w:tcW w:w="920" w:type="dxa"/>
          </w:tcPr>
          <w:p w14:paraId="6982251B" w14:textId="28774254" w:rsidR="00CB2C68" w:rsidRPr="00866D97"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color w:val="000000"/>
                <w:sz w:val="24"/>
                <w:szCs w:val="28"/>
                <w:lang w:eastAsia="en-GB"/>
              </w:rPr>
              <w:t>1.</w:t>
            </w:r>
            <w:r w:rsidR="00262385" w:rsidRPr="00866D97">
              <w:rPr>
                <w:rFonts w:ascii="Calibri" w:eastAsia="Times New Roman" w:hAnsi="Calibri" w:cs="Calibri"/>
                <w:i/>
                <w:color w:val="000000"/>
                <w:sz w:val="24"/>
                <w:szCs w:val="28"/>
                <w:lang w:eastAsia="en-GB"/>
              </w:rPr>
              <w:t>7</w:t>
            </w:r>
          </w:p>
        </w:tc>
        <w:tc>
          <w:tcPr>
            <w:tcW w:w="851" w:type="dxa"/>
            <w:noWrap/>
          </w:tcPr>
          <w:p w14:paraId="40D6651C" w14:textId="2F2B87D3" w:rsidR="00CB2C68" w:rsidRPr="00866D97"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40.</w:t>
            </w:r>
            <w:r w:rsidR="00262385" w:rsidRPr="00866D97">
              <w:rPr>
                <w:rFonts w:ascii="Calibri" w:eastAsia="Times New Roman" w:hAnsi="Calibri" w:cs="Calibri"/>
                <w:i/>
                <w:iCs/>
                <w:color w:val="000000"/>
                <w:sz w:val="24"/>
                <w:szCs w:val="28"/>
                <w:lang w:eastAsia="en-GB"/>
              </w:rPr>
              <w:t>7</w:t>
            </w:r>
          </w:p>
        </w:tc>
      </w:tr>
      <w:tr w:rsidR="007D21B6" w:rsidRPr="00BA50FD" w14:paraId="056E5B06" w14:textId="77777777">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1872" w:type="dxa"/>
            <w:noWrap/>
          </w:tcPr>
          <w:p w14:paraId="0306F81D" w14:textId="77777777" w:rsidR="00CB2C68" w:rsidRPr="00AE6E68" w:rsidRDefault="00CB2C68" w:rsidP="00150AB2">
            <w:pPr>
              <w:spacing w:after="0"/>
              <w:rPr>
                <w:rFonts w:ascii="Calibri" w:eastAsia="Times New Roman" w:hAnsi="Calibri" w:cs="Calibri"/>
                <w:color w:val="000000"/>
                <w:sz w:val="24"/>
                <w:szCs w:val="28"/>
                <w:lang w:eastAsia="en-GB"/>
              </w:rPr>
            </w:pPr>
            <w:r w:rsidRPr="00AE6E68">
              <w:rPr>
                <w:rFonts w:ascii="Calibri" w:eastAsia="Times New Roman" w:hAnsi="Calibri" w:cs="Calibri"/>
                <w:color w:val="000000"/>
                <w:sz w:val="24"/>
                <w:szCs w:val="28"/>
                <w:lang w:eastAsia="en-GB"/>
              </w:rPr>
              <w:t>Male</w:t>
            </w:r>
          </w:p>
        </w:tc>
        <w:tc>
          <w:tcPr>
            <w:tcW w:w="822" w:type="dxa"/>
            <w:noWrap/>
          </w:tcPr>
          <w:p w14:paraId="3D691420" w14:textId="59CA525D" w:rsidR="00CB2C68" w:rsidRPr="00AE6E68" w:rsidDel="00977E8C" w:rsidRDefault="008F4BC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color w:val="000000"/>
                <w:sz w:val="24"/>
                <w:szCs w:val="28"/>
                <w:lang w:eastAsia="en-GB"/>
              </w:rPr>
            </w:pPr>
            <w:r>
              <w:rPr>
                <w:rFonts w:ascii="Calibri" w:eastAsia="Times New Roman" w:hAnsi="Calibri" w:cs="Calibri"/>
                <w:b/>
                <w:color w:val="000000"/>
                <w:sz w:val="24"/>
                <w:szCs w:val="28"/>
                <w:lang w:eastAsia="en-GB"/>
              </w:rPr>
              <w:t>795</w:t>
            </w:r>
          </w:p>
        </w:tc>
        <w:tc>
          <w:tcPr>
            <w:tcW w:w="1169" w:type="dxa"/>
            <w:noWrap/>
          </w:tcPr>
          <w:p w14:paraId="0335F42F" w14:textId="656D4687" w:rsidR="00CB2C68" w:rsidRPr="00866D97" w:rsidDel="00977E8C" w:rsidRDefault="008F4BC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52.6</w:t>
            </w:r>
          </w:p>
        </w:tc>
        <w:tc>
          <w:tcPr>
            <w:tcW w:w="1170" w:type="dxa"/>
            <w:noWrap/>
          </w:tcPr>
          <w:p w14:paraId="47E57069" w14:textId="2DDA20F1" w:rsidR="00CB2C68" w:rsidRPr="00866D97" w:rsidDel="00977E8C" w:rsidRDefault="008F4BC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21.5</w:t>
            </w:r>
          </w:p>
        </w:tc>
        <w:tc>
          <w:tcPr>
            <w:tcW w:w="1340" w:type="dxa"/>
            <w:noWrap/>
          </w:tcPr>
          <w:p w14:paraId="481654F9" w14:textId="4CD2FA76" w:rsidR="00CB2C68" w:rsidRPr="00866D97" w:rsidDel="00977E8C" w:rsidRDefault="008F4BC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11.4</w:t>
            </w:r>
          </w:p>
        </w:tc>
        <w:tc>
          <w:tcPr>
            <w:tcW w:w="1170" w:type="dxa"/>
          </w:tcPr>
          <w:p w14:paraId="1BC6A35C" w14:textId="5658B2D9" w:rsidR="00CB2C68" w:rsidRPr="00866D97" w:rsidDel="00977E8C" w:rsidRDefault="008F4BC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4.4</w:t>
            </w:r>
          </w:p>
        </w:tc>
        <w:tc>
          <w:tcPr>
            <w:tcW w:w="1170" w:type="dxa"/>
          </w:tcPr>
          <w:p w14:paraId="2E75BE2A" w14:textId="7DDA88A2" w:rsidR="00CB2C68" w:rsidRPr="00866D97" w:rsidDel="00977E8C" w:rsidRDefault="008F4BC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6</w:t>
            </w:r>
            <w:r w:rsidR="00CB2C68" w:rsidRPr="00866D97">
              <w:rPr>
                <w:rFonts w:ascii="Calibri" w:eastAsia="Times New Roman" w:hAnsi="Calibri" w:cs="Calibri"/>
                <w:i/>
                <w:iCs/>
                <w:color w:val="000000"/>
                <w:sz w:val="24"/>
                <w:szCs w:val="28"/>
                <w:lang w:eastAsia="en-GB"/>
              </w:rPr>
              <w:t>.2</w:t>
            </w:r>
          </w:p>
        </w:tc>
        <w:tc>
          <w:tcPr>
            <w:tcW w:w="920" w:type="dxa"/>
          </w:tcPr>
          <w:p w14:paraId="760D1E82" w14:textId="52D875AD" w:rsidR="00CB2C68" w:rsidRPr="00866D97" w:rsidRDefault="008F4BC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color w:val="000000"/>
                <w:sz w:val="24"/>
                <w:szCs w:val="28"/>
                <w:lang w:eastAsia="en-GB"/>
              </w:rPr>
              <w:t>2.9</w:t>
            </w:r>
          </w:p>
        </w:tc>
        <w:tc>
          <w:tcPr>
            <w:tcW w:w="851" w:type="dxa"/>
            <w:noWrap/>
          </w:tcPr>
          <w:p w14:paraId="7058457A" w14:textId="59403378" w:rsidR="00CB2C68" w:rsidRPr="00866D97" w:rsidDel="00977E8C" w:rsidRDefault="008F4BC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866D97">
              <w:rPr>
                <w:rFonts w:ascii="Calibri" w:eastAsia="Times New Roman" w:hAnsi="Calibri" w:cs="Calibri"/>
                <w:i/>
                <w:iCs/>
                <w:color w:val="000000"/>
                <w:sz w:val="24"/>
                <w:szCs w:val="28"/>
                <w:lang w:eastAsia="en-GB"/>
              </w:rPr>
              <w:t>41.8</w:t>
            </w:r>
          </w:p>
        </w:tc>
      </w:tr>
    </w:tbl>
    <w:p w14:paraId="180DEAC5" w14:textId="77777777" w:rsidR="00CB2C68" w:rsidRDefault="00CB2C68" w:rsidP="00CB2C68">
      <w:pPr>
        <w:spacing w:after="120" w:line="360" w:lineRule="auto"/>
        <w:rPr>
          <w:rFonts w:ascii="Calibri" w:hAnsi="Calibri" w:cs="Calibri"/>
          <w:sz w:val="24"/>
          <w:szCs w:val="24"/>
        </w:rPr>
      </w:pPr>
      <w:r>
        <w:rPr>
          <w:rFonts w:ascii="Calibri" w:hAnsi="Calibri" w:cs="Calibri"/>
          <w:sz w:val="24"/>
          <w:szCs w:val="24"/>
        </w:rPr>
        <w:br w:type="page"/>
      </w:r>
    </w:p>
    <w:p w14:paraId="68F45950" w14:textId="4C0A49CF" w:rsidR="00CB2C68" w:rsidRPr="00BA50FD" w:rsidRDefault="00CB2C68" w:rsidP="00CB2C68">
      <w:pPr>
        <w:ind w:right="-23"/>
        <w:rPr>
          <w:rFonts w:ascii="Calibri" w:hAnsi="Calibri" w:cs="Calibri"/>
          <w:bCs/>
          <w:sz w:val="24"/>
          <w:szCs w:val="24"/>
        </w:rPr>
      </w:pPr>
      <w:r w:rsidRPr="00CB3501">
        <w:rPr>
          <w:rFonts w:ascii="Calibri" w:hAnsi="Calibri" w:cs="Calibri"/>
          <w:sz w:val="24"/>
          <w:szCs w:val="24"/>
        </w:rPr>
        <w:lastRenderedPageBreak/>
        <w:t>Awareness of the advice service was higher amongst those living in deprived areas of the city:</w:t>
      </w:r>
    </w:p>
    <w:tbl>
      <w:tblPr>
        <w:tblStyle w:val="GridTable5Dark-Accent6"/>
        <w:tblW w:w="10484" w:type="dxa"/>
        <w:tblInd w:w="-431" w:type="dxa"/>
        <w:tblLayout w:type="fixed"/>
        <w:tblLook w:val="04A0" w:firstRow="1" w:lastRow="0" w:firstColumn="1" w:lastColumn="0" w:noHBand="0" w:noVBand="1"/>
      </w:tblPr>
      <w:tblGrid>
        <w:gridCol w:w="1872"/>
        <w:gridCol w:w="822"/>
        <w:gridCol w:w="1169"/>
        <w:gridCol w:w="1170"/>
        <w:gridCol w:w="1340"/>
        <w:gridCol w:w="1170"/>
        <w:gridCol w:w="1170"/>
        <w:gridCol w:w="920"/>
        <w:gridCol w:w="851"/>
      </w:tblGrid>
      <w:tr w:rsidR="007D21B6" w:rsidRPr="00BA50FD" w14:paraId="77FFEC9C" w14:textId="77777777">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hideMark/>
          </w:tcPr>
          <w:p w14:paraId="0113326D" w14:textId="77777777" w:rsidR="00CB2C68" w:rsidRPr="00234290" w:rsidRDefault="00CB2C68" w:rsidP="00150AB2">
            <w:pPr>
              <w:spacing w:after="0"/>
              <w:jc w:val="right"/>
              <w:rPr>
                <w:rFonts w:eastAsia="Times New Roman" w:cstheme="minorHAnsi"/>
                <w:sz w:val="24"/>
                <w:szCs w:val="24"/>
                <w:lang w:eastAsia="en-GB"/>
              </w:rPr>
            </w:pPr>
          </w:p>
        </w:tc>
        <w:tc>
          <w:tcPr>
            <w:tcW w:w="822" w:type="dxa"/>
            <w:noWrap/>
            <w:hideMark/>
          </w:tcPr>
          <w:p w14:paraId="58822356" w14:textId="77777777" w:rsidR="00CB2C68" w:rsidRPr="00234290"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234290">
              <w:rPr>
                <w:rFonts w:eastAsia="Times New Roman" w:cstheme="minorHAnsi"/>
                <w:sz w:val="24"/>
                <w:szCs w:val="24"/>
                <w:lang w:eastAsia="en-GB"/>
              </w:rPr>
              <w:t>Base</w:t>
            </w:r>
          </w:p>
        </w:tc>
        <w:tc>
          <w:tcPr>
            <w:tcW w:w="1169" w:type="dxa"/>
            <w:noWrap/>
            <w:hideMark/>
          </w:tcPr>
          <w:p w14:paraId="13928CBD" w14:textId="77777777" w:rsidR="00CB2C68" w:rsidRPr="00234290" w:rsidRDefault="00CB2C68" w:rsidP="00150AB2">
            <w:pPr>
              <w:spacing w:after="0"/>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234290">
              <w:rPr>
                <w:rFonts w:eastAsia="Times New Roman" w:cstheme="minorHAnsi"/>
                <w:sz w:val="24"/>
                <w:szCs w:val="24"/>
                <w:lang w:eastAsia="en-GB"/>
              </w:rPr>
              <w:t>Yes, in Hubs / Libraries</w:t>
            </w:r>
          </w:p>
        </w:tc>
        <w:tc>
          <w:tcPr>
            <w:tcW w:w="1170" w:type="dxa"/>
            <w:noWrap/>
            <w:hideMark/>
          </w:tcPr>
          <w:p w14:paraId="782DDC37" w14:textId="77777777" w:rsidR="00CB2C68" w:rsidRPr="00234290" w:rsidRDefault="00CB2C68" w:rsidP="00150AB2">
            <w:pPr>
              <w:spacing w:after="0"/>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234290">
              <w:rPr>
                <w:rFonts w:eastAsia="Times New Roman" w:cstheme="minorHAnsi"/>
                <w:sz w:val="24"/>
                <w:szCs w:val="24"/>
                <w:lang w:eastAsia="en-GB"/>
              </w:rPr>
              <w:t>Yes, at the website</w:t>
            </w:r>
          </w:p>
        </w:tc>
        <w:tc>
          <w:tcPr>
            <w:tcW w:w="1340" w:type="dxa"/>
            <w:noWrap/>
            <w:hideMark/>
          </w:tcPr>
          <w:p w14:paraId="1266149B" w14:textId="77777777" w:rsidR="00CB2C68" w:rsidRPr="00234290" w:rsidRDefault="00CB2C68" w:rsidP="00150AB2">
            <w:pPr>
              <w:spacing w:after="0"/>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234290">
              <w:rPr>
                <w:rFonts w:eastAsia="Times New Roman" w:cstheme="minorHAnsi"/>
                <w:sz w:val="24"/>
                <w:szCs w:val="24"/>
                <w:lang w:eastAsia="en-GB"/>
              </w:rPr>
              <w:t>Yes, the Adviceline</w:t>
            </w:r>
          </w:p>
        </w:tc>
        <w:tc>
          <w:tcPr>
            <w:tcW w:w="1170" w:type="dxa"/>
          </w:tcPr>
          <w:p w14:paraId="71314410" w14:textId="77777777" w:rsidR="00CB2C68" w:rsidRPr="00234290" w:rsidRDefault="00CB2C68" w:rsidP="00150AB2">
            <w:pPr>
              <w:spacing w:after="0"/>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234290">
              <w:rPr>
                <w:rFonts w:eastAsia="Times New Roman" w:cstheme="minorHAnsi"/>
                <w:sz w:val="24"/>
                <w:szCs w:val="24"/>
                <w:lang w:eastAsia="en-GB"/>
              </w:rPr>
              <w:t>Welfare Liaison Team</w:t>
            </w:r>
          </w:p>
        </w:tc>
        <w:tc>
          <w:tcPr>
            <w:tcW w:w="1170" w:type="dxa"/>
          </w:tcPr>
          <w:p w14:paraId="0A0D1E24" w14:textId="77777777" w:rsidR="00CB2C68" w:rsidRPr="00234290" w:rsidRDefault="00CB2C68" w:rsidP="00150AB2">
            <w:pPr>
              <w:spacing w:after="0"/>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234290">
              <w:rPr>
                <w:rFonts w:eastAsia="Times New Roman" w:cstheme="minorHAnsi"/>
                <w:sz w:val="24"/>
                <w:szCs w:val="24"/>
                <w:lang w:eastAsia="en-GB"/>
              </w:rPr>
              <w:t>Help with debts</w:t>
            </w:r>
            <w:r w:rsidRPr="00234290" w:rsidDel="0045102E">
              <w:rPr>
                <w:rFonts w:eastAsia="Times New Roman" w:cstheme="minorHAnsi"/>
                <w:sz w:val="24"/>
                <w:szCs w:val="24"/>
                <w:lang w:eastAsia="en-GB"/>
              </w:rPr>
              <w:t xml:space="preserve"> </w:t>
            </w:r>
          </w:p>
        </w:tc>
        <w:tc>
          <w:tcPr>
            <w:tcW w:w="920" w:type="dxa"/>
          </w:tcPr>
          <w:p w14:paraId="3449F62A" w14:textId="77777777" w:rsidR="00CB2C68" w:rsidRPr="00234290" w:rsidRDefault="00CB2C68" w:rsidP="00150AB2">
            <w:pPr>
              <w:spacing w:after="0"/>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234290">
              <w:rPr>
                <w:rFonts w:eastAsia="Times New Roman" w:cstheme="minorHAnsi"/>
                <w:sz w:val="24"/>
                <w:szCs w:val="24"/>
                <w:lang w:eastAsia="en-GB"/>
              </w:rPr>
              <w:t>Other</w:t>
            </w:r>
          </w:p>
        </w:tc>
        <w:tc>
          <w:tcPr>
            <w:tcW w:w="851" w:type="dxa"/>
            <w:noWrap/>
            <w:hideMark/>
          </w:tcPr>
          <w:p w14:paraId="14756DBF" w14:textId="77777777" w:rsidR="00CB2C68" w:rsidRPr="00234290" w:rsidRDefault="00CB2C68" w:rsidP="00150AB2">
            <w:pPr>
              <w:spacing w:after="0"/>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234290">
              <w:rPr>
                <w:rFonts w:eastAsia="Times New Roman" w:cstheme="minorHAnsi"/>
                <w:sz w:val="24"/>
                <w:szCs w:val="24"/>
                <w:lang w:eastAsia="en-GB"/>
              </w:rPr>
              <w:t>No</w:t>
            </w:r>
          </w:p>
        </w:tc>
      </w:tr>
      <w:tr w:rsidR="007D21B6" w:rsidRPr="00BA50FD" w14:paraId="093D4711"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30250DAA" w14:textId="77777777" w:rsidR="00CB2C68" w:rsidRPr="00234290" w:rsidRDefault="00CB2C68" w:rsidP="00150AB2">
            <w:pPr>
              <w:spacing w:after="0"/>
              <w:rPr>
                <w:rFonts w:eastAsia="Times New Roman" w:cstheme="minorHAnsi"/>
                <w:sz w:val="24"/>
                <w:szCs w:val="24"/>
                <w:lang w:eastAsia="en-GB"/>
              </w:rPr>
            </w:pPr>
            <w:r w:rsidRPr="00234290">
              <w:rPr>
                <w:rFonts w:eastAsia="Times New Roman" w:cstheme="minorHAnsi"/>
                <w:color w:val="000000"/>
                <w:sz w:val="24"/>
                <w:szCs w:val="24"/>
                <w:lang w:eastAsia="en-GB"/>
              </w:rPr>
              <w:t>Most deprived</w:t>
            </w:r>
          </w:p>
        </w:tc>
        <w:tc>
          <w:tcPr>
            <w:tcW w:w="822" w:type="dxa"/>
            <w:noWrap/>
          </w:tcPr>
          <w:p w14:paraId="188A094D" w14:textId="58845703" w:rsidR="00CB2C68" w:rsidRPr="00234290" w:rsidRDefault="006B7D35" w:rsidP="00150AB2">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sz w:val="24"/>
                <w:szCs w:val="24"/>
                <w:lang w:eastAsia="en-GB"/>
              </w:rPr>
            </w:pPr>
            <w:r>
              <w:rPr>
                <w:rFonts w:eastAsia="Times New Roman" w:cstheme="minorHAnsi"/>
                <w:b/>
                <w:bCs/>
                <w:sz w:val="24"/>
                <w:szCs w:val="24"/>
                <w:lang w:eastAsia="en-GB"/>
              </w:rPr>
              <w:t>215</w:t>
            </w:r>
          </w:p>
        </w:tc>
        <w:tc>
          <w:tcPr>
            <w:tcW w:w="1169" w:type="dxa"/>
            <w:noWrap/>
          </w:tcPr>
          <w:p w14:paraId="0293A0F3" w14:textId="2F204B14"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sz w:val="24"/>
                <w:szCs w:val="24"/>
                <w:lang w:eastAsia="en-GB"/>
              </w:rPr>
            </w:pPr>
            <w:r w:rsidRPr="009E1410">
              <w:rPr>
                <w:rFonts w:eastAsia="Times New Roman" w:cstheme="minorHAnsi"/>
                <w:i/>
                <w:iCs/>
                <w:sz w:val="24"/>
                <w:szCs w:val="24"/>
                <w:lang w:eastAsia="en-GB"/>
              </w:rPr>
              <w:t>57.8</w:t>
            </w:r>
          </w:p>
        </w:tc>
        <w:tc>
          <w:tcPr>
            <w:tcW w:w="1170" w:type="dxa"/>
            <w:noWrap/>
          </w:tcPr>
          <w:p w14:paraId="749232D0" w14:textId="73BF93F3"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sz w:val="24"/>
                <w:szCs w:val="24"/>
                <w:lang w:eastAsia="en-GB"/>
              </w:rPr>
            </w:pPr>
            <w:r w:rsidRPr="009E1410">
              <w:rPr>
                <w:rFonts w:eastAsia="Times New Roman" w:cstheme="minorHAnsi"/>
                <w:i/>
                <w:iCs/>
                <w:sz w:val="24"/>
                <w:szCs w:val="24"/>
                <w:lang w:eastAsia="en-GB"/>
              </w:rPr>
              <w:t>22.5</w:t>
            </w:r>
          </w:p>
        </w:tc>
        <w:tc>
          <w:tcPr>
            <w:tcW w:w="1340" w:type="dxa"/>
            <w:noWrap/>
          </w:tcPr>
          <w:p w14:paraId="27B439AC" w14:textId="32C28EC1"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sz w:val="24"/>
                <w:szCs w:val="24"/>
                <w:lang w:eastAsia="en-GB"/>
              </w:rPr>
            </w:pPr>
            <w:r w:rsidRPr="009E1410">
              <w:rPr>
                <w:rFonts w:eastAsia="Times New Roman" w:cstheme="minorHAnsi"/>
                <w:i/>
                <w:sz w:val="24"/>
                <w:szCs w:val="24"/>
                <w:lang w:eastAsia="en-GB"/>
              </w:rPr>
              <w:t>13.3</w:t>
            </w:r>
          </w:p>
        </w:tc>
        <w:tc>
          <w:tcPr>
            <w:tcW w:w="1170" w:type="dxa"/>
          </w:tcPr>
          <w:p w14:paraId="48153973" w14:textId="69811600" w:rsidR="00CB2C68" w:rsidRPr="009E1410"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sz w:val="24"/>
                <w:szCs w:val="24"/>
                <w:lang w:eastAsia="en-GB"/>
              </w:rPr>
            </w:pPr>
            <w:r w:rsidRPr="009E1410">
              <w:rPr>
                <w:rFonts w:eastAsia="Times New Roman" w:cstheme="minorHAnsi"/>
                <w:i/>
                <w:iCs/>
                <w:sz w:val="24"/>
                <w:szCs w:val="24"/>
                <w:lang w:eastAsia="en-GB"/>
              </w:rPr>
              <w:t>7.</w:t>
            </w:r>
            <w:r w:rsidR="006B7D35" w:rsidRPr="009E1410">
              <w:rPr>
                <w:rFonts w:eastAsia="Times New Roman" w:cstheme="minorHAnsi"/>
                <w:i/>
                <w:iCs/>
                <w:sz w:val="24"/>
                <w:szCs w:val="24"/>
                <w:lang w:eastAsia="en-GB"/>
              </w:rPr>
              <w:t>3</w:t>
            </w:r>
          </w:p>
        </w:tc>
        <w:tc>
          <w:tcPr>
            <w:tcW w:w="1170" w:type="dxa"/>
          </w:tcPr>
          <w:p w14:paraId="7149D2EE" w14:textId="6C7BEA34" w:rsidR="00CB2C68" w:rsidRPr="009E1410"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sz w:val="24"/>
                <w:szCs w:val="24"/>
                <w:lang w:eastAsia="en-GB"/>
              </w:rPr>
            </w:pPr>
            <w:r w:rsidRPr="009E1410">
              <w:rPr>
                <w:rFonts w:eastAsia="Times New Roman" w:cstheme="minorHAnsi"/>
                <w:i/>
                <w:sz w:val="24"/>
                <w:szCs w:val="24"/>
                <w:lang w:eastAsia="en-GB"/>
              </w:rPr>
              <w:t>10.</w:t>
            </w:r>
            <w:r w:rsidR="006B7D35" w:rsidRPr="009E1410">
              <w:rPr>
                <w:rFonts w:eastAsia="Times New Roman" w:cstheme="minorHAnsi"/>
                <w:i/>
                <w:sz w:val="24"/>
                <w:szCs w:val="24"/>
                <w:lang w:eastAsia="en-GB"/>
              </w:rPr>
              <w:t>1</w:t>
            </w:r>
          </w:p>
        </w:tc>
        <w:tc>
          <w:tcPr>
            <w:tcW w:w="920" w:type="dxa"/>
          </w:tcPr>
          <w:p w14:paraId="382DF2B7" w14:textId="3BF94302"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6.0</w:t>
            </w:r>
          </w:p>
        </w:tc>
        <w:tc>
          <w:tcPr>
            <w:tcW w:w="851" w:type="dxa"/>
            <w:noWrap/>
          </w:tcPr>
          <w:p w14:paraId="55C532DE" w14:textId="2DBB51C5"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sz w:val="24"/>
                <w:szCs w:val="24"/>
                <w:lang w:eastAsia="en-GB"/>
              </w:rPr>
            </w:pPr>
            <w:r w:rsidRPr="009E1410">
              <w:rPr>
                <w:rFonts w:eastAsia="Times New Roman" w:cstheme="minorHAnsi"/>
                <w:i/>
                <w:iCs/>
                <w:sz w:val="24"/>
                <w:szCs w:val="24"/>
                <w:lang w:eastAsia="en-GB"/>
              </w:rPr>
              <w:t>32.1</w:t>
            </w:r>
          </w:p>
        </w:tc>
      </w:tr>
      <w:tr w:rsidR="007D21B6" w:rsidRPr="00BA50FD" w14:paraId="5124F93C"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0EDC178B" w14:textId="77777777" w:rsidR="00CB2C68" w:rsidRPr="00234290" w:rsidRDefault="00CB2C68" w:rsidP="00150AB2">
            <w:pPr>
              <w:spacing w:after="0"/>
              <w:rPr>
                <w:rFonts w:eastAsia="Times New Roman" w:cstheme="minorHAnsi"/>
                <w:color w:val="000000"/>
                <w:sz w:val="24"/>
                <w:szCs w:val="24"/>
                <w:lang w:eastAsia="en-GB"/>
              </w:rPr>
            </w:pPr>
            <w:r w:rsidRPr="00234290">
              <w:rPr>
                <w:rFonts w:eastAsia="Times New Roman" w:cstheme="minorHAnsi"/>
                <w:color w:val="000000"/>
                <w:sz w:val="24"/>
                <w:szCs w:val="24"/>
                <w:lang w:eastAsia="en-GB"/>
              </w:rPr>
              <w:t>Next most deprived</w:t>
            </w:r>
          </w:p>
        </w:tc>
        <w:tc>
          <w:tcPr>
            <w:tcW w:w="822" w:type="dxa"/>
            <w:noWrap/>
          </w:tcPr>
          <w:p w14:paraId="2C7FE419" w14:textId="7298EC9D" w:rsidR="00CB2C68" w:rsidRPr="00234290" w:rsidRDefault="006B7D35" w:rsidP="00150AB2">
            <w:pPr>
              <w:spacing w:after="0"/>
              <w:jc w:val="right"/>
              <w:cnfStyle w:val="000000010000" w:firstRow="0" w:lastRow="0" w:firstColumn="0" w:lastColumn="0" w:oddVBand="0" w:evenVBand="0" w:oddHBand="0" w:evenHBand="1" w:firstRowFirstColumn="0" w:firstRowLastColumn="0" w:lastRowFirstColumn="0" w:lastRowLastColumn="0"/>
              <w:rPr>
                <w:rFonts w:eastAsia="Times New Roman" w:cstheme="minorHAnsi"/>
                <w:b/>
                <w:color w:val="000000"/>
                <w:sz w:val="24"/>
                <w:szCs w:val="24"/>
                <w:lang w:eastAsia="en-GB"/>
              </w:rPr>
            </w:pPr>
            <w:r>
              <w:rPr>
                <w:rFonts w:eastAsia="Times New Roman" w:cstheme="minorHAnsi"/>
                <w:b/>
                <w:color w:val="000000"/>
                <w:sz w:val="24"/>
                <w:szCs w:val="24"/>
                <w:lang w:eastAsia="en-GB"/>
              </w:rPr>
              <w:t>296</w:t>
            </w:r>
          </w:p>
        </w:tc>
        <w:tc>
          <w:tcPr>
            <w:tcW w:w="1169" w:type="dxa"/>
            <w:noWrap/>
          </w:tcPr>
          <w:p w14:paraId="415E5A30" w14:textId="1FEA84CF" w:rsidR="00CB2C68" w:rsidRPr="009E1410"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61.</w:t>
            </w:r>
            <w:r w:rsidR="006B7D35" w:rsidRPr="009E1410">
              <w:rPr>
                <w:rFonts w:eastAsia="Times New Roman" w:cstheme="minorHAnsi"/>
                <w:i/>
                <w:iCs/>
                <w:color w:val="000000"/>
                <w:sz w:val="24"/>
                <w:szCs w:val="24"/>
                <w:lang w:eastAsia="en-GB"/>
              </w:rPr>
              <w:t>8</w:t>
            </w:r>
          </w:p>
        </w:tc>
        <w:tc>
          <w:tcPr>
            <w:tcW w:w="1170" w:type="dxa"/>
            <w:noWrap/>
          </w:tcPr>
          <w:p w14:paraId="5BB6CBBC" w14:textId="78623754" w:rsidR="00CB2C68" w:rsidRPr="009E1410" w:rsidRDefault="006B7D35"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19.6</w:t>
            </w:r>
          </w:p>
        </w:tc>
        <w:tc>
          <w:tcPr>
            <w:tcW w:w="1340" w:type="dxa"/>
            <w:noWrap/>
          </w:tcPr>
          <w:p w14:paraId="0EB2E582" w14:textId="76B0F352" w:rsidR="00CB2C68" w:rsidRPr="009E1410" w:rsidRDefault="006B7D35"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12.2</w:t>
            </w:r>
          </w:p>
        </w:tc>
        <w:tc>
          <w:tcPr>
            <w:tcW w:w="1170" w:type="dxa"/>
          </w:tcPr>
          <w:p w14:paraId="001B6986" w14:textId="247A68E1" w:rsidR="00CB2C68" w:rsidRPr="009E1410" w:rsidRDefault="006B7D35"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4.7</w:t>
            </w:r>
          </w:p>
        </w:tc>
        <w:tc>
          <w:tcPr>
            <w:tcW w:w="1170" w:type="dxa"/>
          </w:tcPr>
          <w:p w14:paraId="36ABDD1F" w14:textId="7821C0C3" w:rsidR="00CB2C68" w:rsidRPr="009E1410" w:rsidRDefault="006B7D35"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6</w:t>
            </w:r>
            <w:r w:rsidR="00CB2C68" w:rsidRPr="009E1410">
              <w:rPr>
                <w:rFonts w:eastAsia="Times New Roman" w:cstheme="minorHAnsi"/>
                <w:i/>
                <w:iCs/>
                <w:color w:val="000000"/>
                <w:sz w:val="24"/>
                <w:szCs w:val="24"/>
                <w:lang w:eastAsia="en-GB"/>
              </w:rPr>
              <w:t>.4</w:t>
            </w:r>
          </w:p>
        </w:tc>
        <w:tc>
          <w:tcPr>
            <w:tcW w:w="920" w:type="dxa"/>
          </w:tcPr>
          <w:p w14:paraId="7A4EC4E1" w14:textId="2DD5FA00" w:rsidR="00CB2C68" w:rsidRPr="009E1410" w:rsidRDefault="006B7D35"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4.</w:t>
            </w:r>
            <w:r w:rsidR="00CB2C68" w:rsidRPr="009E1410">
              <w:rPr>
                <w:rFonts w:eastAsia="Times New Roman" w:cstheme="minorHAnsi"/>
                <w:i/>
                <w:iCs/>
                <w:color w:val="000000"/>
                <w:sz w:val="24"/>
                <w:szCs w:val="24"/>
                <w:lang w:eastAsia="en-GB"/>
              </w:rPr>
              <w:t>1</w:t>
            </w:r>
          </w:p>
        </w:tc>
        <w:tc>
          <w:tcPr>
            <w:tcW w:w="851" w:type="dxa"/>
            <w:noWrap/>
          </w:tcPr>
          <w:p w14:paraId="3AE3D311" w14:textId="55479AB1" w:rsidR="00CB2C68" w:rsidRPr="009E1410" w:rsidRDefault="006B7D35"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31.1</w:t>
            </w:r>
          </w:p>
        </w:tc>
      </w:tr>
      <w:tr w:rsidR="007D21B6" w:rsidRPr="00BA50FD" w14:paraId="06DE5299"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127A4645" w14:textId="77777777" w:rsidR="00CB2C68" w:rsidRPr="00234290" w:rsidRDefault="00CB2C68" w:rsidP="00150AB2">
            <w:pPr>
              <w:spacing w:after="0"/>
              <w:rPr>
                <w:rFonts w:eastAsia="Times New Roman" w:cstheme="minorHAnsi"/>
                <w:color w:val="000000"/>
                <w:sz w:val="24"/>
                <w:szCs w:val="24"/>
                <w:lang w:eastAsia="en-GB"/>
              </w:rPr>
            </w:pPr>
            <w:r w:rsidRPr="00234290">
              <w:rPr>
                <w:rFonts w:eastAsia="Times New Roman" w:cstheme="minorHAnsi"/>
                <w:color w:val="000000"/>
                <w:sz w:val="24"/>
                <w:szCs w:val="24"/>
                <w:lang w:eastAsia="en-GB"/>
              </w:rPr>
              <w:t>Middle</w:t>
            </w:r>
          </w:p>
        </w:tc>
        <w:tc>
          <w:tcPr>
            <w:tcW w:w="822" w:type="dxa"/>
            <w:noWrap/>
          </w:tcPr>
          <w:p w14:paraId="77E685E0" w14:textId="602BF8B7" w:rsidR="00CB2C68" w:rsidRPr="00234290" w:rsidRDefault="006B7D35" w:rsidP="00150AB2">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color w:val="000000"/>
                <w:sz w:val="24"/>
                <w:szCs w:val="24"/>
                <w:lang w:eastAsia="en-GB"/>
              </w:rPr>
            </w:pPr>
            <w:r>
              <w:rPr>
                <w:rFonts w:eastAsia="Times New Roman" w:cstheme="minorHAnsi"/>
                <w:b/>
                <w:color w:val="000000"/>
                <w:sz w:val="24"/>
                <w:szCs w:val="24"/>
                <w:lang w:eastAsia="en-GB"/>
              </w:rPr>
              <w:t>286</w:t>
            </w:r>
          </w:p>
        </w:tc>
        <w:tc>
          <w:tcPr>
            <w:tcW w:w="1169" w:type="dxa"/>
            <w:noWrap/>
          </w:tcPr>
          <w:p w14:paraId="61AAE725" w14:textId="688C6859"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54.9</w:t>
            </w:r>
          </w:p>
        </w:tc>
        <w:tc>
          <w:tcPr>
            <w:tcW w:w="1170" w:type="dxa"/>
            <w:noWrap/>
          </w:tcPr>
          <w:p w14:paraId="7472718C" w14:textId="523F75CD"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22.7</w:t>
            </w:r>
          </w:p>
        </w:tc>
        <w:tc>
          <w:tcPr>
            <w:tcW w:w="1340" w:type="dxa"/>
            <w:noWrap/>
          </w:tcPr>
          <w:p w14:paraId="657AF268" w14:textId="2CA868E3"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12.2</w:t>
            </w:r>
          </w:p>
        </w:tc>
        <w:tc>
          <w:tcPr>
            <w:tcW w:w="1170" w:type="dxa"/>
          </w:tcPr>
          <w:p w14:paraId="38B26503" w14:textId="2400547E" w:rsidR="00CB2C68" w:rsidRPr="009E1410"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6.</w:t>
            </w:r>
            <w:r w:rsidR="006B7D35" w:rsidRPr="009E1410">
              <w:rPr>
                <w:rFonts w:eastAsia="Times New Roman" w:cstheme="minorHAnsi"/>
                <w:i/>
                <w:iCs/>
                <w:color w:val="000000"/>
                <w:sz w:val="24"/>
                <w:szCs w:val="24"/>
                <w:lang w:eastAsia="en-GB"/>
              </w:rPr>
              <w:t>3</w:t>
            </w:r>
          </w:p>
        </w:tc>
        <w:tc>
          <w:tcPr>
            <w:tcW w:w="1170" w:type="dxa"/>
          </w:tcPr>
          <w:p w14:paraId="2ED9E6C7" w14:textId="35D113C9"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7.3</w:t>
            </w:r>
          </w:p>
        </w:tc>
        <w:tc>
          <w:tcPr>
            <w:tcW w:w="920" w:type="dxa"/>
          </w:tcPr>
          <w:p w14:paraId="78772D17" w14:textId="2FAB18E4"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1.4</w:t>
            </w:r>
          </w:p>
        </w:tc>
        <w:tc>
          <w:tcPr>
            <w:tcW w:w="851" w:type="dxa"/>
            <w:noWrap/>
          </w:tcPr>
          <w:p w14:paraId="0F09D288" w14:textId="7AEF1DE8" w:rsidR="00CB2C68" w:rsidRPr="009E1410" w:rsidRDefault="006B7D35"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40.2</w:t>
            </w:r>
          </w:p>
        </w:tc>
      </w:tr>
      <w:tr w:rsidR="007D21B6" w:rsidRPr="00BA50FD" w14:paraId="16756544"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1A136AFC" w14:textId="77777777" w:rsidR="00CB2C68" w:rsidRPr="00234290" w:rsidRDefault="00CB2C68" w:rsidP="00150AB2">
            <w:pPr>
              <w:spacing w:after="0"/>
              <w:rPr>
                <w:rFonts w:eastAsia="Times New Roman" w:cstheme="minorHAnsi"/>
                <w:color w:val="000000"/>
                <w:sz w:val="24"/>
                <w:szCs w:val="24"/>
                <w:lang w:eastAsia="en-GB"/>
              </w:rPr>
            </w:pPr>
            <w:r w:rsidRPr="00234290">
              <w:rPr>
                <w:rFonts w:eastAsia="Times New Roman" w:cstheme="minorHAnsi"/>
                <w:color w:val="000000"/>
                <w:sz w:val="24"/>
                <w:szCs w:val="24"/>
                <w:lang w:eastAsia="en-GB"/>
              </w:rPr>
              <w:t>Next least deprived</w:t>
            </w:r>
          </w:p>
        </w:tc>
        <w:tc>
          <w:tcPr>
            <w:tcW w:w="822" w:type="dxa"/>
            <w:noWrap/>
          </w:tcPr>
          <w:p w14:paraId="75FC103F" w14:textId="73F6580E" w:rsidR="00CB2C68" w:rsidRPr="00234290" w:rsidRDefault="005A47DC" w:rsidP="00150AB2">
            <w:pPr>
              <w:spacing w:after="0"/>
              <w:jc w:val="right"/>
              <w:cnfStyle w:val="000000010000" w:firstRow="0" w:lastRow="0" w:firstColumn="0" w:lastColumn="0" w:oddVBand="0" w:evenVBand="0" w:oddHBand="0" w:evenHBand="1" w:firstRowFirstColumn="0" w:firstRowLastColumn="0" w:lastRowFirstColumn="0" w:lastRowLastColumn="0"/>
              <w:rPr>
                <w:rFonts w:eastAsia="Times New Roman" w:cstheme="minorHAnsi"/>
                <w:b/>
                <w:color w:val="000000"/>
                <w:sz w:val="24"/>
                <w:szCs w:val="24"/>
                <w:lang w:eastAsia="en-GB"/>
              </w:rPr>
            </w:pPr>
            <w:r>
              <w:rPr>
                <w:rFonts w:eastAsia="Times New Roman" w:cstheme="minorHAnsi"/>
                <w:b/>
                <w:color w:val="000000"/>
                <w:sz w:val="24"/>
                <w:szCs w:val="24"/>
                <w:lang w:eastAsia="en-GB"/>
              </w:rPr>
              <w:t>316</w:t>
            </w:r>
          </w:p>
        </w:tc>
        <w:tc>
          <w:tcPr>
            <w:tcW w:w="1169" w:type="dxa"/>
            <w:noWrap/>
          </w:tcPr>
          <w:p w14:paraId="620844C2" w14:textId="72D90BEA"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55.4</w:t>
            </w:r>
          </w:p>
        </w:tc>
        <w:tc>
          <w:tcPr>
            <w:tcW w:w="1170" w:type="dxa"/>
            <w:noWrap/>
          </w:tcPr>
          <w:p w14:paraId="7242BAB0" w14:textId="407F8060"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24.1</w:t>
            </w:r>
          </w:p>
        </w:tc>
        <w:tc>
          <w:tcPr>
            <w:tcW w:w="1340" w:type="dxa"/>
            <w:noWrap/>
          </w:tcPr>
          <w:p w14:paraId="0500E794" w14:textId="776BCCF2"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11.1</w:t>
            </w:r>
          </w:p>
        </w:tc>
        <w:tc>
          <w:tcPr>
            <w:tcW w:w="1170" w:type="dxa"/>
          </w:tcPr>
          <w:p w14:paraId="0EC0D323" w14:textId="5432F2E1"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4.4</w:t>
            </w:r>
          </w:p>
        </w:tc>
        <w:tc>
          <w:tcPr>
            <w:tcW w:w="1170" w:type="dxa"/>
          </w:tcPr>
          <w:p w14:paraId="1670AC4D" w14:textId="456636EE"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6.6</w:t>
            </w:r>
          </w:p>
        </w:tc>
        <w:tc>
          <w:tcPr>
            <w:tcW w:w="920" w:type="dxa"/>
          </w:tcPr>
          <w:p w14:paraId="7B8EBD7E" w14:textId="3B2D1402" w:rsidR="00CB2C68" w:rsidRPr="009E1410"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color w:val="000000"/>
                <w:sz w:val="24"/>
                <w:szCs w:val="24"/>
                <w:lang w:eastAsia="en-GB"/>
              </w:rPr>
              <w:t>1.</w:t>
            </w:r>
            <w:r w:rsidR="005A47DC" w:rsidRPr="009E1410">
              <w:rPr>
                <w:rFonts w:eastAsia="Times New Roman" w:cstheme="minorHAnsi"/>
                <w:i/>
                <w:color w:val="000000"/>
                <w:sz w:val="24"/>
                <w:szCs w:val="24"/>
                <w:lang w:eastAsia="en-GB"/>
              </w:rPr>
              <w:t>9</w:t>
            </w:r>
          </w:p>
        </w:tc>
        <w:tc>
          <w:tcPr>
            <w:tcW w:w="851" w:type="dxa"/>
            <w:noWrap/>
          </w:tcPr>
          <w:p w14:paraId="2E087B78" w14:textId="35B248D9"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39.2</w:t>
            </w:r>
          </w:p>
        </w:tc>
      </w:tr>
      <w:tr w:rsidR="007D21B6" w:rsidRPr="00BA50FD" w14:paraId="78168F84"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72" w:type="dxa"/>
            <w:noWrap/>
          </w:tcPr>
          <w:p w14:paraId="30BA9DCC" w14:textId="77777777" w:rsidR="00CB2C68" w:rsidRPr="00234290" w:rsidRDefault="00CB2C68" w:rsidP="00150AB2">
            <w:pPr>
              <w:spacing w:after="0"/>
              <w:rPr>
                <w:rFonts w:eastAsia="Times New Roman" w:cstheme="minorHAnsi"/>
                <w:color w:val="000000"/>
                <w:sz w:val="24"/>
                <w:szCs w:val="24"/>
                <w:lang w:eastAsia="en-GB"/>
              </w:rPr>
            </w:pPr>
            <w:r w:rsidRPr="00234290">
              <w:rPr>
                <w:rFonts w:eastAsia="Times New Roman" w:cstheme="minorHAnsi"/>
                <w:color w:val="000000"/>
                <w:sz w:val="24"/>
                <w:szCs w:val="24"/>
                <w:lang w:eastAsia="en-GB"/>
              </w:rPr>
              <w:t>Least deprived</w:t>
            </w:r>
          </w:p>
        </w:tc>
        <w:tc>
          <w:tcPr>
            <w:tcW w:w="822" w:type="dxa"/>
            <w:noWrap/>
          </w:tcPr>
          <w:p w14:paraId="02446884" w14:textId="2A27B818" w:rsidR="00CB2C68" w:rsidRPr="00234290" w:rsidRDefault="005A47DC" w:rsidP="00150AB2">
            <w:pPr>
              <w:spacing w:after="0"/>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color w:val="000000"/>
                <w:sz w:val="24"/>
                <w:szCs w:val="24"/>
                <w:lang w:eastAsia="en-GB"/>
              </w:rPr>
            </w:pPr>
            <w:r>
              <w:rPr>
                <w:rFonts w:eastAsia="Times New Roman" w:cstheme="minorHAnsi"/>
                <w:b/>
                <w:color w:val="000000"/>
                <w:sz w:val="24"/>
                <w:szCs w:val="24"/>
                <w:lang w:eastAsia="en-GB"/>
              </w:rPr>
              <w:t>370</w:t>
            </w:r>
          </w:p>
        </w:tc>
        <w:tc>
          <w:tcPr>
            <w:tcW w:w="1169" w:type="dxa"/>
            <w:noWrap/>
          </w:tcPr>
          <w:p w14:paraId="156A356C" w14:textId="6D580B72" w:rsidR="00CB2C68" w:rsidRPr="009E1410" w:rsidRDefault="005A47DC"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48.4</w:t>
            </w:r>
          </w:p>
        </w:tc>
        <w:tc>
          <w:tcPr>
            <w:tcW w:w="1170" w:type="dxa"/>
            <w:noWrap/>
          </w:tcPr>
          <w:p w14:paraId="26901CD2" w14:textId="5801ECB6" w:rsidR="00CB2C68" w:rsidRPr="009E1410" w:rsidRDefault="005A47DC"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15</w:t>
            </w:r>
            <w:r w:rsidR="00CB2C68" w:rsidRPr="009E1410">
              <w:rPr>
                <w:rFonts w:eastAsia="Times New Roman" w:cstheme="minorHAnsi"/>
                <w:i/>
                <w:iCs/>
                <w:color w:val="000000"/>
                <w:sz w:val="24"/>
                <w:szCs w:val="24"/>
                <w:lang w:eastAsia="en-GB"/>
              </w:rPr>
              <w:t>.7</w:t>
            </w:r>
          </w:p>
        </w:tc>
        <w:tc>
          <w:tcPr>
            <w:tcW w:w="1340" w:type="dxa"/>
            <w:noWrap/>
          </w:tcPr>
          <w:p w14:paraId="01AE71B2" w14:textId="2936B6B9" w:rsidR="00CB2C68" w:rsidRPr="009E1410"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9.</w:t>
            </w:r>
            <w:r w:rsidR="005A47DC" w:rsidRPr="009E1410">
              <w:rPr>
                <w:rFonts w:eastAsia="Times New Roman" w:cstheme="minorHAnsi"/>
                <w:i/>
                <w:iCs/>
                <w:color w:val="000000"/>
                <w:sz w:val="24"/>
                <w:szCs w:val="24"/>
                <w:lang w:eastAsia="en-GB"/>
              </w:rPr>
              <w:t>7</w:t>
            </w:r>
          </w:p>
        </w:tc>
        <w:tc>
          <w:tcPr>
            <w:tcW w:w="1170" w:type="dxa"/>
          </w:tcPr>
          <w:p w14:paraId="1C4C5F21" w14:textId="13CDDE97" w:rsidR="00CB2C68" w:rsidRPr="009E1410"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3.5</w:t>
            </w:r>
          </w:p>
        </w:tc>
        <w:tc>
          <w:tcPr>
            <w:tcW w:w="1170" w:type="dxa"/>
          </w:tcPr>
          <w:p w14:paraId="38EA47F0" w14:textId="031A9C51" w:rsidR="00CB2C68" w:rsidRPr="009E1410" w:rsidRDefault="005A47DC"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5.1</w:t>
            </w:r>
          </w:p>
        </w:tc>
        <w:tc>
          <w:tcPr>
            <w:tcW w:w="920" w:type="dxa"/>
          </w:tcPr>
          <w:p w14:paraId="0ED68F97" w14:textId="4648EFD4" w:rsidR="00CB2C68" w:rsidRPr="009E1410"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color w:val="000000"/>
                <w:sz w:val="24"/>
                <w:szCs w:val="24"/>
                <w:lang w:eastAsia="en-GB"/>
              </w:rPr>
              <w:t>1.</w:t>
            </w:r>
            <w:r w:rsidR="005A47DC" w:rsidRPr="009E1410">
              <w:rPr>
                <w:rFonts w:eastAsia="Times New Roman" w:cstheme="minorHAnsi"/>
                <w:i/>
                <w:color w:val="000000"/>
                <w:sz w:val="24"/>
                <w:szCs w:val="24"/>
                <w:lang w:eastAsia="en-GB"/>
              </w:rPr>
              <w:t>6</w:t>
            </w:r>
          </w:p>
        </w:tc>
        <w:tc>
          <w:tcPr>
            <w:tcW w:w="851" w:type="dxa"/>
            <w:noWrap/>
          </w:tcPr>
          <w:p w14:paraId="584F5FAF" w14:textId="2DE13757" w:rsidR="00CB2C68" w:rsidRPr="009E1410" w:rsidRDefault="005A47DC" w:rsidP="00150AB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color w:val="000000"/>
                <w:sz w:val="24"/>
                <w:szCs w:val="24"/>
                <w:lang w:eastAsia="en-GB"/>
              </w:rPr>
              <w:t>46.2</w:t>
            </w:r>
          </w:p>
        </w:tc>
      </w:tr>
      <w:tr w:rsidR="007D21B6" w:rsidRPr="00BA50FD" w14:paraId="340FC986" w14:textId="77777777">
        <w:trPr>
          <w:cnfStyle w:val="000000010000" w:firstRow="0" w:lastRow="0" w:firstColumn="0" w:lastColumn="0" w:oddVBand="0" w:evenVBand="0" w:oddHBand="0" w:evenHBand="1"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1872" w:type="dxa"/>
            <w:noWrap/>
          </w:tcPr>
          <w:p w14:paraId="148CBE15" w14:textId="77777777" w:rsidR="00CB2C68" w:rsidRPr="00234290" w:rsidRDefault="00CB2C68" w:rsidP="00150AB2">
            <w:pPr>
              <w:spacing w:after="0"/>
              <w:rPr>
                <w:rFonts w:eastAsia="Times New Roman" w:cstheme="minorHAnsi"/>
                <w:color w:val="000000"/>
                <w:sz w:val="24"/>
                <w:szCs w:val="24"/>
                <w:lang w:eastAsia="en-GB"/>
              </w:rPr>
            </w:pPr>
            <w:r w:rsidRPr="00234290">
              <w:rPr>
                <w:rFonts w:eastAsia="Times New Roman" w:cstheme="minorHAnsi"/>
                <w:color w:val="000000"/>
                <w:sz w:val="24"/>
                <w:szCs w:val="24"/>
                <w:lang w:eastAsia="en-GB"/>
              </w:rPr>
              <w:t>All respondents</w:t>
            </w:r>
          </w:p>
        </w:tc>
        <w:tc>
          <w:tcPr>
            <w:tcW w:w="822" w:type="dxa"/>
            <w:noWrap/>
          </w:tcPr>
          <w:p w14:paraId="7664DA4E" w14:textId="01C16D0D" w:rsidR="00CB2C68" w:rsidRPr="00234290" w:rsidRDefault="005A47DC" w:rsidP="00150AB2">
            <w:pPr>
              <w:spacing w:after="0"/>
              <w:jc w:val="right"/>
              <w:cnfStyle w:val="000000010000" w:firstRow="0" w:lastRow="0" w:firstColumn="0" w:lastColumn="0" w:oddVBand="0" w:evenVBand="0" w:oddHBand="0" w:evenHBand="1" w:firstRowFirstColumn="0" w:firstRowLastColumn="0" w:lastRowFirstColumn="0" w:lastRowLastColumn="0"/>
              <w:rPr>
                <w:rFonts w:eastAsia="Times New Roman" w:cstheme="minorHAnsi"/>
                <w:b/>
                <w:color w:val="000000"/>
                <w:sz w:val="24"/>
                <w:szCs w:val="24"/>
                <w:lang w:eastAsia="en-GB"/>
              </w:rPr>
            </w:pPr>
            <w:r>
              <w:rPr>
                <w:rFonts w:eastAsia="Times New Roman" w:cstheme="minorHAnsi"/>
                <w:b/>
                <w:color w:val="000000"/>
                <w:sz w:val="24"/>
                <w:szCs w:val="24"/>
                <w:lang w:eastAsia="en-GB"/>
              </w:rPr>
              <w:t>2036</w:t>
            </w:r>
          </w:p>
        </w:tc>
        <w:tc>
          <w:tcPr>
            <w:tcW w:w="1169" w:type="dxa"/>
            <w:noWrap/>
          </w:tcPr>
          <w:p w14:paraId="1617E8C3" w14:textId="21ECE759"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54.4</w:t>
            </w:r>
          </w:p>
        </w:tc>
        <w:tc>
          <w:tcPr>
            <w:tcW w:w="1170" w:type="dxa"/>
            <w:noWrap/>
          </w:tcPr>
          <w:p w14:paraId="2E492F39" w14:textId="40C29995"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20.2</w:t>
            </w:r>
          </w:p>
        </w:tc>
        <w:tc>
          <w:tcPr>
            <w:tcW w:w="1340" w:type="dxa"/>
            <w:noWrap/>
          </w:tcPr>
          <w:p w14:paraId="48A561E4" w14:textId="07C87843"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11.6</w:t>
            </w:r>
          </w:p>
        </w:tc>
        <w:tc>
          <w:tcPr>
            <w:tcW w:w="1170" w:type="dxa"/>
          </w:tcPr>
          <w:p w14:paraId="0BA94CE9" w14:textId="26B5ACA6"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4.8</w:t>
            </w:r>
          </w:p>
        </w:tc>
        <w:tc>
          <w:tcPr>
            <w:tcW w:w="1170" w:type="dxa"/>
          </w:tcPr>
          <w:p w14:paraId="78F83B64" w14:textId="07D19104"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6.5</w:t>
            </w:r>
          </w:p>
        </w:tc>
        <w:tc>
          <w:tcPr>
            <w:tcW w:w="920" w:type="dxa"/>
          </w:tcPr>
          <w:p w14:paraId="660B66BC" w14:textId="11CD2B48" w:rsidR="00CB2C68" w:rsidRPr="009E1410" w:rsidRDefault="005A47DC"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color w:val="000000"/>
                <w:sz w:val="24"/>
                <w:szCs w:val="24"/>
                <w:lang w:eastAsia="en-GB"/>
              </w:rPr>
              <w:t>3.</w:t>
            </w:r>
            <w:r w:rsidR="00CB2C68" w:rsidRPr="009E1410">
              <w:rPr>
                <w:rFonts w:eastAsia="Times New Roman" w:cstheme="minorHAnsi"/>
                <w:i/>
                <w:color w:val="000000"/>
                <w:sz w:val="24"/>
                <w:szCs w:val="24"/>
                <w:lang w:eastAsia="en-GB"/>
              </w:rPr>
              <w:t>1</w:t>
            </w:r>
          </w:p>
        </w:tc>
        <w:tc>
          <w:tcPr>
            <w:tcW w:w="851" w:type="dxa"/>
            <w:noWrap/>
          </w:tcPr>
          <w:p w14:paraId="5E711A6E" w14:textId="0EF86398" w:rsidR="00CB2C68" w:rsidRPr="009E1410"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9E1410">
              <w:rPr>
                <w:rFonts w:eastAsia="Times New Roman" w:cstheme="minorHAnsi"/>
                <w:i/>
                <w:iCs/>
                <w:color w:val="000000"/>
                <w:sz w:val="24"/>
                <w:szCs w:val="24"/>
                <w:lang w:eastAsia="en-GB"/>
              </w:rPr>
              <w:t>38.</w:t>
            </w:r>
            <w:r w:rsidR="005A47DC" w:rsidRPr="009E1410">
              <w:rPr>
                <w:rFonts w:eastAsia="Times New Roman" w:cstheme="minorHAnsi"/>
                <w:i/>
                <w:iCs/>
                <w:color w:val="000000"/>
                <w:sz w:val="24"/>
                <w:szCs w:val="24"/>
                <w:lang w:eastAsia="en-GB"/>
              </w:rPr>
              <w:t>7</w:t>
            </w:r>
          </w:p>
        </w:tc>
      </w:tr>
    </w:tbl>
    <w:p w14:paraId="5CB2F22B" w14:textId="77777777" w:rsidR="00CB2C68" w:rsidRPr="00BA50FD" w:rsidRDefault="00CB2C68" w:rsidP="00CB2C68">
      <w:pPr>
        <w:ind w:right="-23"/>
        <w:rPr>
          <w:rFonts w:ascii="Calibri" w:hAnsi="Calibri" w:cs="Calibri"/>
          <w:bCs/>
          <w:sz w:val="24"/>
          <w:szCs w:val="24"/>
        </w:rPr>
      </w:pPr>
    </w:p>
    <w:p w14:paraId="58014951" w14:textId="77777777" w:rsidR="00CB2C68" w:rsidRPr="00BA50FD" w:rsidRDefault="00CB2C68" w:rsidP="00CB2C68">
      <w:pPr>
        <w:rPr>
          <w:rFonts w:ascii="Calibri" w:hAnsi="Calibri" w:cs="Calibri"/>
          <w:b/>
          <w:sz w:val="26"/>
          <w:szCs w:val="26"/>
        </w:rPr>
      </w:pPr>
    </w:p>
    <w:p w14:paraId="44667F45" w14:textId="4E583F2E" w:rsidR="00CB2C68" w:rsidRPr="00BA50FD" w:rsidRDefault="008F421D" w:rsidP="00CB2C68">
      <w:pPr>
        <w:rPr>
          <w:rFonts w:ascii="Calibri" w:hAnsi="Calibri" w:cs="Calibri"/>
          <w:b/>
          <w:sz w:val="26"/>
          <w:szCs w:val="26"/>
        </w:rPr>
      </w:pPr>
      <w:r>
        <w:rPr>
          <w:rFonts w:ascii="Calibri" w:hAnsi="Calibri" w:cs="Calibri"/>
          <w:b/>
          <w:sz w:val="26"/>
          <w:szCs w:val="26"/>
        </w:rPr>
        <w:t>21</w:t>
      </w:r>
      <w:r w:rsidR="00CB2C68" w:rsidRPr="00BA50FD">
        <w:rPr>
          <w:rFonts w:ascii="Calibri" w:hAnsi="Calibri" w:cs="Calibri"/>
          <w:b/>
          <w:sz w:val="26"/>
          <w:szCs w:val="26"/>
        </w:rPr>
        <w:t>.  Which of the following statements regarding advice on money management, debt, benefits, Into Work or housing advice applies to you?</w:t>
      </w:r>
    </w:p>
    <w:p w14:paraId="2B2D418D" w14:textId="6C19F542" w:rsidR="00CB2C68" w:rsidRPr="008A4FCA" w:rsidRDefault="00B3499F" w:rsidP="00CB2C68">
      <w:pPr>
        <w:ind w:right="-23"/>
        <w:rPr>
          <w:rFonts w:ascii="Calibri" w:hAnsi="Calibri" w:cs="Calibri"/>
          <w:sz w:val="24"/>
          <w:szCs w:val="24"/>
        </w:rPr>
      </w:pPr>
      <w:r w:rsidRPr="00B3499F">
        <w:rPr>
          <w:rFonts w:ascii="Calibri" w:hAnsi="Calibri" w:cs="Calibri"/>
          <w:sz w:val="24"/>
          <w:szCs w:val="24"/>
        </w:rPr>
        <w:t>T</w:t>
      </w:r>
      <w:r>
        <w:rPr>
          <w:rFonts w:ascii="Calibri" w:hAnsi="Calibri" w:cs="Calibri"/>
          <w:sz w:val="24"/>
          <w:szCs w:val="24"/>
        </w:rPr>
        <w:t>he prop</w:t>
      </w:r>
      <w:r w:rsidR="00E201E1">
        <w:rPr>
          <w:rFonts w:ascii="Calibri" w:hAnsi="Calibri" w:cs="Calibri"/>
          <w:sz w:val="24"/>
          <w:szCs w:val="24"/>
        </w:rPr>
        <w:t>ortion</w:t>
      </w:r>
      <w:r w:rsidR="00BD08AC">
        <w:rPr>
          <w:rFonts w:ascii="Calibri" w:hAnsi="Calibri" w:cs="Calibri"/>
          <w:sz w:val="24"/>
          <w:szCs w:val="24"/>
        </w:rPr>
        <w:t xml:space="preserve"> of respondents stating they have accessed advice in the past</w:t>
      </w:r>
      <w:r w:rsidR="005E0486">
        <w:rPr>
          <w:rFonts w:ascii="Calibri" w:hAnsi="Calibri" w:cs="Calibri"/>
          <w:sz w:val="24"/>
          <w:szCs w:val="24"/>
        </w:rPr>
        <w:t xml:space="preserve"> continued</w:t>
      </w:r>
      <w:r w:rsidR="00C55103">
        <w:rPr>
          <w:rFonts w:ascii="Calibri" w:hAnsi="Calibri" w:cs="Calibri"/>
          <w:sz w:val="24"/>
          <w:szCs w:val="24"/>
        </w:rPr>
        <w:t xml:space="preserve"> </w:t>
      </w:r>
      <w:r w:rsidR="00F436FB">
        <w:rPr>
          <w:rFonts w:ascii="Calibri" w:hAnsi="Calibri" w:cs="Calibri"/>
          <w:sz w:val="24"/>
          <w:szCs w:val="24"/>
        </w:rPr>
        <w:t xml:space="preserve">its </w:t>
      </w:r>
      <w:r w:rsidR="00F436FB" w:rsidRPr="00A03DE9">
        <w:rPr>
          <w:rFonts w:ascii="Calibri" w:hAnsi="Calibri" w:cs="Calibri"/>
          <w:sz w:val="24"/>
          <w:szCs w:val="24"/>
        </w:rPr>
        <w:t xml:space="preserve">upward trend, rising from 15.7% in 2022 and 17.0% in 2023 to 23.5% </w:t>
      </w:r>
      <w:r w:rsidR="008C071B" w:rsidRPr="00A03DE9">
        <w:rPr>
          <w:rFonts w:ascii="Calibri" w:hAnsi="Calibri" w:cs="Calibri"/>
          <w:sz w:val="24"/>
          <w:szCs w:val="24"/>
        </w:rPr>
        <w:t>i</w:t>
      </w:r>
      <w:r w:rsidR="00F436FB" w:rsidRPr="00A03DE9">
        <w:rPr>
          <w:rFonts w:ascii="Calibri" w:hAnsi="Calibri" w:cs="Calibri"/>
          <w:sz w:val="24"/>
          <w:szCs w:val="24"/>
        </w:rPr>
        <w:t>n</w:t>
      </w:r>
      <w:r w:rsidR="00B36121">
        <w:rPr>
          <w:rFonts w:ascii="Calibri" w:hAnsi="Calibri" w:cs="Calibri"/>
          <w:sz w:val="24"/>
          <w:szCs w:val="24"/>
        </w:rPr>
        <w:t xml:space="preserve"> </w:t>
      </w:r>
      <w:r w:rsidR="00F436FB" w:rsidRPr="00A03DE9">
        <w:rPr>
          <w:rFonts w:ascii="Calibri" w:hAnsi="Calibri" w:cs="Calibri"/>
          <w:sz w:val="24"/>
          <w:szCs w:val="24"/>
        </w:rPr>
        <w:t>2024</w:t>
      </w:r>
      <w:r w:rsidR="008C071B" w:rsidRPr="00A03DE9">
        <w:rPr>
          <w:rFonts w:ascii="Calibri" w:hAnsi="Calibri" w:cs="Calibri"/>
          <w:sz w:val="24"/>
          <w:szCs w:val="24"/>
        </w:rPr>
        <w:t>.</w:t>
      </w:r>
      <w:r w:rsidR="00CB2C68" w:rsidRPr="00A03DE9">
        <w:rPr>
          <w:rFonts w:ascii="Calibri" w:hAnsi="Calibri" w:cs="Calibri"/>
          <w:sz w:val="24"/>
          <w:szCs w:val="24"/>
        </w:rPr>
        <w:t xml:space="preserve">  </w:t>
      </w:r>
      <w:r w:rsidR="008C071B" w:rsidRPr="00A03DE9">
        <w:rPr>
          <w:rFonts w:ascii="Calibri" w:hAnsi="Calibri" w:cs="Calibri"/>
          <w:sz w:val="24"/>
          <w:szCs w:val="24"/>
        </w:rPr>
        <w:t>More than a third (36.7%</w:t>
      </w:r>
      <w:r w:rsidR="002B5980" w:rsidRPr="00A03DE9">
        <w:rPr>
          <w:rFonts w:ascii="Calibri" w:hAnsi="Calibri" w:cs="Calibri"/>
          <w:sz w:val="24"/>
          <w:szCs w:val="24"/>
        </w:rPr>
        <w:t>)</w:t>
      </w:r>
      <w:r w:rsidR="00B34D52" w:rsidRPr="00A03DE9">
        <w:rPr>
          <w:rFonts w:ascii="Calibri" w:hAnsi="Calibri" w:cs="Calibri"/>
          <w:sz w:val="24"/>
          <w:szCs w:val="24"/>
        </w:rPr>
        <w:t xml:space="preserve"> </w:t>
      </w:r>
      <w:r w:rsidR="00CB2C68" w:rsidRPr="00A03DE9">
        <w:rPr>
          <w:rFonts w:ascii="Calibri" w:hAnsi="Calibri" w:cs="Calibri"/>
          <w:sz w:val="24"/>
          <w:szCs w:val="24"/>
        </w:rPr>
        <w:t xml:space="preserve">felt they may need advice in the future, </w:t>
      </w:r>
      <w:r w:rsidR="00B34D52" w:rsidRPr="00A03DE9">
        <w:rPr>
          <w:rFonts w:ascii="Calibri" w:hAnsi="Calibri" w:cs="Calibri"/>
          <w:sz w:val="24"/>
          <w:szCs w:val="24"/>
        </w:rPr>
        <w:t xml:space="preserve">up </w:t>
      </w:r>
      <w:r w:rsidR="008E60DD" w:rsidRPr="00A03DE9">
        <w:rPr>
          <w:rFonts w:ascii="Calibri" w:hAnsi="Calibri" w:cs="Calibri"/>
          <w:sz w:val="24"/>
          <w:szCs w:val="24"/>
        </w:rPr>
        <w:t>from a</w:t>
      </w:r>
      <w:r w:rsidR="00CB2C68" w:rsidRPr="00A03DE9">
        <w:rPr>
          <w:rFonts w:ascii="Calibri" w:hAnsi="Calibri" w:cs="Calibri"/>
          <w:sz w:val="24"/>
          <w:szCs w:val="24"/>
        </w:rPr>
        <w:t>lmost a fifth (18.</w:t>
      </w:r>
      <w:r w:rsidR="00CB2C68" w:rsidRPr="00A03DE9">
        <w:rPr>
          <w:rFonts w:ascii="Calibri" w:hAnsi="Calibri" w:cs="Calibri"/>
          <w:bCs/>
          <w:sz w:val="24"/>
          <w:szCs w:val="24"/>
        </w:rPr>
        <w:t>1</w:t>
      </w:r>
      <w:r w:rsidR="00CB2C68" w:rsidRPr="00A03DE9">
        <w:rPr>
          <w:rFonts w:ascii="Calibri" w:hAnsi="Calibri" w:cs="Calibri"/>
          <w:sz w:val="24"/>
          <w:szCs w:val="24"/>
        </w:rPr>
        <w:t xml:space="preserve">%) </w:t>
      </w:r>
      <w:r w:rsidR="008E60DD" w:rsidRPr="00A03DE9">
        <w:rPr>
          <w:rFonts w:ascii="Calibri" w:hAnsi="Calibri" w:cs="Calibri"/>
          <w:sz w:val="24"/>
          <w:szCs w:val="24"/>
        </w:rPr>
        <w:t>in</w:t>
      </w:r>
      <w:r w:rsidR="00CB2C68" w:rsidRPr="00A03DE9">
        <w:rPr>
          <w:rFonts w:ascii="Calibri" w:hAnsi="Calibri" w:cs="Calibri"/>
          <w:bCs/>
          <w:sz w:val="24"/>
          <w:szCs w:val="24"/>
        </w:rPr>
        <w:t xml:space="preserve"> last year’s survey</w:t>
      </w:r>
      <w:r w:rsidR="00CB2C68" w:rsidRPr="00A03DE9">
        <w:rPr>
          <w:rFonts w:ascii="Calibri" w:hAnsi="Calibri" w:cs="Calibri"/>
          <w:sz w:val="24"/>
          <w:szCs w:val="24"/>
        </w:rPr>
        <w:t>.</w:t>
      </w:r>
      <w:r w:rsidR="00CB2C68" w:rsidRPr="008A4FCA">
        <w:rPr>
          <w:rFonts w:ascii="Calibri" w:hAnsi="Calibri" w:cs="Calibri"/>
          <w:sz w:val="24"/>
          <w:szCs w:val="24"/>
        </w:rPr>
        <w:t xml:space="preserve">  </w:t>
      </w:r>
    </w:p>
    <w:p w14:paraId="02387CA4" w14:textId="7EC4A452" w:rsidR="00CB2C68" w:rsidRPr="00BA50FD" w:rsidRDefault="00DC1BD0" w:rsidP="00CB2C68">
      <w:pPr>
        <w:rPr>
          <w:sz w:val="24"/>
          <w:szCs w:val="24"/>
        </w:rPr>
      </w:pPr>
      <w:r>
        <w:rPr>
          <w:noProof/>
          <w14:ligatures w14:val="standardContextual"/>
        </w:rPr>
        <w:drawing>
          <wp:inline distT="0" distB="0" distL="0" distR="0" wp14:anchorId="1FF363CA" wp14:editId="6BCDF5E9">
            <wp:extent cx="5731510" cy="3101340"/>
            <wp:effectExtent l="0" t="0" r="2540" b="3810"/>
            <wp:docPr id="268635494" name="Chart 1" descr="Chart showing response pattern described in the narrative text">
              <a:extLst xmlns:a="http://schemas.openxmlformats.org/drawingml/2006/main">
                <a:ext uri="{FF2B5EF4-FFF2-40B4-BE49-F238E27FC236}">
                  <a16:creationId xmlns:a16="http://schemas.microsoft.com/office/drawing/2014/main" id="{6E2F026B-2878-4BDF-ABBA-36313FFA3A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r w:rsidR="00CB2C68" w:rsidRPr="00BA50FD">
        <w:rPr>
          <w:i/>
        </w:rPr>
        <w:t xml:space="preserve"> </w:t>
      </w:r>
      <w:r w:rsidR="00CB2C68" w:rsidRPr="004D4818">
        <w:rPr>
          <w:noProof/>
          <w14:ligatures w14:val="standardContextual"/>
        </w:rPr>
        <w:t xml:space="preserve"> </w:t>
      </w:r>
      <w:r w:rsidR="00CB2C68" w:rsidRPr="00BA50FD">
        <w:rPr>
          <w:i/>
          <w:sz w:val="24"/>
          <w:szCs w:val="24"/>
        </w:rPr>
        <w:t>Base sizes shown in brackets</w:t>
      </w:r>
      <w:r w:rsidR="00CB2C68">
        <w:rPr>
          <w:i/>
          <w:sz w:val="24"/>
          <w:szCs w:val="24"/>
        </w:rPr>
        <w:t>.</w:t>
      </w:r>
    </w:p>
    <w:p w14:paraId="4C125ED1" w14:textId="4D2F205E" w:rsidR="00CB2C68" w:rsidRPr="00BA50FD" w:rsidRDefault="00CB2C68" w:rsidP="00CB2C68">
      <w:pPr>
        <w:spacing w:after="0" w:line="240" w:lineRule="auto"/>
        <w:ind w:right="-23"/>
        <w:rPr>
          <w:rFonts w:ascii="Calibri" w:hAnsi="Calibri" w:cs="Calibri"/>
          <w:bCs/>
          <w:sz w:val="16"/>
          <w:szCs w:val="16"/>
        </w:rPr>
      </w:pPr>
    </w:p>
    <w:p w14:paraId="762A20B3" w14:textId="175FE1BB" w:rsidR="00CB2C68" w:rsidRPr="00BA50FD" w:rsidRDefault="00CB2C68" w:rsidP="00CB2C68">
      <w:pPr>
        <w:ind w:right="-23"/>
        <w:rPr>
          <w:rFonts w:ascii="Calibri" w:hAnsi="Calibri" w:cs="Calibri"/>
          <w:bCs/>
          <w:sz w:val="24"/>
          <w:szCs w:val="24"/>
        </w:rPr>
      </w:pPr>
      <w:r w:rsidRPr="00222D3D">
        <w:rPr>
          <w:rFonts w:ascii="Calibri" w:hAnsi="Calibri" w:cs="Calibri"/>
          <w:bCs/>
          <w:sz w:val="24"/>
          <w:szCs w:val="24"/>
        </w:rPr>
        <w:lastRenderedPageBreak/>
        <w:t xml:space="preserve">Respondents identifying as disabled </w:t>
      </w:r>
      <w:r w:rsidR="00B54256" w:rsidRPr="00222D3D">
        <w:rPr>
          <w:rFonts w:ascii="Calibri" w:hAnsi="Calibri" w:cs="Calibri"/>
          <w:bCs/>
          <w:sz w:val="24"/>
          <w:szCs w:val="24"/>
        </w:rPr>
        <w:t>and those from an ethnically diverse</w:t>
      </w:r>
      <w:r w:rsidR="00143CE7" w:rsidRPr="00222D3D">
        <w:rPr>
          <w:rFonts w:ascii="Calibri" w:hAnsi="Calibri" w:cs="Calibri"/>
          <w:bCs/>
          <w:sz w:val="24"/>
          <w:szCs w:val="24"/>
        </w:rPr>
        <w:t xml:space="preserve"> background </w:t>
      </w:r>
      <w:r w:rsidRPr="00222D3D">
        <w:rPr>
          <w:rFonts w:ascii="Calibri" w:hAnsi="Calibri" w:cs="Calibri"/>
          <w:bCs/>
          <w:sz w:val="24"/>
          <w:szCs w:val="24"/>
        </w:rPr>
        <w:t xml:space="preserve">were most likely to </w:t>
      </w:r>
      <w:r w:rsidR="00B104C3" w:rsidRPr="00222D3D">
        <w:rPr>
          <w:rFonts w:ascii="Calibri" w:hAnsi="Calibri" w:cs="Calibri"/>
          <w:bCs/>
          <w:sz w:val="24"/>
          <w:szCs w:val="24"/>
        </w:rPr>
        <w:t>seek advice, eith</w:t>
      </w:r>
      <w:r w:rsidR="00C34CCD" w:rsidRPr="00222D3D">
        <w:rPr>
          <w:rFonts w:ascii="Calibri" w:hAnsi="Calibri" w:cs="Calibri"/>
          <w:bCs/>
          <w:sz w:val="24"/>
          <w:szCs w:val="24"/>
        </w:rPr>
        <w:t>er</w:t>
      </w:r>
      <w:r w:rsidR="0069048B" w:rsidRPr="00222D3D">
        <w:rPr>
          <w:rFonts w:ascii="Calibri" w:hAnsi="Calibri" w:cs="Calibri"/>
          <w:bCs/>
          <w:sz w:val="24"/>
          <w:szCs w:val="24"/>
        </w:rPr>
        <w:t xml:space="preserve"> having done so</w:t>
      </w:r>
      <w:r w:rsidRPr="00222D3D">
        <w:rPr>
          <w:rFonts w:ascii="Calibri" w:hAnsi="Calibri" w:cs="Calibri"/>
          <w:bCs/>
          <w:sz w:val="24"/>
          <w:szCs w:val="24"/>
        </w:rPr>
        <w:t xml:space="preserve"> in the past (</w:t>
      </w:r>
      <w:r w:rsidR="0069048B" w:rsidRPr="00222D3D">
        <w:rPr>
          <w:rFonts w:ascii="Calibri" w:hAnsi="Calibri" w:cs="Calibri"/>
          <w:bCs/>
          <w:sz w:val="24"/>
          <w:szCs w:val="24"/>
        </w:rPr>
        <w:t>38</w:t>
      </w:r>
      <w:r w:rsidRPr="00222D3D">
        <w:rPr>
          <w:rFonts w:ascii="Calibri" w:hAnsi="Calibri" w:cs="Calibri"/>
          <w:bCs/>
          <w:sz w:val="24"/>
          <w:szCs w:val="24"/>
        </w:rPr>
        <w:t xml:space="preserve">.7% </w:t>
      </w:r>
      <w:r w:rsidR="0069048B" w:rsidRPr="00222D3D">
        <w:rPr>
          <w:rFonts w:ascii="Calibri" w:hAnsi="Calibri" w:cs="Calibri"/>
          <w:bCs/>
          <w:sz w:val="24"/>
          <w:szCs w:val="24"/>
        </w:rPr>
        <w:t>and 35</w:t>
      </w:r>
      <w:r w:rsidRPr="00222D3D">
        <w:rPr>
          <w:rFonts w:ascii="Calibri" w:hAnsi="Calibri" w:cs="Calibri"/>
          <w:bCs/>
          <w:sz w:val="24"/>
          <w:szCs w:val="24"/>
        </w:rPr>
        <w:t xml:space="preserve">.6% </w:t>
      </w:r>
      <w:r w:rsidR="0069048B" w:rsidRPr="00222D3D">
        <w:rPr>
          <w:rFonts w:ascii="Calibri" w:hAnsi="Calibri" w:cs="Calibri"/>
          <w:bCs/>
          <w:sz w:val="24"/>
          <w:szCs w:val="24"/>
        </w:rPr>
        <w:t>respectively</w:t>
      </w:r>
      <w:r w:rsidR="00222D3D" w:rsidRPr="00222D3D">
        <w:rPr>
          <w:rFonts w:ascii="Calibri" w:hAnsi="Calibri" w:cs="Calibri"/>
          <w:bCs/>
          <w:sz w:val="24"/>
          <w:szCs w:val="24"/>
        </w:rPr>
        <w:t>),</w:t>
      </w:r>
      <w:r w:rsidR="00B104C3" w:rsidRPr="00222D3D">
        <w:rPr>
          <w:rFonts w:ascii="Calibri" w:hAnsi="Calibri" w:cs="Calibri"/>
          <w:bCs/>
          <w:sz w:val="24"/>
          <w:szCs w:val="24"/>
        </w:rPr>
        <w:t xml:space="preserve"> or</w:t>
      </w:r>
      <w:r w:rsidR="00222D3D" w:rsidRPr="00222D3D">
        <w:rPr>
          <w:rFonts w:ascii="Calibri" w:hAnsi="Calibri" w:cs="Calibri"/>
          <w:bCs/>
          <w:sz w:val="24"/>
          <w:szCs w:val="24"/>
        </w:rPr>
        <w:t xml:space="preserve"> </w:t>
      </w:r>
      <w:r w:rsidRPr="00222D3D">
        <w:rPr>
          <w:rFonts w:ascii="Calibri" w:hAnsi="Calibri" w:cs="Calibri"/>
          <w:bCs/>
          <w:sz w:val="24"/>
          <w:szCs w:val="24"/>
        </w:rPr>
        <w:t xml:space="preserve">expect to </w:t>
      </w:r>
      <w:r w:rsidR="00222D3D" w:rsidRPr="00222D3D">
        <w:rPr>
          <w:rFonts w:ascii="Calibri" w:hAnsi="Calibri" w:cs="Calibri"/>
          <w:bCs/>
          <w:sz w:val="24"/>
          <w:szCs w:val="24"/>
        </w:rPr>
        <w:t>do so</w:t>
      </w:r>
      <w:r w:rsidRPr="00222D3D">
        <w:rPr>
          <w:rFonts w:ascii="Calibri" w:hAnsi="Calibri" w:cs="Calibri"/>
          <w:bCs/>
          <w:sz w:val="24"/>
          <w:szCs w:val="24"/>
        </w:rPr>
        <w:t xml:space="preserve"> in the future (</w:t>
      </w:r>
      <w:r w:rsidR="00222D3D" w:rsidRPr="00222D3D">
        <w:rPr>
          <w:rFonts w:ascii="Calibri" w:hAnsi="Calibri" w:cs="Calibri"/>
          <w:bCs/>
          <w:sz w:val="24"/>
          <w:szCs w:val="24"/>
        </w:rPr>
        <w:t>59.7% and 57.1% respectively)</w:t>
      </w:r>
      <w:r w:rsidR="00C34CCD" w:rsidRPr="00222D3D">
        <w:rPr>
          <w:rFonts w:ascii="Calibri" w:hAnsi="Calibri" w:cs="Calibri"/>
          <w:bCs/>
          <w:sz w:val="24"/>
          <w:szCs w:val="24"/>
        </w:rPr>
        <w:t>:</w:t>
      </w:r>
    </w:p>
    <w:tbl>
      <w:tblPr>
        <w:tblStyle w:val="GridTable5Dark-Accent6"/>
        <w:tblW w:w="7258" w:type="dxa"/>
        <w:tblLook w:val="04A0" w:firstRow="1" w:lastRow="0" w:firstColumn="1" w:lastColumn="0" w:noHBand="0" w:noVBand="1"/>
      </w:tblPr>
      <w:tblGrid>
        <w:gridCol w:w="2439"/>
        <w:gridCol w:w="1204"/>
        <w:gridCol w:w="1205"/>
        <w:gridCol w:w="1205"/>
        <w:gridCol w:w="1205"/>
      </w:tblGrid>
      <w:tr w:rsidR="00CB2C68" w:rsidRPr="00BA50FD" w14:paraId="2B8D5D3D" w14:textId="77777777" w:rsidTr="00150AB2">
        <w:trPr>
          <w:cnfStyle w:val="100000000000" w:firstRow="1" w:lastRow="0" w:firstColumn="0" w:lastColumn="0" w:oddVBand="0" w:evenVBand="0" w:oddHBand="0"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2439" w:type="dxa"/>
            <w:noWrap/>
            <w:hideMark/>
          </w:tcPr>
          <w:p w14:paraId="49357314" w14:textId="77777777" w:rsidR="00CB2C68" w:rsidRPr="001A5F11" w:rsidRDefault="00CB2C68" w:rsidP="00150AB2">
            <w:pPr>
              <w:spacing w:after="0"/>
              <w:rPr>
                <w:rFonts w:ascii="Times New Roman" w:eastAsia="Times New Roman" w:hAnsi="Times New Roman" w:cs="Times New Roman"/>
                <w:sz w:val="24"/>
                <w:szCs w:val="24"/>
                <w:lang w:eastAsia="en-GB"/>
              </w:rPr>
            </w:pPr>
          </w:p>
        </w:tc>
        <w:tc>
          <w:tcPr>
            <w:tcW w:w="2409" w:type="dxa"/>
            <w:gridSpan w:val="2"/>
            <w:noWrap/>
            <w:hideMark/>
          </w:tcPr>
          <w:p w14:paraId="228CB071" w14:textId="77777777" w:rsidR="00CB2C68" w:rsidRPr="001A5F11"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1A5F11">
              <w:rPr>
                <w:rFonts w:ascii="Calibri" w:eastAsia="Times New Roman" w:hAnsi="Calibri" w:cs="Calibri"/>
                <w:sz w:val="24"/>
                <w:szCs w:val="24"/>
                <w:lang w:eastAsia="en-GB"/>
              </w:rPr>
              <w:t>Have sought advice in the past</w:t>
            </w:r>
          </w:p>
        </w:tc>
        <w:tc>
          <w:tcPr>
            <w:tcW w:w="2410" w:type="dxa"/>
            <w:gridSpan w:val="2"/>
            <w:noWrap/>
            <w:hideMark/>
          </w:tcPr>
          <w:p w14:paraId="0A59A14A" w14:textId="77777777" w:rsidR="00CB2C68" w:rsidRPr="001A5F11"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1A5F11">
              <w:rPr>
                <w:rFonts w:ascii="Calibri" w:eastAsia="Times New Roman" w:hAnsi="Calibri" w:cs="Calibri"/>
                <w:sz w:val="24"/>
                <w:szCs w:val="24"/>
                <w:lang w:eastAsia="en-GB"/>
              </w:rPr>
              <w:t>May seek advice in the future</w:t>
            </w:r>
          </w:p>
        </w:tc>
      </w:tr>
      <w:tr w:rsidR="00CB2C68" w:rsidRPr="00BA50FD" w14:paraId="7D13CD33" w14:textId="77777777" w:rsidTr="00150AB2">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2439" w:type="dxa"/>
            <w:noWrap/>
          </w:tcPr>
          <w:p w14:paraId="693EC054" w14:textId="77777777" w:rsidR="00CB2C68" w:rsidRPr="001A5F11" w:rsidRDefault="00CB2C68" w:rsidP="00150AB2">
            <w:pPr>
              <w:spacing w:after="0"/>
              <w:jc w:val="center"/>
              <w:rPr>
                <w:rFonts w:ascii="Times New Roman" w:eastAsia="Times New Roman" w:hAnsi="Times New Roman" w:cs="Times New Roman"/>
                <w:sz w:val="24"/>
                <w:szCs w:val="24"/>
                <w:lang w:eastAsia="en-GB"/>
              </w:rPr>
            </w:pPr>
          </w:p>
        </w:tc>
        <w:tc>
          <w:tcPr>
            <w:tcW w:w="1204" w:type="dxa"/>
            <w:noWrap/>
          </w:tcPr>
          <w:p w14:paraId="2765482F" w14:textId="49A1F8E4" w:rsidR="00CB2C68" w:rsidRPr="001A5F11" w:rsidRDefault="009E141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sz w:val="24"/>
                <w:szCs w:val="24"/>
                <w:lang w:eastAsia="en-GB"/>
              </w:rPr>
            </w:pPr>
            <w:r w:rsidRPr="001A5F11">
              <w:rPr>
                <w:rFonts w:ascii="Calibri" w:eastAsia="Times New Roman" w:hAnsi="Calibri" w:cs="Calibri"/>
                <w:b/>
                <w:sz w:val="24"/>
                <w:szCs w:val="24"/>
                <w:lang w:eastAsia="en-GB"/>
              </w:rPr>
              <w:t>2024</w:t>
            </w:r>
          </w:p>
        </w:tc>
        <w:tc>
          <w:tcPr>
            <w:tcW w:w="1205" w:type="dxa"/>
          </w:tcPr>
          <w:p w14:paraId="738EFB9A" w14:textId="0A1A6A9E" w:rsidR="00CB2C68" w:rsidRPr="001A5F11" w:rsidRDefault="009E141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sz w:val="24"/>
                <w:szCs w:val="24"/>
                <w:lang w:eastAsia="en-GB"/>
              </w:rPr>
            </w:pPr>
            <w:r w:rsidRPr="001A5F11">
              <w:rPr>
                <w:rFonts w:ascii="Calibri" w:eastAsia="Times New Roman" w:hAnsi="Calibri" w:cs="Calibri"/>
                <w:b/>
                <w:bCs/>
                <w:sz w:val="24"/>
                <w:szCs w:val="24"/>
                <w:lang w:eastAsia="en-GB"/>
              </w:rPr>
              <w:t>2023</w:t>
            </w:r>
          </w:p>
        </w:tc>
        <w:tc>
          <w:tcPr>
            <w:tcW w:w="1205" w:type="dxa"/>
            <w:noWrap/>
          </w:tcPr>
          <w:p w14:paraId="4F573C8E" w14:textId="0D39AFE7" w:rsidR="00CB2C68" w:rsidRPr="001A5F11" w:rsidRDefault="009E141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sz w:val="24"/>
                <w:szCs w:val="24"/>
                <w:lang w:eastAsia="en-GB"/>
              </w:rPr>
            </w:pPr>
            <w:r w:rsidRPr="001A5F11">
              <w:rPr>
                <w:rFonts w:ascii="Calibri" w:eastAsia="Times New Roman" w:hAnsi="Calibri" w:cs="Calibri"/>
                <w:b/>
                <w:sz w:val="24"/>
                <w:szCs w:val="24"/>
                <w:lang w:eastAsia="en-GB"/>
              </w:rPr>
              <w:t>2024</w:t>
            </w:r>
          </w:p>
        </w:tc>
        <w:tc>
          <w:tcPr>
            <w:tcW w:w="1205" w:type="dxa"/>
          </w:tcPr>
          <w:p w14:paraId="60BAE5EE" w14:textId="6DBB5FB5" w:rsidR="00CB2C68" w:rsidRPr="001A5F11" w:rsidRDefault="009E1410"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sz w:val="24"/>
                <w:szCs w:val="24"/>
                <w:lang w:eastAsia="en-GB"/>
              </w:rPr>
            </w:pPr>
            <w:r w:rsidRPr="001A5F11">
              <w:rPr>
                <w:rFonts w:ascii="Calibri" w:eastAsia="Times New Roman" w:hAnsi="Calibri" w:cs="Calibri"/>
                <w:b/>
                <w:bCs/>
                <w:sz w:val="24"/>
                <w:szCs w:val="24"/>
                <w:lang w:eastAsia="en-GB"/>
              </w:rPr>
              <w:t>2023</w:t>
            </w:r>
          </w:p>
        </w:tc>
      </w:tr>
      <w:tr w:rsidR="00CB2C68" w:rsidRPr="00BA50FD" w14:paraId="5BD7E59B" w14:textId="77777777" w:rsidTr="00150AB2">
        <w:trPr>
          <w:cnfStyle w:val="000000010000" w:firstRow="0" w:lastRow="0" w:firstColumn="0" w:lastColumn="0" w:oddVBand="0" w:evenVBand="0" w:oddHBand="0" w:evenHBand="1"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2439" w:type="dxa"/>
            <w:noWrap/>
          </w:tcPr>
          <w:p w14:paraId="7BB41363" w14:textId="77777777" w:rsidR="00CB2C68" w:rsidRPr="001A5F11" w:rsidRDefault="00CB2C68" w:rsidP="00150AB2">
            <w:pPr>
              <w:spacing w:after="0"/>
              <w:rPr>
                <w:rFonts w:ascii="Times New Roman" w:eastAsia="Times New Roman" w:hAnsi="Times New Roman" w:cs="Times New Roman"/>
                <w:sz w:val="24"/>
                <w:szCs w:val="24"/>
                <w:lang w:eastAsia="en-GB"/>
              </w:rPr>
            </w:pPr>
            <w:r w:rsidRPr="001A5F11">
              <w:rPr>
                <w:rFonts w:ascii="Calibri" w:eastAsia="Times New Roman" w:hAnsi="Calibri" w:cs="Calibri"/>
                <w:color w:val="000000"/>
                <w:sz w:val="24"/>
                <w:szCs w:val="24"/>
                <w:lang w:eastAsia="en-GB"/>
              </w:rPr>
              <w:t>Identify as disabled</w:t>
            </w:r>
          </w:p>
        </w:tc>
        <w:tc>
          <w:tcPr>
            <w:tcW w:w="1204" w:type="dxa"/>
            <w:noWrap/>
          </w:tcPr>
          <w:p w14:paraId="4658B287" w14:textId="3AEB65E8" w:rsidR="00CB2C68" w:rsidRPr="001A5F11" w:rsidRDefault="009A0FF1"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sz w:val="24"/>
                <w:szCs w:val="24"/>
                <w:lang w:eastAsia="en-GB"/>
              </w:rPr>
            </w:pPr>
            <w:r w:rsidRPr="001A5F11">
              <w:rPr>
                <w:rFonts w:ascii="Calibri" w:eastAsia="Times New Roman" w:hAnsi="Calibri" w:cs="Calibri"/>
                <w:i/>
                <w:sz w:val="24"/>
                <w:szCs w:val="24"/>
                <w:lang w:eastAsia="en-GB"/>
              </w:rPr>
              <w:t>38.7</w:t>
            </w:r>
          </w:p>
        </w:tc>
        <w:tc>
          <w:tcPr>
            <w:tcW w:w="1205" w:type="dxa"/>
          </w:tcPr>
          <w:p w14:paraId="53C5BEBB" w14:textId="640BCCE1" w:rsidR="00CB2C68" w:rsidRPr="001A5F11" w:rsidRDefault="009E1410"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i/>
                <w:sz w:val="24"/>
                <w:szCs w:val="24"/>
                <w:lang w:eastAsia="en-GB"/>
              </w:rPr>
            </w:pPr>
            <w:r w:rsidRPr="001A5F11">
              <w:rPr>
                <w:rFonts w:ascii="Calibri" w:eastAsia="Times New Roman" w:hAnsi="Calibri" w:cs="Calibri"/>
                <w:i/>
                <w:iCs/>
                <w:sz w:val="24"/>
                <w:szCs w:val="24"/>
                <w:lang w:eastAsia="en-GB"/>
              </w:rPr>
              <w:t>31.5</w:t>
            </w:r>
          </w:p>
        </w:tc>
        <w:tc>
          <w:tcPr>
            <w:tcW w:w="1205" w:type="dxa"/>
            <w:noWrap/>
          </w:tcPr>
          <w:p w14:paraId="6432F608" w14:textId="67775092" w:rsidR="00CB2C68" w:rsidRPr="001A5F11" w:rsidRDefault="00217106"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sz w:val="24"/>
                <w:szCs w:val="24"/>
                <w:lang w:eastAsia="en-GB"/>
              </w:rPr>
            </w:pPr>
            <w:r w:rsidRPr="001A5F11">
              <w:rPr>
                <w:rFonts w:ascii="Calibri" w:eastAsia="Times New Roman" w:hAnsi="Calibri" w:cs="Calibri"/>
                <w:i/>
                <w:sz w:val="24"/>
                <w:szCs w:val="24"/>
                <w:lang w:eastAsia="en-GB"/>
              </w:rPr>
              <w:t>59.7</w:t>
            </w:r>
          </w:p>
        </w:tc>
        <w:tc>
          <w:tcPr>
            <w:tcW w:w="1205" w:type="dxa"/>
          </w:tcPr>
          <w:p w14:paraId="1215728A" w14:textId="47EDAD60" w:rsidR="00CB2C68" w:rsidRPr="001A5F11" w:rsidRDefault="009E1410"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i/>
                <w:sz w:val="24"/>
                <w:szCs w:val="24"/>
                <w:lang w:eastAsia="en-GB"/>
              </w:rPr>
            </w:pPr>
            <w:r w:rsidRPr="001A5F11">
              <w:rPr>
                <w:rFonts w:ascii="Calibri" w:eastAsia="Times New Roman" w:hAnsi="Calibri" w:cs="Calibri"/>
                <w:i/>
                <w:iCs/>
                <w:sz w:val="24"/>
                <w:szCs w:val="24"/>
                <w:lang w:eastAsia="en-GB"/>
              </w:rPr>
              <w:t>30.1</w:t>
            </w:r>
          </w:p>
        </w:tc>
      </w:tr>
      <w:tr w:rsidR="00C7695E" w:rsidRPr="001A5F11" w14:paraId="64975CAE" w14:textId="77777777" w:rsidTr="00150AB2">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2439" w:type="dxa"/>
            <w:noWrap/>
          </w:tcPr>
          <w:p w14:paraId="55F1A01D" w14:textId="720EFA86" w:rsidR="00C7695E" w:rsidRPr="001A5F11" w:rsidRDefault="00C7695E" w:rsidP="00C7695E">
            <w:pPr>
              <w:spacing w:after="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Ethnically Diverse</w:t>
            </w:r>
          </w:p>
        </w:tc>
        <w:tc>
          <w:tcPr>
            <w:tcW w:w="1204" w:type="dxa"/>
            <w:noWrap/>
          </w:tcPr>
          <w:p w14:paraId="319863C2" w14:textId="7886A11F" w:rsidR="00C7695E" w:rsidRPr="001A5F11" w:rsidRDefault="00C7695E" w:rsidP="00C7695E">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4"/>
                <w:lang w:eastAsia="en-GB"/>
              </w:rPr>
            </w:pPr>
            <w:r w:rsidRPr="001A5F11">
              <w:rPr>
                <w:rFonts w:ascii="Calibri" w:eastAsia="Times New Roman" w:hAnsi="Calibri" w:cs="Calibri"/>
                <w:i/>
                <w:color w:val="000000"/>
                <w:sz w:val="24"/>
                <w:szCs w:val="24"/>
                <w:lang w:eastAsia="en-GB"/>
              </w:rPr>
              <w:t>35.6</w:t>
            </w:r>
          </w:p>
        </w:tc>
        <w:tc>
          <w:tcPr>
            <w:tcW w:w="1205" w:type="dxa"/>
          </w:tcPr>
          <w:p w14:paraId="3E37E08B" w14:textId="5FE02C0E" w:rsidR="00C7695E" w:rsidRPr="001A5F11" w:rsidRDefault="00C7695E" w:rsidP="00C7695E">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1A5F11">
              <w:rPr>
                <w:rFonts w:ascii="Calibri" w:eastAsia="Times New Roman" w:hAnsi="Calibri" w:cs="Calibri"/>
                <w:i/>
                <w:iCs/>
                <w:color w:val="000000"/>
                <w:sz w:val="24"/>
                <w:szCs w:val="24"/>
                <w:lang w:eastAsia="en-GB"/>
              </w:rPr>
              <w:t>24.9</w:t>
            </w:r>
          </w:p>
        </w:tc>
        <w:tc>
          <w:tcPr>
            <w:tcW w:w="1205" w:type="dxa"/>
            <w:noWrap/>
          </w:tcPr>
          <w:p w14:paraId="00AE10E3" w14:textId="3606F06D" w:rsidR="00C7695E" w:rsidRPr="001A5F11" w:rsidRDefault="00C7695E" w:rsidP="00C7695E">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sz w:val="24"/>
                <w:szCs w:val="24"/>
                <w:lang w:eastAsia="en-GB"/>
              </w:rPr>
            </w:pPr>
            <w:r w:rsidRPr="001A5F11">
              <w:rPr>
                <w:rFonts w:ascii="Calibri" w:eastAsia="Times New Roman" w:hAnsi="Calibri" w:cs="Calibri"/>
                <w:i/>
                <w:color w:val="000000"/>
                <w:sz w:val="24"/>
                <w:szCs w:val="24"/>
                <w:lang w:eastAsia="en-GB"/>
              </w:rPr>
              <w:t>57.1</w:t>
            </w:r>
          </w:p>
        </w:tc>
        <w:tc>
          <w:tcPr>
            <w:tcW w:w="1205" w:type="dxa"/>
          </w:tcPr>
          <w:p w14:paraId="30CA8685" w14:textId="4342492F" w:rsidR="00C7695E" w:rsidRPr="001A5F11" w:rsidRDefault="00C7695E" w:rsidP="00C7695E">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1A5F11">
              <w:rPr>
                <w:rFonts w:ascii="Calibri" w:eastAsia="Times New Roman" w:hAnsi="Calibri" w:cs="Calibri"/>
                <w:i/>
                <w:iCs/>
                <w:color w:val="000000"/>
                <w:sz w:val="24"/>
                <w:szCs w:val="24"/>
                <w:lang w:eastAsia="en-GB"/>
              </w:rPr>
              <w:t>33.5</w:t>
            </w:r>
          </w:p>
        </w:tc>
      </w:tr>
      <w:tr w:rsidR="00CB2C68" w:rsidRPr="00BA50FD" w14:paraId="66812013" w14:textId="77777777" w:rsidTr="00150AB2">
        <w:trPr>
          <w:cnfStyle w:val="000000010000" w:firstRow="0" w:lastRow="0" w:firstColumn="0" w:lastColumn="0" w:oddVBand="0" w:evenVBand="0" w:oddHBand="0" w:evenHBand="1"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2439" w:type="dxa"/>
            <w:noWrap/>
          </w:tcPr>
          <w:p w14:paraId="04906479" w14:textId="6F999D64" w:rsidR="00CB2C68" w:rsidRPr="001A5F11" w:rsidRDefault="00C7695E" w:rsidP="00150AB2">
            <w:pPr>
              <w:spacing w:after="0"/>
              <w:rPr>
                <w:rFonts w:ascii="Calibri" w:eastAsia="Times New Roman" w:hAnsi="Calibri" w:cs="Calibri"/>
                <w:color w:val="000000"/>
                <w:sz w:val="24"/>
                <w:szCs w:val="24"/>
                <w:lang w:eastAsia="en-GB"/>
              </w:rPr>
            </w:pPr>
            <w:r w:rsidRPr="001A5F11">
              <w:rPr>
                <w:rFonts w:ascii="Calibri" w:eastAsia="Times New Roman" w:hAnsi="Calibri" w:cs="Calibri"/>
                <w:color w:val="000000"/>
                <w:sz w:val="24"/>
                <w:szCs w:val="24"/>
                <w:lang w:eastAsia="en-GB"/>
              </w:rPr>
              <w:t>Southern Arc</w:t>
            </w:r>
          </w:p>
        </w:tc>
        <w:tc>
          <w:tcPr>
            <w:tcW w:w="1204" w:type="dxa"/>
            <w:noWrap/>
          </w:tcPr>
          <w:p w14:paraId="326B1E6B" w14:textId="7337F2F2"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31</w:t>
            </w:r>
            <w:r w:rsidR="00CB2C68" w:rsidRPr="001A5F11">
              <w:rPr>
                <w:rFonts w:ascii="Calibri" w:eastAsia="Times New Roman" w:hAnsi="Calibri" w:cs="Calibri"/>
                <w:i/>
                <w:color w:val="000000"/>
                <w:sz w:val="24"/>
                <w:szCs w:val="24"/>
                <w:lang w:eastAsia="en-GB"/>
              </w:rPr>
              <w:t>.8</w:t>
            </w:r>
          </w:p>
        </w:tc>
        <w:tc>
          <w:tcPr>
            <w:tcW w:w="1205" w:type="dxa"/>
          </w:tcPr>
          <w:p w14:paraId="527ACC02" w14:textId="4470243A"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21.4</w:t>
            </w:r>
          </w:p>
        </w:tc>
        <w:tc>
          <w:tcPr>
            <w:tcW w:w="1205" w:type="dxa"/>
            <w:noWrap/>
          </w:tcPr>
          <w:p w14:paraId="4BF13A19" w14:textId="1D2A97B8"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48</w:t>
            </w:r>
            <w:r w:rsidR="00CB2C68" w:rsidRPr="001A5F11">
              <w:rPr>
                <w:rFonts w:ascii="Calibri" w:eastAsia="Times New Roman" w:hAnsi="Calibri" w:cs="Calibri"/>
                <w:i/>
                <w:color w:val="000000"/>
                <w:sz w:val="24"/>
                <w:szCs w:val="24"/>
                <w:lang w:eastAsia="en-GB"/>
              </w:rPr>
              <w:t>.9</w:t>
            </w:r>
          </w:p>
        </w:tc>
        <w:tc>
          <w:tcPr>
            <w:tcW w:w="1205" w:type="dxa"/>
          </w:tcPr>
          <w:p w14:paraId="004EB4F7" w14:textId="060B2EBC"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22.4</w:t>
            </w:r>
          </w:p>
        </w:tc>
      </w:tr>
      <w:tr w:rsidR="00CB2C68" w:rsidRPr="00BA50FD" w14:paraId="6A6CED9C" w14:textId="77777777" w:rsidTr="00150AB2">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2439" w:type="dxa"/>
            <w:noWrap/>
          </w:tcPr>
          <w:p w14:paraId="02B86986" w14:textId="5DF309B7" w:rsidR="00CB2C68" w:rsidRPr="001A5F11" w:rsidRDefault="00C7695E" w:rsidP="00150AB2">
            <w:pPr>
              <w:spacing w:after="0"/>
              <w:rPr>
                <w:rFonts w:ascii="Calibri" w:eastAsia="Times New Roman" w:hAnsi="Calibri" w:cs="Calibri"/>
                <w:color w:val="000000"/>
                <w:sz w:val="24"/>
                <w:szCs w:val="24"/>
                <w:lang w:eastAsia="en-GB"/>
              </w:rPr>
            </w:pPr>
            <w:r w:rsidRPr="001A5F11">
              <w:rPr>
                <w:rFonts w:ascii="Calibri" w:eastAsia="Times New Roman" w:hAnsi="Calibri" w:cs="Calibri"/>
                <w:color w:val="000000"/>
                <w:sz w:val="24"/>
                <w:szCs w:val="24"/>
                <w:lang w:eastAsia="en-GB"/>
              </w:rPr>
              <w:t>LGBTQ+</w:t>
            </w:r>
          </w:p>
        </w:tc>
        <w:tc>
          <w:tcPr>
            <w:tcW w:w="1204" w:type="dxa"/>
            <w:noWrap/>
          </w:tcPr>
          <w:p w14:paraId="77B4FBC3" w14:textId="4FC8A52B"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31.5</w:t>
            </w:r>
          </w:p>
        </w:tc>
        <w:tc>
          <w:tcPr>
            <w:tcW w:w="1205" w:type="dxa"/>
          </w:tcPr>
          <w:p w14:paraId="752B6FFC" w14:textId="5F754DD8"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26</w:t>
            </w:r>
            <w:r w:rsidR="00CB2C68" w:rsidRPr="001A5F11">
              <w:rPr>
                <w:rFonts w:ascii="Calibri" w:eastAsia="Times New Roman" w:hAnsi="Calibri" w:cs="Calibri"/>
                <w:i/>
                <w:color w:val="000000"/>
                <w:sz w:val="24"/>
                <w:szCs w:val="24"/>
                <w:lang w:eastAsia="en-GB"/>
              </w:rPr>
              <w:t>.8</w:t>
            </w:r>
          </w:p>
        </w:tc>
        <w:tc>
          <w:tcPr>
            <w:tcW w:w="1205" w:type="dxa"/>
            <w:noWrap/>
          </w:tcPr>
          <w:p w14:paraId="1E7408F7" w14:textId="32382E89"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43.8</w:t>
            </w:r>
          </w:p>
        </w:tc>
        <w:tc>
          <w:tcPr>
            <w:tcW w:w="1205" w:type="dxa"/>
          </w:tcPr>
          <w:p w14:paraId="6488AD4A" w14:textId="305E1A28"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28.4</w:t>
            </w:r>
          </w:p>
        </w:tc>
      </w:tr>
      <w:tr w:rsidR="00CB2C68" w:rsidRPr="00BA50FD" w14:paraId="7949AC4C" w14:textId="77777777" w:rsidTr="00150AB2">
        <w:trPr>
          <w:cnfStyle w:val="000000010000" w:firstRow="0" w:lastRow="0" w:firstColumn="0" w:lastColumn="0" w:oddVBand="0" w:evenVBand="0" w:oddHBand="0" w:evenHBand="1"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2439" w:type="dxa"/>
            <w:noWrap/>
          </w:tcPr>
          <w:p w14:paraId="6FE471EE" w14:textId="28EB736D" w:rsidR="00CB2C68" w:rsidRPr="001A5F11" w:rsidRDefault="00C7695E" w:rsidP="00150AB2">
            <w:pPr>
              <w:spacing w:after="0"/>
              <w:rPr>
                <w:rFonts w:ascii="Calibri" w:eastAsia="Times New Roman" w:hAnsi="Calibri" w:cs="Calibri"/>
                <w:color w:val="000000"/>
                <w:sz w:val="24"/>
                <w:szCs w:val="24"/>
                <w:lang w:eastAsia="en-GB"/>
              </w:rPr>
            </w:pPr>
            <w:r w:rsidRPr="001A5F11">
              <w:rPr>
                <w:rFonts w:ascii="Calibri" w:eastAsia="Times New Roman" w:hAnsi="Calibri" w:cs="Calibri"/>
                <w:color w:val="000000"/>
                <w:sz w:val="24"/>
                <w:szCs w:val="24"/>
                <w:lang w:eastAsia="en-GB"/>
              </w:rPr>
              <w:t>Under 35</w:t>
            </w:r>
          </w:p>
        </w:tc>
        <w:tc>
          <w:tcPr>
            <w:tcW w:w="1204" w:type="dxa"/>
            <w:noWrap/>
          </w:tcPr>
          <w:p w14:paraId="29F3A5C2" w14:textId="6BB7E1E7"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29</w:t>
            </w:r>
            <w:r w:rsidR="00CB2C68" w:rsidRPr="001A5F11">
              <w:rPr>
                <w:rFonts w:ascii="Calibri" w:eastAsia="Times New Roman" w:hAnsi="Calibri" w:cs="Calibri"/>
                <w:i/>
                <w:color w:val="000000"/>
                <w:sz w:val="24"/>
                <w:szCs w:val="24"/>
                <w:lang w:eastAsia="en-GB"/>
              </w:rPr>
              <w:t>.4</w:t>
            </w:r>
          </w:p>
        </w:tc>
        <w:tc>
          <w:tcPr>
            <w:tcW w:w="1205" w:type="dxa"/>
          </w:tcPr>
          <w:p w14:paraId="032AC558" w14:textId="08625BCC"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22.7</w:t>
            </w:r>
          </w:p>
        </w:tc>
        <w:tc>
          <w:tcPr>
            <w:tcW w:w="1205" w:type="dxa"/>
            <w:noWrap/>
          </w:tcPr>
          <w:p w14:paraId="1AE1677C" w14:textId="406864C5"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54.3</w:t>
            </w:r>
          </w:p>
        </w:tc>
        <w:tc>
          <w:tcPr>
            <w:tcW w:w="1205" w:type="dxa"/>
          </w:tcPr>
          <w:p w14:paraId="544BC176" w14:textId="7FEEB43A"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28.</w:t>
            </w:r>
            <w:r w:rsidRPr="001A5F11">
              <w:rPr>
                <w:rFonts w:ascii="Calibri" w:eastAsia="Times New Roman" w:hAnsi="Calibri" w:cs="Calibri"/>
                <w:i/>
                <w:iCs/>
                <w:color w:val="000000"/>
                <w:sz w:val="24"/>
                <w:szCs w:val="24"/>
                <w:lang w:eastAsia="en-GB"/>
              </w:rPr>
              <w:t>0</w:t>
            </w:r>
          </w:p>
        </w:tc>
      </w:tr>
      <w:tr w:rsidR="00CB2C68" w:rsidRPr="00BA50FD" w14:paraId="0D867BA0" w14:textId="77777777" w:rsidTr="00150AB2">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2439" w:type="dxa"/>
            <w:noWrap/>
          </w:tcPr>
          <w:p w14:paraId="1A63D70C" w14:textId="03850D09" w:rsidR="00CB2C68" w:rsidRPr="001A5F11" w:rsidRDefault="00C7695E" w:rsidP="00150AB2">
            <w:pPr>
              <w:spacing w:after="0"/>
              <w:rPr>
                <w:rFonts w:ascii="Calibri" w:eastAsia="Times New Roman" w:hAnsi="Calibri" w:cs="Calibri"/>
                <w:color w:val="000000"/>
                <w:sz w:val="24"/>
                <w:szCs w:val="24"/>
                <w:lang w:eastAsia="en-GB"/>
              </w:rPr>
            </w:pPr>
            <w:r w:rsidRPr="001A5F11">
              <w:rPr>
                <w:rFonts w:ascii="Calibri" w:eastAsia="Times New Roman" w:hAnsi="Calibri" w:cs="Calibri"/>
                <w:color w:val="000000"/>
                <w:sz w:val="24"/>
                <w:szCs w:val="24"/>
                <w:lang w:eastAsia="en-GB"/>
              </w:rPr>
              <w:t>Children in Household</w:t>
            </w:r>
          </w:p>
        </w:tc>
        <w:tc>
          <w:tcPr>
            <w:tcW w:w="1204" w:type="dxa"/>
            <w:noWrap/>
          </w:tcPr>
          <w:p w14:paraId="033DAF85" w14:textId="2251BE68"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28.9</w:t>
            </w:r>
          </w:p>
        </w:tc>
        <w:tc>
          <w:tcPr>
            <w:tcW w:w="1205" w:type="dxa"/>
          </w:tcPr>
          <w:p w14:paraId="708331B8" w14:textId="35024EBC"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18.8</w:t>
            </w:r>
          </w:p>
        </w:tc>
        <w:tc>
          <w:tcPr>
            <w:tcW w:w="1205" w:type="dxa"/>
            <w:noWrap/>
          </w:tcPr>
          <w:p w14:paraId="741746B8" w14:textId="3493498E"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44.9</w:t>
            </w:r>
          </w:p>
        </w:tc>
        <w:tc>
          <w:tcPr>
            <w:tcW w:w="1205" w:type="dxa"/>
          </w:tcPr>
          <w:p w14:paraId="3C0100BF" w14:textId="11799C76"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23.9</w:t>
            </w:r>
          </w:p>
        </w:tc>
      </w:tr>
      <w:tr w:rsidR="00CB2C68" w:rsidRPr="00BA50FD" w14:paraId="54A8147C" w14:textId="77777777" w:rsidTr="00150AB2">
        <w:trPr>
          <w:cnfStyle w:val="000000010000" w:firstRow="0" w:lastRow="0" w:firstColumn="0" w:lastColumn="0" w:oddVBand="0" w:evenVBand="0" w:oddHBand="0" w:evenHBand="1"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2439" w:type="dxa"/>
            <w:noWrap/>
          </w:tcPr>
          <w:p w14:paraId="44F77A12" w14:textId="77777777" w:rsidR="00CB2C68" w:rsidRPr="001A5F11" w:rsidRDefault="00CB2C68" w:rsidP="00150AB2">
            <w:pPr>
              <w:spacing w:after="0"/>
              <w:rPr>
                <w:rFonts w:ascii="Calibri" w:eastAsia="Times New Roman" w:hAnsi="Calibri" w:cs="Calibri"/>
                <w:color w:val="000000"/>
                <w:sz w:val="24"/>
                <w:szCs w:val="24"/>
                <w:lang w:eastAsia="en-GB"/>
              </w:rPr>
            </w:pPr>
            <w:r w:rsidRPr="001A5F11">
              <w:rPr>
                <w:rFonts w:ascii="Calibri" w:eastAsia="Times New Roman" w:hAnsi="Calibri" w:cs="Calibri"/>
                <w:color w:val="000000"/>
                <w:sz w:val="24"/>
                <w:szCs w:val="24"/>
                <w:lang w:eastAsia="en-GB"/>
              </w:rPr>
              <w:t>Female</w:t>
            </w:r>
          </w:p>
        </w:tc>
        <w:tc>
          <w:tcPr>
            <w:tcW w:w="1204" w:type="dxa"/>
            <w:noWrap/>
          </w:tcPr>
          <w:p w14:paraId="6512EE56" w14:textId="5BB0F207"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26.3</w:t>
            </w:r>
          </w:p>
        </w:tc>
        <w:tc>
          <w:tcPr>
            <w:tcW w:w="1205" w:type="dxa"/>
          </w:tcPr>
          <w:p w14:paraId="224E455E" w14:textId="0DEC676F"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19.4</w:t>
            </w:r>
          </w:p>
        </w:tc>
        <w:tc>
          <w:tcPr>
            <w:tcW w:w="1205" w:type="dxa"/>
            <w:noWrap/>
          </w:tcPr>
          <w:p w14:paraId="2FC7DEBF" w14:textId="7BE2BC67"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39.2</w:t>
            </w:r>
          </w:p>
        </w:tc>
        <w:tc>
          <w:tcPr>
            <w:tcW w:w="1205" w:type="dxa"/>
          </w:tcPr>
          <w:p w14:paraId="21B916B0" w14:textId="7CF2C645" w:rsidR="00CB2C68" w:rsidRPr="001A5F11"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19.7</w:t>
            </w:r>
          </w:p>
        </w:tc>
      </w:tr>
      <w:tr w:rsidR="00CB2C68" w:rsidRPr="00BA50FD" w14:paraId="38C7A1EE"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39" w:type="dxa"/>
            <w:noWrap/>
          </w:tcPr>
          <w:p w14:paraId="4F26BBE0" w14:textId="77777777" w:rsidR="00CB2C68" w:rsidRPr="001A5F11" w:rsidRDefault="00CB2C68" w:rsidP="00150AB2">
            <w:pPr>
              <w:spacing w:after="0"/>
              <w:rPr>
                <w:rFonts w:ascii="Calibri" w:eastAsia="Times New Roman" w:hAnsi="Calibri" w:cs="Calibri"/>
                <w:color w:val="000000"/>
                <w:sz w:val="24"/>
                <w:szCs w:val="24"/>
                <w:lang w:eastAsia="en-GB"/>
              </w:rPr>
            </w:pPr>
            <w:r w:rsidRPr="001A5F11">
              <w:rPr>
                <w:rFonts w:ascii="Calibri" w:eastAsia="Times New Roman" w:hAnsi="Calibri" w:cs="Calibri"/>
                <w:color w:val="000000"/>
                <w:sz w:val="24"/>
                <w:szCs w:val="24"/>
                <w:lang w:eastAsia="en-GB"/>
              </w:rPr>
              <w:t>All respondents</w:t>
            </w:r>
          </w:p>
        </w:tc>
        <w:tc>
          <w:tcPr>
            <w:tcW w:w="1204" w:type="dxa"/>
            <w:noWrap/>
          </w:tcPr>
          <w:p w14:paraId="1C02709F" w14:textId="4F64F1CF"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23.5</w:t>
            </w:r>
          </w:p>
        </w:tc>
        <w:tc>
          <w:tcPr>
            <w:tcW w:w="1205" w:type="dxa"/>
          </w:tcPr>
          <w:p w14:paraId="24A73AFC" w14:textId="1E785164"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17.0</w:t>
            </w:r>
          </w:p>
        </w:tc>
        <w:tc>
          <w:tcPr>
            <w:tcW w:w="1205" w:type="dxa"/>
            <w:noWrap/>
          </w:tcPr>
          <w:p w14:paraId="3E8EAA5E" w14:textId="4A52266B"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36.7</w:t>
            </w:r>
          </w:p>
        </w:tc>
        <w:tc>
          <w:tcPr>
            <w:tcW w:w="1205" w:type="dxa"/>
          </w:tcPr>
          <w:p w14:paraId="022AA34E" w14:textId="78616FBE" w:rsidR="00CB2C68" w:rsidRPr="001A5F11"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18.</w:t>
            </w:r>
            <w:r w:rsidR="00C7695E" w:rsidRPr="001A5F11">
              <w:rPr>
                <w:rFonts w:ascii="Calibri" w:eastAsia="Times New Roman" w:hAnsi="Calibri" w:cs="Calibri"/>
                <w:i/>
                <w:iCs/>
                <w:color w:val="000000"/>
                <w:sz w:val="24"/>
                <w:szCs w:val="24"/>
                <w:lang w:eastAsia="en-GB"/>
              </w:rPr>
              <w:t>1</w:t>
            </w:r>
          </w:p>
        </w:tc>
      </w:tr>
      <w:tr w:rsidR="00CB2C68" w:rsidRPr="00BA50FD" w14:paraId="32C29B63"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39" w:type="dxa"/>
            <w:noWrap/>
          </w:tcPr>
          <w:p w14:paraId="5D9C02F3" w14:textId="77777777" w:rsidR="00CB2C68" w:rsidRPr="001A5F11" w:rsidRDefault="00CB2C68" w:rsidP="00150AB2">
            <w:pPr>
              <w:spacing w:after="0"/>
              <w:rPr>
                <w:rFonts w:ascii="Calibri" w:eastAsia="Times New Roman" w:hAnsi="Calibri" w:cs="Calibri"/>
                <w:color w:val="000000"/>
                <w:sz w:val="24"/>
                <w:szCs w:val="24"/>
                <w:lang w:eastAsia="en-GB"/>
              </w:rPr>
            </w:pPr>
            <w:r w:rsidRPr="001A5F11">
              <w:rPr>
                <w:rFonts w:ascii="Calibri" w:eastAsia="Times New Roman" w:hAnsi="Calibri" w:cs="Calibri"/>
                <w:color w:val="000000"/>
                <w:sz w:val="24"/>
                <w:szCs w:val="24"/>
                <w:lang w:eastAsia="en-GB"/>
              </w:rPr>
              <w:t>Welsh speaker</w:t>
            </w:r>
          </w:p>
        </w:tc>
        <w:tc>
          <w:tcPr>
            <w:tcW w:w="1204" w:type="dxa"/>
            <w:noWrap/>
          </w:tcPr>
          <w:p w14:paraId="452A0CCD" w14:textId="0D3667C8"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22.0</w:t>
            </w:r>
          </w:p>
        </w:tc>
        <w:tc>
          <w:tcPr>
            <w:tcW w:w="1205" w:type="dxa"/>
          </w:tcPr>
          <w:p w14:paraId="7939FD38" w14:textId="6FE092CF" w:rsidR="00CB2C68" w:rsidRPr="001A5F11"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14.9</w:t>
            </w:r>
          </w:p>
        </w:tc>
        <w:tc>
          <w:tcPr>
            <w:tcW w:w="1205" w:type="dxa"/>
            <w:noWrap/>
          </w:tcPr>
          <w:p w14:paraId="40B44B00" w14:textId="7D20D564"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31.0</w:t>
            </w:r>
          </w:p>
        </w:tc>
        <w:tc>
          <w:tcPr>
            <w:tcW w:w="1205" w:type="dxa"/>
          </w:tcPr>
          <w:p w14:paraId="5FAE0A00" w14:textId="1BC1FEFD"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12.8</w:t>
            </w:r>
          </w:p>
        </w:tc>
      </w:tr>
      <w:tr w:rsidR="00CB2C68" w:rsidRPr="00BA50FD" w14:paraId="3FDB71AD"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39" w:type="dxa"/>
            <w:noWrap/>
          </w:tcPr>
          <w:p w14:paraId="6ECFE254" w14:textId="77777777" w:rsidR="00CB2C68" w:rsidRPr="001A5F11" w:rsidRDefault="00CB2C68" w:rsidP="00150AB2">
            <w:pPr>
              <w:spacing w:after="0"/>
              <w:rPr>
                <w:rFonts w:ascii="Calibri" w:eastAsia="Times New Roman" w:hAnsi="Calibri" w:cs="Calibri"/>
                <w:color w:val="000000"/>
                <w:sz w:val="24"/>
                <w:szCs w:val="24"/>
                <w:lang w:eastAsia="en-GB"/>
              </w:rPr>
            </w:pPr>
            <w:r w:rsidRPr="001A5F11">
              <w:rPr>
                <w:rFonts w:ascii="Calibri" w:eastAsia="Times New Roman" w:hAnsi="Calibri" w:cs="Calibri"/>
                <w:color w:val="000000"/>
                <w:sz w:val="24"/>
                <w:szCs w:val="24"/>
                <w:lang w:eastAsia="en-GB"/>
              </w:rPr>
              <w:t>Male</w:t>
            </w:r>
          </w:p>
        </w:tc>
        <w:tc>
          <w:tcPr>
            <w:tcW w:w="1204" w:type="dxa"/>
            <w:noWrap/>
          </w:tcPr>
          <w:p w14:paraId="382AA7A7" w14:textId="322B83C7"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20</w:t>
            </w:r>
            <w:r w:rsidR="00CB2C68" w:rsidRPr="001A5F11">
              <w:rPr>
                <w:rFonts w:ascii="Calibri" w:eastAsia="Times New Roman" w:hAnsi="Calibri" w:cs="Calibri"/>
                <w:i/>
                <w:color w:val="000000"/>
                <w:sz w:val="24"/>
                <w:szCs w:val="24"/>
                <w:lang w:eastAsia="en-GB"/>
              </w:rPr>
              <w:t>.8</w:t>
            </w:r>
          </w:p>
        </w:tc>
        <w:tc>
          <w:tcPr>
            <w:tcW w:w="1205" w:type="dxa"/>
          </w:tcPr>
          <w:p w14:paraId="576E8450" w14:textId="1231688C"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11</w:t>
            </w:r>
            <w:r w:rsidR="00CB2C68" w:rsidRPr="001A5F11">
              <w:rPr>
                <w:rFonts w:ascii="Calibri" w:eastAsia="Times New Roman" w:hAnsi="Calibri" w:cs="Calibri"/>
                <w:i/>
                <w:color w:val="000000"/>
                <w:sz w:val="24"/>
                <w:szCs w:val="24"/>
                <w:lang w:eastAsia="en-GB"/>
              </w:rPr>
              <w:t>.8</w:t>
            </w:r>
          </w:p>
        </w:tc>
        <w:tc>
          <w:tcPr>
            <w:tcW w:w="1205" w:type="dxa"/>
            <w:noWrap/>
          </w:tcPr>
          <w:p w14:paraId="45D6D850" w14:textId="4543AFEC"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32.1</w:t>
            </w:r>
          </w:p>
        </w:tc>
        <w:tc>
          <w:tcPr>
            <w:tcW w:w="1205" w:type="dxa"/>
          </w:tcPr>
          <w:p w14:paraId="5E355A70" w14:textId="062198F3" w:rsidR="00CB2C68" w:rsidRPr="001A5F11" w:rsidRDefault="00C7695E"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14.8</w:t>
            </w:r>
          </w:p>
        </w:tc>
      </w:tr>
      <w:tr w:rsidR="00CB2C68" w:rsidRPr="00BA50FD" w14:paraId="2196F584"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39" w:type="dxa"/>
            <w:noWrap/>
          </w:tcPr>
          <w:p w14:paraId="60A4BE68" w14:textId="77777777" w:rsidR="00CB2C68" w:rsidRPr="001A5F11" w:rsidRDefault="00CB2C68" w:rsidP="00150AB2">
            <w:pPr>
              <w:spacing w:after="0"/>
              <w:rPr>
                <w:rFonts w:ascii="Calibri" w:eastAsia="Times New Roman" w:hAnsi="Calibri" w:cs="Calibri"/>
                <w:color w:val="000000"/>
                <w:sz w:val="24"/>
                <w:szCs w:val="24"/>
                <w:lang w:eastAsia="en-GB"/>
              </w:rPr>
            </w:pPr>
            <w:r w:rsidRPr="001A5F11">
              <w:rPr>
                <w:rFonts w:ascii="Calibri" w:eastAsia="Times New Roman" w:hAnsi="Calibri" w:cs="Calibri"/>
                <w:color w:val="000000"/>
                <w:sz w:val="24"/>
                <w:szCs w:val="24"/>
                <w:lang w:eastAsia="en-GB"/>
              </w:rPr>
              <w:t>55+</w:t>
            </w:r>
          </w:p>
        </w:tc>
        <w:tc>
          <w:tcPr>
            <w:tcW w:w="1204" w:type="dxa"/>
            <w:noWrap/>
          </w:tcPr>
          <w:p w14:paraId="2B297D57" w14:textId="6EDF02E5"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18.6</w:t>
            </w:r>
          </w:p>
        </w:tc>
        <w:tc>
          <w:tcPr>
            <w:tcW w:w="1205" w:type="dxa"/>
          </w:tcPr>
          <w:p w14:paraId="71BA391C" w14:textId="51FBA48F"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iCs/>
                <w:color w:val="000000"/>
                <w:sz w:val="24"/>
                <w:szCs w:val="24"/>
                <w:lang w:eastAsia="en-GB"/>
              </w:rPr>
              <w:t>14.7</w:t>
            </w:r>
          </w:p>
        </w:tc>
        <w:tc>
          <w:tcPr>
            <w:tcW w:w="1205" w:type="dxa"/>
            <w:noWrap/>
          </w:tcPr>
          <w:p w14:paraId="102DE475" w14:textId="73DA997B" w:rsidR="00CB2C68" w:rsidRPr="001A5F11" w:rsidRDefault="00C7695E"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27.6</w:t>
            </w:r>
          </w:p>
        </w:tc>
        <w:tc>
          <w:tcPr>
            <w:tcW w:w="1205" w:type="dxa"/>
          </w:tcPr>
          <w:p w14:paraId="4BA20497" w14:textId="4D6E8D32" w:rsidR="00CB2C68" w:rsidRPr="001A5F11"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1A5F11">
              <w:rPr>
                <w:rFonts w:ascii="Calibri" w:eastAsia="Times New Roman" w:hAnsi="Calibri" w:cs="Calibri"/>
                <w:i/>
                <w:color w:val="000000"/>
                <w:sz w:val="24"/>
                <w:szCs w:val="24"/>
                <w:lang w:eastAsia="en-GB"/>
              </w:rPr>
              <w:t>14.</w:t>
            </w:r>
            <w:r w:rsidR="00C7695E" w:rsidRPr="001A5F11">
              <w:rPr>
                <w:rFonts w:ascii="Calibri" w:eastAsia="Times New Roman" w:hAnsi="Calibri" w:cs="Calibri"/>
                <w:i/>
                <w:iCs/>
                <w:color w:val="000000"/>
                <w:sz w:val="24"/>
                <w:szCs w:val="24"/>
                <w:lang w:eastAsia="en-GB"/>
              </w:rPr>
              <w:t>0</w:t>
            </w:r>
          </w:p>
        </w:tc>
      </w:tr>
    </w:tbl>
    <w:p w14:paraId="37558891" w14:textId="77777777" w:rsidR="00CB2C68" w:rsidRPr="00FD0EF8" w:rsidRDefault="00CB2C68" w:rsidP="00CB2C68">
      <w:pPr>
        <w:rPr>
          <w:rFonts w:ascii="Calibri" w:hAnsi="Calibri" w:cs="Calibri"/>
          <w:bCs/>
          <w:sz w:val="24"/>
          <w:szCs w:val="24"/>
        </w:rPr>
      </w:pPr>
    </w:p>
    <w:p w14:paraId="676504AE" w14:textId="1EE986D7" w:rsidR="00CB2C68" w:rsidRPr="009D6C46" w:rsidRDefault="00CB2C68" w:rsidP="00CB2C68">
      <w:pPr>
        <w:rPr>
          <w:rFonts w:ascii="Calibri" w:hAnsi="Calibri" w:cs="Calibri"/>
          <w:sz w:val="24"/>
          <w:szCs w:val="24"/>
        </w:rPr>
      </w:pPr>
      <w:r w:rsidRPr="00370142">
        <w:rPr>
          <w:rFonts w:ascii="Calibri" w:hAnsi="Calibri" w:cs="Calibri"/>
          <w:sz w:val="24"/>
          <w:szCs w:val="24"/>
        </w:rPr>
        <w:t xml:space="preserve">Respondents living in the most deprived areas were </w:t>
      </w:r>
      <w:r w:rsidR="00307D1B" w:rsidRPr="00370142">
        <w:rPr>
          <w:rFonts w:ascii="Calibri" w:hAnsi="Calibri" w:cs="Calibri"/>
          <w:bCs/>
          <w:sz w:val="24"/>
          <w:szCs w:val="24"/>
        </w:rPr>
        <w:t>almost four</w:t>
      </w:r>
      <w:r w:rsidRPr="00370142">
        <w:rPr>
          <w:rFonts w:ascii="Calibri" w:hAnsi="Calibri" w:cs="Calibri"/>
          <w:sz w:val="24"/>
          <w:szCs w:val="24"/>
        </w:rPr>
        <w:t xml:space="preserve"> times more likely than those in the least deprived areas to have sought advice on money management, debt, benefits, Into Work or housing advice</w:t>
      </w:r>
      <w:r w:rsidR="001E5BE1" w:rsidRPr="00370142">
        <w:rPr>
          <w:rFonts w:ascii="Calibri" w:hAnsi="Calibri" w:cs="Calibri"/>
          <w:sz w:val="24"/>
          <w:szCs w:val="24"/>
        </w:rPr>
        <w:t xml:space="preserve"> (39.8% compared with 10.9% respectively)</w:t>
      </w:r>
      <w:r w:rsidRPr="00370142">
        <w:rPr>
          <w:rFonts w:ascii="Calibri" w:hAnsi="Calibri" w:cs="Calibri"/>
          <w:sz w:val="24"/>
          <w:szCs w:val="24"/>
        </w:rPr>
        <w:t xml:space="preserve">, and more </w:t>
      </w:r>
      <w:r w:rsidR="001C2C18" w:rsidRPr="00370142">
        <w:rPr>
          <w:rFonts w:ascii="Calibri" w:hAnsi="Calibri" w:cs="Calibri"/>
          <w:sz w:val="24"/>
          <w:szCs w:val="24"/>
        </w:rPr>
        <w:t xml:space="preserve">than twice as </w:t>
      </w:r>
      <w:r w:rsidRPr="00370142">
        <w:rPr>
          <w:rFonts w:ascii="Calibri" w:hAnsi="Calibri" w:cs="Calibri"/>
          <w:sz w:val="24"/>
          <w:szCs w:val="24"/>
        </w:rPr>
        <w:t xml:space="preserve">likely to </w:t>
      </w:r>
      <w:r w:rsidR="001C2C18" w:rsidRPr="00370142">
        <w:rPr>
          <w:rFonts w:ascii="Calibri" w:hAnsi="Calibri" w:cs="Calibri"/>
          <w:sz w:val="24"/>
          <w:szCs w:val="24"/>
        </w:rPr>
        <w:t>expect</w:t>
      </w:r>
      <w:r w:rsidRPr="00370142">
        <w:rPr>
          <w:rFonts w:ascii="Calibri" w:hAnsi="Calibri" w:cs="Calibri"/>
          <w:sz w:val="24"/>
          <w:szCs w:val="24"/>
        </w:rPr>
        <w:t xml:space="preserve"> to seek advice in the future</w:t>
      </w:r>
      <w:r w:rsidR="001E5BE1" w:rsidRPr="00370142">
        <w:rPr>
          <w:rFonts w:ascii="Calibri" w:hAnsi="Calibri" w:cs="Calibri"/>
          <w:sz w:val="24"/>
          <w:szCs w:val="24"/>
        </w:rPr>
        <w:t xml:space="preserve"> (</w:t>
      </w:r>
      <w:r w:rsidR="00931A8E" w:rsidRPr="00370142">
        <w:rPr>
          <w:rFonts w:ascii="Calibri" w:hAnsi="Calibri" w:cs="Calibri"/>
          <w:sz w:val="24"/>
          <w:szCs w:val="24"/>
        </w:rPr>
        <w:t>59.1</w:t>
      </w:r>
      <w:r w:rsidR="001E5BE1" w:rsidRPr="00370142">
        <w:rPr>
          <w:rFonts w:ascii="Calibri" w:hAnsi="Calibri" w:cs="Calibri"/>
          <w:sz w:val="24"/>
          <w:szCs w:val="24"/>
        </w:rPr>
        <w:t xml:space="preserve">% compared with </w:t>
      </w:r>
      <w:r w:rsidR="00931A8E" w:rsidRPr="00370142">
        <w:rPr>
          <w:rFonts w:ascii="Calibri" w:hAnsi="Calibri" w:cs="Calibri"/>
          <w:sz w:val="24"/>
          <w:szCs w:val="24"/>
        </w:rPr>
        <w:t>23.5</w:t>
      </w:r>
      <w:r w:rsidR="001E5BE1" w:rsidRPr="00370142">
        <w:rPr>
          <w:rFonts w:ascii="Calibri" w:hAnsi="Calibri" w:cs="Calibri"/>
          <w:sz w:val="24"/>
          <w:szCs w:val="24"/>
        </w:rPr>
        <w:t>% respectively)</w:t>
      </w:r>
      <w:r w:rsidR="001C2C18" w:rsidRPr="00370142">
        <w:rPr>
          <w:rFonts w:ascii="Calibri" w:hAnsi="Calibri" w:cs="Calibri"/>
          <w:sz w:val="24"/>
          <w:szCs w:val="24"/>
        </w:rPr>
        <w:t xml:space="preserve">, </w:t>
      </w:r>
      <w:r w:rsidR="001D204A" w:rsidRPr="00370142">
        <w:rPr>
          <w:rFonts w:ascii="Calibri" w:hAnsi="Calibri" w:cs="Calibri"/>
          <w:sz w:val="24"/>
          <w:szCs w:val="24"/>
        </w:rPr>
        <w:t>with the gap between these</w:t>
      </w:r>
      <w:r w:rsidR="00AE288A" w:rsidRPr="00370142">
        <w:rPr>
          <w:rFonts w:ascii="Calibri" w:hAnsi="Calibri" w:cs="Calibri"/>
          <w:sz w:val="24"/>
          <w:szCs w:val="24"/>
        </w:rPr>
        <w:t xml:space="preserve"> areas</w:t>
      </w:r>
      <w:r w:rsidR="00E8458C" w:rsidRPr="00370142">
        <w:rPr>
          <w:rFonts w:ascii="Calibri" w:hAnsi="Calibri" w:cs="Calibri"/>
          <w:sz w:val="24"/>
          <w:szCs w:val="24"/>
        </w:rPr>
        <w:t xml:space="preserve"> continuing to widen</w:t>
      </w:r>
    </w:p>
    <w:tbl>
      <w:tblPr>
        <w:tblStyle w:val="GridTable5Dark-Accent6"/>
        <w:tblW w:w="8655" w:type="dxa"/>
        <w:tblLayout w:type="fixed"/>
        <w:tblLook w:val="04A0" w:firstRow="1" w:lastRow="0" w:firstColumn="1" w:lastColumn="0" w:noHBand="0" w:noVBand="1"/>
      </w:tblPr>
      <w:tblGrid>
        <w:gridCol w:w="1838"/>
        <w:gridCol w:w="1134"/>
        <w:gridCol w:w="1134"/>
        <w:gridCol w:w="1134"/>
        <w:gridCol w:w="1276"/>
        <w:gridCol w:w="1131"/>
        <w:gridCol w:w="987"/>
        <w:gridCol w:w="21"/>
      </w:tblGrid>
      <w:tr w:rsidR="00CB2C68" w:rsidRPr="000307D6" w14:paraId="29814E3D" w14:textId="77777777" w:rsidTr="00963FBE">
        <w:trPr>
          <w:cnfStyle w:val="100000000000" w:firstRow="1" w:lastRow="0" w:firstColumn="0" w:lastColumn="0" w:oddVBand="0" w:evenVBand="0" w:oddHBand="0"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1838" w:type="dxa"/>
            <w:tcBorders>
              <w:right w:val="single" w:sz="4" w:space="0" w:color="FFFFFF" w:themeColor="background1"/>
            </w:tcBorders>
            <w:noWrap/>
          </w:tcPr>
          <w:p w14:paraId="388D338D" w14:textId="73303990" w:rsidR="00CB2C68" w:rsidRPr="000307D6" w:rsidRDefault="00CC4197" w:rsidP="00150AB2">
            <w:pPr>
              <w:spacing w:after="0"/>
              <w:jc w:val="center"/>
              <w:rPr>
                <w:rFonts w:eastAsia="Times New Roman" w:cstheme="minorHAnsi"/>
                <w:sz w:val="24"/>
                <w:szCs w:val="28"/>
                <w:lang w:eastAsia="en-GB"/>
              </w:rPr>
            </w:pPr>
            <w:r w:rsidRPr="000307D6">
              <w:rPr>
                <w:rFonts w:eastAsia="Times New Roman" w:cstheme="minorHAnsi"/>
                <w:sz w:val="24"/>
                <w:szCs w:val="28"/>
                <w:lang w:eastAsia="en-GB"/>
              </w:rPr>
              <w:t>`</w:t>
            </w:r>
          </w:p>
        </w:tc>
        <w:tc>
          <w:tcPr>
            <w:tcW w:w="3402" w:type="dxa"/>
            <w:gridSpan w:val="3"/>
            <w:tcBorders>
              <w:left w:val="single" w:sz="4" w:space="0" w:color="FFFFFF" w:themeColor="background1"/>
              <w:right w:val="single" w:sz="4" w:space="0" w:color="FFFFFF" w:themeColor="background1"/>
            </w:tcBorders>
          </w:tcPr>
          <w:p w14:paraId="1BFF6E0F" w14:textId="4CB319BB" w:rsidR="00CB2C68" w:rsidRPr="000307D6" w:rsidRDefault="008B19F4" w:rsidP="00150AB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8"/>
                <w:lang w:eastAsia="en-GB"/>
              </w:rPr>
            </w:pPr>
            <w:r w:rsidRPr="000307D6">
              <w:rPr>
                <w:rFonts w:eastAsia="Times New Roman" w:cstheme="minorHAnsi"/>
                <w:sz w:val="24"/>
                <w:szCs w:val="28"/>
                <w:lang w:eastAsia="en-GB"/>
              </w:rPr>
              <w:t>Have sought advice in the past</w:t>
            </w:r>
          </w:p>
        </w:tc>
        <w:tc>
          <w:tcPr>
            <w:tcW w:w="3415" w:type="dxa"/>
            <w:gridSpan w:val="4"/>
            <w:tcBorders>
              <w:left w:val="single" w:sz="4" w:space="0" w:color="FFFFFF" w:themeColor="background1"/>
            </w:tcBorders>
          </w:tcPr>
          <w:p w14:paraId="025F9FC7" w14:textId="089EB875" w:rsidR="00CB2C68" w:rsidRPr="000307D6" w:rsidRDefault="008B19F4" w:rsidP="00150AB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8"/>
                <w:lang w:eastAsia="en-GB"/>
              </w:rPr>
            </w:pPr>
            <w:r w:rsidRPr="000307D6">
              <w:rPr>
                <w:rFonts w:eastAsia="Times New Roman" w:cstheme="minorHAnsi"/>
                <w:sz w:val="24"/>
                <w:szCs w:val="28"/>
                <w:lang w:eastAsia="en-GB"/>
              </w:rPr>
              <w:t>May seek advice in the future</w:t>
            </w:r>
          </w:p>
        </w:tc>
      </w:tr>
      <w:tr w:rsidR="000307D6" w:rsidRPr="000307D6" w14:paraId="700FDD6D" w14:textId="77777777" w:rsidTr="00963FBE">
        <w:trPr>
          <w:gridAfter w:val="1"/>
          <w:cnfStyle w:val="000000100000" w:firstRow="0" w:lastRow="0" w:firstColumn="0" w:lastColumn="0" w:oddVBand="0" w:evenVBand="0" w:oddHBand="1" w:evenHBand="0" w:firstRowFirstColumn="0" w:firstRowLastColumn="0" w:lastRowFirstColumn="0" w:lastRowLastColumn="0"/>
          <w:wAfter w:w="21" w:type="dxa"/>
          <w:trHeight w:val="264"/>
        </w:trPr>
        <w:tc>
          <w:tcPr>
            <w:cnfStyle w:val="001000000000" w:firstRow="0" w:lastRow="0" w:firstColumn="1" w:lastColumn="0" w:oddVBand="0" w:evenVBand="0" w:oddHBand="0" w:evenHBand="0" w:firstRowFirstColumn="0" w:firstRowLastColumn="0" w:lastRowFirstColumn="0" w:lastRowLastColumn="0"/>
            <w:tcW w:w="1838" w:type="dxa"/>
            <w:tcBorders>
              <w:right w:val="double" w:sz="4" w:space="0" w:color="27A096"/>
            </w:tcBorders>
            <w:shd w:val="clear" w:color="auto" w:fill="27A096"/>
            <w:noWrap/>
          </w:tcPr>
          <w:p w14:paraId="4E745251" w14:textId="77777777" w:rsidR="008B19F4" w:rsidRPr="000307D6" w:rsidRDefault="008B19F4" w:rsidP="008B19F4">
            <w:pPr>
              <w:spacing w:after="0"/>
              <w:jc w:val="center"/>
              <w:rPr>
                <w:rFonts w:eastAsia="Times New Roman" w:cstheme="minorHAnsi"/>
                <w:color w:val="FFFFFF" w:themeColor="background1"/>
                <w:sz w:val="24"/>
                <w:szCs w:val="28"/>
                <w:lang w:eastAsia="en-GB"/>
              </w:rPr>
            </w:pPr>
          </w:p>
        </w:tc>
        <w:tc>
          <w:tcPr>
            <w:tcW w:w="1134" w:type="dxa"/>
            <w:tcBorders>
              <w:left w:val="double" w:sz="4" w:space="0" w:color="27A096"/>
            </w:tcBorders>
            <w:shd w:val="clear" w:color="auto" w:fill="27A096"/>
          </w:tcPr>
          <w:p w14:paraId="5F86C23E" w14:textId="4C0AC9E9" w:rsidR="008B19F4" w:rsidRPr="000307D6" w:rsidRDefault="008B19F4" w:rsidP="008B19F4">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8"/>
                <w:lang w:eastAsia="en-GB"/>
              </w:rPr>
            </w:pPr>
            <w:r w:rsidRPr="000307D6">
              <w:rPr>
                <w:rFonts w:eastAsia="Times New Roman" w:cstheme="minorHAnsi"/>
                <w:b/>
                <w:bCs/>
                <w:color w:val="FFFFFF" w:themeColor="background1"/>
                <w:sz w:val="24"/>
                <w:szCs w:val="28"/>
                <w:lang w:eastAsia="en-GB"/>
              </w:rPr>
              <w:t>2024</w:t>
            </w:r>
          </w:p>
        </w:tc>
        <w:tc>
          <w:tcPr>
            <w:tcW w:w="1134" w:type="dxa"/>
            <w:shd w:val="clear" w:color="auto" w:fill="27A096"/>
          </w:tcPr>
          <w:p w14:paraId="4FD6B60A" w14:textId="54F0D0D3" w:rsidR="008B19F4" w:rsidRPr="000307D6" w:rsidRDefault="008B19F4" w:rsidP="008B19F4">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8"/>
                <w:lang w:eastAsia="en-GB"/>
              </w:rPr>
            </w:pPr>
            <w:r w:rsidRPr="000307D6">
              <w:rPr>
                <w:rFonts w:eastAsia="Times New Roman" w:cstheme="minorHAnsi"/>
                <w:b/>
                <w:bCs/>
                <w:color w:val="FFFFFF" w:themeColor="background1"/>
                <w:sz w:val="24"/>
                <w:szCs w:val="28"/>
                <w:lang w:eastAsia="en-GB"/>
              </w:rPr>
              <w:t>2023</w:t>
            </w:r>
          </w:p>
        </w:tc>
        <w:tc>
          <w:tcPr>
            <w:tcW w:w="1134" w:type="dxa"/>
            <w:tcBorders>
              <w:right w:val="double" w:sz="4" w:space="0" w:color="27A096"/>
            </w:tcBorders>
            <w:shd w:val="clear" w:color="auto" w:fill="27A096"/>
            <w:noWrap/>
          </w:tcPr>
          <w:p w14:paraId="7B127E96" w14:textId="35881F0C" w:rsidR="008B19F4" w:rsidRPr="000307D6" w:rsidRDefault="008B19F4" w:rsidP="008B19F4">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8"/>
                <w:lang w:eastAsia="en-GB"/>
              </w:rPr>
            </w:pPr>
            <w:r w:rsidRPr="000307D6">
              <w:rPr>
                <w:rFonts w:eastAsia="Times New Roman" w:cstheme="minorHAnsi"/>
                <w:b/>
                <w:bCs/>
                <w:color w:val="FFFFFF" w:themeColor="background1"/>
                <w:sz w:val="24"/>
                <w:szCs w:val="28"/>
                <w:lang w:eastAsia="en-GB"/>
              </w:rPr>
              <w:t>2022</w:t>
            </w:r>
          </w:p>
        </w:tc>
        <w:tc>
          <w:tcPr>
            <w:tcW w:w="1276" w:type="dxa"/>
            <w:tcBorders>
              <w:left w:val="double" w:sz="4" w:space="0" w:color="27A096"/>
            </w:tcBorders>
            <w:shd w:val="clear" w:color="auto" w:fill="27A096"/>
          </w:tcPr>
          <w:p w14:paraId="0F8F4259" w14:textId="421BD485" w:rsidR="008B19F4" w:rsidRPr="000307D6" w:rsidRDefault="008B19F4" w:rsidP="008B19F4">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8"/>
                <w:lang w:eastAsia="en-GB"/>
              </w:rPr>
            </w:pPr>
            <w:r w:rsidRPr="000307D6">
              <w:rPr>
                <w:rFonts w:eastAsia="Times New Roman" w:cstheme="minorHAnsi"/>
                <w:b/>
                <w:bCs/>
                <w:color w:val="FFFFFF" w:themeColor="background1"/>
                <w:sz w:val="24"/>
                <w:szCs w:val="28"/>
                <w:lang w:eastAsia="en-GB"/>
              </w:rPr>
              <w:t>2024</w:t>
            </w:r>
          </w:p>
        </w:tc>
        <w:tc>
          <w:tcPr>
            <w:tcW w:w="1131" w:type="dxa"/>
            <w:shd w:val="clear" w:color="auto" w:fill="27A096"/>
            <w:noWrap/>
          </w:tcPr>
          <w:p w14:paraId="05F0FB92" w14:textId="40B4BEE5" w:rsidR="008B19F4" w:rsidRPr="000307D6" w:rsidRDefault="008B19F4" w:rsidP="008B19F4">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8"/>
                <w:lang w:eastAsia="en-GB"/>
              </w:rPr>
            </w:pPr>
            <w:r w:rsidRPr="000307D6">
              <w:rPr>
                <w:rFonts w:eastAsia="Times New Roman" w:cstheme="minorHAnsi"/>
                <w:b/>
                <w:bCs/>
                <w:color w:val="FFFFFF" w:themeColor="background1"/>
                <w:sz w:val="24"/>
                <w:szCs w:val="28"/>
                <w:lang w:eastAsia="en-GB"/>
              </w:rPr>
              <w:t>2023</w:t>
            </w:r>
          </w:p>
        </w:tc>
        <w:tc>
          <w:tcPr>
            <w:tcW w:w="987" w:type="dxa"/>
            <w:shd w:val="clear" w:color="auto" w:fill="27A096"/>
          </w:tcPr>
          <w:p w14:paraId="08EFBC1A" w14:textId="710C2317" w:rsidR="008B19F4" w:rsidRPr="000307D6" w:rsidRDefault="008B19F4" w:rsidP="008B19F4">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8"/>
                <w:lang w:eastAsia="en-GB"/>
              </w:rPr>
            </w:pPr>
            <w:r w:rsidRPr="000307D6">
              <w:rPr>
                <w:rFonts w:eastAsia="Times New Roman" w:cstheme="minorHAnsi"/>
                <w:b/>
                <w:bCs/>
                <w:color w:val="FFFFFF" w:themeColor="background1"/>
                <w:sz w:val="24"/>
                <w:szCs w:val="28"/>
                <w:lang w:eastAsia="en-GB"/>
              </w:rPr>
              <w:t>2022</w:t>
            </w:r>
          </w:p>
        </w:tc>
      </w:tr>
      <w:tr w:rsidR="000307D6" w:rsidRPr="000307D6" w14:paraId="2BC378E0" w14:textId="77777777" w:rsidTr="00963FBE">
        <w:trPr>
          <w:gridAfter w:val="1"/>
          <w:cnfStyle w:val="000000010000" w:firstRow="0" w:lastRow="0" w:firstColumn="0" w:lastColumn="0" w:oddVBand="0" w:evenVBand="0" w:oddHBand="0" w:evenHBand="1" w:firstRowFirstColumn="0" w:firstRowLastColumn="0" w:lastRowFirstColumn="0" w:lastRowLastColumn="0"/>
          <w:wAfter w:w="21" w:type="dxa"/>
          <w:trHeight w:val="264"/>
        </w:trPr>
        <w:tc>
          <w:tcPr>
            <w:cnfStyle w:val="001000000000" w:firstRow="0" w:lastRow="0" w:firstColumn="1" w:lastColumn="0" w:oddVBand="0" w:evenVBand="0" w:oddHBand="0" w:evenHBand="0" w:firstRowFirstColumn="0" w:firstRowLastColumn="0" w:lastRowFirstColumn="0" w:lastRowLastColumn="0"/>
            <w:tcW w:w="1838" w:type="dxa"/>
            <w:tcBorders>
              <w:right w:val="double" w:sz="4" w:space="0" w:color="27A096"/>
            </w:tcBorders>
            <w:noWrap/>
          </w:tcPr>
          <w:p w14:paraId="2F2BDE4C" w14:textId="6E1C0941" w:rsidR="000307D6" w:rsidRPr="000307D6" w:rsidRDefault="000307D6" w:rsidP="00EC7CF4">
            <w:pPr>
              <w:spacing w:after="0"/>
              <w:rPr>
                <w:rFonts w:eastAsia="Times New Roman" w:cstheme="minorHAnsi"/>
                <w:sz w:val="24"/>
                <w:szCs w:val="28"/>
                <w:lang w:eastAsia="en-GB"/>
              </w:rPr>
            </w:pPr>
            <w:r w:rsidRPr="000307D6">
              <w:rPr>
                <w:rFonts w:eastAsia="Times New Roman" w:cstheme="minorHAnsi"/>
                <w:color w:val="000000"/>
                <w:sz w:val="24"/>
                <w:szCs w:val="28"/>
                <w:lang w:eastAsia="en-GB"/>
              </w:rPr>
              <w:t>Most deprived</w:t>
            </w:r>
          </w:p>
        </w:tc>
        <w:tc>
          <w:tcPr>
            <w:tcW w:w="1134" w:type="dxa"/>
            <w:tcBorders>
              <w:left w:val="double" w:sz="4" w:space="0" w:color="27A096"/>
            </w:tcBorders>
          </w:tcPr>
          <w:p w14:paraId="40FBC960" w14:textId="449C02BE" w:rsidR="000307D6" w:rsidRPr="000307D6" w:rsidRDefault="000307D6" w:rsidP="000307D6">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sz w:val="24"/>
                <w:szCs w:val="28"/>
                <w:highlight w:val="yellow"/>
                <w:lang w:eastAsia="en-GB"/>
              </w:rPr>
            </w:pPr>
            <w:r w:rsidRPr="000307D6">
              <w:rPr>
                <w:rFonts w:eastAsia="Times New Roman" w:cstheme="minorHAnsi"/>
                <w:i/>
                <w:iCs/>
                <w:sz w:val="24"/>
                <w:szCs w:val="28"/>
                <w:lang w:eastAsia="en-GB"/>
              </w:rPr>
              <w:t>39.8</w:t>
            </w:r>
          </w:p>
        </w:tc>
        <w:tc>
          <w:tcPr>
            <w:tcW w:w="1134" w:type="dxa"/>
          </w:tcPr>
          <w:p w14:paraId="16693175" w14:textId="3021FDE1" w:rsidR="000307D6" w:rsidRPr="000307D6" w:rsidRDefault="000307D6" w:rsidP="000307D6">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sz w:val="24"/>
                <w:szCs w:val="28"/>
                <w:highlight w:val="yellow"/>
                <w:lang w:eastAsia="en-GB"/>
              </w:rPr>
            </w:pPr>
            <w:r w:rsidRPr="000307D6">
              <w:rPr>
                <w:rFonts w:eastAsia="Times New Roman" w:cstheme="minorHAnsi"/>
                <w:i/>
                <w:iCs/>
                <w:sz w:val="24"/>
                <w:szCs w:val="28"/>
                <w:lang w:eastAsia="en-GB"/>
              </w:rPr>
              <w:t>32.5</w:t>
            </w:r>
          </w:p>
        </w:tc>
        <w:tc>
          <w:tcPr>
            <w:tcW w:w="1134" w:type="dxa"/>
            <w:tcBorders>
              <w:right w:val="double" w:sz="4" w:space="0" w:color="27A096"/>
            </w:tcBorders>
            <w:noWrap/>
          </w:tcPr>
          <w:p w14:paraId="5C9B1737" w14:textId="231565D3" w:rsidR="000307D6" w:rsidRPr="000307D6" w:rsidRDefault="000307D6" w:rsidP="000307D6">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sz w:val="24"/>
                <w:szCs w:val="28"/>
                <w:highlight w:val="yellow"/>
                <w:lang w:eastAsia="en-GB"/>
              </w:rPr>
            </w:pPr>
            <w:r w:rsidRPr="000307D6">
              <w:rPr>
                <w:rFonts w:eastAsia="Times New Roman" w:cstheme="minorHAnsi"/>
                <w:i/>
                <w:iCs/>
                <w:sz w:val="24"/>
                <w:szCs w:val="28"/>
                <w:lang w:eastAsia="en-GB"/>
              </w:rPr>
              <w:t>27</w:t>
            </w:r>
            <w:r w:rsidRPr="000307D6">
              <w:rPr>
                <w:rFonts w:eastAsia="Times New Roman" w:cstheme="minorHAnsi"/>
                <w:i/>
                <w:sz w:val="24"/>
                <w:szCs w:val="28"/>
                <w:lang w:eastAsia="en-GB"/>
              </w:rPr>
              <w:t>.6</w:t>
            </w:r>
          </w:p>
        </w:tc>
        <w:tc>
          <w:tcPr>
            <w:tcW w:w="1276" w:type="dxa"/>
            <w:tcBorders>
              <w:left w:val="double" w:sz="4" w:space="0" w:color="27A096"/>
            </w:tcBorders>
          </w:tcPr>
          <w:p w14:paraId="44D67E49" w14:textId="6DC9A6E6" w:rsidR="000307D6" w:rsidRPr="000307D6" w:rsidRDefault="000307D6" w:rsidP="000307D6">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sz w:val="24"/>
                <w:szCs w:val="28"/>
                <w:highlight w:val="yellow"/>
                <w:lang w:eastAsia="en-GB"/>
              </w:rPr>
            </w:pPr>
            <w:r w:rsidRPr="000307D6">
              <w:rPr>
                <w:rFonts w:eastAsia="Times New Roman" w:cstheme="minorHAnsi"/>
                <w:i/>
                <w:iCs/>
                <w:sz w:val="24"/>
                <w:szCs w:val="28"/>
                <w:lang w:eastAsia="en-GB"/>
              </w:rPr>
              <w:t>59.1</w:t>
            </w:r>
          </w:p>
        </w:tc>
        <w:tc>
          <w:tcPr>
            <w:tcW w:w="1131" w:type="dxa"/>
            <w:noWrap/>
          </w:tcPr>
          <w:p w14:paraId="73B7802C" w14:textId="6C14C89A" w:rsidR="000307D6" w:rsidRPr="000307D6" w:rsidRDefault="000307D6" w:rsidP="000307D6">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sz w:val="24"/>
                <w:szCs w:val="28"/>
                <w:highlight w:val="yellow"/>
                <w:lang w:eastAsia="en-GB"/>
              </w:rPr>
            </w:pPr>
            <w:r w:rsidRPr="000307D6">
              <w:rPr>
                <w:rFonts w:eastAsia="Times New Roman" w:cstheme="minorHAnsi"/>
                <w:i/>
                <w:iCs/>
                <w:sz w:val="24"/>
                <w:szCs w:val="28"/>
                <w:lang w:eastAsia="en-GB"/>
              </w:rPr>
              <w:t>31.3</w:t>
            </w:r>
          </w:p>
        </w:tc>
        <w:tc>
          <w:tcPr>
            <w:tcW w:w="987" w:type="dxa"/>
          </w:tcPr>
          <w:p w14:paraId="61BD0707" w14:textId="7460B04E" w:rsidR="000307D6" w:rsidRPr="000307D6" w:rsidRDefault="000307D6" w:rsidP="000307D6">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sz w:val="24"/>
                <w:szCs w:val="28"/>
                <w:highlight w:val="yellow"/>
                <w:lang w:eastAsia="en-GB"/>
              </w:rPr>
            </w:pPr>
            <w:r w:rsidRPr="000307D6">
              <w:rPr>
                <w:rFonts w:eastAsia="Times New Roman" w:cstheme="minorHAnsi"/>
                <w:i/>
                <w:iCs/>
                <w:sz w:val="24"/>
                <w:szCs w:val="28"/>
                <w:lang w:eastAsia="en-GB"/>
              </w:rPr>
              <w:t>27</w:t>
            </w:r>
            <w:r w:rsidRPr="000307D6">
              <w:rPr>
                <w:rFonts w:eastAsia="Times New Roman" w:cstheme="minorHAnsi"/>
                <w:i/>
                <w:sz w:val="24"/>
                <w:szCs w:val="28"/>
                <w:lang w:eastAsia="en-GB"/>
              </w:rPr>
              <w:t>.8</w:t>
            </w:r>
          </w:p>
        </w:tc>
      </w:tr>
      <w:tr w:rsidR="000307D6" w:rsidRPr="000307D6" w14:paraId="05D7CE17" w14:textId="77777777" w:rsidTr="00963FBE">
        <w:trPr>
          <w:gridAfter w:val="1"/>
          <w:cnfStyle w:val="000000100000" w:firstRow="0" w:lastRow="0" w:firstColumn="0" w:lastColumn="0" w:oddVBand="0" w:evenVBand="0" w:oddHBand="1" w:evenHBand="0" w:firstRowFirstColumn="0" w:firstRowLastColumn="0" w:lastRowFirstColumn="0" w:lastRowLastColumn="0"/>
          <w:wAfter w:w="21" w:type="dxa"/>
          <w:trHeight w:val="264"/>
        </w:trPr>
        <w:tc>
          <w:tcPr>
            <w:cnfStyle w:val="001000000000" w:firstRow="0" w:lastRow="0" w:firstColumn="1" w:lastColumn="0" w:oddVBand="0" w:evenVBand="0" w:oddHBand="0" w:evenHBand="0" w:firstRowFirstColumn="0" w:firstRowLastColumn="0" w:lastRowFirstColumn="0" w:lastRowLastColumn="0"/>
            <w:tcW w:w="1838" w:type="dxa"/>
            <w:tcBorders>
              <w:right w:val="double" w:sz="4" w:space="0" w:color="27A096"/>
            </w:tcBorders>
            <w:noWrap/>
          </w:tcPr>
          <w:p w14:paraId="3E6904AD" w14:textId="5E06765B" w:rsidR="000307D6" w:rsidRPr="000307D6" w:rsidRDefault="000307D6" w:rsidP="00EC7CF4">
            <w:pPr>
              <w:spacing w:after="0"/>
              <w:rPr>
                <w:rFonts w:eastAsia="Times New Roman" w:cstheme="minorHAnsi"/>
                <w:color w:val="000000"/>
                <w:sz w:val="24"/>
                <w:szCs w:val="28"/>
                <w:lang w:eastAsia="en-GB"/>
              </w:rPr>
            </w:pPr>
            <w:r w:rsidRPr="000307D6">
              <w:rPr>
                <w:rFonts w:eastAsia="Times New Roman" w:cstheme="minorHAnsi"/>
                <w:color w:val="000000"/>
                <w:sz w:val="24"/>
                <w:szCs w:val="28"/>
                <w:lang w:eastAsia="en-GB"/>
              </w:rPr>
              <w:t>Least deprived</w:t>
            </w:r>
          </w:p>
        </w:tc>
        <w:tc>
          <w:tcPr>
            <w:tcW w:w="1134" w:type="dxa"/>
            <w:tcBorders>
              <w:left w:val="double" w:sz="4" w:space="0" w:color="27A096"/>
            </w:tcBorders>
          </w:tcPr>
          <w:p w14:paraId="5DE53FC8" w14:textId="38F756C7" w:rsidR="000307D6" w:rsidRPr="000307D6" w:rsidRDefault="000307D6" w:rsidP="000307D6">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sz w:val="24"/>
                <w:szCs w:val="28"/>
                <w:lang w:eastAsia="en-GB"/>
              </w:rPr>
            </w:pPr>
            <w:r w:rsidRPr="000307D6">
              <w:rPr>
                <w:rFonts w:eastAsia="Times New Roman" w:cstheme="minorHAnsi"/>
                <w:i/>
                <w:sz w:val="24"/>
                <w:szCs w:val="28"/>
                <w:lang w:eastAsia="en-GB"/>
              </w:rPr>
              <w:t>10.9</w:t>
            </w:r>
          </w:p>
        </w:tc>
        <w:tc>
          <w:tcPr>
            <w:tcW w:w="1134" w:type="dxa"/>
          </w:tcPr>
          <w:p w14:paraId="3ECCBAD1" w14:textId="03C8E258" w:rsidR="000307D6" w:rsidRPr="000307D6" w:rsidRDefault="000307D6" w:rsidP="000307D6">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sz w:val="24"/>
                <w:szCs w:val="28"/>
                <w:lang w:eastAsia="en-GB"/>
              </w:rPr>
            </w:pPr>
            <w:r w:rsidRPr="000307D6">
              <w:rPr>
                <w:rFonts w:eastAsia="Times New Roman" w:cstheme="minorHAnsi"/>
                <w:i/>
                <w:sz w:val="24"/>
                <w:szCs w:val="28"/>
                <w:lang w:eastAsia="en-GB"/>
              </w:rPr>
              <w:t>8</w:t>
            </w:r>
            <w:r w:rsidRPr="000307D6">
              <w:rPr>
                <w:rFonts w:eastAsia="Times New Roman" w:cstheme="minorHAnsi"/>
                <w:i/>
                <w:iCs/>
                <w:sz w:val="24"/>
                <w:szCs w:val="28"/>
                <w:lang w:eastAsia="en-GB"/>
              </w:rPr>
              <w:t>.9</w:t>
            </w:r>
          </w:p>
        </w:tc>
        <w:tc>
          <w:tcPr>
            <w:tcW w:w="1134" w:type="dxa"/>
            <w:tcBorders>
              <w:right w:val="double" w:sz="4" w:space="0" w:color="27A096"/>
            </w:tcBorders>
            <w:noWrap/>
          </w:tcPr>
          <w:p w14:paraId="4F27B1A0" w14:textId="4C9FF979" w:rsidR="000307D6" w:rsidRPr="000307D6" w:rsidRDefault="000307D6" w:rsidP="000307D6">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sz w:val="24"/>
                <w:szCs w:val="28"/>
                <w:lang w:eastAsia="en-GB"/>
              </w:rPr>
            </w:pPr>
            <w:r w:rsidRPr="000307D6">
              <w:rPr>
                <w:rFonts w:eastAsia="Times New Roman" w:cstheme="minorHAnsi"/>
                <w:i/>
                <w:iCs/>
                <w:sz w:val="24"/>
                <w:szCs w:val="28"/>
                <w:lang w:eastAsia="en-GB"/>
              </w:rPr>
              <w:t>6</w:t>
            </w:r>
            <w:r w:rsidRPr="000307D6">
              <w:rPr>
                <w:rFonts w:eastAsia="Times New Roman" w:cstheme="minorHAnsi"/>
                <w:i/>
                <w:sz w:val="24"/>
                <w:szCs w:val="28"/>
                <w:lang w:eastAsia="en-GB"/>
              </w:rPr>
              <w:t>.8</w:t>
            </w:r>
          </w:p>
        </w:tc>
        <w:tc>
          <w:tcPr>
            <w:tcW w:w="1276" w:type="dxa"/>
            <w:tcBorders>
              <w:left w:val="double" w:sz="4" w:space="0" w:color="27A096"/>
            </w:tcBorders>
          </w:tcPr>
          <w:p w14:paraId="40D62ED3" w14:textId="303276F1" w:rsidR="000307D6" w:rsidRPr="000307D6" w:rsidRDefault="000307D6" w:rsidP="000307D6">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sz w:val="24"/>
                <w:szCs w:val="28"/>
                <w:lang w:eastAsia="en-GB"/>
              </w:rPr>
            </w:pPr>
            <w:r w:rsidRPr="000307D6">
              <w:rPr>
                <w:rFonts w:eastAsia="Times New Roman" w:cstheme="minorHAnsi"/>
                <w:i/>
                <w:iCs/>
                <w:sz w:val="24"/>
                <w:szCs w:val="28"/>
                <w:lang w:eastAsia="en-GB"/>
              </w:rPr>
              <w:t>23.5</w:t>
            </w:r>
          </w:p>
        </w:tc>
        <w:tc>
          <w:tcPr>
            <w:tcW w:w="1131" w:type="dxa"/>
            <w:noWrap/>
          </w:tcPr>
          <w:p w14:paraId="73CF3D79" w14:textId="1B09C92E" w:rsidR="000307D6" w:rsidRPr="000307D6" w:rsidRDefault="000307D6" w:rsidP="000307D6">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sz w:val="24"/>
                <w:szCs w:val="28"/>
                <w:lang w:eastAsia="en-GB"/>
              </w:rPr>
            </w:pPr>
            <w:r w:rsidRPr="000307D6">
              <w:rPr>
                <w:rFonts w:eastAsia="Times New Roman" w:cstheme="minorHAnsi"/>
                <w:i/>
                <w:iCs/>
                <w:sz w:val="24"/>
                <w:szCs w:val="28"/>
                <w:lang w:eastAsia="en-GB"/>
              </w:rPr>
              <w:t>10</w:t>
            </w:r>
            <w:r w:rsidRPr="000307D6">
              <w:rPr>
                <w:rFonts w:eastAsia="Times New Roman" w:cstheme="minorHAnsi"/>
                <w:i/>
                <w:sz w:val="24"/>
                <w:szCs w:val="28"/>
                <w:lang w:eastAsia="en-GB"/>
              </w:rPr>
              <w:t>.6</w:t>
            </w:r>
          </w:p>
        </w:tc>
        <w:tc>
          <w:tcPr>
            <w:tcW w:w="987" w:type="dxa"/>
          </w:tcPr>
          <w:p w14:paraId="70764F94" w14:textId="6177A414" w:rsidR="000307D6" w:rsidRPr="000307D6" w:rsidRDefault="000307D6" w:rsidP="000307D6">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sz w:val="24"/>
                <w:szCs w:val="28"/>
                <w:lang w:eastAsia="en-GB"/>
              </w:rPr>
            </w:pPr>
            <w:r w:rsidRPr="000307D6">
              <w:rPr>
                <w:rFonts w:eastAsia="Times New Roman" w:cstheme="minorHAnsi"/>
                <w:i/>
                <w:iCs/>
                <w:sz w:val="24"/>
                <w:szCs w:val="28"/>
                <w:lang w:eastAsia="en-GB"/>
              </w:rPr>
              <w:t>8.6</w:t>
            </w:r>
          </w:p>
        </w:tc>
      </w:tr>
      <w:tr w:rsidR="00EC7CF4" w:rsidRPr="00EC7CF4" w14:paraId="06056427" w14:textId="77777777" w:rsidTr="00963FBE">
        <w:trPr>
          <w:gridAfter w:val="1"/>
          <w:cnfStyle w:val="000000010000" w:firstRow="0" w:lastRow="0" w:firstColumn="0" w:lastColumn="0" w:oddVBand="0" w:evenVBand="0" w:oddHBand="0" w:evenHBand="1" w:firstRowFirstColumn="0" w:firstRowLastColumn="0" w:lastRowFirstColumn="0" w:lastRowLastColumn="0"/>
          <w:wAfter w:w="21" w:type="dxa"/>
          <w:trHeight w:val="264"/>
        </w:trPr>
        <w:tc>
          <w:tcPr>
            <w:cnfStyle w:val="001000000000" w:firstRow="0" w:lastRow="0" w:firstColumn="1" w:lastColumn="0" w:oddVBand="0" w:evenVBand="0" w:oddHBand="0" w:evenHBand="0" w:firstRowFirstColumn="0" w:firstRowLastColumn="0" w:lastRowFirstColumn="0" w:lastRowLastColumn="0"/>
            <w:tcW w:w="1838" w:type="dxa"/>
            <w:tcBorders>
              <w:right w:val="double" w:sz="4" w:space="0" w:color="27A096"/>
            </w:tcBorders>
            <w:noWrap/>
          </w:tcPr>
          <w:p w14:paraId="6F4DDCD4" w14:textId="387100CA" w:rsidR="00EC7CF4" w:rsidRPr="00EC7CF4" w:rsidRDefault="00EC7CF4" w:rsidP="00EC7CF4">
            <w:pPr>
              <w:spacing w:after="0"/>
              <w:rPr>
                <w:rFonts w:eastAsia="Times New Roman" w:cstheme="minorHAnsi"/>
                <w:sz w:val="24"/>
                <w:szCs w:val="28"/>
                <w:lang w:eastAsia="en-GB"/>
              </w:rPr>
            </w:pPr>
            <w:r w:rsidRPr="00EC7CF4">
              <w:rPr>
                <w:rFonts w:eastAsia="Times New Roman" w:cstheme="minorHAnsi"/>
                <w:sz w:val="24"/>
                <w:szCs w:val="28"/>
                <w:lang w:eastAsia="en-GB"/>
              </w:rPr>
              <w:t>Difference</w:t>
            </w:r>
          </w:p>
        </w:tc>
        <w:tc>
          <w:tcPr>
            <w:tcW w:w="1134" w:type="dxa"/>
            <w:tcBorders>
              <w:left w:val="double" w:sz="4" w:space="0" w:color="27A096"/>
            </w:tcBorders>
            <w:vAlign w:val="center"/>
          </w:tcPr>
          <w:p w14:paraId="191D95DF" w14:textId="62381F4C" w:rsidR="00EC7CF4" w:rsidRPr="00EC7CF4" w:rsidRDefault="00EC7CF4" w:rsidP="00EC7CF4">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sz w:val="24"/>
                <w:szCs w:val="28"/>
                <w:lang w:eastAsia="en-GB"/>
              </w:rPr>
            </w:pPr>
            <w:r w:rsidRPr="00EC7CF4">
              <w:rPr>
                <w:rFonts w:cstheme="minorHAnsi"/>
                <w:i/>
                <w:iCs/>
                <w:sz w:val="24"/>
                <w:szCs w:val="24"/>
              </w:rPr>
              <w:t>28.9</w:t>
            </w:r>
          </w:p>
        </w:tc>
        <w:tc>
          <w:tcPr>
            <w:tcW w:w="1134" w:type="dxa"/>
            <w:vAlign w:val="center"/>
          </w:tcPr>
          <w:p w14:paraId="1F0B525F" w14:textId="1E157F40" w:rsidR="00EC7CF4" w:rsidRPr="00EC7CF4" w:rsidRDefault="00EC7CF4" w:rsidP="00EC7CF4">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sz w:val="24"/>
                <w:szCs w:val="28"/>
                <w:lang w:eastAsia="en-GB"/>
              </w:rPr>
            </w:pPr>
            <w:r w:rsidRPr="00EC7CF4">
              <w:rPr>
                <w:rFonts w:cstheme="minorHAnsi"/>
                <w:i/>
                <w:iCs/>
                <w:sz w:val="24"/>
                <w:szCs w:val="24"/>
              </w:rPr>
              <w:t>23.6</w:t>
            </w:r>
          </w:p>
        </w:tc>
        <w:tc>
          <w:tcPr>
            <w:tcW w:w="1134" w:type="dxa"/>
            <w:tcBorders>
              <w:right w:val="double" w:sz="4" w:space="0" w:color="27A096"/>
            </w:tcBorders>
            <w:noWrap/>
            <w:vAlign w:val="center"/>
          </w:tcPr>
          <w:p w14:paraId="1063CF7F" w14:textId="39BF8F85" w:rsidR="00EC7CF4" w:rsidRPr="00EC7CF4" w:rsidRDefault="00EC7CF4" w:rsidP="00EC7CF4">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sz w:val="24"/>
                <w:szCs w:val="28"/>
                <w:lang w:eastAsia="en-GB"/>
              </w:rPr>
            </w:pPr>
            <w:r w:rsidRPr="00EC7CF4">
              <w:rPr>
                <w:rFonts w:cstheme="minorHAnsi"/>
                <w:i/>
                <w:iCs/>
                <w:sz w:val="24"/>
                <w:szCs w:val="24"/>
              </w:rPr>
              <w:t>20.8</w:t>
            </w:r>
          </w:p>
        </w:tc>
        <w:tc>
          <w:tcPr>
            <w:tcW w:w="1276" w:type="dxa"/>
            <w:tcBorders>
              <w:left w:val="double" w:sz="4" w:space="0" w:color="27A096"/>
            </w:tcBorders>
            <w:vAlign w:val="center"/>
          </w:tcPr>
          <w:p w14:paraId="601BEB77" w14:textId="04F1AFEC" w:rsidR="00EC7CF4" w:rsidRPr="00EC7CF4" w:rsidRDefault="00EC7CF4" w:rsidP="00EC7CF4">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sz w:val="24"/>
                <w:szCs w:val="28"/>
                <w:lang w:eastAsia="en-GB"/>
              </w:rPr>
            </w:pPr>
            <w:r w:rsidRPr="00EC7CF4">
              <w:rPr>
                <w:rFonts w:cstheme="minorHAnsi"/>
                <w:i/>
                <w:iCs/>
                <w:sz w:val="24"/>
                <w:szCs w:val="24"/>
              </w:rPr>
              <w:t>35.6</w:t>
            </w:r>
          </w:p>
        </w:tc>
        <w:tc>
          <w:tcPr>
            <w:tcW w:w="1131" w:type="dxa"/>
            <w:noWrap/>
            <w:vAlign w:val="center"/>
          </w:tcPr>
          <w:p w14:paraId="2A251424" w14:textId="46F6929A" w:rsidR="00EC7CF4" w:rsidRPr="00EC7CF4" w:rsidRDefault="00EC7CF4" w:rsidP="00EC7CF4">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sz w:val="24"/>
                <w:szCs w:val="28"/>
                <w:lang w:eastAsia="en-GB"/>
              </w:rPr>
            </w:pPr>
            <w:r w:rsidRPr="00EC7CF4">
              <w:rPr>
                <w:rFonts w:cstheme="minorHAnsi"/>
                <w:i/>
                <w:iCs/>
                <w:sz w:val="24"/>
                <w:szCs w:val="24"/>
              </w:rPr>
              <w:t>20.7</w:t>
            </w:r>
          </w:p>
        </w:tc>
        <w:tc>
          <w:tcPr>
            <w:tcW w:w="987" w:type="dxa"/>
            <w:vAlign w:val="center"/>
          </w:tcPr>
          <w:p w14:paraId="6B826FBC" w14:textId="7C62FBAD" w:rsidR="00EC7CF4" w:rsidRPr="00EC7CF4" w:rsidRDefault="00EC7CF4" w:rsidP="00EC7CF4">
            <w:pPr>
              <w:spacing w:after="0"/>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sz w:val="24"/>
                <w:szCs w:val="28"/>
                <w:lang w:eastAsia="en-GB"/>
              </w:rPr>
            </w:pPr>
            <w:r w:rsidRPr="00EC7CF4">
              <w:rPr>
                <w:rFonts w:cstheme="minorHAnsi"/>
                <w:i/>
                <w:iCs/>
                <w:sz w:val="24"/>
                <w:szCs w:val="24"/>
              </w:rPr>
              <w:t>19.2</w:t>
            </w:r>
          </w:p>
        </w:tc>
      </w:tr>
    </w:tbl>
    <w:p w14:paraId="307CA2AB" w14:textId="77777777" w:rsidR="00CB2C68" w:rsidRDefault="00CB2C68" w:rsidP="00CB2C68">
      <w:pPr>
        <w:ind w:right="-23"/>
        <w:rPr>
          <w:rFonts w:ascii="Calibri" w:hAnsi="Calibri" w:cs="Calibri"/>
          <w:bCs/>
          <w:sz w:val="24"/>
          <w:szCs w:val="24"/>
        </w:rPr>
      </w:pPr>
    </w:p>
    <w:p w14:paraId="28A31542" w14:textId="77777777" w:rsidR="00CC4197" w:rsidRDefault="00CC4197">
      <w:pPr>
        <w:spacing w:after="160" w:line="259" w:lineRule="auto"/>
        <w:rPr>
          <w:rFonts w:ascii="Calibri" w:hAnsi="Calibri" w:cs="Calibri"/>
          <w:b/>
          <w:sz w:val="26"/>
          <w:szCs w:val="26"/>
        </w:rPr>
      </w:pPr>
      <w:r>
        <w:rPr>
          <w:rFonts w:ascii="Calibri" w:hAnsi="Calibri" w:cs="Calibri"/>
          <w:b/>
          <w:sz w:val="26"/>
          <w:szCs w:val="26"/>
        </w:rPr>
        <w:br w:type="page"/>
      </w:r>
    </w:p>
    <w:p w14:paraId="1D6E5C9C" w14:textId="1C1D3C68" w:rsidR="0014372B" w:rsidRPr="0014372B" w:rsidRDefault="008F421D" w:rsidP="0014372B">
      <w:pPr>
        <w:spacing w:after="120" w:line="360" w:lineRule="auto"/>
        <w:rPr>
          <w:rFonts w:ascii="Calibri" w:hAnsi="Calibri" w:cs="Calibri"/>
          <w:b/>
          <w:sz w:val="26"/>
          <w:szCs w:val="26"/>
        </w:rPr>
      </w:pPr>
      <w:r w:rsidRPr="0014372B">
        <w:rPr>
          <w:rFonts w:ascii="Calibri" w:hAnsi="Calibri" w:cs="Calibri"/>
          <w:b/>
          <w:sz w:val="26"/>
          <w:szCs w:val="26"/>
        </w:rPr>
        <w:lastRenderedPageBreak/>
        <w:t xml:space="preserve">22. </w:t>
      </w:r>
      <w:r w:rsidR="0014372B" w:rsidRPr="0014372B">
        <w:rPr>
          <w:rFonts w:ascii="Calibri" w:hAnsi="Calibri" w:cs="Calibri"/>
          <w:b/>
          <w:sz w:val="26"/>
          <w:szCs w:val="26"/>
        </w:rPr>
        <w:t>If you are State Pension age and over, do you currently claim Pension Credit?</w:t>
      </w:r>
    </w:p>
    <w:p w14:paraId="106A9E09" w14:textId="1E849D45" w:rsidR="0014372B" w:rsidRPr="00B30E96" w:rsidRDefault="00D66E56" w:rsidP="00B30E96">
      <w:pPr>
        <w:rPr>
          <w:rFonts w:ascii="Calibri" w:hAnsi="Calibri" w:cs="Calibri"/>
          <w:sz w:val="24"/>
          <w:szCs w:val="24"/>
        </w:rPr>
      </w:pPr>
      <w:r w:rsidRPr="00B30E96">
        <w:rPr>
          <w:rFonts w:ascii="Calibri" w:hAnsi="Calibri" w:cs="Calibri"/>
          <w:sz w:val="24"/>
          <w:szCs w:val="24"/>
        </w:rPr>
        <w:t>Excluding responses from those indicating they were not of State Pension age</w:t>
      </w:r>
      <w:r w:rsidR="00E46202" w:rsidRPr="00B30E96">
        <w:rPr>
          <w:rFonts w:ascii="Calibri" w:hAnsi="Calibri" w:cs="Calibri"/>
          <w:sz w:val="24"/>
          <w:szCs w:val="24"/>
        </w:rPr>
        <w:t xml:space="preserve">, </w:t>
      </w:r>
      <w:r w:rsidR="00870E7B" w:rsidRPr="00B30E96">
        <w:rPr>
          <w:rFonts w:ascii="Calibri" w:hAnsi="Calibri" w:cs="Calibri"/>
          <w:sz w:val="24"/>
          <w:szCs w:val="24"/>
        </w:rPr>
        <w:t xml:space="preserve">one in </w:t>
      </w:r>
      <w:r w:rsidR="00B30E96" w:rsidRPr="00B30E96">
        <w:rPr>
          <w:rFonts w:ascii="Calibri" w:hAnsi="Calibri" w:cs="Calibri"/>
          <w:sz w:val="24"/>
          <w:szCs w:val="24"/>
        </w:rPr>
        <w:t>fourteen (7.4%)</w:t>
      </w:r>
      <w:r w:rsidR="00DD6196">
        <w:rPr>
          <w:rFonts w:ascii="Calibri" w:hAnsi="Calibri" w:cs="Calibri"/>
          <w:sz w:val="24"/>
          <w:szCs w:val="24"/>
        </w:rPr>
        <w:t xml:space="preserve"> stated the</w:t>
      </w:r>
      <w:r w:rsidR="005D02A5">
        <w:rPr>
          <w:rFonts w:ascii="Calibri" w:hAnsi="Calibri" w:cs="Calibri"/>
          <w:sz w:val="24"/>
          <w:szCs w:val="24"/>
        </w:rPr>
        <w:t>y</w:t>
      </w:r>
      <w:r w:rsidR="00DD6196">
        <w:rPr>
          <w:rFonts w:ascii="Calibri" w:hAnsi="Calibri" w:cs="Calibri"/>
          <w:sz w:val="24"/>
          <w:szCs w:val="24"/>
        </w:rPr>
        <w:t xml:space="preserve"> currently claimed Pension Credit.</w:t>
      </w:r>
    </w:p>
    <w:p w14:paraId="69745F12" w14:textId="2F2FA469" w:rsidR="00920C38" w:rsidRDefault="00920C38" w:rsidP="0014372B">
      <w:pPr>
        <w:spacing w:after="120" w:line="360" w:lineRule="auto"/>
        <w:rPr>
          <w:rFonts w:ascii="Calibri" w:hAnsi="Calibri" w:cs="Calibri"/>
          <w:bCs/>
          <w:sz w:val="24"/>
          <w:szCs w:val="24"/>
        </w:rPr>
      </w:pPr>
      <w:r>
        <w:rPr>
          <w:noProof/>
          <w14:ligatures w14:val="standardContextual"/>
        </w:rPr>
        <w:drawing>
          <wp:inline distT="0" distB="0" distL="0" distR="0" wp14:anchorId="51C3160D" wp14:editId="1446E869">
            <wp:extent cx="5760000" cy="1800000"/>
            <wp:effectExtent l="0" t="0" r="12700" b="10160"/>
            <wp:docPr id="1027145854" name="Chart 1" descr="Chart showing response pattern described in the narrative text">
              <a:extLst xmlns:a="http://schemas.openxmlformats.org/drawingml/2006/main">
                <a:ext uri="{FF2B5EF4-FFF2-40B4-BE49-F238E27FC236}">
                  <a16:creationId xmlns:a16="http://schemas.microsoft.com/office/drawing/2014/main" id="{8F26D082-BF3F-611D-CF9C-452417E0C5E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44E8961C" w14:textId="77777777" w:rsidR="00E9442D" w:rsidRPr="00BD5A23" w:rsidRDefault="00E9442D" w:rsidP="00BD5A23">
      <w:pPr>
        <w:rPr>
          <w:rFonts w:ascii="Calibri" w:hAnsi="Calibri" w:cs="Calibri"/>
          <w:sz w:val="24"/>
          <w:szCs w:val="24"/>
        </w:rPr>
      </w:pPr>
    </w:p>
    <w:p w14:paraId="38262FAF" w14:textId="5974B3F5" w:rsidR="007E0788" w:rsidRPr="00BD5A23" w:rsidRDefault="00C514B3" w:rsidP="00BD5A23">
      <w:pPr>
        <w:rPr>
          <w:rFonts w:ascii="Calibri" w:hAnsi="Calibri" w:cs="Calibri"/>
          <w:sz w:val="24"/>
          <w:szCs w:val="24"/>
        </w:rPr>
      </w:pPr>
      <w:r w:rsidRPr="00BD5A23">
        <w:rPr>
          <w:rFonts w:ascii="Calibri" w:hAnsi="Calibri" w:cs="Calibri"/>
          <w:sz w:val="24"/>
          <w:szCs w:val="24"/>
        </w:rPr>
        <w:t>Amongst respondents of State Pension age, those identifying as disabled were most likely to claim</w:t>
      </w:r>
      <w:r w:rsidR="00952DC9" w:rsidRPr="00BD5A23">
        <w:rPr>
          <w:rFonts w:ascii="Calibri" w:hAnsi="Calibri" w:cs="Calibri"/>
          <w:sz w:val="24"/>
          <w:szCs w:val="24"/>
        </w:rPr>
        <w:t xml:space="preserve"> Pension Credit (13.3%), followed by </w:t>
      </w:r>
      <w:proofErr w:type="gramStart"/>
      <w:r w:rsidR="00952DC9" w:rsidRPr="00BD5A23">
        <w:rPr>
          <w:rFonts w:ascii="Calibri" w:hAnsi="Calibri" w:cs="Calibri"/>
          <w:sz w:val="24"/>
          <w:szCs w:val="24"/>
        </w:rPr>
        <w:t>those resident</w:t>
      </w:r>
      <w:proofErr w:type="gramEnd"/>
      <w:r w:rsidR="00952DC9" w:rsidRPr="00BD5A23">
        <w:rPr>
          <w:rFonts w:ascii="Calibri" w:hAnsi="Calibri" w:cs="Calibri"/>
          <w:sz w:val="24"/>
          <w:szCs w:val="24"/>
        </w:rPr>
        <w:t xml:space="preserve"> in the Southern Arc (12.5%)</w:t>
      </w:r>
      <w:r w:rsidR="00FA7470">
        <w:rPr>
          <w:rFonts w:ascii="Calibri" w:hAnsi="Calibri" w:cs="Calibri"/>
          <w:sz w:val="24"/>
          <w:szCs w:val="24"/>
        </w:rPr>
        <w:t>.</w:t>
      </w:r>
    </w:p>
    <w:p w14:paraId="513FD71B" w14:textId="291F7BC1" w:rsidR="00732A89" w:rsidRDefault="00732A89" w:rsidP="0014372B">
      <w:pPr>
        <w:spacing w:after="120" w:line="360" w:lineRule="auto"/>
        <w:rPr>
          <w:rFonts w:ascii="Calibri" w:hAnsi="Calibri" w:cs="Calibri"/>
          <w:bCs/>
          <w:i/>
          <w:iCs/>
          <w:sz w:val="24"/>
          <w:szCs w:val="24"/>
        </w:rPr>
      </w:pPr>
      <w:r>
        <w:rPr>
          <w:noProof/>
          <w14:ligatures w14:val="standardContextual"/>
        </w:rPr>
        <w:drawing>
          <wp:inline distT="0" distB="0" distL="0" distR="0" wp14:anchorId="729B125A" wp14:editId="097CC539">
            <wp:extent cx="5731510" cy="3144520"/>
            <wp:effectExtent l="0" t="0" r="2540" b="17780"/>
            <wp:docPr id="1777021982" name="Chart 1" descr="Chart showing response pattern described in the narrative text">
              <a:extLst xmlns:a="http://schemas.openxmlformats.org/drawingml/2006/main">
                <a:ext uri="{FF2B5EF4-FFF2-40B4-BE49-F238E27FC236}">
                  <a16:creationId xmlns:a16="http://schemas.microsoft.com/office/drawing/2014/main" id="{B9492298-351D-DC68-D9BF-81567EF136A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r w:rsidR="00F2443C" w:rsidRPr="00F2443C">
        <w:rPr>
          <w:rFonts w:ascii="Calibri" w:hAnsi="Calibri" w:cs="Calibri"/>
          <w:bCs/>
          <w:i/>
          <w:iCs/>
          <w:sz w:val="24"/>
          <w:szCs w:val="24"/>
        </w:rPr>
        <w:t>Caution should be taken with small base sizes</w:t>
      </w:r>
    </w:p>
    <w:p w14:paraId="4CD9C2A9" w14:textId="77777777" w:rsidR="00FA7470" w:rsidRPr="00FA7470" w:rsidRDefault="00FA7470" w:rsidP="0014372B">
      <w:pPr>
        <w:spacing w:after="120" w:line="360" w:lineRule="auto"/>
        <w:rPr>
          <w:rFonts w:ascii="Calibri" w:hAnsi="Calibri" w:cs="Calibri"/>
          <w:bCs/>
          <w:sz w:val="24"/>
          <w:szCs w:val="24"/>
        </w:rPr>
      </w:pPr>
    </w:p>
    <w:p w14:paraId="1D946529" w14:textId="77777777" w:rsidR="00F7051F" w:rsidRDefault="00F7051F">
      <w:pPr>
        <w:spacing w:after="160" w:line="259" w:lineRule="auto"/>
        <w:rPr>
          <w:rFonts w:ascii="Calibri" w:hAnsi="Calibri" w:cs="Calibri"/>
          <w:sz w:val="24"/>
          <w:szCs w:val="24"/>
        </w:rPr>
      </w:pPr>
      <w:r>
        <w:rPr>
          <w:rFonts w:ascii="Calibri" w:hAnsi="Calibri" w:cs="Calibri"/>
          <w:sz w:val="24"/>
          <w:szCs w:val="24"/>
        </w:rPr>
        <w:br w:type="page"/>
      </w:r>
    </w:p>
    <w:p w14:paraId="7DF1E227" w14:textId="26E440BD" w:rsidR="00FA7470" w:rsidRPr="003B6FA3" w:rsidRDefault="00FA7470" w:rsidP="003B6FA3">
      <w:pPr>
        <w:rPr>
          <w:rFonts w:ascii="Calibri" w:hAnsi="Calibri" w:cs="Calibri"/>
          <w:sz w:val="24"/>
          <w:szCs w:val="24"/>
        </w:rPr>
      </w:pPr>
      <w:r w:rsidRPr="003B6FA3">
        <w:rPr>
          <w:rFonts w:ascii="Calibri" w:hAnsi="Calibri" w:cs="Calibri"/>
          <w:sz w:val="24"/>
          <w:szCs w:val="24"/>
        </w:rPr>
        <w:lastRenderedPageBreak/>
        <w:t xml:space="preserve">Whilst there was not a direct correlation with level of deprivation, </w:t>
      </w:r>
      <w:r w:rsidR="00B94462" w:rsidRPr="003B6FA3">
        <w:rPr>
          <w:rFonts w:ascii="Calibri" w:hAnsi="Calibri" w:cs="Calibri"/>
          <w:sz w:val="24"/>
          <w:szCs w:val="24"/>
        </w:rPr>
        <w:t>residents in the most deprived areas of the cit</w:t>
      </w:r>
      <w:r w:rsidR="0087669A" w:rsidRPr="003B6FA3">
        <w:rPr>
          <w:rFonts w:ascii="Calibri" w:hAnsi="Calibri" w:cs="Calibri"/>
          <w:sz w:val="24"/>
          <w:szCs w:val="24"/>
        </w:rPr>
        <w:t>y</w:t>
      </w:r>
      <w:r w:rsidR="00B94462" w:rsidRPr="003B6FA3">
        <w:rPr>
          <w:rFonts w:ascii="Calibri" w:hAnsi="Calibri" w:cs="Calibri"/>
          <w:sz w:val="24"/>
          <w:szCs w:val="24"/>
        </w:rPr>
        <w:t xml:space="preserve"> were around </w:t>
      </w:r>
      <w:r w:rsidR="00F7051F">
        <w:rPr>
          <w:rFonts w:ascii="Calibri" w:hAnsi="Calibri" w:cs="Calibri"/>
          <w:sz w:val="24"/>
          <w:szCs w:val="24"/>
        </w:rPr>
        <w:t>three</w:t>
      </w:r>
      <w:r w:rsidR="00B94462" w:rsidRPr="003B6FA3">
        <w:rPr>
          <w:rFonts w:ascii="Calibri" w:hAnsi="Calibri" w:cs="Calibri"/>
          <w:sz w:val="24"/>
          <w:szCs w:val="24"/>
        </w:rPr>
        <w:t xml:space="preserve"> times more likel</w:t>
      </w:r>
      <w:r w:rsidR="0087669A" w:rsidRPr="003B6FA3">
        <w:rPr>
          <w:rFonts w:ascii="Calibri" w:hAnsi="Calibri" w:cs="Calibri"/>
          <w:sz w:val="24"/>
          <w:szCs w:val="24"/>
        </w:rPr>
        <w:t>y to claim Pension credit than those in the most affluent areas (</w:t>
      </w:r>
      <w:r w:rsidR="003B6FA3">
        <w:rPr>
          <w:rFonts w:ascii="Calibri" w:hAnsi="Calibri" w:cs="Calibri"/>
          <w:sz w:val="24"/>
          <w:szCs w:val="24"/>
        </w:rPr>
        <w:t>19.4% compared with 5.9</w:t>
      </w:r>
      <w:r w:rsidR="00F7051F">
        <w:rPr>
          <w:rFonts w:ascii="Calibri" w:hAnsi="Calibri" w:cs="Calibri"/>
          <w:sz w:val="24"/>
          <w:szCs w:val="24"/>
        </w:rPr>
        <w:t>% respectively).</w:t>
      </w:r>
    </w:p>
    <w:p w14:paraId="0920A63C" w14:textId="474CCAAC" w:rsidR="00F7051F" w:rsidRDefault="00F2443C" w:rsidP="00F7051F">
      <w:pPr>
        <w:spacing w:after="120" w:line="360" w:lineRule="auto"/>
        <w:rPr>
          <w:rFonts w:ascii="Calibri" w:hAnsi="Calibri" w:cs="Calibri"/>
          <w:bCs/>
          <w:i/>
          <w:iCs/>
          <w:sz w:val="24"/>
          <w:szCs w:val="24"/>
        </w:rPr>
      </w:pPr>
      <w:r>
        <w:rPr>
          <w:noProof/>
          <w14:ligatures w14:val="standardContextual"/>
        </w:rPr>
        <w:drawing>
          <wp:inline distT="0" distB="0" distL="0" distR="0" wp14:anchorId="54603787" wp14:editId="24335213">
            <wp:extent cx="5731510" cy="2781300"/>
            <wp:effectExtent l="0" t="0" r="2540" b="0"/>
            <wp:docPr id="1266850251" name="Chart 1" descr="Chart showing response pattern described in the narrative text">
              <a:extLst xmlns:a="http://schemas.openxmlformats.org/drawingml/2006/main">
                <a:ext uri="{FF2B5EF4-FFF2-40B4-BE49-F238E27FC236}">
                  <a16:creationId xmlns:a16="http://schemas.microsoft.com/office/drawing/2014/main" id="{81EDCE1D-A82E-BF84-B71E-AAD334A85EF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r w:rsidR="00F7051F" w:rsidRPr="00F7051F">
        <w:rPr>
          <w:rFonts w:ascii="Calibri" w:hAnsi="Calibri" w:cs="Calibri"/>
          <w:bCs/>
          <w:i/>
          <w:iCs/>
          <w:sz w:val="24"/>
          <w:szCs w:val="24"/>
        </w:rPr>
        <w:t xml:space="preserve"> </w:t>
      </w:r>
      <w:r w:rsidR="00F7051F" w:rsidRPr="00F2443C">
        <w:rPr>
          <w:rFonts w:ascii="Calibri" w:hAnsi="Calibri" w:cs="Calibri"/>
          <w:bCs/>
          <w:i/>
          <w:iCs/>
          <w:sz w:val="24"/>
          <w:szCs w:val="24"/>
        </w:rPr>
        <w:t>Caution should be taken with small base sizes</w:t>
      </w:r>
    </w:p>
    <w:p w14:paraId="350C7F19" w14:textId="42AEBCC6" w:rsidR="00BE4DBF" w:rsidRPr="00BD5A23" w:rsidRDefault="00372B79" w:rsidP="00BD5A23">
      <w:pPr>
        <w:rPr>
          <w:rFonts w:ascii="Calibri" w:hAnsi="Calibri" w:cs="Calibri"/>
          <w:sz w:val="24"/>
          <w:szCs w:val="24"/>
        </w:rPr>
      </w:pPr>
      <w:r>
        <w:rPr>
          <w:rFonts w:ascii="Calibri" w:hAnsi="Calibri" w:cs="Calibri"/>
          <w:sz w:val="24"/>
          <w:szCs w:val="24"/>
        </w:rPr>
        <w:t xml:space="preserve"> </w:t>
      </w:r>
    </w:p>
    <w:p w14:paraId="1BADE7CD" w14:textId="6F1C8AFA" w:rsidR="0014372B" w:rsidRPr="0014372B" w:rsidRDefault="0014372B" w:rsidP="00626ED3">
      <w:pPr>
        <w:spacing w:after="120" w:line="360" w:lineRule="auto"/>
        <w:rPr>
          <w:rFonts w:ascii="Calibri" w:hAnsi="Calibri" w:cs="Calibri"/>
          <w:b/>
          <w:sz w:val="26"/>
          <w:szCs w:val="26"/>
        </w:rPr>
      </w:pPr>
      <w:r w:rsidRPr="0014372B">
        <w:rPr>
          <w:rFonts w:ascii="Calibri" w:hAnsi="Calibri" w:cs="Calibri"/>
          <w:b/>
          <w:sz w:val="26"/>
          <w:szCs w:val="26"/>
        </w:rPr>
        <w:t xml:space="preserve">22. </w:t>
      </w:r>
      <w:r w:rsidR="00626ED3" w:rsidRPr="00626ED3">
        <w:rPr>
          <w:rFonts w:ascii="Calibri" w:hAnsi="Calibri" w:cs="Calibri"/>
          <w:b/>
          <w:sz w:val="26"/>
          <w:szCs w:val="26"/>
        </w:rPr>
        <w:t xml:space="preserve">Why don't you </w:t>
      </w:r>
      <w:r w:rsidRPr="0014372B">
        <w:rPr>
          <w:rFonts w:ascii="Calibri" w:hAnsi="Calibri" w:cs="Calibri"/>
          <w:b/>
          <w:sz w:val="26"/>
          <w:szCs w:val="26"/>
        </w:rPr>
        <w:t>claim Pension Credit?</w:t>
      </w:r>
    </w:p>
    <w:p w14:paraId="2B1DADD7" w14:textId="19B811B0" w:rsidR="00626ED3" w:rsidRDefault="0049369F" w:rsidP="00B30E96">
      <w:pPr>
        <w:rPr>
          <w:rFonts w:ascii="Calibri" w:hAnsi="Calibri" w:cs="Calibri"/>
          <w:sz w:val="24"/>
          <w:szCs w:val="24"/>
        </w:rPr>
      </w:pPr>
      <w:r>
        <w:rPr>
          <w:rFonts w:ascii="Calibri" w:hAnsi="Calibri" w:cs="Calibri"/>
          <w:sz w:val="24"/>
          <w:szCs w:val="24"/>
        </w:rPr>
        <w:t>Those who did not currently claim Pension Credit were asked why</w:t>
      </w:r>
      <w:r w:rsidR="00EB29EB">
        <w:rPr>
          <w:rFonts w:ascii="Calibri" w:hAnsi="Calibri" w:cs="Calibri"/>
          <w:sz w:val="24"/>
          <w:szCs w:val="24"/>
        </w:rPr>
        <w:t xml:space="preserve"> they did not</w:t>
      </w:r>
      <w:r w:rsidR="009A754E">
        <w:rPr>
          <w:rFonts w:ascii="Calibri" w:hAnsi="Calibri" w:cs="Calibri"/>
          <w:sz w:val="24"/>
          <w:szCs w:val="24"/>
        </w:rPr>
        <w:t xml:space="preserve"> claim</w:t>
      </w:r>
      <w:r w:rsidR="00CF505B">
        <w:rPr>
          <w:rFonts w:ascii="Calibri" w:hAnsi="Calibri" w:cs="Calibri"/>
          <w:sz w:val="24"/>
          <w:szCs w:val="24"/>
        </w:rPr>
        <w:t xml:space="preserve">, selecting options from a </w:t>
      </w:r>
      <w:r w:rsidR="00845EAA">
        <w:rPr>
          <w:rFonts w:ascii="Calibri" w:hAnsi="Calibri" w:cs="Calibri"/>
          <w:sz w:val="24"/>
          <w:szCs w:val="24"/>
        </w:rPr>
        <w:t xml:space="preserve">provided </w:t>
      </w:r>
      <w:r w:rsidR="00CF505B">
        <w:rPr>
          <w:rFonts w:ascii="Calibri" w:hAnsi="Calibri" w:cs="Calibri"/>
          <w:sz w:val="24"/>
          <w:szCs w:val="24"/>
        </w:rPr>
        <w:t>list</w:t>
      </w:r>
      <w:r w:rsidR="00BC73B5">
        <w:rPr>
          <w:rFonts w:ascii="Calibri" w:hAnsi="Calibri" w:cs="Calibri"/>
          <w:sz w:val="24"/>
          <w:szCs w:val="24"/>
        </w:rPr>
        <w:t xml:space="preserve">, or </w:t>
      </w:r>
      <w:r w:rsidR="00112686">
        <w:rPr>
          <w:rFonts w:ascii="Calibri" w:hAnsi="Calibri" w:cs="Calibri"/>
          <w:sz w:val="24"/>
          <w:szCs w:val="24"/>
        </w:rPr>
        <w:t>giving</w:t>
      </w:r>
      <w:r w:rsidR="00BC73B5">
        <w:rPr>
          <w:rFonts w:ascii="Calibri" w:hAnsi="Calibri" w:cs="Calibri"/>
          <w:sz w:val="24"/>
          <w:szCs w:val="24"/>
        </w:rPr>
        <w:t xml:space="preserve"> </w:t>
      </w:r>
      <w:r w:rsidR="00100910">
        <w:rPr>
          <w:rFonts w:ascii="Calibri" w:hAnsi="Calibri" w:cs="Calibri"/>
          <w:sz w:val="24"/>
          <w:szCs w:val="24"/>
        </w:rPr>
        <w:t>their own</w:t>
      </w:r>
      <w:r w:rsidR="00BC73B5">
        <w:rPr>
          <w:rFonts w:ascii="Calibri" w:hAnsi="Calibri" w:cs="Calibri"/>
          <w:sz w:val="24"/>
          <w:szCs w:val="24"/>
        </w:rPr>
        <w:t xml:space="preserve"> reasons</w:t>
      </w:r>
      <w:r w:rsidR="009A754E">
        <w:rPr>
          <w:rFonts w:ascii="Calibri" w:hAnsi="Calibri" w:cs="Calibri"/>
          <w:sz w:val="24"/>
          <w:szCs w:val="24"/>
        </w:rPr>
        <w:t>.</w:t>
      </w:r>
    </w:p>
    <w:p w14:paraId="10E17702" w14:textId="573181DE" w:rsidR="009A754E" w:rsidRPr="00B30E96" w:rsidRDefault="0049664D" w:rsidP="00B30E96">
      <w:pPr>
        <w:rPr>
          <w:rFonts w:ascii="Calibri" w:hAnsi="Calibri" w:cs="Calibri"/>
          <w:sz w:val="24"/>
          <w:szCs w:val="24"/>
        </w:rPr>
      </w:pPr>
      <w:r>
        <w:rPr>
          <w:rFonts w:ascii="Calibri" w:hAnsi="Calibri" w:cs="Calibri"/>
          <w:sz w:val="24"/>
          <w:szCs w:val="24"/>
        </w:rPr>
        <w:t>Three in five (60.7%)</w:t>
      </w:r>
      <w:r w:rsidR="00372B79">
        <w:rPr>
          <w:rFonts w:ascii="Calibri" w:hAnsi="Calibri" w:cs="Calibri"/>
          <w:sz w:val="24"/>
          <w:szCs w:val="24"/>
        </w:rPr>
        <w:t xml:space="preserve"> did not think they were eligi</w:t>
      </w:r>
      <w:r w:rsidR="007B5B18">
        <w:rPr>
          <w:rFonts w:ascii="Calibri" w:hAnsi="Calibri" w:cs="Calibri"/>
          <w:sz w:val="24"/>
          <w:szCs w:val="24"/>
        </w:rPr>
        <w:t xml:space="preserve">ble, a fifth (20.9%) felt they didn’t need the extra financial help, and </w:t>
      </w:r>
      <w:r w:rsidR="00844344">
        <w:rPr>
          <w:rFonts w:ascii="Calibri" w:hAnsi="Calibri" w:cs="Calibri"/>
          <w:sz w:val="24"/>
          <w:szCs w:val="24"/>
        </w:rPr>
        <w:t>around one in six (12.5%) applied, but were not eligible.</w:t>
      </w:r>
    </w:p>
    <w:p w14:paraId="11BCF0AA" w14:textId="2C4E5902" w:rsidR="00920C38" w:rsidRDefault="00345683" w:rsidP="00626ED3">
      <w:pPr>
        <w:spacing w:after="120" w:line="360" w:lineRule="auto"/>
        <w:rPr>
          <w:rFonts w:ascii="Calibri" w:hAnsi="Calibri" w:cs="Calibri"/>
          <w:bCs/>
          <w:sz w:val="24"/>
          <w:szCs w:val="24"/>
        </w:rPr>
      </w:pPr>
      <w:r>
        <w:rPr>
          <w:noProof/>
          <w14:ligatures w14:val="standardContextual"/>
        </w:rPr>
        <w:drawing>
          <wp:inline distT="0" distB="0" distL="0" distR="0" wp14:anchorId="54B97558" wp14:editId="41AB5BDE">
            <wp:extent cx="5759450" cy="2788920"/>
            <wp:effectExtent l="0" t="0" r="12700" b="11430"/>
            <wp:docPr id="1725010209" name="Chart 1" descr="Chart showing response pattern described in the narrative text">
              <a:extLst xmlns:a="http://schemas.openxmlformats.org/drawingml/2006/main">
                <a:ext uri="{FF2B5EF4-FFF2-40B4-BE49-F238E27FC236}">
                  <a16:creationId xmlns:a16="http://schemas.microsoft.com/office/drawing/2014/main" id="{2B2CEF6C-7F3C-4F23-BCC9-0CBEAA635F2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7CA511F9" w14:textId="6FDADB6C" w:rsidR="007B3B49" w:rsidRDefault="007B3B49" w:rsidP="00FA3D23">
      <w:pPr>
        <w:rPr>
          <w:rFonts w:ascii="Calibri" w:hAnsi="Calibri" w:cs="Calibri"/>
          <w:sz w:val="24"/>
          <w:szCs w:val="24"/>
        </w:rPr>
      </w:pPr>
      <w:r>
        <w:rPr>
          <w:rFonts w:ascii="Calibri" w:hAnsi="Calibri" w:cs="Calibri"/>
          <w:sz w:val="24"/>
          <w:szCs w:val="24"/>
        </w:rPr>
        <w:lastRenderedPageBreak/>
        <w:t>Those</w:t>
      </w:r>
      <w:r w:rsidR="004C697F">
        <w:rPr>
          <w:rFonts w:ascii="Calibri" w:hAnsi="Calibri" w:cs="Calibri"/>
          <w:sz w:val="24"/>
          <w:szCs w:val="24"/>
        </w:rPr>
        <w:t xml:space="preserve"> </w:t>
      </w:r>
      <w:r>
        <w:rPr>
          <w:rFonts w:ascii="Calibri" w:hAnsi="Calibri" w:cs="Calibri"/>
          <w:sz w:val="24"/>
          <w:szCs w:val="24"/>
        </w:rPr>
        <w:t>answering ‘</w:t>
      </w:r>
      <w:r w:rsidR="004C697F">
        <w:rPr>
          <w:rFonts w:ascii="Calibri" w:hAnsi="Calibri" w:cs="Calibri"/>
          <w:sz w:val="24"/>
          <w:szCs w:val="24"/>
        </w:rPr>
        <w:t>O</w:t>
      </w:r>
      <w:r>
        <w:rPr>
          <w:rFonts w:ascii="Calibri" w:hAnsi="Calibri" w:cs="Calibri"/>
          <w:sz w:val="24"/>
          <w:szCs w:val="24"/>
        </w:rPr>
        <w:t>ther</w:t>
      </w:r>
      <w:r w:rsidR="004C697F">
        <w:rPr>
          <w:rFonts w:ascii="Calibri" w:hAnsi="Calibri" w:cs="Calibri"/>
          <w:sz w:val="24"/>
          <w:szCs w:val="24"/>
        </w:rPr>
        <w:t>’ were asked to explain why</w:t>
      </w:r>
      <w:r w:rsidR="00054E30">
        <w:rPr>
          <w:rFonts w:ascii="Calibri" w:hAnsi="Calibri" w:cs="Calibri"/>
          <w:sz w:val="24"/>
          <w:szCs w:val="24"/>
        </w:rPr>
        <w:t>,</w:t>
      </w:r>
      <w:r w:rsidR="008F57FE">
        <w:rPr>
          <w:rFonts w:ascii="Calibri" w:hAnsi="Calibri" w:cs="Calibri"/>
          <w:sz w:val="24"/>
          <w:szCs w:val="24"/>
        </w:rPr>
        <w:t xml:space="preserve"> 30 responses </w:t>
      </w:r>
      <w:r w:rsidR="00B11CDA">
        <w:rPr>
          <w:rFonts w:ascii="Calibri" w:hAnsi="Calibri" w:cs="Calibri"/>
          <w:sz w:val="24"/>
          <w:szCs w:val="24"/>
        </w:rPr>
        <w:t xml:space="preserve">were </w:t>
      </w:r>
      <w:r w:rsidR="008F57FE">
        <w:rPr>
          <w:rFonts w:ascii="Calibri" w:hAnsi="Calibri" w:cs="Calibri"/>
          <w:sz w:val="24"/>
          <w:szCs w:val="24"/>
        </w:rPr>
        <w:t>received</w:t>
      </w:r>
      <w:r w:rsidR="00054E30">
        <w:rPr>
          <w:rFonts w:ascii="Calibri" w:hAnsi="Calibri" w:cs="Calibri"/>
          <w:sz w:val="24"/>
          <w:szCs w:val="24"/>
        </w:rPr>
        <w:t>:</w:t>
      </w:r>
    </w:p>
    <w:p w14:paraId="10F11260" w14:textId="702E91AE" w:rsidR="0080350D" w:rsidRDefault="0080350D" w:rsidP="0080350D">
      <w:pPr>
        <w:pStyle w:val="ListParagraph"/>
        <w:numPr>
          <w:ilvl w:val="0"/>
          <w:numId w:val="4"/>
        </w:numPr>
        <w:rPr>
          <w:rFonts w:ascii="Calibri" w:hAnsi="Calibri" w:cs="Calibri"/>
          <w:sz w:val="24"/>
          <w:szCs w:val="24"/>
        </w:rPr>
      </w:pPr>
      <w:r>
        <w:rPr>
          <w:rFonts w:ascii="Calibri" w:hAnsi="Calibri" w:cs="Calibri"/>
          <w:sz w:val="24"/>
          <w:szCs w:val="24"/>
        </w:rPr>
        <w:t>I know I’m not eligible (23 responses)</w:t>
      </w:r>
    </w:p>
    <w:p w14:paraId="6A4D2DC9" w14:textId="33755612" w:rsidR="0080350D" w:rsidRPr="004904BA" w:rsidRDefault="004904BA" w:rsidP="0080350D">
      <w:pPr>
        <w:pStyle w:val="ListParagraph"/>
        <w:numPr>
          <w:ilvl w:val="0"/>
          <w:numId w:val="4"/>
        </w:numPr>
        <w:rPr>
          <w:rFonts w:ascii="Calibri" w:hAnsi="Calibri" w:cs="Calibri"/>
          <w:sz w:val="24"/>
          <w:szCs w:val="24"/>
        </w:rPr>
      </w:pPr>
      <w:r w:rsidRPr="00C22B6F">
        <w:rPr>
          <w:rFonts w:ascii="Calibri" w:hAnsi="Calibri" w:cs="Calibri"/>
          <w:sz w:val="24"/>
          <w:szCs w:val="24"/>
        </w:rPr>
        <w:t>I don't know what it is</w:t>
      </w:r>
      <w:r w:rsidRPr="00B4258A">
        <w:rPr>
          <w:rFonts w:ascii="Calibri" w:hAnsi="Calibri" w:cs="Calibri"/>
          <w:sz w:val="24"/>
          <w:szCs w:val="24"/>
        </w:rPr>
        <w:t xml:space="preserve"> (1 comment)</w:t>
      </w:r>
    </w:p>
    <w:p w14:paraId="6F9DC31D" w14:textId="1A957A25" w:rsidR="004904BA" w:rsidRPr="00860328" w:rsidRDefault="00860328" w:rsidP="00B4258A">
      <w:pPr>
        <w:pStyle w:val="ListParagraph"/>
        <w:numPr>
          <w:ilvl w:val="0"/>
          <w:numId w:val="4"/>
        </w:numPr>
        <w:ind w:right="-330"/>
        <w:rPr>
          <w:rFonts w:ascii="Calibri" w:hAnsi="Calibri" w:cs="Calibri"/>
          <w:sz w:val="24"/>
          <w:szCs w:val="24"/>
        </w:rPr>
      </w:pPr>
      <w:r w:rsidRPr="00C22B6F">
        <w:rPr>
          <w:rFonts w:ascii="Calibri" w:hAnsi="Calibri" w:cs="Calibri"/>
          <w:sz w:val="24"/>
          <w:szCs w:val="24"/>
        </w:rPr>
        <w:t>My husband was not eligible so am unsure if I can claim it on my own right</w:t>
      </w:r>
      <w:r w:rsidR="00B4258A" w:rsidRPr="00B4258A">
        <w:rPr>
          <w:rFonts w:ascii="Calibri" w:hAnsi="Calibri" w:cs="Calibri"/>
          <w:sz w:val="24"/>
          <w:szCs w:val="24"/>
        </w:rPr>
        <w:t xml:space="preserve"> (1 comment)</w:t>
      </w:r>
    </w:p>
    <w:p w14:paraId="69705597" w14:textId="416A002C" w:rsidR="00860328" w:rsidRPr="00860328" w:rsidRDefault="00860328" w:rsidP="0080350D">
      <w:pPr>
        <w:pStyle w:val="ListParagraph"/>
        <w:numPr>
          <w:ilvl w:val="0"/>
          <w:numId w:val="4"/>
        </w:numPr>
        <w:rPr>
          <w:rFonts w:ascii="Calibri" w:hAnsi="Calibri" w:cs="Calibri"/>
          <w:sz w:val="24"/>
          <w:szCs w:val="24"/>
        </w:rPr>
      </w:pPr>
      <w:r w:rsidRPr="00C22B6F">
        <w:rPr>
          <w:rFonts w:ascii="Calibri" w:hAnsi="Calibri" w:cs="Calibri"/>
          <w:sz w:val="24"/>
          <w:szCs w:val="24"/>
        </w:rPr>
        <w:t>my mental health makes it difficult</w:t>
      </w:r>
      <w:r w:rsidR="00B4258A" w:rsidRPr="00B4258A">
        <w:rPr>
          <w:rFonts w:ascii="Calibri" w:hAnsi="Calibri" w:cs="Calibri"/>
          <w:sz w:val="24"/>
          <w:szCs w:val="24"/>
        </w:rPr>
        <w:t xml:space="preserve"> (1 comment)</w:t>
      </w:r>
    </w:p>
    <w:p w14:paraId="2DBAE4E1" w14:textId="737B8EF7" w:rsidR="00860328" w:rsidRPr="008D003F" w:rsidRDefault="008D003F" w:rsidP="0080350D">
      <w:pPr>
        <w:pStyle w:val="ListParagraph"/>
        <w:numPr>
          <w:ilvl w:val="0"/>
          <w:numId w:val="4"/>
        </w:numPr>
        <w:rPr>
          <w:rFonts w:ascii="Calibri" w:hAnsi="Calibri" w:cs="Calibri"/>
          <w:sz w:val="24"/>
          <w:szCs w:val="24"/>
        </w:rPr>
      </w:pPr>
      <w:r w:rsidRPr="00C22B6F">
        <w:rPr>
          <w:rFonts w:ascii="Calibri" w:hAnsi="Calibri" w:cs="Calibri"/>
          <w:sz w:val="24"/>
          <w:szCs w:val="24"/>
        </w:rPr>
        <w:t>Only benefit for lazy people. Not worth trying as they don't listen.</w:t>
      </w:r>
      <w:r w:rsidR="00B4258A" w:rsidRPr="00B4258A">
        <w:rPr>
          <w:rFonts w:ascii="Calibri" w:hAnsi="Calibri" w:cs="Calibri"/>
          <w:sz w:val="24"/>
          <w:szCs w:val="24"/>
        </w:rPr>
        <w:t xml:space="preserve"> (1 comment)</w:t>
      </w:r>
    </w:p>
    <w:p w14:paraId="0D2D7A8F" w14:textId="66289C67" w:rsidR="008D003F" w:rsidRPr="008D003F" w:rsidRDefault="008D003F" w:rsidP="0080350D">
      <w:pPr>
        <w:pStyle w:val="ListParagraph"/>
        <w:numPr>
          <w:ilvl w:val="0"/>
          <w:numId w:val="4"/>
        </w:numPr>
        <w:rPr>
          <w:rFonts w:ascii="Calibri" w:hAnsi="Calibri" w:cs="Calibri"/>
          <w:sz w:val="24"/>
          <w:szCs w:val="24"/>
        </w:rPr>
      </w:pPr>
      <w:r w:rsidRPr="00C22B6F">
        <w:rPr>
          <w:rFonts w:ascii="Calibri" w:hAnsi="Calibri" w:cs="Calibri"/>
          <w:sz w:val="24"/>
          <w:szCs w:val="24"/>
        </w:rPr>
        <w:t>Our community (Hindu) don't like to claim benefits.  We work hard to have our savings.  But then it is not fair that we are constantly asked to pay for others on benefits.  We can't get help with boiler, roof, heating....</w:t>
      </w:r>
      <w:r w:rsidR="00B4258A" w:rsidRPr="00B4258A">
        <w:rPr>
          <w:rFonts w:ascii="Calibri" w:hAnsi="Calibri" w:cs="Calibri"/>
          <w:sz w:val="24"/>
          <w:szCs w:val="24"/>
        </w:rPr>
        <w:t xml:space="preserve"> (1 comment)</w:t>
      </w:r>
    </w:p>
    <w:p w14:paraId="56EE9F18" w14:textId="3F05133B" w:rsidR="008D003F" w:rsidRPr="008D003F" w:rsidRDefault="008D003F" w:rsidP="0080350D">
      <w:pPr>
        <w:pStyle w:val="ListParagraph"/>
        <w:numPr>
          <w:ilvl w:val="0"/>
          <w:numId w:val="4"/>
        </w:numPr>
        <w:rPr>
          <w:rFonts w:ascii="Calibri" w:hAnsi="Calibri" w:cs="Calibri"/>
          <w:sz w:val="24"/>
          <w:szCs w:val="24"/>
        </w:rPr>
      </w:pPr>
      <w:r w:rsidRPr="00C22B6F">
        <w:rPr>
          <w:rFonts w:ascii="Calibri" w:hAnsi="Calibri" w:cs="Calibri"/>
          <w:sz w:val="24"/>
          <w:szCs w:val="24"/>
        </w:rPr>
        <w:t>That's private info</w:t>
      </w:r>
      <w:r w:rsidR="00B4258A" w:rsidRPr="00B4258A">
        <w:rPr>
          <w:rFonts w:ascii="Calibri" w:hAnsi="Calibri" w:cs="Calibri"/>
          <w:sz w:val="24"/>
          <w:szCs w:val="24"/>
        </w:rPr>
        <w:t xml:space="preserve"> (1 comment)</w:t>
      </w:r>
    </w:p>
    <w:p w14:paraId="42AB7143" w14:textId="40BF82EB" w:rsidR="008D003F" w:rsidRPr="0080350D" w:rsidRDefault="008D003F" w:rsidP="0080350D">
      <w:pPr>
        <w:pStyle w:val="ListParagraph"/>
        <w:numPr>
          <w:ilvl w:val="0"/>
          <w:numId w:val="4"/>
        </w:numPr>
        <w:rPr>
          <w:rFonts w:ascii="Calibri" w:hAnsi="Calibri" w:cs="Calibri"/>
          <w:sz w:val="24"/>
          <w:szCs w:val="24"/>
        </w:rPr>
      </w:pPr>
      <w:r w:rsidRPr="00C22B6F">
        <w:rPr>
          <w:rFonts w:ascii="Calibri" w:hAnsi="Calibri" w:cs="Calibri"/>
          <w:sz w:val="24"/>
          <w:szCs w:val="24"/>
        </w:rPr>
        <w:t>This is for people who couldn't be bothered to work when younger and couldn't be bothered to save either.</w:t>
      </w:r>
      <w:r w:rsidR="00B4258A" w:rsidRPr="00B4258A">
        <w:rPr>
          <w:rFonts w:ascii="Calibri" w:hAnsi="Calibri" w:cs="Calibri"/>
          <w:sz w:val="24"/>
          <w:szCs w:val="24"/>
        </w:rPr>
        <w:t xml:space="preserve"> (1 comment)</w:t>
      </w:r>
    </w:p>
    <w:p w14:paraId="4B07E796" w14:textId="77777777" w:rsidR="00C22B6F" w:rsidRDefault="00C22B6F" w:rsidP="00FA3D23">
      <w:pPr>
        <w:rPr>
          <w:rFonts w:ascii="Calibri" w:hAnsi="Calibri" w:cs="Calibri"/>
          <w:sz w:val="24"/>
          <w:szCs w:val="24"/>
        </w:rPr>
      </w:pPr>
    </w:p>
    <w:p w14:paraId="70DFC292" w14:textId="6E3D919B" w:rsidR="00732A89" w:rsidRPr="00FA3D23" w:rsidRDefault="00804C2C" w:rsidP="00FA3D23">
      <w:pPr>
        <w:rPr>
          <w:rFonts w:ascii="Calibri" w:hAnsi="Calibri" w:cs="Calibri"/>
          <w:sz w:val="24"/>
          <w:szCs w:val="24"/>
        </w:rPr>
      </w:pPr>
      <w:r>
        <w:rPr>
          <w:rFonts w:ascii="Calibri" w:hAnsi="Calibri" w:cs="Calibri"/>
          <w:sz w:val="24"/>
          <w:szCs w:val="24"/>
        </w:rPr>
        <w:t>Selected demographic groups were analysed (those with small base sizes were excluded)</w:t>
      </w:r>
      <w:r w:rsidR="00975AA5">
        <w:rPr>
          <w:rFonts w:ascii="Calibri" w:hAnsi="Calibri" w:cs="Calibri"/>
          <w:sz w:val="24"/>
          <w:szCs w:val="24"/>
        </w:rPr>
        <w:t>, with results broadly consistent across these groups:</w:t>
      </w:r>
    </w:p>
    <w:tbl>
      <w:tblPr>
        <w:tblStyle w:val="GridTable5Dark-Accent6"/>
        <w:tblW w:w="9776" w:type="dxa"/>
        <w:tblLayout w:type="fixed"/>
        <w:tblLook w:val="04A0" w:firstRow="1" w:lastRow="0" w:firstColumn="1" w:lastColumn="0" w:noHBand="0" w:noVBand="1"/>
      </w:tblPr>
      <w:tblGrid>
        <w:gridCol w:w="2830"/>
        <w:gridCol w:w="1559"/>
        <w:gridCol w:w="851"/>
        <w:gridCol w:w="973"/>
        <w:gridCol w:w="972"/>
        <w:gridCol w:w="1355"/>
        <w:gridCol w:w="1236"/>
      </w:tblGrid>
      <w:tr w:rsidR="00CE7F2D" w:rsidRPr="00CE7F2D" w14:paraId="4158A036" w14:textId="77777777" w:rsidTr="005E114B">
        <w:trPr>
          <w:cnfStyle w:val="100000000000" w:firstRow="1" w:lastRow="0" w:firstColumn="0" w:lastColumn="0" w:oddVBand="0" w:evenVBand="0" w:oddHBand="0" w:evenHBand="0" w:firstRowFirstColumn="0" w:firstRowLastColumn="0" w:lastRowFirstColumn="0" w:lastRowLastColumn="0"/>
          <w:trHeight w:val="763"/>
        </w:trPr>
        <w:tc>
          <w:tcPr>
            <w:cnfStyle w:val="001000000000" w:firstRow="0" w:lastRow="0" w:firstColumn="1" w:lastColumn="0" w:oddVBand="0" w:evenVBand="0" w:oddHBand="0" w:evenHBand="0" w:firstRowFirstColumn="0" w:firstRowLastColumn="0" w:lastRowFirstColumn="0" w:lastRowLastColumn="0"/>
            <w:tcW w:w="2830" w:type="dxa"/>
            <w:hideMark/>
          </w:tcPr>
          <w:p w14:paraId="7ACFC01D" w14:textId="77777777" w:rsidR="0071595E" w:rsidRPr="00AA6181" w:rsidRDefault="0071595E" w:rsidP="00AA6181">
            <w:pPr>
              <w:spacing w:after="0" w:line="240" w:lineRule="auto"/>
              <w:rPr>
                <w:rFonts w:eastAsia="Times New Roman" w:cstheme="minorHAnsi"/>
                <w:sz w:val="24"/>
                <w:szCs w:val="24"/>
                <w:lang w:eastAsia="en-GB"/>
              </w:rPr>
            </w:pPr>
            <w:r w:rsidRPr="00AA6181">
              <w:rPr>
                <w:rFonts w:eastAsia="Times New Roman" w:cstheme="minorHAnsi"/>
                <w:sz w:val="24"/>
                <w:szCs w:val="24"/>
                <w:lang w:eastAsia="en-GB"/>
              </w:rPr>
              <w:t>%</w:t>
            </w:r>
          </w:p>
        </w:tc>
        <w:tc>
          <w:tcPr>
            <w:tcW w:w="1559" w:type="dxa"/>
            <w:hideMark/>
          </w:tcPr>
          <w:p w14:paraId="0F0A0449" w14:textId="63854051" w:rsidR="0071595E" w:rsidRPr="00AA6181" w:rsidRDefault="0071595E" w:rsidP="00AA6181">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6181">
              <w:rPr>
                <w:rFonts w:eastAsia="Times New Roman" w:cstheme="minorHAnsi"/>
                <w:sz w:val="24"/>
                <w:szCs w:val="24"/>
                <w:lang w:eastAsia="en-GB"/>
              </w:rPr>
              <w:t>All respondents</w:t>
            </w:r>
          </w:p>
        </w:tc>
        <w:tc>
          <w:tcPr>
            <w:tcW w:w="851" w:type="dxa"/>
            <w:hideMark/>
          </w:tcPr>
          <w:p w14:paraId="0E531FCB" w14:textId="7E0592D2" w:rsidR="0071595E" w:rsidRPr="00AA6181" w:rsidRDefault="0071595E" w:rsidP="00AA6181">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6181">
              <w:rPr>
                <w:rFonts w:eastAsia="Times New Roman" w:cstheme="minorHAnsi"/>
                <w:sz w:val="24"/>
                <w:szCs w:val="24"/>
                <w:lang w:eastAsia="en-GB"/>
              </w:rPr>
              <w:t xml:space="preserve">55+ </w:t>
            </w:r>
          </w:p>
        </w:tc>
        <w:tc>
          <w:tcPr>
            <w:tcW w:w="973" w:type="dxa"/>
            <w:hideMark/>
          </w:tcPr>
          <w:p w14:paraId="25F755DC" w14:textId="43471227" w:rsidR="0071595E" w:rsidRPr="00AA6181" w:rsidRDefault="0071595E" w:rsidP="00AA6181">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6181">
              <w:rPr>
                <w:rFonts w:eastAsia="Times New Roman" w:cstheme="minorHAnsi"/>
                <w:sz w:val="24"/>
                <w:szCs w:val="24"/>
                <w:lang w:eastAsia="en-GB"/>
              </w:rPr>
              <w:t xml:space="preserve">Female </w:t>
            </w:r>
          </w:p>
        </w:tc>
        <w:tc>
          <w:tcPr>
            <w:tcW w:w="972" w:type="dxa"/>
            <w:hideMark/>
          </w:tcPr>
          <w:p w14:paraId="1CA5ABB8" w14:textId="466CC1DA" w:rsidR="0071595E" w:rsidRPr="00AA6181" w:rsidRDefault="0071595E" w:rsidP="00AA6181">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6181">
              <w:rPr>
                <w:rFonts w:eastAsia="Times New Roman" w:cstheme="minorHAnsi"/>
                <w:sz w:val="24"/>
                <w:szCs w:val="24"/>
                <w:lang w:eastAsia="en-GB"/>
              </w:rPr>
              <w:t xml:space="preserve">Male </w:t>
            </w:r>
          </w:p>
        </w:tc>
        <w:tc>
          <w:tcPr>
            <w:tcW w:w="1355" w:type="dxa"/>
            <w:hideMark/>
          </w:tcPr>
          <w:p w14:paraId="5989FD41" w14:textId="4BD25799" w:rsidR="0071595E" w:rsidRPr="00AA6181" w:rsidRDefault="0071595E" w:rsidP="00AA6181">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6181">
              <w:rPr>
                <w:rFonts w:eastAsia="Times New Roman" w:cstheme="minorHAnsi"/>
                <w:sz w:val="24"/>
                <w:szCs w:val="24"/>
                <w:lang w:eastAsia="en-GB"/>
              </w:rPr>
              <w:t xml:space="preserve">Identify as disabled </w:t>
            </w:r>
          </w:p>
        </w:tc>
        <w:tc>
          <w:tcPr>
            <w:tcW w:w="1236" w:type="dxa"/>
            <w:hideMark/>
          </w:tcPr>
          <w:p w14:paraId="1DC59E5A" w14:textId="0CB0CB8D" w:rsidR="0071595E" w:rsidRPr="00AA6181" w:rsidRDefault="0071595E" w:rsidP="00AA6181">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6181">
              <w:rPr>
                <w:rFonts w:eastAsia="Times New Roman" w:cstheme="minorHAnsi"/>
                <w:sz w:val="24"/>
                <w:szCs w:val="24"/>
                <w:lang w:eastAsia="en-GB"/>
              </w:rPr>
              <w:t xml:space="preserve">Southern Arc </w:t>
            </w:r>
          </w:p>
        </w:tc>
      </w:tr>
      <w:tr w:rsidR="0071595E" w:rsidRPr="00CE7F2D" w14:paraId="4CCD68C1" w14:textId="77777777" w:rsidTr="005E114B">
        <w:trPr>
          <w:cnfStyle w:val="000000100000" w:firstRow="0" w:lastRow="0" w:firstColumn="0" w:lastColumn="0" w:oddVBand="0" w:evenVBand="0" w:oddHBand="1" w:evenHBand="0" w:firstRowFirstColumn="0" w:firstRowLastColumn="0" w:lastRowFirstColumn="0" w:lastRowLastColumn="0"/>
          <w:trHeight w:val="136"/>
        </w:trPr>
        <w:tc>
          <w:tcPr>
            <w:cnfStyle w:val="001000000000" w:firstRow="0" w:lastRow="0" w:firstColumn="1" w:lastColumn="0" w:oddVBand="0" w:evenVBand="0" w:oddHBand="0" w:evenHBand="0" w:firstRowFirstColumn="0" w:firstRowLastColumn="0" w:lastRowFirstColumn="0" w:lastRowLastColumn="0"/>
            <w:tcW w:w="2830" w:type="dxa"/>
          </w:tcPr>
          <w:p w14:paraId="00AFB345" w14:textId="47FA504D" w:rsidR="0071595E" w:rsidRPr="00CE7F2D" w:rsidRDefault="0071595E" w:rsidP="00AA6181">
            <w:pPr>
              <w:spacing w:after="0" w:line="240" w:lineRule="auto"/>
              <w:rPr>
                <w:rFonts w:eastAsia="Times New Roman" w:cstheme="minorHAnsi"/>
                <w:color w:val="000000"/>
                <w:sz w:val="24"/>
                <w:szCs w:val="24"/>
                <w:lang w:eastAsia="en-GB"/>
              </w:rPr>
            </w:pPr>
            <w:r w:rsidRPr="00CE7F2D">
              <w:rPr>
                <w:rFonts w:eastAsia="Times New Roman" w:cstheme="minorHAnsi"/>
                <w:color w:val="000000"/>
                <w:sz w:val="24"/>
                <w:szCs w:val="24"/>
                <w:lang w:eastAsia="en-GB"/>
              </w:rPr>
              <w:t>Base</w:t>
            </w:r>
          </w:p>
        </w:tc>
        <w:tc>
          <w:tcPr>
            <w:tcW w:w="1559" w:type="dxa"/>
          </w:tcPr>
          <w:p w14:paraId="6F7D1EE0" w14:textId="6AF0FD3E" w:rsidR="0071595E" w:rsidRPr="00CE7F2D" w:rsidRDefault="0071595E" w:rsidP="00CE7F2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000000"/>
                <w:sz w:val="24"/>
                <w:szCs w:val="24"/>
                <w:lang w:eastAsia="en-GB"/>
              </w:rPr>
            </w:pPr>
            <w:r w:rsidRPr="00CE7F2D">
              <w:rPr>
                <w:rFonts w:eastAsia="Times New Roman" w:cstheme="minorHAnsi"/>
                <w:b/>
                <w:bCs/>
                <w:color w:val="000000"/>
                <w:sz w:val="24"/>
                <w:szCs w:val="24"/>
                <w:lang w:eastAsia="en-GB"/>
              </w:rPr>
              <w:t>512</w:t>
            </w:r>
          </w:p>
        </w:tc>
        <w:tc>
          <w:tcPr>
            <w:tcW w:w="851" w:type="dxa"/>
          </w:tcPr>
          <w:p w14:paraId="2E167C27" w14:textId="774EE12C" w:rsidR="0071595E" w:rsidRPr="00CE7F2D" w:rsidRDefault="0071595E" w:rsidP="00CE7F2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000000"/>
                <w:sz w:val="24"/>
                <w:szCs w:val="24"/>
                <w:lang w:eastAsia="en-GB"/>
              </w:rPr>
            </w:pPr>
            <w:r w:rsidRPr="00CE7F2D">
              <w:rPr>
                <w:rFonts w:eastAsia="Times New Roman" w:cstheme="minorHAnsi"/>
                <w:b/>
                <w:bCs/>
                <w:color w:val="000000"/>
                <w:sz w:val="24"/>
                <w:szCs w:val="24"/>
                <w:lang w:eastAsia="en-GB"/>
              </w:rPr>
              <w:t>492</w:t>
            </w:r>
          </w:p>
        </w:tc>
        <w:tc>
          <w:tcPr>
            <w:tcW w:w="973" w:type="dxa"/>
          </w:tcPr>
          <w:p w14:paraId="2FA59E17" w14:textId="634264B5" w:rsidR="0071595E" w:rsidRPr="00CE7F2D" w:rsidRDefault="0071595E" w:rsidP="00CE7F2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000000"/>
                <w:sz w:val="24"/>
                <w:szCs w:val="24"/>
                <w:lang w:eastAsia="en-GB"/>
              </w:rPr>
            </w:pPr>
            <w:r w:rsidRPr="00CE7F2D">
              <w:rPr>
                <w:rFonts w:eastAsia="Times New Roman" w:cstheme="minorHAnsi"/>
                <w:b/>
                <w:bCs/>
                <w:color w:val="000000"/>
                <w:sz w:val="24"/>
                <w:szCs w:val="24"/>
                <w:lang w:eastAsia="en-GB"/>
              </w:rPr>
              <w:t>210</w:t>
            </w:r>
          </w:p>
        </w:tc>
        <w:tc>
          <w:tcPr>
            <w:tcW w:w="972" w:type="dxa"/>
          </w:tcPr>
          <w:p w14:paraId="7FAE9B7D" w14:textId="6CEA9E97" w:rsidR="0071595E" w:rsidRPr="00CE7F2D" w:rsidRDefault="0071595E" w:rsidP="00CE7F2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000000"/>
                <w:sz w:val="24"/>
                <w:szCs w:val="24"/>
                <w:lang w:eastAsia="en-GB"/>
              </w:rPr>
            </w:pPr>
            <w:r w:rsidRPr="00CE7F2D">
              <w:rPr>
                <w:rFonts w:eastAsia="Times New Roman" w:cstheme="minorHAnsi"/>
                <w:b/>
                <w:bCs/>
                <w:color w:val="000000"/>
                <w:sz w:val="24"/>
                <w:szCs w:val="24"/>
                <w:lang w:eastAsia="en-GB"/>
              </w:rPr>
              <w:t>278</w:t>
            </w:r>
          </w:p>
        </w:tc>
        <w:tc>
          <w:tcPr>
            <w:tcW w:w="1355" w:type="dxa"/>
          </w:tcPr>
          <w:p w14:paraId="77840B55" w14:textId="3653B9C3" w:rsidR="0071595E" w:rsidRPr="00CE7F2D" w:rsidRDefault="0071595E" w:rsidP="00CE7F2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000000"/>
                <w:sz w:val="24"/>
                <w:szCs w:val="24"/>
                <w:lang w:eastAsia="en-GB"/>
              </w:rPr>
            </w:pPr>
            <w:r w:rsidRPr="00CE7F2D">
              <w:rPr>
                <w:rFonts w:eastAsia="Times New Roman" w:cstheme="minorHAnsi"/>
                <w:b/>
                <w:bCs/>
                <w:color w:val="000000"/>
                <w:sz w:val="24"/>
                <w:szCs w:val="24"/>
                <w:lang w:eastAsia="en-GB"/>
              </w:rPr>
              <w:t>91</w:t>
            </w:r>
          </w:p>
        </w:tc>
        <w:tc>
          <w:tcPr>
            <w:tcW w:w="1236" w:type="dxa"/>
          </w:tcPr>
          <w:p w14:paraId="1FB3B903" w14:textId="323B7DBC" w:rsidR="0071595E" w:rsidRPr="00CE7F2D" w:rsidRDefault="0071595E" w:rsidP="00CE7F2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000000"/>
                <w:sz w:val="24"/>
                <w:szCs w:val="24"/>
                <w:lang w:eastAsia="en-GB"/>
              </w:rPr>
            </w:pPr>
            <w:r w:rsidRPr="00CE7F2D">
              <w:rPr>
                <w:rFonts w:eastAsia="Times New Roman" w:cstheme="minorHAnsi"/>
                <w:b/>
                <w:bCs/>
                <w:color w:val="000000"/>
                <w:sz w:val="24"/>
                <w:szCs w:val="24"/>
                <w:lang w:eastAsia="en-GB"/>
              </w:rPr>
              <w:t>126</w:t>
            </w:r>
          </w:p>
        </w:tc>
      </w:tr>
      <w:tr w:rsidR="0071595E" w:rsidRPr="00CE7F2D" w14:paraId="4E2E60D6" w14:textId="77777777" w:rsidTr="005E114B">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00071655" w14:textId="77777777" w:rsidR="0071595E" w:rsidRPr="00AA6181" w:rsidRDefault="0071595E" w:rsidP="00AA6181">
            <w:pPr>
              <w:spacing w:after="0" w:line="240" w:lineRule="auto"/>
              <w:rPr>
                <w:rFonts w:eastAsia="Times New Roman" w:cstheme="minorHAnsi"/>
                <w:color w:val="000000"/>
                <w:sz w:val="24"/>
                <w:szCs w:val="24"/>
                <w:lang w:eastAsia="en-GB"/>
              </w:rPr>
            </w:pPr>
            <w:r w:rsidRPr="00AA6181">
              <w:rPr>
                <w:rFonts w:eastAsia="Times New Roman" w:cstheme="minorHAnsi"/>
                <w:color w:val="000000"/>
                <w:sz w:val="24"/>
                <w:szCs w:val="24"/>
                <w:lang w:eastAsia="en-GB"/>
              </w:rPr>
              <w:t xml:space="preserve">I applied and was not eligible   </w:t>
            </w:r>
          </w:p>
        </w:tc>
        <w:tc>
          <w:tcPr>
            <w:tcW w:w="1559" w:type="dxa"/>
            <w:noWrap/>
            <w:hideMark/>
          </w:tcPr>
          <w:p w14:paraId="2AF05EC5"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12.5</w:t>
            </w:r>
          </w:p>
        </w:tc>
        <w:tc>
          <w:tcPr>
            <w:tcW w:w="851" w:type="dxa"/>
            <w:noWrap/>
            <w:hideMark/>
          </w:tcPr>
          <w:p w14:paraId="627085A1"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12.4</w:t>
            </w:r>
          </w:p>
        </w:tc>
        <w:tc>
          <w:tcPr>
            <w:tcW w:w="973" w:type="dxa"/>
            <w:noWrap/>
            <w:hideMark/>
          </w:tcPr>
          <w:p w14:paraId="11C365B5"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13.3</w:t>
            </w:r>
          </w:p>
        </w:tc>
        <w:tc>
          <w:tcPr>
            <w:tcW w:w="972" w:type="dxa"/>
            <w:noWrap/>
            <w:hideMark/>
          </w:tcPr>
          <w:p w14:paraId="102179AB"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11.9</w:t>
            </w:r>
          </w:p>
        </w:tc>
        <w:tc>
          <w:tcPr>
            <w:tcW w:w="1355" w:type="dxa"/>
            <w:noWrap/>
            <w:hideMark/>
          </w:tcPr>
          <w:p w14:paraId="51019B9D"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17.6</w:t>
            </w:r>
          </w:p>
        </w:tc>
        <w:tc>
          <w:tcPr>
            <w:tcW w:w="1236" w:type="dxa"/>
            <w:noWrap/>
            <w:hideMark/>
          </w:tcPr>
          <w:p w14:paraId="45BBBC2A"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17.5</w:t>
            </w:r>
          </w:p>
        </w:tc>
      </w:tr>
      <w:tr w:rsidR="0071595E" w:rsidRPr="00CE7F2D" w14:paraId="487512B8" w14:textId="77777777" w:rsidTr="005E114B">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6445D9D1" w14:textId="77777777" w:rsidR="0071595E" w:rsidRPr="00AA6181" w:rsidRDefault="0071595E" w:rsidP="00AA6181">
            <w:pPr>
              <w:spacing w:after="0" w:line="240" w:lineRule="auto"/>
              <w:rPr>
                <w:rFonts w:eastAsia="Times New Roman" w:cstheme="minorHAnsi"/>
                <w:color w:val="000000"/>
                <w:sz w:val="24"/>
                <w:szCs w:val="24"/>
                <w:lang w:eastAsia="en-GB"/>
              </w:rPr>
            </w:pPr>
            <w:r w:rsidRPr="00AA6181">
              <w:rPr>
                <w:rFonts w:eastAsia="Times New Roman" w:cstheme="minorHAnsi"/>
                <w:color w:val="000000"/>
                <w:sz w:val="24"/>
                <w:szCs w:val="24"/>
                <w:lang w:eastAsia="en-GB"/>
              </w:rPr>
              <w:t>I don’t think I’m eligible</w:t>
            </w:r>
          </w:p>
        </w:tc>
        <w:tc>
          <w:tcPr>
            <w:tcW w:w="1559" w:type="dxa"/>
            <w:noWrap/>
            <w:hideMark/>
          </w:tcPr>
          <w:p w14:paraId="66C20C3A"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60.7</w:t>
            </w:r>
          </w:p>
        </w:tc>
        <w:tc>
          <w:tcPr>
            <w:tcW w:w="851" w:type="dxa"/>
            <w:noWrap/>
            <w:hideMark/>
          </w:tcPr>
          <w:p w14:paraId="3D5BFD17"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61.0</w:t>
            </w:r>
          </w:p>
        </w:tc>
        <w:tc>
          <w:tcPr>
            <w:tcW w:w="973" w:type="dxa"/>
            <w:noWrap/>
            <w:hideMark/>
          </w:tcPr>
          <w:p w14:paraId="0D09240A"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58.6</w:t>
            </w:r>
          </w:p>
        </w:tc>
        <w:tc>
          <w:tcPr>
            <w:tcW w:w="972" w:type="dxa"/>
            <w:noWrap/>
            <w:hideMark/>
          </w:tcPr>
          <w:p w14:paraId="32B84E74"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61.9</w:t>
            </w:r>
          </w:p>
        </w:tc>
        <w:tc>
          <w:tcPr>
            <w:tcW w:w="1355" w:type="dxa"/>
            <w:noWrap/>
            <w:hideMark/>
          </w:tcPr>
          <w:p w14:paraId="05DC9726"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58.2</w:t>
            </w:r>
          </w:p>
        </w:tc>
        <w:tc>
          <w:tcPr>
            <w:tcW w:w="1236" w:type="dxa"/>
            <w:noWrap/>
            <w:hideMark/>
          </w:tcPr>
          <w:p w14:paraId="7A9F3304"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54.8</w:t>
            </w:r>
          </w:p>
        </w:tc>
      </w:tr>
      <w:tr w:rsidR="0071595E" w:rsidRPr="00CE7F2D" w14:paraId="72955C13" w14:textId="77777777" w:rsidTr="005E114B">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4E5BF6D5" w14:textId="77777777" w:rsidR="0071595E" w:rsidRPr="00AA6181" w:rsidRDefault="0071595E" w:rsidP="00AA6181">
            <w:pPr>
              <w:spacing w:after="0" w:line="240" w:lineRule="auto"/>
              <w:rPr>
                <w:rFonts w:eastAsia="Times New Roman" w:cstheme="minorHAnsi"/>
                <w:color w:val="000000"/>
                <w:sz w:val="24"/>
                <w:szCs w:val="24"/>
                <w:lang w:eastAsia="en-GB"/>
              </w:rPr>
            </w:pPr>
            <w:r w:rsidRPr="00AA6181">
              <w:rPr>
                <w:rFonts w:eastAsia="Times New Roman" w:cstheme="minorHAnsi"/>
                <w:color w:val="000000"/>
                <w:sz w:val="24"/>
                <w:szCs w:val="24"/>
                <w:lang w:eastAsia="en-GB"/>
              </w:rPr>
              <w:t>I don’t need the extra financial help</w:t>
            </w:r>
          </w:p>
        </w:tc>
        <w:tc>
          <w:tcPr>
            <w:tcW w:w="1559" w:type="dxa"/>
            <w:noWrap/>
            <w:hideMark/>
          </w:tcPr>
          <w:p w14:paraId="391928FD"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20.9</w:t>
            </w:r>
          </w:p>
        </w:tc>
        <w:tc>
          <w:tcPr>
            <w:tcW w:w="851" w:type="dxa"/>
            <w:noWrap/>
            <w:hideMark/>
          </w:tcPr>
          <w:p w14:paraId="1546430F"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21.5</w:t>
            </w:r>
          </w:p>
        </w:tc>
        <w:tc>
          <w:tcPr>
            <w:tcW w:w="973" w:type="dxa"/>
            <w:noWrap/>
            <w:hideMark/>
          </w:tcPr>
          <w:p w14:paraId="4387656C"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23.3</w:t>
            </w:r>
          </w:p>
        </w:tc>
        <w:tc>
          <w:tcPr>
            <w:tcW w:w="972" w:type="dxa"/>
            <w:noWrap/>
            <w:hideMark/>
          </w:tcPr>
          <w:p w14:paraId="3C4ACB4F"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20.5</w:t>
            </w:r>
          </w:p>
        </w:tc>
        <w:tc>
          <w:tcPr>
            <w:tcW w:w="1355" w:type="dxa"/>
            <w:noWrap/>
            <w:hideMark/>
          </w:tcPr>
          <w:p w14:paraId="1E50CFA6"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15.4</w:t>
            </w:r>
          </w:p>
        </w:tc>
        <w:tc>
          <w:tcPr>
            <w:tcW w:w="1236" w:type="dxa"/>
            <w:noWrap/>
            <w:hideMark/>
          </w:tcPr>
          <w:p w14:paraId="1D3AC49C"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18.3</w:t>
            </w:r>
          </w:p>
        </w:tc>
      </w:tr>
      <w:tr w:rsidR="0071595E" w:rsidRPr="00CE7F2D" w14:paraId="20A3FFBC" w14:textId="77777777" w:rsidTr="005E114B">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66FA4913" w14:textId="77777777" w:rsidR="0071595E" w:rsidRPr="00AA6181" w:rsidRDefault="0071595E" w:rsidP="00AA6181">
            <w:pPr>
              <w:spacing w:after="0" w:line="240" w:lineRule="auto"/>
              <w:rPr>
                <w:rFonts w:eastAsia="Times New Roman" w:cstheme="minorHAnsi"/>
                <w:color w:val="000000"/>
                <w:sz w:val="24"/>
                <w:szCs w:val="24"/>
                <w:lang w:eastAsia="en-GB"/>
              </w:rPr>
            </w:pPr>
            <w:r w:rsidRPr="00AA6181">
              <w:rPr>
                <w:rFonts w:eastAsia="Times New Roman" w:cstheme="minorHAnsi"/>
                <w:color w:val="000000"/>
                <w:sz w:val="24"/>
                <w:szCs w:val="24"/>
                <w:lang w:eastAsia="en-GB"/>
              </w:rPr>
              <w:t>I don’t want to claim Pension Credit</w:t>
            </w:r>
          </w:p>
        </w:tc>
        <w:tc>
          <w:tcPr>
            <w:tcW w:w="1559" w:type="dxa"/>
            <w:noWrap/>
            <w:hideMark/>
          </w:tcPr>
          <w:p w14:paraId="2AD247A1"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1.8</w:t>
            </w:r>
          </w:p>
        </w:tc>
        <w:tc>
          <w:tcPr>
            <w:tcW w:w="851" w:type="dxa"/>
            <w:noWrap/>
            <w:hideMark/>
          </w:tcPr>
          <w:p w14:paraId="6012AA47"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1.8</w:t>
            </w:r>
          </w:p>
        </w:tc>
        <w:tc>
          <w:tcPr>
            <w:tcW w:w="973" w:type="dxa"/>
            <w:noWrap/>
            <w:hideMark/>
          </w:tcPr>
          <w:p w14:paraId="471B47E0"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1.9</w:t>
            </w:r>
          </w:p>
        </w:tc>
        <w:tc>
          <w:tcPr>
            <w:tcW w:w="972" w:type="dxa"/>
            <w:noWrap/>
            <w:hideMark/>
          </w:tcPr>
          <w:p w14:paraId="7CA12D4B"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1.8</w:t>
            </w:r>
          </w:p>
        </w:tc>
        <w:tc>
          <w:tcPr>
            <w:tcW w:w="1355" w:type="dxa"/>
            <w:noWrap/>
            <w:hideMark/>
          </w:tcPr>
          <w:p w14:paraId="78BC8024"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1.1</w:t>
            </w:r>
          </w:p>
        </w:tc>
        <w:tc>
          <w:tcPr>
            <w:tcW w:w="1236" w:type="dxa"/>
            <w:noWrap/>
            <w:hideMark/>
          </w:tcPr>
          <w:p w14:paraId="728CDA6A"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3.2</w:t>
            </w:r>
          </w:p>
        </w:tc>
      </w:tr>
      <w:tr w:rsidR="0071595E" w:rsidRPr="00CE7F2D" w14:paraId="25360522" w14:textId="77777777" w:rsidTr="005E114B">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4E968013" w14:textId="77777777" w:rsidR="0071595E" w:rsidRPr="00AA6181" w:rsidRDefault="0071595E" w:rsidP="00AA6181">
            <w:pPr>
              <w:spacing w:after="0" w:line="240" w:lineRule="auto"/>
              <w:rPr>
                <w:rFonts w:eastAsia="Times New Roman" w:cstheme="minorHAnsi"/>
                <w:color w:val="000000"/>
                <w:sz w:val="24"/>
                <w:szCs w:val="24"/>
                <w:lang w:eastAsia="en-GB"/>
              </w:rPr>
            </w:pPr>
            <w:r w:rsidRPr="00AA6181">
              <w:rPr>
                <w:rFonts w:eastAsia="Times New Roman" w:cstheme="minorHAnsi"/>
                <w:color w:val="000000"/>
                <w:sz w:val="24"/>
                <w:szCs w:val="24"/>
                <w:lang w:eastAsia="en-GB"/>
              </w:rPr>
              <w:t>I don’t know how to apply</w:t>
            </w:r>
          </w:p>
        </w:tc>
        <w:tc>
          <w:tcPr>
            <w:tcW w:w="1559" w:type="dxa"/>
            <w:noWrap/>
            <w:hideMark/>
          </w:tcPr>
          <w:p w14:paraId="7EBC3C41"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1.2</w:t>
            </w:r>
          </w:p>
        </w:tc>
        <w:tc>
          <w:tcPr>
            <w:tcW w:w="851" w:type="dxa"/>
            <w:noWrap/>
            <w:hideMark/>
          </w:tcPr>
          <w:p w14:paraId="16608446"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1.0</w:t>
            </w:r>
          </w:p>
        </w:tc>
        <w:tc>
          <w:tcPr>
            <w:tcW w:w="973" w:type="dxa"/>
            <w:noWrap/>
            <w:hideMark/>
          </w:tcPr>
          <w:p w14:paraId="0FBF323F"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0.0</w:t>
            </w:r>
          </w:p>
        </w:tc>
        <w:tc>
          <w:tcPr>
            <w:tcW w:w="972" w:type="dxa"/>
            <w:noWrap/>
            <w:hideMark/>
          </w:tcPr>
          <w:p w14:paraId="34F752EF"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1.8</w:t>
            </w:r>
          </w:p>
        </w:tc>
        <w:tc>
          <w:tcPr>
            <w:tcW w:w="1355" w:type="dxa"/>
            <w:noWrap/>
            <w:hideMark/>
          </w:tcPr>
          <w:p w14:paraId="1005F83A"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3.3</w:t>
            </w:r>
          </w:p>
        </w:tc>
        <w:tc>
          <w:tcPr>
            <w:tcW w:w="1236" w:type="dxa"/>
            <w:noWrap/>
            <w:hideMark/>
          </w:tcPr>
          <w:p w14:paraId="501087C9"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0.8</w:t>
            </w:r>
          </w:p>
        </w:tc>
      </w:tr>
      <w:tr w:rsidR="0071595E" w:rsidRPr="00CE7F2D" w14:paraId="27DC8575" w14:textId="77777777" w:rsidTr="005E114B">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246FBE66" w14:textId="77777777" w:rsidR="0071595E" w:rsidRPr="00AA6181" w:rsidRDefault="0071595E" w:rsidP="00AA6181">
            <w:pPr>
              <w:spacing w:after="0" w:line="240" w:lineRule="auto"/>
              <w:rPr>
                <w:rFonts w:eastAsia="Times New Roman" w:cstheme="minorHAnsi"/>
                <w:color w:val="000000"/>
                <w:sz w:val="24"/>
                <w:szCs w:val="24"/>
                <w:lang w:eastAsia="en-GB"/>
              </w:rPr>
            </w:pPr>
            <w:r w:rsidRPr="00AA6181">
              <w:rPr>
                <w:rFonts w:eastAsia="Times New Roman" w:cstheme="minorHAnsi"/>
                <w:color w:val="000000"/>
                <w:sz w:val="24"/>
                <w:szCs w:val="24"/>
                <w:lang w:eastAsia="en-GB"/>
              </w:rPr>
              <w:t xml:space="preserve">I have not got around to it </w:t>
            </w:r>
          </w:p>
        </w:tc>
        <w:tc>
          <w:tcPr>
            <w:tcW w:w="1559" w:type="dxa"/>
            <w:noWrap/>
            <w:hideMark/>
          </w:tcPr>
          <w:p w14:paraId="6DE808BF"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0.4</w:t>
            </w:r>
          </w:p>
        </w:tc>
        <w:tc>
          <w:tcPr>
            <w:tcW w:w="851" w:type="dxa"/>
            <w:noWrap/>
            <w:hideMark/>
          </w:tcPr>
          <w:p w14:paraId="79A48257"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0.4</w:t>
            </w:r>
          </w:p>
        </w:tc>
        <w:tc>
          <w:tcPr>
            <w:tcW w:w="973" w:type="dxa"/>
            <w:noWrap/>
            <w:hideMark/>
          </w:tcPr>
          <w:p w14:paraId="372946A8"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0.5</w:t>
            </w:r>
          </w:p>
        </w:tc>
        <w:tc>
          <w:tcPr>
            <w:tcW w:w="972" w:type="dxa"/>
            <w:noWrap/>
            <w:hideMark/>
          </w:tcPr>
          <w:p w14:paraId="45886908"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0.4</w:t>
            </w:r>
          </w:p>
        </w:tc>
        <w:tc>
          <w:tcPr>
            <w:tcW w:w="1355" w:type="dxa"/>
            <w:noWrap/>
            <w:hideMark/>
          </w:tcPr>
          <w:p w14:paraId="2A2C983E"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1.1</w:t>
            </w:r>
          </w:p>
        </w:tc>
        <w:tc>
          <w:tcPr>
            <w:tcW w:w="1236" w:type="dxa"/>
            <w:noWrap/>
            <w:hideMark/>
          </w:tcPr>
          <w:p w14:paraId="0BD93BEC"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0.8</w:t>
            </w:r>
          </w:p>
        </w:tc>
      </w:tr>
      <w:tr w:rsidR="0071595E" w:rsidRPr="00CE7F2D" w14:paraId="1675BFB2" w14:textId="77777777" w:rsidTr="005E114B">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51F8A03C" w14:textId="77777777" w:rsidR="0071595E" w:rsidRPr="00AA6181" w:rsidRDefault="0071595E" w:rsidP="00AA6181">
            <w:pPr>
              <w:spacing w:after="0" w:line="240" w:lineRule="auto"/>
              <w:rPr>
                <w:rFonts w:eastAsia="Times New Roman" w:cstheme="minorHAnsi"/>
                <w:color w:val="000000"/>
                <w:sz w:val="24"/>
                <w:szCs w:val="24"/>
                <w:lang w:eastAsia="en-GB"/>
              </w:rPr>
            </w:pPr>
            <w:r w:rsidRPr="00AA6181">
              <w:rPr>
                <w:rFonts w:eastAsia="Times New Roman" w:cstheme="minorHAnsi"/>
                <w:color w:val="000000"/>
                <w:sz w:val="24"/>
                <w:szCs w:val="24"/>
                <w:lang w:eastAsia="en-GB"/>
              </w:rPr>
              <w:t xml:space="preserve">I do not know what Pension Credit is </w:t>
            </w:r>
          </w:p>
        </w:tc>
        <w:tc>
          <w:tcPr>
            <w:tcW w:w="1559" w:type="dxa"/>
            <w:noWrap/>
            <w:hideMark/>
          </w:tcPr>
          <w:p w14:paraId="4A28099E"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1.8</w:t>
            </w:r>
          </w:p>
        </w:tc>
        <w:tc>
          <w:tcPr>
            <w:tcW w:w="851" w:type="dxa"/>
            <w:noWrap/>
            <w:hideMark/>
          </w:tcPr>
          <w:p w14:paraId="7D05DAD8"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1.4</w:t>
            </w:r>
          </w:p>
        </w:tc>
        <w:tc>
          <w:tcPr>
            <w:tcW w:w="973" w:type="dxa"/>
            <w:noWrap/>
            <w:hideMark/>
          </w:tcPr>
          <w:p w14:paraId="64A9989D"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0.5</w:t>
            </w:r>
          </w:p>
        </w:tc>
        <w:tc>
          <w:tcPr>
            <w:tcW w:w="972" w:type="dxa"/>
            <w:noWrap/>
            <w:hideMark/>
          </w:tcPr>
          <w:p w14:paraId="59509A85"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2.2</w:t>
            </w:r>
          </w:p>
        </w:tc>
        <w:tc>
          <w:tcPr>
            <w:tcW w:w="1355" w:type="dxa"/>
            <w:noWrap/>
            <w:hideMark/>
          </w:tcPr>
          <w:p w14:paraId="60270E57"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4.4</w:t>
            </w:r>
          </w:p>
        </w:tc>
        <w:tc>
          <w:tcPr>
            <w:tcW w:w="1236" w:type="dxa"/>
            <w:noWrap/>
            <w:hideMark/>
          </w:tcPr>
          <w:p w14:paraId="555E1C6F" w14:textId="77777777" w:rsidR="0071595E" w:rsidRPr="00AA6181" w:rsidRDefault="0071595E" w:rsidP="00AA618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1.6</w:t>
            </w:r>
          </w:p>
        </w:tc>
      </w:tr>
      <w:tr w:rsidR="0071595E" w:rsidRPr="00CE7F2D" w14:paraId="30512E77" w14:textId="77777777" w:rsidTr="005E114B">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3E47BC52" w14:textId="77777777" w:rsidR="0071595E" w:rsidRPr="00AA6181" w:rsidRDefault="0071595E" w:rsidP="00AA6181">
            <w:pPr>
              <w:spacing w:after="0" w:line="240" w:lineRule="auto"/>
              <w:rPr>
                <w:rFonts w:eastAsia="Times New Roman" w:cstheme="minorHAnsi"/>
                <w:color w:val="000000"/>
                <w:sz w:val="24"/>
                <w:szCs w:val="24"/>
                <w:lang w:eastAsia="en-GB"/>
              </w:rPr>
            </w:pPr>
            <w:r w:rsidRPr="00AA6181">
              <w:rPr>
                <w:rFonts w:eastAsia="Times New Roman" w:cstheme="minorHAnsi"/>
                <w:color w:val="000000"/>
                <w:sz w:val="24"/>
                <w:szCs w:val="24"/>
                <w:lang w:eastAsia="en-GB"/>
              </w:rPr>
              <w:t xml:space="preserve">Other  </w:t>
            </w:r>
          </w:p>
        </w:tc>
        <w:tc>
          <w:tcPr>
            <w:tcW w:w="1559" w:type="dxa"/>
            <w:noWrap/>
            <w:hideMark/>
          </w:tcPr>
          <w:p w14:paraId="61107984"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6.4</w:t>
            </w:r>
          </w:p>
        </w:tc>
        <w:tc>
          <w:tcPr>
            <w:tcW w:w="851" w:type="dxa"/>
            <w:noWrap/>
            <w:hideMark/>
          </w:tcPr>
          <w:p w14:paraId="5012B417"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5.9</w:t>
            </w:r>
          </w:p>
        </w:tc>
        <w:tc>
          <w:tcPr>
            <w:tcW w:w="973" w:type="dxa"/>
            <w:noWrap/>
            <w:hideMark/>
          </w:tcPr>
          <w:p w14:paraId="7893A8D9"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7.6</w:t>
            </w:r>
          </w:p>
        </w:tc>
        <w:tc>
          <w:tcPr>
            <w:tcW w:w="972" w:type="dxa"/>
            <w:noWrap/>
            <w:hideMark/>
          </w:tcPr>
          <w:p w14:paraId="53C18C82"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5.0</w:t>
            </w:r>
          </w:p>
        </w:tc>
        <w:tc>
          <w:tcPr>
            <w:tcW w:w="1355" w:type="dxa"/>
            <w:noWrap/>
            <w:hideMark/>
          </w:tcPr>
          <w:p w14:paraId="60B608B4"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8.8</w:t>
            </w:r>
          </w:p>
        </w:tc>
        <w:tc>
          <w:tcPr>
            <w:tcW w:w="1236" w:type="dxa"/>
            <w:noWrap/>
            <w:hideMark/>
          </w:tcPr>
          <w:p w14:paraId="4278D35B" w14:textId="77777777" w:rsidR="0071595E" w:rsidRPr="00AA6181" w:rsidRDefault="0071595E" w:rsidP="00AA618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themeColor="text1"/>
                <w:sz w:val="24"/>
                <w:szCs w:val="24"/>
                <w:lang w:eastAsia="en-GB"/>
              </w:rPr>
            </w:pPr>
            <w:r w:rsidRPr="00AA6181">
              <w:rPr>
                <w:rFonts w:eastAsia="Times New Roman" w:cstheme="minorHAnsi"/>
                <w:color w:val="000000" w:themeColor="text1"/>
                <w:sz w:val="24"/>
                <w:szCs w:val="24"/>
                <w:lang w:eastAsia="en-GB"/>
              </w:rPr>
              <w:t>6.3</w:t>
            </w:r>
          </w:p>
        </w:tc>
      </w:tr>
    </w:tbl>
    <w:p w14:paraId="6ED9123F" w14:textId="77777777" w:rsidR="00AA6181" w:rsidRDefault="00AA6181" w:rsidP="00FA3D23">
      <w:pPr>
        <w:rPr>
          <w:rFonts w:ascii="Calibri" w:hAnsi="Calibri" w:cs="Calibri"/>
          <w:sz w:val="24"/>
          <w:szCs w:val="24"/>
        </w:rPr>
      </w:pPr>
    </w:p>
    <w:p w14:paraId="1E72530F" w14:textId="77777777" w:rsidR="005323E1" w:rsidRPr="00FA3D23" w:rsidRDefault="005323E1" w:rsidP="00FA3D23">
      <w:pPr>
        <w:rPr>
          <w:rFonts w:ascii="Calibri" w:hAnsi="Calibri" w:cs="Calibri"/>
          <w:sz w:val="24"/>
          <w:szCs w:val="24"/>
        </w:rPr>
      </w:pPr>
    </w:p>
    <w:p w14:paraId="3617B04F" w14:textId="072919B7" w:rsidR="006D6D3D" w:rsidRDefault="00C6594C" w:rsidP="00FA3D23">
      <w:pPr>
        <w:rPr>
          <w:rFonts w:ascii="Calibri" w:hAnsi="Calibri" w:cs="Calibri"/>
          <w:sz w:val="24"/>
          <w:szCs w:val="24"/>
        </w:rPr>
      </w:pPr>
      <w:r>
        <w:rPr>
          <w:rFonts w:ascii="Calibri" w:hAnsi="Calibri" w:cs="Calibri"/>
          <w:sz w:val="24"/>
          <w:szCs w:val="24"/>
        </w:rPr>
        <w:t>The proportion of respondents who had applied</w:t>
      </w:r>
      <w:r w:rsidR="00184E4E">
        <w:rPr>
          <w:rFonts w:ascii="Calibri" w:hAnsi="Calibri" w:cs="Calibri"/>
          <w:sz w:val="24"/>
          <w:szCs w:val="24"/>
        </w:rPr>
        <w:t xml:space="preserve"> for Pension Credit but were not eligible to receive it correlated with level of deprivation</w:t>
      </w:r>
      <w:r w:rsidR="00A50D40">
        <w:rPr>
          <w:rFonts w:ascii="Calibri" w:hAnsi="Calibri" w:cs="Calibri"/>
          <w:sz w:val="24"/>
          <w:szCs w:val="24"/>
        </w:rPr>
        <w:t>, with those living in the more deprived areas mo</w:t>
      </w:r>
      <w:r w:rsidR="00A616E1">
        <w:rPr>
          <w:rFonts w:ascii="Calibri" w:hAnsi="Calibri" w:cs="Calibri"/>
          <w:sz w:val="24"/>
          <w:szCs w:val="24"/>
        </w:rPr>
        <w:t>re</w:t>
      </w:r>
      <w:r w:rsidR="00A50D40">
        <w:rPr>
          <w:rFonts w:ascii="Calibri" w:hAnsi="Calibri" w:cs="Calibri"/>
          <w:sz w:val="24"/>
          <w:szCs w:val="24"/>
        </w:rPr>
        <w:t xml:space="preserve"> likely to </w:t>
      </w:r>
      <w:r w:rsidR="00A616E1">
        <w:rPr>
          <w:rFonts w:ascii="Calibri" w:hAnsi="Calibri" w:cs="Calibri"/>
          <w:sz w:val="24"/>
          <w:szCs w:val="24"/>
        </w:rPr>
        <w:t>give this answer than those in more affluent areas.</w:t>
      </w:r>
    </w:p>
    <w:p w14:paraId="23887DD7" w14:textId="01906762" w:rsidR="006A7BAB" w:rsidRDefault="006A7BAB" w:rsidP="00FA3D23">
      <w:pPr>
        <w:rPr>
          <w:rFonts w:ascii="Calibri" w:hAnsi="Calibri" w:cs="Calibri"/>
          <w:sz w:val="24"/>
          <w:szCs w:val="24"/>
        </w:rPr>
      </w:pPr>
      <w:r>
        <w:rPr>
          <w:rFonts w:ascii="Calibri" w:hAnsi="Calibri" w:cs="Calibri"/>
          <w:sz w:val="24"/>
          <w:szCs w:val="24"/>
        </w:rPr>
        <w:t xml:space="preserve">Those living in the </w:t>
      </w:r>
      <w:r w:rsidR="00D449B5">
        <w:rPr>
          <w:rFonts w:ascii="Calibri" w:hAnsi="Calibri" w:cs="Calibri"/>
          <w:sz w:val="24"/>
          <w:szCs w:val="24"/>
        </w:rPr>
        <w:t>two most</w:t>
      </w:r>
      <w:r>
        <w:rPr>
          <w:rFonts w:ascii="Calibri" w:hAnsi="Calibri" w:cs="Calibri"/>
          <w:sz w:val="24"/>
          <w:szCs w:val="24"/>
        </w:rPr>
        <w:t xml:space="preserve"> affluent </w:t>
      </w:r>
      <w:r w:rsidR="00D449B5">
        <w:rPr>
          <w:rFonts w:ascii="Calibri" w:hAnsi="Calibri" w:cs="Calibri"/>
          <w:sz w:val="24"/>
          <w:szCs w:val="24"/>
        </w:rPr>
        <w:t>quintiles</w:t>
      </w:r>
      <w:r>
        <w:rPr>
          <w:rFonts w:ascii="Calibri" w:hAnsi="Calibri" w:cs="Calibri"/>
          <w:sz w:val="24"/>
          <w:szCs w:val="24"/>
        </w:rPr>
        <w:t xml:space="preserve"> of the city were more likely to </w:t>
      </w:r>
      <w:r w:rsidR="00027F7D">
        <w:rPr>
          <w:rFonts w:ascii="Calibri" w:hAnsi="Calibri" w:cs="Calibri"/>
          <w:sz w:val="24"/>
          <w:szCs w:val="24"/>
        </w:rPr>
        <w:t xml:space="preserve">state </w:t>
      </w:r>
      <w:r w:rsidR="00E72254">
        <w:rPr>
          <w:rFonts w:ascii="Calibri" w:hAnsi="Calibri" w:cs="Calibri"/>
          <w:sz w:val="24"/>
          <w:szCs w:val="24"/>
        </w:rPr>
        <w:t xml:space="preserve">that think </w:t>
      </w:r>
      <w:r w:rsidR="006D6D3D">
        <w:rPr>
          <w:rFonts w:ascii="Calibri" w:hAnsi="Calibri" w:cs="Calibri"/>
          <w:sz w:val="24"/>
          <w:szCs w:val="24"/>
        </w:rPr>
        <w:t xml:space="preserve">didn’t think they were eligible, or that </w:t>
      </w:r>
      <w:r w:rsidR="00027F7D">
        <w:rPr>
          <w:rFonts w:ascii="Calibri" w:hAnsi="Calibri" w:cs="Calibri"/>
          <w:sz w:val="24"/>
          <w:szCs w:val="24"/>
        </w:rPr>
        <w:t xml:space="preserve">they didn’t need the extra financial help </w:t>
      </w:r>
    </w:p>
    <w:tbl>
      <w:tblPr>
        <w:tblStyle w:val="GridTable5Dark-Accent6"/>
        <w:tblW w:w="9995" w:type="dxa"/>
        <w:tblLook w:val="04A0" w:firstRow="1" w:lastRow="0" w:firstColumn="1" w:lastColumn="0" w:noHBand="0" w:noVBand="1"/>
      </w:tblPr>
      <w:tblGrid>
        <w:gridCol w:w="3018"/>
        <w:gridCol w:w="1512"/>
        <w:gridCol w:w="1125"/>
        <w:gridCol w:w="1125"/>
        <w:gridCol w:w="923"/>
        <w:gridCol w:w="1125"/>
        <w:gridCol w:w="1167"/>
      </w:tblGrid>
      <w:tr w:rsidR="00CD1700" w:rsidRPr="00CD1700" w14:paraId="2DB39B79" w14:textId="77777777" w:rsidTr="00D3724D">
        <w:trPr>
          <w:cnfStyle w:val="100000000000" w:firstRow="1" w:lastRow="0" w:firstColumn="0" w:lastColumn="0" w:oddVBand="0" w:evenVBand="0" w:oddHBand="0" w:evenHBand="0" w:firstRowFirstColumn="0" w:firstRowLastColumn="0" w:lastRowFirstColumn="0" w:lastRowLastColumn="0"/>
          <w:trHeight w:val="868"/>
        </w:trPr>
        <w:tc>
          <w:tcPr>
            <w:cnfStyle w:val="001000000000" w:firstRow="0" w:lastRow="0" w:firstColumn="1" w:lastColumn="0" w:oddVBand="0" w:evenVBand="0" w:oddHBand="0" w:evenHBand="0" w:firstRowFirstColumn="0" w:firstRowLastColumn="0" w:lastRowFirstColumn="0" w:lastRowLastColumn="0"/>
            <w:tcW w:w="3018" w:type="dxa"/>
            <w:hideMark/>
          </w:tcPr>
          <w:p w14:paraId="4E6E3614" w14:textId="77777777" w:rsidR="006074F4" w:rsidRPr="006074F4" w:rsidRDefault="006074F4" w:rsidP="006074F4">
            <w:pPr>
              <w:spacing w:after="0" w:line="240" w:lineRule="auto"/>
              <w:rPr>
                <w:rFonts w:ascii="Calibri" w:eastAsia="Times New Roman" w:hAnsi="Calibri" w:cs="Calibri"/>
                <w:sz w:val="24"/>
                <w:szCs w:val="24"/>
                <w:lang w:eastAsia="en-GB"/>
              </w:rPr>
            </w:pPr>
            <w:r w:rsidRPr="006074F4">
              <w:rPr>
                <w:rFonts w:ascii="Calibri" w:eastAsia="Times New Roman" w:hAnsi="Calibri" w:cs="Calibri"/>
                <w:sz w:val="24"/>
                <w:szCs w:val="24"/>
                <w:lang w:eastAsia="en-GB"/>
              </w:rPr>
              <w:lastRenderedPageBreak/>
              <w:t>%</w:t>
            </w:r>
          </w:p>
        </w:tc>
        <w:tc>
          <w:tcPr>
            <w:tcW w:w="1512" w:type="dxa"/>
            <w:hideMark/>
          </w:tcPr>
          <w:p w14:paraId="751D6C89" w14:textId="51B0BC57" w:rsidR="006074F4" w:rsidRPr="006074F4" w:rsidRDefault="006074F4" w:rsidP="006074F4">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6074F4">
              <w:rPr>
                <w:rFonts w:ascii="Calibri" w:eastAsia="Times New Roman" w:hAnsi="Calibri" w:cs="Calibri"/>
                <w:sz w:val="24"/>
                <w:szCs w:val="24"/>
                <w:lang w:eastAsia="en-GB"/>
              </w:rPr>
              <w:t xml:space="preserve">All Respondents </w:t>
            </w:r>
          </w:p>
        </w:tc>
        <w:tc>
          <w:tcPr>
            <w:tcW w:w="1125" w:type="dxa"/>
            <w:hideMark/>
          </w:tcPr>
          <w:p w14:paraId="04D9CAB8" w14:textId="4E634B69" w:rsidR="006074F4" w:rsidRPr="006074F4" w:rsidRDefault="006074F4" w:rsidP="006074F4">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6074F4">
              <w:rPr>
                <w:rFonts w:ascii="Calibri" w:eastAsia="Times New Roman" w:hAnsi="Calibri" w:cs="Calibri"/>
                <w:sz w:val="24"/>
                <w:szCs w:val="24"/>
                <w:lang w:eastAsia="en-GB"/>
              </w:rPr>
              <w:t>Least Deprived</w:t>
            </w:r>
          </w:p>
        </w:tc>
        <w:tc>
          <w:tcPr>
            <w:tcW w:w="1125" w:type="dxa"/>
            <w:hideMark/>
          </w:tcPr>
          <w:p w14:paraId="3242AD91" w14:textId="59C72AD3" w:rsidR="006074F4" w:rsidRPr="006074F4" w:rsidRDefault="006074F4" w:rsidP="006074F4">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6074F4">
              <w:rPr>
                <w:rFonts w:ascii="Calibri" w:eastAsia="Times New Roman" w:hAnsi="Calibri" w:cs="Calibri"/>
                <w:sz w:val="24"/>
                <w:szCs w:val="24"/>
                <w:lang w:eastAsia="en-GB"/>
              </w:rPr>
              <w:t>Next Least Deprived</w:t>
            </w:r>
          </w:p>
        </w:tc>
        <w:tc>
          <w:tcPr>
            <w:tcW w:w="923" w:type="dxa"/>
            <w:hideMark/>
          </w:tcPr>
          <w:p w14:paraId="43095A69" w14:textId="050939CD" w:rsidR="006074F4" w:rsidRPr="006074F4" w:rsidRDefault="006074F4" w:rsidP="006074F4">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6074F4">
              <w:rPr>
                <w:rFonts w:ascii="Calibri" w:eastAsia="Times New Roman" w:hAnsi="Calibri" w:cs="Calibri"/>
                <w:sz w:val="24"/>
                <w:szCs w:val="24"/>
                <w:lang w:eastAsia="en-GB"/>
              </w:rPr>
              <w:t xml:space="preserve">Middle </w:t>
            </w:r>
          </w:p>
        </w:tc>
        <w:tc>
          <w:tcPr>
            <w:tcW w:w="1125" w:type="dxa"/>
            <w:hideMark/>
          </w:tcPr>
          <w:p w14:paraId="58DE339A" w14:textId="18D14774" w:rsidR="006074F4" w:rsidRPr="006074F4" w:rsidRDefault="006074F4" w:rsidP="006074F4">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6074F4">
              <w:rPr>
                <w:rFonts w:ascii="Calibri" w:eastAsia="Times New Roman" w:hAnsi="Calibri" w:cs="Calibri"/>
                <w:sz w:val="24"/>
                <w:szCs w:val="24"/>
                <w:lang w:eastAsia="en-GB"/>
              </w:rPr>
              <w:t>Next Most Deprived</w:t>
            </w:r>
          </w:p>
        </w:tc>
        <w:tc>
          <w:tcPr>
            <w:tcW w:w="1167" w:type="dxa"/>
            <w:hideMark/>
          </w:tcPr>
          <w:p w14:paraId="5F6E8365" w14:textId="58600E5F" w:rsidR="006074F4" w:rsidRPr="006074F4" w:rsidRDefault="006074F4" w:rsidP="006074F4">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6074F4">
              <w:rPr>
                <w:rFonts w:ascii="Calibri" w:eastAsia="Times New Roman" w:hAnsi="Calibri" w:cs="Calibri"/>
                <w:sz w:val="24"/>
                <w:szCs w:val="24"/>
                <w:lang w:eastAsia="en-GB"/>
              </w:rPr>
              <w:t>Most Deprived</w:t>
            </w:r>
          </w:p>
        </w:tc>
      </w:tr>
      <w:tr w:rsidR="00B25AE2" w:rsidRPr="00CD1700" w14:paraId="6C2C5DF0" w14:textId="77777777" w:rsidTr="00D3724D">
        <w:trPr>
          <w:cnfStyle w:val="000000100000" w:firstRow="0" w:lastRow="0" w:firstColumn="0" w:lastColumn="0" w:oddVBand="0" w:evenVBand="0" w:oddHBand="1" w:evenHBand="0" w:firstRowFirstColumn="0" w:firstRowLastColumn="0" w:lastRowFirstColumn="0" w:lastRowLastColumn="0"/>
          <w:trHeight w:val="265"/>
        </w:trPr>
        <w:tc>
          <w:tcPr>
            <w:cnfStyle w:val="001000000000" w:firstRow="0" w:lastRow="0" w:firstColumn="1" w:lastColumn="0" w:oddVBand="0" w:evenVBand="0" w:oddHBand="0" w:evenHBand="0" w:firstRowFirstColumn="0" w:firstRowLastColumn="0" w:lastRowFirstColumn="0" w:lastRowLastColumn="0"/>
            <w:tcW w:w="3018" w:type="dxa"/>
          </w:tcPr>
          <w:p w14:paraId="2D914398" w14:textId="7027A512" w:rsidR="00B25AE2" w:rsidRPr="00CD1700" w:rsidRDefault="00B25AE2" w:rsidP="006074F4">
            <w:pPr>
              <w:spacing w:after="0" w:line="240" w:lineRule="auto"/>
              <w:rPr>
                <w:rFonts w:ascii="Calibri" w:eastAsia="Times New Roman" w:hAnsi="Calibri" w:cs="Calibri"/>
                <w:b w:val="0"/>
                <w:bCs w:val="0"/>
                <w:color w:val="000000"/>
                <w:sz w:val="24"/>
                <w:szCs w:val="24"/>
                <w:lang w:eastAsia="en-GB"/>
              </w:rPr>
            </w:pPr>
            <w:r w:rsidRPr="00CD1700">
              <w:rPr>
                <w:rFonts w:ascii="Calibri" w:eastAsia="Times New Roman" w:hAnsi="Calibri" w:cs="Calibri"/>
                <w:color w:val="000000"/>
                <w:sz w:val="24"/>
                <w:szCs w:val="24"/>
                <w:lang w:eastAsia="en-GB"/>
              </w:rPr>
              <w:t>Base</w:t>
            </w:r>
          </w:p>
        </w:tc>
        <w:tc>
          <w:tcPr>
            <w:tcW w:w="1512" w:type="dxa"/>
          </w:tcPr>
          <w:p w14:paraId="38DAEE78" w14:textId="37DAD531" w:rsidR="00B25AE2" w:rsidRPr="00CD1700" w:rsidRDefault="00B25AE2" w:rsidP="00B25AE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CD1700">
              <w:rPr>
                <w:rFonts w:ascii="Calibri" w:eastAsia="Times New Roman" w:hAnsi="Calibri" w:cs="Calibri"/>
                <w:b/>
                <w:bCs/>
                <w:color w:val="000000"/>
                <w:sz w:val="24"/>
                <w:szCs w:val="24"/>
                <w:lang w:eastAsia="en-GB"/>
              </w:rPr>
              <w:t>512</w:t>
            </w:r>
          </w:p>
        </w:tc>
        <w:tc>
          <w:tcPr>
            <w:tcW w:w="1125" w:type="dxa"/>
          </w:tcPr>
          <w:p w14:paraId="41FB39AD" w14:textId="4595B948" w:rsidR="00B25AE2" w:rsidRPr="00CD1700" w:rsidRDefault="005A605A" w:rsidP="00B25AE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164</w:t>
            </w:r>
          </w:p>
        </w:tc>
        <w:tc>
          <w:tcPr>
            <w:tcW w:w="1125" w:type="dxa"/>
          </w:tcPr>
          <w:p w14:paraId="5DE071A5" w14:textId="10920129" w:rsidR="00B25AE2" w:rsidRPr="00CD1700" w:rsidRDefault="00D3724D" w:rsidP="00B25AE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100</w:t>
            </w:r>
          </w:p>
        </w:tc>
        <w:tc>
          <w:tcPr>
            <w:tcW w:w="923" w:type="dxa"/>
          </w:tcPr>
          <w:p w14:paraId="0674B1F1" w14:textId="198E13FB" w:rsidR="00B25AE2" w:rsidRPr="00CD1700" w:rsidRDefault="00D3724D" w:rsidP="00B25AE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72</w:t>
            </w:r>
          </w:p>
        </w:tc>
        <w:tc>
          <w:tcPr>
            <w:tcW w:w="1125" w:type="dxa"/>
          </w:tcPr>
          <w:p w14:paraId="45DB2CB6" w14:textId="37281F1B" w:rsidR="00B25AE2" w:rsidRPr="00CD1700" w:rsidRDefault="00D3724D" w:rsidP="00B25AE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57</w:t>
            </w:r>
          </w:p>
        </w:tc>
        <w:tc>
          <w:tcPr>
            <w:tcW w:w="1167" w:type="dxa"/>
          </w:tcPr>
          <w:p w14:paraId="044F2ADF" w14:textId="7805D7D1" w:rsidR="00B25AE2" w:rsidRPr="00CD1700" w:rsidRDefault="00D3724D" w:rsidP="00B25AE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28</w:t>
            </w:r>
          </w:p>
        </w:tc>
      </w:tr>
      <w:tr w:rsidR="00D3724D" w:rsidRPr="00CD1700" w14:paraId="09347387" w14:textId="77777777" w:rsidTr="00D372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018" w:type="dxa"/>
            <w:noWrap/>
            <w:hideMark/>
          </w:tcPr>
          <w:p w14:paraId="5E604C5E" w14:textId="77777777" w:rsidR="00D3724D" w:rsidRPr="006074F4" w:rsidRDefault="00D3724D" w:rsidP="00D3724D">
            <w:pPr>
              <w:spacing w:after="0" w:line="240" w:lineRule="auto"/>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 xml:space="preserve">I applied and was not eligible   </w:t>
            </w:r>
          </w:p>
        </w:tc>
        <w:tc>
          <w:tcPr>
            <w:tcW w:w="1512" w:type="dxa"/>
            <w:noWrap/>
            <w:hideMark/>
          </w:tcPr>
          <w:p w14:paraId="2F5EA311" w14:textId="77777777"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12.5</w:t>
            </w:r>
          </w:p>
        </w:tc>
        <w:tc>
          <w:tcPr>
            <w:tcW w:w="1125" w:type="dxa"/>
            <w:noWrap/>
            <w:hideMark/>
          </w:tcPr>
          <w:p w14:paraId="5CA292C0" w14:textId="762CEE76"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7.3</w:t>
            </w:r>
          </w:p>
        </w:tc>
        <w:tc>
          <w:tcPr>
            <w:tcW w:w="1125" w:type="dxa"/>
            <w:noWrap/>
            <w:hideMark/>
          </w:tcPr>
          <w:p w14:paraId="63E4A5D7" w14:textId="09881CBC"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11.0</w:t>
            </w:r>
          </w:p>
        </w:tc>
        <w:tc>
          <w:tcPr>
            <w:tcW w:w="923" w:type="dxa"/>
            <w:noWrap/>
            <w:hideMark/>
          </w:tcPr>
          <w:p w14:paraId="55BB1DFE" w14:textId="6961FD2C"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15.3</w:t>
            </w:r>
          </w:p>
        </w:tc>
        <w:tc>
          <w:tcPr>
            <w:tcW w:w="1125" w:type="dxa"/>
            <w:noWrap/>
            <w:hideMark/>
          </w:tcPr>
          <w:p w14:paraId="067A80E7" w14:textId="31D147BE"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15.8</w:t>
            </w:r>
          </w:p>
        </w:tc>
        <w:tc>
          <w:tcPr>
            <w:tcW w:w="1167" w:type="dxa"/>
            <w:noWrap/>
            <w:hideMark/>
          </w:tcPr>
          <w:p w14:paraId="24AFD96A" w14:textId="2F3BA572"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25.0</w:t>
            </w:r>
          </w:p>
        </w:tc>
      </w:tr>
      <w:tr w:rsidR="00D3724D" w:rsidRPr="00CD1700" w14:paraId="048D5211" w14:textId="77777777" w:rsidTr="00D372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018" w:type="dxa"/>
            <w:noWrap/>
            <w:hideMark/>
          </w:tcPr>
          <w:p w14:paraId="3C40C87A" w14:textId="77777777" w:rsidR="00D3724D" w:rsidRPr="006074F4" w:rsidRDefault="00D3724D" w:rsidP="00D3724D">
            <w:pPr>
              <w:spacing w:after="0" w:line="240" w:lineRule="auto"/>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I don’t think I’m eligible</w:t>
            </w:r>
          </w:p>
        </w:tc>
        <w:tc>
          <w:tcPr>
            <w:tcW w:w="1512" w:type="dxa"/>
            <w:noWrap/>
            <w:hideMark/>
          </w:tcPr>
          <w:p w14:paraId="1C57C045" w14:textId="77777777"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60.7</w:t>
            </w:r>
          </w:p>
        </w:tc>
        <w:tc>
          <w:tcPr>
            <w:tcW w:w="1125" w:type="dxa"/>
            <w:noWrap/>
            <w:hideMark/>
          </w:tcPr>
          <w:p w14:paraId="6D77E9A3" w14:textId="1FBFB32B"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62.8</w:t>
            </w:r>
          </w:p>
        </w:tc>
        <w:tc>
          <w:tcPr>
            <w:tcW w:w="1125" w:type="dxa"/>
            <w:noWrap/>
            <w:hideMark/>
          </w:tcPr>
          <w:p w14:paraId="2C4AF280" w14:textId="4B63FEC9"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65.0</w:t>
            </w:r>
          </w:p>
        </w:tc>
        <w:tc>
          <w:tcPr>
            <w:tcW w:w="923" w:type="dxa"/>
            <w:noWrap/>
            <w:hideMark/>
          </w:tcPr>
          <w:p w14:paraId="5245DBB6" w14:textId="62DB75FC"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55.6</w:t>
            </w:r>
          </w:p>
        </w:tc>
        <w:tc>
          <w:tcPr>
            <w:tcW w:w="1125" w:type="dxa"/>
            <w:noWrap/>
            <w:hideMark/>
          </w:tcPr>
          <w:p w14:paraId="5D0AAC55" w14:textId="729E5E0B"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57.9</w:t>
            </w:r>
          </w:p>
        </w:tc>
        <w:tc>
          <w:tcPr>
            <w:tcW w:w="1167" w:type="dxa"/>
            <w:noWrap/>
            <w:hideMark/>
          </w:tcPr>
          <w:p w14:paraId="7D822333" w14:textId="24A9763B"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42.9</w:t>
            </w:r>
          </w:p>
        </w:tc>
      </w:tr>
      <w:tr w:rsidR="00D3724D" w:rsidRPr="00CD1700" w14:paraId="68A9CAF4" w14:textId="77777777" w:rsidTr="00D372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018" w:type="dxa"/>
            <w:noWrap/>
            <w:hideMark/>
          </w:tcPr>
          <w:p w14:paraId="3C921770" w14:textId="77777777" w:rsidR="00D3724D" w:rsidRPr="006074F4" w:rsidRDefault="00D3724D" w:rsidP="00D3724D">
            <w:pPr>
              <w:spacing w:after="0" w:line="240" w:lineRule="auto"/>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I don’t need the extra financial help</w:t>
            </w:r>
          </w:p>
        </w:tc>
        <w:tc>
          <w:tcPr>
            <w:tcW w:w="1512" w:type="dxa"/>
            <w:noWrap/>
            <w:hideMark/>
          </w:tcPr>
          <w:p w14:paraId="4B9A058B" w14:textId="77777777"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20.9</w:t>
            </w:r>
          </w:p>
        </w:tc>
        <w:tc>
          <w:tcPr>
            <w:tcW w:w="1125" w:type="dxa"/>
            <w:noWrap/>
            <w:hideMark/>
          </w:tcPr>
          <w:p w14:paraId="6ED387E0" w14:textId="13DB621F"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21.3</w:t>
            </w:r>
          </w:p>
        </w:tc>
        <w:tc>
          <w:tcPr>
            <w:tcW w:w="1125" w:type="dxa"/>
            <w:noWrap/>
            <w:hideMark/>
          </w:tcPr>
          <w:p w14:paraId="4410892C" w14:textId="310EA399"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28.0</w:t>
            </w:r>
          </w:p>
        </w:tc>
        <w:tc>
          <w:tcPr>
            <w:tcW w:w="923" w:type="dxa"/>
            <w:noWrap/>
            <w:hideMark/>
          </w:tcPr>
          <w:p w14:paraId="496B2CEF" w14:textId="36E5A21F"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22.2</w:t>
            </w:r>
          </w:p>
        </w:tc>
        <w:tc>
          <w:tcPr>
            <w:tcW w:w="1125" w:type="dxa"/>
            <w:noWrap/>
            <w:hideMark/>
          </w:tcPr>
          <w:p w14:paraId="2FA79F66" w14:textId="0A402B37"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12.3</w:t>
            </w:r>
          </w:p>
        </w:tc>
        <w:tc>
          <w:tcPr>
            <w:tcW w:w="1167" w:type="dxa"/>
            <w:noWrap/>
            <w:hideMark/>
          </w:tcPr>
          <w:p w14:paraId="4C9AC5F9" w14:textId="0FFC7A88"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10.7</w:t>
            </w:r>
          </w:p>
        </w:tc>
      </w:tr>
      <w:tr w:rsidR="00D3724D" w:rsidRPr="00CD1700" w14:paraId="1A5BB4DC" w14:textId="77777777" w:rsidTr="00D372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018" w:type="dxa"/>
            <w:noWrap/>
            <w:hideMark/>
          </w:tcPr>
          <w:p w14:paraId="54DBE940" w14:textId="77777777" w:rsidR="00D3724D" w:rsidRPr="006074F4" w:rsidRDefault="00D3724D" w:rsidP="00D3724D">
            <w:pPr>
              <w:spacing w:after="0" w:line="240" w:lineRule="auto"/>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I don’t want to claim Pension Credit</w:t>
            </w:r>
          </w:p>
        </w:tc>
        <w:tc>
          <w:tcPr>
            <w:tcW w:w="1512" w:type="dxa"/>
            <w:noWrap/>
            <w:hideMark/>
          </w:tcPr>
          <w:p w14:paraId="13902AB3" w14:textId="77777777"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1.8</w:t>
            </w:r>
          </w:p>
        </w:tc>
        <w:tc>
          <w:tcPr>
            <w:tcW w:w="1125" w:type="dxa"/>
            <w:noWrap/>
            <w:hideMark/>
          </w:tcPr>
          <w:p w14:paraId="1CC2BE77" w14:textId="586A5E6B"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1.2</w:t>
            </w:r>
          </w:p>
        </w:tc>
        <w:tc>
          <w:tcPr>
            <w:tcW w:w="1125" w:type="dxa"/>
            <w:noWrap/>
            <w:hideMark/>
          </w:tcPr>
          <w:p w14:paraId="76119FDD" w14:textId="56213D00"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2.0</w:t>
            </w:r>
          </w:p>
        </w:tc>
        <w:tc>
          <w:tcPr>
            <w:tcW w:w="923" w:type="dxa"/>
            <w:noWrap/>
            <w:hideMark/>
          </w:tcPr>
          <w:p w14:paraId="1D2EC9D0" w14:textId="04B6DDB4"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2.8</w:t>
            </w:r>
          </w:p>
        </w:tc>
        <w:tc>
          <w:tcPr>
            <w:tcW w:w="1125" w:type="dxa"/>
            <w:noWrap/>
            <w:hideMark/>
          </w:tcPr>
          <w:p w14:paraId="2700F307" w14:textId="7382FB54"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1.8</w:t>
            </w:r>
          </w:p>
        </w:tc>
        <w:tc>
          <w:tcPr>
            <w:tcW w:w="1167" w:type="dxa"/>
            <w:noWrap/>
            <w:hideMark/>
          </w:tcPr>
          <w:p w14:paraId="6A780B70" w14:textId="65F5A298"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3.6</w:t>
            </w:r>
          </w:p>
        </w:tc>
      </w:tr>
      <w:tr w:rsidR="00D3724D" w:rsidRPr="00CD1700" w14:paraId="6DC588E7" w14:textId="77777777" w:rsidTr="00D372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018" w:type="dxa"/>
            <w:noWrap/>
            <w:hideMark/>
          </w:tcPr>
          <w:p w14:paraId="4B362859" w14:textId="77777777" w:rsidR="00D3724D" w:rsidRPr="006074F4" w:rsidRDefault="00D3724D" w:rsidP="00D3724D">
            <w:pPr>
              <w:spacing w:after="0" w:line="240" w:lineRule="auto"/>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I don’t know how to apply</w:t>
            </w:r>
          </w:p>
        </w:tc>
        <w:tc>
          <w:tcPr>
            <w:tcW w:w="1512" w:type="dxa"/>
            <w:noWrap/>
            <w:hideMark/>
          </w:tcPr>
          <w:p w14:paraId="77B6C2A8" w14:textId="77777777"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1.2</w:t>
            </w:r>
          </w:p>
        </w:tc>
        <w:tc>
          <w:tcPr>
            <w:tcW w:w="1125" w:type="dxa"/>
            <w:noWrap/>
            <w:hideMark/>
          </w:tcPr>
          <w:p w14:paraId="3956AF8D" w14:textId="088A5287"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0.6</w:t>
            </w:r>
          </w:p>
        </w:tc>
        <w:tc>
          <w:tcPr>
            <w:tcW w:w="1125" w:type="dxa"/>
            <w:noWrap/>
            <w:hideMark/>
          </w:tcPr>
          <w:p w14:paraId="4D998C43" w14:textId="5C9500B5"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2.0</w:t>
            </w:r>
          </w:p>
        </w:tc>
        <w:tc>
          <w:tcPr>
            <w:tcW w:w="923" w:type="dxa"/>
            <w:noWrap/>
            <w:hideMark/>
          </w:tcPr>
          <w:p w14:paraId="16A6D097" w14:textId="1D5C22B3"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1.4</w:t>
            </w:r>
          </w:p>
        </w:tc>
        <w:tc>
          <w:tcPr>
            <w:tcW w:w="1125" w:type="dxa"/>
            <w:noWrap/>
            <w:hideMark/>
          </w:tcPr>
          <w:p w14:paraId="189CFA10" w14:textId="47717F4B"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0.0</w:t>
            </w:r>
          </w:p>
        </w:tc>
        <w:tc>
          <w:tcPr>
            <w:tcW w:w="1167" w:type="dxa"/>
            <w:noWrap/>
            <w:hideMark/>
          </w:tcPr>
          <w:p w14:paraId="5931FD0C" w14:textId="29F7B138"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0.0</w:t>
            </w:r>
          </w:p>
        </w:tc>
      </w:tr>
      <w:tr w:rsidR="00D3724D" w:rsidRPr="00CD1700" w14:paraId="1585F4CB" w14:textId="77777777" w:rsidTr="00D372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018" w:type="dxa"/>
            <w:noWrap/>
            <w:hideMark/>
          </w:tcPr>
          <w:p w14:paraId="4E21F410" w14:textId="77777777" w:rsidR="00D3724D" w:rsidRPr="006074F4" w:rsidRDefault="00D3724D" w:rsidP="00D3724D">
            <w:pPr>
              <w:spacing w:after="0" w:line="240" w:lineRule="auto"/>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 xml:space="preserve">I have not got around to it </w:t>
            </w:r>
          </w:p>
        </w:tc>
        <w:tc>
          <w:tcPr>
            <w:tcW w:w="1512" w:type="dxa"/>
            <w:noWrap/>
            <w:hideMark/>
          </w:tcPr>
          <w:p w14:paraId="079CE441" w14:textId="77777777"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0.4</w:t>
            </w:r>
          </w:p>
        </w:tc>
        <w:tc>
          <w:tcPr>
            <w:tcW w:w="1125" w:type="dxa"/>
            <w:noWrap/>
            <w:hideMark/>
          </w:tcPr>
          <w:p w14:paraId="28ED4E4F" w14:textId="74FECB98"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0.6</w:t>
            </w:r>
          </w:p>
        </w:tc>
        <w:tc>
          <w:tcPr>
            <w:tcW w:w="1125" w:type="dxa"/>
            <w:noWrap/>
            <w:hideMark/>
          </w:tcPr>
          <w:p w14:paraId="32E1E51F" w14:textId="320BC092"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0.0</w:t>
            </w:r>
          </w:p>
        </w:tc>
        <w:tc>
          <w:tcPr>
            <w:tcW w:w="923" w:type="dxa"/>
            <w:noWrap/>
            <w:hideMark/>
          </w:tcPr>
          <w:p w14:paraId="1F1FA77C" w14:textId="551FE9E5"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1.4</w:t>
            </w:r>
          </w:p>
        </w:tc>
        <w:tc>
          <w:tcPr>
            <w:tcW w:w="1125" w:type="dxa"/>
            <w:noWrap/>
            <w:hideMark/>
          </w:tcPr>
          <w:p w14:paraId="1C6915FE" w14:textId="37C25349"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0.0</w:t>
            </w:r>
          </w:p>
        </w:tc>
        <w:tc>
          <w:tcPr>
            <w:tcW w:w="1167" w:type="dxa"/>
            <w:noWrap/>
            <w:hideMark/>
          </w:tcPr>
          <w:p w14:paraId="067D71DE" w14:textId="2616ADC9"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0.0</w:t>
            </w:r>
          </w:p>
        </w:tc>
      </w:tr>
      <w:tr w:rsidR="00D3724D" w:rsidRPr="00CD1700" w14:paraId="74AB4D9F" w14:textId="77777777" w:rsidTr="00D372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018" w:type="dxa"/>
            <w:noWrap/>
            <w:hideMark/>
          </w:tcPr>
          <w:p w14:paraId="4F0CCA7D" w14:textId="77777777" w:rsidR="00D3724D" w:rsidRPr="006074F4" w:rsidRDefault="00D3724D" w:rsidP="00D3724D">
            <w:pPr>
              <w:spacing w:after="0" w:line="240" w:lineRule="auto"/>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 xml:space="preserve">I do not know what Pension Credit is </w:t>
            </w:r>
          </w:p>
        </w:tc>
        <w:tc>
          <w:tcPr>
            <w:tcW w:w="1512" w:type="dxa"/>
            <w:noWrap/>
            <w:hideMark/>
          </w:tcPr>
          <w:p w14:paraId="38C106D6" w14:textId="77777777"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1.8</w:t>
            </w:r>
          </w:p>
        </w:tc>
        <w:tc>
          <w:tcPr>
            <w:tcW w:w="1125" w:type="dxa"/>
            <w:noWrap/>
            <w:hideMark/>
          </w:tcPr>
          <w:p w14:paraId="60300905" w14:textId="117D097A"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3.0</w:t>
            </w:r>
          </w:p>
        </w:tc>
        <w:tc>
          <w:tcPr>
            <w:tcW w:w="1125" w:type="dxa"/>
            <w:noWrap/>
            <w:hideMark/>
          </w:tcPr>
          <w:p w14:paraId="2DD6F762" w14:textId="545C774B"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1.0</w:t>
            </w:r>
          </w:p>
        </w:tc>
        <w:tc>
          <w:tcPr>
            <w:tcW w:w="923" w:type="dxa"/>
            <w:noWrap/>
            <w:hideMark/>
          </w:tcPr>
          <w:p w14:paraId="2ADD3A07" w14:textId="4FE2A556"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2.8</w:t>
            </w:r>
          </w:p>
        </w:tc>
        <w:tc>
          <w:tcPr>
            <w:tcW w:w="1125" w:type="dxa"/>
            <w:noWrap/>
            <w:hideMark/>
          </w:tcPr>
          <w:p w14:paraId="0407E6B4" w14:textId="6D8CA9AD"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1.8</w:t>
            </w:r>
          </w:p>
        </w:tc>
        <w:tc>
          <w:tcPr>
            <w:tcW w:w="1167" w:type="dxa"/>
            <w:noWrap/>
            <w:hideMark/>
          </w:tcPr>
          <w:p w14:paraId="3E2A37CB" w14:textId="3279CFC4" w:rsidR="00D3724D" w:rsidRPr="006074F4" w:rsidRDefault="00D3724D" w:rsidP="00D3724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0.0</w:t>
            </w:r>
          </w:p>
        </w:tc>
      </w:tr>
      <w:tr w:rsidR="00D3724D" w:rsidRPr="00CD1700" w14:paraId="488E3DDC" w14:textId="77777777" w:rsidTr="00D372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018" w:type="dxa"/>
            <w:noWrap/>
            <w:hideMark/>
          </w:tcPr>
          <w:p w14:paraId="6ACDB5A9" w14:textId="77777777" w:rsidR="00D3724D" w:rsidRPr="006074F4" w:rsidRDefault="00D3724D" w:rsidP="00D3724D">
            <w:pPr>
              <w:spacing w:after="0" w:line="240" w:lineRule="auto"/>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 xml:space="preserve">Other  </w:t>
            </w:r>
          </w:p>
        </w:tc>
        <w:tc>
          <w:tcPr>
            <w:tcW w:w="1512" w:type="dxa"/>
            <w:noWrap/>
            <w:hideMark/>
          </w:tcPr>
          <w:p w14:paraId="70BEF99F" w14:textId="77777777"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6074F4">
              <w:rPr>
                <w:rFonts w:ascii="Calibri" w:eastAsia="Times New Roman" w:hAnsi="Calibri" w:cs="Calibri"/>
                <w:color w:val="000000"/>
                <w:sz w:val="24"/>
                <w:szCs w:val="24"/>
                <w:lang w:eastAsia="en-GB"/>
              </w:rPr>
              <w:t>6.4</w:t>
            </w:r>
          </w:p>
        </w:tc>
        <w:tc>
          <w:tcPr>
            <w:tcW w:w="1125" w:type="dxa"/>
            <w:noWrap/>
            <w:hideMark/>
          </w:tcPr>
          <w:p w14:paraId="697B31E2" w14:textId="39F945B8"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8.5</w:t>
            </w:r>
          </w:p>
        </w:tc>
        <w:tc>
          <w:tcPr>
            <w:tcW w:w="1125" w:type="dxa"/>
            <w:noWrap/>
            <w:hideMark/>
          </w:tcPr>
          <w:p w14:paraId="3635A54F" w14:textId="7DFFB157"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5.0</w:t>
            </w:r>
          </w:p>
        </w:tc>
        <w:tc>
          <w:tcPr>
            <w:tcW w:w="923" w:type="dxa"/>
            <w:noWrap/>
            <w:hideMark/>
          </w:tcPr>
          <w:p w14:paraId="4313AB5B" w14:textId="144EEA66"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2.8</w:t>
            </w:r>
          </w:p>
        </w:tc>
        <w:tc>
          <w:tcPr>
            <w:tcW w:w="1125" w:type="dxa"/>
            <w:noWrap/>
            <w:hideMark/>
          </w:tcPr>
          <w:p w14:paraId="64A18BDC" w14:textId="68120611"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10.5</w:t>
            </w:r>
          </w:p>
        </w:tc>
        <w:tc>
          <w:tcPr>
            <w:tcW w:w="1167" w:type="dxa"/>
            <w:noWrap/>
            <w:hideMark/>
          </w:tcPr>
          <w:p w14:paraId="247F73E7" w14:textId="38808210" w:rsidR="00D3724D" w:rsidRPr="006074F4" w:rsidRDefault="00D3724D" w:rsidP="00D3724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3724D">
              <w:rPr>
                <w:rFonts w:ascii="Calibri" w:hAnsi="Calibri" w:cs="Calibri"/>
                <w:color w:val="000000"/>
                <w:sz w:val="24"/>
                <w:szCs w:val="24"/>
              </w:rPr>
              <w:t>3.6</w:t>
            </w:r>
          </w:p>
        </w:tc>
      </w:tr>
    </w:tbl>
    <w:p w14:paraId="753725C2" w14:textId="2AC86829" w:rsidR="006074F4" w:rsidRPr="00C6594C" w:rsidRDefault="007D03A3" w:rsidP="00FA3D23">
      <w:pPr>
        <w:rPr>
          <w:rFonts w:ascii="Calibri" w:hAnsi="Calibri" w:cs="Calibri"/>
          <w:i/>
          <w:iCs/>
          <w:sz w:val="24"/>
          <w:szCs w:val="24"/>
        </w:rPr>
      </w:pPr>
      <w:r w:rsidRPr="00C6594C">
        <w:rPr>
          <w:rFonts w:ascii="Calibri" w:hAnsi="Calibri" w:cs="Calibri"/>
          <w:i/>
          <w:iCs/>
          <w:sz w:val="24"/>
          <w:szCs w:val="24"/>
        </w:rPr>
        <w:t>Caution should be taken wit</w:t>
      </w:r>
      <w:r w:rsidR="00C6594C" w:rsidRPr="00C6594C">
        <w:rPr>
          <w:rFonts w:ascii="Calibri" w:hAnsi="Calibri" w:cs="Calibri"/>
          <w:i/>
          <w:iCs/>
          <w:sz w:val="24"/>
          <w:szCs w:val="24"/>
        </w:rPr>
        <w:t>h</w:t>
      </w:r>
      <w:r w:rsidRPr="00C6594C">
        <w:rPr>
          <w:rFonts w:ascii="Calibri" w:hAnsi="Calibri" w:cs="Calibri"/>
          <w:i/>
          <w:iCs/>
          <w:sz w:val="24"/>
          <w:szCs w:val="24"/>
        </w:rPr>
        <w:t xml:space="preserve"> small </w:t>
      </w:r>
      <w:r w:rsidR="00C6594C" w:rsidRPr="00C6594C">
        <w:rPr>
          <w:rFonts w:ascii="Calibri" w:hAnsi="Calibri" w:cs="Calibri"/>
          <w:i/>
          <w:iCs/>
          <w:sz w:val="24"/>
          <w:szCs w:val="24"/>
        </w:rPr>
        <w:t>base sizes</w:t>
      </w:r>
    </w:p>
    <w:p w14:paraId="29B2AE6D" w14:textId="77777777" w:rsidR="00E366AF" w:rsidRDefault="00E366AF" w:rsidP="004C1FF9">
      <w:pPr>
        <w:spacing w:after="0" w:line="240" w:lineRule="auto"/>
        <w:rPr>
          <w:rFonts w:ascii="Calibri" w:hAnsi="Calibri" w:cs="Calibri"/>
          <w:b/>
          <w:sz w:val="26"/>
          <w:szCs w:val="26"/>
        </w:rPr>
      </w:pPr>
    </w:p>
    <w:p w14:paraId="47A11BE9" w14:textId="0F617ADA" w:rsidR="004C1FF9" w:rsidRDefault="004C1FF9" w:rsidP="004C1FF9">
      <w:pPr>
        <w:spacing w:after="0" w:line="240" w:lineRule="auto"/>
        <w:rPr>
          <w:rFonts w:ascii="Calibri" w:hAnsi="Calibri" w:cs="Calibri"/>
          <w:b/>
          <w:sz w:val="26"/>
          <w:szCs w:val="26"/>
        </w:rPr>
      </w:pPr>
      <w:r w:rsidRPr="004C1FF9">
        <w:rPr>
          <w:rFonts w:ascii="Calibri" w:hAnsi="Calibri" w:cs="Calibri"/>
          <w:b/>
          <w:sz w:val="26"/>
          <w:szCs w:val="26"/>
        </w:rPr>
        <w:t xml:space="preserve">Pension Credit tops up weekly income to help with living costs, for people over State Pension age and on a low income. The average Pension Credit award is worth over £3,900 per year and opens doors to other support, including the Winter Fuel Payment, help with housings, council tax and heating bills. </w:t>
      </w:r>
    </w:p>
    <w:p w14:paraId="6430028A" w14:textId="77777777" w:rsidR="004C1FF9" w:rsidRPr="00E366AF" w:rsidRDefault="004C1FF9" w:rsidP="004C1FF9">
      <w:pPr>
        <w:spacing w:after="0" w:line="240" w:lineRule="auto"/>
        <w:rPr>
          <w:rFonts w:ascii="Calibri" w:hAnsi="Calibri" w:cs="Calibri"/>
          <w:b/>
          <w:sz w:val="16"/>
          <w:szCs w:val="16"/>
        </w:rPr>
      </w:pPr>
    </w:p>
    <w:p w14:paraId="08837ADE" w14:textId="77777777" w:rsidR="004C1FF9" w:rsidRDefault="004C1FF9" w:rsidP="004C1FF9">
      <w:pPr>
        <w:spacing w:after="0" w:line="240" w:lineRule="auto"/>
        <w:rPr>
          <w:rFonts w:ascii="Calibri" w:hAnsi="Calibri" w:cs="Calibri"/>
          <w:b/>
          <w:sz w:val="26"/>
          <w:szCs w:val="26"/>
        </w:rPr>
      </w:pPr>
      <w:r w:rsidRPr="004C1FF9">
        <w:rPr>
          <w:rFonts w:ascii="Calibri" w:hAnsi="Calibri" w:cs="Calibri"/>
          <w:b/>
          <w:sz w:val="26"/>
          <w:szCs w:val="26"/>
        </w:rPr>
        <w:t>Do you, or does anyone in your household, need support to claim Pension Credit?</w:t>
      </w:r>
    </w:p>
    <w:p w14:paraId="370D567D" w14:textId="77777777" w:rsidR="004C1FF9" w:rsidRDefault="004C1FF9" w:rsidP="003834B4">
      <w:pPr>
        <w:spacing w:after="0"/>
        <w:rPr>
          <w:rFonts w:ascii="Calibri" w:hAnsi="Calibri" w:cs="Calibri"/>
          <w:sz w:val="24"/>
          <w:szCs w:val="24"/>
        </w:rPr>
      </w:pPr>
    </w:p>
    <w:p w14:paraId="122C48D1" w14:textId="132349E2" w:rsidR="0017321D" w:rsidRPr="00B30E96" w:rsidRDefault="0017321D" w:rsidP="00B30E96">
      <w:pPr>
        <w:rPr>
          <w:rFonts w:ascii="Calibri" w:hAnsi="Calibri" w:cs="Calibri"/>
          <w:sz w:val="24"/>
          <w:szCs w:val="24"/>
        </w:rPr>
      </w:pPr>
      <w:r>
        <w:rPr>
          <w:rFonts w:ascii="Calibri" w:hAnsi="Calibri" w:cs="Calibri"/>
          <w:sz w:val="24"/>
          <w:szCs w:val="24"/>
        </w:rPr>
        <w:t xml:space="preserve">Overall, </w:t>
      </w:r>
      <w:r w:rsidR="0023085F">
        <w:rPr>
          <w:rFonts w:ascii="Calibri" w:hAnsi="Calibri" w:cs="Calibri"/>
          <w:sz w:val="24"/>
          <w:szCs w:val="24"/>
        </w:rPr>
        <w:t>one in 16</w:t>
      </w:r>
      <w:r w:rsidR="00E5476E">
        <w:rPr>
          <w:rFonts w:ascii="Calibri" w:hAnsi="Calibri" w:cs="Calibri"/>
          <w:sz w:val="24"/>
          <w:szCs w:val="24"/>
        </w:rPr>
        <w:t xml:space="preserve"> respondents (6.8%) stated th</w:t>
      </w:r>
      <w:r w:rsidR="00697426">
        <w:rPr>
          <w:rFonts w:ascii="Calibri" w:hAnsi="Calibri" w:cs="Calibri"/>
          <w:sz w:val="24"/>
          <w:szCs w:val="24"/>
        </w:rPr>
        <w:t>ey, or someone in their household, needed support to claim Pension Credit.</w:t>
      </w:r>
    </w:p>
    <w:p w14:paraId="220F9C1C" w14:textId="69170997" w:rsidR="00CB2C68" w:rsidRPr="001A5199" w:rsidRDefault="001A5199" w:rsidP="003F713E">
      <w:pPr>
        <w:rPr>
          <w:rFonts w:ascii="Calibri" w:hAnsi="Calibri" w:cs="Calibri"/>
          <w:sz w:val="24"/>
          <w:szCs w:val="24"/>
        </w:rPr>
      </w:pPr>
      <w:r w:rsidRPr="001A5199">
        <w:rPr>
          <w:rFonts w:ascii="Calibri" w:hAnsi="Calibri" w:cs="Calibri"/>
          <w:sz w:val="24"/>
          <w:szCs w:val="24"/>
        </w:rPr>
        <w:t>Those from an ethnically diverse</w:t>
      </w:r>
      <w:r>
        <w:rPr>
          <w:rFonts w:ascii="Calibri" w:hAnsi="Calibri" w:cs="Calibri"/>
          <w:sz w:val="24"/>
          <w:szCs w:val="24"/>
        </w:rPr>
        <w:t xml:space="preserve"> background</w:t>
      </w:r>
      <w:r w:rsidR="003F713E">
        <w:rPr>
          <w:rFonts w:ascii="Calibri" w:hAnsi="Calibri" w:cs="Calibri"/>
          <w:sz w:val="24"/>
          <w:szCs w:val="24"/>
        </w:rPr>
        <w:t xml:space="preserve"> (19.7%) were most likely to need support, followed by those identifying as disabled (10.7%).</w:t>
      </w:r>
    </w:p>
    <w:p w14:paraId="4BE4B28A" w14:textId="0A5CB700" w:rsidR="00CB2C68" w:rsidRPr="00BA50FD" w:rsidRDefault="000F7D2A" w:rsidP="00CB2C68">
      <w:pPr>
        <w:ind w:right="-23"/>
        <w:rPr>
          <w:rFonts w:ascii="Calibri" w:hAnsi="Calibri" w:cs="Calibri"/>
          <w:bCs/>
          <w:sz w:val="24"/>
          <w:szCs w:val="24"/>
        </w:rPr>
      </w:pPr>
      <w:r>
        <w:rPr>
          <w:noProof/>
          <w14:ligatures w14:val="standardContextual"/>
        </w:rPr>
        <w:drawing>
          <wp:inline distT="0" distB="0" distL="0" distR="0" wp14:anchorId="21E52231" wp14:editId="4BB19333">
            <wp:extent cx="5731510" cy="2638425"/>
            <wp:effectExtent l="0" t="0" r="2540" b="9525"/>
            <wp:docPr id="242674530" name="Chart 1" descr="Chart showing response pattern described in the narrative text">
              <a:extLst xmlns:a="http://schemas.openxmlformats.org/drawingml/2006/main">
                <a:ext uri="{FF2B5EF4-FFF2-40B4-BE49-F238E27FC236}">
                  <a16:creationId xmlns:a16="http://schemas.microsoft.com/office/drawing/2014/main" id="{4061395A-2547-4D8C-B620-F98D96B75AA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1FA24634" w14:textId="311CFF86" w:rsidR="00CB2C68" w:rsidRDefault="003834B4" w:rsidP="00CB2C68">
      <w:pPr>
        <w:rPr>
          <w:rFonts w:ascii="Calibri" w:hAnsi="Calibri" w:cs="Calibri"/>
          <w:sz w:val="24"/>
          <w:szCs w:val="24"/>
        </w:rPr>
      </w:pPr>
      <w:r>
        <w:rPr>
          <w:rFonts w:ascii="Calibri" w:hAnsi="Calibri" w:cs="Calibri"/>
          <w:sz w:val="24"/>
          <w:szCs w:val="24"/>
        </w:rPr>
        <w:lastRenderedPageBreak/>
        <w:t xml:space="preserve">Whilst not directly </w:t>
      </w:r>
      <w:r w:rsidR="0049574E">
        <w:rPr>
          <w:rFonts w:ascii="Calibri" w:hAnsi="Calibri" w:cs="Calibri"/>
          <w:sz w:val="24"/>
          <w:szCs w:val="24"/>
        </w:rPr>
        <w:t xml:space="preserve">correlated with level of deprivation, those living in the </w:t>
      </w:r>
      <w:r w:rsidR="00D66280">
        <w:rPr>
          <w:rFonts w:ascii="Calibri" w:hAnsi="Calibri" w:cs="Calibri"/>
          <w:sz w:val="24"/>
          <w:szCs w:val="24"/>
        </w:rPr>
        <w:t>most deprived areas of the city were most likely to need support to claim Pension Credit (13.6%, compared with 5.0% of those in the least deprived areas.</w:t>
      </w:r>
    </w:p>
    <w:p w14:paraId="2F6C0C36" w14:textId="2BD54B5F" w:rsidR="00CB2C68" w:rsidRPr="00BA50FD" w:rsidRDefault="00B0122D" w:rsidP="0058268F">
      <w:pPr>
        <w:rPr>
          <w:rFonts w:cstheme="minorHAnsi"/>
          <w:sz w:val="32"/>
        </w:rPr>
      </w:pPr>
      <w:r>
        <w:rPr>
          <w:noProof/>
          <w14:ligatures w14:val="standardContextual"/>
        </w:rPr>
        <w:drawing>
          <wp:inline distT="0" distB="0" distL="0" distR="0" wp14:anchorId="6EE42BE8" wp14:editId="32F484A6">
            <wp:extent cx="5731510" cy="2514600"/>
            <wp:effectExtent l="0" t="0" r="2540" b="0"/>
            <wp:docPr id="1396067643" name="Chart 1" descr="Chart showing response pattern described in the narrative text">
              <a:extLst xmlns:a="http://schemas.openxmlformats.org/drawingml/2006/main">
                <a:ext uri="{FF2B5EF4-FFF2-40B4-BE49-F238E27FC236}">
                  <a16:creationId xmlns:a16="http://schemas.microsoft.com/office/drawing/2014/main" id="{4B19EC9E-BE85-4B5D-91B5-4D710B2DF11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08796FD9" w14:textId="7BCCEDFD" w:rsidR="00EB3694" w:rsidRDefault="00EB3694">
      <w:pPr>
        <w:spacing w:after="160" w:line="259" w:lineRule="auto"/>
        <w:rPr>
          <w:rFonts w:cstheme="minorHAnsi"/>
          <w:sz w:val="32"/>
        </w:rPr>
      </w:pPr>
      <w:r>
        <w:rPr>
          <w:rFonts w:cstheme="minorHAnsi"/>
          <w:sz w:val="32"/>
        </w:rPr>
        <w:br w:type="page"/>
      </w:r>
    </w:p>
    <w:p w14:paraId="7FD2F001" w14:textId="77777777" w:rsidR="00CB2C68" w:rsidRPr="00BA50FD" w:rsidRDefault="00CB2C68" w:rsidP="00CB2C68">
      <w:pPr>
        <w:jc w:val="center"/>
        <w:rPr>
          <w:rFonts w:cstheme="minorHAnsi"/>
          <w:sz w:val="32"/>
        </w:rPr>
      </w:pPr>
    </w:p>
    <w:p w14:paraId="5F1D4CDB" w14:textId="77777777" w:rsidR="00CB2C68" w:rsidRPr="00BA50FD" w:rsidRDefault="00CB2C68" w:rsidP="00CB2C68">
      <w:pPr>
        <w:jc w:val="center"/>
        <w:rPr>
          <w:rFonts w:cstheme="minorHAnsi"/>
          <w:sz w:val="32"/>
        </w:rPr>
      </w:pPr>
    </w:p>
    <w:p w14:paraId="021A5437" w14:textId="77777777" w:rsidR="00CB2C68" w:rsidRPr="00BA50FD" w:rsidRDefault="00CB2C68" w:rsidP="00CB2C68">
      <w:pPr>
        <w:jc w:val="center"/>
        <w:rPr>
          <w:rFonts w:cstheme="minorHAnsi"/>
          <w:sz w:val="32"/>
        </w:rPr>
      </w:pPr>
    </w:p>
    <w:p w14:paraId="471D6F9D" w14:textId="77777777" w:rsidR="00CB2C68" w:rsidRPr="00BA50FD" w:rsidRDefault="00CB2C68" w:rsidP="00CB2C68">
      <w:pPr>
        <w:jc w:val="center"/>
        <w:rPr>
          <w:rFonts w:cstheme="minorHAnsi"/>
          <w:sz w:val="32"/>
        </w:rPr>
      </w:pPr>
    </w:p>
    <w:p w14:paraId="4F4FA544" w14:textId="77777777" w:rsidR="00CB2C68" w:rsidRPr="00BA50FD" w:rsidRDefault="00CB2C68" w:rsidP="00CB2C68">
      <w:pPr>
        <w:jc w:val="center"/>
        <w:rPr>
          <w:rFonts w:cstheme="minorHAnsi"/>
          <w:sz w:val="32"/>
        </w:rPr>
      </w:pPr>
    </w:p>
    <w:p w14:paraId="3D83FA45" w14:textId="77777777" w:rsidR="00CB2C68" w:rsidRPr="00BA50FD" w:rsidRDefault="00CB2C68" w:rsidP="00CB2C68">
      <w:pPr>
        <w:jc w:val="center"/>
        <w:rPr>
          <w:rFonts w:cstheme="minorHAnsi"/>
          <w:sz w:val="32"/>
        </w:rPr>
      </w:pPr>
    </w:p>
    <w:p w14:paraId="0B24F75F" w14:textId="77777777" w:rsidR="00CB2C68" w:rsidRPr="00BA50FD" w:rsidRDefault="00CB2C68" w:rsidP="00CB2C68">
      <w:pPr>
        <w:jc w:val="center"/>
        <w:rPr>
          <w:rFonts w:cstheme="minorHAnsi"/>
          <w:sz w:val="32"/>
        </w:rPr>
      </w:pPr>
    </w:p>
    <w:p w14:paraId="2432A3DF" w14:textId="03E85FB0" w:rsidR="00CB2C68" w:rsidRPr="00BA50FD" w:rsidRDefault="00CB2C68" w:rsidP="00CB2C68">
      <w:pPr>
        <w:jc w:val="center"/>
        <w:rPr>
          <w:b/>
          <w:sz w:val="36"/>
          <w:szCs w:val="36"/>
        </w:rPr>
      </w:pPr>
      <w:r w:rsidRPr="00BA50FD">
        <w:rPr>
          <w:b/>
          <w:sz w:val="36"/>
          <w:szCs w:val="36"/>
        </w:rPr>
        <w:t xml:space="preserve">Section </w:t>
      </w:r>
      <w:r w:rsidR="004C1FF9">
        <w:rPr>
          <w:b/>
          <w:sz w:val="36"/>
          <w:szCs w:val="36"/>
        </w:rPr>
        <w:t>6</w:t>
      </w:r>
      <w:r w:rsidRPr="00BA50FD">
        <w:rPr>
          <w:b/>
          <w:sz w:val="36"/>
          <w:szCs w:val="36"/>
        </w:rPr>
        <w:t>:</w:t>
      </w:r>
    </w:p>
    <w:p w14:paraId="45C569DE" w14:textId="77777777" w:rsidR="00CB2C68" w:rsidRPr="00BA50FD" w:rsidRDefault="00CB2C68" w:rsidP="00CB2C68">
      <w:pPr>
        <w:pStyle w:val="Heading1"/>
        <w:jc w:val="center"/>
        <w:rPr>
          <w:rFonts w:asciiTheme="minorHAnsi" w:hAnsiTheme="minorHAnsi" w:cstheme="minorHAnsi"/>
          <w:b/>
          <w:color w:val="auto"/>
          <w:sz w:val="36"/>
        </w:rPr>
      </w:pPr>
      <w:bookmarkStart w:id="26" w:name="_Toc168164269"/>
      <w:bookmarkStart w:id="27" w:name="_Toc197967197"/>
      <w:r w:rsidRPr="00BA50FD">
        <w:rPr>
          <w:rFonts w:asciiTheme="minorHAnsi" w:hAnsiTheme="minorHAnsi" w:cstheme="minorHAnsi"/>
          <w:b/>
          <w:color w:val="auto"/>
          <w:sz w:val="36"/>
        </w:rPr>
        <w:t>Housing</w:t>
      </w:r>
      <w:bookmarkEnd w:id="26"/>
      <w:bookmarkEnd w:id="27"/>
    </w:p>
    <w:p w14:paraId="417B4AE8" w14:textId="77777777" w:rsidR="00CB2C68" w:rsidRPr="00BA50FD" w:rsidRDefault="00CB2C68" w:rsidP="00CB2C68"/>
    <w:p w14:paraId="31F57748"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30EDC632" w14:textId="2F591EDB" w:rsidR="00CB2C68" w:rsidRPr="00BA50FD" w:rsidRDefault="004C1FF9" w:rsidP="00CB2C68">
      <w:pPr>
        <w:rPr>
          <w:rFonts w:ascii="Calibri" w:hAnsi="Calibri" w:cs="Calibri"/>
          <w:b/>
          <w:sz w:val="26"/>
          <w:szCs w:val="26"/>
        </w:rPr>
      </w:pPr>
      <w:r>
        <w:rPr>
          <w:rFonts w:ascii="Calibri" w:hAnsi="Calibri" w:cs="Calibri"/>
          <w:b/>
          <w:sz w:val="26"/>
          <w:szCs w:val="26"/>
        </w:rPr>
        <w:lastRenderedPageBreak/>
        <w:t>23</w:t>
      </w:r>
      <w:r w:rsidR="00CB2C68" w:rsidRPr="00BA50FD">
        <w:rPr>
          <w:rFonts w:ascii="Calibri" w:hAnsi="Calibri" w:cs="Calibri"/>
          <w:b/>
          <w:sz w:val="26"/>
          <w:szCs w:val="26"/>
        </w:rPr>
        <w:t>.  To what extent do you agree that you have access to good quality housing?</w:t>
      </w:r>
    </w:p>
    <w:p w14:paraId="2CD9391E" w14:textId="0FBA50A8" w:rsidR="00CB2C68" w:rsidRPr="006F250D" w:rsidRDefault="008F37B0" w:rsidP="00CB2C68">
      <w:pPr>
        <w:rPr>
          <w:iCs/>
          <w:sz w:val="24"/>
          <w:szCs w:val="24"/>
        </w:rPr>
      </w:pPr>
      <w:r w:rsidRPr="006F250D">
        <w:rPr>
          <w:iCs/>
          <w:sz w:val="24"/>
          <w:szCs w:val="24"/>
        </w:rPr>
        <w:t xml:space="preserve">Seven in ten </w:t>
      </w:r>
      <w:r w:rsidR="00CB2C68" w:rsidRPr="006F250D">
        <w:rPr>
          <w:iCs/>
          <w:sz w:val="24"/>
          <w:szCs w:val="24"/>
        </w:rPr>
        <w:t>respondents (7</w:t>
      </w:r>
      <w:r w:rsidR="00A76807" w:rsidRPr="006F250D">
        <w:rPr>
          <w:iCs/>
          <w:sz w:val="24"/>
          <w:szCs w:val="24"/>
        </w:rPr>
        <w:t>0</w:t>
      </w:r>
      <w:r w:rsidR="00CB2C68" w:rsidRPr="006F250D">
        <w:rPr>
          <w:iCs/>
          <w:sz w:val="24"/>
          <w:szCs w:val="24"/>
        </w:rPr>
        <w:t>.</w:t>
      </w:r>
      <w:r w:rsidR="00A76807" w:rsidRPr="006F250D">
        <w:rPr>
          <w:iCs/>
          <w:sz w:val="24"/>
          <w:szCs w:val="24"/>
        </w:rPr>
        <w:t>7</w:t>
      </w:r>
      <w:r w:rsidR="00CB2C68" w:rsidRPr="006F250D">
        <w:rPr>
          <w:iCs/>
          <w:sz w:val="24"/>
          <w:szCs w:val="24"/>
        </w:rPr>
        <w:t xml:space="preserve">%) agreed they had access to good quality housing, </w:t>
      </w:r>
      <w:r w:rsidR="00A76807" w:rsidRPr="006F250D">
        <w:rPr>
          <w:iCs/>
          <w:sz w:val="24"/>
          <w:szCs w:val="24"/>
        </w:rPr>
        <w:t xml:space="preserve">broadly </w:t>
      </w:r>
      <w:proofErr w:type="gramStart"/>
      <w:r w:rsidR="00A76807" w:rsidRPr="006F250D">
        <w:rPr>
          <w:iCs/>
          <w:sz w:val="24"/>
          <w:szCs w:val="24"/>
        </w:rPr>
        <w:t>similar to</w:t>
      </w:r>
      <w:proofErr w:type="gramEnd"/>
      <w:r w:rsidR="00A76807" w:rsidRPr="006F250D">
        <w:rPr>
          <w:iCs/>
          <w:sz w:val="24"/>
          <w:szCs w:val="24"/>
        </w:rPr>
        <w:t xml:space="preserve"> findings of previous years</w:t>
      </w:r>
      <w:r w:rsidR="00CB2C68" w:rsidRPr="006F250D">
        <w:rPr>
          <w:iCs/>
          <w:sz w:val="24"/>
          <w:szCs w:val="24"/>
        </w:rPr>
        <w:t>.</w:t>
      </w:r>
    </w:p>
    <w:p w14:paraId="2470FC48" w14:textId="7BF9928A" w:rsidR="00CB2C68" w:rsidRPr="006F250D" w:rsidRDefault="00CA4507" w:rsidP="00CB2C68">
      <w:pPr>
        <w:rPr>
          <w:iCs/>
          <w:sz w:val="24"/>
          <w:szCs w:val="24"/>
        </w:rPr>
      </w:pPr>
      <w:r w:rsidRPr="006F250D">
        <w:rPr>
          <w:iCs/>
          <w:sz w:val="24"/>
          <w:szCs w:val="24"/>
        </w:rPr>
        <w:t>Welsh speakers, and</w:t>
      </w:r>
      <w:r w:rsidR="00CB2C68" w:rsidRPr="006F250D">
        <w:rPr>
          <w:iCs/>
          <w:sz w:val="24"/>
          <w:szCs w:val="24"/>
        </w:rPr>
        <w:t xml:space="preserve"> those aged 55 or over were most likely to agree</w:t>
      </w:r>
      <w:r w:rsidRPr="006F250D">
        <w:rPr>
          <w:iCs/>
          <w:sz w:val="24"/>
          <w:szCs w:val="24"/>
        </w:rPr>
        <w:t xml:space="preserve"> (77.1% and 76.9% respectively).</w:t>
      </w:r>
    </w:p>
    <w:p w14:paraId="1D8B1B78" w14:textId="2FAE5872" w:rsidR="00CB2C68" w:rsidRPr="00BA50FD" w:rsidRDefault="00A17827" w:rsidP="00CB2C68">
      <w:pPr>
        <w:rPr>
          <w:iCs/>
          <w:sz w:val="24"/>
          <w:szCs w:val="24"/>
        </w:rPr>
      </w:pPr>
      <w:r w:rsidRPr="006F250D">
        <w:rPr>
          <w:iCs/>
          <w:sz w:val="24"/>
          <w:szCs w:val="24"/>
        </w:rPr>
        <w:t>Respondents from ethnically diverse backgrounds were least likely to agree (55.1%)</w:t>
      </w:r>
      <w:r w:rsidR="00CB2C68" w:rsidRPr="006F250D">
        <w:rPr>
          <w:iCs/>
          <w:sz w:val="24"/>
          <w:szCs w:val="24"/>
        </w:rPr>
        <w:t>.</w:t>
      </w:r>
    </w:p>
    <w:p w14:paraId="7CA97EBE" w14:textId="4E83CE27" w:rsidR="00CB2C68" w:rsidRPr="00BA50FD" w:rsidRDefault="00A61F6E" w:rsidP="00CB2C68">
      <w:pPr>
        <w:rPr>
          <w:sz w:val="24"/>
          <w:szCs w:val="24"/>
        </w:rPr>
      </w:pPr>
      <w:r>
        <w:rPr>
          <w:noProof/>
          <w14:ligatures w14:val="standardContextual"/>
        </w:rPr>
        <w:drawing>
          <wp:inline distT="0" distB="0" distL="0" distR="0" wp14:anchorId="1DD26497" wp14:editId="106BC5D0">
            <wp:extent cx="5731510" cy="2849880"/>
            <wp:effectExtent l="0" t="0" r="2540" b="7620"/>
            <wp:docPr id="1356020429" name="Chart 1" descr="Chart showing response pattern described in the narrative text">
              <a:extLst xmlns:a="http://schemas.openxmlformats.org/drawingml/2006/main">
                <a:ext uri="{FF2B5EF4-FFF2-40B4-BE49-F238E27FC236}">
                  <a16:creationId xmlns:a16="http://schemas.microsoft.com/office/drawing/2014/main" id="{8D818523-8DD1-4FB4-8AF1-22A41F8E852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r w:rsidR="00CB2C68" w:rsidRPr="00BA50FD">
        <w:rPr>
          <w:i/>
        </w:rPr>
        <w:t xml:space="preserve"> </w:t>
      </w:r>
      <w:r w:rsidR="00CB2C68" w:rsidRPr="00BA50FD">
        <w:rPr>
          <w:i/>
          <w:sz w:val="24"/>
          <w:szCs w:val="24"/>
        </w:rPr>
        <w:t>Base sizes shown in brackets; excludes ‘Don’t Know’ responses</w:t>
      </w:r>
      <w:r w:rsidR="00CB2C68">
        <w:rPr>
          <w:i/>
          <w:sz w:val="24"/>
          <w:szCs w:val="24"/>
        </w:rPr>
        <w:t>.</w:t>
      </w:r>
    </w:p>
    <w:p w14:paraId="0D70290D" w14:textId="77777777" w:rsidR="00CB2C68" w:rsidRPr="00BA50FD" w:rsidRDefault="00CB2C68" w:rsidP="005B418A">
      <w:pPr>
        <w:spacing w:after="0"/>
        <w:rPr>
          <w:iCs/>
          <w:sz w:val="24"/>
          <w:szCs w:val="24"/>
        </w:rPr>
      </w:pPr>
    </w:p>
    <w:p w14:paraId="0E8273A7" w14:textId="6057B012" w:rsidR="00CB2C68" w:rsidRPr="006A67FD" w:rsidRDefault="00CB2C68" w:rsidP="00CB2C68">
      <w:pPr>
        <w:rPr>
          <w:iCs/>
          <w:sz w:val="24"/>
          <w:szCs w:val="24"/>
        </w:rPr>
      </w:pPr>
      <w:r w:rsidRPr="006A67FD">
        <w:rPr>
          <w:iCs/>
          <w:sz w:val="24"/>
          <w:szCs w:val="24"/>
        </w:rPr>
        <w:t>A</w:t>
      </w:r>
      <w:r w:rsidR="00EA6EA0" w:rsidRPr="006A67FD">
        <w:rPr>
          <w:iCs/>
          <w:sz w:val="24"/>
          <w:szCs w:val="24"/>
        </w:rPr>
        <w:t>s in previous years, a</w:t>
      </w:r>
      <w:r w:rsidRPr="006A67FD">
        <w:rPr>
          <w:iCs/>
          <w:sz w:val="24"/>
          <w:szCs w:val="24"/>
        </w:rPr>
        <w:t>greement with this statement was correlated with level of deprivation, with those living in the most deprived areas least likely to agree.</w:t>
      </w:r>
    </w:p>
    <w:p w14:paraId="3D9B759B" w14:textId="2C90CC9B" w:rsidR="00CB2C68" w:rsidRPr="00BA50FD" w:rsidRDefault="00CB2C68" w:rsidP="00CB2C68">
      <w:pPr>
        <w:rPr>
          <w:iCs/>
          <w:sz w:val="24"/>
          <w:szCs w:val="24"/>
        </w:rPr>
      </w:pPr>
      <w:r w:rsidRPr="006A67FD">
        <w:rPr>
          <w:iCs/>
          <w:sz w:val="24"/>
          <w:szCs w:val="24"/>
        </w:rPr>
        <w:t>One in seven (</w:t>
      </w:r>
      <w:r w:rsidR="00563621" w:rsidRPr="006A67FD">
        <w:rPr>
          <w:iCs/>
          <w:sz w:val="24"/>
          <w:szCs w:val="24"/>
        </w:rPr>
        <w:t>16.7</w:t>
      </w:r>
      <w:r w:rsidRPr="006A67FD">
        <w:rPr>
          <w:iCs/>
          <w:sz w:val="24"/>
          <w:szCs w:val="24"/>
        </w:rPr>
        <w:t xml:space="preserve">%) of those living in the most deprived areas ‘strongly disagreed’, </w:t>
      </w:r>
      <w:r w:rsidR="000773D5" w:rsidRPr="006A67FD">
        <w:rPr>
          <w:iCs/>
          <w:sz w:val="24"/>
          <w:szCs w:val="24"/>
        </w:rPr>
        <w:t>more than</w:t>
      </w:r>
      <w:r w:rsidRPr="006A67FD">
        <w:rPr>
          <w:iCs/>
          <w:sz w:val="24"/>
          <w:szCs w:val="24"/>
        </w:rPr>
        <w:t xml:space="preserve"> five times </w:t>
      </w:r>
      <w:r w:rsidR="000773D5" w:rsidRPr="006A67FD">
        <w:rPr>
          <w:iCs/>
          <w:sz w:val="24"/>
          <w:szCs w:val="24"/>
        </w:rPr>
        <w:t>the proportion</w:t>
      </w:r>
      <w:r w:rsidRPr="006A67FD">
        <w:rPr>
          <w:iCs/>
          <w:sz w:val="24"/>
          <w:szCs w:val="24"/>
        </w:rPr>
        <w:t xml:space="preserve"> of those in the least deprived areas (</w:t>
      </w:r>
      <w:r w:rsidR="00563621" w:rsidRPr="006A67FD">
        <w:rPr>
          <w:iCs/>
          <w:sz w:val="24"/>
          <w:szCs w:val="24"/>
        </w:rPr>
        <w:t>3.0</w:t>
      </w:r>
      <w:r w:rsidRPr="006A67FD">
        <w:rPr>
          <w:iCs/>
          <w:sz w:val="24"/>
          <w:szCs w:val="24"/>
        </w:rPr>
        <w:t>%).</w:t>
      </w:r>
    </w:p>
    <w:p w14:paraId="181DEFF3" w14:textId="77777777" w:rsidR="00EA6EA0" w:rsidRDefault="0052052E" w:rsidP="006A67FD">
      <w:pPr>
        <w:spacing w:after="0"/>
        <w:rPr>
          <w:i/>
          <w:sz w:val="24"/>
          <w:szCs w:val="24"/>
        </w:rPr>
      </w:pPr>
      <w:r>
        <w:rPr>
          <w:noProof/>
          <w14:ligatures w14:val="standardContextual"/>
        </w:rPr>
        <w:drawing>
          <wp:inline distT="0" distB="0" distL="0" distR="0" wp14:anchorId="0202991B" wp14:editId="6DB6BAD6">
            <wp:extent cx="5731510" cy="2179320"/>
            <wp:effectExtent l="0" t="0" r="2540" b="11430"/>
            <wp:docPr id="910965529" name="Chart 1" descr="Chart showing response pattern described in the narrative text">
              <a:extLst xmlns:a="http://schemas.openxmlformats.org/drawingml/2006/main">
                <a:ext uri="{FF2B5EF4-FFF2-40B4-BE49-F238E27FC236}">
                  <a16:creationId xmlns:a16="http://schemas.microsoft.com/office/drawing/2014/main" id="{E61C6D8F-94AE-4C51-9F1A-CFEB2CA5947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0FFB8E08" w14:textId="305058C3" w:rsidR="00CB2C68" w:rsidRPr="00BA50FD" w:rsidRDefault="00CB2C68" w:rsidP="00CB2C68">
      <w:pPr>
        <w:rPr>
          <w:iCs/>
          <w:sz w:val="24"/>
          <w:szCs w:val="24"/>
        </w:rPr>
      </w:pPr>
      <w:r w:rsidRPr="00BA50FD">
        <w:rPr>
          <w:i/>
          <w:sz w:val="24"/>
          <w:szCs w:val="24"/>
        </w:rPr>
        <w:t>Base sizes shown in brackets; excludes ‘Don’t Know’ responses</w:t>
      </w:r>
      <w:r>
        <w:rPr>
          <w:i/>
          <w:sz w:val="24"/>
          <w:szCs w:val="24"/>
        </w:rPr>
        <w:t>.</w:t>
      </w:r>
    </w:p>
    <w:p w14:paraId="38B26A19"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lastRenderedPageBreak/>
        <w:t>Over the last 12 months, has your housing situation:</w:t>
      </w:r>
    </w:p>
    <w:p w14:paraId="2F9D1215" w14:textId="760D3220" w:rsidR="00CB2C68" w:rsidRPr="00E344EF" w:rsidRDefault="00CB2C68" w:rsidP="00CB2C68">
      <w:pPr>
        <w:rPr>
          <w:iCs/>
          <w:sz w:val="24"/>
          <w:szCs w:val="24"/>
        </w:rPr>
      </w:pPr>
      <w:proofErr w:type="gramStart"/>
      <w:r w:rsidRPr="00E344EF">
        <w:rPr>
          <w:iCs/>
          <w:sz w:val="24"/>
          <w:szCs w:val="24"/>
        </w:rPr>
        <w:t>The majority of</w:t>
      </w:r>
      <w:proofErr w:type="gramEnd"/>
      <w:r w:rsidRPr="00E344EF">
        <w:rPr>
          <w:iCs/>
          <w:sz w:val="24"/>
          <w:szCs w:val="24"/>
        </w:rPr>
        <w:t xml:space="preserve"> respondents (8</w:t>
      </w:r>
      <w:r w:rsidR="00026C20" w:rsidRPr="00E344EF">
        <w:rPr>
          <w:iCs/>
          <w:sz w:val="24"/>
          <w:szCs w:val="24"/>
        </w:rPr>
        <w:t>4.</w:t>
      </w:r>
      <w:r w:rsidRPr="00E344EF">
        <w:rPr>
          <w:iCs/>
          <w:sz w:val="24"/>
          <w:szCs w:val="24"/>
        </w:rPr>
        <w:t xml:space="preserve">7%) stated there had not been a change in their housing situation over the past year, </w:t>
      </w:r>
      <w:r w:rsidR="00E344EF" w:rsidRPr="00E344EF">
        <w:rPr>
          <w:iCs/>
          <w:sz w:val="24"/>
          <w:szCs w:val="24"/>
        </w:rPr>
        <w:t>reflecting previous</w:t>
      </w:r>
      <w:r w:rsidRPr="00E344EF">
        <w:rPr>
          <w:iCs/>
          <w:sz w:val="24"/>
          <w:szCs w:val="24"/>
        </w:rPr>
        <w:t xml:space="preserve"> survey</w:t>
      </w:r>
      <w:r w:rsidR="00E344EF" w:rsidRPr="00E344EF">
        <w:rPr>
          <w:iCs/>
          <w:sz w:val="24"/>
          <w:szCs w:val="24"/>
        </w:rPr>
        <w:t>s</w:t>
      </w:r>
      <w:r w:rsidRPr="00E344EF">
        <w:rPr>
          <w:iCs/>
          <w:sz w:val="24"/>
          <w:szCs w:val="24"/>
        </w:rPr>
        <w:t>.</w:t>
      </w:r>
    </w:p>
    <w:p w14:paraId="37CB70AB" w14:textId="6BBE9EF7" w:rsidR="00CB2C68" w:rsidRPr="00691692" w:rsidRDefault="00CB2C68" w:rsidP="00CB2C68">
      <w:pPr>
        <w:rPr>
          <w:iCs/>
          <w:sz w:val="24"/>
          <w:szCs w:val="24"/>
        </w:rPr>
      </w:pPr>
      <w:r w:rsidRPr="00691692">
        <w:rPr>
          <w:iCs/>
          <w:sz w:val="24"/>
          <w:szCs w:val="24"/>
        </w:rPr>
        <w:t>As in the previous survey, respondents under the age of 35 were most likely to report a change in their circumstance, with one in s</w:t>
      </w:r>
      <w:r w:rsidR="007A025B" w:rsidRPr="00691692">
        <w:rPr>
          <w:iCs/>
          <w:sz w:val="24"/>
          <w:szCs w:val="24"/>
        </w:rPr>
        <w:t>ix</w:t>
      </w:r>
      <w:r w:rsidRPr="00691692">
        <w:rPr>
          <w:iCs/>
          <w:sz w:val="24"/>
          <w:szCs w:val="24"/>
        </w:rPr>
        <w:t xml:space="preserve"> (1</w:t>
      </w:r>
      <w:r w:rsidR="005660F1" w:rsidRPr="00691692">
        <w:rPr>
          <w:iCs/>
          <w:sz w:val="24"/>
          <w:szCs w:val="24"/>
        </w:rPr>
        <w:t>6</w:t>
      </w:r>
      <w:r w:rsidRPr="00691692">
        <w:rPr>
          <w:iCs/>
          <w:sz w:val="24"/>
          <w:szCs w:val="24"/>
        </w:rPr>
        <w:t>.</w:t>
      </w:r>
      <w:r w:rsidR="005660F1" w:rsidRPr="00691692">
        <w:rPr>
          <w:iCs/>
          <w:sz w:val="24"/>
          <w:szCs w:val="24"/>
        </w:rPr>
        <w:t>6</w:t>
      </w:r>
      <w:r w:rsidRPr="00691692">
        <w:rPr>
          <w:iCs/>
          <w:sz w:val="24"/>
          <w:szCs w:val="24"/>
        </w:rPr>
        <w:t>%) stating it had improved (</w:t>
      </w:r>
      <w:r w:rsidR="007A025B" w:rsidRPr="00691692">
        <w:rPr>
          <w:iCs/>
          <w:sz w:val="24"/>
          <w:szCs w:val="24"/>
        </w:rPr>
        <w:t>up slightly from 13.4%</w:t>
      </w:r>
      <w:r w:rsidR="005660F1" w:rsidRPr="00691692">
        <w:rPr>
          <w:iCs/>
          <w:sz w:val="24"/>
          <w:szCs w:val="24"/>
        </w:rPr>
        <w:t xml:space="preserve"> in 2023</w:t>
      </w:r>
      <w:r w:rsidRPr="00691692">
        <w:rPr>
          <w:iCs/>
          <w:sz w:val="24"/>
          <w:szCs w:val="24"/>
        </w:rPr>
        <w:t xml:space="preserve">), </w:t>
      </w:r>
      <w:r w:rsidR="000B16CD" w:rsidRPr="00691692">
        <w:rPr>
          <w:iCs/>
          <w:sz w:val="24"/>
          <w:szCs w:val="24"/>
        </w:rPr>
        <w:t>but almost</w:t>
      </w:r>
      <w:r w:rsidRPr="00691692">
        <w:rPr>
          <w:iCs/>
          <w:sz w:val="24"/>
          <w:szCs w:val="24"/>
        </w:rPr>
        <w:t xml:space="preserve"> one in </w:t>
      </w:r>
      <w:r w:rsidR="000B16CD" w:rsidRPr="00691692">
        <w:rPr>
          <w:iCs/>
          <w:sz w:val="24"/>
          <w:szCs w:val="24"/>
        </w:rPr>
        <w:t>five</w:t>
      </w:r>
      <w:r w:rsidRPr="00691692">
        <w:rPr>
          <w:iCs/>
          <w:sz w:val="24"/>
          <w:szCs w:val="24"/>
        </w:rPr>
        <w:t xml:space="preserve"> (1</w:t>
      </w:r>
      <w:r w:rsidR="00C94495" w:rsidRPr="00691692">
        <w:rPr>
          <w:iCs/>
          <w:sz w:val="24"/>
          <w:szCs w:val="24"/>
        </w:rPr>
        <w:t>8</w:t>
      </w:r>
      <w:r w:rsidRPr="00691692">
        <w:rPr>
          <w:iCs/>
          <w:sz w:val="24"/>
          <w:szCs w:val="24"/>
        </w:rPr>
        <w:t>.</w:t>
      </w:r>
      <w:r w:rsidR="00C94495" w:rsidRPr="00691692">
        <w:rPr>
          <w:iCs/>
          <w:sz w:val="24"/>
          <w:szCs w:val="24"/>
        </w:rPr>
        <w:t>2</w:t>
      </w:r>
      <w:r w:rsidRPr="00691692">
        <w:rPr>
          <w:iCs/>
          <w:sz w:val="24"/>
          <w:szCs w:val="24"/>
        </w:rPr>
        <w:t>%) that it had declined</w:t>
      </w:r>
      <w:r w:rsidR="007A1CD2" w:rsidRPr="00691692">
        <w:rPr>
          <w:iCs/>
          <w:sz w:val="24"/>
          <w:szCs w:val="24"/>
        </w:rPr>
        <w:t xml:space="preserve"> (up from 11.1%)</w:t>
      </w:r>
      <w:r w:rsidRPr="00691692">
        <w:rPr>
          <w:iCs/>
          <w:sz w:val="24"/>
          <w:szCs w:val="24"/>
        </w:rPr>
        <w:t>.</w:t>
      </w:r>
      <w:r w:rsidR="00285CFC" w:rsidRPr="00691692">
        <w:rPr>
          <w:iCs/>
          <w:sz w:val="24"/>
          <w:szCs w:val="24"/>
        </w:rPr>
        <w:t xml:space="preserve">  Those aged 55 or over were least </w:t>
      </w:r>
      <w:r w:rsidR="00691692" w:rsidRPr="00691692">
        <w:rPr>
          <w:iCs/>
          <w:sz w:val="24"/>
          <w:szCs w:val="24"/>
        </w:rPr>
        <w:t>likely to report a change in their housing situation (91.6%).</w:t>
      </w:r>
    </w:p>
    <w:p w14:paraId="12AE1D13" w14:textId="4B029FE1" w:rsidR="00CB2C68" w:rsidRPr="00BA50FD" w:rsidRDefault="00CB2C68" w:rsidP="00CB2C68">
      <w:pPr>
        <w:rPr>
          <w:iCs/>
          <w:sz w:val="24"/>
          <w:szCs w:val="24"/>
        </w:rPr>
      </w:pPr>
      <w:r w:rsidRPr="00691692">
        <w:rPr>
          <w:iCs/>
          <w:sz w:val="24"/>
          <w:szCs w:val="24"/>
        </w:rPr>
        <w:t>Respondents from a</w:t>
      </w:r>
      <w:r w:rsidR="00880F6C" w:rsidRPr="00691692">
        <w:rPr>
          <w:iCs/>
          <w:sz w:val="24"/>
          <w:szCs w:val="24"/>
        </w:rPr>
        <w:t>n</w:t>
      </w:r>
      <w:r w:rsidRPr="00691692">
        <w:rPr>
          <w:iCs/>
          <w:sz w:val="24"/>
          <w:szCs w:val="24"/>
        </w:rPr>
        <w:t xml:space="preserve"> ethnic</w:t>
      </w:r>
      <w:r w:rsidR="00880F6C" w:rsidRPr="00691692">
        <w:rPr>
          <w:iCs/>
          <w:sz w:val="24"/>
          <w:szCs w:val="24"/>
        </w:rPr>
        <w:t>all</w:t>
      </w:r>
      <w:r w:rsidRPr="00691692">
        <w:rPr>
          <w:iCs/>
          <w:sz w:val="24"/>
          <w:szCs w:val="24"/>
        </w:rPr>
        <w:t>y</w:t>
      </w:r>
      <w:r w:rsidR="00880F6C" w:rsidRPr="00691692">
        <w:rPr>
          <w:iCs/>
          <w:sz w:val="24"/>
          <w:szCs w:val="24"/>
        </w:rPr>
        <w:t xml:space="preserve"> diverse background</w:t>
      </w:r>
      <w:r w:rsidRPr="00691692">
        <w:rPr>
          <w:iCs/>
          <w:sz w:val="24"/>
          <w:szCs w:val="24"/>
        </w:rPr>
        <w:t xml:space="preserve"> were most likely to report a decline in their housing situation (1</w:t>
      </w:r>
      <w:r w:rsidR="00025FFD" w:rsidRPr="00691692">
        <w:rPr>
          <w:iCs/>
          <w:sz w:val="24"/>
          <w:szCs w:val="24"/>
        </w:rPr>
        <w:t>9</w:t>
      </w:r>
      <w:r w:rsidRPr="00691692">
        <w:rPr>
          <w:iCs/>
          <w:sz w:val="24"/>
          <w:szCs w:val="24"/>
        </w:rPr>
        <w:t>.3%).</w:t>
      </w:r>
    </w:p>
    <w:p w14:paraId="3C9E2A49" w14:textId="1D7D23C3" w:rsidR="00CB2C68" w:rsidRPr="00BA50FD" w:rsidRDefault="0052052E" w:rsidP="00CB2C68">
      <w:pPr>
        <w:rPr>
          <w:sz w:val="24"/>
          <w:szCs w:val="24"/>
        </w:rPr>
      </w:pPr>
      <w:r>
        <w:rPr>
          <w:noProof/>
          <w14:ligatures w14:val="standardContextual"/>
        </w:rPr>
        <w:drawing>
          <wp:inline distT="0" distB="0" distL="0" distR="0" wp14:anchorId="17BED721" wp14:editId="7AACE601">
            <wp:extent cx="5731510" cy="2695575"/>
            <wp:effectExtent l="0" t="0" r="2540" b="9525"/>
            <wp:docPr id="138493270" name="Chart 1" descr="Chart showing response pattern described in the narrative text">
              <a:extLst xmlns:a="http://schemas.openxmlformats.org/drawingml/2006/main">
                <a:ext uri="{FF2B5EF4-FFF2-40B4-BE49-F238E27FC236}">
                  <a16:creationId xmlns:a16="http://schemas.microsoft.com/office/drawing/2014/main" id="{D79DE5FB-40A0-4C19-8891-FFA255F93A7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r w:rsidR="00CB2C68" w:rsidRPr="00BA50FD">
        <w:rPr>
          <w:i/>
        </w:rPr>
        <w:t xml:space="preserve"> </w:t>
      </w:r>
      <w:r w:rsidR="00CB2C68" w:rsidRPr="00BA50FD">
        <w:rPr>
          <w:i/>
          <w:sz w:val="24"/>
          <w:szCs w:val="24"/>
        </w:rPr>
        <w:t>Base sizes shown in brackets; excludes ‘Don’t Know’ responses</w:t>
      </w:r>
      <w:r w:rsidR="00CB2C68">
        <w:rPr>
          <w:i/>
          <w:sz w:val="24"/>
          <w:szCs w:val="24"/>
        </w:rPr>
        <w:t>.</w:t>
      </w:r>
    </w:p>
    <w:p w14:paraId="1AC8F7D5" w14:textId="77777777" w:rsidR="00CB2C68" w:rsidRPr="00FD0EF8" w:rsidRDefault="00CB2C68" w:rsidP="00BE3F77">
      <w:pPr>
        <w:spacing w:after="0"/>
        <w:rPr>
          <w:iCs/>
          <w:sz w:val="24"/>
          <w:szCs w:val="24"/>
        </w:rPr>
      </w:pPr>
    </w:p>
    <w:p w14:paraId="2AD85A88" w14:textId="183B36E5" w:rsidR="00CB2C68" w:rsidRPr="00BA50FD" w:rsidRDefault="00CB2C68" w:rsidP="00CB2C68">
      <w:pPr>
        <w:rPr>
          <w:iCs/>
          <w:sz w:val="24"/>
          <w:szCs w:val="24"/>
        </w:rPr>
      </w:pPr>
      <w:r w:rsidRPr="00D36C28">
        <w:rPr>
          <w:iCs/>
          <w:sz w:val="24"/>
          <w:szCs w:val="24"/>
        </w:rPr>
        <w:t>There was a correlation between level of deprivation and the proportion of respondents reporting a decline in their housing situation, from 2.</w:t>
      </w:r>
      <w:r w:rsidR="00BE3F77" w:rsidRPr="00D36C28">
        <w:rPr>
          <w:iCs/>
          <w:sz w:val="24"/>
          <w:szCs w:val="24"/>
        </w:rPr>
        <w:t>9</w:t>
      </w:r>
      <w:r w:rsidRPr="00D36C28">
        <w:rPr>
          <w:iCs/>
          <w:sz w:val="24"/>
          <w:szCs w:val="24"/>
        </w:rPr>
        <w:t>% of those living in the least deprived areas of the city, to 18</w:t>
      </w:r>
      <w:r w:rsidR="00461B15" w:rsidRPr="00D36C28">
        <w:rPr>
          <w:iCs/>
          <w:sz w:val="24"/>
          <w:szCs w:val="24"/>
        </w:rPr>
        <w:t>.6</w:t>
      </w:r>
      <w:r w:rsidRPr="00D36C28">
        <w:rPr>
          <w:iCs/>
          <w:sz w:val="24"/>
          <w:szCs w:val="24"/>
        </w:rPr>
        <w:t>% in the most deprived areas</w:t>
      </w:r>
      <w:r w:rsidR="00461B15" w:rsidRPr="00D36C28">
        <w:rPr>
          <w:iCs/>
          <w:sz w:val="24"/>
          <w:szCs w:val="24"/>
        </w:rPr>
        <w:t xml:space="preserve"> (up from 12.8% in 2023</w:t>
      </w:r>
      <w:r w:rsidR="00D36C28" w:rsidRPr="00D36C28">
        <w:rPr>
          <w:iCs/>
          <w:sz w:val="24"/>
          <w:szCs w:val="24"/>
        </w:rPr>
        <w:t>)</w:t>
      </w:r>
      <w:r w:rsidRPr="00D36C28">
        <w:rPr>
          <w:iCs/>
          <w:sz w:val="24"/>
          <w:szCs w:val="24"/>
        </w:rPr>
        <w:t>.</w:t>
      </w:r>
      <w:r w:rsidRPr="000C67EF">
        <w:rPr>
          <w:iCs/>
          <w:sz w:val="24"/>
          <w:szCs w:val="24"/>
        </w:rPr>
        <w:t xml:space="preserve">  </w:t>
      </w:r>
    </w:p>
    <w:p w14:paraId="4F2A461F" w14:textId="77777777" w:rsidR="00D11DBE" w:rsidRDefault="0057113C" w:rsidP="00CB2C68">
      <w:r>
        <w:rPr>
          <w:noProof/>
          <w14:ligatures w14:val="standardContextual"/>
        </w:rPr>
        <w:drawing>
          <wp:inline distT="0" distB="0" distL="0" distR="0" wp14:anchorId="466D6707" wp14:editId="7566819F">
            <wp:extent cx="5731510" cy="2295525"/>
            <wp:effectExtent l="0" t="0" r="2540" b="9525"/>
            <wp:docPr id="981944724" name="Chart 1" descr="Chart showing response pattern described in the narrative text">
              <a:extLst xmlns:a="http://schemas.openxmlformats.org/drawingml/2006/main">
                <a:ext uri="{FF2B5EF4-FFF2-40B4-BE49-F238E27FC236}">
                  <a16:creationId xmlns:a16="http://schemas.microsoft.com/office/drawing/2014/main" id="{A455F0B9-57FE-1493-32DD-9EA446547CC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13A459D1" w14:textId="74C07979" w:rsidR="00CB2C68" w:rsidRPr="00BA50FD" w:rsidRDefault="00CB2C68">
      <w:pPr>
        <w:spacing w:after="160" w:line="259" w:lineRule="auto"/>
        <w:rPr>
          <w:rFonts w:cstheme="minorHAnsi"/>
          <w:sz w:val="32"/>
        </w:rPr>
      </w:pPr>
    </w:p>
    <w:p w14:paraId="06F7E1F2" w14:textId="77777777" w:rsidR="00CB2C68" w:rsidRPr="00BA50FD" w:rsidRDefault="00CB2C68" w:rsidP="00CB2C68">
      <w:pPr>
        <w:jc w:val="center"/>
        <w:rPr>
          <w:rFonts w:cstheme="minorHAnsi"/>
          <w:sz w:val="32"/>
        </w:rPr>
      </w:pPr>
    </w:p>
    <w:p w14:paraId="231652E9" w14:textId="77777777" w:rsidR="00CB2C68" w:rsidRPr="00BA50FD" w:rsidRDefault="00CB2C68" w:rsidP="00CB2C68">
      <w:pPr>
        <w:jc w:val="center"/>
        <w:rPr>
          <w:rFonts w:cstheme="minorHAnsi"/>
          <w:sz w:val="32"/>
        </w:rPr>
      </w:pPr>
    </w:p>
    <w:p w14:paraId="2A778006" w14:textId="77777777" w:rsidR="00CB2C68" w:rsidRPr="00BA50FD" w:rsidRDefault="00CB2C68" w:rsidP="00CB2C68">
      <w:pPr>
        <w:jc w:val="center"/>
        <w:rPr>
          <w:rFonts w:cstheme="minorHAnsi"/>
          <w:sz w:val="32"/>
        </w:rPr>
      </w:pPr>
    </w:p>
    <w:p w14:paraId="457735AE" w14:textId="77777777" w:rsidR="00CB2C68" w:rsidRPr="00BA50FD" w:rsidRDefault="00CB2C68" w:rsidP="00CB2C68">
      <w:pPr>
        <w:jc w:val="center"/>
        <w:rPr>
          <w:rFonts w:cstheme="minorHAnsi"/>
          <w:sz w:val="32"/>
        </w:rPr>
      </w:pPr>
    </w:p>
    <w:p w14:paraId="09532357" w14:textId="77777777" w:rsidR="00CB2C68" w:rsidRPr="00BA50FD" w:rsidRDefault="00CB2C68" w:rsidP="00CB2C68">
      <w:pPr>
        <w:jc w:val="center"/>
        <w:rPr>
          <w:rFonts w:cstheme="minorHAnsi"/>
          <w:sz w:val="32"/>
        </w:rPr>
      </w:pPr>
    </w:p>
    <w:p w14:paraId="557F6CE3" w14:textId="77777777" w:rsidR="00CB2C68" w:rsidRPr="00BA50FD" w:rsidRDefault="00CB2C68" w:rsidP="00CB2C68">
      <w:pPr>
        <w:jc w:val="center"/>
        <w:rPr>
          <w:rFonts w:cstheme="minorHAnsi"/>
          <w:sz w:val="32"/>
        </w:rPr>
      </w:pPr>
    </w:p>
    <w:p w14:paraId="148127B8" w14:textId="1CF17F32" w:rsidR="00CB2C68" w:rsidRPr="00BA50FD" w:rsidRDefault="00CB2C68" w:rsidP="00CB2C68">
      <w:pPr>
        <w:jc w:val="center"/>
        <w:rPr>
          <w:b/>
          <w:sz w:val="36"/>
          <w:szCs w:val="36"/>
        </w:rPr>
      </w:pPr>
      <w:r w:rsidRPr="00BA50FD">
        <w:rPr>
          <w:b/>
          <w:sz w:val="36"/>
          <w:szCs w:val="36"/>
        </w:rPr>
        <w:t xml:space="preserve">Section </w:t>
      </w:r>
      <w:r w:rsidR="004C1FF9">
        <w:rPr>
          <w:b/>
          <w:sz w:val="36"/>
          <w:szCs w:val="36"/>
        </w:rPr>
        <w:t>7</w:t>
      </w:r>
      <w:r w:rsidRPr="00BA50FD">
        <w:rPr>
          <w:b/>
          <w:sz w:val="36"/>
          <w:szCs w:val="36"/>
        </w:rPr>
        <w:t>:</w:t>
      </w:r>
    </w:p>
    <w:p w14:paraId="39DD7CDC" w14:textId="77777777" w:rsidR="00CB2C68" w:rsidRPr="00BA50FD" w:rsidRDefault="00CB2C68" w:rsidP="00CB2C68">
      <w:pPr>
        <w:pStyle w:val="Heading1"/>
        <w:jc w:val="center"/>
        <w:rPr>
          <w:rFonts w:asciiTheme="minorHAnsi" w:hAnsiTheme="minorHAnsi" w:cstheme="minorHAnsi"/>
          <w:b/>
          <w:color w:val="auto"/>
          <w:sz w:val="36"/>
        </w:rPr>
      </w:pPr>
      <w:bookmarkStart w:id="28" w:name="_Toc168164270"/>
      <w:bookmarkStart w:id="29" w:name="_Toc197967198"/>
      <w:r w:rsidRPr="00BA50FD">
        <w:rPr>
          <w:rFonts w:asciiTheme="minorHAnsi" w:hAnsiTheme="minorHAnsi" w:cstheme="minorHAnsi"/>
          <w:b/>
          <w:color w:val="auto"/>
          <w:sz w:val="36"/>
        </w:rPr>
        <w:t>Jobs &amp; The Economy</w:t>
      </w:r>
      <w:bookmarkEnd w:id="28"/>
      <w:bookmarkEnd w:id="29"/>
    </w:p>
    <w:p w14:paraId="010BD48D" w14:textId="77777777" w:rsidR="00CB2C68" w:rsidRPr="00BA50FD" w:rsidRDefault="00CB2C68" w:rsidP="00CB2C68"/>
    <w:p w14:paraId="3DE5C36B"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3286C16E" w14:textId="4153937A" w:rsidR="00CB2C68" w:rsidRPr="00BA50FD" w:rsidRDefault="004C1FF9" w:rsidP="00CB2C68">
      <w:pPr>
        <w:rPr>
          <w:rFonts w:ascii="Calibri" w:hAnsi="Calibri" w:cs="Calibri"/>
          <w:b/>
          <w:sz w:val="26"/>
          <w:szCs w:val="26"/>
        </w:rPr>
      </w:pPr>
      <w:r>
        <w:rPr>
          <w:rFonts w:ascii="Calibri" w:hAnsi="Calibri" w:cs="Calibri"/>
          <w:b/>
          <w:sz w:val="26"/>
          <w:szCs w:val="26"/>
        </w:rPr>
        <w:lastRenderedPageBreak/>
        <w:t>24</w:t>
      </w:r>
      <w:r w:rsidR="00CB2C68" w:rsidRPr="00BA50FD">
        <w:rPr>
          <w:rFonts w:ascii="Calibri" w:hAnsi="Calibri" w:cs="Calibri"/>
          <w:b/>
          <w:sz w:val="26"/>
          <w:szCs w:val="26"/>
        </w:rPr>
        <w:t>.  To what extent do you agree or disagree with this statement: Cardiff has a thriving and prosperous economy?</w:t>
      </w:r>
    </w:p>
    <w:p w14:paraId="76B76AEE" w14:textId="7C37D5C4" w:rsidR="00CB2C68" w:rsidRPr="00B57C2C" w:rsidRDefault="00CB2C68" w:rsidP="00CB2C68">
      <w:pPr>
        <w:rPr>
          <w:iCs/>
          <w:sz w:val="24"/>
          <w:szCs w:val="24"/>
        </w:rPr>
      </w:pPr>
      <w:r w:rsidRPr="005168FB">
        <w:rPr>
          <w:iCs/>
          <w:sz w:val="24"/>
          <w:szCs w:val="24"/>
        </w:rPr>
        <w:t xml:space="preserve">The proportion of respondents agreeing that Cardiff has a thriving and prosperous economy </w:t>
      </w:r>
      <w:r w:rsidR="009F29B4" w:rsidRPr="005168FB">
        <w:rPr>
          <w:iCs/>
          <w:sz w:val="24"/>
          <w:szCs w:val="24"/>
        </w:rPr>
        <w:t xml:space="preserve">remained </w:t>
      </w:r>
      <w:r w:rsidRPr="005168FB">
        <w:rPr>
          <w:iCs/>
          <w:sz w:val="24"/>
          <w:szCs w:val="24"/>
        </w:rPr>
        <w:t xml:space="preserve">stable after </w:t>
      </w:r>
      <w:r w:rsidR="000B1DBD" w:rsidRPr="005168FB">
        <w:rPr>
          <w:iCs/>
          <w:sz w:val="24"/>
          <w:szCs w:val="24"/>
        </w:rPr>
        <w:t>a</w:t>
      </w:r>
      <w:r w:rsidRPr="005168FB">
        <w:rPr>
          <w:iCs/>
          <w:sz w:val="24"/>
          <w:szCs w:val="24"/>
        </w:rPr>
        <w:t xml:space="preserve"> decline </w:t>
      </w:r>
      <w:r w:rsidR="00383877" w:rsidRPr="005168FB">
        <w:rPr>
          <w:iCs/>
          <w:sz w:val="24"/>
          <w:szCs w:val="24"/>
        </w:rPr>
        <w:t>post-pandemic</w:t>
      </w:r>
      <w:r w:rsidRPr="005168FB">
        <w:rPr>
          <w:iCs/>
          <w:sz w:val="24"/>
          <w:szCs w:val="24"/>
        </w:rPr>
        <w:t>.  Just over a third of respondents (35.</w:t>
      </w:r>
      <w:r w:rsidR="005168FB" w:rsidRPr="005168FB">
        <w:rPr>
          <w:iCs/>
          <w:sz w:val="24"/>
          <w:szCs w:val="24"/>
        </w:rPr>
        <w:t>3</w:t>
      </w:r>
      <w:r w:rsidRPr="005168FB">
        <w:rPr>
          <w:iCs/>
          <w:sz w:val="24"/>
          <w:szCs w:val="24"/>
        </w:rPr>
        <w:t>%) agreed with this statement, slightly less than the proportion who disagreed (3</w:t>
      </w:r>
      <w:r w:rsidR="005168FB" w:rsidRPr="005168FB">
        <w:rPr>
          <w:iCs/>
          <w:sz w:val="24"/>
          <w:szCs w:val="24"/>
        </w:rPr>
        <w:t>7</w:t>
      </w:r>
      <w:r w:rsidRPr="005168FB">
        <w:rPr>
          <w:iCs/>
          <w:sz w:val="24"/>
          <w:szCs w:val="24"/>
        </w:rPr>
        <w:t>.</w:t>
      </w:r>
      <w:r w:rsidR="005168FB" w:rsidRPr="005168FB">
        <w:rPr>
          <w:iCs/>
          <w:sz w:val="24"/>
          <w:szCs w:val="24"/>
        </w:rPr>
        <w:t>3</w:t>
      </w:r>
      <w:r w:rsidRPr="005168FB">
        <w:rPr>
          <w:iCs/>
          <w:sz w:val="24"/>
          <w:szCs w:val="24"/>
        </w:rPr>
        <w:t>%).</w:t>
      </w:r>
    </w:p>
    <w:p w14:paraId="7765DA65" w14:textId="087CF700" w:rsidR="00F96A61" w:rsidRDefault="0057113C" w:rsidP="00CB2C68">
      <w:pPr>
        <w:rPr>
          <w:i/>
          <w:sz w:val="24"/>
          <w:szCs w:val="24"/>
        </w:rPr>
      </w:pPr>
      <w:r>
        <w:rPr>
          <w:noProof/>
          <w14:ligatures w14:val="standardContextual"/>
        </w:rPr>
        <w:drawing>
          <wp:inline distT="0" distB="0" distL="0" distR="0" wp14:anchorId="40D0B763" wp14:editId="0899E5AF">
            <wp:extent cx="5731510" cy="2284095"/>
            <wp:effectExtent l="0" t="0" r="2540" b="1905"/>
            <wp:docPr id="1727685762" name="Chart 1" descr="Chart showing response pattern described in the narrative text">
              <a:extLst xmlns:a="http://schemas.openxmlformats.org/drawingml/2006/main">
                <a:ext uri="{FF2B5EF4-FFF2-40B4-BE49-F238E27FC236}">
                  <a16:creationId xmlns:a16="http://schemas.microsoft.com/office/drawing/2014/main" id="{9F0E454A-AA37-4C76-A5E4-2551C5C38F3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r w:rsidR="00F96A61" w:rsidRPr="00F96A61">
        <w:rPr>
          <w:i/>
          <w:sz w:val="24"/>
          <w:szCs w:val="24"/>
        </w:rPr>
        <w:t xml:space="preserve"> </w:t>
      </w:r>
      <w:r w:rsidR="00F96A61" w:rsidRPr="00BA50FD">
        <w:rPr>
          <w:i/>
          <w:sz w:val="24"/>
          <w:szCs w:val="24"/>
        </w:rPr>
        <w:t>Excludes ‘Don’t Know’ responses</w:t>
      </w:r>
      <w:r w:rsidR="00F96A61">
        <w:rPr>
          <w:i/>
          <w:sz w:val="24"/>
          <w:szCs w:val="24"/>
        </w:rPr>
        <w:t>.</w:t>
      </w:r>
    </w:p>
    <w:p w14:paraId="68B09A62" w14:textId="77777777" w:rsidR="00CB2C68" w:rsidRPr="00BA50FD" w:rsidRDefault="00CB2C68" w:rsidP="00CB2C68"/>
    <w:p w14:paraId="54F15F2E" w14:textId="77777777" w:rsidR="00315D3F" w:rsidRPr="00FD0EF8" w:rsidRDefault="00542413" w:rsidP="00CB2C68">
      <w:pPr>
        <w:rPr>
          <w:iCs/>
          <w:sz w:val="24"/>
          <w:szCs w:val="24"/>
        </w:rPr>
      </w:pPr>
      <w:r>
        <w:rPr>
          <w:noProof/>
          <w14:ligatures w14:val="standardContextual"/>
        </w:rPr>
        <w:drawing>
          <wp:inline distT="0" distB="0" distL="0" distR="0" wp14:anchorId="33B8DDAD" wp14:editId="7BED0BDF">
            <wp:extent cx="5760000" cy="2802527"/>
            <wp:effectExtent l="0" t="0" r="12700" b="17145"/>
            <wp:docPr id="523213066" name="Chart 1" descr="Chart showing response pattern described in the narrative text">
              <a:extLst xmlns:a="http://schemas.openxmlformats.org/drawingml/2006/main">
                <a:ext uri="{FF2B5EF4-FFF2-40B4-BE49-F238E27FC236}">
                  <a16:creationId xmlns:a16="http://schemas.microsoft.com/office/drawing/2014/main" id="{F77DC067-C79D-4D9E-A6AD-CE89B5F4BAD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inline>
        </w:drawing>
      </w:r>
    </w:p>
    <w:p w14:paraId="1E1C83A2" w14:textId="77777777" w:rsidR="004E3D68" w:rsidRPr="00FD0EF8" w:rsidRDefault="004E3D68" w:rsidP="00CB2C68">
      <w:pPr>
        <w:rPr>
          <w:iCs/>
          <w:sz w:val="24"/>
          <w:szCs w:val="24"/>
        </w:rPr>
      </w:pPr>
    </w:p>
    <w:p w14:paraId="09BA7715" w14:textId="5D32F80D" w:rsidR="00CB2C68" w:rsidRPr="00D047E9" w:rsidRDefault="00315D3F" w:rsidP="00CB2C68">
      <w:pPr>
        <w:rPr>
          <w:iCs/>
          <w:sz w:val="24"/>
          <w:szCs w:val="24"/>
        </w:rPr>
      </w:pPr>
      <w:r w:rsidRPr="00D047E9">
        <w:rPr>
          <w:iCs/>
          <w:sz w:val="24"/>
          <w:szCs w:val="24"/>
        </w:rPr>
        <w:t xml:space="preserve">Responses were broadly consistent across the demographic and geographic groups analysed.  </w:t>
      </w:r>
      <w:r w:rsidR="00D047E9" w:rsidRPr="00D047E9">
        <w:rPr>
          <w:iCs/>
          <w:sz w:val="24"/>
          <w:szCs w:val="24"/>
        </w:rPr>
        <w:t>A full breakdown of results i</w:t>
      </w:r>
      <w:r w:rsidR="00A02B9A">
        <w:rPr>
          <w:iCs/>
          <w:sz w:val="24"/>
          <w:szCs w:val="24"/>
        </w:rPr>
        <w:t>s</w:t>
      </w:r>
      <w:r w:rsidR="00D047E9" w:rsidRPr="00D047E9">
        <w:rPr>
          <w:iCs/>
          <w:sz w:val="24"/>
          <w:szCs w:val="24"/>
        </w:rPr>
        <w:t xml:space="preserve"> available in </w:t>
      </w:r>
      <w:bookmarkStart w:id="30" w:name="Appendix12"/>
      <w:r w:rsidR="00DD1C40" w:rsidRPr="00FD0EF8">
        <w:rPr>
          <w:iCs/>
          <w:sz w:val="24"/>
          <w:szCs w:val="24"/>
        </w:rPr>
        <w:fldChar w:fldCharType="begin"/>
      </w:r>
      <w:r w:rsidR="005F3772" w:rsidRPr="00FD0EF8">
        <w:rPr>
          <w:iCs/>
          <w:sz w:val="24"/>
          <w:szCs w:val="24"/>
        </w:rPr>
        <w:instrText>HYPERLINK  \l "_To_what_extent_1"</w:instrText>
      </w:r>
      <w:r w:rsidR="00DD1C40" w:rsidRPr="00FD0EF8">
        <w:rPr>
          <w:iCs/>
          <w:sz w:val="24"/>
          <w:szCs w:val="24"/>
        </w:rPr>
      </w:r>
      <w:r w:rsidR="00DD1C40" w:rsidRPr="00FD0EF8">
        <w:rPr>
          <w:iCs/>
          <w:sz w:val="24"/>
          <w:szCs w:val="24"/>
        </w:rPr>
        <w:fldChar w:fldCharType="separate"/>
      </w:r>
      <w:r w:rsidR="00D047E9" w:rsidRPr="00FD0EF8">
        <w:rPr>
          <w:rStyle w:val="Hyperlink"/>
          <w:iCs/>
          <w:sz w:val="24"/>
          <w:szCs w:val="24"/>
        </w:rPr>
        <w:t>Appendix 12</w:t>
      </w:r>
      <w:r w:rsidR="00DD1C40" w:rsidRPr="00FD0EF8">
        <w:rPr>
          <w:iCs/>
          <w:sz w:val="24"/>
          <w:szCs w:val="24"/>
        </w:rPr>
        <w:fldChar w:fldCharType="end"/>
      </w:r>
      <w:bookmarkEnd w:id="30"/>
      <w:r w:rsidR="00CB2C68" w:rsidRPr="00D047E9">
        <w:rPr>
          <w:iCs/>
          <w:sz w:val="24"/>
          <w:szCs w:val="24"/>
        </w:rPr>
        <w:br w:type="page"/>
      </w:r>
    </w:p>
    <w:p w14:paraId="46738B15" w14:textId="5B2BE224" w:rsidR="00CB2C68" w:rsidRPr="00BA50FD" w:rsidRDefault="00155C5F" w:rsidP="00CB2C68">
      <w:pPr>
        <w:rPr>
          <w:rFonts w:ascii="Calibri" w:hAnsi="Calibri" w:cs="Calibri"/>
          <w:b/>
          <w:sz w:val="26"/>
          <w:szCs w:val="26"/>
        </w:rPr>
      </w:pPr>
      <w:r>
        <w:rPr>
          <w:rFonts w:ascii="Calibri" w:hAnsi="Calibri" w:cs="Calibri"/>
          <w:b/>
          <w:sz w:val="26"/>
          <w:szCs w:val="26"/>
        </w:rPr>
        <w:lastRenderedPageBreak/>
        <w:t>25</w:t>
      </w:r>
      <w:r w:rsidR="00CB2C68" w:rsidRPr="00BA50FD">
        <w:rPr>
          <w:rFonts w:ascii="Calibri" w:hAnsi="Calibri" w:cs="Calibri"/>
          <w:b/>
          <w:sz w:val="26"/>
          <w:szCs w:val="26"/>
        </w:rPr>
        <w:t>.  Over the last 12 months would you say your employment situation has:</w:t>
      </w:r>
    </w:p>
    <w:p w14:paraId="59AB77DF" w14:textId="46A8C1CE" w:rsidR="00CB2C68" w:rsidRDefault="00CB2C68" w:rsidP="00CB2C68">
      <w:pPr>
        <w:rPr>
          <w:iCs/>
          <w:sz w:val="24"/>
          <w:szCs w:val="24"/>
        </w:rPr>
      </w:pPr>
      <w:r w:rsidRPr="004E64CE">
        <w:rPr>
          <w:iCs/>
          <w:sz w:val="24"/>
          <w:szCs w:val="24"/>
        </w:rPr>
        <w:t>Respondents’ employment situation was broadly unchanged since 2021, following higher levels of decline reported during the pandemic, with</w:t>
      </w:r>
      <w:r w:rsidR="00473C50" w:rsidRPr="004E64CE">
        <w:rPr>
          <w:iCs/>
          <w:sz w:val="24"/>
          <w:szCs w:val="24"/>
        </w:rPr>
        <w:t xml:space="preserve"> around</w:t>
      </w:r>
      <w:r w:rsidRPr="004E64CE">
        <w:rPr>
          <w:iCs/>
          <w:sz w:val="24"/>
          <w:szCs w:val="24"/>
        </w:rPr>
        <w:t xml:space="preserve"> three-quarters reporting their circumstances had remained the same over the last 12 months.</w:t>
      </w:r>
    </w:p>
    <w:p w14:paraId="07D0B9F6" w14:textId="51922E5B" w:rsidR="00432972" w:rsidRPr="00BA50FD" w:rsidRDefault="00432972" w:rsidP="00CB2C68">
      <w:pPr>
        <w:rPr>
          <w:iCs/>
          <w:sz w:val="24"/>
          <w:szCs w:val="24"/>
        </w:rPr>
      </w:pPr>
      <w:r>
        <w:rPr>
          <w:iCs/>
          <w:sz w:val="24"/>
          <w:szCs w:val="24"/>
        </w:rPr>
        <w:t>There was, however</w:t>
      </w:r>
      <w:r w:rsidR="006D4C06">
        <w:rPr>
          <w:iCs/>
          <w:sz w:val="24"/>
          <w:szCs w:val="24"/>
        </w:rPr>
        <w:t>,</w:t>
      </w:r>
      <w:r>
        <w:rPr>
          <w:iCs/>
          <w:sz w:val="24"/>
          <w:szCs w:val="24"/>
        </w:rPr>
        <w:t xml:space="preserve"> a continuing trend</w:t>
      </w:r>
      <w:r w:rsidR="00561D21">
        <w:rPr>
          <w:iCs/>
          <w:sz w:val="24"/>
          <w:szCs w:val="24"/>
        </w:rPr>
        <w:t xml:space="preserve"> showing an increasing proportion of respondents </w:t>
      </w:r>
      <w:r w:rsidR="00B223CC">
        <w:rPr>
          <w:iCs/>
          <w:sz w:val="24"/>
          <w:szCs w:val="24"/>
        </w:rPr>
        <w:t>reporting that their employment situation had declined over the last 12 months (up from 11.0% in 2022</w:t>
      </w:r>
      <w:r w:rsidR="004E64CE">
        <w:rPr>
          <w:iCs/>
          <w:sz w:val="24"/>
          <w:szCs w:val="24"/>
        </w:rPr>
        <w:t xml:space="preserve"> and 12.8% in 2023, to 16.6% in 2024).</w:t>
      </w:r>
    </w:p>
    <w:p w14:paraId="22229EA6" w14:textId="78B23D31" w:rsidR="00CB2C68" w:rsidRPr="00BA50FD" w:rsidRDefault="00270FE1" w:rsidP="00CB2C68">
      <w:pPr>
        <w:rPr>
          <w:i/>
          <w:sz w:val="24"/>
          <w:szCs w:val="24"/>
        </w:rPr>
      </w:pPr>
      <w:r>
        <w:rPr>
          <w:noProof/>
          <w14:ligatures w14:val="standardContextual"/>
        </w:rPr>
        <w:drawing>
          <wp:inline distT="0" distB="0" distL="0" distR="0" wp14:anchorId="2E594576" wp14:editId="5FF9E9C8">
            <wp:extent cx="5731510" cy="2028825"/>
            <wp:effectExtent l="0" t="0" r="2540" b="9525"/>
            <wp:docPr id="1798376356" name="Chart 1" descr="Chart showing response pattern described in the narrative text">
              <a:extLst xmlns:a="http://schemas.openxmlformats.org/drawingml/2006/main">
                <a:ext uri="{FF2B5EF4-FFF2-40B4-BE49-F238E27FC236}">
                  <a16:creationId xmlns:a16="http://schemas.microsoft.com/office/drawing/2014/main" id="{00000000-0008-0000-0A00-000009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r w:rsidR="00CB2C68" w:rsidRPr="00BA50FD">
        <w:rPr>
          <w:i/>
          <w:sz w:val="24"/>
          <w:szCs w:val="24"/>
        </w:rPr>
        <w:t>Base sizes shown in brackets; excludes ‘Don’t Know’ responses</w:t>
      </w:r>
      <w:r w:rsidR="00CB2C68">
        <w:rPr>
          <w:i/>
          <w:sz w:val="24"/>
          <w:szCs w:val="24"/>
        </w:rPr>
        <w:t>.</w:t>
      </w:r>
    </w:p>
    <w:p w14:paraId="06C005F4" w14:textId="77777777" w:rsidR="00204CB2" w:rsidRDefault="00204CB2" w:rsidP="00204CB2">
      <w:pPr>
        <w:spacing w:after="0"/>
        <w:rPr>
          <w:i/>
          <w:sz w:val="24"/>
          <w:szCs w:val="24"/>
        </w:rPr>
      </w:pPr>
    </w:p>
    <w:p w14:paraId="5C692A55" w14:textId="6C49157B" w:rsidR="00CB2C68" w:rsidRPr="000D6983" w:rsidRDefault="00CB2C68" w:rsidP="00CB2C68">
      <w:pPr>
        <w:rPr>
          <w:iCs/>
          <w:sz w:val="24"/>
          <w:szCs w:val="24"/>
        </w:rPr>
      </w:pPr>
      <w:r w:rsidRPr="000D6983">
        <w:rPr>
          <w:iCs/>
          <w:sz w:val="24"/>
          <w:szCs w:val="24"/>
        </w:rPr>
        <w:t xml:space="preserve">As seen </w:t>
      </w:r>
      <w:r w:rsidR="00D065BF" w:rsidRPr="000D6983">
        <w:rPr>
          <w:iCs/>
          <w:sz w:val="24"/>
          <w:szCs w:val="24"/>
        </w:rPr>
        <w:t>in previous surveys</w:t>
      </w:r>
      <w:r w:rsidRPr="000D6983">
        <w:rPr>
          <w:iCs/>
          <w:sz w:val="24"/>
          <w:szCs w:val="24"/>
        </w:rPr>
        <w:t xml:space="preserve">, respondents aged under 35 </w:t>
      </w:r>
      <w:r w:rsidR="00EC7579" w:rsidRPr="000D6983">
        <w:rPr>
          <w:iCs/>
          <w:sz w:val="24"/>
          <w:szCs w:val="24"/>
        </w:rPr>
        <w:t xml:space="preserve">were most likely to </w:t>
      </w:r>
      <w:r w:rsidRPr="000D6983">
        <w:rPr>
          <w:iCs/>
          <w:sz w:val="24"/>
          <w:szCs w:val="24"/>
        </w:rPr>
        <w:t>report their employment situation had improved over the past year</w:t>
      </w:r>
      <w:r w:rsidR="006901B8" w:rsidRPr="000D6983">
        <w:rPr>
          <w:iCs/>
          <w:sz w:val="24"/>
          <w:szCs w:val="24"/>
        </w:rPr>
        <w:t xml:space="preserve"> (21.3%)</w:t>
      </w:r>
      <w:r w:rsidRPr="000D6983">
        <w:rPr>
          <w:iCs/>
          <w:sz w:val="24"/>
          <w:szCs w:val="24"/>
        </w:rPr>
        <w:t>.</w:t>
      </w:r>
      <w:r w:rsidR="00DF1837" w:rsidRPr="000D6983">
        <w:rPr>
          <w:iCs/>
          <w:sz w:val="24"/>
          <w:szCs w:val="24"/>
        </w:rPr>
        <w:t xml:space="preserve">  Those aged 55 or older were </w:t>
      </w:r>
      <w:r w:rsidR="000D6983" w:rsidRPr="000D6983">
        <w:rPr>
          <w:iCs/>
          <w:sz w:val="24"/>
          <w:szCs w:val="24"/>
        </w:rPr>
        <w:t>more likely to report their employment situation was unchanged</w:t>
      </w:r>
      <w:r w:rsidR="000F3705">
        <w:rPr>
          <w:iCs/>
          <w:sz w:val="24"/>
          <w:szCs w:val="24"/>
        </w:rPr>
        <w:t xml:space="preserve"> (78.4%)</w:t>
      </w:r>
      <w:r w:rsidR="000D6983" w:rsidRPr="000D6983">
        <w:rPr>
          <w:iCs/>
          <w:sz w:val="24"/>
          <w:szCs w:val="24"/>
        </w:rPr>
        <w:t>.</w:t>
      </w:r>
    </w:p>
    <w:p w14:paraId="4989D45F" w14:textId="599A4C66" w:rsidR="00CB2C68" w:rsidRPr="00BA50FD" w:rsidRDefault="006901B8" w:rsidP="00CB2C68">
      <w:pPr>
        <w:rPr>
          <w:iCs/>
          <w:sz w:val="24"/>
          <w:szCs w:val="24"/>
        </w:rPr>
      </w:pPr>
      <w:r w:rsidRPr="000D6983">
        <w:rPr>
          <w:iCs/>
          <w:sz w:val="24"/>
          <w:szCs w:val="24"/>
        </w:rPr>
        <w:t>R</w:t>
      </w:r>
      <w:r w:rsidR="00CB2C68" w:rsidRPr="000D6983">
        <w:rPr>
          <w:iCs/>
          <w:sz w:val="24"/>
          <w:szCs w:val="24"/>
        </w:rPr>
        <w:t xml:space="preserve">espondents </w:t>
      </w:r>
      <w:r w:rsidRPr="000D6983">
        <w:rPr>
          <w:iCs/>
          <w:sz w:val="24"/>
          <w:szCs w:val="24"/>
        </w:rPr>
        <w:t>from ethnically diverse backgrounds</w:t>
      </w:r>
      <w:r w:rsidR="00CB2C68" w:rsidRPr="000D6983">
        <w:rPr>
          <w:iCs/>
          <w:sz w:val="24"/>
          <w:szCs w:val="24"/>
        </w:rPr>
        <w:t xml:space="preserve"> were most likely to report a decline in their employment situation (2</w:t>
      </w:r>
      <w:r w:rsidR="00DF1837" w:rsidRPr="000D6983">
        <w:rPr>
          <w:iCs/>
          <w:sz w:val="24"/>
          <w:szCs w:val="24"/>
        </w:rPr>
        <w:t>4</w:t>
      </w:r>
      <w:r w:rsidR="00CB2C68" w:rsidRPr="000D6983">
        <w:rPr>
          <w:iCs/>
          <w:sz w:val="24"/>
          <w:szCs w:val="24"/>
        </w:rPr>
        <w:t>.</w:t>
      </w:r>
      <w:r w:rsidR="00DF1837" w:rsidRPr="000D6983">
        <w:rPr>
          <w:iCs/>
          <w:sz w:val="24"/>
          <w:szCs w:val="24"/>
        </w:rPr>
        <w:t>7</w:t>
      </w:r>
      <w:r w:rsidR="00CB2C68" w:rsidRPr="000D6983">
        <w:rPr>
          <w:iCs/>
          <w:sz w:val="24"/>
          <w:szCs w:val="24"/>
        </w:rPr>
        <w:t>%).</w:t>
      </w:r>
    </w:p>
    <w:p w14:paraId="67A42E12" w14:textId="77777777" w:rsidR="00666103" w:rsidRDefault="00E64599" w:rsidP="000F3705">
      <w:pPr>
        <w:spacing w:after="0"/>
        <w:rPr>
          <w:i/>
          <w:sz w:val="24"/>
          <w:szCs w:val="24"/>
        </w:rPr>
      </w:pPr>
      <w:r>
        <w:rPr>
          <w:noProof/>
          <w14:ligatures w14:val="standardContextual"/>
        </w:rPr>
        <w:drawing>
          <wp:inline distT="0" distB="0" distL="0" distR="0" wp14:anchorId="39AFD96F" wp14:editId="08F46ADB">
            <wp:extent cx="5731510" cy="2743200"/>
            <wp:effectExtent l="0" t="0" r="2540" b="0"/>
            <wp:docPr id="1637508811" name="Chart 1" descr="Chart showing response pattern described in the narrative text">
              <a:extLst xmlns:a="http://schemas.openxmlformats.org/drawingml/2006/main">
                <a:ext uri="{FF2B5EF4-FFF2-40B4-BE49-F238E27FC236}">
                  <a16:creationId xmlns:a16="http://schemas.microsoft.com/office/drawing/2014/main" id="{8E3067A0-94B2-4CD3-AF25-F3D6BEE2CBC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47A52404" w14:textId="4AC9F224" w:rsidR="00CB2C68" w:rsidRPr="00BA50FD" w:rsidRDefault="00CB2C68" w:rsidP="00CB2C68">
      <w:pPr>
        <w:rPr>
          <w:sz w:val="24"/>
          <w:szCs w:val="24"/>
        </w:rPr>
      </w:pPr>
      <w:r w:rsidRPr="00BA50FD">
        <w:rPr>
          <w:i/>
          <w:sz w:val="24"/>
          <w:szCs w:val="24"/>
        </w:rPr>
        <w:t>Base sizes shown in brackets; excludes ‘Don’t Know’ responses</w:t>
      </w:r>
      <w:r>
        <w:rPr>
          <w:i/>
          <w:sz w:val="24"/>
          <w:szCs w:val="24"/>
        </w:rPr>
        <w:t>.</w:t>
      </w:r>
    </w:p>
    <w:p w14:paraId="75F962E6" w14:textId="5AE95279" w:rsidR="00961AFB" w:rsidRDefault="00961AFB" w:rsidP="00961AFB">
      <w:pPr>
        <w:rPr>
          <w:iCs/>
          <w:sz w:val="24"/>
          <w:szCs w:val="24"/>
        </w:rPr>
      </w:pPr>
      <w:r w:rsidRPr="00434833">
        <w:rPr>
          <w:iCs/>
          <w:sz w:val="24"/>
          <w:szCs w:val="24"/>
        </w:rPr>
        <w:lastRenderedPageBreak/>
        <w:t xml:space="preserve">There was </w:t>
      </w:r>
      <w:r w:rsidR="0052482C" w:rsidRPr="00434833">
        <w:rPr>
          <w:iCs/>
          <w:sz w:val="24"/>
          <w:szCs w:val="24"/>
        </w:rPr>
        <w:t>no</w:t>
      </w:r>
      <w:r w:rsidRPr="00434833">
        <w:rPr>
          <w:iCs/>
          <w:sz w:val="24"/>
          <w:szCs w:val="24"/>
        </w:rPr>
        <w:t xml:space="preserve"> correlation between level of deprivation and </w:t>
      </w:r>
      <w:r w:rsidR="0052482C" w:rsidRPr="00434833">
        <w:rPr>
          <w:iCs/>
          <w:sz w:val="24"/>
          <w:szCs w:val="24"/>
        </w:rPr>
        <w:t xml:space="preserve">a change in </w:t>
      </w:r>
      <w:r w:rsidRPr="00434833">
        <w:rPr>
          <w:iCs/>
          <w:sz w:val="24"/>
          <w:szCs w:val="24"/>
        </w:rPr>
        <w:t>employment situation</w:t>
      </w:r>
      <w:r w:rsidR="00434833" w:rsidRPr="00434833">
        <w:rPr>
          <w:iCs/>
          <w:sz w:val="24"/>
          <w:szCs w:val="24"/>
        </w:rPr>
        <w:t>.</w:t>
      </w:r>
      <w:r w:rsidR="00434833">
        <w:rPr>
          <w:iCs/>
          <w:sz w:val="24"/>
          <w:szCs w:val="24"/>
        </w:rPr>
        <w:t xml:space="preserve">  </w:t>
      </w:r>
    </w:p>
    <w:p w14:paraId="08AA389B" w14:textId="51EABFCE" w:rsidR="00434833" w:rsidRPr="00BA50FD" w:rsidRDefault="00434833" w:rsidP="00961AFB">
      <w:pPr>
        <w:rPr>
          <w:iCs/>
          <w:sz w:val="24"/>
          <w:szCs w:val="24"/>
        </w:rPr>
      </w:pPr>
      <w:r>
        <w:rPr>
          <w:iCs/>
          <w:sz w:val="24"/>
          <w:szCs w:val="24"/>
        </w:rPr>
        <w:t xml:space="preserve">A full breakdown of results can be found in </w:t>
      </w:r>
      <w:bookmarkStart w:id="31" w:name="Appendix13"/>
      <w:r w:rsidR="00FD41ED" w:rsidRPr="00FD0EF8">
        <w:rPr>
          <w:iCs/>
          <w:sz w:val="24"/>
          <w:szCs w:val="24"/>
        </w:rPr>
        <w:fldChar w:fldCharType="begin"/>
      </w:r>
      <w:r w:rsidR="00FD41ED" w:rsidRPr="00FD0EF8">
        <w:rPr>
          <w:iCs/>
          <w:sz w:val="24"/>
          <w:szCs w:val="24"/>
        </w:rPr>
        <w:instrText>HYPERLINK  \l "_Over_the_last"</w:instrText>
      </w:r>
      <w:r w:rsidR="00FD41ED" w:rsidRPr="00FD0EF8">
        <w:rPr>
          <w:iCs/>
          <w:sz w:val="24"/>
          <w:szCs w:val="24"/>
        </w:rPr>
      </w:r>
      <w:r w:rsidR="00FD41ED" w:rsidRPr="00FD0EF8">
        <w:rPr>
          <w:iCs/>
          <w:sz w:val="24"/>
          <w:szCs w:val="24"/>
        </w:rPr>
        <w:fldChar w:fldCharType="separate"/>
      </w:r>
      <w:r w:rsidRPr="00FD0EF8">
        <w:rPr>
          <w:rStyle w:val="Hyperlink"/>
          <w:iCs/>
          <w:sz w:val="24"/>
          <w:szCs w:val="24"/>
        </w:rPr>
        <w:t xml:space="preserve">Appendix </w:t>
      </w:r>
      <w:r w:rsidR="0066632C" w:rsidRPr="00FD41ED">
        <w:rPr>
          <w:rStyle w:val="Hyperlink"/>
          <w:iCs/>
          <w:sz w:val="24"/>
          <w:szCs w:val="24"/>
        </w:rPr>
        <w:t>13</w:t>
      </w:r>
      <w:bookmarkEnd w:id="31"/>
      <w:r w:rsidR="00FD41ED" w:rsidRPr="00FD0EF8">
        <w:rPr>
          <w:iCs/>
          <w:sz w:val="24"/>
          <w:szCs w:val="24"/>
        </w:rPr>
        <w:fldChar w:fldCharType="end"/>
      </w:r>
      <w:r>
        <w:rPr>
          <w:iCs/>
          <w:sz w:val="24"/>
          <w:szCs w:val="24"/>
        </w:rPr>
        <w:t>.</w:t>
      </w:r>
    </w:p>
    <w:p w14:paraId="25638FB0" w14:textId="77777777" w:rsidR="00CB2C68" w:rsidRPr="00BA50FD" w:rsidRDefault="00CB2C68" w:rsidP="00CB2C68">
      <w:pPr>
        <w:rPr>
          <w:iCs/>
          <w:sz w:val="24"/>
          <w:szCs w:val="24"/>
        </w:rPr>
      </w:pPr>
    </w:p>
    <w:p w14:paraId="778C0B6E"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t>How confident are you about your future job/career prospects in Cardiff?</w:t>
      </w:r>
    </w:p>
    <w:p w14:paraId="2CE960FA" w14:textId="4653D663" w:rsidR="00590C06" w:rsidRPr="00590C06" w:rsidRDefault="00590C06" w:rsidP="00CB2C68">
      <w:pPr>
        <w:rPr>
          <w:iCs/>
          <w:sz w:val="24"/>
          <w:szCs w:val="24"/>
        </w:rPr>
      </w:pPr>
      <w:r w:rsidRPr="00590C06">
        <w:rPr>
          <w:iCs/>
          <w:sz w:val="24"/>
          <w:szCs w:val="24"/>
        </w:rPr>
        <w:t>The</w:t>
      </w:r>
      <w:r>
        <w:rPr>
          <w:iCs/>
          <w:sz w:val="24"/>
          <w:szCs w:val="24"/>
        </w:rPr>
        <w:t xml:space="preserve"> proportion of respondents stating they </w:t>
      </w:r>
      <w:r w:rsidR="005C3E85">
        <w:rPr>
          <w:iCs/>
          <w:sz w:val="24"/>
          <w:szCs w:val="24"/>
        </w:rPr>
        <w:t xml:space="preserve">felt confident about future job/career prospects in Cardiff dropped ten percentage points, from 58.8% in 2023, to </w:t>
      </w:r>
      <w:r w:rsidR="0081058C">
        <w:rPr>
          <w:iCs/>
          <w:sz w:val="24"/>
          <w:szCs w:val="24"/>
        </w:rPr>
        <w:t>48.6%.</w:t>
      </w:r>
      <w:r w:rsidR="00CF4651">
        <w:rPr>
          <w:iCs/>
          <w:sz w:val="24"/>
          <w:szCs w:val="24"/>
        </w:rPr>
        <w:t xml:space="preserve">  This was the lowest level of confidence re</w:t>
      </w:r>
      <w:r w:rsidR="00B92B60">
        <w:rPr>
          <w:iCs/>
          <w:sz w:val="24"/>
          <w:szCs w:val="24"/>
        </w:rPr>
        <w:t>c</w:t>
      </w:r>
      <w:r w:rsidR="00CF4651">
        <w:rPr>
          <w:iCs/>
          <w:sz w:val="24"/>
          <w:szCs w:val="24"/>
        </w:rPr>
        <w:t xml:space="preserve">orded </w:t>
      </w:r>
      <w:r w:rsidR="00654E6C">
        <w:rPr>
          <w:iCs/>
          <w:sz w:val="24"/>
          <w:szCs w:val="24"/>
        </w:rPr>
        <w:t xml:space="preserve">over the previous </w:t>
      </w:r>
      <w:r w:rsidR="009D5F18">
        <w:rPr>
          <w:iCs/>
          <w:sz w:val="24"/>
          <w:szCs w:val="24"/>
        </w:rPr>
        <w:t>six years, including the pandemic.</w:t>
      </w:r>
    </w:p>
    <w:p w14:paraId="4B058ED9" w14:textId="69AA227E" w:rsidR="00CB2C68" w:rsidRPr="00BA50FD" w:rsidRDefault="00E64599" w:rsidP="00CB2C68">
      <w:pPr>
        <w:rPr>
          <w:i/>
          <w:sz w:val="24"/>
          <w:szCs w:val="24"/>
        </w:rPr>
      </w:pPr>
      <w:r>
        <w:rPr>
          <w:noProof/>
          <w14:ligatures w14:val="standardContextual"/>
        </w:rPr>
        <w:drawing>
          <wp:inline distT="0" distB="0" distL="0" distR="0" wp14:anchorId="6236BF9D" wp14:editId="4ADDE8B1">
            <wp:extent cx="5731510" cy="1905000"/>
            <wp:effectExtent l="0" t="0" r="2540" b="0"/>
            <wp:docPr id="1950568498" name="Chart 1" descr="Chart showing response pattern described in the narrative text">
              <a:extLst xmlns:a="http://schemas.openxmlformats.org/drawingml/2006/main">
                <a:ext uri="{FF2B5EF4-FFF2-40B4-BE49-F238E27FC236}">
                  <a16:creationId xmlns:a16="http://schemas.microsoft.com/office/drawing/2014/main" id="{05FEBAEE-1CEA-4A36-B3B4-AFE3579FE63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r w:rsidR="00CB2C68" w:rsidRPr="00BA50FD">
        <w:rPr>
          <w:i/>
          <w:sz w:val="24"/>
          <w:szCs w:val="24"/>
        </w:rPr>
        <w:t>Base sizes shown in brackets; excludes ‘Don’t Know’ and ‘Not applicable’ responses</w:t>
      </w:r>
    </w:p>
    <w:p w14:paraId="669DEE3D" w14:textId="09F04BC8" w:rsidR="004135C3" w:rsidRDefault="00480A87" w:rsidP="00CB2C68">
      <w:pPr>
        <w:rPr>
          <w:iCs/>
          <w:sz w:val="24"/>
          <w:szCs w:val="24"/>
        </w:rPr>
      </w:pPr>
      <w:r>
        <w:rPr>
          <w:noProof/>
          <w14:ligatures w14:val="standardContextual"/>
        </w:rPr>
        <w:drawing>
          <wp:inline distT="0" distB="0" distL="0" distR="0" wp14:anchorId="6297E164" wp14:editId="0861F961">
            <wp:extent cx="5695950" cy="2847975"/>
            <wp:effectExtent l="0" t="0" r="0" b="9525"/>
            <wp:docPr id="1955940493" name="Chart 1" descr="Chart showing response pattern described in the narrative text">
              <a:extLst xmlns:a="http://schemas.openxmlformats.org/drawingml/2006/main">
                <a:ext uri="{FF2B5EF4-FFF2-40B4-BE49-F238E27FC236}">
                  <a16:creationId xmlns:a16="http://schemas.microsoft.com/office/drawing/2014/main" id="{4E5D32EB-0377-4796-B9A9-DBB50982D06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401CA855" w14:textId="77777777" w:rsidR="0020041C" w:rsidRDefault="0020041C" w:rsidP="00CB2C68">
      <w:pPr>
        <w:rPr>
          <w:iCs/>
          <w:sz w:val="24"/>
          <w:szCs w:val="24"/>
        </w:rPr>
      </w:pPr>
    </w:p>
    <w:p w14:paraId="7269DEED" w14:textId="77777777" w:rsidR="00663BCF" w:rsidRDefault="00663BCF">
      <w:pPr>
        <w:spacing w:after="160" w:line="259" w:lineRule="auto"/>
        <w:rPr>
          <w:iCs/>
          <w:sz w:val="24"/>
          <w:szCs w:val="24"/>
        </w:rPr>
      </w:pPr>
      <w:r>
        <w:rPr>
          <w:iCs/>
          <w:sz w:val="24"/>
          <w:szCs w:val="24"/>
        </w:rPr>
        <w:br w:type="page"/>
      </w:r>
    </w:p>
    <w:p w14:paraId="5A928D4F" w14:textId="2F0BCAA5" w:rsidR="008C3B79" w:rsidRPr="00C2279D" w:rsidRDefault="008C3B79" w:rsidP="00CB2C68">
      <w:pPr>
        <w:rPr>
          <w:iCs/>
          <w:sz w:val="24"/>
          <w:szCs w:val="24"/>
        </w:rPr>
      </w:pPr>
      <w:r w:rsidRPr="00C2279D">
        <w:rPr>
          <w:iCs/>
          <w:sz w:val="24"/>
          <w:szCs w:val="24"/>
        </w:rPr>
        <w:lastRenderedPageBreak/>
        <w:t xml:space="preserve">Four of the demographic groups analysed </w:t>
      </w:r>
      <w:r w:rsidR="00F82430" w:rsidRPr="00C2279D">
        <w:rPr>
          <w:iCs/>
          <w:sz w:val="24"/>
          <w:szCs w:val="24"/>
        </w:rPr>
        <w:t>felt more confident than unconfident about their future job</w:t>
      </w:r>
      <w:r w:rsidR="002736C0" w:rsidRPr="00C2279D">
        <w:rPr>
          <w:iCs/>
          <w:sz w:val="24"/>
          <w:szCs w:val="24"/>
        </w:rPr>
        <w:t>/</w:t>
      </w:r>
      <w:r w:rsidR="00F82430" w:rsidRPr="00C2279D">
        <w:rPr>
          <w:iCs/>
          <w:sz w:val="24"/>
          <w:szCs w:val="24"/>
        </w:rPr>
        <w:t>career pro</w:t>
      </w:r>
      <w:r w:rsidR="002736C0" w:rsidRPr="00C2279D">
        <w:rPr>
          <w:iCs/>
          <w:sz w:val="24"/>
          <w:szCs w:val="24"/>
        </w:rPr>
        <w:t>s</w:t>
      </w:r>
      <w:r w:rsidR="00F82430" w:rsidRPr="00C2279D">
        <w:rPr>
          <w:iCs/>
          <w:sz w:val="24"/>
          <w:szCs w:val="24"/>
        </w:rPr>
        <w:t>pects</w:t>
      </w:r>
      <w:r w:rsidR="00F80832" w:rsidRPr="00C2279D">
        <w:rPr>
          <w:iCs/>
          <w:sz w:val="24"/>
          <w:szCs w:val="24"/>
        </w:rPr>
        <w:t xml:space="preserve"> – females (52.2%), those with children in their household (52.0%), </w:t>
      </w:r>
      <w:r w:rsidR="00181964" w:rsidRPr="00C2279D">
        <w:rPr>
          <w:iCs/>
          <w:sz w:val="24"/>
          <w:szCs w:val="24"/>
        </w:rPr>
        <w:t>those identifying as LGBTQ+ (51.9%) and Welsh speakers (51.7%).</w:t>
      </w:r>
    </w:p>
    <w:p w14:paraId="5221D590" w14:textId="6F54B857" w:rsidR="0081058C" w:rsidRDefault="00C2279D" w:rsidP="00CB2C68">
      <w:pPr>
        <w:rPr>
          <w:noProof/>
          <w14:ligatures w14:val="standardContextual"/>
        </w:rPr>
      </w:pPr>
      <w:r w:rsidRPr="00057B73">
        <w:rPr>
          <w:iCs/>
          <w:sz w:val="24"/>
          <w:szCs w:val="24"/>
        </w:rPr>
        <w:t>As in previous years, c</w:t>
      </w:r>
      <w:r w:rsidR="00CB2C68" w:rsidRPr="00057B73">
        <w:rPr>
          <w:iCs/>
          <w:sz w:val="24"/>
          <w:szCs w:val="24"/>
        </w:rPr>
        <w:t>onfidence in future job/career prospects was lowest amongst those identifying as disabled (</w:t>
      </w:r>
      <w:r w:rsidR="00630BED" w:rsidRPr="00057B73">
        <w:rPr>
          <w:iCs/>
          <w:sz w:val="24"/>
          <w:szCs w:val="24"/>
        </w:rPr>
        <w:t xml:space="preserve">38.8%, although this proportion dropped from </w:t>
      </w:r>
      <w:r w:rsidR="00CB2C68" w:rsidRPr="00057B73">
        <w:rPr>
          <w:iCs/>
          <w:sz w:val="24"/>
          <w:szCs w:val="24"/>
        </w:rPr>
        <w:t>45.9%</w:t>
      </w:r>
      <w:r w:rsidR="00057B73" w:rsidRPr="00057B73">
        <w:rPr>
          <w:iCs/>
          <w:sz w:val="24"/>
          <w:szCs w:val="24"/>
        </w:rPr>
        <w:t xml:space="preserve"> seen in 2023</w:t>
      </w:r>
      <w:r w:rsidR="00CB2C68" w:rsidRPr="00057B73">
        <w:rPr>
          <w:iCs/>
          <w:sz w:val="24"/>
          <w:szCs w:val="24"/>
        </w:rPr>
        <w:t>).</w:t>
      </w:r>
      <w:r w:rsidR="004F4A68" w:rsidRPr="004F4A68">
        <w:rPr>
          <w:noProof/>
          <w14:ligatures w14:val="standardContextual"/>
        </w:rPr>
        <w:t xml:space="preserve"> </w:t>
      </w:r>
      <w:r w:rsidR="004F4A68">
        <w:rPr>
          <w:noProof/>
          <w14:ligatures w14:val="standardContextual"/>
        </w:rPr>
        <w:drawing>
          <wp:inline distT="0" distB="0" distL="0" distR="0" wp14:anchorId="2D65199B" wp14:editId="2F632EE7">
            <wp:extent cx="5731510" cy="2973070"/>
            <wp:effectExtent l="0" t="0" r="2540" b="17780"/>
            <wp:docPr id="935972775" name="Chart 1" descr="Chart showing response pattern described in the narrative text">
              <a:extLst xmlns:a="http://schemas.openxmlformats.org/drawingml/2006/main">
                <a:ext uri="{FF2B5EF4-FFF2-40B4-BE49-F238E27FC236}">
                  <a16:creationId xmlns:a16="http://schemas.microsoft.com/office/drawing/2014/main" id="{A6592368-6F9E-4DAE-AF01-43D5E1C0D83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r w:rsidR="00CB2C68" w:rsidRPr="00252333">
        <w:rPr>
          <w:noProof/>
          <w14:ligatures w14:val="standardContextual"/>
        </w:rPr>
        <w:t xml:space="preserve"> </w:t>
      </w:r>
      <w:r w:rsidR="00434833" w:rsidRPr="00BA50FD">
        <w:rPr>
          <w:i/>
          <w:sz w:val="24"/>
          <w:szCs w:val="24"/>
        </w:rPr>
        <w:t>Base sizes shown in brackets; excludes ‘Don’t Know’ and ‘Not applicable’ responses</w:t>
      </w:r>
      <w:r w:rsidR="00434833">
        <w:rPr>
          <w:noProof/>
          <w14:ligatures w14:val="standardContextual"/>
        </w:rPr>
        <w:t xml:space="preserve"> </w:t>
      </w:r>
    </w:p>
    <w:p w14:paraId="4BCF0654" w14:textId="77777777" w:rsidR="00663BCF" w:rsidRDefault="00663BCF" w:rsidP="00CB2C68">
      <w:pPr>
        <w:rPr>
          <w:iCs/>
          <w:sz w:val="24"/>
          <w:szCs w:val="24"/>
        </w:rPr>
      </w:pPr>
    </w:p>
    <w:p w14:paraId="1ACF9013" w14:textId="629A12C5" w:rsidR="00CB2C68" w:rsidRDefault="00CB2C68" w:rsidP="00CB2C68">
      <w:pPr>
        <w:rPr>
          <w:iCs/>
          <w:sz w:val="24"/>
          <w:szCs w:val="24"/>
        </w:rPr>
      </w:pPr>
      <w:r w:rsidRPr="00863005">
        <w:rPr>
          <w:iCs/>
          <w:sz w:val="24"/>
          <w:szCs w:val="24"/>
        </w:rPr>
        <w:t xml:space="preserve">Whilst there was no correlation with level of deprivation, those living in the </w:t>
      </w:r>
      <w:r w:rsidR="00224395" w:rsidRPr="00863005">
        <w:rPr>
          <w:iCs/>
          <w:sz w:val="24"/>
          <w:szCs w:val="24"/>
        </w:rPr>
        <w:t>most</w:t>
      </w:r>
      <w:r w:rsidRPr="00863005">
        <w:rPr>
          <w:iCs/>
          <w:sz w:val="24"/>
          <w:szCs w:val="24"/>
        </w:rPr>
        <w:t xml:space="preserve"> deprived areas were twice as likely as those in the most </w:t>
      </w:r>
      <w:r w:rsidR="00224395" w:rsidRPr="00863005">
        <w:rPr>
          <w:iCs/>
          <w:sz w:val="24"/>
          <w:szCs w:val="24"/>
        </w:rPr>
        <w:t>affluent</w:t>
      </w:r>
      <w:r w:rsidRPr="00863005">
        <w:rPr>
          <w:iCs/>
          <w:sz w:val="24"/>
          <w:szCs w:val="24"/>
        </w:rPr>
        <w:t xml:space="preserve"> areas to feel ‘very unconfident’ about future job/career prospects (2</w:t>
      </w:r>
      <w:r w:rsidR="00224395" w:rsidRPr="00863005">
        <w:rPr>
          <w:iCs/>
          <w:sz w:val="24"/>
          <w:szCs w:val="24"/>
        </w:rPr>
        <w:t>9</w:t>
      </w:r>
      <w:r w:rsidRPr="00863005">
        <w:rPr>
          <w:iCs/>
          <w:sz w:val="24"/>
          <w:szCs w:val="24"/>
        </w:rPr>
        <w:t>.</w:t>
      </w:r>
      <w:r w:rsidR="00224395" w:rsidRPr="00863005">
        <w:rPr>
          <w:iCs/>
          <w:sz w:val="24"/>
          <w:szCs w:val="24"/>
        </w:rPr>
        <w:t>4</w:t>
      </w:r>
      <w:r w:rsidRPr="00863005">
        <w:rPr>
          <w:iCs/>
          <w:sz w:val="24"/>
          <w:szCs w:val="24"/>
        </w:rPr>
        <w:t>% compared with 1</w:t>
      </w:r>
      <w:r w:rsidR="00224395" w:rsidRPr="00863005">
        <w:rPr>
          <w:iCs/>
          <w:sz w:val="24"/>
          <w:szCs w:val="24"/>
        </w:rPr>
        <w:t>5</w:t>
      </w:r>
      <w:r w:rsidRPr="00863005">
        <w:rPr>
          <w:iCs/>
          <w:sz w:val="24"/>
          <w:szCs w:val="24"/>
        </w:rPr>
        <w:t>.1%).</w:t>
      </w:r>
    </w:p>
    <w:p w14:paraId="27D6EA51" w14:textId="1135A68B" w:rsidR="00CB2C68" w:rsidRDefault="004F4A68" w:rsidP="00CB2C68">
      <w:pPr>
        <w:rPr>
          <w:i/>
          <w:sz w:val="24"/>
          <w:szCs w:val="24"/>
        </w:rPr>
      </w:pPr>
      <w:r>
        <w:rPr>
          <w:noProof/>
          <w14:ligatures w14:val="standardContextual"/>
        </w:rPr>
        <w:drawing>
          <wp:inline distT="0" distB="0" distL="0" distR="0" wp14:anchorId="3F25FF1A" wp14:editId="477F964B">
            <wp:extent cx="5731510" cy="2733675"/>
            <wp:effectExtent l="0" t="0" r="2540" b="9525"/>
            <wp:docPr id="855749488" name="Chart 1" descr="Chart showing response pattern described in the narrative text">
              <a:extLst xmlns:a="http://schemas.openxmlformats.org/drawingml/2006/main">
                <a:ext uri="{FF2B5EF4-FFF2-40B4-BE49-F238E27FC236}">
                  <a16:creationId xmlns:a16="http://schemas.microsoft.com/office/drawing/2014/main" id="{E4E58F2B-4C98-4449-A130-AD99F981BB6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8"/>
              </a:graphicData>
            </a:graphic>
          </wp:inline>
        </w:drawing>
      </w:r>
      <w:r w:rsidR="00CB2C68" w:rsidRPr="00BA50FD">
        <w:rPr>
          <w:i/>
          <w:sz w:val="24"/>
          <w:szCs w:val="24"/>
        </w:rPr>
        <w:t>Base sizes shown in brackets; excludes ‘Don’t Know’ and ‘Not applicable’ responses</w:t>
      </w:r>
      <w:r w:rsidR="00CB2C68">
        <w:rPr>
          <w:i/>
          <w:sz w:val="24"/>
          <w:szCs w:val="24"/>
        </w:rPr>
        <w:t>.</w:t>
      </w:r>
    </w:p>
    <w:p w14:paraId="7AE7EEDA" w14:textId="0336573D" w:rsidR="00CB2C68" w:rsidRPr="00BA50FD" w:rsidRDefault="00B57DF5" w:rsidP="00CB2C68">
      <w:pPr>
        <w:rPr>
          <w:rFonts w:ascii="Calibri" w:hAnsi="Calibri" w:cs="Calibri"/>
          <w:b/>
          <w:sz w:val="26"/>
          <w:szCs w:val="26"/>
        </w:rPr>
      </w:pPr>
      <w:r>
        <w:rPr>
          <w:rFonts w:ascii="Calibri" w:hAnsi="Calibri" w:cs="Calibri"/>
          <w:b/>
          <w:sz w:val="26"/>
          <w:szCs w:val="26"/>
        </w:rPr>
        <w:lastRenderedPageBreak/>
        <w:t>26</w:t>
      </w:r>
      <w:r w:rsidR="00CB2C68" w:rsidRPr="00BA50FD">
        <w:rPr>
          <w:rFonts w:ascii="Calibri" w:hAnsi="Calibri" w:cs="Calibri"/>
          <w:b/>
          <w:sz w:val="26"/>
          <w:szCs w:val="26"/>
        </w:rPr>
        <w:t>.  Over the last 12 months would you say your personal financial situation has:</w:t>
      </w:r>
    </w:p>
    <w:p w14:paraId="2EC321B3" w14:textId="73AAAB2E" w:rsidR="00CB2C68" w:rsidRDefault="000433C3" w:rsidP="00CB2C68">
      <w:pPr>
        <w:spacing w:after="120"/>
        <w:rPr>
          <w:iCs/>
          <w:sz w:val="24"/>
          <w:szCs w:val="24"/>
        </w:rPr>
      </w:pPr>
      <w:r w:rsidRPr="00533D21">
        <w:rPr>
          <w:iCs/>
          <w:sz w:val="24"/>
          <w:szCs w:val="24"/>
        </w:rPr>
        <w:t>A</w:t>
      </w:r>
      <w:r w:rsidR="00CB2C68" w:rsidRPr="00533D21">
        <w:rPr>
          <w:iCs/>
          <w:sz w:val="24"/>
          <w:szCs w:val="24"/>
        </w:rPr>
        <w:t xml:space="preserve"> third of respondents (3</w:t>
      </w:r>
      <w:r w:rsidRPr="00533D21">
        <w:rPr>
          <w:iCs/>
          <w:sz w:val="24"/>
          <w:szCs w:val="24"/>
        </w:rPr>
        <w:t>3</w:t>
      </w:r>
      <w:r w:rsidR="00CB2C68" w:rsidRPr="00533D21">
        <w:rPr>
          <w:iCs/>
          <w:sz w:val="24"/>
          <w:szCs w:val="24"/>
        </w:rPr>
        <w:t>.</w:t>
      </w:r>
      <w:r w:rsidRPr="00533D21">
        <w:rPr>
          <w:iCs/>
          <w:sz w:val="24"/>
          <w:szCs w:val="24"/>
        </w:rPr>
        <w:t>3</w:t>
      </w:r>
      <w:r w:rsidR="00CB2C68" w:rsidRPr="00533D21">
        <w:rPr>
          <w:iCs/>
          <w:sz w:val="24"/>
          <w:szCs w:val="24"/>
        </w:rPr>
        <w:t xml:space="preserve">%) reported a decline in their personal financial situation, </w:t>
      </w:r>
      <w:r w:rsidR="00CA1F1C" w:rsidRPr="00533D21">
        <w:rPr>
          <w:iCs/>
          <w:sz w:val="24"/>
          <w:szCs w:val="24"/>
        </w:rPr>
        <w:t>almost three times the proportion of those stating their situation had improved</w:t>
      </w:r>
      <w:r w:rsidR="00CB2C68" w:rsidRPr="00533D21">
        <w:rPr>
          <w:iCs/>
          <w:sz w:val="24"/>
          <w:szCs w:val="24"/>
        </w:rPr>
        <w:t>.</w:t>
      </w:r>
      <w:r w:rsidR="00DF7095" w:rsidRPr="00533D21">
        <w:rPr>
          <w:iCs/>
          <w:sz w:val="24"/>
          <w:szCs w:val="24"/>
        </w:rPr>
        <w:t xml:space="preserve">  Over half</w:t>
      </w:r>
      <w:r w:rsidR="00DF7095">
        <w:rPr>
          <w:iCs/>
          <w:sz w:val="24"/>
          <w:szCs w:val="24"/>
        </w:rPr>
        <w:t xml:space="preserve"> (54.5%) saw no change.</w:t>
      </w:r>
    </w:p>
    <w:p w14:paraId="47C3C4E5" w14:textId="571C0CAC" w:rsidR="00DF7095" w:rsidRPr="002316A5" w:rsidRDefault="00675037" w:rsidP="00CB2C68">
      <w:pPr>
        <w:spacing w:after="120"/>
        <w:rPr>
          <w:iCs/>
          <w:sz w:val="24"/>
          <w:szCs w:val="24"/>
        </w:rPr>
      </w:pPr>
      <w:r>
        <w:rPr>
          <w:iCs/>
          <w:sz w:val="24"/>
          <w:szCs w:val="24"/>
        </w:rPr>
        <w:t>For the third year running</w:t>
      </w:r>
      <w:r w:rsidR="00E96A67">
        <w:rPr>
          <w:iCs/>
          <w:sz w:val="24"/>
          <w:szCs w:val="24"/>
        </w:rPr>
        <w:t xml:space="preserve"> (post-pandemic), t</w:t>
      </w:r>
      <w:r>
        <w:rPr>
          <w:iCs/>
          <w:sz w:val="24"/>
          <w:szCs w:val="24"/>
        </w:rPr>
        <w:t>he proportion seeing an improvement</w:t>
      </w:r>
      <w:r w:rsidR="00533D21">
        <w:rPr>
          <w:iCs/>
          <w:sz w:val="24"/>
          <w:szCs w:val="24"/>
        </w:rPr>
        <w:t xml:space="preserve"> increased, albeit incrementally.</w:t>
      </w:r>
    </w:p>
    <w:p w14:paraId="0EF0974A" w14:textId="74164FD4" w:rsidR="00CB2C68" w:rsidRPr="00BA50FD" w:rsidRDefault="0096302D" w:rsidP="00CB2C68">
      <w:pPr>
        <w:spacing w:after="120"/>
        <w:rPr>
          <w:i/>
          <w:sz w:val="24"/>
          <w:szCs w:val="24"/>
        </w:rPr>
      </w:pPr>
      <w:r>
        <w:rPr>
          <w:noProof/>
          <w14:ligatures w14:val="standardContextual"/>
        </w:rPr>
        <w:drawing>
          <wp:inline distT="0" distB="0" distL="0" distR="0" wp14:anchorId="127E3EF7" wp14:editId="46D74B23">
            <wp:extent cx="5731510" cy="2019300"/>
            <wp:effectExtent l="0" t="0" r="2540" b="0"/>
            <wp:docPr id="1969361975" name="Chart 1" descr="Chart showing response pattern described in the narrative text">
              <a:extLst xmlns:a="http://schemas.openxmlformats.org/drawingml/2006/main">
                <a:ext uri="{FF2B5EF4-FFF2-40B4-BE49-F238E27FC236}">
                  <a16:creationId xmlns:a16="http://schemas.microsoft.com/office/drawing/2014/main" id="{00000000-0008-0000-0A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r w:rsidR="00CB2C68" w:rsidRPr="00BA50FD">
        <w:rPr>
          <w:i/>
          <w:sz w:val="24"/>
          <w:szCs w:val="24"/>
        </w:rPr>
        <w:t>Base sizes shown in brackets; excludes ‘Don’t Know’ responses</w:t>
      </w:r>
    </w:p>
    <w:p w14:paraId="3EE89B65" w14:textId="77777777" w:rsidR="00CB2C68" w:rsidRPr="00BA50FD" w:rsidRDefault="00CB2C68" w:rsidP="00CB2C68">
      <w:pPr>
        <w:spacing w:after="0"/>
      </w:pPr>
    </w:p>
    <w:p w14:paraId="7C9E3D4A" w14:textId="38591127" w:rsidR="00CB2C68" w:rsidRPr="007A443A" w:rsidRDefault="00CB2C68" w:rsidP="00CB2C68">
      <w:pPr>
        <w:rPr>
          <w:iCs/>
          <w:sz w:val="24"/>
          <w:szCs w:val="24"/>
        </w:rPr>
      </w:pPr>
      <w:r w:rsidRPr="007A443A">
        <w:rPr>
          <w:iCs/>
          <w:sz w:val="24"/>
          <w:szCs w:val="24"/>
        </w:rPr>
        <w:t xml:space="preserve">All groups analysed were more likely to report a decline in their personal financial situation than an improvement.  </w:t>
      </w:r>
    </w:p>
    <w:p w14:paraId="3616AB6E" w14:textId="1F396E03" w:rsidR="00CB2C68" w:rsidRDefault="00CB2C68" w:rsidP="00CB2C68">
      <w:pPr>
        <w:rPr>
          <w:iCs/>
          <w:sz w:val="24"/>
          <w:szCs w:val="24"/>
        </w:rPr>
      </w:pPr>
      <w:r w:rsidRPr="007A443A">
        <w:rPr>
          <w:iCs/>
          <w:sz w:val="24"/>
          <w:szCs w:val="24"/>
        </w:rPr>
        <w:t>Respondents identifying as disabled were again most likely to report a decline in their financial situation (45.</w:t>
      </w:r>
      <w:r w:rsidR="003B27E9" w:rsidRPr="007A443A">
        <w:rPr>
          <w:iCs/>
          <w:sz w:val="24"/>
          <w:szCs w:val="24"/>
        </w:rPr>
        <w:t>8</w:t>
      </w:r>
      <w:r w:rsidRPr="007A443A">
        <w:rPr>
          <w:iCs/>
          <w:sz w:val="24"/>
          <w:szCs w:val="24"/>
        </w:rPr>
        <w:t xml:space="preserve">%, </w:t>
      </w:r>
      <w:r w:rsidR="003B27E9" w:rsidRPr="007A443A">
        <w:rPr>
          <w:iCs/>
          <w:sz w:val="24"/>
          <w:szCs w:val="24"/>
        </w:rPr>
        <w:t>reflecting the findings of the 2023 survey</w:t>
      </w:r>
      <w:r w:rsidRPr="007A443A">
        <w:rPr>
          <w:iCs/>
          <w:sz w:val="24"/>
          <w:szCs w:val="24"/>
        </w:rPr>
        <w:t>).</w:t>
      </w:r>
    </w:p>
    <w:p w14:paraId="4DEF1A80" w14:textId="58F685AF" w:rsidR="00F63F2C" w:rsidRPr="00BA50FD" w:rsidRDefault="00F63F2C" w:rsidP="00CB2C68">
      <w:pPr>
        <w:rPr>
          <w:iCs/>
          <w:sz w:val="24"/>
          <w:szCs w:val="24"/>
        </w:rPr>
      </w:pPr>
      <w:r>
        <w:rPr>
          <w:iCs/>
          <w:sz w:val="24"/>
          <w:szCs w:val="24"/>
        </w:rPr>
        <w:t xml:space="preserve">Respondents aged 55 or over </w:t>
      </w:r>
      <w:r w:rsidR="007A443A">
        <w:rPr>
          <w:iCs/>
          <w:sz w:val="24"/>
          <w:szCs w:val="24"/>
        </w:rPr>
        <w:t>were least likely to report an improvement (8.3%).</w:t>
      </w:r>
    </w:p>
    <w:p w14:paraId="45B0E08F" w14:textId="6498D317" w:rsidR="00E96A67" w:rsidRDefault="00A155F6" w:rsidP="00CB2C68">
      <w:pPr>
        <w:rPr>
          <w:i/>
          <w:sz w:val="24"/>
          <w:szCs w:val="24"/>
        </w:rPr>
      </w:pPr>
      <w:r>
        <w:rPr>
          <w:noProof/>
          <w14:ligatures w14:val="standardContextual"/>
        </w:rPr>
        <w:drawing>
          <wp:inline distT="0" distB="0" distL="0" distR="0" wp14:anchorId="51D24F42" wp14:editId="2557A3A6">
            <wp:extent cx="5731510" cy="2886075"/>
            <wp:effectExtent l="0" t="0" r="2540" b="9525"/>
            <wp:docPr id="557696838" name="Chart 1" descr="Chart showing response pattern described in the narrative text">
              <a:extLst xmlns:a="http://schemas.openxmlformats.org/drawingml/2006/main">
                <a:ext uri="{FF2B5EF4-FFF2-40B4-BE49-F238E27FC236}">
                  <a16:creationId xmlns:a16="http://schemas.microsoft.com/office/drawing/2014/main" id="{06DA1964-1E90-4362-B79E-9248D248B3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r w:rsidR="00E96A67" w:rsidRPr="00E96A67">
        <w:rPr>
          <w:i/>
          <w:sz w:val="24"/>
          <w:szCs w:val="24"/>
        </w:rPr>
        <w:t xml:space="preserve"> </w:t>
      </w:r>
      <w:r w:rsidR="00E96A67" w:rsidRPr="00BA50FD">
        <w:rPr>
          <w:i/>
          <w:sz w:val="24"/>
          <w:szCs w:val="24"/>
        </w:rPr>
        <w:t>Base sizes shown in brackets; excludes ‘Don’t Know’ responses</w:t>
      </w:r>
      <w:r w:rsidR="00E96A67">
        <w:rPr>
          <w:i/>
          <w:sz w:val="24"/>
          <w:szCs w:val="24"/>
        </w:rPr>
        <w:t>.</w:t>
      </w:r>
    </w:p>
    <w:p w14:paraId="697B21FA" w14:textId="3A8E4C10" w:rsidR="0017576F" w:rsidRPr="003052DF" w:rsidRDefault="0017576F" w:rsidP="00CB2C68">
      <w:pPr>
        <w:rPr>
          <w:iCs/>
          <w:sz w:val="24"/>
          <w:szCs w:val="24"/>
        </w:rPr>
      </w:pPr>
      <w:r w:rsidRPr="003052DF">
        <w:rPr>
          <w:iCs/>
          <w:sz w:val="24"/>
          <w:szCs w:val="24"/>
        </w:rPr>
        <w:lastRenderedPageBreak/>
        <w:t>Change in personal financial situation correlated with level of deprivation</w:t>
      </w:r>
      <w:r w:rsidR="009F7BDD" w:rsidRPr="003052DF">
        <w:rPr>
          <w:iCs/>
          <w:sz w:val="24"/>
          <w:szCs w:val="24"/>
        </w:rPr>
        <w:t xml:space="preserve">, with those living in the most deprived areas most likely to report a decline (38.6% in the most deprived </w:t>
      </w:r>
      <w:r w:rsidR="003052DF" w:rsidRPr="003052DF">
        <w:rPr>
          <w:iCs/>
          <w:sz w:val="24"/>
          <w:szCs w:val="24"/>
        </w:rPr>
        <w:t>areas compared with 26.3% in the least deprived areas).</w:t>
      </w:r>
    </w:p>
    <w:p w14:paraId="1DEA19B1" w14:textId="396EF17B" w:rsidR="00CB2C68" w:rsidRPr="00BA50FD" w:rsidRDefault="00A155F6" w:rsidP="00CB2C68">
      <w:pPr>
        <w:rPr>
          <w:sz w:val="24"/>
          <w:szCs w:val="24"/>
        </w:rPr>
      </w:pPr>
      <w:r>
        <w:rPr>
          <w:noProof/>
          <w14:ligatures w14:val="standardContextual"/>
        </w:rPr>
        <w:drawing>
          <wp:inline distT="0" distB="0" distL="0" distR="0" wp14:anchorId="36292C64" wp14:editId="3238993F">
            <wp:extent cx="5731510" cy="2973070"/>
            <wp:effectExtent l="0" t="0" r="2540" b="17780"/>
            <wp:docPr id="144119940" name="Chart 1" descr="Chart showing response pattern described in the narrative text">
              <a:extLst xmlns:a="http://schemas.openxmlformats.org/drawingml/2006/main">
                <a:ext uri="{FF2B5EF4-FFF2-40B4-BE49-F238E27FC236}">
                  <a16:creationId xmlns:a16="http://schemas.microsoft.com/office/drawing/2014/main" id="{BAFE3FF2-B5D5-4466-8A43-B1B5E23195E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1"/>
              </a:graphicData>
            </a:graphic>
          </wp:inline>
        </w:drawing>
      </w:r>
      <w:r w:rsidR="00CB2C68" w:rsidRPr="00BA50FD">
        <w:rPr>
          <w:i/>
          <w:sz w:val="24"/>
          <w:szCs w:val="24"/>
        </w:rPr>
        <w:t>Base sizes shown in brackets; excludes ‘Don’t Know’ responses</w:t>
      </w:r>
      <w:r w:rsidR="00CB2C68">
        <w:rPr>
          <w:i/>
          <w:sz w:val="24"/>
          <w:szCs w:val="24"/>
        </w:rPr>
        <w:t>.</w:t>
      </w:r>
    </w:p>
    <w:p w14:paraId="38E84B2E" w14:textId="77777777" w:rsidR="00CB2C68" w:rsidRPr="00BA50FD" w:rsidRDefault="00CB2C68" w:rsidP="00CB2C68">
      <w:r w:rsidRPr="00BA50FD">
        <w:br w:type="page"/>
      </w:r>
    </w:p>
    <w:p w14:paraId="4299002C" w14:textId="77777777" w:rsidR="00CB2C68" w:rsidRPr="00BA50FD" w:rsidRDefault="00CB2C68" w:rsidP="00CB2C68"/>
    <w:p w14:paraId="02A8775F" w14:textId="77777777" w:rsidR="00CB2C68" w:rsidRPr="00BA50FD" w:rsidRDefault="00CB2C68" w:rsidP="00CB2C68"/>
    <w:p w14:paraId="13F833C2" w14:textId="77777777" w:rsidR="00CB2C68" w:rsidRPr="00BA50FD" w:rsidRDefault="00CB2C68" w:rsidP="00CB2C68">
      <w:pPr>
        <w:jc w:val="center"/>
        <w:rPr>
          <w:rFonts w:cstheme="minorHAnsi"/>
          <w:sz w:val="32"/>
        </w:rPr>
      </w:pPr>
    </w:p>
    <w:p w14:paraId="33E64E74" w14:textId="77777777" w:rsidR="00CB2C68" w:rsidRPr="00BA50FD" w:rsidRDefault="00CB2C68" w:rsidP="00CB2C68">
      <w:pPr>
        <w:jc w:val="center"/>
        <w:rPr>
          <w:rFonts w:cstheme="minorHAnsi"/>
          <w:sz w:val="32"/>
        </w:rPr>
      </w:pPr>
    </w:p>
    <w:p w14:paraId="255C92BB" w14:textId="77777777" w:rsidR="00CB2C68" w:rsidRPr="00BA50FD" w:rsidRDefault="00CB2C68" w:rsidP="00CB2C68">
      <w:pPr>
        <w:jc w:val="center"/>
        <w:rPr>
          <w:rFonts w:cstheme="minorHAnsi"/>
          <w:sz w:val="32"/>
        </w:rPr>
      </w:pPr>
    </w:p>
    <w:p w14:paraId="6B75DA8F" w14:textId="77777777" w:rsidR="00CB2C68" w:rsidRPr="00BA50FD" w:rsidRDefault="00CB2C68" w:rsidP="00CB2C68">
      <w:pPr>
        <w:jc w:val="center"/>
        <w:rPr>
          <w:rFonts w:cstheme="minorHAnsi"/>
          <w:sz w:val="32"/>
        </w:rPr>
      </w:pPr>
    </w:p>
    <w:p w14:paraId="234E9CDB" w14:textId="77777777" w:rsidR="00CB2C68" w:rsidRPr="00BA50FD" w:rsidRDefault="00CB2C68" w:rsidP="00CB2C68">
      <w:pPr>
        <w:jc w:val="center"/>
        <w:rPr>
          <w:rFonts w:cstheme="minorHAnsi"/>
          <w:sz w:val="32"/>
        </w:rPr>
      </w:pPr>
    </w:p>
    <w:p w14:paraId="19E44F9C" w14:textId="77777777" w:rsidR="00CB2C68" w:rsidRPr="00BA50FD" w:rsidRDefault="00CB2C68" w:rsidP="00CB2C68">
      <w:pPr>
        <w:jc w:val="center"/>
        <w:rPr>
          <w:rFonts w:cstheme="minorHAnsi"/>
          <w:sz w:val="32"/>
        </w:rPr>
      </w:pPr>
    </w:p>
    <w:p w14:paraId="66CEC32D" w14:textId="77777777" w:rsidR="00CB2C68" w:rsidRPr="00BA50FD" w:rsidRDefault="00CB2C68" w:rsidP="00CB2C68">
      <w:pPr>
        <w:jc w:val="center"/>
        <w:rPr>
          <w:rFonts w:cstheme="minorHAnsi"/>
          <w:sz w:val="32"/>
        </w:rPr>
      </w:pPr>
    </w:p>
    <w:p w14:paraId="25227555" w14:textId="39F56AA5" w:rsidR="00CB2C68" w:rsidRPr="00BA50FD" w:rsidRDefault="00CB2C68" w:rsidP="00CB2C68">
      <w:pPr>
        <w:jc w:val="center"/>
        <w:rPr>
          <w:b/>
          <w:sz w:val="36"/>
          <w:szCs w:val="36"/>
        </w:rPr>
      </w:pPr>
      <w:r w:rsidRPr="00BA50FD">
        <w:rPr>
          <w:b/>
          <w:sz w:val="36"/>
          <w:szCs w:val="36"/>
        </w:rPr>
        <w:t xml:space="preserve">Section </w:t>
      </w:r>
      <w:r w:rsidR="00B57DF5">
        <w:rPr>
          <w:b/>
          <w:sz w:val="36"/>
          <w:szCs w:val="36"/>
        </w:rPr>
        <w:t>8</w:t>
      </w:r>
      <w:r w:rsidRPr="00BA50FD">
        <w:rPr>
          <w:b/>
          <w:sz w:val="36"/>
          <w:szCs w:val="36"/>
        </w:rPr>
        <w:t>:</w:t>
      </w:r>
    </w:p>
    <w:p w14:paraId="35FC0B81" w14:textId="77777777" w:rsidR="00CB2C68" w:rsidRPr="00BA50FD" w:rsidRDefault="00CB2C68" w:rsidP="00CB2C68">
      <w:pPr>
        <w:pStyle w:val="Heading1"/>
        <w:jc w:val="center"/>
        <w:rPr>
          <w:rFonts w:asciiTheme="minorHAnsi" w:hAnsiTheme="minorHAnsi" w:cstheme="minorHAnsi"/>
          <w:b/>
          <w:color w:val="auto"/>
          <w:sz w:val="36"/>
        </w:rPr>
      </w:pPr>
      <w:bookmarkStart w:id="32" w:name="_Toc168164271"/>
      <w:bookmarkStart w:id="33" w:name="_Toc197967199"/>
      <w:r w:rsidRPr="00BA50FD">
        <w:rPr>
          <w:rFonts w:asciiTheme="minorHAnsi" w:hAnsiTheme="minorHAnsi" w:cstheme="minorHAnsi"/>
          <w:b/>
          <w:color w:val="auto"/>
          <w:sz w:val="36"/>
        </w:rPr>
        <w:t>Health &amp; Well-being</w:t>
      </w:r>
      <w:bookmarkEnd w:id="32"/>
      <w:bookmarkEnd w:id="33"/>
    </w:p>
    <w:p w14:paraId="21523499" w14:textId="77777777" w:rsidR="00CB2C68" w:rsidRPr="00BA50FD" w:rsidRDefault="00CB2C68" w:rsidP="00CB2C68"/>
    <w:p w14:paraId="69B8982A"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69B26124" w14:textId="1473E3E7" w:rsidR="00CB2C68" w:rsidRPr="00BA50FD" w:rsidRDefault="00B57DF5" w:rsidP="00CB2C68">
      <w:pPr>
        <w:rPr>
          <w:rFonts w:ascii="Calibri" w:hAnsi="Calibri" w:cs="Calibri"/>
          <w:b/>
          <w:sz w:val="26"/>
          <w:szCs w:val="26"/>
        </w:rPr>
      </w:pPr>
      <w:r>
        <w:rPr>
          <w:rFonts w:ascii="Calibri" w:hAnsi="Calibri" w:cs="Calibri"/>
          <w:b/>
          <w:sz w:val="26"/>
          <w:szCs w:val="26"/>
        </w:rPr>
        <w:lastRenderedPageBreak/>
        <w:t>27</w:t>
      </w:r>
      <w:r w:rsidR="00CB2C68" w:rsidRPr="00BA50FD">
        <w:rPr>
          <w:rFonts w:ascii="Calibri" w:hAnsi="Calibri" w:cs="Calibri"/>
          <w:b/>
          <w:sz w:val="26"/>
          <w:szCs w:val="26"/>
        </w:rPr>
        <w:t>.  How would you describe your...?</w:t>
      </w:r>
    </w:p>
    <w:p w14:paraId="7B4592C4" w14:textId="13BB092A" w:rsidR="00CB2C68" w:rsidRPr="00BA50FD" w:rsidRDefault="00CB2C68" w:rsidP="00CB2C68">
      <w:pPr>
        <w:rPr>
          <w:rFonts w:ascii="Calibri" w:hAnsi="Calibri" w:cs="Calibri"/>
          <w:bCs/>
          <w:sz w:val="24"/>
          <w:szCs w:val="24"/>
        </w:rPr>
      </w:pPr>
      <w:r w:rsidRPr="00B949F8">
        <w:rPr>
          <w:rFonts w:ascii="Calibri" w:hAnsi="Calibri" w:cs="Calibri"/>
          <w:bCs/>
          <w:sz w:val="24"/>
          <w:szCs w:val="24"/>
        </w:rPr>
        <w:t>Two-thirds of respondents (66.</w:t>
      </w:r>
      <w:r w:rsidR="00AC6C96" w:rsidRPr="00B949F8">
        <w:rPr>
          <w:rFonts w:ascii="Calibri" w:hAnsi="Calibri" w:cs="Calibri"/>
          <w:bCs/>
          <w:sz w:val="24"/>
          <w:szCs w:val="24"/>
        </w:rPr>
        <w:t>4</w:t>
      </w:r>
      <w:r w:rsidRPr="00B949F8">
        <w:rPr>
          <w:rFonts w:ascii="Calibri" w:hAnsi="Calibri" w:cs="Calibri"/>
          <w:bCs/>
          <w:sz w:val="24"/>
          <w:szCs w:val="24"/>
        </w:rPr>
        <w:t xml:space="preserve">%) described their physical health as ‘good’ or ‘very good’, </w:t>
      </w:r>
      <w:r w:rsidR="00AC6C96" w:rsidRPr="00B949F8">
        <w:rPr>
          <w:rFonts w:ascii="Calibri" w:hAnsi="Calibri" w:cs="Calibri"/>
          <w:bCs/>
          <w:sz w:val="24"/>
          <w:szCs w:val="24"/>
        </w:rPr>
        <w:t>stabilising a downward trend over the previous five years</w:t>
      </w:r>
      <w:r w:rsidRPr="00B949F8">
        <w:rPr>
          <w:rFonts w:ascii="Calibri" w:hAnsi="Calibri" w:cs="Calibri"/>
          <w:bCs/>
          <w:sz w:val="24"/>
          <w:szCs w:val="24"/>
        </w:rPr>
        <w:t>.</w:t>
      </w:r>
    </w:p>
    <w:p w14:paraId="371C7099" w14:textId="6A4E12E2" w:rsidR="00CB2C68" w:rsidRPr="00BA50FD" w:rsidRDefault="006D387B" w:rsidP="00CB2C68">
      <w:pPr>
        <w:rPr>
          <w:i/>
          <w:sz w:val="24"/>
          <w:szCs w:val="24"/>
        </w:rPr>
      </w:pPr>
      <w:r>
        <w:rPr>
          <w:noProof/>
          <w14:ligatures w14:val="standardContextual"/>
        </w:rPr>
        <w:drawing>
          <wp:inline distT="0" distB="0" distL="0" distR="0" wp14:anchorId="085CBEE7" wp14:editId="1D16319A">
            <wp:extent cx="5759450" cy="2514600"/>
            <wp:effectExtent l="0" t="0" r="12700" b="0"/>
            <wp:docPr id="1207545496" name="Chart 1" descr="Chart showing response pattern described in the narrative text">
              <a:extLst xmlns:a="http://schemas.openxmlformats.org/drawingml/2006/main">
                <a:ext uri="{FF2B5EF4-FFF2-40B4-BE49-F238E27FC236}">
                  <a16:creationId xmlns:a16="http://schemas.microsoft.com/office/drawing/2014/main" id="{2C8F475E-6D5C-4E26-B043-F707A4263B6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2"/>
              </a:graphicData>
            </a:graphic>
          </wp:inline>
        </w:drawing>
      </w:r>
      <w:r w:rsidR="00CB2C68" w:rsidRPr="00BA50FD">
        <w:rPr>
          <w:i/>
          <w:sz w:val="24"/>
          <w:szCs w:val="24"/>
        </w:rPr>
        <w:t>Base sizes shown in brackets; excludes ‘Don’t Know’ responses</w:t>
      </w:r>
      <w:r w:rsidR="00CB2C68">
        <w:rPr>
          <w:i/>
          <w:sz w:val="24"/>
          <w:szCs w:val="24"/>
        </w:rPr>
        <w:t>.</w:t>
      </w:r>
    </w:p>
    <w:p w14:paraId="5918801D" w14:textId="77777777" w:rsidR="00CB2C68" w:rsidRPr="00BA50FD" w:rsidRDefault="00CB2C68" w:rsidP="00CB2C68">
      <w:pPr>
        <w:spacing w:after="0"/>
      </w:pPr>
    </w:p>
    <w:p w14:paraId="1BF7ACE8" w14:textId="178F6696" w:rsidR="00CB2C68" w:rsidRPr="00BA50FD" w:rsidRDefault="00CB2C68" w:rsidP="00CB2C68">
      <w:pPr>
        <w:rPr>
          <w:rFonts w:ascii="Calibri" w:hAnsi="Calibri" w:cs="Calibri"/>
          <w:bCs/>
          <w:sz w:val="24"/>
          <w:szCs w:val="24"/>
        </w:rPr>
      </w:pPr>
      <w:r w:rsidRPr="006A631A">
        <w:rPr>
          <w:rFonts w:ascii="Calibri" w:hAnsi="Calibri" w:cs="Calibri"/>
          <w:bCs/>
          <w:sz w:val="24"/>
          <w:szCs w:val="24"/>
        </w:rPr>
        <w:t xml:space="preserve">Analysis of the different demographic groups showed a broad consistency of those describing themselves as being in good physical health, </w:t>
      </w:r>
      <w:proofErr w:type="gramStart"/>
      <w:r w:rsidRPr="006A631A">
        <w:rPr>
          <w:rFonts w:ascii="Calibri" w:hAnsi="Calibri" w:cs="Calibri"/>
          <w:bCs/>
          <w:sz w:val="24"/>
          <w:szCs w:val="24"/>
        </w:rPr>
        <w:t>with the exception of</w:t>
      </w:r>
      <w:proofErr w:type="gramEnd"/>
      <w:r w:rsidRPr="006A631A">
        <w:rPr>
          <w:rFonts w:ascii="Calibri" w:hAnsi="Calibri" w:cs="Calibri"/>
          <w:bCs/>
          <w:sz w:val="24"/>
          <w:szCs w:val="24"/>
        </w:rPr>
        <w:t xml:space="preserve"> those identifying as disabled – just </w:t>
      </w:r>
      <w:r w:rsidR="00C371A0" w:rsidRPr="006A631A">
        <w:rPr>
          <w:rFonts w:ascii="Calibri" w:hAnsi="Calibri" w:cs="Calibri"/>
          <w:bCs/>
          <w:sz w:val="24"/>
          <w:szCs w:val="24"/>
        </w:rPr>
        <w:t>26.8</w:t>
      </w:r>
      <w:r w:rsidRPr="006A631A">
        <w:rPr>
          <w:rFonts w:ascii="Calibri" w:hAnsi="Calibri" w:cs="Calibri"/>
          <w:bCs/>
          <w:sz w:val="24"/>
          <w:szCs w:val="24"/>
        </w:rPr>
        <w:t xml:space="preserve">% of this group described their physical health as ‘good’ or ‘very good’; one in </w:t>
      </w:r>
      <w:r w:rsidR="00965113" w:rsidRPr="006A631A">
        <w:rPr>
          <w:rFonts w:ascii="Calibri" w:hAnsi="Calibri" w:cs="Calibri"/>
          <w:bCs/>
          <w:sz w:val="24"/>
          <w:szCs w:val="24"/>
        </w:rPr>
        <w:t>ten</w:t>
      </w:r>
      <w:r w:rsidRPr="006A631A">
        <w:rPr>
          <w:rFonts w:ascii="Calibri" w:hAnsi="Calibri" w:cs="Calibri"/>
          <w:bCs/>
          <w:sz w:val="24"/>
          <w:szCs w:val="24"/>
        </w:rPr>
        <w:t xml:space="preserve"> (1</w:t>
      </w:r>
      <w:r w:rsidR="00965113" w:rsidRPr="006A631A">
        <w:rPr>
          <w:rFonts w:ascii="Calibri" w:hAnsi="Calibri" w:cs="Calibri"/>
          <w:bCs/>
          <w:sz w:val="24"/>
          <w:szCs w:val="24"/>
        </w:rPr>
        <w:t>1</w:t>
      </w:r>
      <w:r w:rsidRPr="006A631A">
        <w:rPr>
          <w:rFonts w:ascii="Calibri" w:hAnsi="Calibri" w:cs="Calibri"/>
          <w:bCs/>
          <w:sz w:val="24"/>
          <w:szCs w:val="24"/>
        </w:rPr>
        <w:t>.</w:t>
      </w:r>
      <w:r w:rsidR="00965113" w:rsidRPr="006A631A">
        <w:rPr>
          <w:rFonts w:ascii="Calibri" w:hAnsi="Calibri" w:cs="Calibri"/>
          <w:bCs/>
          <w:sz w:val="24"/>
          <w:szCs w:val="24"/>
        </w:rPr>
        <w:t>3</w:t>
      </w:r>
      <w:r w:rsidRPr="006A631A">
        <w:rPr>
          <w:rFonts w:ascii="Calibri" w:hAnsi="Calibri" w:cs="Calibri"/>
          <w:bCs/>
          <w:sz w:val="24"/>
          <w:szCs w:val="24"/>
        </w:rPr>
        <w:t>%) described their physical health as ‘very poor’.</w:t>
      </w:r>
      <w:r w:rsidRPr="00BA50FD">
        <w:rPr>
          <w:rFonts w:ascii="Calibri" w:hAnsi="Calibri" w:cs="Calibri"/>
          <w:bCs/>
          <w:sz w:val="24"/>
          <w:szCs w:val="24"/>
        </w:rPr>
        <w:t xml:space="preserve"> </w:t>
      </w:r>
    </w:p>
    <w:p w14:paraId="69290659" w14:textId="7026EBDA" w:rsidR="00B949F8" w:rsidRDefault="006D0E45" w:rsidP="00CB2C68">
      <w:pPr>
        <w:rPr>
          <w:i/>
          <w:sz w:val="24"/>
          <w:szCs w:val="24"/>
        </w:rPr>
      </w:pPr>
      <w:r>
        <w:rPr>
          <w:noProof/>
          <w14:ligatures w14:val="standardContextual"/>
        </w:rPr>
        <w:drawing>
          <wp:inline distT="0" distB="0" distL="0" distR="0" wp14:anchorId="0A04643C" wp14:editId="1064CC35">
            <wp:extent cx="5731510" cy="3409950"/>
            <wp:effectExtent l="0" t="0" r="2540" b="0"/>
            <wp:docPr id="1381850956" name="Chart 1" descr="Chart showing response pattern described in the narrative text">
              <a:extLst xmlns:a="http://schemas.openxmlformats.org/drawingml/2006/main">
                <a:ext uri="{FF2B5EF4-FFF2-40B4-BE49-F238E27FC236}">
                  <a16:creationId xmlns:a16="http://schemas.microsoft.com/office/drawing/2014/main" id="{71F146EF-84C9-46A3-B71C-0EFF0A11B20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3"/>
              </a:graphicData>
            </a:graphic>
          </wp:inline>
        </w:drawing>
      </w:r>
      <w:r w:rsidR="006A631A" w:rsidRPr="006A631A">
        <w:rPr>
          <w:i/>
          <w:sz w:val="24"/>
          <w:szCs w:val="24"/>
        </w:rPr>
        <w:t xml:space="preserve"> </w:t>
      </w:r>
      <w:r w:rsidR="006A631A" w:rsidRPr="00BA50FD">
        <w:rPr>
          <w:i/>
          <w:sz w:val="24"/>
          <w:szCs w:val="24"/>
        </w:rPr>
        <w:t>Base sizes shown in brackets; excludes ‘Don’t Know’ responses</w:t>
      </w:r>
      <w:r w:rsidR="006A631A">
        <w:rPr>
          <w:i/>
          <w:sz w:val="24"/>
          <w:szCs w:val="24"/>
        </w:rPr>
        <w:t>.</w:t>
      </w:r>
    </w:p>
    <w:p w14:paraId="2D8C483B" w14:textId="60313FB6" w:rsidR="00CB2C68" w:rsidRPr="00BA50FD" w:rsidRDefault="00794E98" w:rsidP="00794E98">
      <w:pPr>
        <w:rPr>
          <w:i/>
          <w:sz w:val="24"/>
          <w:szCs w:val="24"/>
        </w:rPr>
      </w:pPr>
      <w:r w:rsidRPr="00794E98">
        <w:rPr>
          <w:rFonts w:ascii="Calibri" w:hAnsi="Calibri" w:cs="Calibri"/>
          <w:bCs/>
          <w:sz w:val="24"/>
          <w:szCs w:val="24"/>
        </w:rPr>
        <w:lastRenderedPageBreak/>
        <w:t>As in 2023, r</w:t>
      </w:r>
      <w:r w:rsidR="00CB2C68" w:rsidRPr="00794E98">
        <w:rPr>
          <w:rFonts w:ascii="Calibri" w:hAnsi="Calibri" w:cs="Calibri"/>
          <w:bCs/>
          <w:sz w:val="24"/>
          <w:szCs w:val="24"/>
        </w:rPr>
        <w:t>espondents living in the most deprived areas were least likely to describe their physical health as ‘good’ or ‘very good’.</w:t>
      </w:r>
    </w:p>
    <w:p w14:paraId="79BBD8AC" w14:textId="5C661DA1" w:rsidR="00CB2C68" w:rsidRPr="00BA50FD" w:rsidRDefault="00A12728" w:rsidP="00CB2C68">
      <w:pPr>
        <w:spacing w:after="0"/>
        <w:rPr>
          <w:i/>
          <w:sz w:val="24"/>
          <w:szCs w:val="24"/>
        </w:rPr>
      </w:pPr>
      <w:r>
        <w:rPr>
          <w:noProof/>
          <w14:ligatures w14:val="standardContextual"/>
        </w:rPr>
        <w:drawing>
          <wp:inline distT="0" distB="0" distL="0" distR="0" wp14:anchorId="40054F0D" wp14:editId="0F0FCB82">
            <wp:extent cx="5731510" cy="2974340"/>
            <wp:effectExtent l="0" t="0" r="2540" b="16510"/>
            <wp:docPr id="261375339" name="Chart 1" descr="Chart showing response pattern described in the narrative text">
              <a:extLst xmlns:a="http://schemas.openxmlformats.org/drawingml/2006/main">
                <a:ext uri="{FF2B5EF4-FFF2-40B4-BE49-F238E27FC236}">
                  <a16:creationId xmlns:a16="http://schemas.microsoft.com/office/drawing/2014/main" id="{378FCF3B-5B38-44C0-97A9-5B4CE7D0AC9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4"/>
              </a:graphicData>
            </a:graphic>
          </wp:inline>
        </w:drawing>
      </w:r>
      <w:r w:rsidR="00CB2C68" w:rsidRPr="00BA50FD">
        <w:rPr>
          <w:i/>
          <w:sz w:val="24"/>
          <w:szCs w:val="24"/>
        </w:rPr>
        <w:t>Base sizes shown in brackets; excludes ‘Don’t Know’ responses</w:t>
      </w:r>
      <w:r w:rsidR="00CB2C68">
        <w:rPr>
          <w:i/>
          <w:sz w:val="24"/>
          <w:szCs w:val="24"/>
        </w:rPr>
        <w:t>.</w:t>
      </w:r>
    </w:p>
    <w:p w14:paraId="36742523" w14:textId="77777777" w:rsidR="00CB2C68" w:rsidRPr="00A213A3" w:rsidRDefault="00CB2C68" w:rsidP="00A213A3">
      <w:pPr>
        <w:rPr>
          <w:rFonts w:ascii="Calibri" w:hAnsi="Calibri" w:cs="Calibri"/>
          <w:bCs/>
          <w:sz w:val="24"/>
          <w:szCs w:val="24"/>
        </w:rPr>
      </w:pPr>
    </w:p>
    <w:p w14:paraId="20C183DD" w14:textId="1FA56125" w:rsidR="00CB2C68" w:rsidRPr="00A213A3" w:rsidRDefault="00CB2C68" w:rsidP="00CB2C68">
      <w:pPr>
        <w:rPr>
          <w:rFonts w:ascii="Calibri" w:hAnsi="Calibri" w:cs="Calibri"/>
          <w:bCs/>
          <w:sz w:val="24"/>
          <w:szCs w:val="24"/>
        </w:rPr>
      </w:pPr>
      <w:r w:rsidRPr="00D603F2">
        <w:rPr>
          <w:rFonts w:ascii="Calibri" w:hAnsi="Calibri" w:cs="Calibri"/>
          <w:bCs/>
          <w:sz w:val="24"/>
          <w:szCs w:val="24"/>
        </w:rPr>
        <w:t>The proportion of respondents describing their mental health as ‘good’ or ‘very good’, remained broadly unchanged from the previous year, at 6</w:t>
      </w:r>
      <w:r w:rsidR="00BD3676" w:rsidRPr="00D603F2">
        <w:rPr>
          <w:rFonts w:ascii="Calibri" w:hAnsi="Calibri" w:cs="Calibri"/>
          <w:bCs/>
          <w:sz w:val="24"/>
          <w:szCs w:val="24"/>
        </w:rPr>
        <w:t>6</w:t>
      </w:r>
      <w:r w:rsidRPr="00D603F2">
        <w:rPr>
          <w:rFonts w:ascii="Calibri" w:hAnsi="Calibri" w:cs="Calibri"/>
          <w:bCs/>
          <w:sz w:val="24"/>
          <w:szCs w:val="24"/>
        </w:rPr>
        <w:t>.</w:t>
      </w:r>
      <w:r w:rsidR="00BD3676" w:rsidRPr="00D603F2">
        <w:rPr>
          <w:rFonts w:ascii="Calibri" w:hAnsi="Calibri" w:cs="Calibri"/>
          <w:bCs/>
          <w:sz w:val="24"/>
          <w:szCs w:val="24"/>
        </w:rPr>
        <w:t>4</w:t>
      </w:r>
      <w:r w:rsidRPr="00D603F2">
        <w:rPr>
          <w:rFonts w:ascii="Calibri" w:hAnsi="Calibri" w:cs="Calibri"/>
          <w:bCs/>
          <w:sz w:val="24"/>
          <w:szCs w:val="24"/>
        </w:rPr>
        <w:t>%.</w:t>
      </w:r>
    </w:p>
    <w:p w14:paraId="3AEC6816" w14:textId="0CB45A80" w:rsidR="00CB2C68" w:rsidRPr="00BA50FD" w:rsidRDefault="008C5546" w:rsidP="00CB2C68">
      <w:pPr>
        <w:rPr>
          <w:i/>
          <w:sz w:val="24"/>
          <w:szCs w:val="24"/>
        </w:rPr>
      </w:pPr>
      <w:r>
        <w:rPr>
          <w:noProof/>
          <w14:ligatures w14:val="standardContextual"/>
        </w:rPr>
        <w:drawing>
          <wp:inline distT="0" distB="0" distL="0" distR="0" wp14:anchorId="4FA683E5" wp14:editId="2FAF7005">
            <wp:extent cx="5760000" cy="2856548"/>
            <wp:effectExtent l="0" t="0" r="12700" b="1270"/>
            <wp:docPr id="1344377156" name="Chart 1" descr="Chart showing response pattern described in the narrative text">
              <a:extLst xmlns:a="http://schemas.openxmlformats.org/drawingml/2006/main">
                <a:ext uri="{FF2B5EF4-FFF2-40B4-BE49-F238E27FC236}">
                  <a16:creationId xmlns:a16="http://schemas.microsoft.com/office/drawing/2014/main" id="{2C8F475E-6D5C-4E26-B043-F707A4263B6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5"/>
              </a:graphicData>
            </a:graphic>
          </wp:inline>
        </w:drawing>
      </w:r>
      <w:r w:rsidR="00CB2C68" w:rsidRPr="00BA50FD">
        <w:rPr>
          <w:i/>
          <w:sz w:val="24"/>
          <w:szCs w:val="24"/>
        </w:rPr>
        <w:t>Base sizes shown in brackets; excludes ‘Don’t Know’ responses</w:t>
      </w:r>
      <w:r w:rsidR="00CB2C68">
        <w:rPr>
          <w:i/>
          <w:sz w:val="24"/>
          <w:szCs w:val="24"/>
        </w:rPr>
        <w:t>.</w:t>
      </w:r>
    </w:p>
    <w:p w14:paraId="1A61F3AE" w14:textId="77777777" w:rsidR="00CB2C68" w:rsidRPr="00BA50FD" w:rsidRDefault="00CB2C68" w:rsidP="00CB2C68">
      <w:pPr>
        <w:spacing w:after="0"/>
        <w:rPr>
          <w:i/>
        </w:rPr>
      </w:pPr>
    </w:p>
    <w:p w14:paraId="0EBD36B2" w14:textId="77777777" w:rsidR="000333A1" w:rsidRDefault="000333A1">
      <w:pPr>
        <w:spacing w:after="160" w:line="259" w:lineRule="auto"/>
        <w:rPr>
          <w:rFonts w:ascii="Calibri" w:hAnsi="Calibri" w:cs="Calibri"/>
          <w:bCs/>
          <w:sz w:val="24"/>
          <w:szCs w:val="24"/>
        </w:rPr>
      </w:pPr>
      <w:r>
        <w:rPr>
          <w:rFonts w:ascii="Calibri" w:hAnsi="Calibri" w:cs="Calibri"/>
          <w:bCs/>
          <w:sz w:val="24"/>
          <w:szCs w:val="24"/>
        </w:rPr>
        <w:br w:type="page"/>
      </w:r>
    </w:p>
    <w:p w14:paraId="3ACE0BF7" w14:textId="32C96AF9" w:rsidR="00CB2C68" w:rsidRPr="00055229" w:rsidRDefault="00CB2C68" w:rsidP="00CB2C68">
      <w:pPr>
        <w:rPr>
          <w:rFonts w:ascii="Calibri" w:hAnsi="Calibri" w:cs="Calibri"/>
          <w:bCs/>
          <w:sz w:val="24"/>
          <w:szCs w:val="24"/>
        </w:rPr>
      </w:pPr>
      <w:r w:rsidRPr="008C058B">
        <w:rPr>
          <w:rFonts w:ascii="Calibri" w:hAnsi="Calibri" w:cs="Calibri"/>
          <w:bCs/>
          <w:sz w:val="24"/>
          <w:szCs w:val="24"/>
        </w:rPr>
        <w:lastRenderedPageBreak/>
        <w:t xml:space="preserve">Respondents identifying as disabled reported the lowest levels of mental health, repeating the findings of previous surveys, with </w:t>
      </w:r>
      <w:r w:rsidR="000333A1">
        <w:rPr>
          <w:rFonts w:ascii="Calibri" w:hAnsi="Calibri" w:cs="Calibri"/>
          <w:bCs/>
          <w:sz w:val="24"/>
          <w:szCs w:val="24"/>
        </w:rPr>
        <w:t>around</w:t>
      </w:r>
      <w:r w:rsidRPr="008C058B">
        <w:rPr>
          <w:rFonts w:ascii="Calibri" w:hAnsi="Calibri" w:cs="Calibri"/>
          <w:bCs/>
          <w:sz w:val="24"/>
          <w:szCs w:val="24"/>
        </w:rPr>
        <w:t xml:space="preserve"> two in five (39</w:t>
      </w:r>
      <w:r w:rsidR="000333A1">
        <w:rPr>
          <w:rFonts w:ascii="Calibri" w:hAnsi="Calibri" w:cs="Calibri"/>
          <w:bCs/>
          <w:sz w:val="24"/>
          <w:szCs w:val="24"/>
        </w:rPr>
        <w:t>.</w:t>
      </w:r>
      <w:r w:rsidR="00FD36CC">
        <w:rPr>
          <w:rFonts w:ascii="Calibri" w:hAnsi="Calibri" w:cs="Calibri"/>
          <w:bCs/>
          <w:sz w:val="24"/>
          <w:szCs w:val="24"/>
        </w:rPr>
        <w:t>8</w:t>
      </w:r>
      <w:r w:rsidRPr="008C058B">
        <w:rPr>
          <w:rFonts w:ascii="Calibri" w:hAnsi="Calibri" w:cs="Calibri"/>
          <w:bCs/>
          <w:sz w:val="24"/>
          <w:szCs w:val="24"/>
        </w:rPr>
        <w:t>%) describing their mental health as ‘good’ or ‘very good’.</w:t>
      </w:r>
      <w:r w:rsidRPr="00055229">
        <w:rPr>
          <w:rFonts w:ascii="Calibri" w:hAnsi="Calibri" w:cs="Calibri"/>
          <w:bCs/>
          <w:sz w:val="24"/>
          <w:szCs w:val="24"/>
        </w:rPr>
        <w:t xml:space="preserve">  </w:t>
      </w:r>
    </w:p>
    <w:p w14:paraId="754F858E" w14:textId="77777777" w:rsidR="004B1F9A" w:rsidRDefault="00CB2C68" w:rsidP="008C058B">
      <w:pPr>
        <w:rPr>
          <w:i/>
        </w:rPr>
      </w:pPr>
      <w:r w:rsidRPr="008C058B">
        <w:rPr>
          <w:rFonts w:ascii="Calibri" w:hAnsi="Calibri" w:cs="Calibri"/>
          <w:bCs/>
          <w:sz w:val="24"/>
          <w:szCs w:val="24"/>
        </w:rPr>
        <w:t>Older respondents were notably more likely than their younger counterparts to describe their mental health as good (</w:t>
      </w:r>
      <w:r w:rsidR="007B7F70">
        <w:rPr>
          <w:rFonts w:ascii="Calibri" w:hAnsi="Calibri" w:cs="Calibri"/>
          <w:bCs/>
          <w:sz w:val="24"/>
          <w:szCs w:val="24"/>
        </w:rPr>
        <w:t>68.8</w:t>
      </w:r>
      <w:r w:rsidRPr="008C058B">
        <w:rPr>
          <w:rFonts w:ascii="Calibri" w:hAnsi="Calibri" w:cs="Calibri"/>
          <w:bCs/>
          <w:sz w:val="24"/>
          <w:szCs w:val="24"/>
        </w:rPr>
        <w:t xml:space="preserve">% compared with </w:t>
      </w:r>
      <w:r w:rsidR="004B1F9A">
        <w:rPr>
          <w:rFonts w:ascii="Calibri" w:hAnsi="Calibri" w:cs="Calibri"/>
          <w:bCs/>
          <w:sz w:val="24"/>
          <w:szCs w:val="24"/>
        </w:rPr>
        <w:t>52.8</w:t>
      </w:r>
      <w:r w:rsidRPr="008C058B">
        <w:rPr>
          <w:rFonts w:ascii="Calibri" w:hAnsi="Calibri" w:cs="Calibri"/>
          <w:bCs/>
          <w:sz w:val="24"/>
          <w:szCs w:val="24"/>
        </w:rPr>
        <w:t>% respectively).</w:t>
      </w:r>
      <w:r w:rsidRPr="00BA50FD">
        <w:rPr>
          <w:i/>
        </w:rPr>
        <w:t xml:space="preserve"> </w:t>
      </w:r>
    </w:p>
    <w:p w14:paraId="0DADCD96" w14:textId="0FF9982C" w:rsidR="00CB2C68" w:rsidRPr="00BA50FD" w:rsidRDefault="003248AE" w:rsidP="008C058B">
      <w:pPr>
        <w:rPr>
          <w:sz w:val="24"/>
          <w:szCs w:val="24"/>
        </w:rPr>
      </w:pPr>
      <w:r>
        <w:rPr>
          <w:noProof/>
          <w14:ligatures w14:val="standardContextual"/>
        </w:rPr>
        <w:drawing>
          <wp:inline distT="0" distB="0" distL="0" distR="0" wp14:anchorId="58079AB7" wp14:editId="766FEF6A">
            <wp:extent cx="5731510" cy="2771775"/>
            <wp:effectExtent l="0" t="0" r="2540" b="9525"/>
            <wp:docPr id="728667957" name="Chart 1" descr="Chart showing response pattern described in the narrative text">
              <a:extLst xmlns:a="http://schemas.openxmlformats.org/drawingml/2006/main">
                <a:ext uri="{FF2B5EF4-FFF2-40B4-BE49-F238E27FC236}">
                  <a16:creationId xmlns:a16="http://schemas.microsoft.com/office/drawing/2014/main" id="{48356A04-F43E-46EA-B04F-176E28B4961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6"/>
              </a:graphicData>
            </a:graphic>
          </wp:inline>
        </w:drawing>
      </w:r>
      <w:r w:rsidR="00CB2C68" w:rsidRPr="00BA50FD">
        <w:rPr>
          <w:i/>
          <w:sz w:val="24"/>
          <w:szCs w:val="24"/>
        </w:rPr>
        <w:t>Base sizes shown in brackets; excludes ‘Don’t Know’ responses</w:t>
      </w:r>
      <w:r w:rsidR="00CB2C68">
        <w:rPr>
          <w:i/>
          <w:sz w:val="24"/>
          <w:szCs w:val="24"/>
        </w:rPr>
        <w:t>.</w:t>
      </w:r>
    </w:p>
    <w:p w14:paraId="5FB4B893" w14:textId="77777777" w:rsidR="00CB2C68" w:rsidRPr="00BA50FD" w:rsidRDefault="00CB2C68" w:rsidP="00CB2C68"/>
    <w:p w14:paraId="3319CB60" w14:textId="042F1D28" w:rsidR="00CB2C68" w:rsidRPr="00BA50FD" w:rsidRDefault="007C3C76" w:rsidP="00CB2C68">
      <w:pPr>
        <w:rPr>
          <w:rFonts w:ascii="Calibri" w:hAnsi="Calibri" w:cs="Calibri"/>
          <w:bCs/>
          <w:sz w:val="24"/>
          <w:szCs w:val="24"/>
        </w:rPr>
      </w:pPr>
      <w:r w:rsidRPr="00F638AD">
        <w:rPr>
          <w:rFonts w:ascii="Calibri" w:hAnsi="Calibri" w:cs="Calibri"/>
          <w:bCs/>
          <w:sz w:val="24"/>
          <w:szCs w:val="24"/>
        </w:rPr>
        <w:t>Whilst t</w:t>
      </w:r>
      <w:r w:rsidR="00CB2C68" w:rsidRPr="00F638AD">
        <w:rPr>
          <w:rFonts w:ascii="Calibri" w:hAnsi="Calibri" w:cs="Calibri"/>
          <w:bCs/>
          <w:sz w:val="24"/>
          <w:szCs w:val="24"/>
        </w:rPr>
        <w:t>here was</w:t>
      </w:r>
      <w:r w:rsidRPr="00F638AD">
        <w:rPr>
          <w:rFonts w:ascii="Calibri" w:hAnsi="Calibri" w:cs="Calibri"/>
          <w:bCs/>
          <w:sz w:val="24"/>
          <w:szCs w:val="24"/>
        </w:rPr>
        <w:t xml:space="preserve"> not</w:t>
      </w:r>
      <w:r w:rsidR="00CB2C68" w:rsidRPr="00F638AD">
        <w:rPr>
          <w:rFonts w:ascii="Calibri" w:hAnsi="Calibri" w:cs="Calibri"/>
          <w:bCs/>
          <w:sz w:val="24"/>
          <w:szCs w:val="24"/>
        </w:rPr>
        <w:t xml:space="preserve"> a correlation between mental health and level of deprivation, </w:t>
      </w:r>
      <w:r w:rsidR="008C707A" w:rsidRPr="00F638AD">
        <w:rPr>
          <w:rFonts w:ascii="Calibri" w:hAnsi="Calibri" w:cs="Calibri"/>
          <w:bCs/>
          <w:sz w:val="24"/>
          <w:szCs w:val="24"/>
        </w:rPr>
        <w:t>respondents</w:t>
      </w:r>
      <w:r w:rsidR="00CB2C68" w:rsidRPr="00F638AD">
        <w:rPr>
          <w:rFonts w:ascii="Calibri" w:hAnsi="Calibri" w:cs="Calibri"/>
          <w:bCs/>
          <w:sz w:val="24"/>
          <w:szCs w:val="24"/>
        </w:rPr>
        <w:t xml:space="preserve"> living in the most deprived areas of the city reporting the lowest proportion of ‘good’ mental health (</w:t>
      </w:r>
      <w:r w:rsidR="006642AA" w:rsidRPr="00F638AD">
        <w:rPr>
          <w:rFonts w:ascii="Calibri" w:hAnsi="Calibri" w:cs="Calibri"/>
          <w:bCs/>
          <w:sz w:val="24"/>
          <w:szCs w:val="24"/>
        </w:rPr>
        <w:t>46.3</w:t>
      </w:r>
      <w:r w:rsidR="00CB2C68" w:rsidRPr="00F638AD">
        <w:rPr>
          <w:rFonts w:ascii="Calibri" w:hAnsi="Calibri" w:cs="Calibri"/>
          <w:bCs/>
          <w:sz w:val="24"/>
          <w:szCs w:val="24"/>
        </w:rPr>
        <w:t>%, compared with 7</w:t>
      </w:r>
      <w:r w:rsidR="006642AA" w:rsidRPr="00F638AD">
        <w:rPr>
          <w:rFonts w:ascii="Calibri" w:hAnsi="Calibri" w:cs="Calibri"/>
          <w:bCs/>
          <w:sz w:val="24"/>
          <w:szCs w:val="24"/>
        </w:rPr>
        <w:t>2</w:t>
      </w:r>
      <w:r w:rsidR="00CB2C68" w:rsidRPr="00F638AD">
        <w:rPr>
          <w:rFonts w:ascii="Calibri" w:hAnsi="Calibri" w:cs="Calibri"/>
          <w:bCs/>
          <w:sz w:val="24"/>
          <w:szCs w:val="24"/>
        </w:rPr>
        <w:t>.</w:t>
      </w:r>
      <w:r w:rsidR="006642AA" w:rsidRPr="00F638AD">
        <w:rPr>
          <w:rFonts w:ascii="Calibri" w:hAnsi="Calibri" w:cs="Calibri"/>
          <w:bCs/>
          <w:sz w:val="24"/>
          <w:szCs w:val="24"/>
        </w:rPr>
        <w:t>6</w:t>
      </w:r>
      <w:r w:rsidR="00CB2C68" w:rsidRPr="00F638AD">
        <w:rPr>
          <w:rFonts w:ascii="Calibri" w:hAnsi="Calibri" w:cs="Calibri"/>
          <w:bCs/>
          <w:sz w:val="24"/>
          <w:szCs w:val="24"/>
        </w:rPr>
        <w:t>% amongst those living in the least deprived areas).</w:t>
      </w:r>
      <w:r w:rsidR="00856225" w:rsidRPr="00F638AD">
        <w:rPr>
          <w:rFonts w:ascii="Calibri" w:hAnsi="Calibri" w:cs="Calibri"/>
          <w:bCs/>
          <w:sz w:val="24"/>
          <w:szCs w:val="24"/>
        </w:rPr>
        <w:t xml:space="preserve">  More than one in ten of this group (11</w:t>
      </w:r>
      <w:r w:rsidR="004F020D" w:rsidRPr="00F638AD">
        <w:rPr>
          <w:rFonts w:ascii="Calibri" w:hAnsi="Calibri" w:cs="Calibri"/>
          <w:bCs/>
          <w:sz w:val="24"/>
          <w:szCs w:val="24"/>
        </w:rPr>
        <w:t>.1%) felt their mental health was ‘very poor’, up from 8.7% in 2023</w:t>
      </w:r>
      <w:r w:rsidR="00F638AD" w:rsidRPr="00F638AD">
        <w:rPr>
          <w:rFonts w:ascii="Calibri" w:hAnsi="Calibri" w:cs="Calibri"/>
          <w:bCs/>
          <w:sz w:val="24"/>
          <w:szCs w:val="24"/>
        </w:rPr>
        <w:t>.</w:t>
      </w:r>
    </w:p>
    <w:p w14:paraId="7F9BF1E5" w14:textId="1E7E4559" w:rsidR="00CB2C68" w:rsidRPr="00BA50FD" w:rsidRDefault="000F4D71" w:rsidP="00CB2C68">
      <w:pPr>
        <w:rPr>
          <w:sz w:val="24"/>
          <w:szCs w:val="24"/>
        </w:rPr>
      </w:pPr>
      <w:r>
        <w:rPr>
          <w:noProof/>
          <w14:ligatures w14:val="standardContextual"/>
        </w:rPr>
        <w:drawing>
          <wp:inline distT="0" distB="0" distL="0" distR="0" wp14:anchorId="14DFA105" wp14:editId="2C7D076C">
            <wp:extent cx="5731510" cy="2362200"/>
            <wp:effectExtent l="0" t="0" r="2540" b="0"/>
            <wp:docPr id="1009933573" name="Chart 1" descr="Chart showing response pattern described in the narrative text">
              <a:extLst xmlns:a="http://schemas.openxmlformats.org/drawingml/2006/main">
                <a:ext uri="{FF2B5EF4-FFF2-40B4-BE49-F238E27FC236}">
                  <a16:creationId xmlns:a16="http://schemas.microsoft.com/office/drawing/2014/main" id="{74E0E21E-711D-44F1-BC8E-D083EC5E4D4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7"/>
              </a:graphicData>
            </a:graphic>
          </wp:inline>
        </w:drawing>
      </w:r>
      <w:r w:rsidR="00CB2C68" w:rsidRPr="00BA50FD">
        <w:rPr>
          <w:i/>
          <w:sz w:val="24"/>
          <w:szCs w:val="24"/>
        </w:rPr>
        <w:t>Base sizes shown in brackets; excludes ‘Don’t Know’ responses</w:t>
      </w:r>
      <w:r w:rsidR="00CB2C68">
        <w:rPr>
          <w:i/>
          <w:sz w:val="24"/>
          <w:szCs w:val="24"/>
        </w:rPr>
        <w:t>.</w:t>
      </w:r>
    </w:p>
    <w:p w14:paraId="1C9BDE19" w14:textId="366CA183" w:rsidR="00CB2C68" w:rsidRPr="00BA50FD" w:rsidRDefault="00CB2C68" w:rsidP="00CB2C68">
      <w:pPr>
        <w:rPr>
          <w:rFonts w:ascii="Calibri" w:hAnsi="Calibri" w:cs="Calibri"/>
          <w:bCs/>
          <w:sz w:val="24"/>
          <w:szCs w:val="24"/>
        </w:rPr>
      </w:pPr>
      <w:r w:rsidRPr="00282B7A">
        <w:rPr>
          <w:rFonts w:ascii="Calibri" w:hAnsi="Calibri" w:cs="Calibri"/>
          <w:bCs/>
          <w:sz w:val="24"/>
          <w:szCs w:val="24"/>
        </w:rPr>
        <w:lastRenderedPageBreak/>
        <w:t>The difference in the proportion of respondents from the most and least deprived areas of the city with good mental health was 26.</w:t>
      </w:r>
      <w:r w:rsidR="00A40561" w:rsidRPr="00282B7A">
        <w:rPr>
          <w:rFonts w:ascii="Calibri" w:hAnsi="Calibri" w:cs="Calibri"/>
          <w:bCs/>
          <w:sz w:val="24"/>
          <w:szCs w:val="24"/>
        </w:rPr>
        <w:t>3</w:t>
      </w:r>
      <w:r w:rsidRPr="00282B7A">
        <w:rPr>
          <w:rFonts w:ascii="Calibri" w:hAnsi="Calibri" w:cs="Calibri"/>
          <w:bCs/>
          <w:sz w:val="24"/>
          <w:szCs w:val="24"/>
        </w:rPr>
        <w:t xml:space="preserve"> percentage points, </w:t>
      </w:r>
      <w:r w:rsidR="00855996" w:rsidRPr="00282B7A">
        <w:rPr>
          <w:rFonts w:ascii="Calibri" w:hAnsi="Calibri" w:cs="Calibri"/>
          <w:bCs/>
          <w:sz w:val="24"/>
          <w:szCs w:val="24"/>
        </w:rPr>
        <w:t xml:space="preserve">maintaining the difference </w:t>
      </w:r>
      <w:r w:rsidRPr="00282B7A">
        <w:rPr>
          <w:rFonts w:ascii="Calibri" w:hAnsi="Calibri" w:cs="Calibri"/>
          <w:bCs/>
          <w:sz w:val="24"/>
          <w:szCs w:val="24"/>
        </w:rPr>
        <w:t xml:space="preserve">seen in the </w:t>
      </w:r>
      <w:r w:rsidR="00855996" w:rsidRPr="00282B7A">
        <w:rPr>
          <w:rFonts w:ascii="Calibri" w:hAnsi="Calibri" w:cs="Calibri"/>
          <w:bCs/>
          <w:sz w:val="24"/>
          <w:szCs w:val="24"/>
        </w:rPr>
        <w:t>2023</w:t>
      </w:r>
      <w:r w:rsidRPr="00282B7A">
        <w:rPr>
          <w:rFonts w:ascii="Calibri" w:hAnsi="Calibri" w:cs="Calibri"/>
          <w:bCs/>
          <w:sz w:val="24"/>
          <w:szCs w:val="24"/>
        </w:rPr>
        <w:t>.</w:t>
      </w:r>
    </w:p>
    <w:tbl>
      <w:tblPr>
        <w:tblStyle w:val="GridTable5Dark-Accent6"/>
        <w:tblW w:w="5530" w:type="dxa"/>
        <w:tblLook w:val="04A0" w:firstRow="1" w:lastRow="0" w:firstColumn="1" w:lastColumn="0" w:noHBand="0" w:noVBand="1"/>
      </w:tblPr>
      <w:tblGrid>
        <w:gridCol w:w="960"/>
        <w:gridCol w:w="1700"/>
        <w:gridCol w:w="1701"/>
        <w:gridCol w:w="1256"/>
      </w:tblGrid>
      <w:tr w:rsidR="00CB2C68" w:rsidRPr="00BA50FD" w14:paraId="03A8D041" w14:textId="77777777" w:rsidTr="00150AB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960" w:type="dxa"/>
            <w:noWrap/>
            <w:hideMark/>
          </w:tcPr>
          <w:p w14:paraId="22A41AF5" w14:textId="77777777" w:rsidR="00CB2C68" w:rsidRPr="00BB0F40" w:rsidRDefault="00CB2C68" w:rsidP="00150AB2">
            <w:pPr>
              <w:spacing w:after="0"/>
              <w:rPr>
                <w:rFonts w:ascii="Times New Roman" w:eastAsia="Times New Roman" w:hAnsi="Times New Roman" w:cs="Times New Roman"/>
                <w:sz w:val="24"/>
                <w:szCs w:val="28"/>
                <w:lang w:eastAsia="en-GB"/>
              </w:rPr>
            </w:pPr>
          </w:p>
        </w:tc>
        <w:tc>
          <w:tcPr>
            <w:tcW w:w="1700" w:type="dxa"/>
            <w:noWrap/>
            <w:hideMark/>
          </w:tcPr>
          <w:p w14:paraId="0CAAF37C" w14:textId="77777777" w:rsidR="00CB2C68" w:rsidRPr="00BB0F40"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B0F40">
              <w:rPr>
                <w:rFonts w:ascii="Calibri" w:eastAsia="Times New Roman" w:hAnsi="Calibri" w:cs="Calibri"/>
                <w:sz w:val="24"/>
                <w:szCs w:val="28"/>
                <w:lang w:eastAsia="en-GB"/>
              </w:rPr>
              <w:t>Most Deprived</w:t>
            </w:r>
          </w:p>
        </w:tc>
        <w:tc>
          <w:tcPr>
            <w:tcW w:w="1701" w:type="dxa"/>
            <w:noWrap/>
            <w:hideMark/>
          </w:tcPr>
          <w:p w14:paraId="154BA4A8" w14:textId="77777777" w:rsidR="00CB2C68" w:rsidRPr="00BB0F40"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B0F40">
              <w:rPr>
                <w:rFonts w:ascii="Calibri" w:eastAsia="Times New Roman" w:hAnsi="Calibri" w:cs="Calibri"/>
                <w:sz w:val="24"/>
                <w:szCs w:val="28"/>
                <w:lang w:eastAsia="en-GB"/>
              </w:rPr>
              <w:t>Least Deprived</w:t>
            </w:r>
          </w:p>
        </w:tc>
        <w:tc>
          <w:tcPr>
            <w:tcW w:w="1169" w:type="dxa"/>
            <w:noWrap/>
            <w:hideMark/>
          </w:tcPr>
          <w:p w14:paraId="11F874E3" w14:textId="77777777" w:rsidR="00CB2C68" w:rsidRPr="00BB0F40"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B0F40">
              <w:rPr>
                <w:rFonts w:ascii="Calibri" w:eastAsia="Times New Roman" w:hAnsi="Calibri" w:cs="Calibri"/>
                <w:sz w:val="24"/>
                <w:szCs w:val="28"/>
                <w:lang w:eastAsia="en-GB"/>
              </w:rPr>
              <w:t>Difference</w:t>
            </w:r>
          </w:p>
        </w:tc>
      </w:tr>
      <w:tr w:rsidR="00BB0F40" w:rsidRPr="00BB0F40" w14:paraId="6452D817"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960" w:type="dxa"/>
            <w:noWrap/>
          </w:tcPr>
          <w:p w14:paraId="237DA188" w14:textId="3EBF0ACF" w:rsidR="00BB0F40" w:rsidRPr="00BB0F40" w:rsidRDefault="00DA0C8B" w:rsidP="00DA0C8B">
            <w:pPr>
              <w:spacing w:after="0"/>
              <w:jc w:val="right"/>
              <w:rPr>
                <w:rFonts w:ascii="Times New Roman" w:eastAsia="Times New Roman" w:hAnsi="Times New Roman" w:cs="Times New Roman"/>
                <w:sz w:val="24"/>
                <w:szCs w:val="28"/>
                <w:lang w:eastAsia="en-GB"/>
              </w:rPr>
            </w:pPr>
            <w:r w:rsidRPr="00DA0C8B">
              <w:rPr>
                <w:rFonts w:ascii="Calibri" w:eastAsia="Times New Roman" w:hAnsi="Calibri" w:cs="Calibri"/>
                <w:color w:val="000000"/>
                <w:sz w:val="24"/>
                <w:szCs w:val="28"/>
                <w:lang w:eastAsia="en-GB"/>
              </w:rPr>
              <w:t>2024</w:t>
            </w:r>
          </w:p>
        </w:tc>
        <w:tc>
          <w:tcPr>
            <w:tcW w:w="1700" w:type="dxa"/>
            <w:noWrap/>
          </w:tcPr>
          <w:p w14:paraId="25AA9ED9" w14:textId="3A3DFC5E" w:rsidR="00BB0F40" w:rsidRPr="00DA0C8B" w:rsidRDefault="00BE0E77" w:rsidP="00DA0C8B">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Pr>
                <w:rFonts w:ascii="Calibri" w:eastAsia="Times New Roman" w:hAnsi="Calibri" w:cs="Calibri"/>
                <w:i/>
                <w:iCs/>
                <w:color w:val="000000"/>
                <w:sz w:val="24"/>
                <w:szCs w:val="28"/>
                <w:lang w:eastAsia="en-GB"/>
              </w:rPr>
              <w:t>46.3</w:t>
            </w:r>
          </w:p>
        </w:tc>
        <w:tc>
          <w:tcPr>
            <w:tcW w:w="1701" w:type="dxa"/>
            <w:noWrap/>
          </w:tcPr>
          <w:p w14:paraId="1D9CA667" w14:textId="0BD08740" w:rsidR="00BB0F40" w:rsidRPr="00DA0C8B" w:rsidRDefault="00BE0E77" w:rsidP="00DA0C8B">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Pr>
                <w:rFonts w:ascii="Calibri" w:eastAsia="Times New Roman" w:hAnsi="Calibri" w:cs="Calibri"/>
                <w:i/>
                <w:iCs/>
                <w:color w:val="000000"/>
                <w:sz w:val="24"/>
                <w:szCs w:val="28"/>
                <w:lang w:eastAsia="en-GB"/>
              </w:rPr>
              <w:t>72.6</w:t>
            </w:r>
          </w:p>
        </w:tc>
        <w:tc>
          <w:tcPr>
            <w:tcW w:w="1169" w:type="dxa"/>
            <w:noWrap/>
          </w:tcPr>
          <w:p w14:paraId="1DA88068" w14:textId="5E0A4EDE" w:rsidR="00BB0F40" w:rsidRPr="00DA0C8B" w:rsidRDefault="001B300B" w:rsidP="00DA0C8B">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Pr>
                <w:rFonts w:ascii="Calibri" w:eastAsia="Times New Roman" w:hAnsi="Calibri" w:cs="Calibri"/>
                <w:i/>
                <w:iCs/>
                <w:color w:val="000000"/>
                <w:sz w:val="24"/>
                <w:szCs w:val="28"/>
                <w:lang w:eastAsia="en-GB"/>
              </w:rPr>
              <w:t>26.3</w:t>
            </w:r>
          </w:p>
        </w:tc>
      </w:tr>
      <w:tr w:rsidR="00CB2C68" w:rsidRPr="00BA50FD" w14:paraId="40FB137A"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960" w:type="dxa"/>
            <w:noWrap/>
          </w:tcPr>
          <w:p w14:paraId="7E4A1265" w14:textId="77777777" w:rsidR="00CB2C68" w:rsidRPr="00BB0F40" w:rsidRDefault="00CB2C68" w:rsidP="00150AB2">
            <w:pPr>
              <w:spacing w:after="0"/>
              <w:jc w:val="right"/>
              <w:rPr>
                <w:rFonts w:ascii="Times New Roman" w:eastAsia="Times New Roman" w:hAnsi="Times New Roman" w:cs="Times New Roman"/>
                <w:sz w:val="24"/>
                <w:szCs w:val="28"/>
                <w:lang w:eastAsia="en-GB"/>
              </w:rPr>
            </w:pPr>
            <w:r w:rsidRPr="00BB0F40">
              <w:rPr>
                <w:rFonts w:ascii="Calibri" w:eastAsia="Times New Roman" w:hAnsi="Calibri" w:cs="Calibri"/>
                <w:color w:val="000000"/>
                <w:sz w:val="24"/>
                <w:szCs w:val="28"/>
                <w:lang w:eastAsia="en-GB"/>
              </w:rPr>
              <w:t>2023</w:t>
            </w:r>
          </w:p>
        </w:tc>
        <w:tc>
          <w:tcPr>
            <w:tcW w:w="1700" w:type="dxa"/>
            <w:noWrap/>
          </w:tcPr>
          <w:p w14:paraId="7AB0A326" w14:textId="77777777" w:rsidR="00CB2C68" w:rsidRPr="00DA0C8B"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50.8</w:t>
            </w:r>
          </w:p>
        </w:tc>
        <w:tc>
          <w:tcPr>
            <w:tcW w:w="1701" w:type="dxa"/>
            <w:noWrap/>
          </w:tcPr>
          <w:p w14:paraId="656FEFC0" w14:textId="77777777" w:rsidR="00CB2C68" w:rsidRPr="00DA0C8B"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77.5</w:t>
            </w:r>
          </w:p>
        </w:tc>
        <w:tc>
          <w:tcPr>
            <w:tcW w:w="1169" w:type="dxa"/>
            <w:noWrap/>
          </w:tcPr>
          <w:p w14:paraId="124D77D6" w14:textId="77777777" w:rsidR="00CB2C68" w:rsidRPr="00DA0C8B"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26.8</w:t>
            </w:r>
          </w:p>
        </w:tc>
      </w:tr>
      <w:tr w:rsidR="00CB2C68" w:rsidRPr="00BA50FD" w14:paraId="432A4796"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960" w:type="dxa"/>
            <w:noWrap/>
          </w:tcPr>
          <w:p w14:paraId="7B26F4C7" w14:textId="77777777" w:rsidR="00CB2C68" w:rsidRPr="00BB0F40" w:rsidRDefault="00CB2C68" w:rsidP="00150AB2">
            <w:pPr>
              <w:spacing w:after="0"/>
              <w:jc w:val="right"/>
              <w:rPr>
                <w:rFonts w:ascii="Calibri" w:eastAsia="Times New Roman" w:hAnsi="Calibri" w:cs="Calibri"/>
                <w:color w:val="000000"/>
                <w:sz w:val="24"/>
                <w:szCs w:val="28"/>
                <w:lang w:eastAsia="en-GB"/>
              </w:rPr>
            </w:pPr>
            <w:r w:rsidRPr="00BB0F40">
              <w:rPr>
                <w:rFonts w:ascii="Calibri" w:eastAsia="Times New Roman" w:hAnsi="Calibri" w:cs="Calibri"/>
                <w:color w:val="000000"/>
                <w:sz w:val="24"/>
                <w:szCs w:val="28"/>
                <w:lang w:eastAsia="en-GB"/>
              </w:rPr>
              <w:t>2022</w:t>
            </w:r>
          </w:p>
        </w:tc>
        <w:tc>
          <w:tcPr>
            <w:tcW w:w="1700" w:type="dxa"/>
            <w:noWrap/>
          </w:tcPr>
          <w:p w14:paraId="20895EBF" w14:textId="77777777" w:rsidR="00CB2C68" w:rsidRPr="00DA0C8B"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54.0</w:t>
            </w:r>
          </w:p>
        </w:tc>
        <w:tc>
          <w:tcPr>
            <w:tcW w:w="1701" w:type="dxa"/>
            <w:noWrap/>
          </w:tcPr>
          <w:p w14:paraId="510480F4" w14:textId="77777777" w:rsidR="00CB2C68" w:rsidRPr="00DA0C8B"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75.3</w:t>
            </w:r>
          </w:p>
        </w:tc>
        <w:tc>
          <w:tcPr>
            <w:tcW w:w="1169" w:type="dxa"/>
            <w:noWrap/>
          </w:tcPr>
          <w:p w14:paraId="34D3F9FE" w14:textId="77777777" w:rsidR="00CB2C68" w:rsidRPr="00DA0C8B"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21.2</w:t>
            </w:r>
          </w:p>
        </w:tc>
      </w:tr>
      <w:tr w:rsidR="00CB2C68" w:rsidRPr="00BA50FD" w14:paraId="5EB73E4E"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960" w:type="dxa"/>
            <w:noWrap/>
          </w:tcPr>
          <w:p w14:paraId="480915D1" w14:textId="77777777" w:rsidR="00CB2C68" w:rsidRPr="00BB0F40" w:rsidRDefault="00CB2C68" w:rsidP="00150AB2">
            <w:pPr>
              <w:spacing w:after="0"/>
              <w:jc w:val="right"/>
              <w:rPr>
                <w:rFonts w:ascii="Calibri" w:eastAsia="Times New Roman" w:hAnsi="Calibri" w:cs="Calibri"/>
                <w:color w:val="000000"/>
                <w:sz w:val="24"/>
                <w:szCs w:val="28"/>
                <w:lang w:eastAsia="en-GB"/>
              </w:rPr>
            </w:pPr>
            <w:r w:rsidRPr="00BB0F40">
              <w:rPr>
                <w:rFonts w:ascii="Calibri" w:eastAsia="Times New Roman" w:hAnsi="Calibri" w:cs="Calibri"/>
                <w:color w:val="000000"/>
                <w:sz w:val="24"/>
                <w:szCs w:val="28"/>
                <w:lang w:eastAsia="en-GB"/>
              </w:rPr>
              <w:t>2021</w:t>
            </w:r>
          </w:p>
        </w:tc>
        <w:tc>
          <w:tcPr>
            <w:tcW w:w="1700" w:type="dxa"/>
            <w:noWrap/>
          </w:tcPr>
          <w:p w14:paraId="1F96C1FA" w14:textId="77777777" w:rsidR="00CB2C68" w:rsidRPr="00DA0C8B"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64.2</w:t>
            </w:r>
          </w:p>
        </w:tc>
        <w:tc>
          <w:tcPr>
            <w:tcW w:w="1701" w:type="dxa"/>
            <w:noWrap/>
          </w:tcPr>
          <w:p w14:paraId="759C5F7F" w14:textId="77777777" w:rsidR="00CB2C68" w:rsidRPr="00DA0C8B"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74.5</w:t>
            </w:r>
          </w:p>
        </w:tc>
        <w:tc>
          <w:tcPr>
            <w:tcW w:w="1169" w:type="dxa"/>
            <w:noWrap/>
          </w:tcPr>
          <w:p w14:paraId="0B087683" w14:textId="77777777" w:rsidR="00CB2C68" w:rsidRPr="00DA0C8B"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10.3</w:t>
            </w:r>
          </w:p>
        </w:tc>
      </w:tr>
      <w:tr w:rsidR="00CB2C68" w:rsidRPr="00BA50FD" w14:paraId="08EFFA19"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960" w:type="dxa"/>
            <w:noWrap/>
          </w:tcPr>
          <w:p w14:paraId="36DE1173" w14:textId="77777777" w:rsidR="00CB2C68" w:rsidRPr="00BB0F40" w:rsidRDefault="00CB2C68" w:rsidP="00150AB2">
            <w:pPr>
              <w:spacing w:after="0"/>
              <w:jc w:val="right"/>
              <w:rPr>
                <w:rFonts w:ascii="Calibri" w:eastAsia="Times New Roman" w:hAnsi="Calibri" w:cs="Calibri"/>
                <w:color w:val="000000"/>
                <w:sz w:val="24"/>
                <w:szCs w:val="28"/>
                <w:lang w:eastAsia="en-GB"/>
              </w:rPr>
            </w:pPr>
            <w:r w:rsidRPr="00BB0F40">
              <w:rPr>
                <w:rFonts w:ascii="Calibri" w:eastAsia="Times New Roman" w:hAnsi="Calibri" w:cs="Calibri"/>
                <w:color w:val="000000"/>
                <w:sz w:val="24"/>
                <w:szCs w:val="28"/>
                <w:lang w:eastAsia="en-GB"/>
              </w:rPr>
              <w:t>2020</w:t>
            </w:r>
          </w:p>
        </w:tc>
        <w:tc>
          <w:tcPr>
            <w:tcW w:w="1700" w:type="dxa"/>
            <w:noWrap/>
          </w:tcPr>
          <w:p w14:paraId="00503DD3" w14:textId="77777777" w:rsidR="00CB2C68" w:rsidRPr="00DA0C8B"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53.4</w:t>
            </w:r>
          </w:p>
        </w:tc>
        <w:tc>
          <w:tcPr>
            <w:tcW w:w="1701" w:type="dxa"/>
            <w:noWrap/>
          </w:tcPr>
          <w:p w14:paraId="21608159" w14:textId="77777777" w:rsidR="00CB2C68" w:rsidRPr="00DA0C8B"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79.3</w:t>
            </w:r>
          </w:p>
        </w:tc>
        <w:tc>
          <w:tcPr>
            <w:tcW w:w="1169" w:type="dxa"/>
            <w:noWrap/>
          </w:tcPr>
          <w:p w14:paraId="0E4F07EE" w14:textId="77777777" w:rsidR="00CB2C68" w:rsidRPr="00DA0C8B"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26.0</w:t>
            </w:r>
          </w:p>
        </w:tc>
      </w:tr>
      <w:tr w:rsidR="00CB2C68" w:rsidRPr="00BA50FD" w14:paraId="35AD888D"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960" w:type="dxa"/>
            <w:noWrap/>
          </w:tcPr>
          <w:p w14:paraId="795A533E" w14:textId="77777777" w:rsidR="00CB2C68" w:rsidRPr="00BB0F40" w:rsidRDefault="00CB2C68" w:rsidP="00150AB2">
            <w:pPr>
              <w:spacing w:after="0"/>
              <w:jc w:val="right"/>
              <w:rPr>
                <w:rFonts w:ascii="Calibri" w:eastAsia="Times New Roman" w:hAnsi="Calibri" w:cs="Calibri"/>
                <w:color w:val="000000"/>
                <w:sz w:val="24"/>
                <w:szCs w:val="28"/>
                <w:lang w:eastAsia="en-GB"/>
              </w:rPr>
            </w:pPr>
            <w:r w:rsidRPr="00BB0F40">
              <w:rPr>
                <w:rFonts w:ascii="Calibri" w:eastAsia="Times New Roman" w:hAnsi="Calibri" w:cs="Calibri"/>
                <w:color w:val="000000"/>
                <w:sz w:val="24"/>
                <w:szCs w:val="28"/>
                <w:lang w:eastAsia="en-GB"/>
              </w:rPr>
              <w:t>2019</w:t>
            </w:r>
          </w:p>
        </w:tc>
        <w:tc>
          <w:tcPr>
            <w:tcW w:w="1700" w:type="dxa"/>
            <w:noWrap/>
          </w:tcPr>
          <w:p w14:paraId="19385A47" w14:textId="77777777" w:rsidR="00CB2C68" w:rsidRPr="00DA0C8B"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62.0</w:t>
            </w:r>
          </w:p>
        </w:tc>
        <w:tc>
          <w:tcPr>
            <w:tcW w:w="1701" w:type="dxa"/>
            <w:noWrap/>
          </w:tcPr>
          <w:p w14:paraId="21EC06E0" w14:textId="77777777" w:rsidR="00CB2C68" w:rsidRPr="00DA0C8B"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84.0</w:t>
            </w:r>
          </w:p>
        </w:tc>
        <w:tc>
          <w:tcPr>
            <w:tcW w:w="1169" w:type="dxa"/>
            <w:noWrap/>
          </w:tcPr>
          <w:p w14:paraId="76D071E0" w14:textId="77777777" w:rsidR="00CB2C68" w:rsidRPr="00DA0C8B"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DA0C8B">
              <w:rPr>
                <w:rFonts w:ascii="Calibri" w:eastAsia="Times New Roman" w:hAnsi="Calibri" w:cs="Calibri"/>
                <w:i/>
                <w:iCs/>
                <w:color w:val="000000"/>
                <w:sz w:val="24"/>
                <w:szCs w:val="28"/>
                <w:lang w:eastAsia="en-GB"/>
              </w:rPr>
              <w:t>21.9</w:t>
            </w:r>
          </w:p>
        </w:tc>
      </w:tr>
    </w:tbl>
    <w:p w14:paraId="5D5C4B88" w14:textId="77777777" w:rsidR="00CB2C68" w:rsidRPr="00BA50FD" w:rsidRDefault="00CB2C68" w:rsidP="00CB2C68"/>
    <w:p w14:paraId="38CA9718"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t xml:space="preserve">Thinking about your health </w:t>
      </w:r>
      <w:r>
        <w:rPr>
          <w:rFonts w:ascii="Calibri" w:hAnsi="Calibri" w:cs="Calibri"/>
          <w:b/>
          <w:sz w:val="26"/>
          <w:szCs w:val="26"/>
        </w:rPr>
        <w:t>compared to a year ago</w:t>
      </w:r>
      <w:r w:rsidRPr="00BA50FD">
        <w:rPr>
          <w:rFonts w:ascii="Calibri" w:hAnsi="Calibri" w:cs="Calibri"/>
          <w:b/>
          <w:sz w:val="26"/>
          <w:szCs w:val="26"/>
        </w:rPr>
        <w:t>, which of the following applies?</w:t>
      </w:r>
    </w:p>
    <w:p w14:paraId="4F1342C4" w14:textId="43F9660E" w:rsidR="00CB2C68" w:rsidRPr="00BA50FD" w:rsidRDefault="00CC20CD" w:rsidP="00CB2C68">
      <w:pPr>
        <w:rPr>
          <w:rFonts w:ascii="Calibri" w:hAnsi="Calibri" w:cs="Calibri"/>
          <w:bCs/>
          <w:sz w:val="24"/>
          <w:szCs w:val="24"/>
        </w:rPr>
      </w:pPr>
      <w:r w:rsidRPr="003619E6">
        <w:rPr>
          <w:rFonts w:ascii="Calibri" w:hAnsi="Calibri" w:cs="Calibri"/>
          <w:bCs/>
          <w:sz w:val="24"/>
          <w:szCs w:val="24"/>
        </w:rPr>
        <w:t>T</w:t>
      </w:r>
      <w:r w:rsidR="00CB2C68" w:rsidRPr="003619E6">
        <w:rPr>
          <w:rFonts w:ascii="Calibri" w:hAnsi="Calibri" w:cs="Calibri"/>
          <w:bCs/>
          <w:sz w:val="24"/>
          <w:szCs w:val="24"/>
        </w:rPr>
        <w:t>here was little change in respondents’ perception of their health compared with that of a year ago, with almost half (4</w:t>
      </w:r>
      <w:r w:rsidR="00E011EC" w:rsidRPr="003619E6">
        <w:rPr>
          <w:rFonts w:ascii="Calibri" w:hAnsi="Calibri" w:cs="Calibri"/>
          <w:bCs/>
          <w:sz w:val="24"/>
          <w:szCs w:val="24"/>
        </w:rPr>
        <w:t>4</w:t>
      </w:r>
      <w:r w:rsidR="00CB2C68" w:rsidRPr="003619E6">
        <w:rPr>
          <w:rFonts w:ascii="Calibri" w:hAnsi="Calibri" w:cs="Calibri"/>
          <w:bCs/>
          <w:sz w:val="24"/>
          <w:szCs w:val="24"/>
        </w:rPr>
        <w:t>.</w:t>
      </w:r>
      <w:r w:rsidR="00E011EC" w:rsidRPr="003619E6">
        <w:rPr>
          <w:rFonts w:ascii="Calibri" w:hAnsi="Calibri" w:cs="Calibri"/>
          <w:bCs/>
          <w:sz w:val="24"/>
          <w:szCs w:val="24"/>
        </w:rPr>
        <w:t>4</w:t>
      </w:r>
      <w:r w:rsidR="00CB2C68" w:rsidRPr="003619E6">
        <w:rPr>
          <w:rFonts w:ascii="Calibri" w:hAnsi="Calibri" w:cs="Calibri"/>
          <w:bCs/>
          <w:sz w:val="24"/>
          <w:szCs w:val="24"/>
        </w:rPr>
        <w:t>%) reporting there had been no change.  The proportion reporting a change in their health (positive or negative) year-on-year has been consistent over the past four years.</w:t>
      </w:r>
    </w:p>
    <w:p w14:paraId="30F54B3F" w14:textId="3B9B7DA6" w:rsidR="00CB2C68" w:rsidRPr="00BA50FD" w:rsidRDefault="00FE4CFF" w:rsidP="00CB2C68">
      <w:pPr>
        <w:rPr>
          <w:sz w:val="24"/>
          <w:szCs w:val="24"/>
        </w:rPr>
      </w:pPr>
      <w:r>
        <w:rPr>
          <w:noProof/>
          <w14:ligatures w14:val="standardContextual"/>
        </w:rPr>
        <w:drawing>
          <wp:inline distT="0" distB="0" distL="0" distR="0" wp14:anchorId="12BB872E" wp14:editId="6B11BE97">
            <wp:extent cx="5731510" cy="2333625"/>
            <wp:effectExtent l="0" t="0" r="2540" b="9525"/>
            <wp:docPr id="1207754757" name="Chart 1" descr="Chart showing response pattern described in the narrative text">
              <a:extLst xmlns:a="http://schemas.openxmlformats.org/drawingml/2006/main">
                <a:ext uri="{FF2B5EF4-FFF2-40B4-BE49-F238E27FC236}">
                  <a16:creationId xmlns:a16="http://schemas.microsoft.com/office/drawing/2014/main" id="{663ABE5E-238B-4348-B381-E4989553406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8"/>
              </a:graphicData>
            </a:graphic>
          </wp:inline>
        </w:drawing>
      </w:r>
      <w:r w:rsidR="00CB2C68" w:rsidRPr="00BA50FD">
        <w:rPr>
          <w:i/>
          <w:sz w:val="24"/>
          <w:szCs w:val="24"/>
        </w:rPr>
        <w:t>Base sizes shown in brackets; excludes ‘Don’t Know’ responses</w:t>
      </w:r>
      <w:r w:rsidR="00CB2C68">
        <w:rPr>
          <w:i/>
          <w:sz w:val="24"/>
          <w:szCs w:val="24"/>
        </w:rPr>
        <w:t>.</w:t>
      </w:r>
    </w:p>
    <w:p w14:paraId="4D5474E5" w14:textId="77777777" w:rsidR="00CB2C68" w:rsidRPr="00FD0EF8" w:rsidRDefault="00CB2C68" w:rsidP="00CB2C68">
      <w:pPr>
        <w:spacing w:after="120" w:line="360" w:lineRule="auto"/>
        <w:rPr>
          <w:rFonts w:ascii="Calibri" w:hAnsi="Calibri" w:cs="Calibri"/>
          <w:bCs/>
          <w:sz w:val="24"/>
          <w:szCs w:val="24"/>
        </w:rPr>
      </w:pPr>
    </w:p>
    <w:p w14:paraId="3C155A32" w14:textId="5144D69A" w:rsidR="00CB2C68" w:rsidRPr="00352910" w:rsidRDefault="00CB2C68" w:rsidP="00CB2C68">
      <w:pPr>
        <w:rPr>
          <w:rFonts w:ascii="Calibri" w:hAnsi="Calibri" w:cs="Calibri"/>
          <w:bCs/>
          <w:sz w:val="24"/>
          <w:szCs w:val="24"/>
        </w:rPr>
      </w:pPr>
      <w:r w:rsidRPr="00352910">
        <w:rPr>
          <w:rFonts w:ascii="Calibri" w:hAnsi="Calibri" w:cs="Calibri"/>
          <w:bCs/>
          <w:sz w:val="24"/>
          <w:szCs w:val="24"/>
        </w:rPr>
        <w:t>Respondents under the age of 35 (</w:t>
      </w:r>
      <w:r w:rsidR="004A389F" w:rsidRPr="00FD36CC">
        <w:rPr>
          <w:rFonts w:ascii="Calibri" w:hAnsi="Calibri" w:cs="Calibri"/>
          <w:bCs/>
          <w:sz w:val="24"/>
          <w:szCs w:val="24"/>
        </w:rPr>
        <w:t>41.</w:t>
      </w:r>
      <w:r w:rsidR="00C800EE" w:rsidRPr="00FD36CC">
        <w:rPr>
          <w:rFonts w:ascii="Calibri" w:hAnsi="Calibri" w:cs="Calibri"/>
          <w:bCs/>
          <w:sz w:val="24"/>
          <w:szCs w:val="24"/>
        </w:rPr>
        <w:t>4</w:t>
      </w:r>
      <w:r w:rsidRPr="00352910">
        <w:rPr>
          <w:rFonts w:ascii="Calibri" w:hAnsi="Calibri" w:cs="Calibri"/>
          <w:bCs/>
          <w:sz w:val="24"/>
          <w:szCs w:val="24"/>
        </w:rPr>
        <w:t>%) were most likely to report an improvement in physical health over the past year.</w:t>
      </w:r>
    </w:p>
    <w:p w14:paraId="0BDC23DE" w14:textId="0808D4B0" w:rsidR="00CB2C68" w:rsidRPr="00BA50FD" w:rsidRDefault="00CB2C68" w:rsidP="00CB2C68">
      <w:pPr>
        <w:rPr>
          <w:rFonts w:ascii="Calibri" w:hAnsi="Calibri" w:cs="Calibri"/>
          <w:bCs/>
          <w:sz w:val="24"/>
          <w:szCs w:val="24"/>
        </w:rPr>
      </w:pPr>
      <w:r w:rsidRPr="00352910">
        <w:rPr>
          <w:rFonts w:ascii="Calibri" w:hAnsi="Calibri" w:cs="Calibri"/>
          <w:bCs/>
          <w:sz w:val="24"/>
          <w:szCs w:val="24"/>
        </w:rPr>
        <w:t>Over three in five of those identifying as disabled reported a decline in their physical health compared with a year before (6</w:t>
      </w:r>
      <w:r w:rsidR="00862254" w:rsidRPr="00352910">
        <w:rPr>
          <w:rFonts w:ascii="Calibri" w:hAnsi="Calibri" w:cs="Calibri"/>
          <w:bCs/>
          <w:sz w:val="24"/>
          <w:szCs w:val="24"/>
        </w:rPr>
        <w:t>1</w:t>
      </w:r>
      <w:r w:rsidRPr="00352910">
        <w:rPr>
          <w:rFonts w:ascii="Calibri" w:hAnsi="Calibri" w:cs="Calibri"/>
          <w:bCs/>
          <w:sz w:val="24"/>
          <w:szCs w:val="24"/>
        </w:rPr>
        <w:t>.</w:t>
      </w:r>
      <w:r w:rsidR="00862254" w:rsidRPr="00352910">
        <w:rPr>
          <w:rFonts w:ascii="Calibri" w:hAnsi="Calibri" w:cs="Calibri"/>
          <w:bCs/>
          <w:sz w:val="24"/>
          <w:szCs w:val="24"/>
        </w:rPr>
        <w:t>0</w:t>
      </w:r>
      <w:r w:rsidRPr="00352910">
        <w:rPr>
          <w:rFonts w:ascii="Calibri" w:hAnsi="Calibri" w:cs="Calibri"/>
          <w:bCs/>
          <w:sz w:val="24"/>
          <w:szCs w:val="24"/>
        </w:rPr>
        <w:t xml:space="preserve">%, </w:t>
      </w:r>
      <w:r w:rsidR="00FE57D9" w:rsidRPr="00352910">
        <w:rPr>
          <w:rFonts w:ascii="Calibri" w:hAnsi="Calibri" w:cs="Calibri"/>
          <w:bCs/>
          <w:sz w:val="24"/>
          <w:szCs w:val="24"/>
        </w:rPr>
        <w:t>reflecting previous findings</w:t>
      </w:r>
      <w:r w:rsidRPr="00352910">
        <w:rPr>
          <w:rFonts w:ascii="Calibri" w:hAnsi="Calibri" w:cs="Calibri"/>
          <w:bCs/>
          <w:sz w:val="24"/>
          <w:szCs w:val="24"/>
        </w:rPr>
        <w:t>)</w:t>
      </w:r>
      <w:r w:rsidR="005200BE" w:rsidRPr="00352910">
        <w:rPr>
          <w:rFonts w:ascii="Calibri" w:hAnsi="Calibri" w:cs="Calibri"/>
          <w:bCs/>
          <w:sz w:val="24"/>
          <w:szCs w:val="24"/>
        </w:rPr>
        <w:t xml:space="preserve">; just </w:t>
      </w:r>
      <w:r w:rsidR="001A6AFD" w:rsidRPr="00352910">
        <w:rPr>
          <w:rFonts w:ascii="Calibri" w:hAnsi="Calibri" w:cs="Calibri"/>
          <w:bCs/>
          <w:sz w:val="24"/>
          <w:szCs w:val="24"/>
        </w:rPr>
        <w:t>one in eight (</w:t>
      </w:r>
      <w:r w:rsidR="00613796" w:rsidRPr="00352910">
        <w:rPr>
          <w:rFonts w:ascii="Calibri" w:hAnsi="Calibri" w:cs="Calibri"/>
          <w:bCs/>
          <w:sz w:val="24"/>
          <w:szCs w:val="24"/>
        </w:rPr>
        <w:t>12.5%</w:t>
      </w:r>
      <w:r w:rsidR="00352910" w:rsidRPr="00352910">
        <w:rPr>
          <w:rFonts w:ascii="Calibri" w:hAnsi="Calibri" w:cs="Calibri"/>
          <w:bCs/>
          <w:sz w:val="24"/>
          <w:szCs w:val="24"/>
        </w:rPr>
        <w:t>)</w:t>
      </w:r>
      <w:r w:rsidR="00613796" w:rsidRPr="00352910">
        <w:rPr>
          <w:rFonts w:ascii="Calibri" w:hAnsi="Calibri" w:cs="Calibri"/>
          <w:bCs/>
          <w:sz w:val="24"/>
          <w:szCs w:val="24"/>
        </w:rPr>
        <w:t xml:space="preserve"> reported an improvement </w:t>
      </w:r>
      <w:r w:rsidR="00AE29C7" w:rsidRPr="00352910">
        <w:rPr>
          <w:rFonts w:ascii="Calibri" w:hAnsi="Calibri" w:cs="Calibri"/>
          <w:bCs/>
          <w:sz w:val="24"/>
          <w:szCs w:val="24"/>
        </w:rPr>
        <w:t>in their health over th</w:t>
      </w:r>
      <w:r w:rsidR="007A04CE" w:rsidRPr="00352910">
        <w:rPr>
          <w:rFonts w:ascii="Calibri" w:hAnsi="Calibri" w:cs="Calibri"/>
          <w:bCs/>
          <w:sz w:val="24"/>
          <w:szCs w:val="24"/>
        </w:rPr>
        <w:t>at time</w:t>
      </w:r>
      <w:r w:rsidRPr="00352910">
        <w:rPr>
          <w:rFonts w:ascii="Calibri" w:hAnsi="Calibri" w:cs="Calibri"/>
          <w:bCs/>
          <w:sz w:val="24"/>
          <w:szCs w:val="24"/>
        </w:rPr>
        <w:t>.</w:t>
      </w:r>
    </w:p>
    <w:p w14:paraId="1758B4F9" w14:textId="3976BC0E" w:rsidR="00CB2C68" w:rsidRPr="00BA50FD" w:rsidRDefault="000F4D71" w:rsidP="00CB2C68">
      <w:pPr>
        <w:spacing w:after="0" w:line="240" w:lineRule="auto"/>
        <w:rPr>
          <w:sz w:val="24"/>
          <w:szCs w:val="24"/>
        </w:rPr>
      </w:pPr>
      <w:r>
        <w:rPr>
          <w:noProof/>
          <w14:ligatures w14:val="standardContextual"/>
        </w:rPr>
        <w:lastRenderedPageBreak/>
        <w:drawing>
          <wp:inline distT="0" distB="0" distL="0" distR="0" wp14:anchorId="14DCEFA9" wp14:editId="2823023B">
            <wp:extent cx="5731510" cy="3352800"/>
            <wp:effectExtent l="0" t="0" r="2540" b="0"/>
            <wp:docPr id="1139801538" name="Chart 1" descr="Chart showing response pattern described in the narrative text">
              <a:extLst xmlns:a="http://schemas.openxmlformats.org/drawingml/2006/main">
                <a:ext uri="{FF2B5EF4-FFF2-40B4-BE49-F238E27FC236}">
                  <a16:creationId xmlns:a16="http://schemas.microsoft.com/office/drawing/2014/main" id="{FB8F45CA-C957-4BD2-93A7-68A525DFE0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9"/>
              </a:graphicData>
            </a:graphic>
          </wp:inline>
        </w:drawing>
      </w:r>
      <w:r w:rsidR="00CB2C68" w:rsidRPr="00BA50FD">
        <w:rPr>
          <w:i/>
        </w:rPr>
        <w:t xml:space="preserve"> </w:t>
      </w:r>
      <w:r w:rsidR="00CB2C68" w:rsidRPr="00BA50FD">
        <w:rPr>
          <w:i/>
          <w:sz w:val="24"/>
          <w:szCs w:val="24"/>
        </w:rPr>
        <w:t>Base sizes shown in brackets; excludes ‘Don’t Know’ responses</w:t>
      </w:r>
      <w:r w:rsidR="00CB2C68">
        <w:rPr>
          <w:i/>
          <w:sz w:val="24"/>
          <w:szCs w:val="24"/>
        </w:rPr>
        <w:t>.</w:t>
      </w:r>
    </w:p>
    <w:p w14:paraId="41236636" w14:textId="77777777" w:rsidR="00CB2C68" w:rsidRPr="00BA50FD" w:rsidRDefault="00CB2C68" w:rsidP="00CB2C68">
      <w:pPr>
        <w:rPr>
          <w:rFonts w:ascii="Calibri" w:hAnsi="Calibri" w:cs="Calibri"/>
          <w:bCs/>
          <w:sz w:val="24"/>
          <w:szCs w:val="24"/>
        </w:rPr>
      </w:pPr>
    </w:p>
    <w:p w14:paraId="6C5A170A" w14:textId="378F6843" w:rsidR="00CB2C68" w:rsidRDefault="00CB2C68" w:rsidP="00CB2C68">
      <w:pPr>
        <w:rPr>
          <w:rFonts w:ascii="Calibri" w:hAnsi="Calibri" w:cs="Calibri"/>
          <w:bCs/>
          <w:sz w:val="24"/>
          <w:szCs w:val="24"/>
        </w:rPr>
      </w:pPr>
      <w:r w:rsidRPr="00943A23">
        <w:rPr>
          <w:rFonts w:ascii="Calibri" w:hAnsi="Calibri" w:cs="Calibri"/>
          <w:bCs/>
          <w:sz w:val="24"/>
          <w:szCs w:val="24"/>
        </w:rPr>
        <w:t>Whilst results did not directly correlate with level of deprivation, respondents living in the most deprived areas of the city were most likely to report a change in their physical health over the last year, with a</w:t>
      </w:r>
      <w:r w:rsidR="00CF5D7C" w:rsidRPr="00943A23">
        <w:rPr>
          <w:rFonts w:ascii="Calibri" w:hAnsi="Calibri" w:cs="Calibri"/>
          <w:bCs/>
          <w:sz w:val="24"/>
          <w:szCs w:val="24"/>
        </w:rPr>
        <w:t>lmost three in ten</w:t>
      </w:r>
      <w:r w:rsidRPr="00943A23">
        <w:rPr>
          <w:rFonts w:ascii="Calibri" w:hAnsi="Calibri" w:cs="Calibri"/>
          <w:bCs/>
          <w:sz w:val="24"/>
          <w:szCs w:val="24"/>
        </w:rPr>
        <w:t xml:space="preserve"> (2</w:t>
      </w:r>
      <w:r w:rsidR="00CF5D7C" w:rsidRPr="00943A23">
        <w:rPr>
          <w:rFonts w:ascii="Calibri" w:hAnsi="Calibri" w:cs="Calibri"/>
          <w:bCs/>
          <w:sz w:val="24"/>
          <w:szCs w:val="24"/>
        </w:rPr>
        <w:t>8</w:t>
      </w:r>
      <w:r w:rsidRPr="00943A23">
        <w:rPr>
          <w:rFonts w:ascii="Calibri" w:hAnsi="Calibri" w:cs="Calibri"/>
          <w:bCs/>
          <w:sz w:val="24"/>
          <w:szCs w:val="24"/>
        </w:rPr>
        <w:t>.</w:t>
      </w:r>
      <w:r w:rsidR="00CF5D7C" w:rsidRPr="00943A23">
        <w:rPr>
          <w:rFonts w:ascii="Calibri" w:hAnsi="Calibri" w:cs="Calibri"/>
          <w:bCs/>
          <w:sz w:val="24"/>
          <w:szCs w:val="24"/>
        </w:rPr>
        <w:t>8</w:t>
      </w:r>
      <w:r w:rsidRPr="00943A23">
        <w:rPr>
          <w:rFonts w:ascii="Calibri" w:hAnsi="Calibri" w:cs="Calibri"/>
          <w:bCs/>
          <w:sz w:val="24"/>
          <w:szCs w:val="24"/>
        </w:rPr>
        <w:t>%) reporting their physical health was better, but two in five (3</w:t>
      </w:r>
      <w:r w:rsidR="009066AC" w:rsidRPr="00943A23">
        <w:rPr>
          <w:rFonts w:ascii="Calibri" w:hAnsi="Calibri" w:cs="Calibri"/>
          <w:bCs/>
          <w:sz w:val="24"/>
          <w:szCs w:val="24"/>
        </w:rPr>
        <w:t>6</w:t>
      </w:r>
      <w:r w:rsidRPr="00943A23">
        <w:rPr>
          <w:rFonts w:ascii="Calibri" w:hAnsi="Calibri" w:cs="Calibri"/>
          <w:bCs/>
          <w:sz w:val="24"/>
          <w:szCs w:val="24"/>
        </w:rPr>
        <w:t>.</w:t>
      </w:r>
      <w:r w:rsidR="00C20655" w:rsidRPr="00943A23">
        <w:rPr>
          <w:rFonts w:ascii="Calibri" w:hAnsi="Calibri" w:cs="Calibri"/>
          <w:bCs/>
          <w:sz w:val="24"/>
          <w:szCs w:val="24"/>
        </w:rPr>
        <w:t>7</w:t>
      </w:r>
      <w:r w:rsidRPr="00943A23">
        <w:rPr>
          <w:rFonts w:ascii="Calibri" w:hAnsi="Calibri" w:cs="Calibri"/>
          <w:bCs/>
          <w:sz w:val="24"/>
          <w:szCs w:val="24"/>
        </w:rPr>
        <w:t>%) stating it was worse.</w:t>
      </w:r>
    </w:p>
    <w:p w14:paraId="3932ACC6" w14:textId="44C364D2" w:rsidR="00943A23" w:rsidRPr="00BA50FD" w:rsidRDefault="00943A23" w:rsidP="00CB2C68">
      <w:pPr>
        <w:rPr>
          <w:rFonts w:ascii="Calibri" w:hAnsi="Calibri" w:cs="Calibri"/>
          <w:bCs/>
          <w:sz w:val="24"/>
          <w:szCs w:val="24"/>
        </w:rPr>
      </w:pPr>
      <w:r>
        <w:rPr>
          <w:rFonts w:ascii="Calibri" w:hAnsi="Calibri" w:cs="Calibri"/>
          <w:bCs/>
          <w:sz w:val="24"/>
          <w:szCs w:val="24"/>
        </w:rPr>
        <w:t>Those living in the least</w:t>
      </w:r>
      <w:r w:rsidR="008B7570">
        <w:rPr>
          <w:rFonts w:ascii="Calibri" w:hAnsi="Calibri" w:cs="Calibri"/>
          <w:bCs/>
          <w:sz w:val="24"/>
          <w:szCs w:val="24"/>
        </w:rPr>
        <w:t xml:space="preserve"> deprived areas</w:t>
      </w:r>
      <w:r w:rsidR="008A3AF7">
        <w:rPr>
          <w:rFonts w:ascii="Calibri" w:hAnsi="Calibri" w:cs="Calibri"/>
          <w:bCs/>
          <w:sz w:val="24"/>
          <w:szCs w:val="24"/>
        </w:rPr>
        <w:t xml:space="preserve"> were least likely to report a change in physical health, </w:t>
      </w:r>
      <w:r w:rsidR="004E73A6">
        <w:rPr>
          <w:rFonts w:ascii="Calibri" w:hAnsi="Calibri" w:cs="Calibri"/>
          <w:bCs/>
          <w:sz w:val="24"/>
          <w:szCs w:val="24"/>
        </w:rPr>
        <w:t>with half (50.8%) stating there had been ‘no change’.</w:t>
      </w:r>
    </w:p>
    <w:p w14:paraId="436F1960" w14:textId="686934D0" w:rsidR="00391F91" w:rsidRDefault="003F5464" w:rsidP="00CB2C68">
      <w:pPr>
        <w:spacing w:after="0" w:line="240" w:lineRule="auto"/>
        <w:rPr>
          <w:i/>
          <w:sz w:val="24"/>
          <w:szCs w:val="24"/>
        </w:rPr>
      </w:pPr>
      <w:r>
        <w:rPr>
          <w:noProof/>
          <w14:ligatures w14:val="standardContextual"/>
        </w:rPr>
        <w:drawing>
          <wp:inline distT="0" distB="0" distL="0" distR="0" wp14:anchorId="271C024C" wp14:editId="02BC9F0C">
            <wp:extent cx="5731510" cy="2966085"/>
            <wp:effectExtent l="0" t="0" r="2540" b="5715"/>
            <wp:docPr id="959996871" name="Chart 1" descr="Chart showing response pattern described in the narrative text">
              <a:extLst xmlns:a="http://schemas.openxmlformats.org/drawingml/2006/main">
                <a:ext uri="{FF2B5EF4-FFF2-40B4-BE49-F238E27FC236}">
                  <a16:creationId xmlns:a16="http://schemas.microsoft.com/office/drawing/2014/main" id="{9BE52EB3-714E-4D78-BFFD-52A687F88D3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0"/>
              </a:graphicData>
            </a:graphic>
          </wp:inline>
        </w:drawing>
      </w:r>
    </w:p>
    <w:p w14:paraId="5732C69A" w14:textId="6591FA76" w:rsidR="00CB2C68" w:rsidRPr="00BA50FD" w:rsidRDefault="00CB2C68" w:rsidP="00CB2C68">
      <w:pPr>
        <w:spacing w:after="0" w:line="240" w:lineRule="auto"/>
        <w:rPr>
          <w:sz w:val="24"/>
          <w:szCs w:val="24"/>
        </w:rPr>
      </w:pPr>
      <w:r w:rsidRPr="00BA50FD">
        <w:rPr>
          <w:i/>
          <w:sz w:val="24"/>
          <w:szCs w:val="24"/>
        </w:rPr>
        <w:t>Base sizes shown in brackets; excludes ‘Don’t Know’ responses</w:t>
      </w:r>
      <w:r>
        <w:rPr>
          <w:i/>
          <w:sz w:val="24"/>
          <w:szCs w:val="24"/>
        </w:rPr>
        <w:t>.</w:t>
      </w:r>
    </w:p>
    <w:p w14:paraId="51F9F868" w14:textId="77777777" w:rsidR="00CB2C68" w:rsidRPr="00BA50FD" w:rsidRDefault="00CB2C68" w:rsidP="00CB2C68">
      <w:pPr>
        <w:rPr>
          <w:rFonts w:ascii="Calibri" w:hAnsi="Calibri" w:cs="Calibri"/>
          <w:bCs/>
          <w:sz w:val="24"/>
          <w:szCs w:val="24"/>
        </w:rPr>
      </w:pPr>
    </w:p>
    <w:p w14:paraId="7DBB8E49" w14:textId="486764AB" w:rsidR="00CB2C68" w:rsidRPr="00047E9E" w:rsidRDefault="00CB2C68" w:rsidP="00CB2C68">
      <w:pPr>
        <w:ind w:right="-164"/>
        <w:rPr>
          <w:rFonts w:ascii="Calibri" w:hAnsi="Calibri" w:cs="Calibri"/>
          <w:bCs/>
          <w:sz w:val="24"/>
          <w:szCs w:val="24"/>
        </w:rPr>
      </w:pPr>
      <w:r w:rsidRPr="001101A6">
        <w:rPr>
          <w:rFonts w:ascii="Calibri" w:hAnsi="Calibri" w:cs="Calibri"/>
          <w:bCs/>
          <w:sz w:val="24"/>
          <w:szCs w:val="24"/>
        </w:rPr>
        <w:lastRenderedPageBreak/>
        <w:t>Most respondents (5</w:t>
      </w:r>
      <w:r w:rsidR="008A68A5" w:rsidRPr="001101A6">
        <w:rPr>
          <w:rFonts w:ascii="Calibri" w:hAnsi="Calibri" w:cs="Calibri"/>
          <w:bCs/>
          <w:sz w:val="24"/>
          <w:szCs w:val="24"/>
        </w:rPr>
        <w:t>4</w:t>
      </w:r>
      <w:r w:rsidRPr="001101A6">
        <w:rPr>
          <w:rFonts w:ascii="Calibri" w:hAnsi="Calibri" w:cs="Calibri"/>
          <w:bCs/>
          <w:sz w:val="24"/>
          <w:szCs w:val="24"/>
        </w:rPr>
        <w:t>.</w:t>
      </w:r>
      <w:r w:rsidR="009F4EEE" w:rsidRPr="001101A6">
        <w:rPr>
          <w:rFonts w:ascii="Calibri" w:hAnsi="Calibri" w:cs="Calibri"/>
          <w:bCs/>
          <w:sz w:val="24"/>
          <w:szCs w:val="24"/>
        </w:rPr>
        <w:t>2</w:t>
      </w:r>
      <w:r w:rsidRPr="001101A6">
        <w:rPr>
          <w:rFonts w:ascii="Calibri" w:hAnsi="Calibri" w:cs="Calibri"/>
          <w:bCs/>
          <w:sz w:val="24"/>
          <w:szCs w:val="24"/>
        </w:rPr>
        <w:t>%) reported there had been ‘no change’ in their mental health compared to a year ago, continuing a year-on-year trend.</w:t>
      </w:r>
    </w:p>
    <w:p w14:paraId="1F4E84ED" w14:textId="7943D2CD" w:rsidR="00CB2C68" w:rsidRPr="00BA50FD" w:rsidRDefault="00FD65C6" w:rsidP="00CB2C68">
      <w:pPr>
        <w:rPr>
          <w:i/>
          <w:sz w:val="24"/>
          <w:szCs w:val="24"/>
        </w:rPr>
      </w:pPr>
      <w:r>
        <w:rPr>
          <w:noProof/>
          <w14:ligatures w14:val="standardContextual"/>
        </w:rPr>
        <w:drawing>
          <wp:inline distT="0" distB="0" distL="0" distR="0" wp14:anchorId="42D7C0E2" wp14:editId="1F1FF969">
            <wp:extent cx="5731510" cy="2105025"/>
            <wp:effectExtent l="0" t="0" r="2540" b="9525"/>
            <wp:docPr id="326481579" name="Chart 1" descr="Chart showing response pattern described in the narrative text">
              <a:extLst xmlns:a="http://schemas.openxmlformats.org/drawingml/2006/main">
                <a:ext uri="{FF2B5EF4-FFF2-40B4-BE49-F238E27FC236}">
                  <a16:creationId xmlns:a16="http://schemas.microsoft.com/office/drawing/2014/main" id="{942FF59D-58DC-4FC9-9F1F-F27835B7D17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1"/>
              </a:graphicData>
            </a:graphic>
          </wp:inline>
        </w:drawing>
      </w:r>
      <w:r w:rsidR="00CB2C68" w:rsidRPr="00BA50FD">
        <w:rPr>
          <w:i/>
          <w:sz w:val="24"/>
          <w:szCs w:val="24"/>
        </w:rPr>
        <w:t>Base sizes shown in brackets; excludes ‘Don’t Know’ responses</w:t>
      </w:r>
      <w:r w:rsidR="00CB2C68">
        <w:rPr>
          <w:i/>
          <w:sz w:val="24"/>
          <w:szCs w:val="24"/>
        </w:rPr>
        <w:t>.</w:t>
      </w:r>
    </w:p>
    <w:p w14:paraId="224E3C0F" w14:textId="77777777" w:rsidR="00CB2C68" w:rsidRPr="00BA50FD" w:rsidRDefault="00CB2C68" w:rsidP="00CB2C68">
      <w:pPr>
        <w:ind w:right="-164"/>
        <w:rPr>
          <w:rFonts w:ascii="Calibri" w:hAnsi="Calibri" w:cs="Calibri"/>
          <w:bCs/>
          <w:sz w:val="24"/>
          <w:szCs w:val="24"/>
        </w:rPr>
      </w:pPr>
    </w:p>
    <w:p w14:paraId="21904A3D" w14:textId="7CA194FB" w:rsidR="00CB2C68" w:rsidRPr="00121490" w:rsidRDefault="00CB2C68" w:rsidP="00E6545A">
      <w:pPr>
        <w:ind w:right="-164"/>
        <w:rPr>
          <w:rFonts w:ascii="Calibri" w:hAnsi="Calibri" w:cs="Calibri"/>
          <w:bCs/>
          <w:sz w:val="24"/>
          <w:szCs w:val="24"/>
        </w:rPr>
      </w:pPr>
      <w:r w:rsidRPr="00121490">
        <w:rPr>
          <w:rFonts w:ascii="Calibri" w:hAnsi="Calibri" w:cs="Calibri"/>
          <w:bCs/>
          <w:sz w:val="24"/>
          <w:szCs w:val="24"/>
        </w:rPr>
        <w:t>Under 35s were most likely to report a change in their mental health, with 3</w:t>
      </w:r>
      <w:r w:rsidR="00BC3D90" w:rsidRPr="00121490">
        <w:rPr>
          <w:rFonts w:ascii="Calibri" w:hAnsi="Calibri" w:cs="Calibri"/>
          <w:bCs/>
          <w:sz w:val="24"/>
          <w:szCs w:val="24"/>
        </w:rPr>
        <w:t>7</w:t>
      </w:r>
      <w:r w:rsidRPr="00121490">
        <w:rPr>
          <w:rFonts w:ascii="Calibri" w:hAnsi="Calibri" w:cs="Calibri"/>
          <w:bCs/>
          <w:sz w:val="24"/>
          <w:szCs w:val="24"/>
        </w:rPr>
        <w:t>.</w:t>
      </w:r>
      <w:r w:rsidR="00583875" w:rsidRPr="00121490">
        <w:rPr>
          <w:rFonts w:ascii="Calibri" w:hAnsi="Calibri" w:cs="Calibri"/>
          <w:bCs/>
          <w:sz w:val="24"/>
          <w:szCs w:val="24"/>
        </w:rPr>
        <w:t>4</w:t>
      </w:r>
      <w:r w:rsidRPr="00121490">
        <w:rPr>
          <w:rFonts w:ascii="Calibri" w:hAnsi="Calibri" w:cs="Calibri"/>
          <w:bCs/>
          <w:sz w:val="24"/>
          <w:szCs w:val="24"/>
        </w:rPr>
        <w:t>% saying their mental health was better, contrasting with 3</w:t>
      </w:r>
      <w:r w:rsidR="00583875" w:rsidRPr="00121490">
        <w:rPr>
          <w:rFonts w:ascii="Calibri" w:hAnsi="Calibri" w:cs="Calibri"/>
          <w:bCs/>
          <w:sz w:val="24"/>
          <w:szCs w:val="24"/>
        </w:rPr>
        <w:t>1</w:t>
      </w:r>
      <w:r w:rsidRPr="00121490">
        <w:rPr>
          <w:rFonts w:ascii="Calibri" w:hAnsi="Calibri" w:cs="Calibri"/>
          <w:bCs/>
          <w:sz w:val="24"/>
          <w:szCs w:val="24"/>
        </w:rPr>
        <w:t>.</w:t>
      </w:r>
      <w:r w:rsidR="00583875" w:rsidRPr="00121490">
        <w:rPr>
          <w:rFonts w:ascii="Calibri" w:hAnsi="Calibri" w:cs="Calibri"/>
          <w:bCs/>
          <w:sz w:val="24"/>
          <w:szCs w:val="24"/>
        </w:rPr>
        <w:t>9</w:t>
      </w:r>
      <w:r w:rsidRPr="00121490">
        <w:rPr>
          <w:rFonts w:ascii="Calibri" w:hAnsi="Calibri" w:cs="Calibri"/>
          <w:bCs/>
          <w:sz w:val="24"/>
          <w:szCs w:val="24"/>
        </w:rPr>
        <w:t>% who reported a decline.  Seven in ten respondents aged 55 or older (</w:t>
      </w:r>
      <w:r w:rsidR="0063511F" w:rsidRPr="00121490">
        <w:rPr>
          <w:rFonts w:ascii="Calibri" w:hAnsi="Calibri" w:cs="Calibri"/>
          <w:bCs/>
          <w:sz w:val="24"/>
          <w:szCs w:val="24"/>
        </w:rPr>
        <w:t>68.4</w:t>
      </w:r>
      <w:r w:rsidRPr="00121490">
        <w:rPr>
          <w:rFonts w:ascii="Calibri" w:hAnsi="Calibri" w:cs="Calibri"/>
          <w:bCs/>
          <w:sz w:val="24"/>
          <w:szCs w:val="24"/>
        </w:rPr>
        <w:t>%) felt there had been no change in their mental health over the past year.</w:t>
      </w:r>
      <w:r w:rsidR="00E6545A" w:rsidRPr="00121490">
        <w:rPr>
          <w:rFonts w:ascii="Calibri" w:hAnsi="Calibri" w:cs="Calibri"/>
          <w:bCs/>
          <w:sz w:val="24"/>
          <w:szCs w:val="24"/>
        </w:rPr>
        <w:t xml:space="preserve">  These reflect the pattern of responses in previous</w:t>
      </w:r>
      <w:r w:rsidR="00121490" w:rsidRPr="00121490">
        <w:rPr>
          <w:rFonts w:ascii="Calibri" w:hAnsi="Calibri" w:cs="Calibri"/>
          <w:bCs/>
          <w:sz w:val="24"/>
          <w:szCs w:val="24"/>
        </w:rPr>
        <w:t xml:space="preserve"> years.</w:t>
      </w:r>
    </w:p>
    <w:p w14:paraId="4BC71BE3" w14:textId="3B18C56D" w:rsidR="00CB2C68" w:rsidRPr="00FD3E6D" w:rsidRDefault="00862FC8" w:rsidP="00FD3E6D">
      <w:pPr>
        <w:ind w:right="-164"/>
        <w:rPr>
          <w:i/>
          <w:sz w:val="24"/>
          <w:szCs w:val="24"/>
        </w:rPr>
      </w:pPr>
      <w:r>
        <w:rPr>
          <w:noProof/>
          <w14:ligatures w14:val="standardContextual"/>
        </w:rPr>
        <w:drawing>
          <wp:inline distT="0" distB="0" distL="0" distR="0" wp14:anchorId="1EF32F22" wp14:editId="005DE85E">
            <wp:extent cx="5731510" cy="3438525"/>
            <wp:effectExtent l="0" t="0" r="2540" b="9525"/>
            <wp:docPr id="497701451" name="Chart 1" descr="Chart showing response pattern described in the narrative text">
              <a:extLst xmlns:a="http://schemas.openxmlformats.org/drawingml/2006/main">
                <a:ext uri="{FF2B5EF4-FFF2-40B4-BE49-F238E27FC236}">
                  <a16:creationId xmlns:a16="http://schemas.microsoft.com/office/drawing/2014/main" id="{23B400C8-828E-4F10-8900-874245848E6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2"/>
              </a:graphicData>
            </a:graphic>
          </wp:inline>
        </w:drawing>
      </w:r>
      <w:r w:rsidR="00CB2C68" w:rsidRPr="00BA50FD">
        <w:rPr>
          <w:i/>
          <w:sz w:val="24"/>
          <w:szCs w:val="24"/>
        </w:rPr>
        <w:t>Base sizes shown in brackets; excludes ‘Don’t Know’ responses</w:t>
      </w:r>
      <w:r w:rsidR="00CB2C68">
        <w:rPr>
          <w:i/>
          <w:sz w:val="24"/>
          <w:szCs w:val="24"/>
        </w:rPr>
        <w:t>.</w:t>
      </w:r>
    </w:p>
    <w:p w14:paraId="3085BF83" w14:textId="77777777" w:rsidR="00CB2C68" w:rsidRPr="00BA50FD" w:rsidRDefault="00CB2C68" w:rsidP="00CB2C68">
      <w:pPr>
        <w:ind w:right="-164"/>
        <w:rPr>
          <w:rFonts w:ascii="Calibri" w:hAnsi="Calibri" w:cs="Calibri"/>
          <w:bCs/>
          <w:sz w:val="24"/>
          <w:szCs w:val="24"/>
        </w:rPr>
      </w:pPr>
    </w:p>
    <w:p w14:paraId="1610DB96" w14:textId="77777777" w:rsidR="00CB2C68" w:rsidRDefault="00CB2C68" w:rsidP="00CB2C68">
      <w:pPr>
        <w:spacing w:after="120" w:line="360" w:lineRule="auto"/>
        <w:rPr>
          <w:rFonts w:ascii="Calibri" w:hAnsi="Calibri" w:cs="Calibri"/>
          <w:bCs/>
          <w:sz w:val="24"/>
          <w:szCs w:val="24"/>
        </w:rPr>
      </w:pPr>
      <w:r>
        <w:rPr>
          <w:rFonts w:ascii="Calibri" w:hAnsi="Calibri" w:cs="Calibri"/>
          <w:bCs/>
          <w:sz w:val="24"/>
          <w:szCs w:val="24"/>
        </w:rPr>
        <w:br w:type="page"/>
      </w:r>
    </w:p>
    <w:p w14:paraId="1FC4B88D" w14:textId="3153ECE1" w:rsidR="00CB2C68" w:rsidRPr="00FD1707" w:rsidRDefault="00CB2C68" w:rsidP="00CB2C68">
      <w:pPr>
        <w:ind w:right="-164"/>
        <w:rPr>
          <w:rFonts w:ascii="Calibri" w:hAnsi="Calibri" w:cs="Calibri"/>
          <w:bCs/>
          <w:sz w:val="24"/>
          <w:szCs w:val="24"/>
        </w:rPr>
      </w:pPr>
      <w:r w:rsidRPr="00FD1707">
        <w:rPr>
          <w:rFonts w:ascii="Calibri" w:hAnsi="Calibri" w:cs="Calibri"/>
          <w:bCs/>
          <w:sz w:val="24"/>
          <w:szCs w:val="24"/>
        </w:rPr>
        <w:lastRenderedPageBreak/>
        <w:t>Whilst not a direct correlation, those living in the most deprived areas were most likely to report a change in their mental health, with twice as many stating it had got worse compared to those feeling it had got better (</w:t>
      </w:r>
      <w:r w:rsidR="00486215" w:rsidRPr="00FD1707">
        <w:rPr>
          <w:rFonts w:ascii="Calibri" w:hAnsi="Calibri" w:cs="Calibri"/>
          <w:bCs/>
          <w:sz w:val="24"/>
          <w:szCs w:val="24"/>
        </w:rPr>
        <w:t>40.2</w:t>
      </w:r>
      <w:r w:rsidRPr="00FD1707">
        <w:rPr>
          <w:rFonts w:ascii="Calibri" w:hAnsi="Calibri" w:cs="Calibri"/>
          <w:bCs/>
          <w:sz w:val="24"/>
          <w:szCs w:val="24"/>
        </w:rPr>
        <w:t xml:space="preserve">% compared with </w:t>
      </w:r>
      <w:r w:rsidR="00486215" w:rsidRPr="00FD1707">
        <w:rPr>
          <w:rFonts w:ascii="Calibri" w:hAnsi="Calibri" w:cs="Calibri"/>
          <w:bCs/>
          <w:sz w:val="24"/>
          <w:szCs w:val="24"/>
        </w:rPr>
        <w:t>20.1</w:t>
      </w:r>
      <w:r w:rsidRPr="00FD1707">
        <w:rPr>
          <w:rFonts w:ascii="Calibri" w:hAnsi="Calibri" w:cs="Calibri"/>
          <w:bCs/>
          <w:sz w:val="24"/>
          <w:szCs w:val="24"/>
        </w:rPr>
        <w:t>%).</w:t>
      </w:r>
    </w:p>
    <w:p w14:paraId="58E8AF65" w14:textId="12235386" w:rsidR="00CB2C68" w:rsidRPr="00BA50FD" w:rsidRDefault="00CB2C68" w:rsidP="00CB2C68">
      <w:pPr>
        <w:ind w:right="-164"/>
        <w:rPr>
          <w:rFonts w:ascii="Calibri" w:hAnsi="Calibri" w:cs="Calibri"/>
          <w:bCs/>
          <w:sz w:val="24"/>
          <w:szCs w:val="24"/>
        </w:rPr>
      </w:pPr>
      <w:r w:rsidRPr="00FD1707">
        <w:rPr>
          <w:rFonts w:ascii="Calibri" w:hAnsi="Calibri" w:cs="Calibri"/>
          <w:bCs/>
          <w:sz w:val="24"/>
          <w:szCs w:val="24"/>
        </w:rPr>
        <w:t>Those in the least deprived areas were</w:t>
      </w:r>
      <w:r w:rsidR="0092351B">
        <w:rPr>
          <w:rFonts w:ascii="Calibri" w:hAnsi="Calibri" w:cs="Calibri"/>
          <w:bCs/>
          <w:sz w:val="24"/>
          <w:szCs w:val="24"/>
        </w:rPr>
        <w:t xml:space="preserve"> </w:t>
      </w:r>
      <w:r w:rsidR="00450EA7">
        <w:rPr>
          <w:rFonts w:ascii="Calibri" w:hAnsi="Calibri" w:cs="Calibri"/>
          <w:bCs/>
          <w:sz w:val="24"/>
          <w:szCs w:val="24"/>
        </w:rPr>
        <w:t>most likely</w:t>
      </w:r>
      <w:r w:rsidR="00C87F60">
        <w:rPr>
          <w:rFonts w:ascii="Calibri" w:hAnsi="Calibri" w:cs="Calibri"/>
          <w:bCs/>
          <w:sz w:val="24"/>
          <w:szCs w:val="24"/>
        </w:rPr>
        <w:t xml:space="preserve"> </w:t>
      </w:r>
      <w:r w:rsidR="00B6709C">
        <w:rPr>
          <w:rFonts w:ascii="Calibri" w:hAnsi="Calibri" w:cs="Calibri"/>
          <w:bCs/>
          <w:sz w:val="24"/>
          <w:szCs w:val="24"/>
        </w:rPr>
        <w:t>(68.5%)</w:t>
      </w:r>
      <w:r w:rsidR="00450EA7">
        <w:rPr>
          <w:rFonts w:ascii="Calibri" w:hAnsi="Calibri" w:cs="Calibri"/>
          <w:bCs/>
          <w:sz w:val="24"/>
          <w:szCs w:val="24"/>
        </w:rPr>
        <w:t xml:space="preserve"> to re</w:t>
      </w:r>
      <w:r w:rsidR="0092351B">
        <w:rPr>
          <w:rFonts w:ascii="Calibri" w:hAnsi="Calibri" w:cs="Calibri"/>
          <w:bCs/>
          <w:sz w:val="24"/>
          <w:szCs w:val="24"/>
        </w:rPr>
        <w:t>port</w:t>
      </w:r>
      <w:r w:rsidRPr="00FD1707">
        <w:rPr>
          <w:rFonts w:ascii="Calibri" w:hAnsi="Calibri" w:cs="Calibri"/>
          <w:bCs/>
          <w:sz w:val="24"/>
          <w:szCs w:val="24"/>
        </w:rPr>
        <w:t xml:space="preserve"> </w:t>
      </w:r>
      <w:r w:rsidR="0092351B">
        <w:rPr>
          <w:rFonts w:ascii="Calibri" w:hAnsi="Calibri" w:cs="Calibri"/>
          <w:bCs/>
          <w:sz w:val="24"/>
          <w:szCs w:val="24"/>
        </w:rPr>
        <w:t>no change in their mental health over the past year</w:t>
      </w:r>
      <w:r w:rsidR="0092458D">
        <w:rPr>
          <w:rFonts w:ascii="Calibri" w:hAnsi="Calibri" w:cs="Calibri"/>
          <w:bCs/>
          <w:sz w:val="24"/>
          <w:szCs w:val="24"/>
        </w:rPr>
        <w:t xml:space="preserve">; they were </w:t>
      </w:r>
      <w:r w:rsidRPr="00FD1707">
        <w:rPr>
          <w:rFonts w:ascii="Calibri" w:hAnsi="Calibri" w:cs="Calibri"/>
          <w:bCs/>
          <w:sz w:val="24"/>
          <w:szCs w:val="24"/>
        </w:rPr>
        <w:t>half as likely as those in the most deprived areas to state their mental health had got worse over the last year (19.</w:t>
      </w:r>
      <w:r w:rsidR="00486215" w:rsidRPr="00FD1707">
        <w:rPr>
          <w:rFonts w:ascii="Calibri" w:hAnsi="Calibri" w:cs="Calibri"/>
          <w:bCs/>
          <w:sz w:val="24"/>
          <w:szCs w:val="24"/>
        </w:rPr>
        <w:t>2</w:t>
      </w:r>
      <w:r w:rsidRPr="00FD1707">
        <w:rPr>
          <w:rFonts w:ascii="Calibri" w:hAnsi="Calibri" w:cs="Calibri"/>
          <w:bCs/>
          <w:sz w:val="24"/>
          <w:szCs w:val="24"/>
        </w:rPr>
        <w:t xml:space="preserve">% compared with </w:t>
      </w:r>
      <w:r w:rsidR="00B65346" w:rsidRPr="00FD1707">
        <w:rPr>
          <w:rFonts w:ascii="Calibri" w:hAnsi="Calibri" w:cs="Calibri"/>
          <w:bCs/>
          <w:sz w:val="24"/>
          <w:szCs w:val="24"/>
        </w:rPr>
        <w:t>40.2</w:t>
      </w:r>
      <w:r w:rsidRPr="00FD1707">
        <w:rPr>
          <w:rFonts w:ascii="Calibri" w:hAnsi="Calibri" w:cs="Calibri"/>
          <w:bCs/>
          <w:sz w:val="24"/>
          <w:szCs w:val="24"/>
        </w:rPr>
        <w:t>% respectively).</w:t>
      </w:r>
    </w:p>
    <w:p w14:paraId="719D9C0A" w14:textId="7047E8A2" w:rsidR="00CB2C68" w:rsidRPr="00BA50FD" w:rsidRDefault="00862FC8" w:rsidP="00CB2C68">
      <w:pPr>
        <w:spacing w:after="0" w:line="240" w:lineRule="auto"/>
        <w:ind w:right="-164"/>
        <w:rPr>
          <w:sz w:val="24"/>
          <w:szCs w:val="24"/>
        </w:rPr>
      </w:pPr>
      <w:r>
        <w:rPr>
          <w:noProof/>
          <w14:ligatures w14:val="standardContextual"/>
        </w:rPr>
        <w:drawing>
          <wp:inline distT="0" distB="0" distL="0" distR="0" wp14:anchorId="74DCC424" wp14:editId="229F4579">
            <wp:extent cx="5731510" cy="2973070"/>
            <wp:effectExtent l="0" t="0" r="2540" b="17780"/>
            <wp:docPr id="227716968" name="Chart 1" descr="Chart showing response pattern described in the narrative text">
              <a:extLst xmlns:a="http://schemas.openxmlformats.org/drawingml/2006/main">
                <a:ext uri="{FF2B5EF4-FFF2-40B4-BE49-F238E27FC236}">
                  <a16:creationId xmlns:a16="http://schemas.microsoft.com/office/drawing/2014/main" id="{53EFE686-E7D7-4A31-A5BD-CCA0A269996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3"/>
              </a:graphicData>
            </a:graphic>
          </wp:inline>
        </w:drawing>
      </w:r>
      <w:r w:rsidR="00CB2C68" w:rsidRPr="00BA50FD">
        <w:rPr>
          <w:i/>
          <w:sz w:val="24"/>
          <w:szCs w:val="24"/>
        </w:rPr>
        <w:t>Base sizes shown in brackets; excludes ‘Don’t Know’ responses</w:t>
      </w:r>
      <w:r w:rsidR="00CB2C68">
        <w:rPr>
          <w:i/>
          <w:sz w:val="24"/>
          <w:szCs w:val="24"/>
        </w:rPr>
        <w:t>.</w:t>
      </w:r>
    </w:p>
    <w:p w14:paraId="4678307B" w14:textId="77777777" w:rsidR="00CB2C68" w:rsidRDefault="00CB2C68" w:rsidP="00CB2C68">
      <w:pPr>
        <w:spacing w:after="120" w:line="360" w:lineRule="auto"/>
        <w:rPr>
          <w:rFonts w:ascii="Calibri" w:hAnsi="Calibri" w:cs="Calibri"/>
          <w:b/>
          <w:sz w:val="26"/>
          <w:szCs w:val="26"/>
        </w:rPr>
      </w:pPr>
      <w:r>
        <w:rPr>
          <w:rFonts w:ascii="Calibri" w:hAnsi="Calibri" w:cs="Calibri"/>
          <w:b/>
          <w:sz w:val="26"/>
          <w:szCs w:val="26"/>
        </w:rPr>
        <w:br w:type="page"/>
      </w:r>
    </w:p>
    <w:p w14:paraId="0BE8BA79" w14:textId="7AE10821" w:rsidR="00CB2C68" w:rsidRPr="00BA50FD" w:rsidRDefault="00CB2C68" w:rsidP="00CB2C68">
      <w:r w:rsidRPr="00BA50FD">
        <w:rPr>
          <w:rFonts w:ascii="Calibri" w:hAnsi="Calibri" w:cs="Calibri"/>
          <w:b/>
          <w:sz w:val="26"/>
          <w:szCs w:val="26"/>
        </w:rPr>
        <w:lastRenderedPageBreak/>
        <w:t>2</w:t>
      </w:r>
      <w:r w:rsidR="00B57DF5">
        <w:rPr>
          <w:rFonts w:ascii="Calibri" w:hAnsi="Calibri" w:cs="Calibri"/>
          <w:b/>
          <w:sz w:val="26"/>
          <w:szCs w:val="26"/>
        </w:rPr>
        <w:t>8</w:t>
      </w:r>
      <w:r w:rsidRPr="00BA50FD">
        <w:rPr>
          <w:rFonts w:ascii="Calibri" w:hAnsi="Calibri" w:cs="Calibri"/>
          <w:b/>
          <w:sz w:val="26"/>
          <w:szCs w:val="26"/>
        </w:rPr>
        <w:t>.  How many portions of fruit and vegetables do you typically eat each day?</w:t>
      </w:r>
    </w:p>
    <w:p w14:paraId="7A467AFC" w14:textId="7B6ADB9F" w:rsidR="00CB2C68" w:rsidRPr="00997673" w:rsidRDefault="00CB2C68" w:rsidP="00CB2C68">
      <w:pPr>
        <w:rPr>
          <w:rFonts w:ascii="Calibri" w:hAnsi="Calibri" w:cs="Calibri"/>
          <w:bCs/>
          <w:sz w:val="24"/>
          <w:szCs w:val="24"/>
        </w:rPr>
      </w:pPr>
      <w:r w:rsidRPr="00997673">
        <w:rPr>
          <w:rFonts w:ascii="Calibri" w:hAnsi="Calibri" w:cs="Calibri"/>
          <w:bCs/>
          <w:sz w:val="24"/>
          <w:szCs w:val="24"/>
        </w:rPr>
        <w:t xml:space="preserve">Just </w:t>
      </w:r>
      <w:r w:rsidR="002601DD" w:rsidRPr="00997673">
        <w:rPr>
          <w:rFonts w:ascii="Calibri" w:hAnsi="Calibri" w:cs="Calibri"/>
          <w:bCs/>
          <w:sz w:val="24"/>
          <w:szCs w:val="24"/>
        </w:rPr>
        <w:t>under</w:t>
      </w:r>
      <w:r w:rsidRPr="00997673">
        <w:rPr>
          <w:rFonts w:ascii="Calibri" w:hAnsi="Calibri" w:cs="Calibri"/>
          <w:bCs/>
          <w:sz w:val="24"/>
          <w:szCs w:val="24"/>
        </w:rPr>
        <w:t xml:space="preserve"> a quarter of respondents (2</w:t>
      </w:r>
      <w:r w:rsidR="00C30944" w:rsidRPr="00997673">
        <w:rPr>
          <w:rFonts w:ascii="Calibri" w:hAnsi="Calibri" w:cs="Calibri"/>
          <w:bCs/>
          <w:sz w:val="24"/>
          <w:szCs w:val="24"/>
        </w:rPr>
        <w:t>2</w:t>
      </w:r>
      <w:r w:rsidRPr="00997673">
        <w:rPr>
          <w:rFonts w:ascii="Calibri" w:hAnsi="Calibri" w:cs="Calibri"/>
          <w:bCs/>
          <w:sz w:val="24"/>
          <w:szCs w:val="24"/>
        </w:rPr>
        <w:t>.</w:t>
      </w:r>
      <w:r w:rsidR="00C30944" w:rsidRPr="00997673">
        <w:rPr>
          <w:rFonts w:ascii="Calibri" w:hAnsi="Calibri" w:cs="Calibri"/>
          <w:bCs/>
          <w:sz w:val="24"/>
          <w:szCs w:val="24"/>
        </w:rPr>
        <w:t>6</w:t>
      </w:r>
      <w:r w:rsidRPr="00997673">
        <w:rPr>
          <w:rFonts w:ascii="Calibri" w:hAnsi="Calibri" w:cs="Calibri"/>
          <w:bCs/>
          <w:sz w:val="24"/>
          <w:szCs w:val="24"/>
        </w:rPr>
        <w:t xml:space="preserve">%) reported they typically ate at least five portions of fruit and vegetables each day; just under one in twenty (4.7%) said they didn’t eat any fruit or vegetables in a typical day.  </w:t>
      </w:r>
      <w:proofErr w:type="gramStart"/>
      <w:r w:rsidRPr="00997673">
        <w:rPr>
          <w:rFonts w:ascii="Calibri" w:hAnsi="Calibri" w:cs="Calibri"/>
          <w:bCs/>
          <w:sz w:val="24"/>
          <w:szCs w:val="24"/>
        </w:rPr>
        <w:t>Both of these</w:t>
      </w:r>
      <w:proofErr w:type="gramEnd"/>
      <w:r w:rsidRPr="00997673">
        <w:rPr>
          <w:rFonts w:ascii="Calibri" w:hAnsi="Calibri" w:cs="Calibri"/>
          <w:bCs/>
          <w:sz w:val="24"/>
          <w:szCs w:val="24"/>
        </w:rPr>
        <w:t xml:space="preserve"> findings reflect the results of </w:t>
      </w:r>
      <w:r w:rsidR="00997673" w:rsidRPr="00997673">
        <w:rPr>
          <w:rFonts w:ascii="Calibri" w:hAnsi="Calibri" w:cs="Calibri"/>
          <w:bCs/>
          <w:sz w:val="24"/>
          <w:szCs w:val="24"/>
        </w:rPr>
        <w:t>previous</w:t>
      </w:r>
      <w:r w:rsidRPr="00997673">
        <w:rPr>
          <w:rFonts w:ascii="Calibri" w:hAnsi="Calibri" w:cs="Calibri"/>
          <w:bCs/>
          <w:sz w:val="24"/>
          <w:szCs w:val="24"/>
        </w:rPr>
        <w:t xml:space="preserve"> survey</w:t>
      </w:r>
      <w:r w:rsidR="00997673" w:rsidRPr="00997673">
        <w:rPr>
          <w:rFonts w:ascii="Calibri" w:hAnsi="Calibri" w:cs="Calibri"/>
          <w:bCs/>
          <w:sz w:val="24"/>
          <w:szCs w:val="24"/>
        </w:rPr>
        <w:t>s</w:t>
      </w:r>
      <w:r w:rsidRPr="00997673">
        <w:rPr>
          <w:rFonts w:ascii="Calibri" w:hAnsi="Calibri" w:cs="Calibri"/>
          <w:bCs/>
          <w:sz w:val="24"/>
          <w:szCs w:val="24"/>
        </w:rPr>
        <w:t>.</w:t>
      </w:r>
    </w:p>
    <w:p w14:paraId="7CE91D3D" w14:textId="1B8E111B" w:rsidR="00CB2C68" w:rsidRPr="00BA50FD" w:rsidRDefault="00CB2C68" w:rsidP="00CB2C68">
      <w:pPr>
        <w:rPr>
          <w:rFonts w:ascii="Calibri" w:hAnsi="Calibri" w:cs="Calibri"/>
          <w:bCs/>
          <w:sz w:val="24"/>
          <w:szCs w:val="24"/>
        </w:rPr>
      </w:pPr>
      <w:r w:rsidRPr="00997673">
        <w:rPr>
          <w:rFonts w:ascii="Calibri" w:hAnsi="Calibri" w:cs="Calibri"/>
          <w:bCs/>
          <w:sz w:val="24"/>
          <w:szCs w:val="24"/>
        </w:rPr>
        <w:t>The average respondent ate 3.</w:t>
      </w:r>
      <w:r w:rsidR="00997673">
        <w:rPr>
          <w:rFonts w:ascii="Calibri" w:hAnsi="Calibri" w:cs="Calibri"/>
          <w:bCs/>
          <w:sz w:val="24"/>
          <w:szCs w:val="24"/>
        </w:rPr>
        <w:t>0</w:t>
      </w:r>
      <w:r w:rsidRPr="00997673">
        <w:rPr>
          <w:rFonts w:ascii="Calibri" w:hAnsi="Calibri" w:cs="Calibri"/>
          <w:bCs/>
          <w:sz w:val="24"/>
          <w:szCs w:val="24"/>
        </w:rPr>
        <w:t xml:space="preserve"> portions of fruit and vegetables each day.</w:t>
      </w:r>
    </w:p>
    <w:p w14:paraId="7F972062" w14:textId="7738A6F6" w:rsidR="00FF5832" w:rsidRDefault="006B1D0A" w:rsidP="00886766">
      <w:pPr>
        <w:rPr>
          <w:rFonts w:ascii="Calibri" w:hAnsi="Calibri" w:cs="Calibri"/>
          <w:bCs/>
          <w:sz w:val="24"/>
          <w:szCs w:val="24"/>
        </w:rPr>
      </w:pPr>
      <w:r>
        <w:rPr>
          <w:noProof/>
          <w14:ligatures w14:val="standardContextual"/>
        </w:rPr>
        <w:drawing>
          <wp:inline distT="0" distB="0" distL="0" distR="0" wp14:anchorId="3629F816" wp14:editId="4E0BC706">
            <wp:extent cx="5759450" cy="2552700"/>
            <wp:effectExtent l="0" t="0" r="12700" b="0"/>
            <wp:docPr id="794315475" name="Chart 1" descr="Chart showing response pattern described in the narrative text">
              <a:extLst xmlns:a="http://schemas.openxmlformats.org/drawingml/2006/main">
                <a:ext uri="{FF2B5EF4-FFF2-40B4-BE49-F238E27FC236}">
                  <a16:creationId xmlns:a16="http://schemas.microsoft.com/office/drawing/2014/main" id="{54B98F8F-1FD5-4E37-8EAA-A2D3E33A26F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4"/>
              </a:graphicData>
            </a:graphic>
          </wp:inline>
        </w:drawing>
      </w:r>
    </w:p>
    <w:p w14:paraId="2F099458" w14:textId="77777777" w:rsidR="00FF5832" w:rsidRDefault="00FF5832" w:rsidP="00CB2C68">
      <w:pPr>
        <w:rPr>
          <w:rFonts w:ascii="Calibri" w:hAnsi="Calibri" w:cs="Calibri"/>
          <w:bCs/>
          <w:sz w:val="24"/>
          <w:szCs w:val="24"/>
        </w:rPr>
      </w:pPr>
    </w:p>
    <w:p w14:paraId="0BA99DA4" w14:textId="3A09DF01" w:rsidR="00CB2C68" w:rsidRPr="0078764F" w:rsidRDefault="00CB2C68" w:rsidP="00CB2C68">
      <w:pPr>
        <w:rPr>
          <w:rFonts w:ascii="Calibri" w:hAnsi="Calibri" w:cs="Calibri"/>
          <w:bCs/>
          <w:sz w:val="24"/>
          <w:szCs w:val="24"/>
        </w:rPr>
      </w:pPr>
      <w:r w:rsidRPr="0078764F">
        <w:rPr>
          <w:rFonts w:ascii="Calibri" w:hAnsi="Calibri" w:cs="Calibri"/>
          <w:bCs/>
          <w:sz w:val="24"/>
          <w:szCs w:val="24"/>
        </w:rPr>
        <w:t>Welsh speakers</w:t>
      </w:r>
      <w:r w:rsidR="0014665D" w:rsidRPr="0078764F">
        <w:rPr>
          <w:rFonts w:ascii="Calibri" w:hAnsi="Calibri" w:cs="Calibri"/>
          <w:bCs/>
          <w:sz w:val="24"/>
          <w:szCs w:val="24"/>
        </w:rPr>
        <w:t xml:space="preserve"> (3.5 portions a day), females </w:t>
      </w:r>
      <w:r w:rsidRPr="0078764F">
        <w:rPr>
          <w:rFonts w:ascii="Calibri" w:hAnsi="Calibri" w:cs="Calibri"/>
          <w:bCs/>
          <w:sz w:val="24"/>
          <w:szCs w:val="24"/>
        </w:rPr>
        <w:t xml:space="preserve"> and those aged 55 or over </w:t>
      </w:r>
      <w:r w:rsidR="000330F0" w:rsidRPr="0078764F">
        <w:rPr>
          <w:rFonts w:ascii="Calibri" w:hAnsi="Calibri" w:cs="Calibri"/>
          <w:bCs/>
          <w:sz w:val="24"/>
          <w:szCs w:val="24"/>
        </w:rPr>
        <w:t>(each averaging 3.2 portions</w:t>
      </w:r>
      <w:r w:rsidR="00210342" w:rsidRPr="0078764F">
        <w:rPr>
          <w:rFonts w:ascii="Calibri" w:hAnsi="Calibri" w:cs="Calibri"/>
          <w:bCs/>
          <w:sz w:val="24"/>
          <w:szCs w:val="24"/>
        </w:rPr>
        <w:t>)</w:t>
      </w:r>
      <w:r w:rsidR="000330F0" w:rsidRPr="0078764F">
        <w:rPr>
          <w:rFonts w:ascii="Calibri" w:hAnsi="Calibri" w:cs="Calibri"/>
          <w:bCs/>
          <w:sz w:val="24"/>
          <w:szCs w:val="24"/>
        </w:rPr>
        <w:t xml:space="preserve"> </w:t>
      </w:r>
      <w:r w:rsidRPr="0078764F">
        <w:rPr>
          <w:rFonts w:ascii="Calibri" w:hAnsi="Calibri" w:cs="Calibri"/>
          <w:bCs/>
          <w:sz w:val="24"/>
          <w:szCs w:val="24"/>
        </w:rPr>
        <w:t>reported the highest consumption of fruit and vegetables.</w:t>
      </w:r>
    </w:p>
    <w:p w14:paraId="02C62B72" w14:textId="09C55CB2" w:rsidR="00CB2C68" w:rsidRPr="00BA50FD" w:rsidRDefault="00CB2C68" w:rsidP="0078764F">
      <w:pPr>
        <w:rPr>
          <w:rFonts w:ascii="Calibri" w:hAnsi="Calibri" w:cs="Calibri"/>
          <w:bCs/>
          <w:sz w:val="24"/>
          <w:szCs w:val="24"/>
        </w:rPr>
      </w:pPr>
      <w:r w:rsidRPr="0078764F">
        <w:rPr>
          <w:rFonts w:ascii="Calibri" w:hAnsi="Calibri" w:cs="Calibri"/>
          <w:bCs/>
          <w:sz w:val="24"/>
          <w:szCs w:val="24"/>
        </w:rPr>
        <w:t xml:space="preserve">Respondents identifying as disabled and those </w:t>
      </w:r>
      <w:r w:rsidR="000B1516" w:rsidRPr="0078764F">
        <w:rPr>
          <w:rFonts w:ascii="Calibri" w:hAnsi="Calibri" w:cs="Calibri"/>
          <w:bCs/>
          <w:sz w:val="24"/>
          <w:szCs w:val="24"/>
        </w:rPr>
        <w:t>from ethnically diverse backgrounds</w:t>
      </w:r>
      <w:r w:rsidRPr="0078764F">
        <w:rPr>
          <w:rFonts w:ascii="Calibri" w:hAnsi="Calibri" w:cs="Calibri"/>
          <w:bCs/>
          <w:sz w:val="24"/>
          <w:szCs w:val="24"/>
        </w:rPr>
        <w:t xml:space="preserve"> ate the fewest, with </w:t>
      </w:r>
      <w:r w:rsidR="000B1516" w:rsidRPr="0078764F">
        <w:rPr>
          <w:rFonts w:ascii="Calibri" w:hAnsi="Calibri" w:cs="Calibri"/>
          <w:bCs/>
          <w:sz w:val="24"/>
          <w:szCs w:val="24"/>
        </w:rPr>
        <w:t>respective</w:t>
      </w:r>
      <w:r w:rsidRPr="0078764F">
        <w:rPr>
          <w:rFonts w:ascii="Calibri" w:hAnsi="Calibri" w:cs="Calibri"/>
          <w:bCs/>
          <w:sz w:val="24"/>
          <w:szCs w:val="24"/>
        </w:rPr>
        <w:t xml:space="preserve"> average</w:t>
      </w:r>
      <w:r w:rsidR="000B1516" w:rsidRPr="0078764F">
        <w:rPr>
          <w:rFonts w:ascii="Calibri" w:hAnsi="Calibri" w:cs="Calibri"/>
          <w:bCs/>
          <w:sz w:val="24"/>
          <w:szCs w:val="24"/>
        </w:rPr>
        <w:t>s</w:t>
      </w:r>
      <w:r w:rsidRPr="0078764F">
        <w:rPr>
          <w:rFonts w:ascii="Calibri" w:hAnsi="Calibri" w:cs="Calibri"/>
          <w:bCs/>
          <w:sz w:val="24"/>
          <w:szCs w:val="24"/>
        </w:rPr>
        <w:t xml:space="preserve"> of 2.</w:t>
      </w:r>
      <w:r w:rsidR="007A3C59" w:rsidRPr="0078764F">
        <w:rPr>
          <w:rFonts w:ascii="Calibri" w:hAnsi="Calibri" w:cs="Calibri"/>
          <w:bCs/>
          <w:sz w:val="24"/>
          <w:szCs w:val="24"/>
        </w:rPr>
        <w:t>5</w:t>
      </w:r>
      <w:r w:rsidRPr="0078764F">
        <w:rPr>
          <w:rFonts w:ascii="Calibri" w:hAnsi="Calibri" w:cs="Calibri"/>
          <w:bCs/>
          <w:sz w:val="24"/>
          <w:szCs w:val="24"/>
        </w:rPr>
        <w:t xml:space="preserve"> and 2.</w:t>
      </w:r>
      <w:r w:rsidR="007A3C59" w:rsidRPr="0078764F">
        <w:rPr>
          <w:rFonts w:ascii="Calibri" w:hAnsi="Calibri" w:cs="Calibri"/>
          <w:bCs/>
          <w:sz w:val="24"/>
          <w:szCs w:val="24"/>
        </w:rPr>
        <w:t>6</w:t>
      </w:r>
      <w:r w:rsidRPr="0078764F">
        <w:rPr>
          <w:rFonts w:ascii="Calibri" w:hAnsi="Calibri" w:cs="Calibri"/>
          <w:bCs/>
          <w:sz w:val="24"/>
          <w:szCs w:val="24"/>
        </w:rPr>
        <w:t xml:space="preserve"> portions per day.</w:t>
      </w:r>
    </w:p>
    <w:tbl>
      <w:tblPr>
        <w:tblStyle w:val="GridTable5Dark-Accent6"/>
        <w:tblW w:w="8476" w:type="dxa"/>
        <w:tblLook w:val="04A0" w:firstRow="1" w:lastRow="0" w:firstColumn="1" w:lastColumn="0" w:noHBand="0" w:noVBand="1"/>
      </w:tblPr>
      <w:tblGrid>
        <w:gridCol w:w="2405"/>
        <w:gridCol w:w="832"/>
        <w:gridCol w:w="642"/>
        <w:gridCol w:w="709"/>
        <w:gridCol w:w="709"/>
        <w:gridCol w:w="727"/>
        <w:gridCol w:w="709"/>
        <w:gridCol w:w="708"/>
        <w:gridCol w:w="1035"/>
      </w:tblGrid>
      <w:tr w:rsidR="00CB2C68" w:rsidRPr="00015444" w14:paraId="54E58B1A" w14:textId="77777777" w:rsidTr="004F06CE">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077D61F9" w14:textId="77777777" w:rsidR="00CB2C68" w:rsidRPr="005F6715" w:rsidRDefault="00CB2C68" w:rsidP="00150AB2">
            <w:pPr>
              <w:spacing w:after="0"/>
              <w:rPr>
                <w:rFonts w:ascii="Times New Roman" w:eastAsia="Times New Roman" w:hAnsi="Times New Roman" w:cs="Times New Roman"/>
                <w:sz w:val="24"/>
                <w:szCs w:val="24"/>
                <w:lang w:eastAsia="en-GB"/>
              </w:rPr>
            </w:pPr>
          </w:p>
        </w:tc>
        <w:tc>
          <w:tcPr>
            <w:tcW w:w="832" w:type="dxa"/>
            <w:noWrap/>
            <w:hideMark/>
          </w:tcPr>
          <w:p w14:paraId="702451B7" w14:textId="77777777" w:rsidR="00CB2C68" w:rsidRPr="005F6715"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24"/>
                <w:szCs w:val="24"/>
                <w:lang w:eastAsia="en-GB"/>
              </w:rPr>
            </w:pPr>
            <w:r w:rsidRPr="005F6715">
              <w:rPr>
                <w:rFonts w:ascii="Calibri" w:eastAsia="Times New Roman" w:hAnsi="Calibri" w:cs="Calibri"/>
                <w:sz w:val="24"/>
                <w:szCs w:val="24"/>
                <w:lang w:eastAsia="en-GB"/>
              </w:rPr>
              <w:t>Base</w:t>
            </w:r>
            <w:r w:rsidRPr="005F6715">
              <w:rPr>
                <w:rFonts w:ascii="Times New Roman" w:eastAsia="Times New Roman" w:hAnsi="Times New Roman" w:cs="Times New Roman"/>
                <w:sz w:val="24"/>
                <w:szCs w:val="24"/>
                <w:lang w:eastAsia="en-GB"/>
              </w:rPr>
              <w:t xml:space="preserve"> </w:t>
            </w:r>
          </w:p>
        </w:tc>
        <w:tc>
          <w:tcPr>
            <w:tcW w:w="642" w:type="dxa"/>
            <w:noWrap/>
            <w:hideMark/>
          </w:tcPr>
          <w:p w14:paraId="3C5FDC85" w14:textId="77777777" w:rsidR="00CB2C68" w:rsidRPr="005F6715"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5F6715">
              <w:rPr>
                <w:rFonts w:ascii="Calibri" w:eastAsia="Times New Roman" w:hAnsi="Calibri" w:cs="Calibri"/>
                <w:sz w:val="24"/>
                <w:szCs w:val="24"/>
                <w:lang w:eastAsia="en-GB"/>
              </w:rPr>
              <w:t>0</w:t>
            </w:r>
          </w:p>
        </w:tc>
        <w:tc>
          <w:tcPr>
            <w:tcW w:w="709" w:type="dxa"/>
            <w:noWrap/>
            <w:hideMark/>
          </w:tcPr>
          <w:p w14:paraId="449BBF65" w14:textId="77777777" w:rsidR="00CB2C68" w:rsidRPr="005F6715"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5F6715">
              <w:rPr>
                <w:rFonts w:ascii="Calibri" w:eastAsia="Times New Roman" w:hAnsi="Calibri" w:cs="Calibri"/>
                <w:sz w:val="24"/>
                <w:szCs w:val="24"/>
                <w:lang w:eastAsia="en-GB"/>
              </w:rPr>
              <w:t>1</w:t>
            </w:r>
          </w:p>
        </w:tc>
        <w:tc>
          <w:tcPr>
            <w:tcW w:w="709" w:type="dxa"/>
            <w:noWrap/>
            <w:hideMark/>
          </w:tcPr>
          <w:p w14:paraId="260A60CE" w14:textId="77777777" w:rsidR="00CB2C68" w:rsidRPr="005F6715"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5F6715">
              <w:rPr>
                <w:rFonts w:ascii="Calibri" w:eastAsia="Times New Roman" w:hAnsi="Calibri" w:cs="Calibri"/>
                <w:sz w:val="24"/>
                <w:szCs w:val="24"/>
                <w:lang w:eastAsia="en-GB"/>
              </w:rPr>
              <w:t>2</w:t>
            </w:r>
          </w:p>
        </w:tc>
        <w:tc>
          <w:tcPr>
            <w:tcW w:w="727" w:type="dxa"/>
            <w:noWrap/>
            <w:hideMark/>
          </w:tcPr>
          <w:p w14:paraId="773093E0" w14:textId="77777777" w:rsidR="00CB2C68" w:rsidRPr="005F6715"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5F6715">
              <w:rPr>
                <w:rFonts w:ascii="Calibri" w:eastAsia="Times New Roman" w:hAnsi="Calibri" w:cs="Calibri"/>
                <w:sz w:val="24"/>
                <w:szCs w:val="24"/>
                <w:lang w:eastAsia="en-GB"/>
              </w:rPr>
              <w:t>3</w:t>
            </w:r>
          </w:p>
        </w:tc>
        <w:tc>
          <w:tcPr>
            <w:tcW w:w="709" w:type="dxa"/>
            <w:noWrap/>
            <w:hideMark/>
          </w:tcPr>
          <w:p w14:paraId="1DA5FECC" w14:textId="77777777" w:rsidR="00CB2C68" w:rsidRPr="005F6715"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5F6715">
              <w:rPr>
                <w:rFonts w:ascii="Calibri" w:eastAsia="Times New Roman" w:hAnsi="Calibri" w:cs="Calibri"/>
                <w:sz w:val="24"/>
                <w:szCs w:val="24"/>
                <w:lang w:eastAsia="en-GB"/>
              </w:rPr>
              <w:t>4</w:t>
            </w:r>
          </w:p>
        </w:tc>
        <w:tc>
          <w:tcPr>
            <w:tcW w:w="708" w:type="dxa"/>
            <w:noWrap/>
            <w:hideMark/>
          </w:tcPr>
          <w:p w14:paraId="042CACDB" w14:textId="77777777" w:rsidR="00CB2C68" w:rsidRPr="005F6715"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5F6715">
              <w:rPr>
                <w:rFonts w:ascii="Calibri" w:eastAsia="Times New Roman" w:hAnsi="Calibri" w:cs="Calibri"/>
                <w:sz w:val="24"/>
                <w:szCs w:val="24"/>
                <w:lang w:eastAsia="en-GB"/>
              </w:rPr>
              <w:t>5 +</w:t>
            </w:r>
          </w:p>
        </w:tc>
        <w:tc>
          <w:tcPr>
            <w:tcW w:w="1035" w:type="dxa"/>
            <w:noWrap/>
            <w:hideMark/>
          </w:tcPr>
          <w:p w14:paraId="40F011BE" w14:textId="77777777" w:rsidR="00CB2C68" w:rsidRPr="005F6715"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5F6715">
              <w:rPr>
                <w:rFonts w:ascii="Calibri" w:eastAsia="Times New Roman" w:hAnsi="Calibri" w:cs="Calibri"/>
                <w:sz w:val="24"/>
                <w:szCs w:val="24"/>
                <w:lang w:eastAsia="en-GB"/>
              </w:rPr>
              <w:t>Average</w:t>
            </w:r>
          </w:p>
        </w:tc>
      </w:tr>
      <w:tr w:rsidR="00CB2C68" w:rsidRPr="00015444" w14:paraId="2DD7ED63" w14:textId="77777777" w:rsidTr="004F06C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tcPr>
          <w:p w14:paraId="05163F90" w14:textId="77777777" w:rsidR="00CB2C68" w:rsidRPr="005F6715" w:rsidRDefault="00CB2C68" w:rsidP="00150AB2">
            <w:pPr>
              <w:spacing w:after="0"/>
              <w:rPr>
                <w:rFonts w:ascii="Times New Roman" w:eastAsia="Times New Roman" w:hAnsi="Times New Roman" w:cs="Times New Roman"/>
                <w:sz w:val="24"/>
                <w:szCs w:val="24"/>
                <w:lang w:eastAsia="en-GB"/>
              </w:rPr>
            </w:pPr>
            <w:r w:rsidRPr="005F6715">
              <w:rPr>
                <w:rFonts w:ascii="Calibri" w:hAnsi="Calibri" w:cs="Calibri"/>
                <w:color w:val="000000"/>
                <w:sz w:val="24"/>
                <w:szCs w:val="24"/>
              </w:rPr>
              <w:t>Identify as disabled</w:t>
            </w:r>
          </w:p>
        </w:tc>
        <w:tc>
          <w:tcPr>
            <w:tcW w:w="832" w:type="dxa"/>
            <w:noWrap/>
          </w:tcPr>
          <w:p w14:paraId="419125FE" w14:textId="4CC7CC45" w:rsidR="00CB2C68" w:rsidRPr="004F06CE" w:rsidRDefault="009C6070"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sz w:val="24"/>
                <w:szCs w:val="24"/>
                <w:lang w:eastAsia="en-GB"/>
              </w:rPr>
            </w:pPr>
            <w:r w:rsidRPr="004F06CE">
              <w:rPr>
                <w:rFonts w:ascii="Calibri" w:eastAsia="Times New Roman" w:hAnsi="Calibri" w:cs="Calibri"/>
                <w:b/>
                <w:bCs/>
                <w:sz w:val="24"/>
                <w:szCs w:val="24"/>
                <w:lang w:eastAsia="en-GB"/>
              </w:rPr>
              <w:t>306</w:t>
            </w:r>
          </w:p>
        </w:tc>
        <w:tc>
          <w:tcPr>
            <w:tcW w:w="642" w:type="dxa"/>
            <w:noWrap/>
          </w:tcPr>
          <w:p w14:paraId="786B6154" w14:textId="655C04D8" w:rsidR="00CB2C68" w:rsidRPr="004F06CE" w:rsidRDefault="00C6160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4F06CE">
              <w:rPr>
                <w:rFonts w:ascii="Calibri" w:hAnsi="Calibri" w:cs="Calibri"/>
                <w:i/>
                <w:iCs/>
                <w:color w:val="000000"/>
                <w:sz w:val="24"/>
                <w:szCs w:val="24"/>
              </w:rPr>
              <w:t>10.8</w:t>
            </w:r>
          </w:p>
        </w:tc>
        <w:tc>
          <w:tcPr>
            <w:tcW w:w="709" w:type="dxa"/>
            <w:noWrap/>
          </w:tcPr>
          <w:p w14:paraId="4A81CE79" w14:textId="562C7FE3" w:rsidR="00CB2C68" w:rsidRPr="004F06CE" w:rsidRDefault="00C6160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4F06CE">
              <w:rPr>
                <w:rFonts w:ascii="Calibri" w:hAnsi="Calibri" w:cs="Calibri"/>
                <w:i/>
                <w:iCs/>
                <w:color w:val="000000"/>
                <w:sz w:val="24"/>
                <w:szCs w:val="24"/>
              </w:rPr>
              <w:t>19.9</w:t>
            </w:r>
          </w:p>
        </w:tc>
        <w:tc>
          <w:tcPr>
            <w:tcW w:w="709" w:type="dxa"/>
            <w:noWrap/>
          </w:tcPr>
          <w:p w14:paraId="70DAD4A4" w14:textId="2AEC8C67" w:rsidR="00CB2C68" w:rsidRPr="004F06CE" w:rsidRDefault="003E5D6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4F06CE">
              <w:rPr>
                <w:rFonts w:ascii="Calibri" w:hAnsi="Calibri" w:cs="Calibri"/>
                <w:i/>
                <w:iCs/>
                <w:color w:val="000000"/>
                <w:sz w:val="24"/>
                <w:szCs w:val="24"/>
              </w:rPr>
              <w:t>19.6</w:t>
            </w:r>
          </w:p>
        </w:tc>
        <w:tc>
          <w:tcPr>
            <w:tcW w:w="727" w:type="dxa"/>
            <w:noWrap/>
          </w:tcPr>
          <w:p w14:paraId="161C8BDF" w14:textId="4FA37389" w:rsidR="00CB2C68" w:rsidRPr="004F06CE" w:rsidRDefault="003E5D6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4F06CE">
              <w:rPr>
                <w:rFonts w:ascii="Calibri" w:hAnsi="Calibri" w:cs="Calibri"/>
                <w:i/>
                <w:iCs/>
                <w:color w:val="000000"/>
                <w:sz w:val="24"/>
                <w:szCs w:val="24"/>
              </w:rPr>
              <w:t>22.2</w:t>
            </w:r>
          </w:p>
        </w:tc>
        <w:tc>
          <w:tcPr>
            <w:tcW w:w="709" w:type="dxa"/>
            <w:noWrap/>
          </w:tcPr>
          <w:p w14:paraId="602E99E4" w14:textId="4C44C0C3" w:rsidR="00CB2C68" w:rsidRPr="004F06CE" w:rsidRDefault="003E5D6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4F06CE">
              <w:rPr>
                <w:rFonts w:ascii="Calibri" w:hAnsi="Calibri" w:cs="Calibri"/>
                <w:i/>
                <w:iCs/>
                <w:color w:val="000000"/>
                <w:sz w:val="24"/>
                <w:szCs w:val="24"/>
              </w:rPr>
              <w:t>11.8</w:t>
            </w:r>
          </w:p>
        </w:tc>
        <w:tc>
          <w:tcPr>
            <w:tcW w:w="708" w:type="dxa"/>
            <w:noWrap/>
          </w:tcPr>
          <w:p w14:paraId="76D29C49" w14:textId="5819BEED" w:rsidR="00CB2C68" w:rsidRPr="004F06CE" w:rsidRDefault="003E5D6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4"/>
                <w:lang w:eastAsia="en-GB"/>
              </w:rPr>
            </w:pPr>
            <w:r w:rsidRPr="004F06CE">
              <w:rPr>
                <w:rFonts w:ascii="Calibri" w:hAnsi="Calibri" w:cs="Calibri"/>
                <w:i/>
                <w:iCs/>
                <w:color w:val="000000"/>
                <w:sz w:val="24"/>
                <w:szCs w:val="24"/>
              </w:rPr>
              <w:t>15.7</w:t>
            </w:r>
          </w:p>
        </w:tc>
        <w:tc>
          <w:tcPr>
            <w:tcW w:w="1035" w:type="dxa"/>
            <w:noWrap/>
          </w:tcPr>
          <w:p w14:paraId="08C2A245" w14:textId="23CB2C8D"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sz w:val="24"/>
                <w:szCs w:val="24"/>
                <w:lang w:eastAsia="en-GB"/>
              </w:rPr>
            </w:pPr>
            <w:r w:rsidRPr="004F06CE">
              <w:rPr>
                <w:rFonts w:ascii="Calibri" w:eastAsia="Times New Roman" w:hAnsi="Calibri" w:cs="Calibri"/>
                <w:b/>
                <w:bCs/>
                <w:sz w:val="24"/>
                <w:szCs w:val="24"/>
                <w:lang w:eastAsia="en-GB"/>
              </w:rPr>
              <w:t>2.</w:t>
            </w:r>
            <w:r w:rsidR="009C6070" w:rsidRPr="004F06CE">
              <w:rPr>
                <w:rFonts w:ascii="Calibri" w:eastAsia="Times New Roman" w:hAnsi="Calibri" w:cs="Calibri"/>
                <w:b/>
                <w:bCs/>
                <w:sz w:val="24"/>
                <w:szCs w:val="24"/>
                <w:lang w:eastAsia="en-GB"/>
              </w:rPr>
              <w:t>5</w:t>
            </w:r>
          </w:p>
        </w:tc>
      </w:tr>
      <w:tr w:rsidR="004F06CE" w:rsidRPr="005F6715" w14:paraId="68D6E235" w14:textId="77777777" w:rsidTr="004F06CE">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vAlign w:val="bottom"/>
          </w:tcPr>
          <w:p w14:paraId="3BFF7800" w14:textId="03CE4B0B" w:rsidR="004F06CE" w:rsidRPr="005F6715" w:rsidRDefault="004F06CE" w:rsidP="004F06CE">
            <w:pPr>
              <w:spacing w:after="0"/>
              <w:rPr>
                <w:rFonts w:ascii="Calibri" w:hAnsi="Calibri" w:cs="Calibri"/>
                <w:color w:val="000000"/>
                <w:sz w:val="24"/>
                <w:szCs w:val="24"/>
              </w:rPr>
            </w:pPr>
            <w:r>
              <w:rPr>
                <w:rFonts w:ascii="Calibri" w:hAnsi="Calibri" w:cs="Calibri"/>
                <w:color w:val="000000"/>
                <w:sz w:val="24"/>
                <w:szCs w:val="24"/>
              </w:rPr>
              <w:t>Ethnically Diverse</w:t>
            </w:r>
          </w:p>
        </w:tc>
        <w:tc>
          <w:tcPr>
            <w:tcW w:w="832" w:type="dxa"/>
            <w:noWrap/>
          </w:tcPr>
          <w:p w14:paraId="52AB70CA" w14:textId="1C21A4FD" w:rsidR="004F06CE" w:rsidRPr="004F06CE" w:rsidRDefault="004F06CE" w:rsidP="004F06CE">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sz w:val="24"/>
                <w:szCs w:val="24"/>
                <w:lang w:eastAsia="en-GB"/>
              </w:rPr>
            </w:pPr>
            <w:r w:rsidRPr="004F06CE">
              <w:rPr>
                <w:rFonts w:ascii="Calibri" w:eastAsia="Times New Roman" w:hAnsi="Calibri" w:cs="Calibri"/>
                <w:b/>
                <w:bCs/>
                <w:color w:val="000000"/>
                <w:sz w:val="24"/>
                <w:szCs w:val="24"/>
                <w:lang w:eastAsia="en-GB"/>
              </w:rPr>
              <w:t>384</w:t>
            </w:r>
          </w:p>
        </w:tc>
        <w:tc>
          <w:tcPr>
            <w:tcW w:w="642" w:type="dxa"/>
            <w:noWrap/>
          </w:tcPr>
          <w:p w14:paraId="1612D897" w14:textId="51C33608" w:rsidR="004F06CE" w:rsidRPr="004F06CE" w:rsidRDefault="004F06CE" w:rsidP="004F06CE">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4F06CE">
              <w:rPr>
                <w:rFonts w:ascii="Calibri" w:hAnsi="Calibri" w:cs="Calibri"/>
                <w:i/>
                <w:iCs/>
                <w:color w:val="000000"/>
                <w:sz w:val="24"/>
                <w:szCs w:val="24"/>
              </w:rPr>
              <w:t>6.0</w:t>
            </w:r>
          </w:p>
        </w:tc>
        <w:tc>
          <w:tcPr>
            <w:tcW w:w="709" w:type="dxa"/>
            <w:noWrap/>
          </w:tcPr>
          <w:p w14:paraId="6C0BDF36" w14:textId="48FCAC9E" w:rsidR="004F06CE" w:rsidRPr="004F06CE" w:rsidRDefault="004F06CE" w:rsidP="004F06CE">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4F06CE">
              <w:rPr>
                <w:rFonts w:ascii="Calibri" w:hAnsi="Calibri" w:cs="Calibri"/>
                <w:i/>
                <w:iCs/>
                <w:color w:val="000000"/>
                <w:sz w:val="24"/>
                <w:szCs w:val="24"/>
              </w:rPr>
              <w:t>22.1</w:t>
            </w:r>
          </w:p>
        </w:tc>
        <w:tc>
          <w:tcPr>
            <w:tcW w:w="709" w:type="dxa"/>
            <w:noWrap/>
          </w:tcPr>
          <w:p w14:paraId="1E7F09F7" w14:textId="20770FD4" w:rsidR="004F06CE" w:rsidRPr="004F06CE" w:rsidRDefault="004F06CE" w:rsidP="004F06CE">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4F06CE">
              <w:rPr>
                <w:rFonts w:ascii="Calibri" w:hAnsi="Calibri" w:cs="Calibri"/>
                <w:i/>
                <w:iCs/>
                <w:color w:val="000000"/>
                <w:sz w:val="24"/>
                <w:szCs w:val="24"/>
              </w:rPr>
              <w:t>22.9</w:t>
            </w:r>
          </w:p>
        </w:tc>
        <w:tc>
          <w:tcPr>
            <w:tcW w:w="727" w:type="dxa"/>
            <w:noWrap/>
          </w:tcPr>
          <w:p w14:paraId="0AADF936" w14:textId="12A6F71C" w:rsidR="004F06CE" w:rsidRPr="004F06CE" w:rsidRDefault="004F06CE" w:rsidP="004F06CE">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4F06CE">
              <w:rPr>
                <w:rFonts w:ascii="Calibri" w:hAnsi="Calibri" w:cs="Calibri"/>
                <w:i/>
                <w:iCs/>
                <w:color w:val="000000"/>
                <w:sz w:val="24"/>
                <w:szCs w:val="24"/>
              </w:rPr>
              <w:t>19.0</w:t>
            </w:r>
          </w:p>
        </w:tc>
        <w:tc>
          <w:tcPr>
            <w:tcW w:w="709" w:type="dxa"/>
            <w:noWrap/>
          </w:tcPr>
          <w:p w14:paraId="4F3E5419" w14:textId="2A629E67" w:rsidR="004F06CE" w:rsidRPr="004F06CE" w:rsidRDefault="004F06CE" w:rsidP="004F06CE">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4F06CE">
              <w:rPr>
                <w:rFonts w:ascii="Calibri" w:hAnsi="Calibri" w:cs="Calibri"/>
                <w:i/>
                <w:iCs/>
                <w:color w:val="000000"/>
                <w:sz w:val="24"/>
                <w:szCs w:val="24"/>
              </w:rPr>
              <w:t>10.2</w:t>
            </w:r>
          </w:p>
        </w:tc>
        <w:tc>
          <w:tcPr>
            <w:tcW w:w="708" w:type="dxa"/>
            <w:noWrap/>
          </w:tcPr>
          <w:p w14:paraId="252D27DD" w14:textId="246395DC" w:rsidR="004F06CE" w:rsidRPr="004F06CE" w:rsidRDefault="004F06CE" w:rsidP="004F06CE">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4F06CE">
              <w:rPr>
                <w:rFonts w:ascii="Calibri" w:hAnsi="Calibri" w:cs="Calibri"/>
                <w:i/>
                <w:iCs/>
                <w:color w:val="000000"/>
                <w:sz w:val="24"/>
                <w:szCs w:val="24"/>
              </w:rPr>
              <w:t>19.8</w:t>
            </w:r>
          </w:p>
        </w:tc>
        <w:tc>
          <w:tcPr>
            <w:tcW w:w="1035" w:type="dxa"/>
            <w:noWrap/>
          </w:tcPr>
          <w:p w14:paraId="505F0886" w14:textId="1B78D47E" w:rsidR="004F06CE" w:rsidRPr="004F06CE" w:rsidRDefault="004F06CE" w:rsidP="004F06CE">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sz w:val="24"/>
                <w:szCs w:val="24"/>
                <w:lang w:eastAsia="en-GB"/>
              </w:rPr>
            </w:pPr>
            <w:r w:rsidRPr="004F06CE">
              <w:rPr>
                <w:rFonts w:ascii="Calibri" w:eastAsia="Times New Roman" w:hAnsi="Calibri" w:cs="Calibri"/>
                <w:b/>
                <w:bCs/>
                <w:i/>
                <w:iCs/>
                <w:color w:val="000000"/>
                <w:sz w:val="24"/>
                <w:szCs w:val="24"/>
                <w:lang w:eastAsia="en-GB"/>
              </w:rPr>
              <w:t>2.6</w:t>
            </w:r>
          </w:p>
        </w:tc>
      </w:tr>
      <w:tr w:rsidR="00CB2C68" w:rsidRPr="00015444" w14:paraId="3952FF93" w14:textId="77777777" w:rsidTr="004F06CE">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tcPr>
          <w:p w14:paraId="4FBAAAE8" w14:textId="77777777" w:rsidR="00CB2C68" w:rsidRPr="005F6715" w:rsidRDefault="00CB2C68" w:rsidP="00150AB2">
            <w:pPr>
              <w:spacing w:after="0"/>
              <w:rPr>
                <w:rFonts w:ascii="Calibri" w:eastAsia="Times New Roman" w:hAnsi="Calibri" w:cs="Calibri"/>
                <w:color w:val="000000"/>
                <w:sz w:val="24"/>
                <w:szCs w:val="24"/>
                <w:lang w:eastAsia="en-GB"/>
              </w:rPr>
            </w:pPr>
            <w:r w:rsidRPr="005F6715">
              <w:rPr>
                <w:rFonts w:ascii="Calibri" w:hAnsi="Calibri" w:cs="Calibri"/>
                <w:color w:val="000000"/>
                <w:sz w:val="24"/>
                <w:szCs w:val="24"/>
              </w:rPr>
              <w:t>Under 35</w:t>
            </w:r>
          </w:p>
        </w:tc>
        <w:tc>
          <w:tcPr>
            <w:tcW w:w="832" w:type="dxa"/>
            <w:noWrap/>
          </w:tcPr>
          <w:p w14:paraId="473B6C1C" w14:textId="09123EF4"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4F06CE">
              <w:rPr>
                <w:rFonts w:ascii="Calibri" w:eastAsia="Times New Roman" w:hAnsi="Calibri" w:cs="Calibri"/>
                <w:b/>
                <w:bCs/>
                <w:color w:val="000000"/>
                <w:sz w:val="24"/>
                <w:szCs w:val="24"/>
                <w:lang w:eastAsia="en-GB"/>
              </w:rPr>
              <w:t>274</w:t>
            </w:r>
          </w:p>
        </w:tc>
        <w:tc>
          <w:tcPr>
            <w:tcW w:w="642" w:type="dxa"/>
            <w:noWrap/>
          </w:tcPr>
          <w:p w14:paraId="4DAF423E" w14:textId="6621695B"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5.</w:t>
            </w:r>
            <w:r w:rsidR="004F06CE" w:rsidRPr="004F06CE">
              <w:rPr>
                <w:rFonts w:ascii="Calibri" w:hAnsi="Calibri" w:cs="Calibri"/>
                <w:i/>
                <w:iCs/>
                <w:color w:val="000000"/>
                <w:sz w:val="24"/>
                <w:szCs w:val="24"/>
              </w:rPr>
              <w:t>5</w:t>
            </w:r>
          </w:p>
        </w:tc>
        <w:tc>
          <w:tcPr>
            <w:tcW w:w="709" w:type="dxa"/>
            <w:noWrap/>
          </w:tcPr>
          <w:p w14:paraId="578D16B8" w14:textId="66BFA4FE"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16.4</w:t>
            </w:r>
          </w:p>
        </w:tc>
        <w:tc>
          <w:tcPr>
            <w:tcW w:w="709" w:type="dxa"/>
            <w:noWrap/>
          </w:tcPr>
          <w:p w14:paraId="5AAD74A6" w14:textId="784C8027"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23.4</w:t>
            </w:r>
          </w:p>
        </w:tc>
        <w:tc>
          <w:tcPr>
            <w:tcW w:w="727" w:type="dxa"/>
            <w:noWrap/>
          </w:tcPr>
          <w:p w14:paraId="4B60DC0C" w14:textId="15F81662"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23.0</w:t>
            </w:r>
          </w:p>
        </w:tc>
        <w:tc>
          <w:tcPr>
            <w:tcW w:w="709" w:type="dxa"/>
            <w:noWrap/>
          </w:tcPr>
          <w:p w14:paraId="5DE686BC" w14:textId="32D9029E"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16.8</w:t>
            </w:r>
          </w:p>
        </w:tc>
        <w:tc>
          <w:tcPr>
            <w:tcW w:w="708" w:type="dxa"/>
            <w:noWrap/>
          </w:tcPr>
          <w:p w14:paraId="6FCBB3FC" w14:textId="5BC940E5"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15.0</w:t>
            </w:r>
          </w:p>
        </w:tc>
        <w:tc>
          <w:tcPr>
            <w:tcW w:w="1035" w:type="dxa"/>
            <w:noWrap/>
          </w:tcPr>
          <w:p w14:paraId="74C4B4A4" w14:textId="6B1BB00A"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4"/>
                <w:szCs w:val="24"/>
                <w:lang w:eastAsia="en-GB"/>
              </w:rPr>
            </w:pPr>
            <w:r w:rsidRPr="004F06CE">
              <w:rPr>
                <w:rFonts w:ascii="Calibri" w:eastAsia="Times New Roman" w:hAnsi="Calibri" w:cs="Calibri"/>
                <w:b/>
                <w:bCs/>
                <w:i/>
                <w:iCs/>
                <w:color w:val="000000"/>
                <w:sz w:val="24"/>
                <w:szCs w:val="24"/>
                <w:lang w:eastAsia="en-GB"/>
              </w:rPr>
              <w:t>2.7</w:t>
            </w:r>
          </w:p>
        </w:tc>
      </w:tr>
      <w:tr w:rsidR="00CB2C68" w:rsidRPr="00015444" w14:paraId="4EEE5963" w14:textId="77777777" w:rsidTr="004F06CE">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tcPr>
          <w:p w14:paraId="402377F4" w14:textId="02071D4B" w:rsidR="00CB2C68" w:rsidRPr="005F6715" w:rsidRDefault="004F06CE" w:rsidP="00150AB2">
            <w:pPr>
              <w:spacing w:after="0"/>
              <w:rPr>
                <w:rFonts w:ascii="Calibri" w:eastAsia="Times New Roman" w:hAnsi="Calibri" w:cs="Calibri"/>
                <w:color w:val="000000"/>
                <w:sz w:val="24"/>
                <w:szCs w:val="24"/>
                <w:lang w:eastAsia="en-GB"/>
              </w:rPr>
            </w:pPr>
            <w:r w:rsidRPr="005F6715">
              <w:rPr>
                <w:rFonts w:ascii="Calibri" w:hAnsi="Calibri" w:cs="Calibri"/>
                <w:color w:val="000000"/>
                <w:sz w:val="24"/>
                <w:szCs w:val="24"/>
              </w:rPr>
              <w:t>Southern Arc</w:t>
            </w:r>
          </w:p>
        </w:tc>
        <w:tc>
          <w:tcPr>
            <w:tcW w:w="832" w:type="dxa"/>
            <w:noWrap/>
          </w:tcPr>
          <w:p w14:paraId="2BBDA568" w14:textId="65FB77D9"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4F06CE">
              <w:rPr>
                <w:rFonts w:ascii="Calibri" w:eastAsia="Times New Roman" w:hAnsi="Calibri" w:cs="Calibri"/>
                <w:b/>
                <w:bCs/>
                <w:color w:val="000000"/>
                <w:sz w:val="24"/>
                <w:szCs w:val="24"/>
                <w:lang w:eastAsia="en-GB"/>
              </w:rPr>
              <w:t>636</w:t>
            </w:r>
          </w:p>
        </w:tc>
        <w:tc>
          <w:tcPr>
            <w:tcW w:w="642" w:type="dxa"/>
            <w:noWrap/>
          </w:tcPr>
          <w:p w14:paraId="257F517D" w14:textId="7B31A31C"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5.0</w:t>
            </w:r>
          </w:p>
        </w:tc>
        <w:tc>
          <w:tcPr>
            <w:tcW w:w="709" w:type="dxa"/>
            <w:noWrap/>
          </w:tcPr>
          <w:p w14:paraId="2065DF8F" w14:textId="3A4B73DD"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17.3</w:t>
            </w:r>
          </w:p>
        </w:tc>
        <w:tc>
          <w:tcPr>
            <w:tcW w:w="709" w:type="dxa"/>
            <w:noWrap/>
          </w:tcPr>
          <w:p w14:paraId="7F3E3ECC" w14:textId="7BA8C783"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22.8</w:t>
            </w:r>
          </w:p>
        </w:tc>
        <w:tc>
          <w:tcPr>
            <w:tcW w:w="727" w:type="dxa"/>
            <w:noWrap/>
          </w:tcPr>
          <w:p w14:paraId="11FC0DC0" w14:textId="14FAF1D1"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21.2</w:t>
            </w:r>
          </w:p>
        </w:tc>
        <w:tc>
          <w:tcPr>
            <w:tcW w:w="709" w:type="dxa"/>
            <w:noWrap/>
          </w:tcPr>
          <w:p w14:paraId="0DA8391F" w14:textId="7A1B90E6"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13.2</w:t>
            </w:r>
          </w:p>
        </w:tc>
        <w:tc>
          <w:tcPr>
            <w:tcW w:w="708" w:type="dxa"/>
            <w:noWrap/>
          </w:tcPr>
          <w:p w14:paraId="09A420D9" w14:textId="0E92CDAE"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20.4</w:t>
            </w:r>
          </w:p>
        </w:tc>
        <w:tc>
          <w:tcPr>
            <w:tcW w:w="1035" w:type="dxa"/>
            <w:noWrap/>
          </w:tcPr>
          <w:p w14:paraId="788CDC5A" w14:textId="30E94515" w:rsidR="00CB2C68" w:rsidRPr="004F06C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i/>
                <w:iCs/>
                <w:color w:val="000000"/>
                <w:sz w:val="24"/>
                <w:szCs w:val="24"/>
                <w:lang w:eastAsia="en-GB"/>
              </w:rPr>
            </w:pPr>
            <w:r w:rsidRPr="004F06CE">
              <w:rPr>
                <w:rFonts w:ascii="Calibri" w:eastAsia="Times New Roman" w:hAnsi="Calibri" w:cs="Calibri"/>
                <w:b/>
                <w:bCs/>
                <w:i/>
                <w:iCs/>
                <w:color w:val="000000"/>
                <w:sz w:val="24"/>
                <w:szCs w:val="24"/>
                <w:lang w:eastAsia="en-GB"/>
              </w:rPr>
              <w:t>2.</w:t>
            </w:r>
            <w:r w:rsidR="004F06CE" w:rsidRPr="004F06CE">
              <w:rPr>
                <w:rFonts w:ascii="Calibri" w:eastAsia="Times New Roman" w:hAnsi="Calibri" w:cs="Calibri"/>
                <w:b/>
                <w:bCs/>
                <w:i/>
                <w:iCs/>
                <w:color w:val="000000"/>
                <w:sz w:val="24"/>
                <w:szCs w:val="24"/>
                <w:lang w:eastAsia="en-GB"/>
              </w:rPr>
              <w:t>8</w:t>
            </w:r>
          </w:p>
        </w:tc>
      </w:tr>
      <w:tr w:rsidR="00CB2C68" w:rsidRPr="00015444" w14:paraId="0A09AAE8" w14:textId="77777777" w:rsidTr="004F06CE">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tcPr>
          <w:p w14:paraId="28E80C00" w14:textId="000C0B4D" w:rsidR="00CB2C68" w:rsidRPr="005F6715" w:rsidRDefault="004F06CE" w:rsidP="00150AB2">
            <w:pPr>
              <w:spacing w:after="0"/>
              <w:rPr>
                <w:rFonts w:ascii="Calibri" w:eastAsia="Times New Roman" w:hAnsi="Calibri" w:cs="Calibri"/>
                <w:color w:val="000000"/>
                <w:sz w:val="24"/>
                <w:szCs w:val="24"/>
                <w:lang w:eastAsia="en-GB"/>
              </w:rPr>
            </w:pPr>
            <w:r w:rsidRPr="005F6715">
              <w:rPr>
                <w:rFonts w:ascii="Calibri" w:hAnsi="Calibri" w:cs="Calibri"/>
                <w:color w:val="000000"/>
                <w:sz w:val="24"/>
                <w:szCs w:val="24"/>
              </w:rPr>
              <w:t>Children in household</w:t>
            </w:r>
          </w:p>
        </w:tc>
        <w:tc>
          <w:tcPr>
            <w:tcW w:w="832" w:type="dxa"/>
            <w:noWrap/>
          </w:tcPr>
          <w:p w14:paraId="69211817" w14:textId="691A4630"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4F06CE">
              <w:rPr>
                <w:rFonts w:ascii="Calibri" w:eastAsia="Times New Roman" w:hAnsi="Calibri" w:cs="Calibri"/>
                <w:b/>
                <w:bCs/>
                <w:color w:val="000000"/>
                <w:sz w:val="24"/>
                <w:szCs w:val="24"/>
                <w:lang w:eastAsia="en-GB"/>
              </w:rPr>
              <w:t>414</w:t>
            </w:r>
          </w:p>
        </w:tc>
        <w:tc>
          <w:tcPr>
            <w:tcW w:w="642" w:type="dxa"/>
            <w:noWrap/>
          </w:tcPr>
          <w:p w14:paraId="35A61E1F" w14:textId="300388A4"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5</w:t>
            </w:r>
            <w:r w:rsidR="004F06CE" w:rsidRPr="004F06CE">
              <w:rPr>
                <w:rFonts w:ascii="Calibri" w:hAnsi="Calibri" w:cs="Calibri"/>
                <w:i/>
                <w:iCs/>
                <w:color w:val="000000"/>
                <w:sz w:val="24"/>
                <w:szCs w:val="24"/>
              </w:rPr>
              <w:t>.1</w:t>
            </w:r>
          </w:p>
        </w:tc>
        <w:tc>
          <w:tcPr>
            <w:tcW w:w="709" w:type="dxa"/>
            <w:noWrap/>
          </w:tcPr>
          <w:p w14:paraId="40DE5717" w14:textId="129DBD98"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16.9</w:t>
            </w:r>
          </w:p>
        </w:tc>
        <w:tc>
          <w:tcPr>
            <w:tcW w:w="709" w:type="dxa"/>
            <w:noWrap/>
          </w:tcPr>
          <w:p w14:paraId="2CBFE04D" w14:textId="487F24AB"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23.7</w:t>
            </w:r>
          </w:p>
        </w:tc>
        <w:tc>
          <w:tcPr>
            <w:tcW w:w="727" w:type="dxa"/>
            <w:noWrap/>
          </w:tcPr>
          <w:p w14:paraId="580CC6BC" w14:textId="50AE93A7"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20.5</w:t>
            </w:r>
          </w:p>
        </w:tc>
        <w:tc>
          <w:tcPr>
            <w:tcW w:w="709" w:type="dxa"/>
            <w:noWrap/>
          </w:tcPr>
          <w:p w14:paraId="7D30EF30" w14:textId="54635E36"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11.</w:t>
            </w:r>
            <w:r w:rsidR="004F06CE" w:rsidRPr="004F06CE">
              <w:rPr>
                <w:rFonts w:ascii="Calibri" w:hAnsi="Calibri" w:cs="Calibri"/>
                <w:i/>
                <w:iCs/>
                <w:color w:val="000000"/>
                <w:sz w:val="24"/>
                <w:szCs w:val="24"/>
              </w:rPr>
              <w:t>8</w:t>
            </w:r>
          </w:p>
        </w:tc>
        <w:tc>
          <w:tcPr>
            <w:tcW w:w="708" w:type="dxa"/>
            <w:noWrap/>
          </w:tcPr>
          <w:p w14:paraId="5954FCEC" w14:textId="032210B7"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22.0</w:t>
            </w:r>
          </w:p>
        </w:tc>
        <w:tc>
          <w:tcPr>
            <w:tcW w:w="1035" w:type="dxa"/>
            <w:noWrap/>
          </w:tcPr>
          <w:p w14:paraId="2C77C692" w14:textId="4CE800D1"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4"/>
                <w:szCs w:val="24"/>
                <w:lang w:eastAsia="en-GB"/>
              </w:rPr>
            </w:pPr>
            <w:r w:rsidRPr="004F06CE">
              <w:rPr>
                <w:rFonts w:ascii="Calibri" w:eastAsia="Times New Roman" w:hAnsi="Calibri" w:cs="Calibri"/>
                <w:b/>
                <w:bCs/>
                <w:i/>
                <w:iCs/>
                <w:color w:val="000000"/>
                <w:sz w:val="24"/>
                <w:szCs w:val="24"/>
                <w:lang w:eastAsia="en-GB"/>
              </w:rPr>
              <w:t>2.</w:t>
            </w:r>
            <w:r w:rsidR="004F06CE" w:rsidRPr="004F06CE">
              <w:rPr>
                <w:rFonts w:ascii="Calibri" w:eastAsia="Times New Roman" w:hAnsi="Calibri" w:cs="Calibri"/>
                <w:b/>
                <w:bCs/>
                <w:i/>
                <w:iCs/>
                <w:color w:val="000000"/>
                <w:sz w:val="24"/>
                <w:szCs w:val="24"/>
                <w:lang w:eastAsia="en-GB"/>
              </w:rPr>
              <w:t>8</w:t>
            </w:r>
          </w:p>
        </w:tc>
      </w:tr>
      <w:tr w:rsidR="00CB2C68" w:rsidRPr="00015444" w14:paraId="64E9855C" w14:textId="77777777" w:rsidTr="004F06CE">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tcPr>
          <w:p w14:paraId="2FEE2DEB" w14:textId="7B741E94" w:rsidR="00CB2C68" w:rsidRPr="005F6715" w:rsidRDefault="004F06CE" w:rsidP="00150AB2">
            <w:pPr>
              <w:spacing w:after="0"/>
              <w:rPr>
                <w:rFonts w:ascii="Calibri" w:eastAsia="Times New Roman" w:hAnsi="Calibri" w:cs="Calibri"/>
                <w:color w:val="000000"/>
                <w:sz w:val="24"/>
                <w:szCs w:val="24"/>
                <w:lang w:eastAsia="en-GB"/>
              </w:rPr>
            </w:pPr>
            <w:r w:rsidRPr="005F6715">
              <w:rPr>
                <w:rFonts w:ascii="Calibri" w:hAnsi="Calibri" w:cs="Calibri"/>
                <w:color w:val="000000"/>
                <w:sz w:val="24"/>
                <w:szCs w:val="24"/>
              </w:rPr>
              <w:t>Male</w:t>
            </w:r>
          </w:p>
        </w:tc>
        <w:tc>
          <w:tcPr>
            <w:tcW w:w="832" w:type="dxa"/>
            <w:noWrap/>
          </w:tcPr>
          <w:p w14:paraId="5F646D95" w14:textId="30C5FDA4"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4F06CE">
              <w:rPr>
                <w:rFonts w:ascii="Calibri" w:eastAsia="Times New Roman" w:hAnsi="Calibri" w:cs="Calibri"/>
                <w:b/>
                <w:bCs/>
                <w:color w:val="000000"/>
                <w:sz w:val="24"/>
                <w:szCs w:val="24"/>
                <w:lang w:eastAsia="en-GB"/>
              </w:rPr>
              <w:t>828</w:t>
            </w:r>
          </w:p>
        </w:tc>
        <w:tc>
          <w:tcPr>
            <w:tcW w:w="642" w:type="dxa"/>
            <w:noWrap/>
          </w:tcPr>
          <w:p w14:paraId="2ACCC579" w14:textId="36A04961"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6.0</w:t>
            </w:r>
          </w:p>
        </w:tc>
        <w:tc>
          <w:tcPr>
            <w:tcW w:w="709" w:type="dxa"/>
            <w:noWrap/>
          </w:tcPr>
          <w:p w14:paraId="0CC06C5B" w14:textId="3E2BEF0C"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15.1</w:t>
            </w:r>
          </w:p>
        </w:tc>
        <w:tc>
          <w:tcPr>
            <w:tcW w:w="709" w:type="dxa"/>
            <w:noWrap/>
          </w:tcPr>
          <w:p w14:paraId="4D0997C7" w14:textId="367E6CE9"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24.9</w:t>
            </w:r>
          </w:p>
        </w:tc>
        <w:tc>
          <w:tcPr>
            <w:tcW w:w="727" w:type="dxa"/>
            <w:noWrap/>
          </w:tcPr>
          <w:p w14:paraId="04109A64" w14:textId="2B250069"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21.1</w:t>
            </w:r>
          </w:p>
        </w:tc>
        <w:tc>
          <w:tcPr>
            <w:tcW w:w="709" w:type="dxa"/>
            <w:noWrap/>
          </w:tcPr>
          <w:p w14:paraId="0BFFB3CA" w14:textId="458D86D9"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14.4</w:t>
            </w:r>
          </w:p>
        </w:tc>
        <w:tc>
          <w:tcPr>
            <w:tcW w:w="708" w:type="dxa"/>
            <w:noWrap/>
          </w:tcPr>
          <w:p w14:paraId="6BA10E78" w14:textId="617B1057"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18.5</w:t>
            </w:r>
          </w:p>
        </w:tc>
        <w:tc>
          <w:tcPr>
            <w:tcW w:w="1035" w:type="dxa"/>
            <w:noWrap/>
          </w:tcPr>
          <w:p w14:paraId="1CB4F361" w14:textId="492ECDD2"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i/>
                <w:iCs/>
                <w:color w:val="000000"/>
                <w:sz w:val="24"/>
                <w:szCs w:val="24"/>
                <w:lang w:eastAsia="en-GB"/>
              </w:rPr>
            </w:pPr>
            <w:r w:rsidRPr="004F06CE">
              <w:rPr>
                <w:rFonts w:ascii="Calibri" w:eastAsia="Times New Roman" w:hAnsi="Calibri" w:cs="Calibri"/>
                <w:b/>
                <w:bCs/>
                <w:i/>
                <w:iCs/>
                <w:color w:val="000000"/>
                <w:sz w:val="24"/>
                <w:szCs w:val="24"/>
                <w:lang w:eastAsia="en-GB"/>
              </w:rPr>
              <w:t>2.8</w:t>
            </w:r>
          </w:p>
        </w:tc>
      </w:tr>
      <w:tr w:rsidR="00CB2C68" w:rsidRPr="00015444" w14:paraId="0C168735" w14:textId="77777777" w:rsidTr="004F06CE">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tcPr>
          <w:p w14:paraId="6DAE124E" w14:textId="239AC091" w:rsidR="00CB2C68" w:rsidRPr="005F6715" w:rsidRDefault="004F06CE" w:rsidP="00150AB2">
            <w:pPr>
              <w:spacing w:after="0"/>
              <w:rPr>
                <w:rFonts w:ascii="Calibri" w:eastAsia="Times New Roman" w:hAnsi="Calibri" w:cs="Calibri"/>
                <w:color w:val="000000"/>
                <w:sz w:val="24"/>
                <w:szCs w:val="24"/>
                <w:lang w:eastAsia="en-GB"/>
              </w:rPr>
            </w:pPr>
            <w:r w:rsidRPr="005F6715">
              <w:rPr>
                <w:rFonts w:ascii="Calibri" w:hAnsi="Calibri" w:cs="Calibri"/>
                <w:color w:val="000000"/>
                <w:sz w:val="24"/>
                <w:szCs w:val="24"/>
              </w:rPr>
              <w:t>LGBTQ+</w:t>
            </w:r>
          </w:p>
        </w:tc>
        <w:tc>
          <w:tcPr>
            <w:tcW w:w="832" w:type="dxa"/>
            <w:noWrap/>
          </w:tcPr>
          <w:p w14:paraId="4A012C27" w14:textId="02DA34E6"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4F06CE">
              <w:rPr>
                <w:rFonts w:ascii="Calibri" w:eastAsia="Times New Roman" w:hAnsi="Calibri" w:cs="Calibri"/>
                <w:b/>
                <w:bCs/>
                <w:color w:val="000000"/>
                <w:sz w:val="24"/>
                <w:szCs w:val="24"/>
                <w:lang w:eastAsia="en-GB"/>
              </w:rPr>
              <w:t>222</w:t>
            </w:r>
          </w:p>
        </w:tc>
        <w:tc>
          <w:tcPr>
            <w:tcW w:w="642" w:type="dxa"/>
            <w:noWrap/>
          </w:tcPr>
          <w:p w14:paraId="2A07AAB6" w14:textId="082C1434"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3</w:t>
            </w:r>
            <w:r w:rsidR="004F06CE" w:rsidRPr="004F06CE">
              <w:rPr>
                <w:rFonts w:ascii="Calibri" w:hAnsi="Calibri" w:cs="Calibri"/>
                <w:i/>
                <w:iCs/>
                <w:color w:val="000000"/>
                <w:sz w:val="24"/>
                <w:szCs w:val="24"/>
              </w:rPr>
              <w:t>.6</w:t>
            </w:r>
          </w:p>
        </w:tc>
        <w:tc>
          <w:tcPr>
            <w:tcW w:w="709" w:type="dxa"/>
            <w:noWrap/>
          </w:tcPr>
          <w:p w14:paraId="032CDA18" w14:textId="1E0FCEA9"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14.</w:t>
            </w:r>
            <w:r w:rsidR="004F06CE" w:rsidRPr="004F06CE">
              <w:rPr>
                <w:rFonts w:ascii="Calibri" w:hAnsi="Calibri" w:cs="Calibri"/>
                <w:i/>
                <w:iCs/>
                <w:color w:val="000000"/>
                <w:sz w:val="24"/>
                <w:szCs w:val="24"/>
              </w:rPr>
              <w:t>4</w:t>
            </w:r>
          </w:p>
        </w:tc>
        <w:tc>
          <w:tcPr>
            <w:tcW w:w="709" w:type="dxa"/>
            <w:noWrap/>
          </w:tcPr>
          <w:p w14:paraId="6AB77341" w14:textId="5F77E39A"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21.6</w:t>
            </w:r>
          </w:p>
        </w:tc>
        <w:tc>
          <w:tcPr>
            <w:tcW w:w="727" w:type="dxa"/>
            <w:noWrap/>
          </w:tcPr>
          <w:p w14:paraId="1ACD68B9" w14:textId="15638113"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24.</w:t>
            </w:r>
            <w:r w:rsidR="004F06CE" w:rsidRPr="004F06CE">
              <w:rPr>
                <w:rFonts w:ascii="Calibri" w:hAnsi="Calibri" w:cs="Calibri"/>
                <w:i/>
                <w:iCs/>
                <w:color w:val="000000"/>
                <w:sz w:val="24"/>
                <w:szCs w:val="24"/>
              </w:rPr>
              <w:t>8</w:t>
            </w:r>
          </w:p>
        </w:tc>
        <w:tc>
          <w:tcPr>
            <w:tcW w:w="709" w:type="dxa"/>
            <w:noWrap/>
          </w:tcPr>
          <w:p w14:paraId="55373F19" w14:textId="255B63E9"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15.3</w:t>
            </w:r>
          </w:p>
        </w:tc>
        <w:tc>
          <w:tcPr>
            <w:tcW w:w="708" w:type="dxa"/>
            <w:noWrap/>
          </w:tcPr>
          <w:p w14:paraId="437C7D45" w14:textId="3E14A95A"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20.3</w:t>
            </w:r>
          </w:p>
        </w:tc>
        <w:tc>
          <w:tcPr>
            <w:tcW w:w="1035" w:type="dxa"/>
            <w:noWrap/>
          </w:tcPr>
          <w:p w14:paraId="19DE9C15" w14:textId="39B1B504"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4"/>
                <w:szCs w:val="24"/>
                <w:lang w:eastAsia="en-GB"/>
              </w:rPr>
            </w:pPr>
            <w:r w:rsidRPr="004F06CE">
              <w:rPr>
                <w:rFonts w:ascii="Calibri" w:eastAsia="Times New Roman" w:hAnsi="Calibri" w:cs="Calibri"/>
                <w:b/>
                <w:bCs/>
                <w:i/>
                <w:iCs/>
                <w:color w:val="000000"/>
                <w:sz w:val="24"/>
                <w:szCs w:val="24"/>
                <w:lang w:eastAsia="en-GB"/>
              </w:rPr>
              <w:t>2.9</w:t>
            </w:r>
          </w:p>
        </w:tc>
      </w:tr>
      <w:tr w:rsidR="00CB2C68" w:rsidRPr="00015444" w14:paraId="0A4EF0AA"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tcPr>
          <w:p w14:paraId="574DAADC" w14:textId="717A33B1" w:rsidR="00CB2C68" w:rsidRPr="005F6715" w:rsidRDefault="004F06CE" w:rsidP="00150AB2">
            <w:pPr>
              <w:spacing w:after="0"/>
              <w:rPr>
                <w:rFonts w:ascii="Calibri" w:eastAsia="Times New Roman" w:hAnsi="Calibri" w:cs="Calibri"/>
                <w:color w:val="000000"/>
                <w:sz w:val="24"/>
                <w:szCs w:val="24"/>
                <w:lang w:eastAsia="en-GB"/>
              </w:rPr>
            </w:pPr>
            <w:r w:rsidRPr="005F6715">
              <w:rPr>
                <w:rFonts w:ascii="Calibri" w:hAnsi="Calibri" w:cs="Calibri"/>
                <w:color w:val="000000"/>
                <w:sz w:val="24"/>
                <w:szCs w:val="24"/>
              </w:rPr>
              <w:t>All respondents</w:t>
            </w:r>
          </w:p>
        </w:tc>
        <w:tc>
          <w:tcPr>
            <w:tcW w:w="832" w:type="dxa"/>
            <w:noWrap/>
          </w:tcPr>
          <w:p w14:paraId="59A09303" w14:textId="781DF3F3"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4F06CE">
              <w:rPr>
                <w:rFonts w:ascii="Calibri" w:eastAsia="Times New Roman" w:hAnsi="Calibri" w:cs="Calibri"/>
                <w:b/>
                <w:bCs/>
                <w:color w:val="000000"/>
                <w:sz w:val="24"/>
                <w:szCs w:val="24"/>
                <w:lang w:eastAsia="en-GB"/>
              </w:rPr>
              <w:t>2101</w:t>
            </w:r>
          </w:p>
        </w:tc>
        <w:tc>
          <w:tcPr>
            <w:tcW w:w="642" w:type="dxa"/>
            <w:noWrap/>
          </w:tcPr>
          <w:p w14:paraId="0034B2CF" w14:textId="3024ABC9" w:rsidR="00CB2C68" w:rsidRPr="004F06C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4.</w:t>
            </w:r>
            <w:r w:rsidR="004F06CE" w:rsidRPr="004F06CE">
              <w:rPr>
                <w:rFonts w:ascii="Calibri" w:hAnsi="Calibri" w:cs="Calibri"/>
                <w:i/>
                <w:iCs/>
                <w:color w:val="000000"/>
                <w:sz w:val="24"/>
                <w:szCs w:val="24"/>
              </w:rPr>
              <w:t>7</w:t>
            </w:r>
          </w:p>
        </w:tc>
        <w:tc>
          <w:tcPr>
            <w:tcW w:w="709" w:type="dxa"/>
            <w:noWrap/>
          </w:tcPr>
          <w:p w14:paraId="00BC6514" w14:textId="09DF1743"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14</w:t>
            </w:r>
            <w:r w:rsidR="00CB2C68" w:rsidRPr="004F06CE">
              <w:rPr>
                <w:rFonts w:ascii="Calibri" w:hAnsi="Calibri" w:cs="Calibri"/>
                <w:i/>
                <w:iCs/>
                <w:color w:val="000000"/>
                <w:sz w:val="24"/>
                <w:szCs w:val="24"/>
              </w:rPr>
              <w:t>.7</w:t>
            </w:r>
          </w:p>
        </w:tc>
        <w:tc>
          <w:tcPr>
            <w:tcW w:w="709" w:type="dxa"/>
            <w:noWrap/>
          </w:tcPr>
          <w:p w14:paraId="567E5462" w14:textId="4E8C25A1"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21.5</w:t>
            </w:r>
          </w:p>
        </w:tc>
        <w:tc>
          <w:tcPr>
            <w:tcW w:w="727" w:type="dxa"/>
            <w:noWrap/>
          </w:tcPr>
          <w:p w14:paraId="47780A95" w14:textId="718C657B" w:rsidR="00CB2C68" w:rsidRPr="004F06C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21.</w:t>
            </w:r>
            <w:r w:rsidR="004F06CE" w:rsidRPr="004F06CE">
              <w:rPr>
                <w:rFonts w:ascii="Calibri" w:hAnsi="Calibri" w:cs="Calibri"/>
                <w:i/>
                <w:iCs/>
                <w:color w:val="000000"/>
                <w:sz w:val="24"/>
                <w:szCs w:val="24"/>
              </w:rPr>
              <w:t>7</w:t>
            </w:r>
          </w:p>
        </w:tc>
        <w:tc>
          <w:tcPr>
            <w:tcW w:w="709" w:type="dxa"/>
            <w:noWrap/>
          </w:tcPr>
          <w:p w14:paraId="633AC028" w14:textId="321E1147"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14.9</w:t>
            </w:r>
          </w:p>
        </w:tc>
        <w:tc>
          <w:tcPr>
            <w:tcW w:w="708" w:type="dxa"/>
            <w:noWrap/>
          </w:tcPr>
          <w:p w14:paraId="5FEAAA0D" w14:textId="4689925B"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22.6</w:t>
            </w:r>
          </w:p>
        </w:tc>
        <w:tc>
          <w:tcPr>
            <w:tcW w:w="1035" w:type="dxa"/>
            <w:noWrap/>
          </w:tcPr>
          <w:p w14:paraId="488AA7AA" w14:textId="26C0846D" w:rsidR="00CB2C68" w:rsidRPr="004F06C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i/>
                <w:iCs/>
                <w:color w:val="000000"/>
                <w:sz w:val="24"/>
                <w:szCs w:val="24"/>
                <w:lang w:eastAsia="en-GB"/>
              </w:rPr>
            </w:pPr>
            <w:r w:rsidRPr="004F06CE">
              <w:rPr>
                <w:rFonts w:ascii="Calibri" w:eastAsia="Times New Roman" w:hAnsi="Calibri" w:cs="Calibri"/>
                <w:b/>
                <w:bCs/>
                <w:i/>
                <w:iCs/>
                <w:color w:val="000000"/>
                <w:sz w:val="24"/>
                <w:szCs w:val="24"/>
                <w:lang w:eastAsia="en-GB"/>
              </w:rPr>
              <w:t>3.0</w:t>
            </w:r>
          </w:p>
        </w:tc>
      </w:tr>
      <w:tr w:rsidR="00CB2C68" w:rsidRPr="00015444" w14:paraId="213E4773"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tcPr>
          <w:p w14:paraId="11735D50" w14:textId="4FCC27B5" w:rsidR="00CB2C68" w:rsidRPr="005F6715" w:rsidRDefault="004F06CE" w:rsidP="00150AB2">
            <w:pPr>
              <w:spacing w:after="0"/>
              <w:rPr>
                <w:rFonts w:ascii="Calibri" w:eastAsia="Times New Roman" w:hAnsi="Calibri" w:cs="Calibri"/>
                <w:color w:val="000000"/>
                <w:sz w:val="24"/>
                <w:szCs w:val="24"/>
                <w:lang w:eastAsia="en-GB"/>
              </w:rPr>
            </w:pPr>
            <w:r w:rsidRPr="005F6715">
              <w:rPr>
                <w:rFonts w:ascii="Calibri" w:hAnsi="Calibri" w:cs="Calibri"/>
                <w:color w:val="000000"/>
                <w:sz w:val="24"/>
                <w:szCs w:val="24"/>
              </w:rPr>
              <w:t>55+</w:t>
            </w:r>
          </w:p>
        </w:tc>
        <w:tc>
          <w:tcPr>
            <w:tcW w:w="832" w:type="dxa"/>
            <w:noWrap/>
          </w:tcPr>
          <w:p w14:paraId="11CF7858" w14:textId="661C2F02"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4F06CE">
              <w:rPr>
                <w:rFonts w:ascii="Calibri" w:eastAsia="Times New Roman" w:hAnsi="Calibri" w:cs="Calibri"/>
                <w:b/>
                <w:bCs/>
                <w:color w:val="000000"/>
                <w:sz w:val="24"/>
                <w:szCs w:val="24"/>
                <w:lang w:eastAsia="en-GB"/>
              </w:rPr>
              <w:t>963</w:t>
            </w:r>
          </w:p>
        </w:tc>
        <w:tc>
          <w:tcPr>
            <w:tcW w:w="642" w:type="dxa"/>
            <w:noWrap/>
          </w:tcPr>
          <w:p w14:paraId="5F4876DF" w14:textId="62443AEA"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3.1</w:t>
            </w:r>
          </w:p>
        </w:tc>
        <w:tc>
          <w:tcPr>
            <w:tcW w:w="709" w:type="dxa"/>
            <w:noWrap/>
          </w:tcPr>
          <w:p w14:paraId="7A053DF9" w14:textId="6E94FF04"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11.8</w:t>
            </w:r>
          </w:p>
        </w:tc>
        <w:tc>
          <w:tcPr>
            <w:tcW w:w="709" w:type="dxa"/>
            <w:noWrap/>
          </w:tcPr>
          <w:p w14:paraId="3627680D" w14:textId="65083EC0"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20.7</w:t>
            </w:r>
          </w:p>
        </w:tc>
        <w:tc>
          <w:tcPr>
            <w:tcW w:w="727" w:type="dxa"/>
            <w:noWrap/>
          </w:tcPr>
          <w:p w14:paraId="20CF9876" w14:textId="085C4729"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21.0</w:t>
            </w:r>
          </w:p>
        </w:tc>
        <w:tc>
          <w:tcPr>
            <w:tcW w:w="709" w:type="dxa"/>
            <w:noWrap/>
          </w:tcPr>
          <w:p w14:paraId="5718A342" w14:textId="5722A997"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17.9</w:t>
            </w:r>
          </w:p>
        </w:tc>
        <w:tc>
          <w:tcPr>
            <w:tcW w:w="708" w:type="dxa"/>
            <w:noWrap/>
          </w:tcPr>
          <w:p w14:paraId="673C0440" w14:textId="67D0DA73"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25.</w:t>
            </w:r>
            <w:r w:rsidR="004F06CE" w:rsidRPr="004F06CE">
              <w:rPr>
                <w:rFonts w:ascii="Calibri" w:hAnsi="Calibri" w:cs="Calibri"/>
                <w:i/>
                <w:iCs/>
                <w:color w:val="000000"/>
                <w:sz w:val="24"/>
                <w:szCs w:val="24"/>
              </w:rPr>
              <w:t>5</w:t>
            </w:r>
          </w:p>
        </w:tc>
        <w:tc>
          <w:tcPr>
            <w:tcW w:w="1035" w:type="dxa"/>
            <w:noWrap/>
          </w:tcPr>
          <w:p w14:paraId="047BECF6" w14:textId="52594A63"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4"/>
                <w:szCs w:val="24"/>
                <w:lang w:eastAsia="en-GB"/>
              </w:rPr>
            </w:pPr>
            <w:r w:rsidRPr="004F06CE">
              <w:rPr>
                <w:rFonts w:ascii="Calibri" w:eastAsia="Times New Roman" w:hAnsi="Calibri" w:cs="Calibri"/>
                <w:b/>
                <w:bCs/>
                <w:i/>
                <w:iCs/>
                <w:color w:val="000000"/>
                <w:sz w:val="24"/>
                <w:szCs w:val="24"/>
                <w:lang w:eastAsia="en-GB"/>
              </w:rPr>
              <w:t>3.</w:t>
            </w:r>
            <w:r w:rsidR="004F06CE" w:rsidRPr="004F06CE">
              <w:rPr>
                <w:rFonts w:ascii="Calibri" w:eastAsia="Times New Roman" w:hAnsi="Calibri" w:cs="Calibri"/>
                <w:b/>
                <w:bCs/>
                <w:i/>
                <w:iCs/>
                <w:color w:val="000000"/>
                <w:sz w:val="24"/>
                <w:szCs w:val="24"/>
                <w:lang w:eastAsia="en-GB"/>
              </w:rPr>
              <w:t>2</w:t>
            </w:r>
          </w:p>
        </w:tc>
      </w:tr>
      <w:tr w:rsidR="00CB2C68" w:rsidRPr="00015444" w14:paraId="6A153C10" w14:textId="77777777" w:rsidTr="004F06CE">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tcPr>
          <w:p w14:paraId="6D47D573" w14:textId="77777777" w:rsidR="00CB2C68" w:rsidRPr="005F6715" w:rsidRDefault="00CB2C68" w:rsidP="00150AB2">
            <w:pPr>
              <w:spacing w:after="0"/>
              <w:rPr>
                <w:rFonts w:ascii="Calibri" w:eastAsia="Times New Roman" w:hAnsi="Calibri" w:cs="Calibri"/>
                <w:color w:val="000000"/>
                <w:sz w:val="24"/>
                <w:szCs w:val="24"/>
                <w:lang w:eastAsia="en-GB"/>
              </w:rPr>
            </w:pPr>
            <w:r w:rsidRPr="005F6715">
              <w:rPr>
                <w:rFonts w:ascii="Calibri" w:hAnsi="Calibri" w:cs="Calibri"/>
                <w:color w:val="000000"/>
                <w:sz w:val="24"/>
                <w:szCs w:val="24"/>
              </w:rPr>
              <w:t>Female</w:t>
            </w:r>
          </w:p>
        </w:tc>
        <w:tc>
          <w:tcPr>
            <w:tcW w:w="832" w:type="dxa"/>
            <w:noWrap/>
          </w:tcPr>
          <w:p w14:paraId="77D49256" w14:textId="208F4394"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4F06CE">
              <w:rPr>
                <w:rFonts w:ascii="Calibri" w:eastAsia="Times New Roman" w:hAnsi="Calibri" w:cs="Calibri"/>
                <w:b/>
                <w:bCs/>
                <w:color w:val="000000"/>
                <w:sz w:val="24"/>
                <w:szCs w:val="24"/>
                <w:lang w:eastAsia="en-GB"/>
              </w:rPr>
              <w:t>964</w:t>
            </w:r>
          </w:p>
        </w:tc>
        <w:tc>
          <w:tcPr>
            <w:tcW w:w="642" w:type="dxa"/>
            <w:noWrap/>
          </w:tcPr>
          <w:p w14:paraId="30FEED4C" w14:textId="105AD941"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3.1</w:t>
            </w:r>
          </w:p>
        </w:tc>
        <w:tc>
          <w:tcPr>
            <w:tcW w:w="709" w:type="dxa"/>
            <w:noWrap/>
          </w:tcPr>
          <w:p w14:paraId="3EE2406B" w14:textId="741C31AB"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13.5</w:t>
            </w:r>
          </w:p>
        </w:tc>
        <w:tc>
          <w:tcPr>
            <w:tcW w:w="709" w:type="dxa"/>
            <w:noWrap/>
          </w:tcPr>
          <w:p w14:paraId="08CE317A" w14:textId="05FA990F" w:rsidR="00CB2C68" w:rsidRPr="004F06C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18.</w:t>
            </w:r>
            <w:r w:rsidR="004F06CE" w:rsidRPr="004F06CE">
              <w:rPr>
                <w:rFonts w:ascii="Calibri" w:hAnsi="Calibri" w:cs="Calibri"/>
                <w:i/>
                <w:iCs/>
                <w:color w:val="000000"/>
                <w:sz w:val="24"/>
                <w:szCs w:val="24"/>
              </w:rPr>
              <w:t>3</w:t>
            </w:r>
          </w:p>
        </w:tc>
        <w:tc>
          <w:tcPr>
            <w:tcW w:w="727" w:type="dxa"/>
            <w:noWrap/>
          </w:tcPr>
          <w:p w14:paraId="694CB84F" w14:textId="5039B6D3"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22.1</w:t>
            </w:r>
          </w:p>
        </w:tc>
        <w:tc>
          <w:tcPr>
            <w:tcW w:w="709" w:type="dxa"/>
            <w:noWrap/>
          </w:tcPr>
          <w:p w14:paraId="3F47A83C" w14:textId="1955958C"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16.1</w:t>
            </w:r>
          </w:p>
        </w:tc>
        <w:tc>
          <w:tcPr>
            <w:tcW w:w="708" w:type="dxa"/>
            <w:noWrap/>
          </w:tcPr>
          <w:p w14:paraId="3B0DD11A" w14:textId="4BEE22AE" w:rsidR="00CB2C68" w:rsidRPr="004F06CE" w:rsidRDefault="004F06CE"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27.0</w:t>
            </w:r>
          </w:p>
        </w:tc>
        <w:tc>
          <w:tcPr>
            <w:tcW w:w="1035" w:type="dxa"/>
            <w:noWrap/>
          </w:tcPr>
          <w:p w14:paraId="1C1B9AFA" w14:textId="5B12E5CD" w:rsidR="00CB2C68" w:rsidRPr="004F06C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i/>
                <w:iCs/>
                <w:color w:val="000000"/>
                <w:sz w:val="24"/>
                <w:szCs w:val="24"/>
                <w:lang w:eastAsia="en-GB"/>
              </w:rPr>
            </w:pPr>
            <w:r w:rsidRPr="004F06CE">
              <w:rPr>
                <w:rFonts w:ascii="Calibri" w:eastAsia="Times New Roman" w:hAnsi="Calibri" w:cs="Calibri"/>
                <w:b/>
                <w:bCs/>
                <w:i/>
                <w:iCs/>
                <w:color w:val="000000"/>
                <w:sz w:val="24"/>
                <w:szCs w:val="24"/>
                <w:lang w:eastAsia="en-GB"/>
              </w:rPr>
              <w:t>3.2</w:t>
            </w:r>
          </w:p>
        </w:tc>
      </w:tr>
      <w:tr w:rsidR="00CB2C68" w:rsidRPr="00015444" w14:paraId="7753749C" w14:textId="77777777" w:rsidTr="004F06C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vAlign w:val="bottom"/>
          </w:tcPr>
          <w:p w14:paraId="4BAE2A72" w14:textId="77777777" w:rsidR="00CB2C68" w:rsidRPr="005F6715" w:rsidRDefault="00CB2C68" w:rsidP="00150AB2">
            <w:pPr>
              <w:spacing w:after="0"/>
              <w:rPr>
                <w:rFonts w:ascii="Calibri" w:eastAsia="Times New Roman" w:hAnsi="Calibri" w:cs="Calibri"/>
                <w:color w:val="000000"/>
                <w:sz w:val="24"/>
                <w:szCs w:val="24"/>
                <w:lang w:eastAsia="en-GB"/>
              </w:rPr>
            </w:pPr>
            <w:r w:rsidRPr="005F6715">
              <w:rPr>
                <w:rFonts w:ascii="Calibri" w:hAnsi="Calibri" w:cs="Calibri"/>
                <w:color w:val="000000"/>
                <w:sz w:val="24"/>
                <w:szCs w:val="24"/>
              </w:rPr>
              <w:t>Welsh speaker</w:t>
            </w:r>
          </w:p>
        </w:tc>
        <w:tc>
          <w:tcPr>
            <w:tcW w:w="832" w:type="dxa"/>
            <w:noWrap/>
          </w:tcPr>
          <w:p w14:paraId="739F422F" w14:textId="3186C847"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4F06CE">
              <w:rPr>
                <w:rFonts w:ascii="Calibri" w:eastAsia="Times New Roman" w:hAnsi="Calibri" w:cs="Calibri"/>
                <w:b/>
                <w:bCs/>
                <w:color w:val="000000"/>
                <w:sz w:val="24"/>
                <w:szCs w:val="24"/>
                <w:lang w:eastAsia="en-GB"/>
              </w:rPr>
              <w:t>182</w:t>
            </w:r>
          </w:p>
        </w:tc>
        <w:tc>
          <w:tcPr>
            <w:tcW w:w="642" w:type="dxa"/>
            <w:noWrap/>
          </w:tcPr>
          <w:p w14:paraId="3FBAFF0F" w14:textId="62775E7D"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1.6</w:t>
            </w:r>
          </w:p>
        </w:tc>
        <w:tc>
          <w:tcPr>
            <w:tcW w:w="709" w:type="dxa"/>
            <w:noWrap/>
          </w:tcPr>
          <w:p w14:paraId="03D7B134" w14:textId="219E7904"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6</w:t>
            </w:r>
            <w:r w:rsidR="00CB2C68" w:rsidRPr="004F06CE">
              <w:rPr>
                <w:rFonts w:ascii="Calibri" w:hAnsi="Calibri" w:cs="Calibri"/>
                <w:i/>
                <w:iCs/>
                <w:color w:val="000000"/>
                <w:sz w:val="24"/>
                <w:szCs w:val="24"/>
              </w:rPr>
              <w:t>.6</w:t>
            </w:r>
          </w:p>
        </w:tc>
        <w:tc>
          <w:tcPr>
            <w:tcW w:w="709" w:type="dxa"/>
            <w:noWrap/>
          </w:tcPr>
          <w:p w14:paraId="04B5C7B3" w14:textId="3C978AC3"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12.6</w:t>
            </w:r>
          </w:p>
        </w:tc>
        <w:tc>
          <w:tcPr>
            <w:tcW w:w="727" w:type="dxa"/>
            <w:noWrap/>
          </w:tcPr>
          <w:p w14:paraId="4CBACD28" w14:textId="7136C8E7"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26.4</w:t>
            </w:r>
          </w:p>
        </w:tc>
        <w:tc>
          <w:tcPr>
            <w:tcW w:w="709" w:type="dxa"/>
            <w:noWrap/>
          </w:tcPr>
          <w:p w14:paraId="355D5B09" w14:textId="3E427623"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22.0</w:t>
            </w:r>
          </w:p>
        </w:tc>
        <w:tc>
          <w:tcPr>
            <w:tcW w:w="708" w:type="dxa"/>
            <w:noWrap/>
          </w:tcPr>
          <w:p w14:paraId="597A4A80" w14:textId="34A42F8C" w:rsidR="00CB2C68" w:rsidRPr="004F06CE" w:rsidRDefault="004F06CE"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F06CE">
              <w:rPr>
                <w:rFonts w:ascii="Calibri" w:hAnsi="Calibri" w:cs="Calibri"/>
                <w:i/>
                <w:iCs/>
                <w:color w:val="000000"/>
                <w:sz w:val="24"/>
                <w:szCs w:val="24"/>
              </w:rPr>
              <w:t>30.8</w:t>
            </w:r>
          </w:p>
        </w:tc>
        <w:tc>
          <w:tcPr>
            <w:tcW w:w="1035" w:type="dxa"/>
            <w:noWrap/>
          </w:tcPr>
          <w:p w14:paraId="4388EF5C" w14:textId="7CFDD4DB" w:rsidR="00CB2C68" w:rsidRPr="004F06C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4"/>
                <w:szCs w:val="24"/>
                <w:lang w:eastAsia="en-GB"/>
              </w:rPr>
            </w:pPr>
            <w:r w:rsidRPr="004F06CE">
              <w:rPr>
                <w:rFonts w:ascii="Calibri" w:eastAsia="Times New Roman" w:hAnsi="Calibri" w:cs="Calibri"/>
                <w:b/>
                <w:bCs/>
                <w:i/>
                <w:iCs/>
                <w:color w:val="000000"/>
                <w:sz w:val="24"/>
                <w:szCs w:val="24"/>
                <w:lang w:eastAsia="en-GB"/>
              </w:rPr>
              <w:t>3.</w:t>
            </w:r>
            <w:r w:rsidR="004F06CE" w:rsidRPr="004F06CE">
              <w:rPr>
                <w:rFonts w:ascii="Calibri" w:eastAsia="Times New Roman" w:hAnsi="Calibri" w:cs="Calibri"/>
                <w:b/>
                <w:bCs/>
                <w:i/>
                <w:iCs/>
                <w:color w:val="000000"/>
                <w:sz w:val="24"/>
                <w:szCs w:val="24"/>
                <w:lang w:eastAsia="en-GB"/>
              </w:rPr>
              <w:t>5</w:t>
            </w:r>
          </w:p>
        </w:tc>
      </w:tr>
    </w:tbl>
    <w:p w14:paraId="566A9806" w14:textId="77777777" w:rsidR="00407D7D" w:rsidRPr="00407D7D" w:rsidRDefault="00407D7D" w:rsidP="00CB2C68">
      <w:pPr>
        <w:rPr>
          <w:rFonts w:ascii="Calibri" w:hAnsi="Calibri" w:cs="Calibri"/>
          <w:bCs/>
          <w:sz w:val="24"/>
          <w:szCs w:val="24"/>
        </w:rPr>
      </w:pPr>
    </w:p>
    <w:p w14:paraId="2A79370E" w14:textId="6A8AD636" w:rsidR="00CB2C68" w:rsidRDefault="00CB2C68" w:rsidP="00CB2C68">
      <w:pPr>
        <w:rPr>
          <w:rFonts w:ascii="Calibri" w:hAnsi="Calibri" w:cs="Calibri"/>
          <w:bCs/>
          <w:sz w:val="24"/>
          <w:szCs w:val="24"/>
        </w:rPr>
      </w:pPr>
      <w:r w:rsidRPr="005E345B">
        <w:rPr>
          <w:rFonts w:ascii="Calibri" w:hAnsi="Calibri" w:cs="Calibri"/>
          <w:bCs/>
          <w:sz w:val="24"/>
          <w:szCs w:val="24"/>
        </w:rPr>
        <w:lastRenderedPageBreak/>
        <w:t xml:space="preserve">There was a correlation between the amount of fruit and vegetables eaten each day and the level of deprivation, with those in the least deprived areas typically eating an extra </w:t>
      </w:r>
      <w:r w:rsidR="00922D1C" w:rsidRPr="005E345B">
        <w:rPr>
          <w:rFonts w:ascii="Calibri" w:hAnsi="Calibri" w:cs="Calibri"/>
          <w:bCs/>
          <w:sz w:val="24"/>
          <w:szCs w:val="24"/>
        </w:rPr>
        <w:t>0.7</w:t>
      </w:r>
      <w:r w:rsidR="004576E8" w:rsidRPr="005E345B">
        <w:rPr>
          <w:rFonts w:ascii="Calibri" w:hAnsi="Calibri" w:cs="Calibri"/>
          <w:bCs/>
          <w:sz w:val="24"/>
          <w:szCs w:val="24"/>
        </w:rPr>
        <w:t xml:space="preserve"> </w:t>
      </w:r>
      <w:r w:rsidRPr="005E345B">
        <w:rPr>
          <w:rFonts w:ascii="Calibri" w:hAnsi="Calibri" w:cs="Calibri"/>
          <w:bCs/>
          <w:sz w:val="24"/>
          <w:szCs w:val="24"/>
        </w:rPr>
        <w:t>portion per day than those in the most deprived areas.</w:t>
      </w:r>
    </w:p>
    <w:p w14:paraId="0741EAC8" w14:textId="7EBC6C50" w:rsidR="00CB2C68" w:rsidRPr="00BA50FD" w:rsidRDefault="00276A4B" w:rsidP="00AC52A4">
      <w:pPr>
        <w:rPr>
          <w:rFonts w:ascii="Calibri" w:hAnsi="Calibri" w:cs="Calibri"/>
          <w:bCs/>
          <w:sz w:val="24"/>
          <w:szCs w:val="24"/>
        </w:rPr>
      </w:pPr>
      <w:r>
        <w:rPr>
          <w:rFonts w:ascii="Calibri" w:hAnsi="Calibri" w:cs="Calibri"/>
          <w:bCs/>
          <w:sz w:val="24"/>
          <w:szCs w:val="24"/>
        </w:rPr>
        <w:t xml:space="preserve">Residents in the </w:t>
      </w:r>
      <w:r w:rsidR="00291D33">
        <w:rPr>
          <w:rFonts w:ascii="Calibri" w:hAnsi="Calibri" w:cs="Calibri"/>
          <w:bCs/>
          <w:sz w:val="24"/>
          <w:szCs w:val="24"/>
        </w:rPr>
        <w:t>most deprived areas were almost three times as likely as those in the most affluent areas to state they didn’t eat any</w:t>
      </w:r>
      <w:r w:rsidR="00063318">
        <w:rPr>
          <w:rFonts w:ascii="Calibri" w:hAnsi="Calibri" w:cs="Calibri"/>
          <w:bCs/>
          <w:sz w:val="24"/>
          <w:szCs w:val="24"/>
        </w:rPr>
        <w:t xml:space="preserve"> fruit or vegetables (</w:t>
      </w:r>
      <w:r w:rsidR="00A35FC8">
        <w:rPr>
          <w:rFonts w:ascii="Calibri" w:hAnsi="Calibri" w:cs="Calibri"/>
          <w:bCs/>
          <w:sz w:val="24"/>
          <w:szCs w:val="24"/>
        </w:rPr>
        <w:t>8.7% compared with 3.1% respectively</w:t>
      </w:r>
      <w:r w:rsidR="00DF310E">
        <w:rPr>
          <w:rFonts w:ascii="Calibri" w:hAnsi="Calibri" w:cs="Calibri"/>
          <w:bCs/>
          <w:sz w:val="24"/>
          <w:szCs w:val="24"/>
        </w:rPr>
        <w:t xml:space="preserve">, a difference of </w:t>
      </w:r>
      <w:r w:rsidR="0028733D">
        <w:rPr>
          <w:rFonts w:ascii="Calibri" w:hAnsi="Calibri" w:cs="Calibri"/>
          <w:bCs/>
          <w:sz w:val="24"/>
          <w:szCs w:val="24"/>
        </w:rPr>
        <w:t>5.6 percentage points</w:t>
      </w:r>
      <w:r w:rsidR="00A35FC8">
        <w:rPr>
          <w:rFonts w:ascii="Calibri" w:hAnsi="Calibri" w:cs="Calibri"/>
          <w:bCs/>
          <w:sz w:val="24"/>
          <w:szCs w:val="24"/>
        </w:rPr>
        <w:t>).</w:t>
      </w:r>
      <w:r w:rsidR="004A4329">
        <w:rPr>
          <w:rFonts w:ascii="Calibri" w:hAnsi="Calibri" w:cs="Calibri"/>
          <w:bCs/>
          <w:sz w:val="24"/>
          <w:szCs w:val="24"/>
        </w:rPr>
        <w:t xml:space="preserve">  The gap between the two groups has narrowed co</w:t>
      </w:r>
      <w:r w:rsidR="00AD324D">
        <w:rPr>
          <w:rFonts w:ascii="Calibri" w:hAnsi="Calibri" w:cs="Calibri"/>
          <w:bCs/>
          <w:sz w:val="24"/>
          <w:szCs w:val="24"/>
        </w:rPr>
        <w:t>m</w:t>
      </w:r>
      <w:r w:rsidR="004A4329">
        <w:rPr>
          <w:rFonts w:ascii="Calibri" w:hAnsi="Calibri" w:cs="Calibri"/>
          <w:bCs/>
          <w:sz w:val="24"/>
          <w:szCs w:val="24"/>
        </w:rPr>
        <w:t>pared with the 2023</w:t>
      </w:r>
      <w:r w:rsidR="00AD324D">
        <w:rPr>
          <w:rFonts w:ascii="Calibri" w:hAnsi="Calibri" w:cs="Calibri"/>
          <w:bCs/>
          <w:sz w:val="24"/>
          <w:szCs w:val="24"/>
        </w:rPr>
        <w:t xml:space="preserve"> survey results </w:t>
      </w:r>
      <w:r w:rsidR="00AD324D" w:rsidRPr="008E3767">
        <w:rPr>
          <w:rFonts w:ascii="Calibri" w:hAnsi="Calibri" w:cs="Calibri"/>
          <w:bCs/>
          <w:sz w:val="24"/>
          <w:szCs w:val="24"/>
        </w:rPr>
        <w:t>(</w:t>
      </w:r>
      <w:r w:rsidR="00BC062F" w:rsidRPr="0028733D">
        <w:rPr>
          <w:rFonts w:ascii="Calibri" w:hAnsi="Calibri" w:cs="Calibri"/>
          <w:bCs/>
          <w:sz w:val="24"/>
          <w:szCs w:val="24"/>
        </w:rPr>
        <w:t>11.</w:t>
      </w:r>
      <w:r w:rsidR="00DF310E" w:rsidRPr="0028733D">
        <w:rPr>
          <w:rFonts w:ascii="Calibri" w:hAnsi="Calibri" w:cs="Calibri"/>
          <w:bCs/>
          <w:sz w:val="24"/>
          <w:szCs w:val="24"/>
        </w:rPr>
        <w:t>percentage points different,</w:t>
      </w:r>
      <w:r w:rsidR="00BC062F" w:rsidRPr="0028733D">
        <w:rPr>
          <w:rFonts w:ascii="Calibri" w:hAnsi="Calibri" w:cs="Calibri"/>
          <w:bCs/>
          <w:sz w:val="24"/>
          <w:szCs w:val="24"/>
        </w:rPr>
        <w:t xml:space="preserve"> </w:t>
      </w:r>
      <w:r w:rsidR="00CB2C68" w:rsidRPr="0028733D">
        <w:rPr>
          <w:rFonts w:ascii="Calibri" w:hAnsi="Calibri" w:cs="Calibri"/>
          <w:bCs/>
          <w:sz w:val="24"/>
          <w:szCs w:val="24"/>
        </w:rPr>
        <w:t xml:space="preserve">12.5% </w:t>
      </w:r>
      <w:r w:rsidR="00AC52A4" w:rsidRPr="0028733D">
        <w:rPr>
          <w:rFonts w:ascii="Calibri" w:hAnsi="Calibri" w:cs="Calibri"/>
          <w:bCs/>
          <w:sz w:val="24"/>
          <w:szCs w:val="24"/>
        </w:rPr>
        <w:t>and</w:t>
      </w:r>
      <w:r w:rsidR="00CB2C68" w:rsidRPr="0028733D">
        <w:rPr>
          <w:rFonts w:ascii="Calibri" w:hAnsi="Calibri" w:cs="Calibri"/>
          <w:bCs/>
          <w:sz w:val="24"/>
          <w:szCs w:val="24"/>
        </w:rPr>
        <w:t xml:space="preserve"> 1.1% </w:t>
      </w:r>
      <w:r w:rsidR="00AC52A4" w:rsidRPr="0028733D">
        <w:rPr>
          <w:rFonts w:ascii="Calibri" w:hAnsi="Calibri" w:cs="Calibri"/>
          <w:bCs/>
          <w:sz w:val="24"/>
          <w:szCs w:val="24"/>
        </w:rPr>
        <w:t>respec</w:t>
      </w:r>
      <w:r w:rsidR="00B904B8" w:rsidRPr="0028733D">
        <w:rPr>
          <w:rFonts w:ascii="Calibri" w:hAnsi="Calibri" w:cs="Calibri"/>
          <w:bCs/>
          <w:sz w:val="24"/>
          <w:szCs w:val="24"/>
        </w:rPr>
        <w:t>tively)</w:t>
      </w:r>
      <w:r w:rsidR="00CB2C68" w:rsidRPr="0028733D">
        <w:rPr>
          <w:rFonts w:ascii="Calibri" w:hAnsi="Calibri" w:cs="Calibri"/>
          <w:bCs/>
          <w:sz w:val="24"/>
          <w:szCs w:val="24"/>
        </w:rPr>
        <w:t>.</w:t>
      </w:r>
    </w:p>
    <w:tbl>
      <w:tblPr>
        <w:tblStyle w:val="GridTable5Dark-Accent6"/>
        <w:tblW w:w="7880" w:type="dxa"/>
        <w:tblLook w:val="04A0" w:firstRow="1" w:lastRow="0" w:firstColumn="1" w:lastColumn="0" w:noHBand="0" w:noVBand="1"/>
      </w:tblPr>
      <w:tblGrid>
        <w:gridCol w:w="2263"/>
        <w:gridCol w:w="703"/>
        <w:gridCol w:w="643"/>
        <w:gridCol w:w="642"/>
        <w:gridCol w:w="668"/>
        <w:gridCol w:w="642"/>
        <w:gridCol w:w="642"/>
        <w:gridCol w:w="642"/>
        <w:gridCol w:w="1035"/>
      </w:tblGrid>
      <w:tr w:rsidR="00CB2C68" w:rsidRPr="00BA50FD" w14:paraId="2CD13DCA"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06D8B434" w14:textId="77777777" w:rsidR="00CB2C68" w:rsidRPr="00CA35DE" w:rsidRDefault="00CB2C68" w:rsidP="00150AB2">
            <w:pPr>
              <w:spacing w:after="0"/>
              <w:rPr>
                <w:rFonts w:ascii="Times New Roman" w:eastAsia="Times New Roman" w:hAnsi="Times New Roman" w:cs="Times New Roman"/>
                <w:sz w:val="24"/>
                <w:szCs w:val="24"/>
                <w:lang w:eastAsia="en-GB"/>
              </w:rPr>
            </w:pPr>
          </w:p>
        </w:tc>
        <w:tc>
          <w:tcPr>
            <w:tcW w:w="703" w:type="dxa"/>
            <w:noWrap/>
            <w:hideMark/>
          </w:tcPr>
          <w:p w14:paraId="4285F58C" w14:textId="77777777" w:rsidR="00CB2C68" w:rsidRPr="00CA35DE"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A35DE">
              <w:rPr>
                <w:rFonts w:ascii="Calibri" w:eastAsia="Times New Roman" w:hAnsi="Calibri" w:cs="Calibri"/>
                <w:sz w:val="24"/>
                <w:szCs w:val="24"/>
                <w:lang w:eastAsia="en-GB"/>
              </w:rPr>
              <w:t>Base</w:t>
            </w:r>
          </w:p>
        </w:tc>
        <w:tc>
          <w:tcPr>
            <w:tcW w:w="643" w:type="dxa"/>
            <w:noWrap/>
            <w:hideMark/>
          </w:tcPr>
          <w:p w14:paraId="2829E0B7" w14:textId="77777777" w:rsidR="00CB2C68" w:rsidRPr="00CA35DE"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A35DE">
              <w:rPr>
                <w:rFonts w:ascii="Calibri" w:eastAsia="Times New Roman" w:hAnsi="Calibri" w:cs="Calibri"/>
                <w:sz w:val="24"/>
                <w:szCs w:val="24"/>
                <w:lang w:eastAsia="en-GB"/>
              </w:rPr>
              <w:t>0</w:t>
            </w:r>
          </w:p>
        </w:tc>
        <w:tc>
          <w:tcPr>
            <w:tcW w:w="642" w:type="dxa"/>
            <w:noWrap/>
            <w:hideMark/>
          </w:tcPr>
          <w:p w14:paraId="699E92B0" w14:textId="77777777" w:rsidR="00CB2C68" w:rsidRPr="00CA35DE"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A35DE">
              <w:rPr>
                <w:rFonts w:ascii="Calibri" w:eastAsia="Times New Roman" w:hAnsi="Calibri" w:cs="Calibri"/>
                <w:sz w:val="24"/>
                <w:szCs w:val="24"/>
                <w:lang w:eastAsia="en-GB"/>
              </w:rPr>
              <w:t>1</w:t>
            </w:r>
          </w:p>
        </w:tc>
        <w:tc>
          <w:tcPr>
            <w:tcW w:w="668" w:type="dxa"/>
            <w:noWrap/>
            <w:hideMark/>
          </w:tcPr>
          <w:p w14:paraId="036E4B59" w14:textId="77777777" w:rsidR="00CB2C68" w:rsidRPr="00CA35DE"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A35DE">
              <w:rPr>
                <w:rFonts w:ascii="Calibri" w:eastAsia="Times New Roman" w:hAnsi="Calibri" w:cs="Calibri"/>
                <w:sz w:val="24"/>
                <w:szCs w:val="24"/>
                <w:lang w:eastAsia="en-GB"/>
              </w:rPr>
              <w:t>2</w:t>
            </w:r>
          </w:p>
        </w:tc>
        <w:tc>
          <w:tcPr>
            <w:tcW w:w="642" w:type="dxa"/>
            <w:noWrap/>
            <w:hideMark/>
          </w:tcPr>
          <w:p w14:paraId="394D4DE7" w14:textId="77777777" w:rsidR="00CB2C68" w:rsidRPr="00CA35DE"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A35DE">
              <w:rPr>
                <w:rFonts w:ascii="Calibri" w:eastAsia="Times New Roman" w:hAnsi="Calibri" w:cs="Calibri"/>
                <w:sz w:val="24"/>
                <w:szCs w:val="24"/>
                <w:lang w:eastAsia="en-GB"/>
              </w:rPr>
              <w:t>3</w:t>
            </w:r>
          </w:p>
        </w:tc>
        <w:tc>
          <w:tcPr>
            <w:tcW w:w="642" w:type="dxa"/>
            <w:noWrap/>
            <w:hideMark/>
          </w:tcPr>
          <w:p w14:paraId="65B27613" w14:textId="77777777" w:rsidR="00CB2C68" w:rsidRPr="00CA35DE"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A35DE">
              <w:rPr>
                <w:rFonts w:ascii="Calibri" w:eastAsia="Times New Roman" w:hAnsi="Calibri" w:cs="Calibri"/>
                <w:sz w:val="24"/>
                <w:szCs w:val="24"/>
                <w:lang w:eastAsia="en-GB"/>
              </w:rPr>
              <w:t>4</w:t>
            </w:r>
          </w:p>
        </w:tc>
        <w:tc>
          <w:tcPr>
            <w:tcW w:w="642" w:type="dxa"/>
            <w:noWrap/>
            <w:hideMark/>
          </w:tcPr>
          <w:p w14:paraId="0A68AAF8" w14:textId="77777777" w:rsidR="00CB2C68" w:rsidRPr="00CA35DE"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A35DE">
              <w:rPr>
                <w:rFonts w:ascii="Calibri" w:eastAsia="Times New Roman" w:hAnsi="Calibri" w:cs="Calibri"/>
                <w:sz w:val="24"/>
                <w:szCs w:val="24"/>
                <w:lang w:eastAsia="en-GB"/>
              </w:rPr>
              <w:t>5 +</w:t>
            </w:r>
          </w:p>
        </w:tc>
        <w:tc>
          <w:tcPr>
            <w:tcW w:w="1035" w:type="dxa"/>
            <w:noWrap/>
            <w:hideMark/>
          </w:tcPr>
          <w:p w14:paraId="6C73AD6E" w14:textId="77777777" w:rsidR="00CB2C68" w:rsidRPr="00CA35DE"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CA35DE">
              <w:rPr>
                <w:rFonts w:ascii="Calibri" w:eastAsia="Times New Roman" w:hAnsi="Calibri" w:cs="Calibri"/>
                <w:sz w:val="24"/>
                <w:szCs w:val="24"/>
                <w:lang w:eastAsia="en-GB"/>
              </w:rPr>
              <w:t>Average</w:t>
            </w:r>
          </w:p>
        </w:tc>
      </w:tr>
      <w:tr w:rsidR="00CB2C68" w:rsidRPr="00BA50FD" w14:paraId="7CB28335"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23C265A" w14:textId="77777777" w:rsidR="00CB2C68" w:rsidRPr="00CA35DE" w:rsidRDefault="00CB2C68" w:rsidP="00150AB2">
            <w:pPr>
              <w:spacing w:after="0"/>
              <w:rPr>
                <w:rFonts w:ascii="Calibri" w:eastAsia="Times New Roman" w:hAnsi="Calibri" w:cs="Calibri"/>
                <w:color w:val="000000"/>
                <w:sz w:val="24"/>
                <w:szCs w:val="24"/>
                <w:lang w:eastAsia="en-GB"/>
              </w:rPr>
            </w:pPr>
            <w:r w:rsidRPr="00CA35DE">
              <w:rPr>
                <w:rFonts w:ascii="Calibri" w:hAnsi="Calibri" w:cs="Calibri"/>
                <w:color w:val="000000"/>
                <w:sz w:val="24"/>
                <w:szCs w:val="24"/>
              </w:rPr>
              <w:t>Most Deprived</w:t>
            </w:r>
          </w:p>
        </w:tc>
        <w:tc>
          <w:tcPr>
            <w:tcW w:w="703" w:type="dxa"/>
            <w:noWrap/>
            <w:vAlign w:val="bottom"/>
            <w:hideMark/>
          </w:tcPr>
          <w:p w14:paraId="08983ED6" w14:textId="0FF9AC0E" w:rsidR="00CB2C68" w:rsidRPr="00CA35DE" w:rsidRDefault="00DB3B56"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229</w:t>
            </w:r>
          </w:p>
        </w:tc>
        <w:tc>
          <w:tcPr>
            <w:tcW w:w="643" w:type="dxa"/>
            <w:noWrap/>
            <w:vAlign w:val="bottom"/>
            <w:hideMark/>
          </w:tcPr>
          <w:p w14:paraId="53AF6032" w14:textId="7FB31D65" w:rsidR="00CB2C68" w:rsidRPr="00CA35DE" w:rsidRDefault="003108E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8.7</w:t>
            </w:r>
          </w:p>
        </w:tc>
        <w:tc>
          <w:tcPr>
            <w:tcW w:w="642" w:type="dxa"/>
            <w:noWrap/>
            <w:vAlign w:val="bottom"/>
            <w:hideMark/>
          </w:tcPr>
          <w:p w14:paraId="0A0A50CF" w14:textId="5B8F2349" w:rsidR="00CB2C68" w:rsidRPr="00CA35DE" w:rsidRDefault="003108E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21.8</w:t>
            </w:r>
          </w:p>
        </w:tc>
        <w:tc>
          <w:tcPr>
            <w:tcW w:w="668" w:type="dxa"/>
            <w:noWrap/>
            <w:vAlign w:val="bottom"/>
            <w:hideMark/>
          </w:tcPr>
          <w:p w14:paraId="48CAC53A" w14:textId="2BFEC880" w:rsidR="00CB2C68" w:rsidRPr="00CA35D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22.</w:t>
            </w:r>
            <w:r w:rsidR="003108E7">
              <w:rPr>
                <w:rFonts w:ascii="Calibri" w:eastAsia="Times New Roman" w:hAnsi="Calibri" w:cs="Calibri"/>
                <w:i/>
                <w:iCs/>
                <w:color w:val="000000"/>
                <w:sz w:val="24"/>
                <w:szCs w:val="24"/>
                <w:lang w:eastAsia="en-GB"/>
              </w:rPr>
              <w:t>7</w:t>
            </w:r>
          </w:p>
        </w:tc>
        <w:tc>
          <w:tcPr>
            <w:tcW w:w="642" w:type="dxa"/>
            <w:noWrap/>
            <w:vAlign w:val="bottom"/>
            <w:hideMark/>
          </w:tcPr>
          <w:p w14:paraId="25FD2C78" w14:textId="4F8FCE92" w:rsidR="00CB2C68" w:rsidRPr="00CA35DE" w:rsidRDefault="003108E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18.8</w:t>
            </w:r>
          </w:p>
        </w:tc>
        <w:tc>
          <w:tcPr>
            <w:tcW w:w="642" w:type="dxa"/>
            <w:noWrap/>
            <w:vAlign w:val="bottom"/>
            <w:hideMark/>
          </w:tcPr>
          <w:p w14:paraId="7C9FCEBB" w14:textId="3BED7961" w:rsidR="00CB2C68" w:rsidRPr="00CA35DE" w:rsidRDefault="003108E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11.4</w:t>
            </w:r>
          </w:p>
        </w:tc>
        <w:tc>
          <w:tcPr>
            <w:tcW w:w="642" w:type="dxa"/>
            <w:noWrap/>
            <w:vAlign w:val="bottom"/>
            <w:hideMark/>
          </w:tcPr>
          <w:p w14:paraId="19CAE5A8" w14:textId="3BAB9811" w:rsidR="00CB2C68" w:rsidRPr="00CA35DE" w:rsidRDefault="003108E7"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16.6</w:t>
            </w:r>
          </w:p>
        </w:tc>
        <w:tc>
          <w:tcPr>
            <w:tcW w:w="1035" w:type="dxa"/>
            <w:noWrap/>
            <w:vAlign w:val="bottom"/>
            <w:hideMark/>
          </w:tcPr>
          <w:p w14:paraId="17D90C1D" w14:textId="180F3612" w:rsidR="00CB2C68" w:rsidRPr="00CA35D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2.5</w:t>
            </w:r>
          </w:p>
        </w:tc>
      </w:tr>
      <w:tr w:rsidR="00CB2C68" w:rsidRPr="00BA50FD" w14:paraId="72CB385F"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67607DD0" w14:textId="77777777" w:rsidR="00CB2C68" w:rsidRPr="00CA35DE" w:rsidRDefault="00CB2C68" w:rsidP="00150AB2">
            <w:pPr>
              <w:spacing w:after="0"/>
              <w:rPr>
                <w:rFonts w:ascii="Calibri" w:eastAsia="Times New Roman" w:hAnsi="Calibri" w:cs="Calibri"/>
                <w:color w:val="000000"/>
                <w:sz w:val="24"/>
                <w:szCs w:val="24"/>
                <w:lang w:eastAsia="en-GB"/>
              </w:rPr>
            </w:pPr>
            <w:r w:rsidRPr="00CA35DE">
              <w:rPr>
                <w:rFonts w:ascii="Calibri" w:hAnsi="Calibri" w:cs="Calibri"/>
                <w:color w:val="000000"/>
                <w:sz w:val="24"/>
                <w:szCs w:val="24"/>
              </w:rPr>
              <w:t>Next Most Deprived</w:t>
            </w:r>
          </w:p>
        </w:tc>
        <w:tc>
          <w:tcPr>
            <w:tcW w:w="703" w:type="dxa"/>
            <w:noWrap/>
            <w:vAlign w:val="bottom"/>
            <w:hideMark/>
          </w:tcPr>
          <w:p w14:paraId="7BC7949D" w14:textId="01939CAC" w:rsidR="00CB2C68" w:rsidRPr="00CA35DE" w:rsidRDefault="00DB3B56"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305</w:t>
            </w:r>
          </w:p>
        </w:tc>
        <w:tc>
          <w:tcPr>
            <w:tcW w:w="643" w:type="dxa"/>
            <w:noWrap/>
            <w:vAlign w:val="bottom"/>
            <w:hideMark/>
          </w:tcPr>
          <w:p w14:paraId="329D3522" w14:textId="1500C652"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3.0</w:t>
            </w:r>
          </w:p>
        </w:tc>
        <w:tc>
          <w:tcPr>
            <w:tcW w:w="642" w:type="dxa"/>
            <w:noWrap/>
            <w:vAlign w:val="bottom"/>
            <w:hideMark/>
          </w:tcPr>
          <w:p w14:paraId="540C3AFB" w14:textId="4FCDA07B"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16.7</w:t>
            </w:r>
          </w:p>
        </w:tc>
        <w:tc>
          <w:tcPr>
            <w:tcW w:w="668" w:type="dxa"/>
            <w:noWrap/>
            <w:vAlign w:val="bottom"/>
            <w:hideMark/>
          </w:tcPr>
          <w:p w14:paraId="743FA305" w14:textId="05A6FA4C"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25.9</w:t>
            </w:r>
          </w:p>
        </w:tc>
        <w:tc>
          <w:tcPr>
            <w:tcW w:w="642" w:type="dxa"/>
            <w:noWrap/>
            <w:vAlign w:val="bottom"/>
            <w:hideMark/>
          </w:tcPr>
          <w:p w14:paraId="485DEFFA" w14:textId="4A46D9A8"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22.0</w:t>
            </w:r>
          </w:p>
        </w:tc>
        <w:tc>
          <w:tcPr>
            <w:tcW w:w="642" w:type="dxa"/>
            <w:noWrap/>
            <w:vAlign w:val="bottom"/>
            <w:hideMark/>
          </w:tcPr>
          <w:p w14:paraId="56CC18B8" w14:textId="651EF608"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10.5</w:t>
            </w:r>
          </w:p>
        </w:tc>
        <w:tc>
          <w:tcPr>
            <w:tcW w:w="642" w:type="dxa"/>
            <w:noWrap/>
            <w:vAlign w:val="bottom"/>
            <w:hideMark/>
          </w:tcPr>
          <w:p w14:paraId="6EDD2EF2" w14:textId="7EA80ED2" w:rsidR="00CB2C68" w:rsidRPr="00CA35D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21.</w:t>
            </w:r>
            <w:r w:rsidR="000A6020">
              <w:rPr>
                <w:rFonts w:ascii="Calibri" w:eastAsia="Times New Roman" w:hAnsi="Calibri" w:cs="Calibri"/>
                <w:i/>
                <w:iCs/>
                <w:color w:val="000000"/>
                <w:sz w:val="24"/>
                <w:szCs w:val="24"/>
                <w:lang w:eastAsia="en-GB"/>
              </w:rPr>
              <w:t>0</w:t>
            </w:r>
          </w:p>
        </w:tc>
        <w:tc>
          <w:tcPr>
            <w:tcW w:w="1035" w:type="dxa"/>
            <w:noWrap/>
            <w:vAlign w:val="bottom"/>
            <w:hideMark/>
          </w:tcPr>
          <w:p w14:paraId="365EED88" w14:textId="3213A237" w:rsidR="00CB2C68" w:rsidRPr="00CA35D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w:t>
            </w:r>
            <w:r w:rsidR="003108E7">
              <w:rPr>
                <w:rFonts w:ascii="Calibri" w:eastAsia="Times New Roman" w:hAnsi="Calibri" w:cs="Calibri"/>
                <w:b/>
                <w:bCs/>
                <w:color w:val="000000"/>
                <w:sz w:val="24"/>
                <w:szCs w:val="24"/>
                <w:lang w:eastAsia="en-GB"/>
              </w:rPr>
              <w:t>8</w:t>
            </w:r>
          </w:p>
        </w:tc>
      </w:tr>
      <w:tr w:rsidR="00CB2C68" w:rsidRPr="00BA50FD" w14:paraId="12378702"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93E76AA" w14:textId="77777777" w:rsidR="00CB2C68" w:rsidRPr="00CA35DE" w:rsidRDefault="00CB2C68" w:rsidP="00150AB2">
            <w:pPr>
              <w:spacing w:after="0"/>
              <w:rPr>
                <w:rFonts w:ascii="Calibri" w:eastAsia="Times New Roman" w:hAnsi="Calibri" w:cs="Calibri"/>
                <w:color w:val="000000"/>
                <w:sz w:val="24"/>
                <w:szCs w:val="24"/>
                <w:lang w:eastAsia="en-GB"/>
              </w:rPr>
            </w:pPr>
            <w:r w:rsidRPr="00CA35DE">
              <w:rPr>
                <w:rFonts w:ascii="Calibri" w:hAnsi="Calibri" w:cs="Calibri"/>
                <w:color w:val="000000"/>
                <w:sz w:val="24"/>
                <w:szCs w:val="24"/>
              </w:rPr>
              <w:t>Middle</w:t>
            </w:r>
          </w:p>
        </w:tc>
        <w:tc>
          <w:tcPr>
            <w:tcW w:w="703" w:type="dxa"/>
            <w:noWrap/>
            <w:vAlign w:val="bottom"/>
            <w:hideMark/>
          </w:tcPr>
          <w:p w14:paraId="6C5B5629" w14:textId="4941E76B" w:rsidR="00CB2C68" w:rsidRPr="00CA35DE" w:rsidRDefault="00DB3B56"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292</w:t>
            </w:r>
          </w:p>
        </w:tc>
        <w:tc>
          <w:tcPr>
            <w:tcW w:w="643" w:type="dxa"/>
            <w:noWrap/>
            <w:vAlign w:val="bottom"/>
            <w:hideMark/>
          </w:tcPr>
          <w:p w14:paraId="07054D39" w14:textId="586368A3" w:rsidR="00CB2C68" w:rsidRPr="00CA35D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w:t>
            </w:r>
            <w:r w:rsidR="000A6020">
              <w:rPr>
                <w:rFonts w:ascii="Calibri" w:eastAsia="Times New Roman" w:hAnsi="Calibri" w:cs="Calibri"/>
                <w:i/>
                <w:iCs/>
                <w:color w:val="000000"/>
                <w:sz w:val="24"/>
                <w:szCs w:val="24"/>
                <w:lang w:eastAsia="en-GB"/>
              </w:rPr>
              <w:t>.1</w:t>
            </w:r>
          </w:p>
        </w:tc>
        <w:tc>
          <w:tcPr>
            <w:tcW w:w="642" w:type="dxa"/>
            <w:noWrap/>
            <w:vAlign w:val="bottom"/>
            <w:hideMark/>
          </w:tcPr>
          <w:p w14:paraId="71702D97" w14:textId="1268C889" w:rsidR="00CB2C68" w:rsidRPr="00CA35DE" w:rsidRDefault="000A6020"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11.6</w:t>
            </w:r>
          </w:p>
        </w:tc>
        <w:tc>
          <w:tcPr>
            <w:tcW w:w="668" w:type="dxa"/>
            <w:noWrap/>
            <w:vAlign w:val="bottom"/>
            <w:hideMark/>
          </w:tcPr>
          <w:p w14:paraId="7791E84C" w14:textId="7DBA265F" w:rsidR="00CB2C68" w:rsidRPr="00CA35DE" w:rsidRDefault="000A6020"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20.2</w:t>
            </w:r>
          </w:p>
        </w:tc>
        <w:tc>
          <w:tcPr>
            <w:tcW w:w="642" w:type="dxa"/>
            <w:noWrap/>
            <w:vAlign w:val="bottom"/>
            <w:hideMark/>
          </w:tcPr>
          <w:p w14:paraId="3389A1EC" w14:textId="4BAEC2CD" w:rsidR="00CB2C68" w:rsidRPr="00CA35D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23.</w:t>
            </w:r>
            <w:r w:rsidR="000A6020">
              <w:rPr>
                <w:rFonts w:ascii="Calibri" w:eastAsia="Times New Roman" w:hAnsi="Calibri" w:cs="Calibri"/>
                <w:i/>
                <w:iCs/>
                <w:color w:val="000000"/>
                <w:sz w:val="24"/>
                <w:szCs w:val="24"/>
                <w:lang w:eastAsia="en-GB"/>
              </w:rPr>
              <w:t>6</w:t>
            </w:r>
          </w:p>
        </w:tc>
        <w:tc>
          <w:tcPr>
            <w:tcW w:w="642" w:type="dxa"/>
            <w:noWrap/>
            <w:vAlign w:val="bottom"/>
            <w:hideMark/>
          </w:tcPr>
          <w:p w14:paraId="4215AD61" w14:textId="6082FD3C" w:rsidR="00CB2C68" w:rsidRPr="00CA35DE" w:rsidRDefault="000A6020"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15.8</w:t>
            </w:r>
          </w:p>
        </w:tc>
        <w:tc>
          <w:tcPr>
            <w:tcW w:w="642" w:type="dxa"/>
            <w:noWrap/>
            <w:vAlign w:val="bottom"/>
            <w:hideMark/>
          </w:tcPr>
          <w:p w14:paraId="54A9497D" w14:textId="0451BF5C" w:rsidR="00CB2C68" w:rsidRPr="00CA35DE" w:rsidRDefault="000A6020"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23.6</w:t>
            </w:r>
          </w:p>
        </w:tc>
        <w:tc>
          <w:tcPr>
            <w:tcW w:w="1035" w:type="dxa"/>
            <w:noWrap/>
            <w:vAlign w:val="bottom"/>
            <w:hideMark/>
          </w:tcPr>
          <w:p w14:paraId="7D7525C9" w14:textId="21A702BA" w:rsidR="00CB2C68" w:rsidRPr="00CA35D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w:t>
            </w:r>
            <w:r w:rsidR="003108E7">
              <w:rPr>
                <w:rFonts w:ascii="Calibri" w:eastAsia="Times New Roman" w:hAnsi="Calibri" w:cs="Calibri"/>
                <w:b/>
                <w:bCs/>
                <w:color w:val="000000"/>
                <w:sz w:val="24"/>
                <w:szCs w:val="24"/>
                <w:lang w:eastAsia="en-GB"/>
              </w:rPr>
              <w:t>0</w:t>
            </w:r>
          </w:p>
        </w:tc>
      </w:tr>
      <w:tr w:rsidR="00CB2C68" w:rsidRPr="00BA50FD" w14:paraId="349F234F"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7431C48" w14:textId="77777777" w:rsidR="00CB2C68" w:rsidRPr="00CA35DE" w:rsidRDefault="00CB2C68" w:rsidP="00150AB2">
            <w:pPr>
              <w:spacing w:after="0"/>
              <w:rPr>
                <w:rFonts w:ascii="Calibri" w:eastAsia="Times New Roman" w:hAnsi="Calibri" w:cs="Calibri"/>
                <w:color w:val="000000"/>
                <w:sz w:val="24"/>
                <w:szCs w:val="24"/>
                <w:lang w:eastAsia="en-GB"/>
              </w:rPr>
            </w:pPr>
            <w:r w:rsidRPr="00CA35DE">
              <w:rPr>
                <w:rFonts w:ascii="Calibri" w:hAnsi="Calibri" w:cs="Calibri"/>
                <w:color w:val="000000"/>
                <w:sz w:val="24"/>
                <w:szCs w:val="24"/>
              </w:rPr>
              <w:t>Next Least Deprived</w:t>
            </w:r>
          </w:p>
        </w:tc>
        <w:tc>
          <w:tcPr>
            <w:tcW w:w="703" w:type="dxa"/>
            <w:noWrap/>
            <w:vAlign w:val="bottom"/>
            <w:hideMark/>
          </w:tcPr>
          <w:p w14:paraId="64A0FE13" w14:textId="23FFA0D9" w:rsidR="00CB2C68" w:rsidRPr="00CA35DE" w:rsidRDefault="00DB3B56"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332</w:t>
            </w:r>
          </w:p>
        </w:tc>
        <w:tc>
          <w:tcPr>
            <w:tcW w:w="643" w:type="dxa"/>
            <w:noWrap/>
            <w:vAlign w:val="bottom"/>
            <w:hideMark/>
          </w:tcPr>
          <w:p w14:paraId="0F400BED" w14:textId="7647B341"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2.7</w:t>
            </w:r>
          </w:p>
        </w:tc>
        <w:tc>
          <w:tcPr>
            <w:tcW w:w="642" w:type="dxa"/>
            <w:noWrap/>
            <w:vAlign w:val="bottom"/>
            <w:hideMark/>
          </w:tcPr>
          <w:p w14:paraId="27164197" w14:textId="4F32714C"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14.</w:t>
            </w:r>
            <w:r w:rsidR="00CB2C68">
              <w:rPr>
                <w:rFonts w:ascii="Calibri" w:eastAsia="Times New Roman" w:hAnsi="Calibri" w:cs="Calibri"/>
                <w:i/>
                <w:iCs/>
                <w:color w:val="000000"/>
                <w:sz w:val="24"/>
                <w:szCs w:val="24"/>
                <w:lang w:eastAsia="en-GB"/>
              </w:rPr>
              <w:t>8</w:t>
            </w:r>
          </w:p>
        </w:tc>
        <w:tc>
          <w:tcPr>
            <w:tcW w:w="668" w:type="dxa"/>
            <w:noWrap/>
            <w:vAlign w:val="bottom"/>
            <w:hideMark/>
          </w:tcPr>
          <w:p w14:paraId="1BDF0411" w14:textId="3EF60565"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21.1</w:t>
            </w:r>
          </w:p>
        </w:tc>
        <w:tc>
          <w:tcPr>
            <w:tcW w:w="642" w:type="dxa"/>
            <w:noWrap/>
            <w:vAlign w:val="bottom"/>
            <w:hideMark/>
          </w:tcPr>
          <w:p w14:paraId="55ABBB38" w14:textId="2E2E9E0B"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20.2</w:t>
            </w:r>
          </w:p>
        </w:tc>
        <w:tc>
          <w:tcPr>
            <w:tcW w:w="642" w:type="dxa"/>
            <w:noWrap/>
            <w:vAlign w:val="bottom"/>
            <w:hideMark/>
          </w:tcPr>
          <w:p w14:paraId="383A3247" w14:textId="69BCF405"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26.9</w:t>
            </w:r>
          </w:p>
        </w:tc>
        <w:tc>
          <w:tcPr>
            <w:tcW w:w="642" w:type="dxa"/>
            <w:noWrap/>
            <w:vAlign w:val="bottom"/>
            <w:hideMark/>
          </w:tcPr>
          <w:p w14:paraId="2BA7ACF4" w14:textId="7B9CB81A" w:rsidR="00CB2C68" w:rsidRPr="00CA35DE" w:rsidRDefault="000A6020"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22</w:t>
            </w:r>
            <w:r w:rsidR="00CB2C68">
              <w:rPr>
                <w:rFonts w:ascii="Calibri" w:eastAsia="Times New Roman" w:hAnsi="Calibri" w:cs="Calibri"/>
                <w:i/>
                <w:iCs/>
                <w:color w:val="000000"/>
                <w:sz w:val="24"/>
                <w:szCs w:val="24"/>
                <w:lang w:eastAsia="en-GB"/>
              </w:rPr>
              <w:t>.7</w:t>
            </w:r>
          </w:p>
        </w:tc>
        <w:tc>
          <w:tcPr>
            <w:tcW w:w="1035" w:type="dxa"/>
            <w:noWrap/>
            <w:vAlign w:val="bottom"/>
            <w:hideMark/>
          </w:tcPr>
          <w:p w14:paraId="5AA2DA57" w14:textId="1AB68DDD" w:rsidR="00CB2C68" w:rsidRPr="00CA35D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w:t>
            </w:r>
            <w:r w:rsidR="003108E7">
              <w:rPr>
                <w:rFonts w:ascii="Calibri" w:eastAsia="Times New Roman" w:hAnsi="Calibri" w:cs="Calibri"/>
                <w:b/>
                <w:bCs/>
                <w:color w:val="000000"/>
                <w:sz w:val="24"/>
                <w:szCs w:val="24"/>
                <w:lang w:eastAsia="en-GB"/>
              </w:rPr>
              <w:t>1</w:t>
            </w:r>
          </w:p>
        </w:tc>
      </w:tr>
      <w:tr w:rsidR="00CB2C68" w:rsidRPr="00BA50FD" w14:paraId="643A29C0"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581A5029" w14:textId="77777777" w:rsidR="00CB2C68" w:rsidRPr="00CA35DE" w:rsidRDefault="00CB2C68" w:rsidP="00150AB2">
            <w:pPr>
              <w:spacing w:after="0"/>
              <w:rPr>
                <w:rFonts w:ascii="Calibri" w:eastAsia="Times New Roman" w:hAnsi="Calibri" w:cs="Calibri"/>
                <w:color w:val="000000"/>
                <w:sz w:val="24"/>
                <w:szCs w:val="24"/>
                <w:lang w:eastAsia="en-GB"/>
              </w:rPr>
            </w:pPr>
            <w:r w:rsidRPr="00CA35DE">
              <w:rPr>
                <w:rFonts w:ascii="Calibri" w:hAnsi="Calibri" w:cs="Calibri"/>
                <w:color w:val="000000"/>
                <w:sz w:val="24"/>
                <w:szCs w:val="24"/>
              </w:rPr>
              <w:t>Least Deprived</w:t>
            </w:r>
          </w:p>
        </w:tc>
        <w:tc>
          <w:tcPr>
            <w:tcW w:w="703" w:type="dxa"/>
            <w:noWrap/>
            <w:vAlign w:val="bottom"/>
            <w:hideMark/>
          </w:tcPr>
          <w:p w14:paraId="04821329" w14:textId="53820E42" w:rsidR="00CB2C68" w:rsidRPr="00CA35DE" w:rsidRDefault="00DB3B56"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383</w:t>
            </w:r>
          </w:p>
        </w:tc>
        <w:tc>
          <w:tcPr>
            <w:tcW w:w="643" w:type="dxa"/>
            <w:noWrap/>
            <w:vAlign w:val="bottom"/>
            <w:hideMark/>
          </w:tcPr>
          <w:p w14:paraId="0D25AC58" w14:textId="783987CF" w:rsidR="00CB2C68" w:rsidRPr="00CA35DE" w:rsidRDefault="008F1A0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w:t>
            </w:r>
            <w:r w:rsidR="00CB2C68">
              <w:rPr>
                <w:rFonts w:ascii="Calibri" w:eastAsia="Times New Roman" w:hAnsi="Calibri" w:cs="Calibri"/>
                <w:i/>
                <w:iCs/>
                <w:color w:val="000000"/>
                <w:sz w:val="24"/>
                <w:szCs w:val="24"/>
                <w:lang w:eastAsia="en-GB"/>
              </w:rPr>
              <w:t>.1</w:t>
            </w:r>
          </w:p>
        </w:tc>
        <w:tc>
          <w:tcPr>
            <w:tcW w:w="642" w:type="dxa"/>
            <w:noWrap/>
            <w:vAlign w:val="bottom"/>
            <w:hideMark/>
          </w:tcPr>
          <w:p w14:paraId="79515207" w14:textId="12925A3A" w:rsidR="00CB2C68" w:rsidRPr="00CA35DE" w:rsidRDefault="008F1A0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w:t>
            </w:r>
            <w:r w:rsidR="00CB2C68">
              <w:rPr>
                <w:rFonts w:ascii="Calibri" w:eastAsia="Times New Roman" w:hAnsi="Calibri" w:cs="Calibri"/>
                <w:i/>
                <w:iCs/>
                <w:color w:val="000000"/>
                <w:sz w:val="24"/>
                <w:szCs w:val="24"/>
                <w:lang w:eastAsia="en-GB"/>
              </w:rPr>
              <w:t>.1</w:t>
            </w:r>
          </w:p>
        </w:tc>
        <w:tc>
          <w:tcPr>
            <w:tcW w:w="668" w:type="dxa"/>
            <w:noWrap/>
            <w:vAlign w:val="bottom"/>
            <w:hideMark/>
          </w:tcPr>
          <w:p w14:paraId="3FC4E13C" w14:textId="685D1E24" w:rsidR="00CB2C68" w:rsidRPr="00CA35DE" w:rsidRDefault="008F1A0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19.8</w:t>
            </w:r>
          </w:p>
        </w:tc>
        <w:tc>
          <w:tcPr>
            <w:tcW w:w="642" w:type="dxa"/>
            <w:noWrap/>
            <w:vAlign w:val="bottom"/>
            <w:hideMark/>
          </w:tcPr>
          <w:p w14:paraId="7F019D06" w14:textId="4C69F246" w:rsidR="00CB2C68" w:rsidRPr="00CA35DE" w:rsidRDefault="008F1A0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23.8</w:t>
            </w:r>
          </w:p>
        </w:tc>
        <w:tc>
          <w:tcPr>
            <w:tcW w:w="642" w:type="dxa"/>
            <w:noWrap/>
            <w:vAlign w:val="bottom"/>
            <w:hideMark/>
          </w:tcPr>
          <w:p w14:paraId="7BF1F466" w14:textId="3A0FFD61" w:rsidR="00CB2C68" w:rsidRPr="00CA35DE" w:rsidRDefault="008F1A0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21.7</w:t>
            </w:r>
          </w:p>
        </w:tc>
        <w:tc>
          <w:tcPr>
            <w:tcW w:w="642" w:type="dxa"/>
            <w:noWrap/>
            <w:vAlign w:val="bottom"/>
            <w:hideMark/>
          </w:tcPr>
          <w:p w14:paraId="0C39EBC3" w14:textId="5D4DF1D5" w:rsidR="00CB2C68" w:rsidRPr="00CA35DE" w:rsidRDefault="008F1A0F"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23.5</w:t>
            </w:r>
          </w:p>
        </w:tc>
        <w:tc>
          <w:tcPr>
            <w:tcW w:w="1035" w:type="dxa"/>
            <w:noWrap/>
            <w:vAlign w:val="bottom"/>
            <w:hideMark/>
          </w:tcPr>
          <w:p w14:paraId="25165150" w14:textId="53A7E122" w:rsidR="00CB2C68" w:rsidRPr="00CA35DE"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w:t>
            </w:r>
            <w:r w:rsidR="003108E7">
              <w:rPr>
                <w:rFonts w:ascii="Calibri" w:eastAsia="Times New Roman" w:hAnsi="Calibri" w:cs="Calibri"/>
                <w:b/>
                <w:bCs/>
                <w:color w:val="000000"/>
                <w:sz w:val="24"/>
                <w:szCs w:val="24"/>
                <w:lang w:eastAsia="en-GB"/>
              </w:rPr>
              <w:t>2</w:t>
            </w:r>
          </w:p>
        </w:tc>
      </w:tr>
      <w:tr w:rsidR="00CB2C68" w:rsidRPr="00BA50FD" w14:paraId="4EC5E9F5"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266093BA" w14:textId="77777777" w:rsidR="00CB2C68" w:rsidRPr="00CA35DE" w:rsidRDefault="00CB2C68" w:rsidP="00150AB2">
            <w:pPr>
              <w:spacing w:after="0"/>
              <w:rPr>
                <w:rFonts w:ascii="Calibri" w:eastAsia="Times New Roman" w:hAnsi="Calibri" w:cs="Calibri"/>
                <w:color w:val="000000"/>
                <w:sz w:val="24"/>
                <w:szCs w:val="24"/>
                <w:lang w:eastAsia="en-GB"/>
              </w:rPr>
            </w:pPr>
            <w:r w:rsidRPr="00CA35DE">
              <w:rPr>
                <w:rFonts w:ascii="Calibri" w:hAnsi="Calibri" w:cs="Calibri"/>
                <w:color w:val="000000"/>
                <w:sz w:val="24"/>
                <w:szCs w:val="24"/>
              </w:rPr>
              <w:t>All Respondents</w:t>
            </w:r>
          </w:p>
        </w:tc>
        <w:tc>
          <w:tcPr>
            <w:tcW w:w="703" w:type="dxa"/>
            <w:noWrap/>
            <w:vAlign w:val="bottom"/>
            <w:hideMark/>
          </w:tcPr>
          <w:p w14:paraId="62100C67" w14:textId="660408AA" w:rsidR="00CB2C68" w:rsidRPr="00CA35DE" w:rsidRDefault="002062A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2101</w:t>
            </w:r>
          </w:p>
        </w:tc>
        <w:tc>
          <w:tcPr>
            <w:tcW w:w="643" w:type="dxa"/>
            <w:noWrap/>
            <w:vAlign w:val="bottom"/>
            <w:hideMark/>
          </w:tcPr>
          <w:p w14:paraId="1CB8B059" w14:textId="7AEF43A2" w:rsidR="00CB2C68" w:rsidRPr="00CA35D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4.7</w:t>
            </w:r>
          </w:p>
        </w:tc>
        <w:tc>
          <w:tcPr>
            <w:tcW w:w="642" w:type="dxa"/>
            <w:noWrap/>
            <w:vAlign w:val="bottom"/>
            <w:hideMark/>
          </w:tcPr>
          <w:p w14:paraId="74521381" w14:textId="78954E05" w:rsidR="00CB2C68" w:rsidRPr="00CA35DE" w:rsidRDefault="002062A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14.7</w:t>
            </w:r>
          </w:p>
        </w:tc>
        <w:tc>
          <w:tcPr>
            <w:tcW w:w="668" w:type="dxa"/>
            <w:noWrap/>
            <w:vAlign w:val="bottom"/>
            <w:hideMark/>
          </w:tcPr>
          <w:p w14:paraId="0BC33F84" w14:textId="43C3A104" w:rsidR="00CB2C68" w:rsidRPr="00CA35DE" w:rsidRDefault="002062A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21</w:t>
            </w:r>
            <w:r w:rsidR="00CB2C68">
              <w:rPr>
                <w:rFonts w:ascii="Calibri" w:eastAsia="Times New Roman" w:hAnsi="Calibri" w:cs="Calibri"/>
                <w:i/>
                <w:iCs/>
                <w:color w:val="000000"/>
                <w:sz w:val="24"/>
                <w:szCs w:val="24"/>
                <w:lang w:eastAsia="en-GB"/>
              </w:rPr>
              <w:t>.5</w:t>
            </w:r>
          </w:p>
        </w:tc>
        <w:tc>
          <w:tcPr>
            <w:tcW w:w="642" w:type="dxa"/>
            <w:noWrap/>
            <w:vAlign w:val="bottom"/>
            <w:hideMark/>
          </w:tcPr>
          <w:p w14:paraId="5C6863F9" w14:textId="084C5C8D" w:rsidR="00CB2C68" w:rsidRPr="00CA35DE" w:rsidRDefault="002062A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21.7</w:t>
            </w:r>
          </w:p>
        </w:tc>
        <w:tc>
          <w:tcPr>
            <w:tcW w:w="642" w:type="dxa"/>
            <w:noWrap/>
            <w:vAlign w:val="bottom"/>
            <w:hideMark/>
          </w:tcPr>
          <w:p w14:paraId="2BD02A10" w14:textId="376CA9CA" w:rsidR="00CB2C68" w:rsidRPr="00CA35D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14.</w:t>
            </w:r>
            <w:r w:rsidR="002062A3">
              <w:rPr>
                <w:rFonts w:ascii="Calibri" w:eastAsia="Times New Roman" w:hAnsi="Calibri" w:cs="Calibri"/>
                <w:i/>
                <w:iCs/>
                <w:color w:val="000000"/>
                <w:sz w:val="24"/>
                <w:szCs w:val="24"/>
                <w:lang w:eastAsia="en-GB"/>
              </w:rPr>
              <w:t>9</w:t>
            </w:r>
          </w:p>
        </w:tc>
        <w:tc>
          <w:tcPr>
            <w:tcW w:w="642" w:type="dxa"/>
            <w:noWrap/>
            <w:vAlign w:val="bottom"/>
            <w:hideMark/>
          </w:tcPr>
          <w:p w14:paraId="6BEA8326" w14:textId="77CE97DD" w:rsidR="00CB2C68" w:rsidRPr="00CA35DE" w:rsidRDefault="002062A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22.6</w:t>
            </w:r>
          </w:p>
        </w:tc>
        <w:tc>
          <w:tcPr>
            <w:tcW w:w="1035" w:type="dxa"/>
            <w:noWrap/>
            <w:vAlign w:val="bottom"/>
            <w:hideMark/>
          </w:tcPr>
          <w:p w14:paraId="1EB632C1" w14:textId="31F688A9" w:rsidR="00CB2C68" w:rsidRPr="00CA35DE"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Pr>
                <w:rFonts w:ascii="Calibri" w:eastAsia="Times New Roman" w:hAnsi="Calibri" w:cs="Calibri"/>
                <w:b/>
                <w:bCs/>
                <w:color w:val="000000"/>
                <w:sz w:val="24"/>
                <w:szCs w:val="24"/>
                <w:lang w:eastAsia="en-GB"/>
              </w:rPr>
              <w:t>3.</w:t>
            </w:r>
            <w:r w:rsidR="002062A3">
              <w:rPr>
                <w:rFonts w:ascii="Calibri" w:eastAsia="Times New Roman" w:hAnsi="Calibri" w:cs="Calibri"/>
                <w:b/>
                <w:bCs/>
                <w:color w:val="000000"/>
                <w:sz w:val="24"/>
                <w:szCs w:val="24"/>
                <w:lang w:eastAsia="en-GB"/>
              </w:rPr>
              <w:t>0</w:t>
            </w:r>
          </w:p>
        </w:tc>
      </w:tr>
    </w:tbl>
    <w:p w14:paraId="19AD3FA9" w14:textId="77777777" w:rsidR="00CB2C68" w:rsidRPr="00BA50FD" w:rsidRDefault="00CB2C68" w:rsidP="00CB2C68">
      <w:pPr>
        <w:rPr>
          <w:rFonts w:ascii="Calibri" w:hAnsi="Calibri" w:cs="Calibri"/>
          <w:b/>
          <w:sz w:val="26"/>
          <w:szCs w:val="26"/>
        </w:rPr>
      </w:pPr>
    </w:p>
    <w:p w14:paraId="26700033" w14:textId="77777777" w:rsidR="00CB2C68" w:rsidRPr="00BA50FD" w:rsidRDefault="00CB2C68" w:rsidP="00CB2C68">
      <w:pPr>
        <w:rPr>
          <w:rFonts w:ascii="Calibri" w:hAnsi="Calibri" w:cs="Calibri"/>
          <w:b/>
          <w:sz w:val="26"/>
          <w:szCs w:val="26"/>
        </w:rPr>
      </w:pPr>
      <w:r>
        <w:rPr>
          <w:rFonts w:ascii="Calibri" w:hAnsi="Calibri" w:cs="Calibri"/>
          <w:b/>
          <w:sz w:val="26"/>
          <w:szCs w:val="26"/>
        </w:rPr>
        <w:t xml:space="preserve"> </w:t>
      </w:r>
    </w:p>
    <w:p w14:paraId="31C47B25" w14:textId="2601D120" w:rsidR="00CB2C68" w:rsidRPr="00BA50FD" w:rsidRDefault="00CB2C68" w:rsidP="00CB2C68">
      <w:pPr>
        <w:rPr>
          <w:rFonts w:ascii="Calibri" w:hAnsi="Calibri" w:cs="Calibri"/>
          <w:b/>
          <w:sz w:val="26"/>
          <w:szCs w:val="26"/>
        </w:rPr>
      </w:pPr>
      <w:r w:rsidRPr="00BA50FD">
        <w:rPr>
          <w:rFonts w:ascii="Calibri" w:hAnsi="Calibri" w:cs="Calibri"/>
          <w:b/>
          <w:sz w:val="26"/>
          <w:szCs w:val="26"/>
        </w:rPr>
        <w:t>And in a typical week, for how many​ minutes do you exercise or do physical activity (such as walking or gardening)?</w:t>
      </w:r>
    </w:p>
    <w:p w14:paraId="59B51361" w14:textId="463AB050" w:rsidR="00CB2C68" w:rsidRPr="0035331D" w:rsidRDefault="00CB2C68" w:rsidP="00CB2C68">
      <w:pPr>
        <w:rPr>
          <w:rFonts w:ascii="Calibri" w:hAnsi="Calibri" w:cs="Calibri"/>
          <w:bCs/>
          <w:sz w:val="24"/>
          <w:szCs w:val="24"/>
        </w:rPr>
      </w:pPr>
      <w:r w:rsidRPr="0035331D">
        <w:rPr>
          <w:rFonts w:ascii="Calibri" w:hAnsi="Calibri" w:cs="Calibri"/>
          <w:bCs/>
          <w:sz w:val="24"/>
          <w:szCs w:val="24"/>
        </w:rPr>
        <w:t>A third of those (32.</w:t>
      </w:r>
      <w:r w:rsidR="004D4682" w:rsidRPr="0035331D">
        <w:rPr>
          <w:rFonts w:ascii="Calibri" w:hAnsi="Calibri" w:cs="Calibri"/>
          <w:bCs/>
          <w:sz w:val="24"/>
          <w:szCs w:val="24"/>
        </w:rPr>
        <w:t>6</w:t>
      </w:r>
      <w:r w:rsidRPr="0035331D">
        <w:rPr>
          <w:rFonts w:ascii="Calibri" w:hAnsi="Calibri" w:cs="Calibri"/>
          <w:bCs/>
          <w:sz w:val="24"/>
          <w:szCs w:val="24"/>
        </w:rPr>
        <w:t xml:space="preserve">%) surveyed reported undertaking at least 150 minutes of exercise or physical activity in a typical week.  Just 4.1% said they didn’t do any exercise or physical activity, </w:t>
      </w:r>
      <w:r w:rsidR="00E02949" w:rsidRPr="0035331D">
        <w:rPr>
          <w:rFonts w:ascii="Calibri" w:hAnsi="Calibri" w:cs="Calibri"/>
          <w:bCs/>
          <w:sz w:val="24"/>
          <w:szCs w:val="24"/>
        </w:rPr>
        <w:t>reflecting the findings of the 202</w:t>
      </w:r>
      <w:r w:rsidR="00A4415F">
        <w:rPr>
          <w:rFonts w:ascii="Calibri" w:hAnsi="Calibri" w:cs="Calibri"/>
          <w:bCs/>
          <w:sz w:val="24"/>
          <w:szCs w:val="24"/>
        </w:rPr>
        <w:t>3</w:t>
      </w:r>
      <w:r w:rsidR="00E02949" w:rsidRPr="0035331D">
        <w:rPr>
          <w:rFonts w:ascii="Calibri" w:hAnsi="Calibri" w:cs="Calibri"/>
          <w:bCs/>
          <w:sz w:val="24"/>
          <w:szCs w:val="24"/>
        </w:rPr>
        <w:t xml:space="preserve"> Ask Cardiff survey</w:t>
      </w:r>
      <w:r w:rsidRPr="0035331D">
        <w:rPr>
          <w:rFonts w:ascii="Calibri" w:hAnsi="Calibri" w:cs="Calibri"/>
          <w:bCs/>
          <w:sz w:val="24"/>
          <w:szCs w:val="24"/>
        </w:rPr>
        <w:t>.</w:t>
      </w:r>
    </w:p>
    <w:p w14:paraId="12B56162" w14:textId="3E604C3E" w:rsidR="00CB2C68" w:rsidRPr="00BA50FD" w:rsidRDefault="00CB2C68" w:rsidP="00CB2C68">
      <w:pPr>
        <w:rPr>
          <w:rFonts w:ascii="Calibri" w:hAnsi="Calibri" w:cs="Calibri"/>
          <w:bCs/>
          <w:sz w:val="24"/>
          <w:szCs w:val="24"/>
        </w:rPr>
      </w:pPr>
      <w:r w:rsidRPr="0035331D">
        <w:rPr>
          <w:rFonts w:ascii="Calibri" w:hAnsi="Calibri" w:cs="Calibri"/>
          <w:bCs/>
          <w:sz w:val="24"/>
          <w:szCs w:val="24"/>
        </w:rPr>
        <w:t>The average respondent did a minimum of 8</w:t>
      </w:r>
      <w:r w:rsidR="00053D84" w:rsidRPr="0035331D">
        <w:rPr>
          <w:rFonts w:ascii="Calibri" w:hAnsi="Calibri" w:cs="Calibri"/>
          <w:bCs/>
          <w:sz w:val="24"/>
          <w:szCs w:val="24"/>
        </w:rPr>
        <w:t>6</w:t>
      </w:r>
      <w:r w:rsidRPr="0035331D">
        <w:rPr>
          <w:rFonts w:ascii="Calibri" w:hAnsi="Calibri" w:cs="Calibri"/>
          <w:bCs/>
          <w:sz w:val="24"/>
          <w:szCs w:val="24"/>
        </w:rPr>
        <w:t>.</w:t>
      </w:r>
      <w:r w:rsidR="00053D84" w:rsidRPr="0035331D">
        <w:rPr>
          <w:rFonts w:ascii="Calibri" w:hAnsi="Calibri" w:cs="Calibri"/>
          <w:bCs/>
          <w:sz w:val="24"/>
          <w:szCs w:val="24"/>
        </w:rPr>
        <w:t>6</w:t>
      </w:r>
      <w:r w:rsidRPr="0035331D">
        <w:rPr>
          <w:rFonts w:ascii="Calibri" w:hAnsi="Calibri" w:cs="Calibri"/>
          <w:bCs/>
          <w:sz w:val="24"/>
          <w:szCs w:val="24"/>
        </w:rPr>
        <w:t xml:space="preserve"> minutes of exercise per week.</w:t>
      </w:r>
    </w:p>
    <w:p w14:paraId="5365AAB7" w14:textId="74A083BD" w:rsidR="00CB2C68" w:rsidRDefault="00D11DC0" w:rsidP="00AC197B">
      <w:pPr>
        <w:spacing w:after="120" w:line="360" w:lineRule="auto"/>
        <w:rPr>
          <w:rFonts w:ascii="Calibri" w:hAnsi="Calibri" w:cs="Calibri"/>
          <w:bCs/>
          <w:sz w:val="24"/>
          <w:szCs w:val="24"/>
        </w:rPr>
      </w:pPr>
      <w:r>
        <w:rPr>
          <w:noProof/>
          <w14:ligatures w14:val="standardContextual"/>
        </w:rPr>
        <w:drawing>
          <wp:inline distT="0" distB="0" distL="0" distR="0" wp14:anchorId="362514A4" wp14:editId="68257F24">
            <wp:extent cx="5759450" cy="2598420"/>
            <wp:effectExtent l="0" t="0" r="12700" b="11430"/>
            <wp:docPr id="1012009665" name="Chart 1" descr="Chart showing response pattern described in the narrative text">
              <a:extLst xmlns:a="http://schemas.openxmlformats.org/drawingml/2006/main">
                <a:ext uri="{FF2B5EF4-FFF2-40B4-BE49-F238E27FC236}">
                  <a16:creationId xmlns:a16="http://schemas.microsoft.com/office/drawing/2014/main" id="{613AD02C-C5D2-46C4-1A51-C89642F6086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5"/>
              </a:graphicData>
            </a:graphic>
          </wp:inline>
        </w:drawing>
      </w:r>
    </w:p>
    <w:p w14:paraId="7E531E92" w14:textId="3B0354BE" w:rsidR="00CB2C68" w:rsidRPr="00BA50FD" w:rsidRDefault="00393D72" w:rsidP="00CB2C68">
      <w:pPr>
        <w:rPr>
          <w:rFonts w:ascii="Calibri" w:hAnsi="Calibri" w:cs="Calibri"/>
          <w:bCs/>
          <w:sz w:val="24"/>
          <w:szCs w:val="24"/>
        </w:rPr>
      </w:pPr>
      <w:r w:rsidRPr="006046CF">
        <w:rPr>
          <w:rFonts w:ascii="Calibri" w:hAnsi="Calibri" w:cs="Calibri"/>
          <w:bCs/>
          <w:sz w:val="24"/>
          <w:szCs w:val="24"/>
        </w:rPr>
        <w:lastRenderedPageBreak/>
        <w:t>Welsh speakers</w:t>
      </w:r>
      <w:r w:rsidR="00CB2C68" w:rsidRPr="006046CF">
        <w:rPr>
          <w:rFonts w:ascii="Calibri" w:hAnsi="Calibri" w:cs="Calibri"/>
          <w:bCs/>
          <w:sz w:val="24"/>
          <w:szCs w:val="24"/>
        </w:rPr>
        <w:t xml:space="preserve"> and those aged 55 or older reported the highest levels of physical activity, with a minimum of 93</w:t>
      </w:r>
      <w:r w:rsidR="006046CF" w:rsidRPr="006046CF">
        <w:rPr>
          <w:rFonts w:ascii="Calibri" w:hAnsi="Calibri" w:cs="Calibri"/>
          <w:bCs/>
          <w:sz w:val="24"/>
          <w:szCs w:val="24"/>
        </w:rPr>
        <w:t>.7</w:t>
      </w:r>
      <w:r w:rsidR="00CB2C68" w:rsidRPr="006046CF">
        <w:rPr>
          <w:rFonts w:ascii="Calibri" w:hAnsi="Calibri" w:cs="Calibri"/>
          <w:bCs/>
          <w:sz w:val="24"/>
          <w:szCs w:val="24"/>
        </w:rPr>
        <w:t xml:space="preserve"> and 92.</w:t>
      </w:r>
      <w:r w:rsidR="006046CF" w:rsidRPr="006046CF">
        <w:rPr>
          <w:rFonts w:ascii="Calibri" w:hAnsi="Calibri" w:cs="Calibri"/>
          <w:bCs/>
          <w:sz w:val="24"/>
          <w:szCs w:val="24"/>
        </w:rPr>
        <w:t>1</w:t>
      </w:r>
      <w:r w:rsidR="00CB2C68" w:rsidRPr="006046CF">
        <w:rPr>
          <w:rFonts w:ascii="Calibri" w:hAnsi="Calibri" w:cs="Calibri"/>
          <w:bCs/>
          <w:sz w:val="24"/>
          <w:szCs w:val="24"/>
        </w:rPr>
        <w:t xml:space="preserve"> minutes per week respectively.  Those identifying as disabled had the lowest levels of activity, with an average of a minimum 6</w:t>
      </w:r>
      <w:r w:rsidR="006046CF" w:rsidRPr="006046CF">
        <w:rPr>
          <w:rFonts w:ascii="Calibri" w:hAnsi="Calibri" w:cs="Calibri"/>
          <w:bCs/>
          <w:sz w:val="24"/>
          <w:szCs w:val="24"/>
        </w:rPr>
        <w:t>4</w:t>
      </w:r>
      <w:r w:rsidR="00CB2C68" w:rsidRPr="006046CF">
        <w:rPr>
          <w:rFonts w:ascii="Calibri" w:hAnsi="Calibri" w:cs="Calibri"/>
          <w:bCs/>
          <w:sz w:val="24"/>
          <w:szCs w:val="24"/>
        </w:rPr>
        <w:t>.</w:t>
      </w:r>
      <w:r w:rsidR="006046CF" w:rsidRPr="006046CF">
        <w:rPr>
          <w:rFonts w:ascii="Calibri" w:hAnsi="Calibri" w:cs="Calibri"/>
          <w:bCs/>
          <w:sz w:val="24"/>
          <w:szCs w:val="24"/>
        </w:rPr>
        <w:t>1</w:t>
      </w:r>
      <w:r w:rsidR="00CB2C68" w:rsidRPr="006046CF">
        <w:rPr>
          <w:rFonts w:ascii="Calibri" w:hAnsi="Calibri" w:cs="Calibri"/>
          <w:bCs/>
          <w:sz w:val="24"/>
          <w:szCs w:val="24"/>
        </w:rPr>
        <w:t xml:space="preserve"> minutes per week.</w:t>
      </w:r>
    </w:p>
    <w:tbl>
      <w:tblPr>
        <w:tblStyle w:val="GridTable5Dark-Accent6"/>
        <w:tblW w:w="9661" w:type="dxa"/>
        <w:tblLook w:val="04A0" w:firstRow="1" w:lastRow="0" w:firstColumn="1" w:lastColumn="0" w:noHBand="0" w:noVBand="1"/>
      </w:tblPr>
      <w:tblGrid>
        <w:gridCol w:w="1838"/>
        <w:gridCol w:w="703"/>
        <w:gridCol w:w="642"/>
        <w:gridCol w:w="765"/>
        <w:gridCol w:w="851"/>
        <w:gridCol w:w="850"/>
        <w:gridCol w:w="992"/>
        <w:gridCol w:w="1134"/>
        <w:gridCol w:w="851"/>
        <w:gridCol w:w="1035"/>
      </w:tblGrid>
      <w:tr w:rsidR="00CB2C68" w:rsidRPr="00846DA0" w14:paraId="056076AC"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hideMark/>
          </w:tcPr>
          <w:p w14:paraId="55C8BD0D" w14:textId="77777777" w:rsidR="00CB2C68" w:rsidRPr="008504F9" w:rsidRDefault="00CB2C68" w:rsidP="00150AB2">
            <w:pPr>
              <w:spacing w:after="0"/>
              <w:rPr>
                <w:rFonts w:ascii="Times New Roman" w:eastAsia="Times New Roman" w:hAnsi="Times New Roman" w:cs="Times New Roman"/>
                <w:sz w:val="24"/>
                <w:szCs w:val="24"/>
                <w:lang w:eastAsia="en-GB"/>
              </w:rPr>
            </w:pPr>
          </w:p>
        </w:tc>
        <w:tc>
          <w:tcPr>
            <w:tcW w:w="703" w:type="dxa"/>
            <w:noWrap/>
            <w:hideMark/>
          </w:tcPr>
          <w:p w14:paraId="110978DD"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Base</w:t>
            </w:r>
          </w:p>
        </w:tc>
        <w:tc>
          <w:tcPr>
            <w:tcW w:w="642" w:type="dxa"/>
            <w:noWrap/>
            <w:hideMark/>
          </w:tcPr>
          <w:p w14:paraId="336E614C" w14:textId="77777777" w:rsidR="00CB2C68" w:rsidRPr="008504F9"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0</w:t>
            </w:r>
          </w:p>
        </w:tc>
        <w:tc>
          <w:tcPr>
            <w:tcW w:w="765" w:type="dxa"/>
            <w:noWrap/>
            <w:hideMark/>
          </w:tcPr>
          <w:p w14:paraId="2C975E21"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1-29</w:t>
            </w:r>
          </w:p>
        </w:tc>
        <w:tc>
          <w:tcPr>
            <w:tcW w:w="851" w:type="dxa"/>
            <w:noWrap/>
            <w:hideMark/>
          </w:tcPr>
          <w:p w14:paraId="4602D056"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30-59</w:t>
            </w:r>
          </w:p>
        </w:tc>
        <w:tc>
          <w:tcPr>
            <w:tcW w:w="850" w:type="dxa"/>
            <w:noWrap/>
            <w:hideMark/>
          </w:tcPr>
          <w:p w14:paraId="74FF3D7E"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60-89</w:t>
            </w:r>
          </w:p>
        </w:tc>
        <w:tc>
          <w:tcPr>
            <w:tcW w:w="992" w:type="dxa"/>
            <w:noWrap/>
            <w:hideMark/>
          </w:tcPr>
          <w:p w14:paraId="7EE70B32"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90-119</w:t>
            </w:r>
          </w:p>
        </w:tc>
        <w:tc>
          <w:tcPr>
            <w:tcW w:w="1134" w:type="dxa"/>
            <w:noWrap/>
            <w:hideMark/>
          </w:tcPr>
          <w:p w14:paraId="00A58A42"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120-149</w:t>
            </w:r>
          </w:p>
        </w:tc>
        <w:tc>
          <w:tcPr>
            <w:tcW w:w="851" w:type="dxa"/>
            <w:noWrap/>
            <w:hideMark/>
          </w:tcPr>
          <w:p w14:paraId="69B5BAA6"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150 +</w:t>
            </w:r>
          </w:p>
        </w:tc>
        <w:tc>
          <w:tcPr>
            <w:tcW w:w="1035" w:type="dxa"/>
            <w:noWrap/>
            <w:hideMark/>
          </w:tcPr>
          <w:p w14:paraId="7BC666BE"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Average</w:t>
            </w:r>
          </w:p>
        </w:tc>
      </w:tr>
      <w:tr w:rsidR="00DE2C71" w:rsidRPr="00846DA0" w14:paraId="3AB9FA5E"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tcPr>
          <w:p w14:paraId="60B54A79" w14:textId="23CBB44B" w:rsidR="00DE2C71" w:rsidRPr="008504F9" w:rsidRDefault="00DE2C71" w:rsidP="00DE2C71">
            <w:pPr>
              <w:spacing w:after="0"/>
              <w:rPr>
                <w:rFonts w:ascii="Calibri" w:eastAsia="Times New Roman" w:hAnsi="Calibri" w:cs="Calibri"/>
                <w:color w:val="000000"/>
                <w:sz w:val="24"/>
                <w:szCs w:val="24"/>
                <w:lang w:eastAsia="en-GB"/>
              </w:rPr>
            </w:pPr>
            <w:r w:rsidRPr="008504F9">
              <w:rPr>
                <w:rFonts w:ascii="Calibri" w:hAnsi="Calibri" w:cs="Calibri"/>
                <w:color w:val="000000"/>
                <w:sz w:val="24"/>
                <w:szCs w:val="24"/>
              </w:rPr>
              <w:t>Welsh speaker</w:t>
            </w:r>
          </w:p>
        </w:tc>
        <w:tc>
          <w:tcPr>
            <w:tcW w:w="703" w:type="dxa"/>
            <w:noWrap/>
          </w:tcPr>
          <w:p w14:paraId="25F6E152" w14:textId="58D05937"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180</w:t>
            </w:r>
          </w:p>
        </w:tc>
        <w:tc>
          <w:tcPr>
            <w:tcW w:w="642" w:type="dxa"/>
            <w:noWrap/>
          </w:tcPr>
          <w:p w14:paraId="0B2EC6B5" w14:textId="4BFB871E"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1.1</w:t>
            </w:r>
          </w:p>
        </w:tc>
        <w:tc>
          <w:tcPr>
            <w:tcW w:w="765" w:type="dxa"/>
            <w:noWrap/>
          </w:tcPr>
          <w:p w14:paraId="1C89BEE9" w14:textId="0B7B7892"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7.8</w:t>
            </w:r>
          </w:p>
        </w:tc>
        <w:tc>
          <w:tcPr>
            <w:tcW w:w="851" w:type="dxa"/>
            <w:noWrap/>
          </w:tcPr>
          <w:p w14:paraId="6B6DAA1D" w14:textId="1ACD3762"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14.4</w:t>
            </w:r>
          </w:p>
        </w:tc>
        <w:tc>
          <w:tcPr>
            <w:tcW w:w="850" w:type="dxa"/>
            <w:noWrap/>
          </w:tcPr>
          <w:p w14:paraId="69240096" w14:textId="4DD262DF"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15.0</w:t>
            </w:r>
          </w:p>
        </w:tc>
        <w:tc>
          <w:tcPr>
            <w:tcW w:w="992" w:type="dxa"/>
            <w:noWrap/>
          </w:tcPr>
          <w:p w14:paraId="2537639E" w14:textId="1B27EEAA"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12.2</w:t>
            </w:r>
          </w:p>
        </w:tc>
        <w:tc>
          <w:tcPr>
            <w:tcW w:w="1134" w:type="dxa"/>
            <w:noWrap/>
          </w:tcPr>
          <w:p w14:paraId="58F5782B" w14:textId="65FBA794"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16.1</w:t>
            </w:r>
          </w:p>
        </w:tc>
        <w:tc>
          <w:tcPr>
            <w:tcW w:w="851" w:type="dxa"/>
            <w:noWrap/>
          </w:tcPr>
          <w:p w14:paraId="5C0FE64E" w14:textId="0258BEF9"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33.3</w:t>
            </w:r>
          </w:p>
        </w:tc>
        <w:tc>
          <w:tcPr>
            <w:tcW w:w="1035" w:type="dxa"/>
            <w:noWrap/>
          </w:tcPr>
          <w:p w14:paraId="6903329F" w14:textId="21A300A5"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93.7</w:t>
            </w:r>
          </w:p>
        </w:tc>
      </w:tr>
      <w:tr w:rsidR="00DE2C71" w:rsidRPr="00846DA0" w14:paraId="408EEDA3"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tcPr>
          <w:p w14:paraId="0BC6C49D" w14:textId="055C778A" w:rsidR="00DE2C71" w:rsidRPr="008504F9" w:rsidRDefault="00DE2C71" w:rsidP="00DE2C71">
            <w:pPr>
              <w:spacing w:after="0"/>
              <w:rPr>
                <w:rFonts w:ascii="Calibri" w:eastAsia="Times New Roman" w:hAnsi="Calibri" w:cs="Calibri"/>
                <w:color w:val="000000"/>
                <w:sz w:val="24"/>
                <w:szCs w:val="24"/>
                <w:lang w:eastAsia="en-GB"/>
              </w:rPr>
            </w:pPr>
            <w:r w:rsidRPr="008504F9">
              <w:rPr>
                <w:rFonts w:ascii="Calibri" w:hAnsi="Calibri" w:cs="Calibri"/>
                <w:color w:val="000000"/>
                <w:sz w:val="24"/>
                <w:szCs w:val="24"/>
              </w:rPr>
              <w:t>55+</w:t>
            </w:r>
          </w:p>
        </w:tc>
        <w:tc>
          <w:tcPr>
            <w:tcW w:w="703" w:type="dxa"/>
            <w:noWrap/>
          </w:tcPr>
          <w:p w14:paraId="6371740E" w14:textId="47629916"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957</w:t>
            </w:r>
          </w:p>
        </w:tc>
        <w:tc>
          <w:tcPr>
            <w:tcW w:w="642" w:type="dxa"/>
            <w:noWrap/>
          </w:tcPr>
          <w:p w14:paraId="127E1FB2" w14:textId="2C97C46C"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4.2</w:t>
            </w:r>
          </w:p>
        </w:tc>
        <w:tc>
          <w:tcPr>
            <w:tcW w:w="765" w:type="dxa"/>
            <w:noWrap/>
          </w:tcPr>
          <w:p w14:paraId="0B92A4A4" w14:textId="55573E7F"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8.7</w:t>
            </w:r>
          </w:p>
        </w:tc>
        <w:tc>
          <w:tcPr>
            <w:tcW w:w="851" w:type="dxa"/>
            <w:noWrap/>
          </w:tcPr>
          <w:p w14:paraId="13C2EB2B" w14:textId="0F05711F"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12.0</w:t>
            </w:r>
          </w:p>
        </w:tc>
        <w:tc>
          <w:tcPr>
            <w:tcW w:w="850" w:type="dxa"/>
            <w:noWrap/>
          </w:tcPr>
          <w:p w14:paraId="37C47DF4" w14:textId="5ED163B6"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14.2</w:t>
            </w:r>
          </w:p>
        </w:tc>
        <w:tc>
          <w:tcPr>
            <w:tcW w:w="992" w:type="dxa"/>
            <w:noWrap/>
          </w:tcPr>
          <w:p w14:paraId="0820CF5D" w14:textId="21EB38D3"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12.6</w:t>
            </w:r>
          </w:p>
        </w:tc>
        <w:tc>
          <w:tcPr>
            <w:tcW w:w="1134" w:type="dxa"/>
            <w:noWrap/>
          </w:tcPr>
          <w:p w14:paraId="6DBFCE77" w14:textId="57EFCC38"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13.2</w:t>
            </w:r>
          </w:p>
        </w:tc>
        <w:tc>
          <w:tcPr>
            <w:tcW w:w="851" w:type="dxa"/>
            <w:noWrap/>
          </w:tcPr>
          <w:p w14:paraId="7260A775" w14:textId="257A6AD2"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35.1</w:t>
            </w:r>
          </w:p>
        </w:tc>
        <w:tc>
          <w:tcPr>
            <w:tcW w:w="1035" w:type="dxa"/>
            <w:noWrap/>
          </w:tcPr>
          <w:p w14:paraId="01053A01" w14:textId="6460B209"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92.1</w:t>
            </w:r>
          </w:p>
        </w:tc>
      </w:tr>
      <w:tr w:rsidR="00DE2C71" w:rsidRPr="00846DA0" w14:paraId="188BE5D5"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tcPr>
          <w:p w14:paraId="463F65AD" w14:textId="6C9AE280" w:rsidR="00DE2C71" w:rsidRPr="008504F9" w:rsidRDefault="00DE2C71" w:rsidP="00DE2C71">
            <w:pPr>
              <w:spacing w:after="0"/>
              <w:rPr>
                <w:rFonts w:ascii="Calibri" w:hAnsi="Calibri" w:cs="Calibri"/>
                <w:color w:val="000000"/>
                <w:sz w:val="24"/>
                <w:szCs w:val="24"/>
              </w:rPr>
            </w:pPr>
            <w:r w:rsidRPr="008504F9">
              <w:rPr>
                <w:rFonts w:ascii="Calibri" w:hAnsi="Calibri" w:cs="Calibri"/>
                <w:color w:val="000000"/>
                <w:sz w:val="24"/>
                <w:szCs w:val="24"/>
              </w:rPr>
              <w:t>Male</w:t>
            </w:r>
          </w:p>
        </w:tc>
        <w:tc>
          <w:tcPr>
            <w:tcW w:w="703" w:type="dxa"/>
            <w:noWrap/>
          </w:tcPr>
          <w:p w14:paraId="092C6C87" w14:textId="0CF04389"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b/>
                <w:bCs/>
                <w:color w:val="000000"/>
                <w:sz w:val="24"/>
                <w:szCs w:val="24"/>
              </w:rPr>
            </w:pPr>
            <w:r w:rsidRPr="00032A70">
              <w:rPr>
                <w:rFonts w:ascii="Calibri" w:hAnsi="Calibri" w:cs="Calibri"/>
                <w:b/>
                <w:bCs/>
                <w:color w:val="000000"/>
                <w:sz w:val="24"/>
                <w:szCs w:val="24"/>
              </w:rPr>
              <w:t>825</w:t>
            </w:r>
          </w:p>
        </w:tc>
        <w:tc>
          <w:tcPr>
            <w:tcW w:w="642" w:type="dxa"/>
            <w:noWrap/>
          </w:tcPr>
          <w:p w14:paraId="084C1FE2" w14:textId="785B9C22"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3.6</w:t>
            </w:r>
          </w:p>
        </w:tc>
        <w:tc>
          <w:tcPr>
            <w:tcW w:w="765" w:type="dxa"/>
            <w:noWrap/>
          </w:tcPr>
          <w:p w14:paraId="6B6FD45A" w14:textId="6D81BB7C"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10.4</w:t>
            </w:r>
          </w:p>
        </w:tc>
        <w:tc>
          <w:tcPr>
            <w:tcW w:w="851" w:type="dxa"/>
            <w:noWrap/>
          </w:tcPr>
          <w:p w14:paraId="3C3263D3" w14:textId="25027D0F"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14.8</w:t>
            </w:r>
          </w:p>
        </w:tc>
        <w:tc>
          <w:tcPr>
            <w:tcW w:w="850" w:type="dxa"/>
            <w:noWrap/>
          </w:tcPr>
          <w:p w14:paraId="742C7B7A" w14:textId="6B846969"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13.8</w:t>
            </w:r>
          </w:p>
        </w:tc>
        <w:tc>
          <w:tcPr>
            <w:tcW w:w="992" w:type="dxa"/>
            <w:noWrap/>
          </w:tcPr>
          <w:p w14:paraId="6989F1C0" w14:textId="51CCCD7D"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13.1</w:t>
            </w:r>
          </w:p>
        </w:tc>
        <w:tc>
          <w:tcPr>
            <w:tcW w:w="1134" w:type="dxa"/>
            <w:noWrap/>
          </w:tcPr>
          <w:p w14:paraId="6C0C4B75" w14:textId="38F4276D"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10.2</w:t>
            </w:r>
          </w:p>
        </w:tc>
        <w:tc>
          <w:tcPr>
            <w:tcW w:w="851" w:type="dxa"/>
            <w:noWrap/>
          </w:tcPr>
          <w:p w14:paraId="2EB7B93F" w14:textId="09995379"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34.1</w:t>
            </w:r>
          </w:p>
        </w:tc>
        <w:tc>
          <w:tcPr>
            <w:tcW w:w="1035" w:type="dxa"/>
            <w:noWrap/>
          </w:tcPr>
          <w:p w14:paraId="594A7589" w14:textId="5A23F863"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b/>
                <w:bCs/>
                <w:color w:val="000000"/>
                <w:sz w:val="24"/>
                <w:szCs w:val="24"/>
              </w:rPr>
            </w:pPr>
            <w:r w:rsidRPr="00032A70">
              <w:rPr>
                <w:rFonts w:ascii="Calibri" w:hAnsi="Calibri" w:cs="Calibri"/>
                <w:b/>
                <w:bCs/>
                <w:color w:val="000000"/>
                <w:sz w:val="24"/>
                <w:szCs w:val="24"/>
              </w:rPr>
              <w:t>87.9</w:t>
            </w:r>
          </w:p>
        </w:tc>
      </w:tr>
      <w:tr w:rsidR="00DE2C71" w:rsidRPr="00846DA0" w14:paraId="022C5975"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tcPr>
          <w:p w14:paraId="7E794ABF" w14:textId="664644B8" w:rsidR="00DE2C71" w:rsidRPr="008504F9" w:rsidRDefault="00DE2C71" w:rsidP="00DE2C71">
            <w:pPr>
              <w:spacing w:after="0"/>
              <w:rPr>
                <w:rFonts w:ascii="Calibri" w:hAnsi="Calibri" w:cs="Calibri"/>
                <w:color w:val="000000"/>
                <w:sz w:val="24"/>
                <w:szCs w:val="24"/>
              </w:rPr>
            </w:pPr>
            <w:r w:rsidRPr="008504F9">
              <w:rPr>
                <w:rFonts w:ascii="Calibri" w:hAnsi="Calibri" w:cs="Calibri"/>
                <w:color w:val="000000"/>
                <w:sz w:val="24"/>
                <w:szCs w:val="24"/>
              </w:rPr>
              <w:t>LGBTQ+</w:t>
            </w:r>
          </w:p>
        </w:tc>
        <w:tc>
          <w:tcPr>
            <w:tcW w:w="703" w:type="dxa"/>
            <w:noWrap/>
          </w:tcPr>
          <w:p w14:paraId="0E356E43" w14:textId="30C7293A"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b/>
                <w:bCs/>
                <w:color w:val="000000"/>
                <w:sz w:val="24"/>
                <w:szCs w:val="24"/>
              </w:rPr>
            </w:pPr>
            <w:r w:rsidRPr="00032A70">
              <w:rPr>
                <w:rFonts w:ascii="Calibri" w:hAnsi="Calibri" w:cs="Calibri"/>
                <w:b/>
                <w:bCs/>
                <w:color w:val="000000"/>
                <w:sz w:val="24"/>
                <w:szCs w:val="24"/>
              </w:rPr>
              <w:t>222</w:t>
            </w:r>
          </w:p>
        </w:tc>
        <w:tc>
          <w:tcPr>
            <w:tcW w:w="642" w:type="dxa"/>
            <w:noWrap/>
          </w:tcPr>
          <w:p w14:paraId="32D3B0F8" w14:textId="63855C80"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3.2</w:t>
            </w:r>
          </w:p>
        </w:tc>
        <w:tc>
          <w:tcPr>
            <w:tcW w:w="765" w:type="dxa"/>
            <w:noWrap/>
          </w:tcPr>
          <w:p w14:paraId="7E38EF82" w14:textId="0E3A90D1"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9.5</w:t>
            </w:r>
          </w:p>
        </w:tc>
        <w:tc>
          <w:tcPr>
            <w:tcW w:w="851" w:type="dxa"/>
            <w:noWrap/>
          </w:tcPr>
          <w:p w14:paraId="69495120" w14:textId="77D24E21"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16.7</w:t>
            </w:r>
          </w:p>
        </w:tc>
        <w:tc>
          <w:tcPr>
            <w:tcW w:w="850" w:type="dxa"/>
            <w:noWrap/>
          </w:tcPr>
          <w:p w14:paraId="3CBA1F0D" w14:textId="5A0C4EA2"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11.3</w:t>
            </w:r>
          </w:p>
        </w:tc>
        <w:tc>
          <w:tcPr>
            <w:tcW w:w="992" w:type="dxa"/>
            <w:noWrap/>
          </w:tcPr>
          <w:p w14:paraId="4B461B2D" w14:textId="2531866D"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17.1</w:t>
            </w:r>
          </w:p>
        </w:tc>
        <w:tc>
          <w:tcPr>
            <w:tcW w:w="1134" w:type="dxa"/>
            <w:noWrap/>
          </w:tcPr>
          <w:p w14:paraId="5B8D64F0" w14:textId="77FEDAD0"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12.6</w:t>
            </w:r>
          </w:p>
        </w:tc>
        <w:tc>
          <w:tcPr>
            <w:tcW w:w="851" w:type="dxa"/>
            <w:noWrap/>
          </w:tcPr>
          <w:p w14:paraId="5A6631FD" w14:textId="071D47E4"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29.7</w:t>
            </w:r>
          </w:p>
        </w:tc>
        <w:tc>
          <w:tcPr>
            <w:tcW w:w="1035" w:type="dxa"/>
            <w:noWrap/>
          </w:tcPr>
          <w:p w14:paraId="1D9898D8" w14:textId="095B9FB7"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b/>
                <w:bCs/>
                <w:color w:val="000000"/>
                <w:sz w:val="24"/>
                <w:szCs w:val="24"/>
              </w:rPr>
            </w:pPr>
            <w:r w:rsidRPr="00032A70">
              <w:rPr>
                <w:rFonts w:ascii="Calibri" w:hAnsi="Calibri" w:cs="Calibri"/>
                <w:b/>
                <w:bCs/>
                <w:color w:val="000000"/>
                <w:sz w:val="24"/>
                <w:szCs w:val="24"/>
              </w:rPr>
              <w:t>87.0</w:t>
            </w:r>
          </w:p>
        </w:tc>
      </w:tr>
      <w:tr w:rsidR="00DE2C71" w:rsidRPr="00846DA0" w14:paraId="729C8AA1"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tcPr>
          <w:p w14:paraId="49FCE6C8" w14:textId="77777777" w:rsidR="00DE2C71" w:rsidRPr="008504F9" w:rsidRDefault="00DE2C71" w:rsidP="00DE2C71">
            <w:pPr>
              <w:spacing w:after="0"/>
              <w:rPr>
                <w:rFonts w:ascii="Calibri" w:eastAsia="Times New Roman" w:hAnsi="Calibri" w:cs="Calibri"/>
                <w:color w:val="000000"/>
                <w:sz w:val="24"/>
                <w:szCs w:val="24"/>
                <w:lang w:eastAsia="en-GB"/>
              </w:rPr>
            </w:pPr>
            <w:r w:rsidRPr="008504F9">
              <w:rPr>
                <w:rFonts w:ascii="Calibri" w:hAnsi="Calibri" w:cs="Calibri"/>
                <w:color w:val="000000"/>
                <w:sz w:val="24"/>
                <w:szCs w:val="24"/>
              </w:rPr>
              <w:t>All respondents</w:t>
            </w:r>
          </w:p>
        </w:tc>
        <w:tc>
          <w:tcPr>
            <w:tcW w:w="703" w:type="dxa"/>
            <w:noWrap/>
          </w:tcPr>
          <w:p w14:paraId="062E6EA9" w14:textId="31F9167D"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2088</w:t>
            </w:r>
          </w:p>
        </w:tc>
        <w:tc>
          <w:tcPr>
            <w:tcW w:w="642" w:type="dxa"/>
            <w:noWrap/>
          </w:tcPr>
          <w:p w14:paraId="3E58015E" w14:textId="2D17029E"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4.1</w:t>
            </w:r>
          </w:p>
        </w:tc>
        <w:tc>
          <w:tcPr>
            <w:tcW w:w="765" w:type="dxa"/>
            <w:noWrap/>
          </w:tcPr>
          <w:p w14:paraId="513940EC" w14:textId="457F4C5E"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10.9</w:t>
            </w:r>
          </w:p>
        </w:tc>
        <w:tc>
          <w:tcPr>
            <w:tcW w:w="851" w:type="dxa"/>
            <w:noWrap/>
          </w:tcPr>
          <w:p w14:paraId="1C7C8C68" w14:textId="3150D3EE"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15.0</w:t>
            </w:r>
          </w:p>
        </w:tc>
        <w:tc>
          <w:tcPr>
            <w:tcW w:w="850" w:type="dxa"/>
            <w:noWrap/>
          </w:tcPr>
          <w:p w14:paraId="7123301E" w14:textId="00CC37CE"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13.7</w:t>
            </w:r>
          </w:p>
        </w:tc>
        <w:tc>
          <w:tcPr>
            <w:tcW w:w="992" w:type="dxa"/>
            <w:noWrap/>
          </w:tcPr>
          <w:p w14:paraId="6DF9F3E5" w14:textId="5D632091"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12.0</w:t>
            </w:r>
          </w:p>
        </w:tc>
        <w:tc>
          <w:tcPr>
            <w:tcW w:w="1134" w:type="dxa"/>
            <w:noWrap/>
          </w:tcPr>
          <w:p w14:paraId="290E81EB" w14:textId="799B2371"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11.8</w:t>
            </w:r>
          </w:p>
        </w:tc>
        <w:tc>
          <w:tcPr>
            <w:tcW w:w="851" w:type="dxa"/>
            <w:noWrap/>
          </w:tcPr>
          <w:p w14:paraId="2C9AD33D" w14:textId="0610490F"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hAnsi="Calibri" w:cs="Calibri"/>
                <w:i/>
                <w:iCs/>
                <w:color w:val="000000"/>
                <w:sz w:val="24"/>
                <w:szCs w:val="24"/>
              </w:rPr>
              <w:t>32.6</w:t>
            </w:r>
          </w:p>
        </w:tc>
        <w:tc>
          <w:tcPr>
            <w:tcW w:w="1035" w:type="dxa"/>
            <w:noWrap/>
          </w:tcPr>
          <w:p w14:paraId="4AA68DD9" w14:textId="65DCC06A"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86.6</w:t>
            </w:r>
          </w:p>
        </w:tc>
      </w:tr>
      <w:tr w:rsidR="00DE2C71" w:rsidRPr="00846DA0" w14:paraId="2CD00176"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tcPr>
          <w:p w14:paraId="7A7F49A8" w14:textId="29078838" w:rsidR="00DE2C71" w:rsidRPr="008504F9" w:rsidRDefault="00DE2C71" w:rsidP="00DE2C71">
            <w:pPr>
              <w:spacing w:after="0"/>
              <w:rPr>
                <w:rFonts w:ascii="Calibri" w:hAnsi="Calibri" w:cs="Calibri"/>
                <w:color w:val="000000"/>
                <w:sz w:val="24"/>
                <w:szCs w:val="24"/>
              </w:rPr>
            </w:pPr>
            <w:r w:rsidRPr="008504F9">
              <w:rPr>
                <w:rFonts w:ascii="Calibri" w:hAnsi="Calibri" w:cs="Calibri"/>
                <w:color w:val="000000"/>
                <w:sz w:val="24"/>
                <w:szCs w:val="24"/>
              </w:rPr>
              <w:t>Female</w:t>
            </w:r>
          </w:p>
        </w:tc>
        <w:tc>
          <w:tcPr>
            <w:tcW w:w="703" w:type="dxa"/>
            <w:noWrap/>
          </w:tcPr>
          <w:p w14:paraId="0039A5F3" w14:textId="2101904E"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b/>
                <w:bCs/>
                <w:color w:val="000000"/>
                <w:sz w:val="24"/>
                <w:szCs w:val="24"/>
              </w:rPr>
            </w:pPr>
            <w:r w:rsidRPr="00032A70">
              <w:rPr>
                <w:rFonts w:ascii="Calibri" w:hAnsi="Calibri" w:cs="Calibri"/>
                <w:b/>
                <w:bCs/>
                <w:color w:val="000000"/>
                <w:sz w:val="24"/>
                <w:szCs w:val="24"/>
              </w:rPr>
              <w:t>952</w:t>
            </w:r>
          </w:p>
        </w:tc>
        <w:tc>
          <w:tcPr>
            <w:tcW w:w="642" w:type="dxa"/>
            <w:noWrap/>
          </w:tcPr>
          <w:p w14:paraId="3EA00EC1" w14:textId="5409D082"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4.3</w:t>
            </w:r>
          </w:p>
        </w:tc>
        <w:tc>
          <w:tcPr>
            <w:tcW w:w="765" w:type="dxa"/>
            <w:noWrap/>
          </w:tcPr>
          <w:p w14:paraId="1D62D3CA" w14:textId="1790F2B5"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10.9</w:t>
            </w:r>
          </w:p>
        </w:tc>
        <w:tc>
          <w:tcPr>
            <w:tcW w:w="851" w:type="dxa"/>
            <w:noWrap/>
          </w:tcPr>
          <w:p w14:paraId="7363ADCB" w14:textId="2EBBB750"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15.4</w:t>
            </w:r>
          </w:p>
        </w:tc>
        <w:tc>
          <w:tcPr>
            <w:tcW w:w="850" w:type="dxa"/>
            <w:noWrap/>
          </w:tcPr>
          <w:p w14:paraId="520F348A" w14:textId="72743C52"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13.9</w:t>
            </w:r>
          </w:p>
        </w:tc>
        <w:tc>
          <w:tcPr>
            <w:tcW w:w="992" w:type="dxa"/>
            <w:noWrap/>
          </w:tcPr>
          <w:p w14:paraId="2C5F6C46" w14:textId="703B01D5"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11.7</w:t>
            </w:r>
          </w:p>
        </w:tc>
        <w:tc>
          <w:tcPr>
            <w:tcW w:w="1134" w:type="dxa"/>
            <w:noWrap/>
          </w:tcPr>
          <w:p w14:paraId="63C9809C" w14:textId="22C245E3"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12.8</w:t>
            </w:r>
          </w:p>
        </w:tc>
        <w:tc>
          <w:tcPr>
            <w:tcW w:w="851" w:type="dxa"/>
            <w:noWrap/>
          </w:tcPr>
          <w:p w14:paraId="4457CFF1" w14:textId="11FFD289"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i/>
                <w:iCs/>
                <w:color w:val="000000"/>
                <w:sz w:val="24"/>
                <w:szCs w:val="24"/>
              </w:rPr>
            </w:pPr>
            <w:r w:rsidRPr="00032A70">
              <w:rPr>
                <w:rFonts w:ascii="Calibri" w:eastAsia="Times New Roman" w:hAnsi="Calibri" w:cs="Calibri"/>
                <w:i/>
                <w:iCs/>
                <w:color w:val="000000"/>
                <w:sz w:val="24"/>
                <w:szCs w:val="24"/>
                <w:lang w:eastAsia="en-GB"/>
              </w:rPr>
              <w:t>31.0</w:t>
            </w:r>
          </w:p>
        </w:tc>
        <w:tc>
          <w:tcPr>
            <w:tcW w:w="1035" w:type="dxa"/>
            <w:noWrap/>
          </w:tcPr>
          <w:p w14:paraId="77D12045" w14:textId="1E3C86AC"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b/>
                <w:bCs/>
                <w:color w:val="000000"/>
                <w:sz w:val="24"/>
                <w:szCs w:val="24"/>
              </w:rPr>
            </w:pPr>
            <w:r w:rsidRPr="00032A70">
              <w:rPr>
                <w:rFonts w:ascii="Calibri" w:hAnsi="Calibri" w:cs="Calibri"/>
                <w:b/>
                <w:bCs/>
                <w:color w:val="000000"/>
                <w:sz w:val="24"/>
                <w:szCs w:val="24"/>
              </w:rPr>
              <w:t>85.4</w:t>
            </w:r>
          </w:p>
        </w:tc>
      </w:tr>
      <w:tr w:rsidR="00DE2C71" w:rsidRPr="00846DA0" w14:paraId="1D619867" w14:textId="77777777" w:rsidTr="00DE2C71">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tcPr>
          <w:p w14:paraId="42D4D23A" w14:textId="1307311B" w:rsidR="00DE2C71" w:rsidRPr="008504F9" w:rsidRDefault="00DE2C71" w:rsidP="00DE2C71">
            <w:pPr>
              <w:spacing w:after="0"/>
              <w:rPr>
                <w:rFonts w:ascii="Calibri" w:eastAsia="Times New Roman" w:hAnsi="Calibri" w:cs="Calibri"/>
                <w:color w:val="000000"/>
                <w:sz w:val="24"/>
                <w:szCs w:val="24"/>
                <w:lang w:eastAsia="en-GB"/>
              </w:rPr>
            </w:pPr>
            <w:r w:rsidRPr="008504F9">
              <w:rPr>
                <w:rFonts w:ascii="Calibri" w:hAnsi="Calibri" w:cs="Calibri"/>
                <w:color w:val="000000"/>
                <w:sz w:val="24"/>
                <w:szCs w:val="24"/>
              </w:rPr>
              <w:t>Under 35</w:t>
            </w:r>
          </w:p>
        </w:tc>
        <w:tc>
          <w:tcPr>
            <w:tcW w:w="703" w:type="dxa"/>
            <w:noWrap/>
          </w:tcPr>
          <w:p w14:paraId="7991C40C" w14:textId="15F38A44"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267</w:t>
            </w:r>
          </w:p>
        </w:tc>
        <w:tc>
          <w:tcPr>
            <w:tcW w:w="642" w:type="dxa"/>
            <w:noWrap/>
          </w:tcPr>
          <w:p w14:paraId="681AFD6A" w14:textId="3B0C01AF"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3.7</w:t>
            </w:r>
          </w:p>
        </w:tc>
        <w:tc>
          <w:tcPr>
            <w:tcW w:w="765" w:type="dxa"/>
            <w:noWrap/>
          </w:tcPr>
          <w:p w14:paraId="6E78AB7D" w14:textId="56A96C24"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.9</w:t>
            </w:r>
          </w:p>
        </w:tc>
        <w:tc>
          <w:tcPr>
            <w:tcW w:w="851" w:type="dxa"/>
            <w:noWrap/>
          </w:tcPr>
          <w:p w14:paraId="2657CE67" w14:textId="3CA68B8D"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20.2</w:t>
            </w:r>
          </w:p>
        </w:tc>
        <w:tc>
          <w:tcPr>
            <w:tcW w:w="850" w:type="dxa"/>
            <w:noWrap/>
          </w:tcPr>
          <w:p w14:paraId="1195FFCA" w14:textId="5C447E55"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12.7</w:t>
            </w:r>
          </w:p>
        </w:tc>
        <w:tc>
          <w:tcPr>
            <w:tcW w:w="992" w:type="dxa"/>
            <w:noWrap/>
          </w:tcPr>
          <w:p w14:paraId="4282AEF7" w14:textId="4AAF621D"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12.7</w:t>
            </w:r>
          </w:p>
        </w:tc>
        <w:tc>
          <w:tcPr>
            <w:tcW w:w="1134" w:type="dxa"/>
            <w:noWrap/>
          </w:tcPr>
          <w:p w14:paraId="2A7F179E" w14:textId="4553C734"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10.5</w:t>
            </w:r>
          </w:p>
        </w:tc>
        <w:tc>
          <w:tcPr>
            <w:tcW w:w="851" w:type="dxa"/>
            <w:noWrap/>
          </w:tcPr>
          <w:p w14:paraId="68B9D2BA" w14:textId="3A0DF979"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29.2</w:t>
            </w:r>
          </w:p>
        </w:tc>
        <w:tc>
          <w:tcPr>
            <w:tcW w:w="1035" w:type="dxa"/>
            <w:noWrap/>
          </w:tcPr>
          <w:p w14:paraId="3BD60A9A" w14:textId="452859CB"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85.4</w:t>
            </w:r>
          </w:p>
        </w:tc>
      </w:tr>
      <w:tr w:rsidR="00DE2C71" w:rsidRPr="00846DA0" w14:paraId="2DE04DD5"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tcPr>
          <w:p w14:paraId="442074D2" w14:textId="11E9A0F7" w:rsidR="00DE2C71" w:rsidRPr="008504F9" w:rsidRDefault="00DE2C71" w:rsidP="00DE2C71">
            <w:pPr>
              <w:spacing w:after="0"/>
              <w:rPr>
                <w:rFonts w:ascii="Calibri" w:eastAsia="Times New Roman" w:hAnsi="Calibri" w:cs="Calibri"/>
                <w:color w:val="000000"/>
                <w:sz w:val="24"/>
                <w:szCs w:val="24"/>
                <w:lang w:eastAsia="en-GB"/>
              </w:rPr>
            </w:pPr>
            <w:r w:rsidRPr="008504F9">
              <w:rPr>
                <w:rFonts w:ascii="Calibri" w:hAnsi="Calibri" w:cs="Calibri"/>
                <w:color w:val="000000"/>
                <w:sz w:val="24"/>
                <w:szCs w:val="24"/>
              </w:rPr>
              <w:t>Southern Arc</w:t>
            </w:r>
          </w:p>
        </w:tc>
        <w:tc>
          <w:tcPr>
            <w:tcW w:w="703" w:type="dxa"/>
            <w:noWrap/>
          </w:tcPr>
          <w:p w14:paraId="2C2E681E" w14:textId="4AD0DABA"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629</w:t>
            </w:r>
          </w:p>
        </w:tc>
        <w:tc>
          <w:tcPr>
            <w:tcW w:w="642" w:type="dxa"/>
            <w:noWrap/>
          </w:tcPr>
          <w:p w14:paraId="0B5D19D9" w14:textId="4963F7D9"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5.1</w:t>
            </w:r>
          </w:p>
        </w:tc>
        <w:tc>
          <w:tcPr>
            <w:tcW w:w="765" w:type="dxa"/>
            <w:noWrap/>
          </w:tcPr>
          <w:p w14:paraId="0DB5503C" w14:textId="1B28175A"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12.6</w:t>
            </w:r>
          </w:p>
        </w:tc>
        <w:tc>
          <w:tcPr>
            <w:tcW w:w="851" w:type="dxa"/>
            <w:noWrap/>
          </w:tcPr>
          <w:p w14:paraId="7FD3BC53" w14:textId="6C14912A"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17.2</w:t>
            </w:r>
          </w:p>
        </w:tc>
        <w:tc>
          <w:tcPr>
            <w:tcW w:w="850" w:type="dxa"/>
            <w:noWrap/>
          </w:tcPr>
          <w:p w14:paraId="78ECB4A2" w14:textId="6C11DE4F"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12.4</w:t>
            </w:r>
          </w:p>
        </w:tc>
        <w:tc>
          <w:tcPr>
            <w:tcW w:w="992" w:type="dxa"/>
            <w:noWrap/>
          </w:tcPr>
          <w:p w14:paraId="2BDAAE0D" w14:textId="048A65D4"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11.1</w:t>
            </w:r>
          </w:p>
        </w:tc>
        <w:tc>
          <w:tcPr>
            <w:tcW w:w="1134" w:type="dxa"/>
            <w:noWrap/>
          </w:tcPr>
          <w:p w14:paraId="7F5404A8" w14:textId="4C71237F"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10.2</w:t>
            </w:r>
          </w:p>
        </w:tc>
        <w:tc>
          <w:tcPr>
            <w:tcW w:w="851" w:type="dxa"/>
            <w:noWrap/>
          </w:tcPr>
          <w:p w14:paraId="55439C5D" w14:textId="2B6BA2CB"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31.5</w:t>
            </w:r>
          </w:p>
        </w:tc>
        <w:tc>
          <w:tcPr>
            <w:tcW w:w="1035" w:type="dxa"/>
            <w:noWrap/>
          </w:tcPr>
          <w:p w14:paraId="1DD27507" w14:textId="5B510F8D"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82.2</w:t>
            </w:r>
          </w:p>
        </w:tc>
      </w:tr>
      <w:tr w:rsidR="00DE2C71" w:rsidRPr="00846DA0" w14:paraId="734AE519"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tcPr>
          <w:p w14:paraId="1116B860" w14:textId="77777777" w:rsidR="00DE2C71" w:rsidRPr="008504F9" w:rsidRDefault="00DE2C71" w:rsidP="00DE2C71">
            <w:pPr>
              <w:spacing w:after="0"/>
              <w:rPr>
                <w:rFonts w:ascii="Calibri" w:hAnsi="Calibri" w:cs="Calibri"/>
                <w:color w:val="000000"/>
                <w:sz w:val="24"/>
                <w:szCs w:val="24"/>
              </w:rPr>
            </w:pPr>
            <w:r w:rsidRPr="008504F9">
              <w:rPr>
                <w:rFonts w:ascii="Calibri" w:hAnsi="Calibri" w:cs="Calibri"/>
                <w:color w:val="000000"/>
                <w:sz w:val="24"/>
                <w:szCs w:val="24"/>
              </w:rPr>
              <w:t>Children in household</w:t>
            </w:r>
          </w:p>
        </w:tc>
        <w:tc>
          <w:tcPr>
            <w:tcW w:w="703" w:type="dxa"/>
            <w:noWrap/>
          </w:tcPr>
          <w:p w14:paraId="2FAC061B" w14:textId="7C0F3BB1"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b/>
                <w:bCs/>
                <w:color w:val="000000"/>
                <w:sz w:val="24"/>
                <w:szCs w:val="24"/>
              </w:rPr>
            </w:pPr>
            <w:r w:rsidRPr="00032A70">
              <w:rPr>
                <w:rFonts w:ascii="Calibri" w:hAnsi="Calibri" w:cs="Calibri"/>
                <w:b/>
                <w:bCs/>
                <w:color w:val="000000"/>
                <w:sz w:val="24"/>
                <w:szCs w:val="24"/>
              </w:rPr>
              <w:t>408</w:t>
            </w:r>
          </w:p>
        </w:tc>
        <w:tc>
          <w:tcPr>
            <w:tcW w:w="642" w:type="dxa"/>
            <w:noWrap/>
          </w:tcPr>
          <w:p w14:paraId="7572FB5E" w14:textId="004E2AED"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3.9</w:t>
            </w:r>
          </w:p>
        </w:tc>
        <w:tc>
          <w:tcPr>
            <w:tcW w:w="765" w:type="dxa"/>
            <w:noWrap/>
          </w:tcPr>
          <w:p w14:paraId="572242E1" w14:textId="124150FC"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16.9</w:t>
            </w:r>
          </w:p>
        </w:tc>
        <w:tc>
          <w:tcPr>
            <w:tcW w:w="851" w:type="dxa"/>
            <w:noWrap/>
          </w:tcPr>
          <w:p w14:paraId="586C83C9" w14:textId="4988FC6E"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18.6</w:t>
            </w:r>
          </w:p>
        </w:tc>
        <w:tc>
          <w:tcPr>
            <w:tcW w:w="850" w:type="dxa"/>
            <w:noWrap/>
          </w:tcPr>
          <w:p w14:paraId="56088BE3" w14:textId="3D75635A"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12.5</w:t>
            </w:r>
          </w:p>
        </w:tc>
        <w:tc>
          <w:tcPr>
            <w:tcW w:w="992" w:type="dxa"/>
            <w:noWrap/>
          </w:tcPr>
          <w:p w14:paraId="20EB6373" w14:textId="76A15775"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12.5</w:t>
            </w:r>
          </w:p>
        </w:tc>
        <w:tc>
          <w:tcPr>
            <w:tcW w:w="1134" w:type="dxa"/>
            <w:noWrap/>
          </w:tcPr>
          <w:p w14:paraId="01530068" w14:textId="1CC03E73"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7.8</w:t>
            </w:r>
          </w:p>
        </w:tc>
        <w:tc>
          <w:tcPr>
            <w:tcW w:w="851" w:type="dxa"/>
            <w:noWrap/>
          </w:tcPr>
          <w:p w14:paraId="68435026" w14:textId="39CE4775"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i/>
                <w:iCs/>
                <w:color w:val="000000"/>
                <w:sz w:val="24"/>
                <w:szCs w:val="24"/>
              </w:rPr>
            </w:pPr>
            <w:r w:rsidRPr="00032A70">
              <w:rPr>
                <w:rFonts w:ascii="Calibri" w:hAnsi="Calibri" w:cs="Calibri"/>
                <w:i/>
                <w:iCs/>
                <w:color w:val="000000"/>
                <w:sz w:val="24"/>
                <w:szCs w:val="24"/>
              </w:rPr>
              <w:t>27.7</w:t>
            </w:r>
          </w:p>
        </w:tc>
        <w:tc>
          <w:tcPr>
            <w:tcW w:w="1035" w:type="dxa"/>
            <w:noWrap/>
          </w:tcPr>
          <w:p w14:paraId="7966AEC0" w14:textId="60FD2B56"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b/>
                <w:bCs/>
                <w:color w:val="000000"/>
                <w:sz w:val="24"/>
                <w:szCs w:val="24"/>
              </w:rPr>
            </w:pPr>
            <w:r w:rsidRPr="00032A70">
              <w:rPr>
                <w:rFonts w:ascii="Calibri" w:hAnsi="Calibri" w:cs="Calibri"/>
                <w:b/>
                <w:bCs/>
                <w:color w:val="000000"/>
                <w:sz w:val="24"/>
                <w:szCs w:val="24"/>
              </w:rPr>
              <w:t>75.5</w:t>
            </w:r>
          </w:p>
        </w:tc>
      </w:tr>
      <w:tr w:rsidR="00DE2C71" w:rsidRPr="00846DA0" w14:paraId="4C1B44BB"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tcPr>
          <w:p w14:paraId="5E09A6EB" w14:textId="00E9ECE6" w:rsidR="00DE2C71" w:rsidRPr="008504F9" w:rsidRDefault="00DE2C71" w:rsidP="00DE2C71">
            <w:pPr>
              <w:spacing w:after="0"/>
              <w:rPr>
                <w:rFonts w:ascii="Calibri" w:eastAsia="Times New Roman" w:hAnsi="Calibri" w:cs="Calibri"/>
                <w:color w:val="000000"/>
                <w:sz w:val="24"/>
                <w:szCs w:val="24"/>
                <w:lang w:eastAsia="en-GB"/>
              </w:rPr>
            </w:pPr>
            <w:r>
              <w:rPr>
                <w:rFonts w:ascii="Calibri" w:hAnsi="Calibri" w:cs="Calibri"/>
                <w:color w:val="000000"/>
                <w:sz w:val="24"/>
                <w:szCs w:val="24"/>
              </w:rPr>
              <w:t>Ethnically Diverse</w:t>
            </w:r>
          </w:p>
        </w:tc>
        <w:tc>
          <w:tcPr>
            <w:tcW w:w="703" w:type="dxa"/>
            <w:noWrap/>
          </w:tcPr>
          <w:p w14:paraId="335571DE" w14:textId="20AF5DCD"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376</w:t>
            </w:r>
          </w:p>
        </w:tc>
        <w:tc>
          <w:tcPr>
            <w:tcW w:w="642" w:type="dxa"/>
            <w:noWrap/>
          </w:tcPr>
          <w:p w14:paraId="6FFE2C16" w14:textId="5E2394F0"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5.9</w:t>
            </w:r>
          </w:p>
        </w:tc>
        <w:tc>
          <w:tcPr>
            <w:tcW w:w="765" w:type="dxa"/>
            <w:noWrap/>
          </w:tcPr>
          <w:p w14:paraId="04EE2B0D" w14:textId="27399992"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16.2</w:t>
            </w:r>
          </w:p>
        </w:tc>
        <w:tc>
          <w:tcPr>
            <w:tcW w:w="851" w:type="dxa"/>
            <w:noWrap/>
          </w:tcPr>
          <w:p w14:paraId="3FF64A4B" w14:textId="6B9134E9"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19.7</w:t>
            </w:r>
          </w:p>
        </w:tc>
        <w:tc>
          <w:tcPr>
            <w:tcW w:w="850" w:type="dxa"/>
            <w:noWrap/>
          </w:tcPr>
          <w:p w14:paraId="668CFE67" w14:textId="1C232770"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10.6</w:t>
            </w:r>
          </w:p>
        </w:tc>
        <w:tc>
          <w:tcPr>
            <w:tcW w:w="992" w:type="dxa"/>
            <w:noWrap/>
          </w:tcPr>
          <w:p w14:paraId="4A08A97B" w14:textId="28DE5EF7"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13.6</w:t>
            </w:r>
          </w:p>
        </w:tc>
        <w:tc>
          <w:tcPr>
            <w:tcW w:w="1134" w:type="dxa"/>
            <w:noWrap/>
          </w:tcPr>
          <w:p w14:paraId="495ABB62" w14:textId="7DADDB5C"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9.8</w:t>
            </w:r>
          </w:p>
        </w:tc>
        <w:tc>
          <w:tcPr>
            <w:tcW w:w="851" w:type="dxa"/>
            <w:noWrap/>
          </w:tcPr>
          <w:p w14:paraId="38D3876D" w14:textId="7736DF42"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24.2</w:t>
            </w:r>
          </w:p>
        </w:tc>
        <w:tc>
          <w:tcPr>
            <w:tcW w:w="1035" w:type="dxa"/>
            <w:noWrap/>
          </w:tcPr>
          <w:p w14:paraId="25FF3EDC" w14:textId="34248D04" w:rsidR="00DE2C71" w:rsidRPr="00032A70" w:rsidRDefault="00DE2C71" w:rsidP="00DE2C71">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72.8</w:t>
            </w:r>
          </w:p>
        </w:tc>
      </w:tr>
      <w:tr w:rsidR="00DE2C71" w:rsidRPr="00846DA0" w14:paraId="65359CF3"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38" w:type="dxa"/>
            <w:noWrap/>
            <w:hideMark/>
          </w:tcPr>
          <w:p w14:paraId="4D28865C" w14:textId="77777777" w:rsidR="00DE2C71" w:rsidRPr="008504F9" w:rsidRDefault="00DE2C71" w:rsidP="00DE2C71">
            <w:pPr>
              <w:spacing w:after="0"/>
              <w:rPr>
                <w:rFonts w:ascii="Calibri" w:eastAsia="Times New Roman" w:hAnsi="Calibri" w:cs="Calibri"/>
                <w:color w:val="000000"/>
                <w:sz w:val="24"/>
                <w:szCs w:val="24"/>
                <w:lang w:eastAsia="en-GB"/>
              </w:rPr>
            </w:pPr>
            <w:r w:rsidRPr="008504F9">
              <w:rPr>
                <w:rFonts w:ascii="Calibri" w:hAnsi="Calibri" w:cs="Calibri"/>
                <w:color w:val="000000"/>
                <w:sz w:val="24"/>
                <w:szCs w:val="24"/>
              </w:rPr>
              <w:t>Identify as disabled</w:t>
            </w:r>
          </w:p>
        </w:tc>
        <w:tc>
          <w:tcPr>
            <w:tcW w:w="703" w:type="dxa"/>
            <w:noWrap/>
            <w:hideMark/>
          </w:tcPr>
          <w:p w14:paraId="26B75BC1" w14:textId="5B9C51FC"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308</w:t>
            </w:r>
          </w:p>
        </w:tc>
        <w:tc>
          <w:tcPr>
            <w:tcW w:w="642" w:type="dxa"/>
            <w:noWrap/>
            <w:hideMark/>
          </w:tcPr>
          <w:p w14:paraId="6347B6E7" w14:textId="1FE28E3B"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10.7</w:t>
            </w:r>
          </w:p>
        </w:tc>
        <w:tc>
          <w:tcPr>
            <w:tcW w:w="765" w:type="dxa"/>
            <w:noWrap/>
            <w:hideMark/>
          </w:tcPr>
          <w:p w14:paraId="5140BA2C" w14:textId="28508212"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16.2</w:t>
            </w:r>
          </w:p>
        </w:tc>
        <w:tc>
          <w:tcPr>
            <w:tcW w:w="851" w:type="dxa"/>
            <w:noWrap/>
            <w:hideMark/>
          </w:tcPr>
          <w:p w14:paraId="3B33064C" w14:textId="4C20243B"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19.2</w:t>
            </w:r>
          </w:p>
        </w:tc>
        <w:tc>
          <w:tcPr>
            <w:tcW w:w="850" w:type="dxa"/>
            <w:noWrap/>
            <w:hideMark/>
          </w:tcPr>
          <w:p w14:paraId="2F85630F" w14:textId="173FA25C"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15.3</w:t>
            </w:r>
          </w:p>
        </w:tc>
        <w:tc>
          <w:tcPr>
            <w:tcW w:w="992" w:type="dxa"/>
            <w:noWrap/>
            <w:hideMark/>
          </w:tcPr>
          <w:p w14:paraId="2B35FAEF" w14:textId="2C9B4733"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10.4</w:t>
            </w:r>
          </w:p>
        </w:tc>
        <w:tc>
          <w:tcPr>
            <w:tcW w:w="1134" w:type="dxa"/>
            <w:noWrap/>
            <w:hideMark/>
          </w:tcPr>
          <w:p w14:paraId="50E87D69" w14:textId="45125259"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9.1</w:t>
            </w:r>
          </w:p>
        </w:tc>
        <w:tc>
          <w:tcPr>
            <w:tcW w:w="851" w:type="dxa"/>
            <w:noWrap/>
            <w:hideMark/>
          </w:tcPr>
          <w:p w14:paraId="02201624" w14:textId="460F88BF"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32A70">
              <w:rPr>
                <w:rFonts w:ascii="Calibri" w:eastAsia="Times New Roman" w:hAnsi="Calibri" w:cs="Calibri"/>
                <w:i/>
                <w:iCs/>
                <w:color w:val="000000"/>
                <w:sz w:val="24"/>
                <w:szCs w:val="24"/>
                <w:lang w:eastAsia="en-GB"/>
              </w:rPr>
              <w:t>19.2</w:t>
            </w:r>
          </w:p>
        </w:tc>
        <w:tc>
          <w:tcPr>
            <w:tcW w:w="1035" w:type="dxa"/>
            <w:noWrap/>
            <w:hideMark/>
          </w:tcPr>
          <w:p w14:paraId="23FE1342" w14:textId="1719369A" w:rsidR="00DE2C71" w:rsidRPr="00032A70" w:rsidRDefault="00DE2C71" w:rsidP="00DE2C71">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032A70">
              <w:rPr>
                <w:rFonts w:ascii="Calibri" w:hAnsi="Calibri" w:cs="Calibri"/>
                <w:b/>
                <w:bCs/>
                <w:color w:val="000000"/>
                <w:sz w:val="24"/>
                <w:szCs w:val="24"/>
              </w:rPr>
              <w:t>64.1</w:t>
            </w:r>
          </w:p>
        </w:tc>
      </w:tr>
    </w:tbl>
    <w:p w14:paraId="54D2FC2E" w14:textId="77777777" w:rsidR="00CB2C68" w:rsidRDefault="00CB2C68" w:rsidP="00CB2C68">
      <w:pPr>
        <w:rPr>
          <w:rFonts w:ascii="Calibri" w:hAnsi="Calibri" w:cs="Calibri"/>
          <w:bCs/>
          <w:sz w:val="24"/>
          <w:szCs w:val="24"/>
        </w:rPr>
      </w:pPr>
    </w:p>
    <w:p w14:paraId="3D214BC0" w14:textId="5EFE7FF4" w:rsidR="00CB2C68" w:rsidRPr="00BA50FD" w:rsidRDefault="00CB2C68" w:rsidP="00CB2C68">
      <w:pPr>
        <w:rPr>
          <w:rFonts w:ascii="Calibri" w:hAnsi="Calibri" w:cs="Calibri"/>
          <w:bCs/>
          <w:sz w:val="24"/>
          <w:szCs w:val="24"/>
        </w:rPr>
      </w:pPr>
      <w:r w:rsidRPr="007E1B63">
        <w:rPr>
          <w:rFonts w:ascii="Calibri" w:hAnsi="Calibri" w:cs="Calibri"/>
          <w:bCs/>
          <w:sz w:val="24"/>
          <w:szCs w:val="24"/>
        </w:rPr>
        <w:t xml:space="preserve">Again, there was a correlation with level of deprivation, with those living in the most deprived areas doing </w:t>
      </w:r>
      <w:r w:rsidR="00B552D4" w:rsidRPr="007E1B63">
        <w:rPr>
          <w:rFonts w:ascii="Calibri" w:hAnsi="Calibri" w:cs="Calibri"/>
          <w:bCs/>
          <w:sz w:val="24"/>
          <w:szCs w:val="24"/>
        </w:rPr>
        <w:t xml:space="preserve">around 20 minutes </w:t>
      </w:r>
      <w:r w:rsidRPr="007E1B63">
        <w:rPr>
          <w:rFonts w:ascii="Calibri" w:hAnsi="Calibri" w:cs="Calibri"/>
          <w:bCs/>
          <w:sz w:val="24"/>
          <w:szCs w:val="24"/>
        </w:rPr>
        <w:t>less exercise per week than those in the least deprived areas (a minimum of 7</w:t>
      </w:r>
      <w:r w:rsidR="00B552D4" w:rsidRPr="007E1B63">
        <w:rPr>
          <w:rFonts w:ascii="Calibri" w:hAnsi="Calibri" w:cs="Calibri"/>
          <w:bCs/>
          <w:sz w:val="24"/>
          <w:szCs w:val="24"/>
        </w:rPr>
        <w:t>3</w:t>
      </w:r>
      <w:r w:rsidRPr="007E1B63">
        <w:rPr>
          <w:rFonts w:ascii="Calibri" w:hAnsi="Calibri" w:cs="Calibri"/>
          <w:bCs/>
          <w:sz w:val="24"/>
          <w:szCs w:val="24"/>
        </w:rPr>
        <w:t>.3 minutes compared with a minimum of 9</w:t>
      </w:r>
      <w:r w:rsidR="00B552D4" w:rsidRPr="007E1B63">
        <w:rPr>
          <w:rFonts w:ascii="Calibri" w:hAnsi="Calibri" w:cs="Calibri"/>
          <w:bCs/>
          <w:sz w:val="24"/>
          <w:szCs w:val="24"/>
        </w:rPr>
        <w:t>3</w:t>
      </w:r>
      <w:r w:rsidRPr="007E1B63">
        <w:rPr>
          <w:rFonts w:ascii="Calibri" w:hAnsi="Calibri" w:cs="Calibri"/>
          <w:bCs/>
          <w:sz w:val="24"/>
          <w:szCs w:val="24"/>
        </w:rPr>
        <w:t>.</w:t>
      </w:r>
      <w:r w:rsidR="00B552D4" w:rsidRPr="007E1B63">
        <w:rPr>
          <w:rFonts w:ascii="Calibri" w:hAnsi="Calibri" w:cs="Calibri"/>
          <w:bCs/>
          <w:sz w:val="24"/>
          <w:szCs w:val="24"/>
        </w:rPr>
        <w:t>0</w:t>
      </w:r>
      <w:r w:rsidRPr="007E1B63">
        <w:rPr>
          <w:rFonts w:ascii="Calibri" w:hAnsi="Calibri" w:cs="Calibri"/>
          <w:bCs/>
          <w:sz w:val="24"/>
          <w:szCs w:val="24"/>
        </w:rPr>
        <w:t xml:space="preserve"> minutes, on average).</w:t>
      </w:r>
    </w:p>
    <w:tbl>
      <w:tblPr>
        <w:tblStyle w:val="GridTable5Dark-Accent6"/>
        <w:tblW w:w="9787" w:type="dxa"/>
        <w:tblLook w:val="04A0" w:firstRow="1" w:lastRow="0" w:firstColumn="1" w:lastColumn="0" w:noHBand="0" w:noVBand="1"/>
      </w:tblPr>
      <w:tblGrid>
        <w:gridCol w:w="1993"/>
        <w:gridCol w:w="703"/>
        <w:gridCol w:w="701"/>
        <w:gridCol w:w="709"/>
        <w:gridCol w:w="851"/>
        <w:gridCol w:w="850"/>
        <w:gridCol w:w="960"/>
        <w:gridCol w:w="1025"/>
        <w:gridCol w:w="960"/>
        <w:gridCol w:w="1035"/>
      </w:tblGrid>
      <w:tr w:rsidR="00CB2C68" w:rsidRPr="00BA50FD" w14:paraId="0B13158D"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93" w:type="dxa"/>
            <w:noWrap/>
            <w:hideMark/>
          </w:tcPr>
          <w:p w14:paraId="4163D2D3" w14:textId="77777777" w:rsidR="00CB2C68" w:rsidRPr="008504F9" w:rsidRDefault="00CB2C68" w:rsidP="00150AB2">
            <w:pPr>
              <w:spacing w:after="0"/>
              <w:rPr>
                <w:rFonts w:ascii="Times New Roman" w:eastAsia="Times New Roman" w:hAnsi="Times New Roman" w:cs="Times New Roman"/>
                <w:sz w:val="24"/>
                <w:szCs w:val="24"/>
                <w:lang w:eastAsia="en-GB"/>
              </w:rPr>
            </w:pPr>
          </w:p>
        </w:tc>
        <w:tc>
          <w:tcPr>
            <w:tcW w:w="703" w:type="dxa"/>
            <w:noWrap/>
            <w:hideMark/>
          </w:tcPr>
          <w:p w14:paraId="2D9BCCD5"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Base</w:t>
            </w:r>
          </w:p>
        </w:tc>
        <w:tc>
          <w:tcPr>
            <w:tcW w:w="701" w:type="dxa"/>
            <w:noWrap/>
            <w:hideMark/>
          </w:tcPr>
          <w:p w14:paraId="4D0DDB99" w14:textId="77777777" w:rsidR="00CB2C68" w:rsidRPr="008504F9" w:rsidRDefault="00CB2C68" w:rsidP="00150AB2">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0</w:t>
            </w:r>
          </w:p>
        </w:tc>
        <w:tc>
          <w:tcPr>
            <w:tcW w:w="709" w:type="dxa"/>
            <w:noWrap/>
            <w:hideMark/>
          </w:tcPr>
          <w:p w14:paraId="27AE5CB8"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1-29</w:t>
            </w:r>
          </w:p>
        </w:tc>
        <w:tc>
          <w:tcPr>
            <w:tcW w:w="851" w:type="dxa"/>
            <w:noWrap/>
            <w:hideMark/>
          </w:tcPr>
          <w:p w14:paraId="6727B40A"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30-59</w:t>
            </w:r>
          </w:p>
        </w:tc>
        <w:tc>
          <w:tcPr>
            <w:tcW w:w="850" w:type="dxa"/>
            <w:noWrap/>
            <w:hideMark/>
          </w:tcPr>
          <w:p w14:paraId="7932E27C"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60-89</w:t>
            </w:r>
          </w:p>
        </w:tc>
        <w:tc>
          <w:tcPr>
            <w:tcW w:w="960" w:type="dxa"/>
            <w:noWrap/>
            <w:hideMark/>
          </w:tcPr>
          <w:p w14:paraId="30279CBE"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90-119</w:t>
            </w:r>
          </w:p>
        </w:tc>
        <w:tc>
          <w:tcPr>
            <w:tcW w:w="1025" w:type="dxa"/>
            <w:noWrap/>
            <w:hideMark/>
          </w:tcPr>
          <w:p w14:paraId="7AB4FBDD"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120-149</w:t>
            </w:r>
          </w:p>
        </w:tc>
        <w:tc>
          <w:tcPr>
            <w:tcW w:w="960" w:type="dxa"/>
            <w:noWrap/>
            <w:hideMark/>
          </w:tcPr>
          <w:p w14:paraId="0C2F3B22"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150 +</w:t>
            </w:r>
          </w:p>
        </w:tc>
        <w:tc>
          <w:tcPr>
            <w:tcW w:w="1035" w:type="dxa"/>
            <w:noWrap/>
            <w:hideMark/>
          </w:tcPr>
          <w:p w14:paraId="0AFC45EC" w14:textId="77777777" w:rsidR="00CB2C68" w:rsidRPr="008504F9"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504F9">
              <w:rPr>
                <w:rFonts w:ascii="Calibri" w:eastAsia="Times New Roman" w:hAnsi="Calibri" w:cs="Calibri"/>
                <w:sz w:val="24"/>
                <w:szCs w:val="24"/>
                <w:lang w:eastAsia="en-GB"/>
              </w:rPr>
              <w:t>Average</w:t>
            </w:r>
          </w:p>
        </w:tc>
      </w:tr>
      <w:tr w:rsidR="00CB2C68" w:rsidRPr="00BA50FD" w14:paraId="2DC8AB46"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93" w:type="dxa"/>
            <w:noWrap/>
            <w:hideMark/>
          </w:tcPr>
          <w:p w14:paraId="762E7924" w14:textId="77777777" w:rsidR="00CB2C68" w:rsidRPr="008504F9" w:rsidRDefault="00CB2C68" w:rsidP="00150AB2">
            <w:pPr>
              <w:spacing w:after="0"/>
              <w:rPr>
                <w:rFonts w:ascii="Calibri" w:eastAsia="Times New Roman" w:hAnsi="Calibri" w:cs="Calibri"/>
                <w:color w:val="000000"/>
                <w:sz w:val="24"/>
                <w:szCs w:val="24"/>
                <w:lang w:eastAsia="en-GB"/>
              </w:rPr>
            </w:pPr>
            <w:r w:rsidRPr="008504F9">
              <w:rPr>
                <w:rFonts w:ascii="Calibri" w:eastAsia="Times New Roman" w:hAnsi="Calibri" w:cs="Calibri"/>
                <w:color w:val="000000"/>
                <w:sz w:val="24"/>
                <w:szCs w:val="24"/>
                <w:lang w:eastAsia="en-GB"/>
              </w:rPr>
              <w:t>Most Deprived</w:t>
            </w:r>
          </w:p>
        </w:tc>
        <w:tc>
          <w:tcPr>
            <w:tcW w:w="703" w:type="dxa"/>
            <w:noWrap/>
            <w:hideMark/>
          </w:tcPr>
          <w:p w14:paraId="6FEA5FBF" w14:textId="3332D9CF" w:rsidR="00CB2C68" w:rsidRPr="008504F9" w:rsidRDefault="00DE753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227</w:t>
            </w:r>
          </w:p>
        </w:tc>
        <w:tc>
          <w:tcPr>
            <w:tcW w:w="701" w:type="dxa"/>
            <w:noWrap/>
            <w:hideMark/>
          </w:tcPr>
          <w:p w14:paraId="0D682464" w14:textId="6E5B4953" w:rsidR="00CB2C68" w:rsidRPr="008504F9"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6.</w:t>
            </w:r>
            <w:r w:rsidR="00DE753B" w:rsidRPr="008504F9">
              <w:rPr>
                <w:rFonts w:ascii="Calibri" w:hAnsi="Calibri" w:cs="Calibri"/>
                <w:color w:val="000000"/>
                <w:sz w:val="24"/>
                <w:szCs w:val="24"/>
              </w:rPr>
              <w:t>2</w:t>
            </w:r>
          </w:p>
        </w:tc>
        <w:tc>
          <w:tcPr>
            <w:tcW w:w="709" w:type="dxa"/>
            <w:noWrap/>
            <w:hideMark/>
          </w:tcPr>
          <w:p w14:paraId="6F48C97F" w14:textId="0FF3C6C9" w:rsidR="00CB2C68" w:rsidRPr="008504F9" w:rsidRDefault="00DE753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17.2</w:t>
            </w:r>
          </w:p>
        </w:tc>
        <w:tc>
          <w:tcPr>
            <w:tcW w:w="851" w:type="dxa"/>
            <w:noWrap/>
            <w:hideMark/>
          </w:tcPr>
          <w:p w14:paraId="5666FDAE" w14:textId="6F3C48C9" w:rsidR="00CB2C68" w:rsidRPr="008504F9" w:rsidRDefault="00DE753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21.6</w:t>
            </w:r>
          </w:p>
        </w:tc>
        <w:tc>
          <w:tcPr>
            <w:tcW w:w="850" w:type="dxa"/>
            <w:noWrap/>
            <w:hideMark/>
          </w:tcPr>
          <w:p w14:paraId="481ECF75" w14:textId="1AF3BF13" w:rsidR="00CB2C68" w:rsidRPr="008504F9" w:rsidRDefault="00DE753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8.4</w:t>
            </w:r>
          </w:p>
        </w:tc>
        <w:tc>
          <w:tcPr>
            <w:tcW w:w="960" w:type="dxa"/>
            <w:noWrap/>
            <w:hideMark/>
          </w:tcPr>
          <w:p w14:paraId="61098DC6" w14:textId="5CBA025B" w:rsidR="00CB2C68" w:rsidRPr="008504F9" w:rsidRDefault="00DE753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9.3</w:t>
            </w:r>
          </w:p>
        </w:tc>
        <w:tc>
          <w:tcPr>
            <w:tcW w:w="1025" w:type="dxa"/>
            <w:noWrap/>
            <w:hideMark/>
          </w:tcPr>
          <w:p w14:paraId="4690CFB4" w14:textId="512689F4" w:rsidR="00CB2C68" w:rsidRPr="008504F9" w:rsidRDefault="00DE753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9.</w:t>
            </w:r>
            <w:r w:rsidR="00CB2C68" w:rsidRPr="008504F9">
              <w:rPr>
                <w:rFonts w:ascii="Calibri" w:hAnsi="Calibri" w:cs="Calibri"/>
                <w:color w:val="000000"/>
                <w:sz w:val="24"/>
                <w:szCs w:val="24"/>
              </w:rPr>
              <w:t>7</w:t>
            </w:r>
          </w:p>
        </w:tc>
        <w:tc>
          <w:tcPr>
            <w:tcW w:w="960" w:type="dxa"/>
            <w:noWrap/>
            <w:hideMark/>
          </w:tcPr>
          <w:p w14:paraId="3C7D0003" w14:textId="2B19DD21" w:rsidR="00CB2C68" w:rsidRPr="008504F9" w:rsidRDefault="00DE753B"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27.8</w:t>
            </w:r>
          </w:p>
        </w:tc>
        <w:tc>
          <w:tcPr>
            <w:tcW w:w="1035" w:type="dxa"/>
            <w:noWrap/>
            <w:hideMark/>
          </w:tcPr>
          <w:p w14:paraId="227641D7" w14:textId="764A1F18" w:rsidR="00CB2C68" w:rsidRPr="008504F9" w:rsidRDefault="00D367F3"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73</w:t>
            </w:r>
            <w:r w:rsidR="00CB2C68" w:rsidRPr="008504F9">
              <w:rPr>
                <w:rFonts w:ascii="Calibri" w:hAnsi="Calibri" w:cs="Calibri"/>
                <w:b/>
                <w:bCs/>
                <w:color w:val="000000"/>
                <w:sz w:val="24"/>
                <w:szCs w:val="24"/>
              </w:rPr>
              <w:t>.3</w:t>
            </w:r>
          </w:p>
        </w:tc>
      </w:tr>
      <w:tr w:rsidR="00CB2C68" w:rsidRPr="00BA50FD" w14:paraId="2A6FE860"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93" w:type="dxa"/>
            <w:noWrap/>
            <w:hideMark/>
          </w:tcPr>
          <w:p w14:paraId="065F71ED" w14:textId="77777777" w:rsidR="00CB2C68" w:rsidRPr="008504F9" w:rsidRDefault="00CB2C68" w:rsidP="00150AB2">
            <w:pPr>
              <w:spacing w:after="0"/>
              <w:rPr>
                <w:rFonts w:ascii="Calibri" w:eastAsia="Times New Roman" w:hAnsi="Calibri" w:cs="Calibri"/>
                <w:color w:val="000000"/>
                <w:sz w:val="24"/>
                <w:szCs w:val="24"/>
                <w:lang w:eastAsia="en-GB"/>
              </w:rPr>
            </w:pPr>
            <w:r w:rsidRPr="008504F9">
              <w:rPr>
                <w:rFonts w:ascii="Calibri" w:eastAsia="Times New Roman" w:hAnsi="Calibri" w:cs="Calibri"/>
                <w:color w:val="000000"/>
                <w:sz w:val="24"/>
                <w:szCs w:val="24"/>
                <w:lang w:eastAsia="en-GB"/>
              </w:rPr>
              <w:t>Next Most Deprived</w:t>
            </w:r>
          </w:p>
        </w:tc>
        <w:tc>
          <w:tcPr>
            <w:tcW w:w="703" w:type="dxa"/>
            <w:noWrap/>
            <w:hideMark/>
          </w:tcPr>
          <w:p w14:paraId="16A24E3E" w14:textId="304B6DF6" w:rsidR="00CB2C68" w:rsidRPr="008504F9" w:rsidRDefault="00D367F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300</w:t>
            </w:r>
          </w:p>
        </w:tc>
        <w:tc>
          <w:tcPr>
            <w:tcW w:w="701" w:type="dxa"/>
            <w:noWrap/>
            <w:hideMark/>
          </w:tcPr>
          <w:p w14:paraId="6BA05C64" w14:textId="5DFE3A38" w:rsidR="00CB2C68" w:rsidRPr="008504F9" w:rsidRDefault="00D367F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3</w:t>
            </w:r>
            <w:r w:rsidR="00CB2C68" w:rsidRPr="008504F9">
              <w:rPr>
                <w:rFonts w:ascii="Calibri" w:hAnsi="Calibri" w:cs="Calibri"/>
                <w:color w:val="000000"/>
                <w:sz w:val="24"/>
                <w:szCs w:val="24"/>
              </w:rPr>
              <w:t>.7</w:t>
            </w:r>
          </w:p>
        </w:tc>
        <w:tc>
          <w:tcPr>
            <w:tcW w:w="709" w:type="dxa"/>
            <w:noWrap/>
            <w:hideMark/>
          </w:tcPr>
          <w:p w14:paraId="02054731" w14:textId="64F5E7FE" w:rsidR="00CB2C68" w:rsidRPr="008504F9" w:rsidRDefault="00D367F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11.0</w:t>
            </w:r>
          </w:p>
        </w:tc>
        <w:tc>
          <w:tcPr>
            <w:tcW w:w="851" w:type="dxa"/>
            <w:noWrap/>
            <w:hideMark/>
          </w:tcPr>
          <w:p w14:paraId="1F88D4C8" w14:textId="118960CF" w:rsidR="00CB2C68" w:rsidRPr="008504F9"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16.</w:t>
            </w:r>
            <w:r w:rsidR="00D367F3" w:rsidRPr="008504F9">
              <w:rPr>
                <w:rFonts w:ascii="Calibri" w:hAnsi="Calibri" w:cs="Calibri"/>
                <w:color w:val="000000"/>
                <w:sz w:val="24"/>
                <w:szCs w:val="24"/>
              </w:rPr>
              <w:t>7</w:t>
            </w:r>
          </w:p>
        </w:tc>
        <w:tc>
          <w:tcPr>
            <w:tcW w:w="850" w:type="dxa"/>
            <w:noWrap/>
            <w:hideMark/>
          </w:tcPr>
          <w:p w14:paraId="5F57B60D" w14:textId="25F78E72" w:rsidR="00CB2C68" w:rsidRPr="008504F9" w:rsidRDefault="00D367F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16.0</w:t>
            </w:r>
          </w:p>
        </w:tc>
        <w:tc>
          <w:tcPr>
            <w:tcW w:w="960" w:type="dxa"/>
            <w:noWrap/>
            <w:hideMark/>
          </w:tcPr>
          <w:p w14:paraId="42F006CF" w14:textId="4F96F552" w:rsidR="00CB2C68" w:rsidRPr="008504F9" w:rsidRDefault="00D367F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11.3</w:t>
            </w:r>
          </w:p>
        </w:tc>
        <w:tc>
          <w:tcPr>
            <w:tcW w:w="1025" w:type="dxa"/>
            <w:noWrap/>
            <w:hideMark/>
          </w:tcPr>
          <w:p w14:paraId="0D42173B" w14:textId="4DFB2F36" w:rsidR="00CB2C68" w:rsidRPr="008504F9" w:rsidRDefault="00D367F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10.0</w:t>
            </w:r>
          </w:p>
        </w:tc>
        <w:tc>
          <w:tcPr>
            <w:tcW w:w="960" w:type="dxa"/>
            <w:noWrap/>
            <w:hideMark/>
          </w:tcPr>
          <w:p w14:paraId="3B81F8B8" w14:textId="68CD9C83" w:rsidR="00CB2C68" w:rsidRPr="008504F9" w:rsidRDefault="00D367F3"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31.3</w:t>
            </w:r>
          </w:p>
        </w:tc>
        <w:tc>
          <w:tcPr>
            <w:tcW w:w="1035" w:type="dxa"/>
            <w:noWrap/>
            <w:hideMark/>
          </w:tcPr>
          <w:p w14:paraId="042F6CDC" w14:textId="19881C3A" w:rsidR="00CB2C68" w:rsidRPr="008504F9"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83.9</w:t>
            </w:r>
          </w:p>
        </w:tc>
      </w:tr>
      <w:tr w:rsidR="00CB2C68" w:rsidRPr="00BA50FD" w14:paraId="6E821C88"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93" w:type="dxa"/>
            <w:noWrap/>
            <w:hideMark/>
          </w:tcPr>
          <w:p w14:paraId="2232640C" w14:textId="77777777" w:rsidR="00CB2C68" w:rsidRPr="008504F9" w:rsidRDefault="00CB2C68" w:rsidP="00150AB2">
            <w:pPr>
              <w:spacing w:after="0"/>
              <w:rPr>
                <w:rFonts w:ascii="Calibri" w:eastAsia="Times New Roman" w:hAnsi="Calibri" w:cs="Calibri"/>
                <w:color w:val="000000"/>
                <w:sz w:val="24"/>
                <w:szCs w:val="24"/>
                <w:lang w:eastAsia="en-GB"/>
              </w:rPr>
            </w:pPr>
            <w:r w:rsidRPr="008504F9">
              <w:rPr>
                <w:rFonts w:ascii="Calibri" w:eastAsia="Times New Roman" w:hAnsi="Calibri" w:cs="Calibri"/>
                <w:color w:val="000000"/>
                <w:sz w:val="24"/>
                <w:szCs w:val="24"/>
                <w:lang w:eastAsia="en-GB"/>
              </w:rPr>
              <w:t>Middle</w:t>
            </w:r>
          </w:p>
        </w:tc>
        <w:tc>
          <w:tcPr>
            <w:tcW w:w="703" w:type="dxa"/>
            <w:noWrap/>
            <w:hideMark/>
          </w:tcPr>
          <w:p w14:paraId="0234EA8B" w14:textId="45E313DD" w:rsidR="00CB2C68" w:rsidRPr="008504F9" w:rsidRDefault="000675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292</w:t>
            </w:r>
          </w:p>
        </w:tc>
        <w:tc>
          <w:tcPr>
            <w:tcW w:w="701" w:type="dxa"/>
            <w:noWrap/>
            <w:hideMark/>
          </w:tcPr>
          <w:p w14:paraId="4316833A" w14:textId="61FA3C88" w:rsidR="00CB2C68" w:rsidRPr="008504F9"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4.</w:t>
            </w:r>
            <w:r w:rsidR="0006751A" w:rsidRPr="008504F9">
              <w:rPr>
                <w:rFonts w:ascii="Calibri" w:hAnsi="Calibri" w:cs="Calibri"/>
                <w:color w:val="000000"/>
                <w:sz w:val="24"/>
                <w:szCs w:val="24"/>
              </w:rPr>
              <w:t>8</w:t>
            </w:r>
          </w:p>
        </w:tc>
        <w:tc>
          <w:tcPr>
            <w:tcW w:w="709" w:type="dxa"/>
            <w:noWrap/>
            <w:hideMark/>
          </w:tcPr>
          <w:p w14:paraId="51B532C5" w14:textId="35B7B483" w:rsidR="00CB2C68" w:rsidRPr="008504F9" w:rsidRDefault="000675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10.3</w:t>
            </w:r>
          </w:p>
        </w:tc>
        <w:tc>
          <w:tcPr>
            <w:tcW w:w="851" w:type="dxa"/>
            <w:noWrap/>
            <w:hideMark/>
          </w:tcPr>
          <w:p w14:paraId="2F699339" w14:textId="7C19E90D" w:rsidR="00CB2C68" w:rsidRPr="008504F9" w:rsidRDefault="000675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12.0</w:t>
            </w:r>
          </w:p>
        </w:tc>
        <w:tc>
          <w:tcPr>
            <w:tcW w:w="850" w:type="dxa"/>
            <w:noWrap/>
            <w:hideMark/>
          </w:tcPr>
          <w:p w14:paraId="0041BB84" w14:textId="5BC4CD9D" w:rsidR="00CB2C68" w:rsidRPr="008504F9" w:rsidRDefault="000675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11.3</w:t>
            </w:r>
          </w:p>
        </w:tc>
        <w:tc>
          <w:tcPr>
            <w:tcW w:w="960" w:type="dxa"/>
            <w:noWrap/>
            <w:hideMark/>
          </w:tcPr>
          <w:p w14:paraId="74C36734" w14:textId="3B025C45" w:rsidR="00CB2C68" w:rsidRPr="008504F9" w:rsidRDefault="000675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17</w:t>
            </w:r>
            <w:r w:rsidR="00CB2C68" w:rsidRPr="008504F9">
              <w:rPr>
                <w:rFonts w:ascii="Calibri" w:hAnsi="Calibri" w:cs="Calibri"/>
                <w:color w:val="000000"/>
                <w:sz w:val="24"/>
                <w:szCs w:val="24"/>
              </w:rPr>
              <w:t>.8</w:t>
            </w:r>
          </w:p>
        </w:tc>
        <w:tc>
          <w:tcPr>
            <w:tcW w:w="1025" w:type="dxa"/>
            <w:noWrap/>
            <w:hideMark/>
          </w:tcPr>
          <w:p w14:paraId="075B3533" w14:textId="2E086D9C" w:rsidR="00CB2C68" w:rsidRPr="008504F9" w:rsidRDefault="000675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11.3</w:t>
            </w:r>
          </w:p>
        </w:tc>
        <w:tc>
          <w:tcPr>
            <w:tcW w:w="960" w:type="dxa"/>
            <w:noWrap/>
            <w:hideMark/>
          </w:tcPr>
          <w:p w14:paraId="51149867" w14:textId="5701B127" w:rsidR="00CB2C68" w:rsidRPr="008504F9" w:rsidRDefault="000675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32.5</w:t>
            </w:r>
          </w:p>
        </w:tc>
        <w:tc>
          <w:tcPr>
            <w:tcW w:w="1035" w:type="dxa"/>
            <w:noWrap/>
            <w:hideMark/>
          </w:tcPr>
          <w:p w14:paraId="1E278E12" w14:textId="463BC1C5" w:rsidR="00CB2C68" w:rsidRPr="008504F9" w:rsidRDefault="000675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88.9</w:t>
            </w:r>
          </w:p>
        </w:tc>
      </w:tr>
      <w:tr w:rsidR="00CB2C68" w:rsidRPr="00BA50FD" w14:paraId="2EE71CFB"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93" w:type="dxa"/>
            <w:noWrap/>
            <w:hideMark/>
          </w:tcPr>
          <w:p w14:paraId="108D7F00" w14:textId="77777777" w:rsidR="00CB2C68" w:rsidRPr="008504F9" w:rsidRDefault="00CB2C68" w:rsidP="00150AB2">
            <w:pPr>
              <w:spacing w:after="0"/>
              <w:rPr>
                <w:rFonts w:ascii="Calibri" w:eastAsia="Times New Roman" w:hAnsi="Calibri" w:cs="Calibri"/>
                <w:color w:val="000000"/>
                <w:sz w:val="24"/>
                <w:szCs w:val="24"/>
                <w:lang w:eastAsia="en-GB"/>
              </w:rPr>
            </w:pPr>
            <w:r w:rsidRPr="008504F9">
              <w:rPr>
                <w:rFonts w:ascii="Calibri" w:eastAsia="Times New Roman" w:hAnsi="Calibri" w:cs="Calibri"/>
                <w:color w:val="000000"/>
                <w:sz w:val="24"/>
                <w:szCs w:val="24"/>
                <w:lang w:eastAsia="en-GB"/>
              </w:rPr>
              <w:t>Next Least Deprived</w:t>
            </w:r>
          </w:p>
        </w:tc>
        <w:tc>
          <w:tcPr>
            <w:tcW w:w="703" w:type="dxa"/>
            <w:noWrap/>
            <w:hideMark/>
          </w:tcPr>
          <w:p w14:paraId="1F4DE491" w14:textId="034A8A0A" w:rsidR="00CB2C68" w:rsidRPr="008504F9" w:rsidRDefault="0006751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332</w:t>
            </w:r>
          </w:p>
        </w:tc>
        <w:tc>
          <w:tcPr>
            <w:tcW w:w="701" w:type="dxa"/>
            <w:noWrap/>
            <w:hideMark/>
          </w:tcPr>
          <w:p w14:paraId="0A463FAF" w14:textId="4CD94C14" w:rsidR="00CB2C68" w:rsidRPr="008504F9"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3.</w:t>
            </w:r>
            <w:r w:rsidR="0006751A" w:rsidRPr="008504F9">
              <w:rPr>
                <w:rFonts w:ascii="Calibri" w:hAnsi="Calibri" w:cs="Calibri"/>
                <w:color w:val="000000"/>
                <w:sz w:val="24"/>
                <w:szCs w:val="24"/>
              </w:rPr>
              <w:t>0</w:t>
            </w:r>
          </w:p>
        </w:tc>
        <w:tc>
          <w:tcPr>
            <w:tcW w:w="709" w:type="dxa"/>
            <w:noWrap/>
            <w:hideMark/>
          </w:tcPr>
          <w:p w14:paraId="4405C81C" w14:textId="30E8654C" w:rsidR="00CB2C68" w:rsidRPr="008504F9" w:rsidRDefault="0006751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9.3</w:t>
            </w:r>
          </w:p>
        </w:tc>
        <w:tc>
          <w:tcPr>
            <w:tcW w:w="851" w:type="dxa"/>
            <w:noWrap/>
            <w:hideMark/>
          </w:tcPr>
          <w:p w14:paraId="2CDAA21B" w14:textId="3D52D867" w:rsidR="00CB2C68" w:rsidRPr="008504F9" w:rsidRDefault="0006751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14.2</w:t>
            </w:r>
          </w:p>
        </w:tc>
        <w:tc>
          <w:tcPr>
            <w:tcW w:w="850" w:type="dxa"/>
            <w:noWrap/>
            <w:hideMark/>
          </w:tcPr>
          <w:p w14:paraId="5A89A7AB" w14:textId="3F5FF556" w:rsidR="00CB2C68" w:rsidRPr="008504F9" w:rsidRDefault="0006751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15.7</w:t>
            </w:r>
          </w:p>
        </w:tc>
        <w:tc>
          <w:tcPr>
            <w:tcW w:w="960" w:type="dxa"/>
            <w:noWrap/>
            <w:hideMark/>
          </w:tcPr>
          <w:p w14:paraId="6DF23E5C" w14:textId="6EDDC438" w:rsidR="00CB2C68" w:rsidRPr="008504F9" w:rsidRDefault="0006751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10</w:t>
            </w:r>
            <w:r w:rsidR="00CB2C68" w:rsidRPr="008504F9">
              <w:rPr>
                <w:rFonts w:ascii="Calibri" w:hAnsi="Calibri" w:cs="Calibri"/>
                <w:color w:val="000000"/>
                <w:sz w:val="24"/>
                <w:szCs w:val="24"/>
              </w:rPr>
              <w:t>.8</w:t>
            </w:r>
          </w:p>
        </w:tc>
        <w:tc>
          <w:tcPr>
            <w:tcW w:w="1025" w:type="dxa"/>
            <w:noWrap/>
            <w:hideMark/>
          </w:tcPr>
          <w:p w14:paraId="014F3734" w14:textId="2E4A36D8" w:rsidR="00CB2C68" w:rsidRPr="008504F9" w:rsidRDefault="0006751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10</w:t>
            </w:r>
            <w:r w:rsidR="00CB2C68" w:rsidRPr="008504F9">
              <w:rPr>
                <w:rFonts w:ascii="Calibri" w:hAnsi="Calibri" w:cs="Calibri"/>
                <w:color w:val="000000"/>
                <w:sz w:val="24"/>
                <w:szCs w:val="24"/>
              </w:rPr>
              <w:t>.2</w:t>
            </w:r>
          </w:p>
        </w:tc>
        <w:tc>
          <w:tcPr>
            <w:tcW w:w="960" w:type="dxa"/>
            <w:noWrap/>
            <w:hideMark/>
          </w:tcPr>
          <w:p w14:paraId="57056908" w14:textId="7D0E3B36" w:rsidR="00CB2C68" w:rsidRPr="008504F9" w:rsidRDefault="0006751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36.7</w:t>
            </w:r>
          </w:p>
        </w:tc>
        <w:tc>
          <w:tcPr>
            <w:tcW w:w="1035" w:type="dxa"/>
            <w:noWrap/>
            <w:hideMark/>
          </w:tcPr>
          <w:p w14:paraId="059B3905" w14:textId="4B379784" w:rsidR="00CB2C68" w:rsidRPr="008504F9" w:rsidRDefault="00DA4F1A"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90.9</w:t>
            </w:r>
          </w:p>
        </w:tc>
      </w:tr>
      <w:tr w:rsidR="00CB2C68" w:rsidRPr="00BA50FD" w14:paraId="29186FA9"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93" w:type="dxa"/>
            <w:noWrap/>
            <w:hideMark/>
          </w:tcPr>
          <w:p w14:paraId="734F8A71" w14:textId="68FDB49C" w:rsidR="00CB2C68" w:rsidRPr="008504F9" w:rsidRDefault="00CB2C68" w:rsidP="00150AB2">
            <w:pPr>
              <w:spacing w:after="0"/>
              <w:rPr>
                <w:rFonts w:ascii="Calibri" w:eastAsia="Times New Roman" w:hAnsi="Calibri" w:cs="Calibri"/>
                <w:color w:val="000000"/>
                <w:sz w:val="24"/>
                <w:szCs w:val="24"/>
                <w:lang w:eastAsia="en-GB"/>
              </w:rPr>
            </w:pPr>
            <w:r w:rsidRPr="008504F9">
              <w:rPr>
                <w:rFonts w:ascii="Calibri" w:eastAsia="Times New Roman" w:hAnsi="Calibri" w:cs="Calibri"/>
                <w:color w:val="000000"/>
                <w:sz w:val="24"/>
                <w:szCs w:val="24"/>
                <w:lang w:eastAsia="en-GB"/>
              </w:rPr>
              <w:t>Least Deprived</w:t>
            </w:r>
          </w:p>
        </w:tc>
        <w:tc>
          <w:tcPr>
            <w:tcW w:w="703" w:type="dxa"/>
            <w:noWrap/>
            <w:hideMark/>
          </w:tcPr>
          <w:p w14:paraId="4D7F1945" w14:textId="3CD8D094" w:rsidR="00CB2C68" w:rsidRPr="008504F9" w:rsidRDefault="00DA4F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382</w:t>
            </w:r>
          </w:p>
        </w:tc>
        <w:tc>
          <w:tcPr>
            <w:tcW w:w="701" w:type="dxa"/>
            <w:noWrap/>
            <w:hideMark/>
          </w:tcPr>
          <w:p w14:paraId="1FF94E99" w14:textId="2AD41D57" w:rsidR="00CB2C68" w:rsidRPr="008504F9"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3.</w:t>
            </w:r>
            <w:r w:rsidR="00DA4F1A" w:rsidRPr="008504F9">
              <w:rPr>
                <w:rFonts w:ascii="Calibri" w:hAnsi="Calibri" w:cs="Calibri"/>
                <w:color w:val="000000"/>
                <w:sz w:val="24"/>
                <w:szCs w:val="24"/>
              </w:rPr>
              <w:t>7</w:t>
            </w:r>
          </w:p>
        </w:tc>
        <w:tc>
          <w:tcPr>
            <w:tcW w:w="709" w:type="dxa"/>
            <w:noWrap/>
            <w:hideMark/>
          </w:tcPr>
          <w:p w14:paraId="3A4917F4" w14:textId="3DA1392A" w:rsidR="00CB2C68" w:rsidRPr="008504F9" w:rsidRDefault="00CB2C68"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8.</w:t>
            </w:r>
            <w:r w:rsidR="00DA4F1A" w:rsidRPr="008504F9">
              <w:rPr>
                <w:rFonts w:ascii="Calibri" w:hAnsi="Calibri" w:cs="Calibri"/>
                <w:color w:val="000000"/>
                <w:sz w:val="24"/>
                <w:szCs w:val="24"/>
              </w:rPr>
              <w:t>6</w:t>
            </w:r>
          </w:p>
        </w:tc>
        <w:tc>
          <w:tcPr>
            <w:tcW w:w="851" w:type="dxa"/>
            <w:noWrap/>
            <w:hideMark/>
          </w:tcPr>
          <w:p w14:paraId="2128B359" w14:textId="111C8C93" w:rsidR="00CB2C68" w:rsidRPr="008504F9" w:rsidRDefault="00DA4F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13</w:t>
            </w:r>
            <w:r w:rsidR="00CB2C68" w:rsidRPr="008504F9">
              <w:rPr>
                <w:rFonts w:ascii="Calibri" w:hAnsi="Calibri" w:cs="Calibri"/>
                <w:color w:val="000000"/>
                <w:sz w:val="24"/>
                <w:szCs w:val="24"/>
              </w:rPr>
              <w:t>.4</w:t>
            </w:r>
          </w:p>
        </w:tc>
        <w:tc>
          <w:tcPr>
            <w:tcW w:w="850" w:type="dxa"/>
            <w:noWrap/>
            <w:hideMark/>
          </w:tcPr>
          <w:p w14:paraId="317530A7" w14:textId="77CB28C5" w:rsidR="00CB2C68" w:rsidRPr="008504F9" w:rsidRDefault="00DA4F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11.8</w:t>
            </w:r>
          </w:p>
        </w:tc>
        <w:tc>
          <w:tcPr>
            <w:tcW w:w="960" w:type="dxa"/>
            <w:noWrap/>
            <w:hideMark/>
          </w:tcPr>
          <w:p w14:paraId="77D84FE8" w14:textId="16143F3B" w:rsidR="00CB2C68" w:rsidRPr="008504F9" w:rsidRDefault="00DA4F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14.3</w:t>
            </w:r>
          </w:p>
        </w:tc>
        <w:tc>
          <w:tcPr>
            <w:tcW w:w="1025" w:type="dxa"/>
            <w:noWrap/>
            <w:hideMark/>
          </w:tcPr>
          <w:p w14:paraId="407E5DEF" w14:textId="5187D9A5" w:rsidR="00CB2C68" w:rsidRPr="008504F9" w:rsidRDefault="00DA4F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11</w:t>
            </w:r>
            <w:r w:rsidR="00CB2C68" w:rsidRPr="008504F9">
              <w:rPr>
                <w:rFonts w:ascii="Calibri" w:hAnsi="Calibri" w:cs="Calibri"/>
                <w:color w:val="000000"/>
                <w:sz w:val="24"/>
                <w:szCs w:val="24"/>
              </w:rPr>
              <w:t>.8</w:t>
            </w:r>
          </w:p>
        </w:tc>
        <w:tc>
          <w:tcPr>
            <w:tcW w:w="960" w:type="dxa"/>
            <w:noWrap/>
            <w:hideMark/>
          </w:tcPr>
          <w:p w14:paraId="4AE66DF8" w14:textId="3FAB4303" w:rsidR="00CB2C68" w:rsidRPr="008504F9" w:rsidRDefault="00DA4F1A"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36</w:t>
            </w:r>
            <w:r w:rsidR="00CB2C68" w:rsidRPr="008504F9">
              <w:rPr>
                <w:rFonts w:ascii="Calibri" w:hAnsi="Calibri" w:cs="Calibri"/>
                <w:color w:val="000000"/>
                <w:sz w:val="24"/>
                <w:szCs w:val="24"/>
              </w:rPr>
              <w:t>.6</w:t>
            </w:r>
          </w:p>
        </w:tc>
        <w:tc>
          <w:tcPr>
            <w:tcW w:w="1035" w:type="dxa"/>
            <w:noWrap/>
            <w:hideMark/>
          </w:tcPr>
          <w:p w14:paraId="05159C43" w14:textId="30161054" w:rsidR="00CB2C68" w:rsidRPr="008504F9" w:rsidRDefault="008504F9" w:rsidP="00150AB2">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93.0</w:t>
            </w:r>
          </w:p>
        </w:tc>
      </w:tr>
      <w:tr w:rsidR="00CB2C68" w:rsidRPr="00BA50FD" w14:paraId="6186509A"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93" w:type="dxa"/>
            <w:noWrap/>
            <w:hideMark/>
          </w:tcPr>
          <w:p w14:paraId="29807E83" w14:textId="77777777" w:rsidR="00CB2C68" w:rsidRPr="008504F9" w:rsidRDefault="00CB2C68" w:rsidP="00150AB2">
            <w:pPr>
              <w:spacing w:after="0"/>
              <w:rPr>
                <w:rFonts w:ascii="Calibri" w:eastAsia="Times New Roman" w:hAnsi="Calibri" w:cs="Calibri"/>
                <w:color w:val="000000"/>
                <w:sz w:val="24"/>
                <w:szCs w:val="24"/>
                <w:lang w:eastAsia="en-GB"/>
              </w:rPr>
            </w:pPr>
            <w:r w:rsidRPr="008504F9">
              <w:rPr>
                <w:rFonts w:ascii="Calibri" w:eastAsia="Times New Roman" w:hAnsi="Calibri" w:cs="Calibri"/>
                <w:color w:val="000000"/>
                <w:sz w:val="24"/>
                <w:szCs w:val="24"/>
                <w:lang w:eastAsia="en-GB"/>
              </w:rPr>
              <w:t>All Respondents</w:t>
            </w:r>
          </w:p>
        </w:tc>
        <w:tc>
          <w:tcPr>
            <w:tcW w:w="703" w:type="dxa"/>
            <w:noWrap/>
            <w:hideMark/>
          </w:tcPr>
          <w:p w14:paraId="41823272" w14:textId="265FD1FD" w:rsidR="00CB2C68" w:rsidRPr="008504F9" w:rsidRDefault="008504F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2088</w:t>
            </w:r>
          </w:p>
        </w:tc>
        <w:tc>
          <w:tcPr>
            <w:tcW w:w="701" w:type="dxa"/>
            <w:noWrap/>
            <w:hideMark/>
          </w:tcPr>
          <w:p w14:paraId="3AD60480" w14:textId="34549D78" w:rsidR="00CB2C68" w:rsidRPr="008504F9"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4.1</w:t>
            </w:r>
          </w:p>
        </w:tc>
        <w:tc>
          <w:tcPr>
            <w:tcW w:w="709" w:type="dxa"/>
            <w:noWrap/>
            <w:hideMark/>
          </w:tcPr>
          <w:p w14:paraId="3F77681C" w14:textId="1E7E1AE9" w:rsidR="00CB2C68" w:rsidRPr="008504F9" w:rsidRDefault="008504F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10.9</w:t>
            </w:r>
          </w:p>
        </w:tc>
        <w:tc>
          <w:tcPr>
            <w:tcW w:w="851" w:type="dxa"/>
            <w:noWrap/>
            <w:hideMark/>
          </w:tcPr>
          <w:p w14:paraId="62E1CA32" w14:textId="1918C38F" w:rsidR="00CB2C68" w:rsidRPr="008504F9" w:rsidRDefault="008504F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15.0</w:t>
            </w:r>
          </w:p>
        </w:tc>
        <w:tc>
          <w:tcPr>
            <w:tcW w:w="850" w:type="dxa"/>
            <w:noWrap/>
            <w:hideMark/>
          </w:tcPr>
          <w:p w14:paraId="0B16B9B5" w14:textId="60A1846B" w:rsidR="00CB2C68" w:rsidRPr="008504F9"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13.7</w:t>
            </w:r>
          </w:p>
        </w:tc>
        <w:tc>
          <w:tcPr>
            <w:tcW w:w="960" w:type="dxa"/>
            <w:noWrap/>
            <w:hideMark/>
          </w:tcPr>
          <w:p w14:paraId="01DF0A8E" w14:textId="07ACC394" w:rsidR="00CB2C68" w:rsidRPr="008504F9" w:rsidRDefault="008504F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12</w:t>
            </w:r>
            <w:r w:rsidR="00CB2C68" w:rsidRPr="008504F9">
              <w:rPr>
                <w:rFonts w:ascii="Calibri" w:hAnsi="Calibri" w:cs="Calibri"/>
                <w:color w:val="000000"/>
                <w:sz w:val="24"/>
                <w:szCs w:val="24"/>
              </w:rPr>
              <w:t>.0</w:t>
            </w:r>
          </w:p>
        </w:tc>
        <w:tc>
          <w:tcPr>
            <w:tcW w:w="1025" w:type="dxa"/>
            <w:noWrap/>
            <w:hideMark/>
          </w:tcPr>
          <w:p w14:paraId="64A4AD18" w14:textId="364BF05D" w:rsidR="00CB2C68" w:rsidRPr="008504F9" w:rsidRDefault="008504F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11.8</w:t>
            </w:r>
          </w:p>
        </w:tc>
        <w:tc>
          <w:tcPr>
            <w:tcW w:w="960" w:type="dxa"/>
            <w:noWrap/>
            <w:hideMark/>
          </w:tcPr>
          <w:p w14:paraId="1C9164D0" w14:textId="5A23B738" w:rsidR="00CB2C68" w:rsidRPr="008504F9" w:rsidRDefault="00CB2C68"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504F9">
              <w:rPr>
                <w:rFonts w:ascii="Calibri" w:hAnsi="Calibri" w:cs="Calibri"/>
                <w:color w:val="000000"/>
                <w:sz w:val="24"/>
                <w:szCs w:val="24"/>
              </w:rPr>
              <w:t>32.</w:t>
            </w:r>
            <w:r w:rsidR="008504F9" w:rsidRPr="008504F9">
              <w:rPr>
                <w:rFonts w:ascii="Calibri" w:hAnsi="Calibri" w:cs="Calibri"/>
                <w:color w:val="000000"/>
                <w:sz w:val="24"/>
                <w:szCs w:val="24"/>
              </w:rPr>
              <w:t>6</w:t>
            </w:r>
          </w:p>
        </w:tc>
        <w:tc>
          <w:tcPr>
            <w:tcW w:w="1035" w:type="dxa"/>
            <w:noWrap/>
            <w:hideMark/>
          </w:tcPr>
          <w:p w14:paraId="10D54A0B" w14:textId="5D70F663" w:rsidR="00CB2C68" w:rsidRPr="008504F9" w:rsidRDefault="008504F9" w:rsidP="00150AB2">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8504F9">
              <w:rPr>
                <w:rFonts w:ascii="Calibri" w:hAnsi="Calibri" w:cs="Calibri"/>
                <w:b/>
                <w:bCs/>
                <w:color w:val="000000"/>
                <w:sz w:val="24"/>
                <w:szCs w:val="24"/>
              </w:rPr>
              <w:t>86.6</w:t>
            </w:r>
          </w:p>
        </w:tc>
      </w:tr>
    </w:tbl>
    <w:p w14:paraId="78CEFE28" w14:textId="77777777" w:rsidR="00CB2C68" w:rsidRPr="00BA50FD" w:rsidRDefault="00CB2C68" w:rsidP="00CB2C68">
      <w:pPr>
        <w:rPr>
          <w:rFonts w:ascii="Calibri" w:hAnsi="Calibri" w:cs="Calibri"/>
          <w:bCs/>
          <w:sz w:val="24"/>
          <w:szCs w:val="24"/>
        </w:rPr>
      </w:pPr>
    </w:p>
    <w:p w14:paraId="37F9390C" w14:textId="77777777" w:rsidR="00CB2C68" w:rsidRDefault="00CB2C68" w:rsidP="00CB2C68">
      <w:pPr>
        <w:spacing w:after="120" w:line="360" w:lineRule="auto"/>
        <w:rPr>
          <w:rFonts w:ascii="Calibri" w:hAnsi="Calibri" w:cs="Calibri"/>
          <w:b/>
          <w:sz w:val="26"/>
          <w:szCs w:val="26"/>
        </w:rPr>
      </w:pPr>
      <w:r>
        <w:rPr>
          <w:rFonts w:ascii="Calibri" w:hAnsi="Calibri" w:cs="Calibri"/>
          <w:b/>
          <w:sz w:val="26"/>
          <w:szCs w:val="26"/>
        </w:rPr>
        <w:br w:type="page"/>
      </w:r>
    </w:p>
    <w:p w14:paraId="6F0E4637"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lastRenderedPageBreak/>
        <w:t>The NHS invites people for screening to identify those at higher risk of some diseases, such as bowel, breast or cervical cancers, and for vaccinations to protect against infectious diseases such as measles, flu, Covid-19 and meningitis.</w:t>
      </w:r>
    </w:p>
    <w:p w14:paraId="11A8A96A" w14:textId="38196791" w:rsidR="00CB2C68" w:rsidRPr="00BA50FD" w:rsidRDefault="006D2F0C" w:rsidP="00CB2C68">
      <w:r>
        <w:rPr>
          <w:rFonts w:ascii="Calibri" w:hAnsi="Calibri" w:cs="Calibri"/>
          <w:b/>
          <w:sz w:val="26"/>
          <w:szCs w:val="26"/>
        </w:rPr>
        <w:t>29</w:t>
      </w:r>
      <w:r w:rsidR="00CB2C68" w:rsidRPr="00BA50FD">
        <w:rPr>
          <w:rFonts w:ascii="Calibri" w:hAnsi="Calibri" w:cs="Calibri"/>
          <w:b/>
          <w:sz w:val="26"/>
          <w:szCs w:val="26"/>
        </w:rPr>
        <w:t>.  Have you taken up invitations for screening?</w:t>
      </w:r>
      <w:r w:rsidR="00CB2C68" w:rsidRPr="00BA50FD">
        <w:t xml:space="preserve"> </w:t>
      </w:r>
    </w:p>
    <w:p w14:paraId="0E77FDAF" w14:textId="1FD4E8AE" w:rsidR="00CB2C68" w:rsidRPr="002F7540" w:rsidRDefault="00CB2C68" w:rsidP="00CB2C68">
      <w:pPr>
        <w:rPr>
          <w:rFonts w:ascii="Calibri" w:hAnsi="Calibri" w:cs="Calibri"/>
          <w:bCs/>
          <w:sz w:val="24"/>
          <w:szCs w:val="24"/>
        </w:rPr>
      </w:pPr>
      <w:r w:rsidRPr="002F7540">
        <w:rPr>
          <w:rFonts w:ascii="Calibri" w:hAnsi="Calibri" w:cs="Calibri"/>
          <w:bCs/>
          <w:sz w:val="24"/>
          <w:szCs w:val="24"/>
        </w:rPr>
        <w:t>Overall, 5</w:t>
      </w:r>
      <w:r w:rsidR="002F7540" w:rsidRPr="002F7540">
        <w:rPr>
          <w:rFonts w:ascii="Calibri" w:hAnsi="Calibri" w:cs="Calibri"/>
          <w:bCs/>
          <w:sz w:val="24"/>
          <w:szCs w:val="24"/>
        </w:rPr>
        <w:t>5</w:t>
      </w:r>
      <w:r w:rsidRPr="002F7540">
        <w:rPr>
          <w:rFonts w:ascii="Calibri" w:hAnsi="Calibri" w:cs="Calibri"/>
          <w:bCs/>
          <w:sz w:val="24"/>
          <w:szCs w:val="24"/>
        </w:rPr>
        <w:t>.</w:t>
      </w:r>
      <w:r w:rsidR="002F7540" w:rsidRPr="002F7540">
        <w:rPr>
          <w:rFonts w:ascii="Calibri" w:hAnsi="Calibri" w:cs="Calibri"/>
          <w:bCs/>
          <w:sz w:val="24"/>
          <w:szCs w:val="24"/>
        </w:rPr>
        <w:t>1</w:t>
      </w:r>
      <w:r w:rsidRPr="002F7540">
        <w:rPr>
          <w:rFonts w:ascii="Calibri" w:hAnsi="Calibri" w:cs="Calibri"/>
          <w:bCs/>
          <w:sz w:val="24"/>
          <w:szCs w:val="24"/>
        </w:rPr>
        <w:t xml:space="preserve">% of those responding to this question had taken up invitations for screening, </w:t>
      </w:r>
      <w:r w:rsidR="002F7540" w:rsidRPr="002F7540">
        <w:rPr>
          <w:rFonts w:ascii="Calibri" w:hAnsi="Calibri" w:cs="Calibri"/>
          <w:bCs/>
          <w:sz w:val="24"/>
          <w:szCs w:val="24"/>
        </w:rPr>
        <w:t>on a par with previous surveys</w:t>
      </w:r>
      <w:r w:rsidRPr="002F7540">
        <w:rPr>
          <w:rFonts w:ascii="Calibri" w:hAnsi="Calibri" w:cs="Calibri"/>
          <w:bCs/>
          <w:sz w:val="24"/>
          <w:szCs w:val="24"/>
        </w:rPr>
        <w:t>.</w:t>
      </w:r>
    </w:p>
    <w:p w14:paraId="453C981C" w14:textId="23BE7231" w:rsidR="000030DF" w:rsidRPr="002F7540" w:rsidRDefault="000030DF" w:rsidP="00CB2C68">
      <w:pPr>
        <w:rPr>
          <w:rFonts w:ascii="Calibri" w:hAnsi="Calibri" w:cs="Calibri"/>
          <w:bCs/>
          <w:sz w:val="24"/>
          <w:szCs w:val="24"/>
        </w:rPr>
      </w:pPr>
      <w:r>
        <w:rPr>
          <w:noProof/>
          <w14:ligatures w14:val="standardContextual"/>
        </w:rPr>
        <w:drawing>
          <wp:inline distT="0" distB="0" distL="0" distR="0" wp14:anchorId="5C2F8C6E" wp14:editId="76DBFB2D">
            <wp:extent cx="5731510" cy="2202815"/>
            <wp:effectExtent l="0" t="0" r="2540" b="6985"/>
            <wp:docPr id="1711926857" name="Chart 1" descr="Chart showing response pattern described in the narrative text">
              <a:extLst xmlns:a="http://schemas.openxmlformats.org/drawingml/2006/main">
                <a:ext uri="{FF2B5EF4-FFF2-40B4-BE49-F238E27FC236}">
                  <a16:creationId xmlns:a16="http://schemas.microsoft.com/office/drawing/2014/main" id="{973D2FC4-6F36-1E48-DE01-88ADE12DB68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6"/>
              </a:graphicData>
            </a:graphic>
          </wp:inline>
        </w:drawing>
      </w:r>
    </w:p>
    <w:p w14:paraId="2C4BE291" w14:textId="50772A37" w:rsidR="00CB2C68" w:rsidRPr="008302D8" w:rsidRDefault="00CB2C68" w:rsidP="00CB2C68">
      <w:pPr>
        <w:rPr>
          <w:rFonts w:ascii="Calibri" w:hAnsi="Calibri" w:cs="Calibri"/>
          <w:bCs/>
          <w:sz w:val="24"/>
          <w:szCs w:val="24"/>
        </w:rPr>
      </w:pPr>
      <w:r w:rsidRPr="008302D8">
        <w:rPr>
          <w:rFonts w:ascii="Calibri" w:hAnsi="Calibri" w:cs="Calibri"/>
          <w:bCs/>
          <w:sz w:val="24"/>
          <w:szCs w:val="24"/>
        </w:rPr>
        <w:t>Older respondents (7</w:t>
      </w:r>
      <w:r w:rsidR="00AD36CF" w:rsidRPr="008302D8">
        <w:rPr>
          <w:rFonts w:ascii="Calibri" w:hAnsi="Calibri" w:cs="Calibri"/>
          <w:bCs/>
          <w:sz w:val="24"/>
          <w:szCs w:val="24"/>
        </w:rPr>
        <w:t>2</w:t>
      </w:r>
      <w:r w:rsidRPr="008302D8">
        <w:rPr>
          <w:rFonts w:ascii="Calibri" w:hAnsi="Calibri" w:cs="Calibri"/>
          <w:bCs/>
          <w:sz w:val="24"/>
          <w:szCs w:val="24"/>
        </w:rPr>
        <w:t>.</w:t>
      </w:r>
      <w:r w:rsidR="00AD36CF" w:rsidRPr="008302D8">
        <w:rPr>
          <w:rFonts w:ascii="Calibri" w:hAnsi="Calibri" w:cs="Calibri"/>
          <w:bCs/>
          <w:sz w:val="24"/>
          <w:szCs w:val="24"/>
        </w:rPr>
        <w:t>5</w:t>
      </w:r>
      <w:r w:rsidRPr="008302D8">
        <w:rPr>
          <w:rFonts w:ascii="Calibri" w:hAnsi="Calibri" w:cs="Calibri"/>
          <w:bCs/>
          <w:sz w:val="24"/>
          <w:szCs w:val="24"/>
        </w:rPr>
        <w:t>%) and women (6</w:t>
      </w:r>
      <w:r w:rsidR="00AD36CF" w:rsidRPr="008302D8">
        <w:rPr>
          <w:rFonts w:ascii="Calibri" w:hAnsi="Calibri" w:cs="Calibri"/>
          <w:bCs/>
          <w:sz w:val="24"/>
          <w:szCs w:val="24"/>
        </w:rPr>
        <w:t>2</w:t>
      </w:r>
      <w:r w:rsidRPr="008302D8">
        <w:rPr>
          <w:rFonts w:ascii="Calibri" w:hAnsi="Calibri" w:cs="Calibri"/>
          <w:bCs/>
          <w:sz w:val="24"/>
          <w:szCs w:val="24"/>
        </w:rPr>
        <w:t>.</w:t>
      </w:r>
      <w:r w:rsidR="00AD36CF" w:rsidRPr="008302D8">
        <w:rPr>
          <w:rFonts w:ascii="Calibri" w:hAnsi="Calibri" w:cs="Calibri"/>
          <w:bCs/>
          <w:sz w:val="24"/>
          <w:szCs w:val="24"/>
        </w:rPr>
        <w:t>2</w:t>
      </w:r>
      <w:r w:rsidRPr="008302D8">
        <w:rPr>
          <w:rFonts w:ascii="Calibri" w:hAnsi="Calibri" w:cs="Calibri"/>
          <w:bCs/>
          <w:sz w:val="24"/>
          <w:szCs w:val="24"/>
        </w:rPr>
        <w:t>%) were most likely to take up their invitations.</w:t>
      </w:r>
    </w:p>
    <w:p w14:paraId="763F8CCB" w14:textId="30200AAA" w:rsidR="00CB2C68" w:rsidRPr="008302D8" w:rsidRDefault="00CB2C68" w:rsidP="00CB2C68">
      <w:pPr>
        <w:rPr>
          <w:rFonts w:ascii="Calibri" w:hAnsi="Calibri" w:cs="Calibri"/>
          <w:bCs/>
          <w:sz w:val="24"/>
          <w:szCs w:val="24"/>
        </w:rPr>
      </w:pPr>
      <w:r w:rsidRPr="008302D8">
        <w:rPr>
          <w:rFonts w:ascii="Calibri" w:hAnsi="Calibri" w:cs="Calibri"/>
          <w:bCs/>
          <w:sz w:val="24"/>
          <w:szCs w:val="24"/>
        </w:rPr>
        <w:t>Respondents under the age of 35 (6</w:t>
      </w:r>
      <w:r w:rsidR="008302D8" w:rsidRPr="008302D8">
        <w:rPr>
          <w:rFonts w:ascii="Calibri" w:hAnsi="Calibri" w:cs="Calibri"/>
          <w:bCs/>
          <w:sz w:val="24"/>
          <w:szCs w:val="24"/>
        </w:rPr>
        <w:t>2</w:t>
      </w:r>
      <w:r w:rsidRPr="008302D8">
        <w:rPr>
          <w:rFonts w:ascii="Calibri" w:hAnsi="Calibri" w:cs="Calibri"/>
          <w:bCs/>
          <w:sz w:val="24"/>
          <w:szCs w:val="24"/>
        </w:rPr>
        <w:t>.</w:t>
      </w:r>
      <w:r w:rsidR="008302D8" w:rsidRPr="008302D8">
        <w:rPr>
          <w:rFonts w:ascii="Calibri" w:hAnsi="Calibri" w:cs="Calibri"/>
          <w:bCs/>
          <w:sz w:val="24"/>
          <w:szCs w:val="24"/>
        </w:rPr>
        <w:t>4</w:t>
      </w:r>
      <w:r w:rsidRPr="008302D8">
        <w:rPr>
          <w:rFonts w:ascii="Calibri" w:hAnsi="Calibri" w:cs="Calibri"/>
          <w:bCs/>
          <w:sz w:val="24"/>
          <w:szCs w:val="24"/>
        </w:rPr>
        <w:t>%) and those with children in their household (5</w:t>
      </w:r>
      <w:r w:rsidR="006303F0">
        <w:rPr>
          <w:rFonts w:ascii="Calibri" w:hAnsi="Calibri" w:cs="Calibri"/>
          <w:bCs/>
          <w:sz w:val="24"/>
          <w:szCs w:val="24"/>
        </w:rPr>
        <w:t>0.2</w:t>
      </w:r>
      <w:r w:rsidRPr="008302D8">
        <w:rPr>
          <w:rFonts w:ascii="Calibri" w:hAnsi="Calibri" w:cs="Calibri"/>
          <w:bCs/>
          <w:sz w:val="24"/>
          <w:szCs w:val="24"/>
        </w:rPr>
        <w:t>%) were most likely to report they had not been invited for screening.</w:t>
      </w:r>
    </w:p>
    <w:p w14:paraId="7F0949D1" w14:textId="5EDDC569" w:rsidR="00CB2C68" w:rsidRPr="00BA50FD" w:rsidRDefault="00FA64A0" w:rsidP="00CB2C68">
      <w:pPr>
        <w:rPr>
          <w:rFonts w:ascii="Calibri" w:hAnsi="Calibri" w:cs="Calibri"/>
          <w:bCs/>
          <w:sz w:val="24"/>
          <w:szCs w:val="24"/>
        </w:rPr>
      </w:pPr>
      <w:r>
        <w:rPr>
          <w:rFonts w:ascii="Calibri" w:hAnsi="Calibri" w:cs="Calibri"/>
          <w:bCs/>
          <w:sz w:val="24"/>
          <w:szCs w:val="24"/>
        </w:rPr>
        <w:t>Almost one in five</w:t>
      </w:r>
      <w:r w:rsidR="00CB2C68" w:rsidRPr="00FA64A0">
        <w:rPr>
          <w:rFonts w:ascii="Calibri" w:hAnsi="Calibri" w:cs="Calibri"/>
          <w:bCs/>
          <w:sz w:val="24"/>
          <w:szCs w:val="24"/>
        </w:rPr>
        <w:t xml:space="preserve"> of those from </w:t>
      </w:r>
      <w:r w:rsidR="008302D8" w:rsidRPr="00FA64A0">
        <w:rPr>
          <w:rFonts w:ascii="Calibri" w:hAnsi="Calibri" w:cs="Calibri"/>
          <w:bCs/>
          <w:sz w:val="24"/>
          <w:szCs w:val="24"/>
        </w:rPr>
        <w:t>an ethnically diverse background</w:t>
      </w:r>
      <w:r w:rsidRPr="00FA64A0">
        <w:rPr>
          <w:rFonts w:ascii="Calibri" w:hAnsi="Calibri" w:cs="Calibri"/>
          <w:bCs/>
          <w:sz w:val="24"/>
          <w:szCs w:val="24"/>
        </w:rPr>
        <w:t xml:space="preserve"> were most likely to</w:t>
      </w:r>
      <w:r w:rsidR="00CB2C68" w:rsidRPr="00FA64A0">
        <w:rPr>
          <w:rFonts w:ascii="Calibri" w:hAnsi="Calibri" w:cs="Calibri"/>
          <w:bCs/>
          <w:sz w:val="24"/>
          <w:szCs w:val="24"/>
        </w:rPr>
        <w:t xml:space="preserve"> report they had declined invitations for screening (1</w:t>
      </w:r>
      <w:r w:rsidRPr="00FA64A0">
        <w:rPr>
          <w:rFonts w:ascii="Calibri" w:hAnsi="Calibri" w:cs="Calibri"/>
          <w:bCs/>
          <w:sz w:val="24"/>
          <w:szCs w:val="24"/>
        </w:rPr>
        <w:t>8.9%</w:t>
      </w:r>
      <w:r w:rsidR="00CB2C68" w:rsidRPr="00FA64A0">
        <w:rPr>
          <w:rFonts w:ascii="Calibri" w:hAnsi="Calibri" w:cs="Calibri"/>
          <w:bCs/>
          <w:sz w:val="24"/>
          <w:szCs w:val="24"/>
        </w:rPr>
        <w:t>).</w:t>
      </w:r>
    </w:p>
    <w:p w14:paraId="2261E3B8" w14:textId="21638E3E" w:rsidR="00CB2C68" w:rsidRPr="00555D4B" w:rsidRDefault="007C482B" w:rsidP="00555D4B">
      <w:pPr>
        <w:rPr>
          <w:i/>
          <w:sz w:val="24"/>
          <w:szCs w:val="24"/>
        </w:rPr>
      </w:pPr>
      <w:r>
        <w:rPr>
          <w:noProof/>
          <w14:ligatures w14:val="standardContextual"/>
        </w:rPr>
        <w:drawing>
          <wp:inline distT="0" distB="0" distL="0" distR="0" wp14:anchorId="5631E9FC" wp14:editId="5D69C47C">
            <wp:extent cx="5731510" cy="2973070"/>
            <wp:effectExtent l="0" t="0" r="2540" b="17780"/>
            <wp:docPr id="45137291" name="Chart 1" descr="Chart showing response pattern described in the narrative text">
              <a:extLst xmlns:a="http://schemas.openxmlformats.org/drawingml/2006/main">
                <a:ext uri="{FF2B5EF4-FFF2-40B4-BE49-F238E27FC236}">
                  <a16:creationId xmlns:a16="http://schemas.microsoft.com/office/drawing/2014/main" id="{F4D99BCF-586D-4C4C-A116-EA86B407563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7"/>
              </a:graphicData>
            </a:graphic>
          </wp:inline>
        </w:drawing>
      </w:r>
      <w:r w:rsidR="00CB2C68" w:rsidRPr="00BA50FD">
        <w:rPr>
          <w:i/>
          <w:sz w:val="24"/>
          <w:szCs w:val="24"/>
        </w:rPr>
        <w:t>Base sizes shown in brackets</w:t>
      </w:r>
      <w:r w:rsidR="00CB2C68">
        <w:rPr>
          <w:i/>
          <w:sz w:val="24"/>
          <w:szCs w:val="24"/>
        </w:rPr>
        <w:t>.</w:t>
      </w:r>
    </w:p>
    <w:p w14:paraId="66B64333" w14:textId="73ABA35D" w:rsidR="00CB2C68" w:rsidRPr="00BA50FD" w:rsidRDefault="001A2EBD" w:rsidP="00A45665">
      <w:pPr>
        <w:rPr>
          <w:rFonts w:ascii="Calibri" w:hAnsi="Calibri" w:cs="Calibri"/>
          <w:bCs/>
          <w:sz w:val="24"/>
          <w:szCs w:val="24"/>
        </w:rPr>
      </w:pPr>
      <w:r w:rsidRPr="00A45665">
        <w:rPr>
          <w:rFonts w:ascii="Calibri" w:hAnsi="Calibri" w:cs="Calibri"/>
          <w:bCs/>
          <w:sz w:val="24"/>
          <w:szCs w:val="24"/>
        </w:rPr>
        <w:lastRenderedPageBreak/>
        <w:t>There was an increase in the proportion of r</w:t>
      </w:r>
      <w:r w:rsidR="00CB2C68" w:rsidRPr="00A45665">
        <w:rPr>
          <w:rFonts w:ascii="Calibri" w:hAnsi="Calibri" w:cs="Calibri"/>
          <w:bCs/>
          <w:sz w:val="24"/>
          <w:szCs w:val="24"/>
        </w:rPr>
        <w:t xml:space="preserve">espondents living in the </w:t>
      </w:r>
      <w:r w:rsidR="00236C31" w:rsidRPr="00A45665">
        <w:rPr>
          <w:rFonts w:ascii="Calibri" w:hAnsi="Calibri" w:cs="Calibri"/>
          <w:bCs/>
          <w:sz w:val="24"/>
          <w:szCs w:val="24"/>
        </w:rPr>
        <w:t>most</w:t>
      </w:r>
      <w:r w:rsidR="00CB2C68" w:rsidRPr="00A45665">
        <w:rPr>
          <w:rFonts w:ascii="Calibri" w:hAnsi="Calibri" w:cs="Calibri"/>
          <w:bCs/>
          <w:sz w:val="24"/>
          <w:szCs w:val="24"/>
        </w:rPr>
        <w:t xml:space="preserve"> deprived areas of the city </w:t>
      </w:r>
      <w:r w:rsidR="00236C31" w:rsidRPr="00A45665">
        <w:rPr>
          <w:rFonts w:ascii="Calibri" w:hAnsi="Calibri" w:cs="Calibri"/>
          <w:bCs/>
          <w:sz w:val="24"/>
          <w:szCs w:val="24"/>
        </w:rPr>
        <w:t>reporting they had</w:t>
      </w:r>
      <w:r w:rsidR="00CB2C68" w:rsidRPr="00A45665">
        <w:rPr>
          <w:rFonts w:ascii="Calibri" w:hAnsi="Calibri" w:cs="Calibri"/>
          <w:bCs/>
          <w:sz w:val="24"/>
          <w:szCs w:val="24"/>
        </w:rPr>
        <w:t xml:space="preserve"> take</w:t>
      </w:r>
      <w:r w:rsidR="00236C31" w:rsidRPr="00A45665">
        <w:rPr>
          <w:rFonts w:ascii="Calibri" w:hAnsi="Calibri" w:cs="Calibri"/>
          <w:bCs/>
          <w:sz w:val="24"/>
          <w:szCs w:val="24"/>
        </w:rPr>
        <w:t>n</w:t>
      </w:r>
      <w:r w:rsidR="00CB2C68" w:rsidRPr="00A45665">
        <w:rPr>
          <w:rFonts w:ascii="Calibri" w:hAnsi="Calibri" w:cs="Calibri"/>
          <w:bCs/>
          <w:sz w:val="24"/>
          <w:szCs w:val="24"/>
        </w:rPr>
        <w:t xml:space="preserve"> up their invitations for screening, </w:t>
      </w:r>
      <w:r w:rsidR="00E032E0" w:rsidRPr="00A45665">
        <w:rPr>
          <w:rFonts w:ascii="Calibri" w:hAnsi="Calibri" w:cs="Calibri"/>
          <w:bCs/>
          <w:sz w:val="24"/>
          <w:szCs w:val="24"/>
        </w:rPr>
        <w:t>rising from 47.8% in 2023 to 62.3% in 2024</w:t>
      </w:r>
      <w:r w:rsidR="00CB2C68" w:rsidRPr="00A45665">
        <w:rPr>
          <w:rFonts w:ascii="Calibri" w:hAnsi="Calibri" w:cs="Calibri"/>
          <w:bCs/>
          <w:sz w:val="24"/>
          <w:szCs w:val="24"/>
        </w:rPr>
        <w:t>.</w:t>
      </w:r>
      <w:r w:rsidR="00A45665" w:rsidRPr="00A45665">
        <w:rPr>
          <w:rFonts w:ascii="Calibri" w:hAnsi="Calibri" w:cs="Calibri"/>
          <w:bCs/>
          <w:sz w:val="24"/>
          <w:szCs w:val="24"/>
        </w:rPr>
        <w:t xml:space="preserve">  This was, however, still less than the 71.6% amongst residents in the most affluent areas.</w:t>
      </w:r>
    </w:p>
    <w:p w14:paraId="793CDDD5" w14:textId="3AEDEEB1" w:rsidR="00CB2C68" w:rsidRPr="00BA50FD" w:rsidRDefault="00872F88" w:rsidP="00CB2C68">
      <w:pPr>
        <w:rPr>
          <w:i/>
          <w:sz w:val="24"/>
          <w:szCs w:val="24"/>
        </w:rPr>
      </w:pPr>
      <w:r>
        <w:rPr>
          <w:noProof/>
          <w14:ligatures w14:val="standardContextual"/>
        </w:rPr>
        <w:drawing>
          <wp:inline distT="0" distB="0" distL="0" distR="0" wp14:anchorId="660EF0DB" wp14:editId="59838BBC">
            <wp:extent cx="5731510" cy="2973070"/>
            <wp:effectExtent l="0" t="0" r="2540" b="17780"/>
            <wp:docPr id="465663967" name="Chart 1" descr="Chart showing response pattern described in the narrative text">
              <a:extLst xmlns:a="http://schemas.openxmlformats.org/drawingml/2006/main">
                <a:ext uri="{FF2B5EF4-FFF2-40B4-BE49-F238E27FC236}">
                  <a16:creationId xmlns:a16="http://schemas.microsoft.com/office/drawing/2014/main" id="{AE034B73-8377-43EA-A733-375F861FBB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8"/>
              </a:graphicData>
            </a:graphic>
          </wp:inline>
        </w:drawing>
      </w:r>
      <w:r w:rsidR="00CB2C68" w:rsidRPr="00BA50FD">
        <w:rPr>
          <w:i/>
          <w:sz w:val="24"/>
          <w:szCs w:val="24"/>
        </w:rPr>
        <w:t>Base sizes shown in brackets</w:t>
      </w:r>
      <w:r w:rsidR="00CB2C68">
        <w:rPr>
          <w:i/>
          <w:sz w:val="24"/>
          <w:szCs w:val="24"/>
        </w:rPr>
        <w:t>.</w:t>
      </w:r>
    </w:p>
    <w:p w14:paraId="2F171A35" w14:textId="77777777" w:rsidR="00CB2C68" w:rsidRPr="00BA50FD" w:rsidRDefault="00CB2C68" w:rsidP="00CB2C68">
      <w:pPr>
        <w:rPr>
          <w:i/>
          <w:sz w:val="24"/>
          <w:szCs w:val="24"/>
        </w:rPr>
      </w:pPr>
    </w:p>
    <w:p w14:paraId="24553767"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t>Please tell us what stopped you taking up the invitation for screening.</w:t>
      </w:r>
    </w:p>
    <w:p w14:paraId="743B1D37" w14:textId="5EC6064F" w:rsidR="00CB2C68" w:rsidRPr="00BA50FD" w:rsidRDefault="00CB2C68" w:rsidP="00CB2C68">
      <w:pPr>
        <w:rPr>
          <w:rFonts w:ascii="Calibri" w:hAnsi="Calibri" w:cs="Calibri"/>
          <w:bCs/>
          <w:sz w:val="24"/>
          <w:szCs w:val="24"/>
        </w:rPr>
      </w:pPr>
      <w:r w:rsidRPr="00D2462C">
        <w:rPr>
          <w:rFonts w:ascii="Calibri" w:hAnsi="Calibri" w:cs="Calibri"/>
          <w:bCs/>
          <w:sz w:val="24"/>
          <w:szCs w:val="24"/>
        </w:rPr>
        <w:t xml:space="preserve">Those stating they had not taken up the invitation for screening were asked what had stopped them from doing so.  A total of </w:t>
      </w:r>
      <w:r w:rsidR="00F35214">
        <w:rPr>
          <w:rFonts w:ascii="Calibri" w:hAnsi="Calibri" w:cs="Calibri"/>
          <w:bCs/>
          <w:sz w:val="24"/>
          <w:szCs w:val="24"/>
        </w:rPr>
        <w:t>81</w:t>
      </w:r>
      <w:r w:rsidRPr="00D2462C">
        <w:rPr>
          <w:rFonts w:ascii="Calibri" w:hAnsi="Calibri" w:cs="Calibri"/>
          <w:bCs/>
          <w:sz w:val="24"/>
          <w:szCs w:val="24"/>
        </w:rPr>
        <w:t xml:space="preserve"> responses were received and grouped into themes; the top three themes are shown below with a full list in </w:t>
      </w:r>
      <w:bookmarkStart w:id="34" w:name="Appendix14"/>
      <w:r w:rsidR="005F28D2" w:rsidRPr="0052743D">
        <w:rPr>
          <w:rFonts w:ascii="Calibri" w:hAnsi="Calibri" w:cs="Calibri"/>
          <w:bCs/>
          <w:sz w:val="24"/>
          <w:szCs w:val="24"/>
        </w:rPr>
        <w:fldChar w:fldCharType="begin"/>
      </w:r>
      <w:r w:rsidR="005F28D2" w:rsidRPr="0052743D">
        <w:rPr>
          <w:rFonts w:ascii="Calibri" w:hAnsi="Calibri" w:cs="Calibri"/>
          <w:bCs/>
          <w:sz w:val="24"/>
          <w:szCs w:val="24"/>
        </w:rPr>
        <w:instrText>HYPERLINK  \l "_To_what_extent"</w:instrText>
      </w:r>
      <w:r w:rsidR="005F28D2" w:rsidRPr="0052743D">
        <w:rPr>
          <w:rFonts w:ascii="Calibri" w:hAnsi="Calibri" w:cs="Calibri"/>
          <w:bCs/>
          <w:sz w:val="24"/>
          <w:szCs w:val="24"/>
        </w:rPr>
      </w:r>
      <w:r w:rsidR="005F28D2" w:rsidRPr="0052743D">
        <w:rPr>
          <w:rFonts w:ascii="Calibri" w:hAnsi="Calibri" w:cs="Calibri"/>
          <w:bCs/>
          <w:sz w:val="24"/>
          <w:szCs w:val="24"/>
        </w:rPr>
        <w:fldChar w:fldCharType="separate"/>
      </w:r>
      <w:r w:rsidRPr="0052743D">
        <w:rPr>
          <w:rStyle w:val="Hyperlink"/>
          <w:rFonts w:ascii="Calibri" w:hAnsi="Calibri" w:cs="Calibri"/>
          <w:bCs/>
          <w:sz w:val="24"/>
          <w:szCs w:val="24"/>
        </w:rPr>
        <w:t xml:space="preserve">Appendix </w:t>
      </w:r>
      <w:r w:rsidR="0066632C" w:rsidRPr="0052743D">
        <w:rPr>
          <w:rStyle w:val="Hyperlink"/>
          <w:rFonts w:ascii="Calibri" w:hAnsi="Calibri" w:cs="Calibri"/>
          <w:bCs/>
          <w:sz w:val="24"/>
          <w:szCs w:val="24"/>
        </w:rPr>
        <w:t>14</w:t>
      </w:r>
      <w:bookmarkEnd w:id="34"/>
      <w:r w:rsidR="005F28D2" w:rsidRPr="0052743D">
        <w:rPr>
          <w:rFonts w:ascii="Calibri" w:hAnsi="Calibri" w:cs="Calibri"/>
          <w:bCs/>
          <w:sz w:val="24"/>
          <w:szCs w:val="24"/>
        </w:rPr>
        <w:fldChar w:fldCharType="end"/>
      </w:r>
      <w:r w:rsidRPr="0052743D">
        <w:rPr>
          <w:rFonts w:ascii="Calibri" w:hAnsi="Calibri" w:cs="Calibri"/>
          <w:bCs/>
          <w:sz w:val="24"/>
          <w:szCs w:val="24"/>
        </w:rPr>
        <w:t>.</w:t>
      </w:r>
    </w:p>
    <w:tbl>
      <w:tblPr>
        <w:tblStyle w:val="GridTable5Dark-Accent6"/>
        <w:tblW w:w="9209" w:type="dxa"/>
        <w:tblLook w:val="04A0" w:firstRow="1" w:lastRow="0" w:firstColumn="1" w:lastColumn="0" w:noHBand="0" w:noVBand="1"/>
      </w:tblPr>
      <w:tblGrid>
        <w:gridCol w:w="1980"/>
        <w:gridCol w:w="703"/>
        <w:gridCol w:w="642"/>
        <w:gridCol w:w="5884"/>
      </w:tblGrid>
      <w:tr w:rsidR="00CB2C68" w:rsidRPr="00BA50FD" w14:paraId="5064C40D"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noWrap/>
            <w:hideMark/>
          </w:tcPr>
          <w:p w14:paraId="1ADCCD08" w14:textId="77777777" w:rsidR="00CB2C68" w:rsidRPr="00FD3FA8" w:rsidRDefault="00CB2C68" w:rsidP="00150AB2">
            <w:pPr>
              <w:rPr>
                <w:rFonts w:ascii="Calibri" w:eastAsia="Times New Roman" w:hAnsi="Calibri" w:cs="Calibri"/>
                <w:sz w:val="24"/>
                <w:szCs w:val="24"/>
                <w:lang w:eastAsia="en-GB"/>
              </w:rPr>
            </w:pPr>
            <w:r w:rsidRPr="00FD3FA8">
              <w:rPr>
                <w:rFonts w:ascii="Calibri" w:eastAsia="Times New Roman" w:hAnsi="Calibri" w:cs="Calibri"/>
                <w:sz w:val="24"/>
                <w:szCs w:val="24"/>
                <w:lang w:eastAsia="en-GB"/>
              </w:rPr>
              <w:t>Theme</w:t>
            </w:r>
          </w:p>
        </w:tc>
        <w:tc>
          <w:tcPr>
            <w:tcW w:w="703" w:type="dxa"/>
            <w:noWrap/>
            <w:hideMark/>
          </w:tcPr>
          <w:p w14:paraId="23B25DBC" w14:textId="77777777" w:rsidR="00CB2C68" w:rsidRPr="00FD3FA8" w:rsidRDefault="00CB2C68"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D3FA8">
              <w:rPr>
                <w:rFonts w:ascii="Calibri" w:eastAsia="Times New Roman" w:hAnsi="Calibri" w:cs="Calibri"/>
                <w:sz w:val="24"/>
                <w:szCs w:val="24"/>
                <w:lang w:eastAsia="en-GB"/>
              </w:rPr>
              <w:t>No.</w:t>
            </w:r>
          </w:p>
        </w:tc>
        <w:tc>
          <w:tcPr>
            <w:tcW w:w="642" w:type="dxa"/>
            <w:noWrap/>
            <w:hideMark/>
          </w:tcPr>
          <w:p w14:paraId="0CC2C71F" w14:textId="77777777" w:rsidR="00CB2C68" w:rsidRPr="00FD3FA8" w:rsidRDefault="00CB2C68"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D3FA8">
              <w:rPr>
                <w:rFonts w:ascii="Calibri" w:eastAsia="Times New Roman" w:hAnsi="Calibri" w:cs="Calibri"/>
                <w:sz w:val="24"/>
                <w:szCs w:val="24"/>
                <w:lang w:eastAsia="en-GB"/>
              </w:rPr>
              <w:t>%</w:t>
            </w:r>
          </w:p>
        </w:tc>
        <w:tc>
          <w:tcPr>
            <w:tcW w:w="5884" w:type="dxa"/>
            <w:noWrap/>
            <w:hideMark/>
          </w:tcPr>
          <w:p w14:paraId="275DB13A" w14:textId="77777777" w:rsidR="00CB2C68" w:rsidRPr="00FD3FA8"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D3FA8">
              <w:rPr>
                <w:rFonts w:ascii="Calibri" w:eastAsia="Times New Roman" w:hAnsi="Calibri" w:cs="Calibri"/>
                <w:sz w:val="24"/>
                <w:szCs w:val="24"/>
                <w:lang w:eastAsia="en-GB"/>
              </w:rPr>
              <w:t>Example Comments</w:t>
            </w:r>
          </w:p>
        </w:tc>
      </w:tr>
      <w:tr w:rsidR="00CB2C68" w:rsidRPr="00BA50FD" w14:paraId="231CC9E6"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44C21996" w14:textId="17FC68FE" w:rsidR="00CB2C68" w:rsidRPr="00FD3FA8" w:rsidRDefault="00FD3FA8" w:rsidP="00150AB2">
            <w:pPr>
              <w:rPr>
                <w:rFonts w:ascii="Calibri" w:eastAsia="Times New Roman" w:hAnsi="Calibri" w:cs="Calibri"/>
                <w:color w:val="000000"/>
                <w:sz w:val="24"/>
                <w:szCs w:val="24"/>
                <w:lang w:eastAsia="en-GB"/>
              </w:rPr>
            </w:pPr>
            <w:r w:rsidRPr="002B1366">
              <w:rPr>
                <w:rFonts w:ascii="Aptos Narrow" w:eastAsia="Times New Roman" w:hAnsi="Aptos Narrow" w:cs="Calibri"/>
                <w:color w:val="000000"/>
                <w:sz w:val="24"/>
                <w:szCs w:val="24"/>
                <w:lang w:eastAsia="en-GB"/>
              </w:rPr>
              <w:t>Haven't been invited</w:t>
            </w:r>
          </w:p>
        </w:tc>
        <w:tc>
          <w:tcPr>
            <w:tcW w:w="703" w:type="dxa"/>
            <w:noWrap/>
          </w:tcPr>
          <w:p w14:paraId="655C7ACA" w14:textId="49549ABC" w:rsidR="00CB2C68" w:rsidRPr="00FD3FA8" w:rsidRDefault="00FD3FA8"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13</w:t>
            </w:r>
          </w:p>
        </w:tc>
        <w:tc>
          <w:tcPr>
            <w:tcW w:w="642" w:type="dxa"/>
            <w:noWrap/>
          </w:tcPr>
          <w:p w14:paraId="27DF756B" w14:textId="4DC0FC8E" w:rsidR="00CB2C68" w:rsidRPr="00FD3FA8" w:rsidRDefault="00FD3FA8"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16.0</w:t>
            </w:r>
          </w:p>
        </w:tc>
        <w:tc>
          <w:tcPr>
            <w:tcW w:w="5884" w:type="dxa"/>
            <w:noWrap/>
          </w:tcPr>
          <w:p w14:paraId="57A3B39D" w14:textId="77777777" w:rsidR="00FD3FA8" w:rsidRDefault="00602074" w:rsidP="00FD3FA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02074">
              <w:rPr>
                <w:i/>
                <w:sz w:val="24"/>
                <w:szCs w:val="24"/>
              </w:rPr>
              <w:t>Not Invited</w:t>
            </w:r>
          </w:p>
          <w:p w14:paraId="1F5A6A6E" w14:textId="77777777" w:rsidR="00602074" w:rsidRDefault="00602074" w:rsidP="00FD3FA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02074">
              <w:rPr>
                <w:i/>
                <w:sz w:val="24"/>
                <w:szCs w:val="24"/>
              </w:rPr>
              <w:t>Never got asked</w:t>
            </w:r>
          </w:p>
          <w:p w14:paraId="64AB8511" w14:textId="14DD1719" w:rsidR="00CB2C68" w:rsidRPr="00FD3FA8" w:rsidRDefault="00602074"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02074">
              <w:rPr>
                <w:i/>
                <w:sz w:val="24"/>
                <w:szCs w:val="24"/>
              </w:rPr>
              <w:t>I have not been called.</w:t>
            </w:r>
          </w:p>
        </w:tc>
      </w:tr>
      <w:tr w:rsidR="00CB2C68" w:rsidRPr="00BA50FD" w14:paraId="2133A55C"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vAlign w:val="center"/>
          </w:tcPr>
          <w:p w14:paraId="227A4589" w14:textId="15172E93" w:rsidR="00CB2C68" w:rsidRPr="00FD3FA8" w:rsidRDefault="003A1488" w:rsidP="00150AB2">
            <w:pPr>
              <w:rPr>
                <w:rFonts w:ascii="Calibri" w:eastAsia="Times New Roman" w:hAnsi="Calibri" w:cs="Calibri"/>
                <w:color w:val="000000"/>
                <w:sz w:val="24"/>
                <w:szCs w:val="24"/>
                <w:lang w:eastAsia="en-GB"/>
              </w:rPr>
            </w:pPr>
            <w:r w:rsidRPr="002B1366">
              <w:rPr>
                <w:rFonts w:ascii="Aptos Narrow" w:eastAsia="Times New Roman" w:hAnsi="Aptos Narrow" w:cs="Calibri"/>
                <w:color w:val="000000"/>
                <w:sz w:val="24"/>
                <w:szCs w:val="24"/>
                <w:lang w:eastAsia="en-GB"/>
              </w:rPr>
              <w:t>No Time</w:t>
            </w:r>
          </w:p>
        </w:tc>
        <w:tc>
          <w:tcPr>
            <w:tcW w:w="703" w:type="dxa"/>
            <w:noWrap/>
          </w:tcPr>
          <w:p w14:paraId="47CA6F76" w14:textId="35627F31" w:rsidR="00CB2C68" w:rsidRPr="00FD3FA8" w:rsidRDefault="003A1488"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8</w:t>
            </w:r>
          </w:p>
        </w:tc>
        <w:tc>
          <w:tcPr>
            <w:tcW w:w="642" w:type="dxa"/>
            <w:noWrap/>
          </w:tcPr>
          <w:p w14:paraId="3C22E1C7" w14:textId="1EB640B6" w:rsidR="00CB2C68" w:rsidRPr="00FD3FA8" w:rsidRDefault="003A1488"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9.9</w:t>
            </w:r>
          </w:p>
        </w:tc>
        <w:tc>
          <w:tcPr>
            <w:tcW w:w="5884" w:type="dxa"/>
            <w:noWrap/>
          </w:tcPr>
          <w:p w14:paraId="41D1CAC6" w14:textId="77777777" w:rsidR="003A1488" w:rsidRDefault="00F56461" w:rsidP="003A148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56461">
              <w:rPr>
                <w:i/>
                <w:sz w:val="24"/>
                <w:szCs w:val="24"/>
              </w:rPr>
              <w:t>I haven't had time</w:t>
            </w:r>
          </w:p>
          <w:p w14:paraId="5BD54E8F" w14:textId="065123C6" w:rsidR="00CB2C68" w:rsidRPr="00FD3FA8" w:rsidRDefault="0093269D"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3269D">
              <w:rPr>
                <w:i/>
                <w:sz w:val="24"/>
                <w:szCs w:val="24"/>
              </w:rPr>
              <w:t>Inconvenience of timing</w:t>
            </w:r>
          </w:p>
        </w:tc>
      </w:tr>
      <w:tr w:rsidR="00CB2C68" w:rsidRPr="00BA50FD" w14:paraId="5D0CAE35"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vAlign w:val="center"/>
          </w:tcPr>
          <w:p w14:paraId="555B72FE" w14:textId="76A7BEDB" w:rsidR="00CB2C68" w:rsidRPr="00FD3FA8" w:rsidRDefault="003A1488" w:rsidP="00150AB2">
            <w:pPr>
              <w:rPr>
                <w:rFonts w:ascii="Calibri" w:eastAsia="Times New Roman" w:hAnsi="Calibri" w:cs="Calibri"/>
                <w:color w:val="000000"/>
                <w:sz w:val="24"/>
                <w:szCs w:val="24"/>
                <w:lang w:eastAsia="en-GB"/>
              </w:rPr>
            </w:pPr>
            <w:r w:rsidRPr="002B1366">
              <w:rPr>
                <w:rFonts w:ascii="Aptos Narrow" w:eastAsia="Times New Roman" w:hAnsi="Aptos Narrow" w:cs="Calibri"/>
                <w:color w:val="000000"/>
                <w:sz w:val="24"/>
                <w:szCs w:val="24"/>
                <w:lang w:eastAsia="en-GB"/>
              </w:rPr>
              <w:t>Work Commitments</w:t>
            </w:r>
          </w:p>
        </w:tc>
        <w:tc>
          <w:tcPr>
            <w:tcW w:w="703" w:type="dxa"/>
            <w:noWrap/>
          </w:tcPr>
          <w:p w14:paraId="3057596F" w14:textId="1C51C69B" w:rsidR="00CB2C68" w:rsidRPr="00FD3FA8" w:rsidRDefault="003A1488"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7</w:t>
            </w:r>
          </w:p>
        </w:tc>
        <w:tc>
          <w:tcPr>
            <w:tcW w:w="642" w:type="dxa"/>
            <w:noWrap/>
          </w:tcPr>
          <w:p w14:paraId="220EC507" w14:textId="083CE348" w:rsidR="00CB2C68" w:rsidRPr="00FD3FA8" w:rsidRDefault="003A1488"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8.6</w:t>
            </w:r>
          </w:p>
        </w:tc>
        <w:tc>
          <w:tcPr>
            <w:tcW w:w="5884" w:type="dxa"/>
            <w:noWrap/>
          </w:tcPr>
          <w:p w14:paraId="09B4BA03" w14:textId="77777777" w:rsidR="003A1488" w:rsidRDefault="00A81F07" w:rsidP="003A148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81F07">
              <w:rPr>
                <w:i/>
                <w:sz w:val="24"/>
                <w:szCs w:val="24"/>
              </w:rPr>
              <w:t>Busy working</w:t>
            </w:r>
          </w:p>
          <w:p w14:paraId="5B336092" w14:textId="29FB2D28" w:rsidR="00CB2C68" w:rsidRPr="00FD3FA8" w:rsidRDefault="00E10EF6"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E10EF6">
              <w:rPr>
                <w:i/>
                <w:sz w:val="24"/>
                <w:szCs w:val="24"/>
              </w:rPr>
              <w:t>I am a 24/7 carer with no breaks and no free time alone</w:t>
            </w:r>
          </w:p>
        </w:tc>
      </w:tr>
    </w:tbl>
    <w:p w14:paraId="4A841A0B" w14:textId="77777777" w:rsidR="00CB2C68" w:rsidRPr="00BA50FD" w:rsidRDefault="00CB2C68" w:rsidP="00CB2C68">
      <w:pPr>
        <w:rPr>
          <w:rFonts w:ascii="Calibri" w:hAnsi="Calibri" w:cs="Calibri"/>
          <w:bCs/>
          <w:sz w:val="24"/>
          <w:szCs w:val="24"/>
        </w:rPr>
      </w:pPr>
    </w:p>
    <w:p w14:paraId="6D9B55C0" w14:textId="77777777" w:rsidR="0056025F" w:rsidRDefault="0056025F">
      <w:pPr>
        <w:spacing w:after="160" w:line="259" w:lineRule="auto"/>
        <w:rPr>
          <w:rFonts w:ascii="Calibri" w:hAnsi="Calibri" w:cs="Calibri"/>
          <w:b/>
          <w:sz w:val="26"/>
          <w:szCs w:val="26"/>
        </w:rPr>
      </w:pPr>
      <w:r>
        <w:rPr>
          <w:rFonts w:ascii="Calibri" w:hAnsi="Calibri" w:cs="Calibri"/>
          <w:b/>
          <w:sz w:val="26"/>
          <w:szCs w:val="26"/>
        </w:rPr>
        <w:br w:type="page"/>
      </w:r>
    </w:p>
    <w:p w14:paraId="48E7FC53" w14:textId="6337C55C" w:rsidR="00CB2C68" w:rsidRPr="00BA50FD" w:rsidRDefault="00CB2C68" w:rsidP="00CB2C68">
      <w:r w:rsidRPr="00BA50FD">
        <w:rPr>
          <w:rFonts w:ascii="Calibri" w:hAnsi="Calibri" w:cs="Calibri"/>
          <w:b/>
          <w:sz w:val="26"/>
          <w:szCs w:val="26"/>
        </w:rPr>
        <w:lastRenderedPageBreak/>
        <w:t>And have you taken up invitations for vaccinations?</w:t>
      </w:r>
      <w:r w:rsidRPr="00BA50FD">
        <w:t xml:space="preserve"> </w:t>
      </w:r>
    </w:p>
    <w:p w14:paraId="06C7DE50" w14:textId="584055FE" w:rsidR="00CB2C68" w:rsidRPr="00462136" w:rsidRDefault="00CB2C68" w:rsidP="00CB2C68">
      <w:pPr>
        <w:rPr>
          <w:rFonts w:ascii="Calibri" w:hAnsi="Calibri" w:cs="Calibri"/>
          <w:bCs/>
          <w:sz w:val="24"/>
          <w:szCs w:val="24"/>
        </w:rPr>
      </w:pPr>
      <w:r w:rsidRPr="00462136">
        <w:rPr>
          <w:rFonts w:ascii="Calibri" w:hAnsi="Calibri" w:cs="Calibri"/>
          <w:bCs/>
          <w:sz w:val="24"/>
          <w:szCs w:val="24"/>
        </w:rPr>
        <w:t xml:space="preserve">Overall, </w:t>
      </w:r>
      <w:r w:rsidR="00572CF4" w:rsidRPr="00462136">
        <w:rPr>
          <w:rFonts w:ascii="Calibri" w:hAnsi="Calibri" w:cs="Calibri"/>
          <w:bCs/>
          <w:sz w:val="24"/>
          <w:szCs w:val="24"/>
        </w:rPr>
        <w:t>62.8</w:t>
      </w:r>
      <w:r w:rsidRPr="00462136">
        <w:rPr>
          <w:rFonts w:ascii="Calibri" w:hAnsi="Calibri" w:cs="Calibri"/>
          <w:bCs/>
          <w:sz w:val="24"/>
          <w:szCs w:val="24"/>
        </w:rPr>
        <w:t xml:space="preserve">% of respondents reported taking up their invitation for vaccination (down from </w:t>
      </w:r>
      <w:r w:rsidR="00F47483" w:rsidRPr="00462136">
        <w:rPr>
          <w:rFonts w:ascii="Calibri" w:hAnsi="Calibri" w:cs="Calibri"/>
          <w:bCs/>
          <w:sz w:val="24"/>
          <w:szCs w:val="24"/>
        </w:rPr>
        <w:t xml:space="preserve">73.7% </w:t>
      </w:r>
      <w:r w:rsidR="00572CF4" w:rsidRPr="00462136">
        <w:rPr>
          <w:rFonts w:ascii="Calibri" w:hAnsi="Calibri" w:cs="Calibri"/>
          <w:bCs/>
          <w:sz w:val="24"/>
          <w:szCs w:val="24"/>
        </w:rPr>
        <w:t xml:space="preserve">in 2023, and </w:t>
      </w:r>
      <w:r w:rsidRPr="00462136">
        <w:rPr>
          <w:rFonts w:ascii="Calibri" w:hAnsi="Calibri" w:cs="Calibri"/>
          <w:bCs/>
          <w:sz w:val="24"/>
          <w:szCs w:val="24"/>
        </w:rPr>
        <w:t xml:space="preserve">88.4% in 2022), with </w:t>
      </w:r>
      <w:r w:rsidR="00572CF4" w:rsidRPr="00462136">
        <w:rPr>
          <w:rFonts w:ascii="Calibri" w:hAnsi="Calibri" w:cs="Calibri"/>
          <w:bCs/>
          <w:sz w:val="24"/>
          <w:szCs w:val="24"/>
        </w:rPr>
        <w:t>11.0</w:t>
      </w:r>
      <w:r w:rsidRPr="00462136">
        <w:rPr>
          <w:rFonts w:ascii="Calibri" w:hAnsi="Calibri" w:cs="Calibri"/>
          <w:bCs/>
          <w:sz w:val="24"/>
          <w:szCs w:val="24"/>
        </w:rPr>
        <w:t xml:space="preserve">% declining this offer, and more than </w:t>
      </w:r>
      <w:r w:rsidR="00572CF4" w:rsidRPr="00462136">
        <w:rPr>
          <w:rFonts w:ascii="Calibri" w:hAnsi="Calibri" w:cs="Calibri"/>
          <w:bCs/>
          <w:sz w:val="24"/>
          <w:szCs w:val="24"/>
        </w:rPr>
        <w:t xml:space="preserve">a quarter </w:t>
      </w:r>
      <w:r w:rsidRPr="00462136">
        <w:rPr>
          <w:rFonts w:ascii="Calibri" w:hAnsi="Calibri" w:cs="Calibri"/>
          <w:bCs/>
          <w:sz w:val="24"/>
          <w:szCs w:val="24"/>
        </w:rPr>
        <w:t>(</w:t>
      </w:r>
      <w:r w:rsidR="00572CF4" w:rsidRPr="00462136">
        <w:rPr>
          <w:rFonts w:ascii="Calibri" w:hAnsi="Calibri" w:cs="Calibri"/>
          <w:bCs/>
          <w:sz w:val="24"/>
          <w:szCs w:val="24"/>
        </w:rPr>
        <w:t>26.2</w:t>
      </w:r>
      <w:r w:rsidRPr="00462136">
        <w:rPr>
          <w:rFonts w:ascii="Calibri" w:hAnsi="Calibri" w:cs="Calibri"/>
          <w:bCs/>
          <w:sz w:val="24"/>
          <w:szCs w:val="24"/>
        </w:rPr>
        <w:t xml:space="preserve">%) </w:t>
      </w:r>
      <w:r w:rsidR="00572CF4" w:rsidRPr="00462136">
        <w:rPr>
          <w:rFonts w:ascii="Calibri" w:hAnsi="Calibri" w:cs="Calibri"/>
          <w:bCs/>
          <w:sz w:val="24"/>
          <w:szCs w:val="24"/>
        </w:rPr>
        <w:t>stating they had</w:t>
      </w:r>
      <w:r w:rsidRPr="00462136">
        <w:rPr>
          <w:rFonts w:ascii="Calibri" w:hAnsi="Calibri" w:cs="Calibri"/>
          <w:bCs/>
          <w:sz w:val="24"/>
          <w:szCs w:val="24"/>
        </w:rPr>
        <w:t xml:space="preserve"> not receiv</w:t>
      </w:r>
      <w:r w:rsidR="00462136" w:rsidRPr="00462136">
        <w:rPr>
          <w:rFonts w:ascii="Calibri" w:hAnsi="Calibri" w:cs="Calibri"/>
          <w:bCs/>
          <w:sz w:val="24"/>
          <w:szCs w:val="24"/>
        </w:rPr>
        <w:t>ed</w:t>
      </w:r>
      <w:r w:rsidRPr="00462136">
        <w:rPr>
          <w:rFonts w:ascii="Calibri" w:hAnsi="Calibri" w:cs="Calibri"/>
          <w:bCs/>
          <w:sz w:val="24"/>
          <w:szCs w:val="24"/>
        </w:rPr>
        <w:t xml:space="preserve"> an invitation.</w:t>
      </w:r>
    </w:p>
    <w:p w14:paraId="2AFBD197" w14:textId="5FC7AB21" w:rsidR="00BD72CF" w:rsidRPr="00EC4581" w:rsidRDefault="00F47483" w:rsidP="00CB2C68">
      <w:pPr>
        <w:rPr>
          <w:rFonts w:ascii="Calibri" w:hAnsi="Calibri" w:cs="Calibri"/>
          <w:bCs/>
          <w:sz w:val="24"/>
          <w:szCs w:val="24"/>
        </w:rPr>
      </w:pPr>
      <w:r w:rsidRPr="00EC4581">
        <w:rPr>
          <w:noProof/>
          <w14:ligatures w14:val="standardContextual"/>
        </w:rPr>
        <w:drawing>
          <wp:inline distT="0" distB="0" distL="0" distR="0" wp14:anchorId="09FCEEBA" wp14:editId="2A122968">
            <wp:extent cx="5731510" cy="2202815"/>
            <wp:effectExtent l="0" t="0" r="2540" b="6985"/>
            <wp:docPr id="239046210" name="Chart 1" descr="Chart showing response pattern described in the narrative text">
              <a:extLst xmlns:a="http://schemas.openxmlformats.org/drawingml/2006/main">
                <a:ext uri="{FF2B5EF4-FFF2-40B4-BE49-F238E27FC236}">
                  <a16:creationId xmlns:a16="http://schemas.microsoft.com/office/drawing/2014/main" id="{BC1711DF-92FE-4C3E-B8FA-6DAEE0C1E6F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9"/>
              </a:graphicData>
            </a:graphic>
          </wp:inline>
        </w:drawing>
      </w:r>
    </w:p>
    <w:p w14:paraId="3CA85497" w14:textId="578B668B" w:rsidR="00CB2C68" w:rsidRPr="00EC4581" w:rsidRDefault="00963533" w:rsidP="00CB2C68">
      <w:pPr>
        <w:rPr>
          <w:rFonts w:ascii="Calibri" w:hAnsi="Calibri" w:cs="Calibri"/>
          <w:bCs/>
          <w:sz w:val="24"/>
          <w:szCs w:val="24"/>
        </w:rPr>
      </w:pPr>
      <w:r w:rsidRPr="00EC4581">
        <w:rPr>
          <w:rFonts w:ascii="Calibri" w:hAnsi="Calibri" w:cs="Calibri"/>
          <w:bCs/>
          <w:sz w:val="24"/>
          <w:szCs w:val="24"/>
        </w:rPr>
        <w:t>Eight</w:t>
      </w:r>
      <w:r w:rsidR="00CB2C68" w:rsidRPr="00EC4581">
        <w:rPr>
          <w:rFonts w:ascii="Calibri" w:hAnsi="Calibri" w:cs="Calibri"/>
          <w:bCs/>
          <w:sz w:val="24"/>
          <w:szCs w:val="24"/>
        </w:rPr>
        <w:t xml:space="preserve"> in ten of those aged 55 or over accepted this invitation (</w:t>
      </w:r>
      <w:r w:rsidRPr="00EC4581">
        <w:rPr>
          <w:rFonts w:ascii="Calibri" w:hAnsi="Calibri" w:cs="Calibri"/>
          <w:bCs/>
          <w:sz w:val="24"/>
          <w:szCs w:val="24"/>
        </w:rPr>
        <w:t>80.1%</w:t>
      </w:r>
      <w:r w:rsidR="00CB2C68" w:rsidRPr="00EC4581">
        <w:rPr>
          <w:rFonts w:ascii="Calibri" w:hAnsi="Calibri" w:cs="Calibri"/>
          <w:bCs/>
          <w:sz w:val="24"/>
          <w:szCs w:val="24"/>
        </w:rPr>
        <w:t xml:space="preserve"> down from 87.9%</w:t>
      </w:r>
      <w:r w:rsidRPr="00EC4581">
        <w:rPr>
          <w:rFonts w:ascii="Calibri" w:hAnsi="Calibri" w:cs="Calibri"/>
          <w:bCs/>
          <w:sz w:val="24"/>
          <w:szCs w:val="24"/>
        </w:rPr>
        <w:t xml:space="preserve"> in 2023</w:t>
      </w:r>
      <w:r w:rsidR="00CB2C68" w:rsidRPr="00EC4581">
        <w:rPr>
          <w:rFonts w:ascii="Calibri" w:hAnsi="Calibri" w:cs="Calibri"/>
          <w:bCs/>
          <w:sz w:val="24"/>
          <w:szCs w:val="24"/>
        </w:rPr>
        <w:t>,</w:t>
      </w:r>
      <w:r w:rsidRPr="00EC4581">
        <w:rPr>
          <w:rFonts w:ascii="Calibri" w:hAnsi="Calibri" w:cs="Calibri"/>
          <w:bCs/>
          <w:sz w:val="24"/>
          <w:szCs w:val="24"/>
        </w:rPr>
        <w:t xml:space="preserve"> and</w:t>
      </w:r>
      <w:r w:rsidR="00CB2C68" w:rsidRPr="00EC4581">
        <w:rPr>
          <w:rFonts w:ascii="Calibri" w:hAnsi="Calibri" w:cs="Calibri"/>
          <w:bCs/>
          <w:sz w:val="24"/>
          <w:szCs w:val="24"/>
        </w:rPr>
        <w:t xml:space="preserve"> 95.3% in 2022), with </w:t>
      </w:r>
      <w:r w:rsidR="00EC4581" w:rsidRPr="00EC4581">
        <w:rPr>
          <w:rFonts w:ascii="Calibri" w:hAnsi="Calibri" w:cs="Calibri"/>
          <w:bCs/>
          <w:sz w:val="24"/>
          <w:szCs w:val="24"/>
        </w:rPr>
        <w:t>9.3</w:t>
      </w:r>
      <w:r w:rsidR="00CB2C68" w:rsidRPr="00EC4581">
        <w:rPr>
          <w:rFonts w:ascii="Calibri" w:hAnsi="Calibri" w:cs="Calibri"/>
          <w:bCs/>
          <w:sz w:val="24"/>
          <w:szCs w:val="24"/>
        </w:rPr>
        <w:t>% of this group declining to do so.</w:t>
      </w:r>
    </w:p>
    <w:p w14:paraId="20C2012B" w14:textId="4171E5A7" w:rsidR="00CB2C68" w:rsidRPr="00BA50FD" w:rsidRDefault="00EC4581" w:rsidP="00CB2C68">
      <w:pPr>
        <w:rPr>
          <w:rFonts w:ascii="Calibri" w:hAnsi="Calibri" w:cs="Calibri"/>
          <w:b/>
          <w:sz w:val="26"/>
          <w:szCs w:val="26"/>
        </w:rPr>
      </w:pPr>
      <w:r w:rsidRPr="00EC4581">
        <w:rPr>
          <w:rFonts w:ascii="Calibri" w:hAnsi="Calibri" w:cs="Calibri"/>
          <w:bCs/>
          <w:sz w:val="24"/>
          <w:szCs w:val="24"/>
        </w:rPr>
        <w:t>More than</w:t>
      </w:r>
      <w:r w:rsidR="00CB2C68" w:rsidRPr="00EC4581">
        <w:rPr>
          <w:rFonts w:ascii="Calibri" w:hAnsi="Calibri" w:cs="Calibri"/>
          <w:bCs/>
          <w:sz w:val="24"/>
          <w:szCs w:val="24"/>
        </w:rPr>
        <w:t xml:space="preserve"> half of those under the age of 35 (</w:t>
      </w:r>
      <w:r w:rsidRPr="00EC4581">
        <w:rPr>
          <w:rFonts w:ascii="Calibri" w:hAnsi="Calibri" w:cs="Calibri"/>
          <w:bCs/>
          <w:sz w:val="24"/>
          <w:szCs w:val="24"/>
        </w:rPr>
        <w:t>52.9</w:t>
      </w:r>
      <w:r w:rsidR="00CB2C68" w:rsidRPr="00EC4581">
        <w:rPr>
          <w:rFonts w:ascii="Calibri" w:hAnsi="Calibri" w:cs="Calibri"/>
          <w:bCs/>
          <w:sz w:val="24"/>
          <w:szCs w:val="24"/>
        </w:rPr>
        <w:t>%) had not been invited for vaccination.</w:t>
      </w:r>
    </w:p>
    <w:p w14:paraId="4DB3A011" w14:textId="1DE2D073" w:rsidR="00CB2C68" w:rsidRPr="00BA50FD" w:rsidRDefault="00F3482E" w:rsidP="00CB2C68">
      <w:pPr>
        <w:rPr>
          <w:i/>
          <w:sz w:val="24"/>
          <w:szCs w:val="24"/>
        </w:rPr>
      </w:pPr>
      <w:r>
        <w:rPr>
          <w:noProof/>
          <w14:ligatures w14:val="standardContextual"/>
        </w:rPr>
        <w:drawing>
          <wp:inline distT="0" distB="0" distL="0" distR="0" wp14:anchorId="643E0EB5" wp14:editId="3274C0B7">
            <wp:extent cx="5731510" cy="3121660"/>
            <wp:effectExtent l="0" t="0" r="2540" b="2540"/>
            <wp:docPr id="1698526458" name="Chart 1" descr="Chart showing response pattern described in the narrative text">
              <a:extLst xmlns:a="http://schemas.openxmlformats.org/drawingml/2006/main">
                <a:ext uri="{FF2B5EF4-FFF2-40B4-BE49-F238E27FC236}">
                  <a16:creationId xmlns:a16="http://schemas.microsoft.com/office/drawing/2014/main" id="{52A2C7CB-29A5-4046-99FF-311626A674C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0"/>
              </a:graphicData>
            </a:graphic>
          </wp:inline>
        </w:drawing>
      </w:r>
      <w:r w:rsidR="00CB2C68" w:rsidRPr="00BA50FD">
        <w:rPr>
          <w:i/>
          <w:sz w:val="24"/>
          <w:szCs w:val="24"/>
        </w:rPr>
        <w:t>Base sizes shown in brackets</w:t>
      </w:r>
      <w:r w:rsidR="00CB2C68">
        <w:rPr>
          <w:i/>
          <w:sz w:val="24"/>
          <w:szCs w:val="24"/>
        </w:rPr>
        <w:t>.</w:t>
      </w:r>
    </w:p>
    <w:p w14:paraId="7F109705" w14:textId="77777777" w:rsidR="00CB2C68" w:rsidRPr="005A1B7B" w:rsidRDefault="00CB2C68" w:rsidP="00CB2C68">
      <w:pPr>
        <w:spacing w:after="0"/>
        <w:rPr>
          <w:rFonts w:ascii="Calibri" w:hAnsi="Calibri" w:cs="Calibri"/>
          <w:bCs/>
          <w:sz w:val="20"/>
          <w:szCs w:val="20"/>
        </w:rPr>
      </w:pPr>
    </w:p>
    <w:p w14:paraId="404726C8" w14:textId="77777777" w:rsidR="00FB6E9C" w:rsidRPr="00FD0EF8" w:rsidRDefault="00FB6E9C">
      <w:pPr>
        <w:spacing w:after="160" w:line="259" w:lineRule="auto"/>
        <w:rPr>
          <w:rFonts w:ascii="Calibri" w:hAnsi="Calibri" w:cs="Calibri"/>
          <w:bCs/>
          <w:sz w:val="24"/>
          <w:szCs w:val="24"/>
        </w:rPr>
      </w:pPr>
      <w:r w:rsidRPr="00FD0EF8">
        <w:rPr>
          <w:rFonts w:ascii="Calibri" w:hAnsi="Calibri" w:cs="Calibri"/>
          <w:bCs/>
          <w:sz w:val="24"/>
          <w:szCs w:val="24"/>
        </w:rPr>
        <w:br w:type="page"/>
      </w:r>
    </w:p>
    <w:p w14:paraId="3A7E9BC5" w14:textId="7BD893FF" w:rsidR="00CB2C68" w:rsidRPr="00BA50FD" w:rsidRDefault="00CB2C68" w:rsidP="00CB2C68">
      <w:pPr>
        <w:rPr>
          <w:rFonts w:ascii="Calibri" w:hAnsi="Calibri" w:cs="Calibri"/>
          <w:bCs/>
          <w:sz w:val="24"/>
          <w:szCs w:val="24"/>
        </w:rPr>
      </w:pPr>
      <w:r w:rsidRPr="00FB6E9C">
        <w:rPr>
          <w:rFonts w:ascii="Calibri" w:hAnsi="Calibri" w:cs="Calibri"/>
          <w:bCs/>
          <w:sz w:val="24"/>
          <w:szCs w:val="24"/>
        </w:rPr>
        <w:lastRenderedPageBreak/>
        <w:t xml:space="preserve">Take up of invitations for vaccination were </w:t>
      </w:r>
      <w:r w:rsidR="00332A9B" w:rsidRPr="00FB6E9C">
        <w:rPr>
          <w:rFonts w:ascii="Calibri" w:hAnsi="Calibri" w:cs="Calibri"/>
          <w:bCs/>
          <w:sz w:val="24"/>
          <w:szCs w:val="24"/>
        </w:rPr>
        <w:t xml:space="preserve">not </w:t>
      </w:r>
      <w:r w:rsidRPr="00FB6E9C">
        <w:rPr>
          <w:rFonts w:ascii="Calibri" w:hAnsi="Calibri" w:cs="Calibri"/>
          <w:bCs/>
          <w:sz w:val="24"/>
          <w:szCs w:val="24"/>
        </w:rPr>
        <w:t>correlated with level of deprivation</w:t>
      </w:r>
      <w:r>
        <w:rPr>
          <w:rFonts w:ascii="Calibri" w:hAnsi="Calibri" w:cs="Calibri"/>
          <w:bCs/>
          <w:sz w:val="24"/>
          <w:szCs w:val="24"/>
        </w:rPr>
        <w:t xml:space="preserve">, </w:t>
      </w:r>
      <w:r w:rsidR="009F7DED">
        <w:rPr>
          <w:rFonts w:ascii="Calibri" w:hAnsi="Calibri" w:cs="Calibri"/>
          <w:bCs/>
          <w:sz w:val="24"/>
          <w:szCs w:val="24"/>
        </w:rPr>
        <w:t>although the highest level</w:t>
      </w:r>
      <w:r w:rsidR="00726EBB">
        <w:rPr>
          <w:rFonts w:ascii="Calibri" w:hAnsi="Calibri" w:cs="Calibri"/>
          <w:bCs/>
          <w:sz w:val="24"/>
          <w:szCs w:val="24"/>
        </w:rPr>
        <w:t xml:space="preserve"> was seen amongst</w:t>
      </w:r>
      <w:r>
        <w:rPr>
          <w:rFonts w:ascii="Calibri" w:hAnsi="Calibri" w:cs="Calibri"/>
          <w:bCs/>
          <w:sz w:val="24"/>
          <w:szCs w:val="24"/>
        </w:rPr>
        <w:t xml:space="preserve"> those living in the </w:t>
      </w:r>
      <w:r w:rsidR="00726EBB">
        <w:rPr>
          <w:rFonts w:ascii="Calibri" w:hAnsi="Calibri" w:cs="Calibri"/>
          <w:bCs/>
          <w:sz w:val="24"/>
          <w:szCs w:val="24"/>
        </w:rPr>
        <w:t>most affluent</w:t>
      </w:r>
      <w:r>
        <w:rPr>
          <w:rFonts w:ascii="Calibri" w:hAnsi="Calibri" w:cs="Calibri"/>
          <w:bCs/>
          <w:sz w:val="24"/>
          <w:szCs w:val="24"/>
        </w:rPr>
        <w:t xml:space="preserve"> areas </w:t>
      </w:r>
      <w:r w:rsidR="00726EBB">
        <w:rPr>
          <w:rFonts w:ascii="Calibri" w:hAnsi="Calibri" w:cs="Calibri"/>
          <w:bCs/>
          <w:sz w:val="24"/>
          <w:szCs w:val="24"/>
        </w:rPr>
        <w:t>of the city</w:t>
      </w:r>
      <w:r w:rsidR="00FB6E9C">
        <w:rPr>
          <w:rFonts w:ascii="Calibri" w:hAnsi="Calibri" w:cs="Calibri"/>
          <w:bCs/>
          <w:sz w:val="24"/>
          <w:szCs w:val="24"/>
        </w:rPr>
        <w:t>:</w:t>
      </w:r>
    </w:p>
    <w:p w14:paraId="262A9F46" w14:textId="5D83A1CB" w:rsidR="00CB2C68" w:rsidRPr="00BA50FD" w:rsidRDefault="00747FB9" w:rsidP="00CB2C68">
      <w:pPr>
        <w:rPr>
          <w:i/>
          <w:sz w:val="24"/>
          <w:szCs w:val="24"/>
        </w:rPr>
      </w:pPr>
      <w:r>
        <w:rPr>
          <w:noProof/>
          <w14:ligatures w14:val="standardContextual"/>
        </w:rPr>
        <w:drawing>
          <wp:inline distT="0" distB="0" distL="0" distR="0" wp14:anchorId="40A283E1" wp14:editId="7EA6B634">
            <wp:extent cx="5731510" cy="3121660"/>
            <wp:effectExtent l="0" t="0" r="2540" b="2540"/>
            <wp:docPr id="1079363744" name="Chart 1" descr="Chart showing response pattern described in the narrative text">
              <a:extLst xmlns:a="http://schemas.openxmlformats.org/drawingml/2006/main">
                <a:ext uri="{FF2B5EF4-FFF2-40B4-BE49-F238E27FC236}">
                  <a16:creationId xmlns:a16="http://schemas.microsoft.com/office/drawing/2014/main" id="{AE034B73-8377-43EA-A733-375F861FBB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1"/>
              </a:graphicData>
            </a:graphic>
          </wp:inline>
        </w:drawing>
      </w:r>
      <w:r w:rsidR="00CB2C68" w:rsidRPr="00BA50FD">
        <w:rPr>
          <w:i/>
          <w:sz w:val="24"/>
          <w:szCs w:val="24"/>
        </w:rPr>
        <w:t>Base sizes shown in brackets; excludes ‘</w:t>
      </w:r>
      <w:r w:rsidR="00C16BB5">
        <w:rPr>
          <w:i/>
          <w:sz w:val="24"/>
          <w:szCs w:val="24"/>
        </w:rPr>
        <w:t>Not Been Invited</w:t>
      </w:r>
      <w:r w:rsidR="00CB2C68" w:rsidRPr="00BA50FD">
        <w:rPr>
          <w:i/>
          <w:sz w:val="24"/>
          <w:szCs w:val="24"/>
        </w:rPr>
        <w:t>’ responses</w:t>
      </w:r>
      <w:r w:rsidR="00CB2C68">
        <w:rPr>
          <w:i/>
          <w:sz w:val="24"/>
          <w:szCs w:val="24"/>
        </w:rPr>
        <w:t>.</w:t>
      </w:r>
    </w:p>
    <w:p w14:paraId="653014EB" w14:textId="77777777" w:rsidR="00726EBB" w:rsidRDefault="00726EBB" w:rsidP="00CB2C68">
      <w:pPr>
        <w:rPr>
          <w:rFonts w:ascii="Calibri" w:hAnsi="Calibri" w:cs="Calibri"/>
          <w:b/>
          <w:sz w:val="26"/>
          <w:szCs w:val="26"/>
        </w:rPr>
      </w:pPr>
    </w:p>
    <w:p w14:paraId="4C2CF794" w14:textId="3EB29CA4" w:rsidR="00CB2C68" w:rsidRPr="00BA50FD" w:rsidRDefault="00CB2C68" w:rsidP="00CB2C68">
      <w:pPr>
        <w:rPr>
          <w:rFonts w:ascii="Calibri" w:hAnsi="Calibri" w:cs="Calibri"/>
          <w:b/>
          <w:sz w:val="26"/>
          <w:szCs w:val="26"/>
        </w:rPr>
      </w:pPr>
      <w:r w:rsidRPr="00BA50FD">
        <w:rPr>
          <w:rFonts w:ascii="Calibri" w:hAnsi="Calibri" w:cs="Calibri"/>
          <w:b/>
          <w:sz w:val="26"/>
          <w:szCs w:val="26"/>
        </w:rPr>
        <w:t>Please tell us what stopped you taking up the invitation for vaccination.</w:t>
      </w:r>
    </w:p>
    <w:p w14:paraId="7422B69D" w14:textId="1C71E0EC" w:rsidR="00CB2C68" w:rsidRPr="00764243" w:rsidRDefault="00CB2C68" w:rsidP="00CB2C68">
      <w:pPr>
        <w:rPr>
          <w:rFonts w:ascii="Calibri" w:hAnsi="Calibri" w:cs="Calibri"/>
          <w:bCs/>
          <w:sz w:val="24"/>
          <w:szCs w:val="24"/>
        </w:rPr>
      </w:pPr>
      <w:r w:rsidRPr="00815D6A">
        <w:rPr>
          <w:rFonts w:ascii="Calibri" w:hAnsi="Calibri" w:cs="Calibri"/>
          <w:bCs/>
          <w:sz w:val="24"/>
          <w:szCs w:val="24"/>
        </w:rPr>
        <w:t>Those stating they had not taken up the invitation for vaccination were asked what had stopped them from doing so.  A total of 1</w:t>
      </w:r>
      <w:r w:rsidR="007F712D" w:rsidRPr="00815D6A">
        <w:rPr>
          <w:rFonts w:ascii="Calibri" w:hAnsi="Calibri" w:cs="Calibri"/>
          <w:bCs/>
          <w:sz w:val="24"/>
          <w:szCs w:val="24"/>
        </w:rPr>
        <w:t>17</w:t>
      </w:r>
      <w:r w:rsidRPr="00815D6A">
        <w:rPr>
          <w:rFonts w:ascii="Calibri" w:hAnsi="Calibri" w:cs="Calibri"/>
          <w:bCs/>
          <w:sz w:val="24"/>
          <w:szCs w:val="24"/>
        </w:rPr>
        <w:t xml:space="preserve"> responses were received and grouped into themes; the top three themes are shown below with a full list in </w:t>
      </w:r>
      <w:bookmarkStart w:id="35" w:name="Appendix15"/>
      <w:r w:rsidR="00C630C5">
        <w:fldChar w:fldCharType="begin"/>
      </w:r>
      <w:r w:rsidR="00C630C5" w:rsidRPr="00815D6A">
        <w:rPr>
          <w:rFonts w:ascii="Calibri" w:hAnsi="Calibri" w:cs="Calibri"/>
          <w:bCs/>
          <w:sz w:val="24"/>
          <w:szCs w:val="24"/>
        </w:rPr>
        <w:instrText>HYPERLINK  \l "_Please_Tell_Us_1"</w:instrText>
      </w:r>
      <w:r w:rsidR="00C630C5">
        <w:fldChar w:fldCharType="separate"/>
      </w:r>
      <w:r w:rsidRPr="00815D6A">
        <w:rPr>
          <w:rStyle w:val="Hyperlink"/>
          <w:rFonts w:ascii="Calibri" w:hAnsi="Calibri" w:cs="Calibri"/>
          <w:bCs/>
          <w:sz w:val="24"/>
          <w:szCs w:val="24"/>
        </w:rPr>
        <w:t xml:space="preserve">Appendix </w:t>
      </w:r>
      <w:r w:rsidR="0066632C" w:rsidRPr="00815D6A">
        <w:rPr>
          <w:rStyle w:val="Hyperlink"/>
          <w:rFonts w:ascii="Calibri" w:hAnsi="Calibri" w:cs="Calibri"/>
          <w:bCs/>
          <w:sz w:val="24"/>
          <w:szCs w:val="24"/>
        </w:rPr>
        <w:t>15</w:t>
      </w:r>
      <w:r w:rsidRPr="00815D6A">
        <w:rPr>
          <w:rStyle w:val="Hyperlink"/>
          <w:rFonts w:ascii="Calibri" w:hAnsi="Calibri" w:cs="Calibri"/>
          <w:bCs/>
          <w:sz w:val="24"/>
          <w:szCs w:val="24"/>
        </w:rPr>
        <w:t>.</w:t>
      </w:r>
      <w:bookmarkEnd w:id="35"/>
      <w:r w:rsidR="00C630C5">
        <w:fldChar w:fldCharType="end"/>
      </w:r>
    </w:p>
    <w:tbl>
      <w:tblPr>
        <w:tblStyle w:val="GridTable5Dark-Accent6"/>
        <w:tblW w:w="9351" w:type="dxa"/>
        <w:tblLook w:val="04A0" w:firstRow="1" w:lastRow="0" w:firstColumn="1" w:lastColumn="0" w:noHBand="0" w:noVBand="1"/>
      </w:tblPr>
      <w:tblGrid>
        <w:gridCol w:w="2263"/>
        <w:gridCol w:w="703"/>
        <w:gridCol w:w="642"/>
        <w:gridCol w:w="5743"/>
      </w:tblGrid>
      <w:tr w:rsidR="00CB2C68" w:rsidRPr="00764243" w14:paraId="3DC60BA3"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2C49AAB" w14:textId="77777777" w:rsidR="00CB2C68" w:rsidRPr="00726EBB" w:rsidRDefault="00CB2C68" w:rsidP="00150AB2">
            <w:pPr>
              <w:rPr>
                <w:rFonts w:ascii="Calibri" w:eastAsia="Times New Roman" w:hAnsi="Calibri" w:cs="Calibri"/>
                <w:sz w:val="24"/>
                <w:szCs w:val="28"/>
                <w:lang w:eastAsia="en-GB"/>
              </w:rPr>
            </w:pPr>
            <w:r w:rsidRPr="00726EBB">
              <w:rPr>
                <w:rFonts w:ascii="Calibri" w:eastAsia="Times New Roman" w:hAnsi="Calibri" w:cs="Calibri"/>
                <w:sz w:val="24"/>
                <w:szCs w:val="28"/>
                <w:lang w:eastAsia="en-GB"/>
              </w:rPr>
              <w:t>Theme</w:t>
            </w:r>
          </w:p>
        </w:tc>
        <w:tc>
          <w:tcPr>
            <w:tcW w:w="703" w:type="dxa"/>
            <w:noWrap/>
            <w:hideMark/>
          </w:tcPr>
          <w:p w14:paraId="7B6E9937" w14:textId="77777777" w:rsidR="00CB2C68" w:rsidRPr="00726EBB" w:rsidRDefault="00CB2C68"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726EBB">
              <w:rPr>
                <w:rFonts w:ascii="Calibri" w:eastAsia="Times New Roman" w:hAnsi="Calibri" w:cs="Calibri"/>
                <w:sz w:val="24"/>
                <w:szCs w:val="28"/>
                <w:lang w:eastAsia="en-GB"/>
              </w:rPr>
              <w:t>No.</w:t>
            </w:r>
          </w:p>
        </w:tc>
        <w:tc>
          <w:tcPr>
            <w:tcW w:w="642" w:type="dxa"/>
            <w:noWrap/>
            <w:hideMark/>
          </w:tcPr>
          <w:p w14:paraId="5CF8C000" w14:textId="77777777" w:rsidR="00CB2C68" w:rsidRPr="00726EBB" w:rsidRDefault="00CB2C68"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726EBB">
              <w:rPr>
                <w:rFonts w:ascii="Calibri" w:eastAsia="Times New Roman" w:hAnsi="Calibri" w:cs="Calibri"/>
                <w:sz w:val="24"/>
                <w:szCs w:val="28"/>
                <w:lang w:eastAsia="en-GB"/>
              </w:rPr>
              <w:t>%</w:t>
            </w:r>
          </w:p>
        </w:tc>
        <w:tc>
          <w:tcPr>
            <w:tcW w:w="5743" w:type="dxa"/>
            <w:noWrap/>
            <w:hideMark/>
          </w:tcPr>
          <w:p w14:paraId="4DEAA4EE" w14:textId="77777777" w:rsidR="00CB2C68" w:rsidRPr="00726EBB"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726EBB">
              <w:rPr>
                <w:rFonts w:ascii="Calibri" w:eastAsia="Times New Roman" w:hAnsi="Calibri" w:cs="Calibri"/>
                <w:sz w:val="24"/>
                <w:szCs w:val="28"/>
                <w:lang w:eastAsia="en-GB"/>
              </w:rPr>
              <w:t>Example Comments</w:t>
            </w:r>
          </w:p>
        </w:tc>
      </w:tr>
      <w:tr w:rsidR="00CB2C68" w:rsidRPr="00764243" w14:paraId="23332863"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71B9497F" w14:textId="3BE835C8" w:rsidR="00CB2C68" w:rsidRPr="00726EBB" w:rsidRDefault="00860607" w:rsidP="00150AB2">
            <w:pPr>
              <w:rPr>
                <w:rFonts w:ascii="Calibri" w:eastAsia="Times New Roman" w:hAnsi="Calibri" w:cs="Calibri"/>
                <w:color w:val="000000"/>
                <w:sz w:val="24"/>
                <w:szCs w:val="28"/>
                <w:lang w:eastAsia="en-GB"/>
              </w:rPr>
            </w:pPr>
            <w:r w:rsidRPr="00913150">
              <w:rPr>
                <w:rFonts w:eastAsia="Times New Roman" w:cstheme="minorHAnsi"/>
                <w:color w:val="000000"/>
                <w:sz w:val="24"/>
                <w:szCs w:val="24"/>
                <w:lang w:eastAsia="en-GB"/>
              </w:rPr>
              <w:t>Not needed / Don't want it / My choice</w:t>
            </w:r>
          </w:p>
        </w:tc>
        <w:tc>
          <w:tcPr>
            <w:tcW w:w="703" w:type="dxa"/>
            <w:noWrap/>
          </w:tcPr>
          <w:p w14:paraId="6C4592CE" w14:textId="5663FD04" w:rsidR="00CB2C68" w:rsidRPr="00726EBB" w:rsidRDefault="00860607"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913150">
              <w:rPr>
                <w:rFonts w:eastAsia="Times New Roman" w:cstheme="minorHAnsi"/>
                <w:color w:val="000000"/>
                <w:sz w:val="24"/>
                <w:szCs w:val="24"/>
                <w:lang w:eastAsia="en-GB"/>
              </w:rPr>
              <w:t>42</w:t>
            </w:r>
          </w:p>
        </w:tc>
        <w:tc>
          <w:tcPr>
            <w:tcW w:w="642" w:type="dxa"/>
            <w:noWrap/>
          </w:tcPr>
          <w:p w14:paraId="441DEAD6" w14:textId="54EE679B" w:rsidR="00CB2C68" w:rsidRPr="00726EBB" w:rsidRDefault="00860607"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913150">
              <w:rPr>
                <w:rFonts w:eastAsia="Times New Roman" w:cstheme="minorHAnsi"/>
                <w:i/>
                <w:iCs/>
                <w:color w:val="000000"/>
                <w:sz w:val="24"/>
                <w:szCs w:val="24"/>
                <w:lang w:eastAsia="en-GB"/>
              </w:rPr>
              <w:t>35.9</w:t>
            </w:r>
          </w:p>
        </w:tc>
        <w:tc>
          <w:tcPr>
            <w:tcW w:w="5743" w:type="dxa"/>
            <w:noWrap/>
          </w:tcPr>
          <w:p w14:paraId="203B1013" w14:textId="77777777" w:rsidR="00860607" w:rsidRDefault="0039313C" w:rsidP="0086060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39313C">
              <w:rPr>
                <w:i/>
                <w:sz w:val="24"/>
                <w:szCs w:val="28"/>
              </w:rPr>
              <w:t>Don't want them</w:t>
            </w:r>
          </w:p>
          <w:p w14:paraId="3DCF4080" w14:textId="77777777" w:rsidR="0039313C" w:rsidRDefault="0039313C" w:rsidP="0086060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39313C">
              <w:rPr>
                <w:i/>
                <w:sz w:val="24"/>
                <w:szCs w:val="28"/>
              </w:rPr>
              <w:t>Decided not to have any future vaccinations.</w:t>
            </w:r>
          </w:p>
          <w:p w14:paraId="7E2316EB" w14:textId="1C42F991" w:rsidR="00CB2C68" w:rsidRPr="00726EBB" w:rsidRDefault="004F4548"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4F4548">
              <w:rPr>
                <w:i/>
                <w:sz w:val="24"/>
                <w:szCs w:val="28"/>
              </w:rPr>
              <w:t xml:space="preserve">Physical health is okay. Weary of vaccine </w:t>
            </w:r>
            <w:proofErr w:type="gramStart"/>
            <w:r w:rsidRPr="004F4548">
              <w:rPr>
                <w:i/>
                <w:sz w:val="24"/>
                <w:szCs w:val="28"/>
              </w:rPr>
              <w:t>mixed-messaging</w:t>
            </w:r>
            <w:proofErr w:type="gramEnd"/>
          </w:p>
        </w:tc>
      </w:tr>
      <w:tr w:rsidR="00CB2C68" w:rsidRPr="00764243" w14:paraId="4F8CB431"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7CA130E8" w14:textId="6414FE65" w:rsidR="00CB2C68" w:rsidRPr="00726EBB" w:rsidRDefault="00860607" w:rsidP="00150AB2">
            <w:pPr>
              <w:rPr>
                <w:rFonts w:ascii="Calibri" w:eastAsia="Times New Roman" w:hAnsi="Calibri" w:cs="Calibri"/>
                <w:color w:val="000000"/>
                <w:sz w:val="24"/>
                <w:szCs w:val="28"/>
                <w:lang w:eastAsia="en-GB"/>
              </w:rPr>
            </w:pPr>
            <w:r w:rsidRPr="00913150">
              <w:rPr>
                <w:rFonts w:eastAsia="Times New Roman" w:cstheme="minorHAnsi"/>
                <w:color w:val="000000"/>
                <w:sz w:val="24"/>
                <w:szCs w:val="24"/>
                <w:lang w:eastAsia="en-GB"/>
              </w:rPr>
              <w:t>Previous negative experience / Heard Negative Stories / Don't trust the vaccine</w:t>
            </w:r>
          </w:p>
        </w:tc>
        <w:tc>
          <w:tcPr>
            <w:tcW w:w="703" w:type="dxa"/>
            <w:noWrap/>
          </w:tcPr>
          <w:p w14:paraId="4EDE3768" w14:textId="14706573" w:rsidR="00CB2C68" w:rsidRPr="00726EBB" w:rsidRDefault="00860607"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913150">
              <w:rPr>
                <w:rFonts w:eastAsia="Times New Roman" w:cstheme="minorHAnsi"/>
                <w:color w:val="000000"/>
                <w:sz w:val="24"/>
                <w:szCs w:val="24"/>
                <w:lang w:eastAsia="en-GB"/>
              </w:rPr>
              <w:t>37</w:t>
            </w:r>
          </w:p>
        </w:tc>
        <w:tc>
          <w:tcPr>
            <w:tcW w:w="642" w:type="dxa"/>
            <w:noWrap/>
          </w:tcPr>
          <w:p w14:paraId="3E0065D3" w14:textId="36F0B0D0" w:rsidR="00CB2C68" w:rsidRPr="00726EBB" w:rsidRDefault="00860607"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913150">
              <w:rPr>
                <w:rFonts w:eastAsia="Times New Roman" w:cstheme="minorHAnsi"/>
                <w:i/>
                <w:iCs/>
                <w:color w:val="000000"/>
                <w:sz w:val="24"/>
                <w:szCs w:val="24"/>
                <w:lang w:eastAsia="en-GB"/>
              </w:rPr>
              <w:t>31.6</w:t>
            </w:r>
          </w:p>
        </w:tc>
        <w:tc>
          <w:tcPr>
            <w:tcW w:w="5743" w:type="dxa"/>
            <w:noWrap/>
          </w:tcPr>
          <w:p w14:paraId="17B71203" w14:textId="77777777" w:rsidR="00860607" w:rsidRDefault="00515966" w:rsidP="0086060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515966">
              <w:rPr>
                <w:i/>
                <w:sz w:val="24"/>
                <w:szCs w:val="28"/>
              </w:rPr>
              <w:t>Reaction to previous boosters</w:t>
            </w:r>
          </w:p>
          <w:p w14:paraId="0E56C997" w14:textId="77777777" w:rsidR="00515966" w:rsidRDefault="00DD18DC" w:rsidP="0086060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DD18DC">
              <w:rPr>
                <w:i/>
                <w:sz w:val="24"/>
                <w:szCs w:val="28"/>
              </w:rPr>
              <w:t>Serious concerns over MRNA vaccines, and reluctance to publish raw data on this by governments and pharma companies</w:t>
            </w:r>
          </w:p>
          <w:p w14:paraId="4CBB7BE4" w14:textId="03BC4EA8" w:rsidR="00CB2C68" w:rsidRPr="00726EBB" w:rsidRDefault="00DD18DC"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DD18DC">
              <w:rPr>
                <w:i/>
                <w:sz w:val="24"/>
                <w:szCs w:val="28"/>
              </w:rPr>
              <w:t>Don't trust the vaccine anymore</w:t>
            </w:r>
          </w:p>
        </w:tc>
      </w:tr>
      <w:tr w:rsidR="00CB2C68" w:rsidRPr="00BA50FD" w14:paraId="1393A602"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63E997E3" w14:textId="4ABBF2B4" w:rsidR="00CB2C68" w:rsidRPr="00726EBB" w:rsidRDefault="00860607" w:rsidP="00150AB2">
            <w:pPr>
              <w:rPr>
                <w:rFonts w:ascii="Calibri" w:eastAsia="Times New Roman" w:hAnsi="Calibri" w:cs="Calibri"/>
                <w:color w:val="000000"/>
                <w:sz w:val="24"/>
                <w:szCs w:val="28"/>
                <w:lang w:eastAsia="en-GB"/>
              </w:rPr>
            </w:pPr>
            <w:r w:rsidRPr="00913150">
              <w:rPr>
                <w:rFonts w:eastAsia="Times New Roman" w:cstheme="minorHAnsi"/>
                <w:color w:val="000000"/>
                <w:sz w:val="24"/>
                <w:szCs w:val="24"/>
                <w:lang w:eastAsia="en-GB"/>
              </w:rPr>
              <w:t>Health Reasons</w:t>
            </w:r>
          </w:p>
        </w:tc>
        <w:tc>
          <w:tcPr>
            <w:tcW w:w="703" w:type="dxa"/>
            <w:noWrap/>
          </w:tcPr>
          <w:p w14:paraId="1374C260" w14:textId="275AC6BF" w:rsidR="00CB2C68" w:rsidRPr="00726EBB" w:rsidRDefault="00860607"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913150">
              <w:rPr>
                <w:rFonts w:eastAsia="Times New Roman" w:cstheme="minorHAnsi"/>
                <w:color w:val="000000"/>
                <w:sz w:val="24"/>
                <w:szCs w:val="24"/>
                <w:lang w:eastAsia="en-GB"/>
              </w:rPr>
              <w:t>8</w:t>
            </w:r>
          </w:p>
        </w:tc>
        <w:tc>
          <w:tcPr>
            <w:tcW w:w="642" w:type="dxa"/>
            <w:noWrap/>
          </w:tcPr>
          <w:p w14:paraId="0151875D" w14:textId="608761AE" w:rsidR="00CB2C68" w:rsidRPr="00726EBB" w:rsidRDefault="00860607"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913150">
              <w:rPr>
                <w:rFonts w:eastAsia="Times New Roman" w:cstheme="minorHAnsi"/>
                <w:i/>
                <w:iCs/>
                <w:color w:val="000000"/>
                <w:sz w:val="24"/>
                <w:szCs w:val="24"/>
                <w:lang w:eastAsia="en-GB"/>
              </w:rPr>
              <w:t>6.8</w:t>
            </w:r>
          </w:p>
        </w:tc>
        <w:tc>
          <w:tcPr>
            <w:tcW w:w="5743" w:type="dxa"/>
            <w:noWrap/>
          </w:tcPr>
          <w:p w14:paraId="55882F8D" w14:textId="77777777" w:rsidR="00860607" w:rsidRDefault="00D360CF" w:rsidP="0086060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D360CF">
              <w:rPr>
                <w:i/>
                <w:sz w:val="24"/>
                <w:szCs w:val="28"/>
              </w:rPr>
              <w:t>auto immune deficient</w:t>
            </w:r>
          </w:p>
          <w:p w14:paraId="3BF3D087" w14:textId="61407F5F" w:rsidR="00CB2C68" w:rsidRPr="00726EBB" w:rsidRDefault="00227CED"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227CED">
              <w:rPr>
                <w:i/>
                <w:sz w:val="24"/>
                <w:szCs w:val="28"/>
              </w:rPr>
              <w:t>Been ill so much lately I didn't want to get ill from flu vaccine</w:t>
            </w:r>
          </w:p>
        </w:tc>
      </w:tr>
    </w:tbl>
    <w:p w14:paraId="225461D6" w14:textId="77777777" w:rsidR="00CB2C68" w:rsidRDefault="00CB2C68" w:rsidP="00CB2C68">
      <w:pPr>
        <w:rPr>
          <w:rFonts w:ascii="Calibri" w:hAnsi="Calibri" w:cs="Calibri"/>
          <w:bCs/>
          <w:sz w:val="24"/>
          <w:szCs w:val="24"/>
        </w:rPr>
      </w:pPr>
    </w:p>
    <w:p w14:paraId="5DC818A8" w14:textId="77777777" w:rsidR="004B74B2" w:rsidRPr="00BA50FD" w:rsidRDefault="004B74B2" w:rsidP="004B74B2">
      <w:pPr>
        <w:rPr>
          <w:rFonts w:ascii="Calibri" w:hAnsi="Calibri" w:cs="Calibri"/>
          <w:b/>
          <w:sz w:val="26"/>
          <w:szCs w:val="26"/>
        </w:rPr>
      </w:pPr>
      <w:r>
        <w:rPr>
          <w:rFonts w:ascii="Calibri" w:hAnsi="Calibri" w:cs="Calibri"/>
          <w:b/>
          <w:sz w:val="26"/>
          <w:szCs w:val="26"/>
        </w:rPr>
        <w:lastRenderedPageBreak/>
        <w:t>30</w:t>
      </w:r>
      <w:r w:rsidRPr="00BA50FD">
        <w:rPr>
          <w:rFonts w:ascii="Calibri" w:hAnsi="Calibri" w:cs="Calibri"/>
          <w:b/>
          <w:sz w:val="26"/>
          <w:szCs w:val="26"/>
        </w:rPr>
        <w:t>.  How Do You Feel About Yourself?</w:t>
      </w:r>
    </w:p>
    <w:p w14:paraId="6066C876" w14:textId="77777777" w:rsidR="004B74B2" w:rsidRPr="00BA50FD" w:rsidRDefault="004B74B2" w:rsidP="004B74B2">
      <w:pPr>
        <w:ind w:right="-23"/>
        <w:rPr>
          <w:rFonts w:ascii="Calibri" w:hAnsi="Calibri" w:cs="Calibri"/>
          <w:bCs/>
          <w:sz w:val="24"/>
          <w:szCs w:val="24"/>
        </w:rPr>
      </w:pPr>
      <w:r w:rsidRPr="00BA50FD">
        <w:rPr>
          <w:rFonts w:ascii="Calibri" w:hAnsi="Calibri" w:cs="Calibri"/>
          <w:bCs/>
          <w:sz w:val="24"/>
          <w:szCs w:val="24"/>
        </w:rPr>
        <w:t>Respondents were given four statements, and asked to indicate how they felt in relation to each, using a 0 to 10 scale:</w:t>
      </w:r>
    </w:p>
    <w:p w14:paraId="62253221" w14:textId="77777777" w:rsidR="004B74B2" w:rsidRPr="00BA50FD" w:rsidRDefault="004B74B2" w:rsidP="004B74B2">
      <w:pPr>
        <w:pStyle w:val="ListParagraph"/>
        <w:numPr>
          <w:ilvl w:val="0"/>
          <w:numId w:val="4"/>
        </w:numPr>
        <w:rPr>
          <w:i/>
          <w:sz w:val="24"/>
          <w:szCs w:val="24"/>
        </w:rPr>
      </w:pPr>
      <w:r w:rsidRPr="00BA50FD">
        <w:rPr>
          <w:i/>
          <w:sz w:val="24"/>
          <w:szCs w:val="24"/>
        </w:rPr>
        <w:t>Overall, how satisfied are you with your life nowadays?</w:t>
      </w:r>
    </w:p>
    <w:p w14:paraId="4800FEF8" w14:textId="77777777" w:rsidR="004B74B2" w:rsidRPr="00BA50FD" w:rsidRDefault="004B74B2" w:rsidP="004B74B2">
      <w:pPr>
        <w:pStyle w:val="ListParagraph"/>
        <w:numPr>
          <w:ilvl w:val="0"/>
          <w:numId w:val="4"/>
        </w:numPr>
        <w:rPr>
          <w:i/>
          <w:sz w:val="24"/>
          <w:szCs w:val="24"/>
        </w:rPr>
      </w:pPr>
      <w:r w:rsidRPr="00BA50FD">
        <w:rPr>
          <w:i/>
          <w:sz w:val="24"/>
          <w:szCs w:val="24"/>
        </w:rPr>
        <w:t>Overall, how happy did you feel yesterday?</w:t>
      </w:r>
    </w:p>
    <w:p w14:paraId="694247E8" w14:textId="77777777" w:rsidR="004B74B2" w:rsidRPr="00BA50FD" w:rsidRDefault="004B74B2" w:rsidP="004B74B2">
      <w:pPr>
        <w:pStyle w:val="ListParagraph"/>
        <w:numPr>
          <w:ilvl w:val="0"/>
          <w:numId w:val="4"/>
        </w:numPr>
        <w:rPr>
          <w:i/>
          <w:sz w:val="24"/>
          <w:szCs w:val="24"/>
        </w:rPr>
      </w:pPr>
      <w:r w:rsidRPr="00BA50FD">
        <w:rPr>
          <w:i/>
          <w:sz w:val="24"/>
          <w:szCs w:val="24"/>
        </w:rPr>
        <w:t>Overall, how anxious did you feel yesterday?</w:t>
      </w:r>
    </w:p>
    <w:p w14:paraId="2ECD8AFD" w14:textId="77777777" w:rsidR="004B74B2" w:rsidRPr="00BA50FD" w:rsidRDefault="004B74B2" w:rsidP="004B74B2">
      <w:pPr>
        <w:pStyle w:val="ListParagraph"/>
        <w:numPr>
          <w:ilvl w:val="0"/>
          <w:numId w:val="4"/>
        </w:numPr>
        <w:rPr>
          <w:i/>
          <w:sz w:val="24"/>
          <w:szCs w:val="24"/>
        </w:rPr>
      </w:pPr>
      <w:r w:rsidRPr="00BA50FD">
        <w:rPr>
          <w:i/>
          <w:sz w:val="24"/>
          <w:szCs w:val="24"/>
        </w:rPr>
        <w:t>Overall, to what extent do you feel like the things you do in your life are worthwhile?</w:t>
      </w:r>
    </w:p>
    <w:p w14:paraId="1E59E17B" w14:textId="77777777" w:rsidR="004B74B2" w:rsidRPr="00BA50FD" w:rsidRDefault="004B74B2" w:rsidP="004B74B2">
      <w:pPr>
        <w:ind w:right="-23"/>
        <w:rPr>
          <w:rFonts w:ascii="Calibri" w:hAnsi="Calibri" w:cs="Calibri"/>
          <w:bCs/>
          <w:sz w:val="24"/>
          <w:szCs w:val="24"/>
        </w:rPr>
      </w:pPr>
      <w:r w:rsidRPr="00BA50FD">
        <w:rPr>
          <w:rFonts w:ascii="Calibri" w:hAnsi="Calibri" w:cs="Calibri"/>
          <w:bCs/>
          <w:sz w:val="24"/>
          <w:szCs w:val="24"/>
        </w:rPr>
        <w:t>Mean scores were calculated for each of the questions posed.</w:t>
      </w:r>
    </w:p>
    <w:p w14:paraId="792BEFCA" w14:textId="77777777" w:rsidR="004B74B2" w:rsidRPr="00BA50FD" w:rsidRDefault="004B74B2" w:rsidP="004B74B2">
      <w:pPr>
        <w:ind w:right="-23"/>
        <w:rPr>
          <w:rFonts w:ascii="Calibri" w:hAnsi="Calibri" w:cs="Calibri"/>
          <w:bCs/>
          <w:sz w:val="24"/>
          <w:szCs w:val="24"/>
        </w:rPr>
      </w:pPr>
      <w:r w:rsidRPr="00BA50FD">
        <w:rPr>
          <w:rFonts w:ascii="Calibri" w:hAnsi="Calibri" w:cs="Calibri"/>
          <w:bCs/>
          <w:sz w:val="24"/>
          <w:szCs w:val="24"/>
        </w:rPr>
        <w:t xml:space="preserve">The table below shows the scores, both overall, and for the different demographic groups analysed.  Where scores are better than the overall mean by 0.2 (higher for satisfaction, happiness and feeling worthwhile, and lower for anxiety), cells are highlighted in </w:t>
      </w:r>
      <w:r>
        <w:rPr>
          <w:rFonts w:ascii="Calibri" w:hAnsi="Calibri" w:cs="Calibri"/>
          <w:bCs/>
          <w:sz w:val="24"/>
          <w:szCs w:val="24"/>
        </w:rPr>
        <w:t>teal</w:t>
      </w:r>
      <w:r w:rsidRPr="00BA50FD">
        <w:rPr>
          <w:rFonts w:ascii="Calibri" w:hAnsi="Calibri" w:cs="Calibri"/>
          <w:bCs/>
          <w:sz w:val="24"/>
          <w:szCs w:val="24"/>
        </w:rPr>
        <w:t xml:space="preserve">; those worse by 0.2 are highlighted in </w:t>
      </w:r>
      <w:r>
        <w:rPr>
          <w:rFonts w:ascii="Calibri" w:hAnsi="Calibri" w:cs="Calibri"/>
          <w:bCs/>
          <w:sz w:val="24"/>
          <w:szCs w:val="24"/>
        </w:rPr>
        <w:t>orange</w:t>
      </w:r>
      <w:r w:rsidRPr="00BA50FD">
        <w:rPr>
          <w:rFonts w:ascii="Calibri" w:hAnsi="Calibri" w:cs="Calibri"/>
          <w:bCs/>
          <w:sz w:val="24"/>
          <w:szCs w:val="24"/>
        </w:rPr>
        <w:t xml:space="preserve">.  Those within +/- 0.2 of the overall mean are </w:t>
      </w:r>
      <w:r>
        <w:rPr>
          <w:rFonts w:ascii="Calibri" w:hAnsi="Calibri" w:cs="Calibri"/>
          <w:bCs/>
          <w:sz w:val="24"/>
          <w:szCs w:val="24"/>
        </w:rPr>
        <w:t xml:space="preserve">not </w:t>
      </w:r>
      <w:r w:rsidRPr="00BA50FD">
        <w:rPr>
          <w:rFonts w:ascii="Calibri" w:hAnsi="Calibri" w:cs="Calibri"/>
          <w:bCs/>
          <w:sz w:val="24"/>
          <w:szCs w:val="24"/>
        </w:rPr>
        <w:t>highlighted.</w:t>
      </w:r>
    </w:p>
    <w:p w14:paraId="2976D741" w14:textId="538C8D0B" w:rsidR="00BE0617" w:rsidRDefault="00BE0617" w:rsidP="004B74B2">
      <w:pPr>
        <w:ind w:right="-23"/>
        <w:rPr>
          <w:rFonts w:ascii="Calibri" w:hAnsi="Calibri" w:cs="Calibri"/>
          <w:bCs/>
          <w:sz w:val="24"/>
          <w:szCs w:val="24"/>
        </w:rPr>
      </w:pPr>
      <w:r>
        <w:rPr>
          <w:rFonts w:ascii="Calibri" w:hAnsi="Calibri" w:cs="Calibri"/>
          <w:bCs/>
          <w:sz w:val="24"/>
          <w:szCs w:val="24"/>
        </w:rPr>
        <w:t>Three of the de</w:t>
      </w:r>
      <w:r w:rsidR="00097327">
        <w:rPr>
          <w:rFonts w:ascii="Calibri" w:hAnsi="Calibri" w:cs="Calibri"/>
          <w:bCs/>
          <w:sz w:val="24"/>
          <w:szCs w:val="24"/>
        </w:rPr>
        <w:t>mographic groups analysed</w:t>
      </w:r>
      <w:r w:rsidR="003A7436">
        <w:rPr>
          <w:rFonts w:ascii="Calibri" w:hAnsi="Calibri" w:cs="Calibri"/>
          <w:bCs/>
          <w:sz w:val="24"/>
          <w:szCs w:val="24"/>
        </w:rPr>
        <w:t xml:space="preserve"> were</w:t>
      </w:r>
      <w:r w:rsidR="000212B6">
        <w:rPr>
          <w:rFonts w:ascii="Calibri" w:hAnsi="Calibri" w:cs="Calibri"/>
          <w:bCs/>
          <w:sz w:val="24"/>
          <w:szCs w:val="24"/>
        </w:rPr>
        <w:t xml:space="preserve"> notably</w:t>
      </w:r>
      <w:r w:rsidR="003A7436">
        <w:rPr>
          <w:rFonts w:ascii="Calibri" w:hAnsi="Calibri" w:cs="Calibri"/>
          <w:bCs/>
          <w:sz w:val="24"/>
          <w:szCs w:val="24"/>
        </w:rPr>
        <w:t xml:space="preserve"> below</w:t>
      </w:r>
      <w:r w:rsidR="000212B6">
        <w:rPr>
          <w:rFonts w:ascii="Calibri" w:hAnsi="Calibri" w:cs="Calibri"/>
          <w:bCs/>
          <w:sz w:val="24"/>
          <w:szCs w:val="24"/>
        </w:rPr>
        <w:t xml:space="preserve"> average for all four of the measures</w:t>
      </w:r>
      <w:r w:rsidR="0032751D">
        <w:rPr>
          <w:rFonts w:ascii="Calibri" w:hAnsi="Calibri" w:cs="Calibri"/>
          <w:bCs/>
          <w:sz w:val="24"/>
          <w:szCs w:val="24"/>
        </w:rPr>
        <w:t>:</w:t>
      </w:r>
    </w:p>
    <w:p w14:paraId="259B1CDC" w14:textId="4F3125AB" w:rsidR="004B74B2" w:rsidRPr="00675A52" w:rsidRDefault="005E0397" w:rsidP="00150AB2">
      <w:pPr>
        <w:pStyle w:val="ListParagraph"/>
        <w:numPr>
          <w:ilvl w:val="0"/>
          <w:numId w:val="4"/>
        </w:numPr>
        <w:ind w:right="-23"/>
        <w:rPr>
          <w:rFonts w:ascii="Calibri" w:hAnsi="Calibri" w:cs="Calibri"/>
          <w:bCs/>
          <w:sz w:val="24"/>
          <w:szCs w:val="24"/>
        </w:rPr>
      </w:pPr>
      <w:r w:rsidRPr="00842C75">
        <w:rPr>
          <w:rFonts w:ascii="Calibri" w:hAnsi="Calibri" w:cs="Calibri"/>
          <w:bCs/>
          <w:sz w:val="24"/>
          <w:szCs w:val="24"/>
        </w:rPr>
        <w:t>Those</w:t>
      </w:r>
      <w:r w:rsidR="004B74B2" w:rsidRPr="00675A52">
        <w:rPr>
          <w:rFonts w:ascii="Calibri" w:hAnsi="Calibri" w:cs="Calibri"/>
          <w:bCs/>
          <w:sz w:val="24"/>
          <w:szCs w:val="24"/>
        </w:rPr>
        <w:t xml:space="preserve"> identifying as disabled </w:t>
      </w:r>
      <w:r w:rsidR="00842C75" w:rsidRPr="00842C75">
        <w:rPr>
          <w:rFonts w:ascii="Calibri" w:hAnsi="Calibri" w:cs="Calibri"/>
          <w:bCs/>
          <w:sz w:val="24"/>
          <w:szCs w:val="24"/>
        </w:rPr>
        <w:t>(</w:t>
      </w:r>
      <w:r w:rsidR="002731FC">
        <w:rPr>
          <w:rFonts w:ascii="Calibri" w:hAnsi="Calibri" w:cs="Calibri"/>
          <w:bCs/>
          <w:sz w:val="24"/>
          <w:szCs w:val="24"/>
        </w:rPr>
        <w:t>As in previous years, this group</w:t>
      </w:r>
      <w:r w:rsidR="004B74B2" w:rsidRPr="00842C75">
        <w:rPr>
          <w:rFonts w:ascii="Calibri" w:hAnsi="Calibri" w:cs="Calibri"/>
          <w:bCs/>
          <w:sz w:val="24"/>
          <w:szCs w:val="24"/>
        </w:rPr>
        <w:t xml:space="preserve"> </w:t>
      </w:r>
      <w:r w:rsidR="004B74B2" w:rsidRPr="00675A52">
        <w:rPr>
          <w:rFonts w:ascii="Calibri" w:hAnsi="Calibri" w:cs="Calibri"/>
          <w:bCs/>
          <w:sz w:val="24"/>
          <w:szCs w:val="24"/>
        </w:rPr>
        <w:t>reported the lowest scores for satisfaction with their life, happiness and feeling the things they do are worthwhile</w:t>
      </w:r>
      <w:r w:rsidR="004B74B2" w:rsidRPr="00842C75">
        <w:rPr>
          <w:rFonts w:ascii="Calibri" w:hAnsi="Calibri" w:cs="Calibri"/>
          <w:bCs/>
          <w:sz w:val="24"/>
          <w:szCs w:val="24"/>
        </w:rPr>
        <w:t>.</w:t>
      </w:r>
      <w:r w:rsidR="002731FC">
        <w:rPr>
          <w:rFonts w:ascii="Calibri" w:hAnsi="Calibri" w:cs="Calibri"/>
          <w:bCs/>
          <w:sz w:val="24"/>
          <w:szCs w:val="24"/>
        </w:rPr>
        <w:t>)</w:t>
      </w:r>
    </w:p>
    <w:p w14:paraId="5B781F98" w14:textId="77777777" w:rsidR="00D70F9F" w:rsidRDefault="003D4CE7" w:rsidP="00D70F9F">
      <w:pPr>
        <w:pStyle w:val="ListParagraph"/>
        <w:numPr>
          <w:ilvl w:val="0"/>
          <w:numId w:val="4"/>
        </w:numPr>
        <w:ind w:right="-23"/>
        <w:rPr>
          <w:rFonts w:ascii="Calibri" w:hAnsi="Calibri" w:cs="Calibri"/>
          <w:bCs/>
          <w:sz w:val="24"/>
          <w:szCs w:val="24"/>
        </w:rPr>
      </w:pPr>
      <w:r>
        <w:rPr>
          <w:rFonts w:ascii="Calibri" w:hAnsi="Calibri" w:cs="Calibri"/>
          <w:bCs/>
          <w:sz w:val="24"/>
          <w:szCs w:val="24"/>
        </w:rPr>
        <w:t>Respondents living in the Southern Arc</w:t>
      </w:r>
    </w:p>
    <w:p w14:paraId="4AAEDCCB" w14:textId="33D58BEC" w:rsidR="004B74B2" w:rsidRPr="00892CA9" w:rsidRDefault="00D70F9F" w:rsidP="00D70F9F">
      <w:pPr>
        <w:pStyle w:val="ListParagraph"/>
        <w:numPr>
          <w:ilvl w:val="0"/>
          <w:numId w:val="4"/>
        </w:numPr>
        <w:ind w:right="-23"/>
        <w:rPr>
          <w:rFonts w:ascii="Calibri" w:hAnsi="Calibri" w:cs="Calibri"/>
          <w:bCs/>
          <w:sz w:val="24"/>
          <w:szCs w:val="24"/>
        </w:rPr>
      </w:pPr>
      <w:r>
        <w:rPr>
          <w:rFonts w:ascii="Calibri" w:hAnsi="Calibri" w:cs="Calibri"/>
          <w:bCs/>
          <w:sz w:val="24"/>
          <w:szCs w:val="24"/>
        </w:rPr>
        <w:t>Those</w:t>
      </w:r>
      <w:r w:rsidR="004B74B2" w:rsidRPr="00D70F9F">
        <w:rPr>
          <w:rFonts w:ascii="Calibri" w:hAnsi="Calibri" w:cs="Calibri"/>
          <w:bCs/>
          <w:sz w:val="24"/>
          <w:szCs w:val="24"/>
        </w:rPr>
        <w:t xml:space="preserve"> under the age of 35.</w:t>
      </w:r>
    </w:p>
    <w:p w14:paraId="4509C216" w14:textId="77777777" w:rsidR="004B74B2" w:rsidRPr="000F1BD9" w:rsidRDefault="004B74B2" w:rsidP="004B74B2">
      <w:pPr>
        <w:ind w:right="-23"/>
        <w:rPr>
          <w:rFonts w:ascii="Calibri" w:hAnsi="Calibri" w:cs="Calibri"/>
          <w:bCs/>
          <w:sz w:val="24"/>
          <w:szCs w:val="24"/>
        </w:rPr>
      </w:pPr>
      <w:r w:rsidRPr="000F1BD9">
        <w:rPr>
          <w:rFonts w:ascii="Calibri" w:hAnsi="Calibri" w:cs="Calibri"/>
          <w:bCs/>
          <w:sz w:val="24"/>
          <w:szCs w:val="24"/>
        </w:rPr>
        <w:t>There was a correlation with level of deprivation and levels of satisfaction, happiness and feeling the things done in life are worthwhile, with those in the least deprived areas of the city showing the highest levels for these attributes.</w:t>
      </w:r>
    </w:p>
    <w:p w14:paraId="2267AF32" w14:textId="44040CC7" w:rsidR="004B74B2" w:rsidRPr="00BA50FD" w:rsidRDefault="004B74B2" w:rsidP="004B74B2">
      <w:pPr>
        <w:ind w:right="-23"/>
        <w:rPr>
          <w:rFonts w:ascii="Calibri" w:hAnsi="Calibri" w:cs="Calibri"/>
          <w:bCs/>
          <w:sz w:val="24"/>
          <w:szCs w:val="24"/>
        </w:rPr>
      </w:pPr>
      <w:r w:rsidRPr="000F1BD9">
        <w:rPr>
          <w:rFonts w:ascii="Calibri" w:hAnsi="Calibri" w:cs="Calibri"/>
          <w:bCs/>
          <w:sz w:val="24"/>
          <w:szCs w:val="24"/>
        </w:rPr>
        <w:t xml:space="preserve">Whilst there was no clear correlation, those living in the most deprived areas of the city were the most anxious, scoring </w:t>
      </w:r>
      <w:r w:rsidR="00BE0617">
        <w:rPr>
          <w:rFonts w:ascii="Calibri" w:hAnsi="Calibri" w:cs="Calibri"/>
          <w:bCs/>
          <w:sz w:val="24"/>
          <w:szCs w:val="24"/>
        </w:rPr>
        <w:t xml:space="preserve">over </w:t>
      </w:r>
      <w:r w:rsidRPr="000F1BD9">
        <w:rPr>
          <w:rFonts w:ascii="Calibri" w:hAnsi="Calibri" w:cs="Calibri"/>
          <w:bCs/>
          <w:sz w:val="24"/>
          <w:szCs w:val="24"/>
        </w:rPr>
        <w:t>a full point higher than those in the least deprived areas.</w:t>
      </w:r>
    </w:p>
    <w:p w14:paraId="7EB8C589" w14:textId="77777777" w:rsidR="004B74B2" w:rsidRPr="00BA50FD" w:rsidRDefault="004B74B2" w:rsidP="004B74B2">
      <w:pPr>
        <w:rPr>
          <w:rFonts w:ascii="Calibri" w:hAnsi="Calibri" w:cs="Calibri"/>
          <w:bCs/>
          <w:sz w:val="24"/>
          <w:szCs w:val="24"/>
        </w:rPr>
      </w:pPr>
      <w:r w:rsidRPr="00BA50FD">
        <w:rPr>
          <w:rFonts w:ascii="Calibri" w:hAnsi="Calibri" w:cs="Calibri"/>
          <w:bCs/>
          <w:sz w:val="24"/>
          <w:szCs w:val="24"/>
        </w:rPr>
        <w:br w:type="page"/>
      </w:r>
    </w:p>
    <w:tbl>
      <w:tblPr>
        <w:tblStyle w:val="GridTable5Dark-Accent6"/>
        <w:tblW w:w="6912" w:type="dxa"/>
        <w:tblLook w:val="04A0" w:firstRow="1" w:lastRow="0" w:firstColumn="1" w:lastColumn="0" w:noHBand="0" w:noVBand="1"/>
      </w:tblPr>
      <w:tblGrid>
        <w:gridCol w:w="2405"/>
        <w:gridCol w:w="1100"/>
        <w:gridCol w:w="960"/>
        <w:gridCol w:w="1040"/>
        <w:gridCol w:w="1407"/>
      </w:tblGrid>
      <w:tr w:rsidR="004B74B2" w:rsidRPr="00990CF3" w14:paraId="57122CDA" w14:textId="77777777" w:rsidTr="00150AB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hideMark/>
          </w:tcPr>
          <w:p w14:paraId="117F17B4" w14:textId="77777777" w:rsidR="004B74B2" w:rsidRPr="00AF3015" w:rsidRDefault="004B74B2" w:rsidP="00150AB2">
            <w:pPr>
              <w:spacing w:after="0" w:line="240" w:lineRule="auto"/>
              <w:rPr>
                <w:rFonts w:ascii="Calibri" w:eastAsia="Times New Roman" w:hAnsi="Calibri" w:cs="Calibri"/>
                <w:b w:val="0"/>
                <w:bCs w:val="0"/>
                <w:i/>
                <w:iCs/>
                <w:color w:val="FFFFFF"/>
                <w:sz w:val="24"/>
                <w:szCs w:val="24"/>
                <w:lang w:eastAsia="en-GB"/>
              </w:rPr>
            </w:pPr>
            <w:r w:rsidRPr="00AF3015">
              <w:rPr>
                <w:rFonts w:ascii="Calibri" w:eastAsia="Times New Roman" w:hAnsi="Calibri" w:cs="Calibri"/>
                <w:i/>
                <w:iCs/>
                <w:color w:val="FFFFFF"/>
                <w:sz w:val="24"/>
                <w:szCs w:val="24"/>
                <w:lang w:eastAsia="en-GB"/>
              </w:rPr>
              <w:lastRenderedPageBreak/>
              <w:t>Group</w:t>
            </w:r>
          </w:p>
        </w:tc>
        <w:tc>
          <w:tcPr>
            <w:tcW w:w="1100" w:type="dxa"/>
            <w:noWrap/>
            <w:hideMark/>
          </w:tcPr>
          <w:p w14:paraId="53BCFC7A" w14:textId="77777777" w:rsidR="004B74B2" w:rsidRPr="00AF3015" w:rsidRDefault="004B74B2"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24"/>
                <w:szCs w:val="24"/>
                <w:lang w:eastAsia="en-GB"/>
              </w:rPr>
            </w:pPr>
            <w:r w:rsidRPr="00AF3015">
              <w:rPr>
                <w:rFonts w:ascii="Calibri" w:eastAsia="Times New Roman" w:hAnsi="Calibri" w:cs="Calibri"/>
                <w:color w:val="FFFFFF"/>
                <w:sz w:val="24"/>
                <w:szCs w:val="24"/>
                <w:lang w:eastAsia="en-GB"/>
              </w:rPr>
              <w:t>Satisfied</w:t>
            </w:r>
          </w:p>
        </w:tc>
        <w:tc>
          <w:tcPr>
            <w:tcW w:w="960" w:type="dxa"/>
            <w:noWrap/>
            <w:hideMark/>
          </w:tcPr>
          <w:p w14:paraId="142EB4FB" w14:textId="77777777" w:rsidR="004B74B2" w:rsidRPr="00AF3015" w:rsidRDefault="004B74B2"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24"/>
                <w:szCs w:val="24"/>
                <w:lang w:eastAsia="en-GB"/>
              </w:rPr>
            </w:pPr>
            <w:r w:rsidRPr="00AF3015">
              <w:rPr>
                <w:rFonts w:ascii="Calibri" w:eastAsia="Times New Roman" w:hAnsi="Calibri" w:cs="Calibri"/>
                <w:color w:val="FFFFFF"/>
                <w:sz w:val="24"/>
                <w:szCs w:val="24"/>
                <w:lang w:eastAsia="en-GB"/>
              </w:rPr>
              <w:t>Happy</w:t>
            </w:r>
          </w:p>
        </w:tc>
        <w:tc>
          <w:tcPr>
            <w:tcW w:w="1040" w:type="dxa"/>
            <w:noWrap/>
            <w:hideMark/>
          </w:tcPr>
          <w:p w14:paraId="5EE1C0CC" w14:textId="77777777" w:rsidR="004B74B2" w:rsidRPr="00AF3015" w:rsidRDefault="004B74B2"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24"/>
                <w:szCs w:val="24"/>
                <w:lang w:eastAsia="en-GB"/>
              </w:rPr>
            </w:pPr>
            <w:r w:rsidRPr="00AF3015">
              <w:rPr>
                <w:rFonts w:ascii="Calibri" w:eastAsia="Times New Roman" w:hAnsi="Calibri" w:cs="Calibri"/>
                <w:color w:val="FFFFFF"/>
                <w:sz w:val="24"/>
                <w:szCs w:val="24"/>
                <w:lang w:eastAsia="en-GB"/>
              </w:rPr>
              <w:t>Anxious</w:t>
            </w:r>
          </w:p>
        </w:tc>
        <w:tc>
          <w:tcPr>
            <w:tcW w:w="1407" w:type="dxa"/>
            <w:noWrap/>
            <w:hideMark/>
          </w:tcPr>
          <w:p w14:paraId="15AE341E" w14:textId="77777777" w:rsidR="004B74B2" w:rsidRPr="00990CF3" w:rsidRDefault="004B74B2"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24"/>
                <w:szCs w:val="24"/>
                <w:lang w:eastAsia="en-GB"/>
              </w:rPr>
            </w:pPr>
            <w:r w:rsidRPr="00AF3015">
              <w:rPr>
                <w:rFonts w:ascii="Calibri" w:eastAsia="Times New Roman" w:hAnsi="Calibri" w:cs="Calibri"/>
                <w:color w:val="FFFFFF"/>
                <w:sz w:val="24"/>
                <w:szCs w:val="24"/>
                <w:lang w:eastAsia="en-GB"/>
              </w:rPr>
              <w:t>Worthwhile</w:t>
            </w:r>
          </w:p>
        </w:tc>
      </w:tr>
      <w:tr w:rsidR="004B74B2" w:rsidRPr="00990CF3" w14:paraId="3E42B629"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hideMark/>
          </w:tcPr>
          <w:p w14:paraId="6F4F8BBF" w14:textId="77777777" w:rsidR="004B74B2" w:rsidRPr="00990CF3" w:rsidRDefault="004B74B2" w:rsidP="00150AB2">
            <w:pPr>
              <w:spacing w:after="0" w:line="240" w:lineRule="auto"/>
              <w:rPr>
                <w:rFonts w:ascii="Calibri" w:eastAsia="Times New Roman" w:hAnsi="Calibri" w:cs="Calibri"/>
                <w:b w:val="0"/>
                <w:bCs w:val="0"/>
                <w:color w:val="000000"/>
                <w:sz w:val="24"/>
                <w:szCs w:val="24"/>
                <w:lang w:eastAsia="en-GB"/>
              </w:rPr>
            </w:pPr>
            <w:r w:rsidRPr="00990CF3">
              <w:rPr>
                <w:rFonts w:ascii="Calibri" w:eastAsia="Times New Roman" w:hAnsi="Calibri" w:cs="Calibri"/>
                <w:color w:val="000000"/>
                <w:sz w:val="24"/>
                <w:szCs w:val="24"/>
                <w:lang w:eastAsia="en-GB"/>
              </w:rPr>
              <w:t>All respondents</w:t>
            </w:r>
          </w:p>
        </w:tc>
        <w:tc>
          <w:tcPr>
            <w:tcW w:w="1100" w:type="dxa"/>
            <w:noWrap/>
            <w:hideMark/>
          </w:tcPr>
          <w:p w14:paraId="59B11572" w14:textId="4AC9210E" w:rsidR="004B74B2" w:rsidRPr="000F6FEE" w:rsidRDefault="000F6FEE"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0F6FEE">
              <w:rPr>
                <w:rFonts w:cstheme="minorHAnsi"/>
                <w:color w:val="000000"/>
                <w:sz w:val="24"/>
                <w:szCs w:val="24"/>
              </w:rPr>
              <w:t>6.3</w:t>
            </w:r>
          </w:p>
        </w:tc>
        <w:tc>
          <w:tcPr>
            <w:tcW w:w="960" w:type="dxa"/>
            <w:noWrap/>
            <w:hideMark/>
          </w:tcPr>
          <w:p w14:paraId="7990A860" w14:textId="0BC10E19" w:rsidR="004B74B2" w:rsidRPr="000F6FEE" w:rsidRDefault="004B74B2"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0F6FEE">
              <w:rPr>
                <w:rFonts w:cstheme="minorHAnsi"/>
                <w:color w:val="000000"/>
                <w:sz w:val="24"/>
                <w:szCs w:val="24"/>
              </w:rPr>
              <w:t>6.</w:t>
            </w:r>
            <w:r w:rsidR="00F1010A">
              <w:rPr>
                <w:rFonts w:cstheme="minorHAnsi"/>
                <w:color w:val="000000"/>
                <w:sz w:val="24"/>
                <w:szCs w:val="24"/>
              </w:rPr>
              <w:t>2</w:t>
            </w:r>
          </w:p>
        </w:tc>
        <w:tc>
          <w:tcPr>
            <w:tcW w:w="1040" w:type="dxa"/>
            <w:noWrap/>
            <w:hideMark/>
          </w:tcPr>
          <w:p w14:paraId="3D9875A5" w14:textId="15159602" w:rsidR="004B74B2" w:rsidRPr="000F6FEE" w:rsidRDefault="00725E63"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Pr>
                <w:rFonts w:cstheme="minorHAnsi"/>
                <w:color w:val="000000"/>
                <w:sz w:val="24"/>
                <w:szCs w:val="24"/>
              </w:rPr>
              <w:t>4.</w:t>
            </w:r>
            <w:r w:rsidR="00F1010A">
              <w:rPr>
                <w:rFonts w:cstheme="minorHAnsi"/>
                <w:color w:val="000000"/>
                <w:sz w:val="24"/>
                <w:szCs w:val="24"/>
              </w:rPr>
              <w:t>0</w:t>
            </w:r>
          </w:p>
        </w:tc>
        <w:tc>
          <w:tcPr>
            <w:tcW w:w="1407" w:type="dxa"/>
            <w:noWrap/>
            <w:hideMark/>
          </w:tcPr>
          <w:p w14:paraId="1CE5FDB4" w14:textId="0CC7521A" w:rsidR="004B74B2" w:rsidRPr="000F6FEE" w:rsidRDefault="00725E63"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Pr>
                <w:rFonts w:cstheme="minorHAnsi"/>
                <w:color w:val="000000"/>
                <w:sz w:val="24"/>
                <w:szCs w:val="24"/>
              </w:rPr>
              <w:t>6.5</w:t>
            </w:r>
          </w:p>
        </w:tc>
      </w:tr>
      <w:tr w:rsidR="004B74B2" w:rsidRPr="00990CF3" w14:paraId="565D8D7F" w14:textId="77777777" w:rsidTr="00150AB2">
        <w:trPr>
          <w:cnfStyle w:val="000000010000" w:firstRow="0" w:lastRow="0" w:firstColumn="0" w:lastColumn="0" w:oddVBand="0" w:evenVBand="0" w:oddHBand="0" w:evenHBand="1"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2405" w:type="dxa"/>
            <w:noWrap/>
          </w:tcPr>
          <w:p w14:paraId="20531F95" w14:textId="77777777" w:rsidR="004B74B2" w:rsidRPr="00990CF3" w:rsidRDefault="004B74B2" w:rsidP="00150AB2">
            <w:pPr>
              <w:spacing w:after="0" w:line="240" w:lineRule="auto"/>
              <w:rPr>
                <w:rFonts w:ascii="Calibri" w:eastAsia="Times New Roman" w:hAnsi="Calibri" w:cs="Calibri"/>
                <w:b w:val="0"/>
                <w:bCs w:val="0"/>
                <w:color w:val="000000"/>
                <w:sz w:val="24"/>
                <w:szCs w:val="24"/>
                <w:lang w:eastAsia="en-GB"/>
              </w:rPr>
            </w:pPr>
          </w:p>
        </w:tc>
        <w:tc>
          <w:tcPr>
            <w:tcW w:w="1100" w:type="dxa"/>
            <w:noWrap/>
          </w:tcPr>
          <w:p w14:paraId="2FEF650E" w14:textId="77777777" w:rsidR="004B74B2" w:rsidRPr="000F6FEE" w:rsidRDefault="004B74B2"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0F6FEE">
              <w:rPr>
                <w:rFonts w:cstheme="minorHAnsi"/>
                <w:color w:val="000000"/>
                <w:sz w:val="24"/>
                <w:szCs w:val="24"/>
              </w:rPr>
              <w:t> </w:t>
            </w:r>
          </w:p>
        </w:tc>
        <w:tc>
          <w:tcPr>
            <w:tcW w:w="960" w:type="dxa"/>
            <w:noWrap/>
          </w:tcPr>
          <w:p w14:paraId="0E04A055" w14:textId="77777777" w:rsidR="004B74B2" w:rsidRPr="000F6FEE" w:rsidRDefault="004B74B2"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0F6FEE">
              <w:rPr>
                <w:rFonts w:cstheme="minorHAnsi"/>
                <w:color w:val="000000"/>
                <w:sz w:val="24"/>
                <w:szCs w:val="24"/>
              </w:rPr>
              <w:t> </w:t>
            </w:r>
          </w:p>
        </w:tc>
        <w:tc>
          <w:tcPr>
            <w:tcW w:w="1040" w:type="dxa"/>
            <w:noWrap/>
          </w:tcPr>
          <w:p w14:paraId="628792FA" w14:textId="77777777" w:rsidR="004B74B2" w:rsidRPr="000F6FEE" w:rsidRDefault="004B74B2"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0F6FEE">
              <w:rPr>
                <w:rFonts w:cstheme="minorHAnsi"/>
                <w:color w:val="000000"/>
                <w:sz w:val="24"/>
                <w:szCs w:val="24"/>
              </w:rPr>
              <w:t> </w:t>
            </w:r>
          </w:p>
        </w:tc>
        <w:tc>
          <w:tcPr>
            <w:tcW w:w="1407" w:type="dxa"/>
            <w:noWrap/>
          </w:tcPr>
          <w:p w14:paraId="061E6035" w14:textId="77777777" w:rsidR="004B74B2" w:rsidRPr="000F6FEE" w:rsidRDefault="004B74B2"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0F6FEE">
              <w:rPr>
                <w:rFonts w:cstheme="minorHAnsi"/>
                <w:color w:val="000000"/>
                <w:sz w:val="24"/>
                <w:szCs w:val="24"/>
              </w:rPr>
              <w:t> </w:t>
            </w:r>
          </w:p>
        </w:tc>
      </w:tr>
      <w:tr w:rsidR="008C19EB" w:rsidRPr="00990CF3" w14:paraId="506FC094" w14:textId="77777777" w:rsidTr="00AC353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hideMark/>
          </w:tcPr>
          <w:p w14:paraId="5E0A1C79" w14:textId="42FAE55E" w:rsidR="008C19EB" w:rsidRPr="008C19EB" w:rsidRDefault="008C19EB" w:rsidP="008C19EB">
            <w:pPr>
              <w:spacing w:after="0" w:line="240" w:lineRule="auto"/>
              <w:rPr>
                <w:rFonts w:ascii="Calibri" w:eastAsia="Times New Roman" w:hAnsi="Calibri" w:cs="Calibri"/>
                <w:b w:val="0"/>
                <w:bCs w:val="0"/>
                <w:color w:val="000000"/>
                <w:sz w:val="24"/>
                <w:szCs w:val="24"/>
                <w:lang w:eastAsia="en-GB"/>
              </w:rPr>
            </w:pPr>
            <w:r w:rsidRPr="008C19EB">
              <w:rPr>
                <w:rFonts w:ascii="Calibri" w:hAnsi="Calibri" w:cs="Calibri"/>
                <w:color w:val="000000"/>
                <w:sz w:val="24"/>
                <w:szCs w:val="24"/>
              </w:rPr>
              <w:t>Under 35</w:t>
            </w:r>
          </w:p>
        </w:tc>
        <w:tc>
          <w:tcPr>
            <w:tcW w:w="1100" w:type="dxa"/>
            <w:shd w:val="clear" w:color="auto" w:fill="F4B083" w:themeFill="accent2" w:themeFillTint="99"/>
            <w:noWrap/>
            <w:vAlign w:val="bottom"/>
            <w:hideMark/>
          </w:tcPr>
          <w:p w14:paraId="44F337E8" w14:textId="1EE38E56"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6.0</w:t>
            </w:r>
          </w:p>
        </w:tc>
        <w:tc>
          <w:tcPr>
            <w:tcW w:w="960" w:type="dxa"/>
            <w:shd w:val="clear" w:color="auto" w:fill="F4B083" w:themeFill="accent2" w:themeFillTint="99"/>
            <w:noWrap/>
            <w:vAlign w:val="bottom"/>
            <w:hideMark/>
          </w:tcPr>
          <w:p w14:paraId="41B492FA" w14:textId="75771B23"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5.8</w:t>
            </w:r>
          </w:p>
        </w:tc>
        <w:tc>
          <w:tcPr>
            <w:tcW w:w="1040" w:type="dxa"/>
            <w:shd w:val="clear" w:color="auto" w:fill="F4B083" w:themeFill="accent2" w:themeFillTint="99"/>
            <w:noWrap/>
            <w:vAlign w:val="bottom"/>
            <w:hideMark/>
          </w:tcPr>
          <w:p w14:paraId="4777568A" w14:textId="742465F1"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4.7</w:t>
            </w:r>
          </w:p>
        </w:tc>
        <w:tc>
          <w:tcPr>
            <w:tcW w:w="1407" w:type="dxa"/>
            <w:shd w:val="clear" w:color="auto" w:fill="F4B083" w:themeFill="accent2" w:themeFillTint="99"/>
            <w:noWrap/>
            <w:vAlign w:val="bottom"/>
            <w:hideMark/>
          </w:tcPr>
          <w:p w14:paraId="483FBE2E" w14:textId="2D65B70A"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6.1</w:t>
            </w:r>
          </w:p>
        </w:tc>
      </w:tr>
      <w:tr w:rsidR="008C19EB" w:rsidRPr="00990CF3" w14:paraId="546501E7" w14:textId="77777777" w:rsidTr="005D107C">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hideMark/>
          </w:tcPr>
          <w:p w14:paraId="6A3BCDBF" w14:textId="52FF401B" w:rsidR="008C19EB" w:rsidRPr="008C19EB" w:rsidRDefault="008C19EB" w:rsidP="008C19EB">
            <w:pPr>
              <w:spacing w:after="0" w:line="240" w:lineRule="auto"/>
              <w:rPr>
                <w:rFonts w:ascii="Calibri" w:eastAsia="Times New Roman" w:hAnsi="Calibri" w:cs="Calibri"/>
                <w:b w:val="0"/>
                <w:bCs w:val="0"/>
                <w:color w:val="000000"/>
                <w:sz w:val="24"/>
                <w:szCs w:val="24"/>
                <w:lang w:eastAsia="en-GB"/>
              </w:rPr>
            </w:pPr>
            <w:r w:rsidRPr="008C19EB">
              <w:rPr>
                <w:rFonts w:ascii="Calibri" w:hAnsi="Calibri" w:cs="Calibri"/>
                <w:color w:val="000000"/>
                <w:sz w:val="24"/>
                <w:szCs w:val="24"/>
              </w:rPr>
              <w:t>55+</w:t>
            </w:r>
          </w:p>
        </w:tc>
        <w:tc>
          <w:tcPr>
            <w:tcW w:w="1100" w:type="dxa"/>
            <w:shd w:val="clear" w:color="auto" w:fill="2FBFB5"/>
            <w:noWrap/>
            <w:vAlign w:val="bottom"/>
            <w:hideMark/>
          </w:tcPr>
          <w:p w14:paraId="13510C61" w14:textId="5273DA7F"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FFFFFF"/>
                <w:sz w:val="24"/>
                <w:szCs w:val="24"/>
              </w:rPr>
              <w:t>6.6</w:t>
            </w:r>
          </w:p>
        </w:tc>
        <w:tc>
          <w:tcPr>
            <w:tcW w:w="960" w:type="dxa"/>
            <w:shd w:val="clear" w:color="auto" w:fill="2FBFB5"/>
            <w:noWrap/>
            <w:vAlign w:val="bottom"/>
            <w:hideMark/>
          </w:tcPr>
          <w:p w14:paraId="27549F9C" w14:textId="1E2EB750"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sz w:val="24"/>
                <w:szCs w:val="24"/>
                <w:lang w:eastAsia="en-GB"/>
              </w:rPr>
            </w:pPr>
            <w:r w:rsidRPr="008C19EB">
              <w:rPr>
                <w:rFonts w:ascii="Calibri" w:hAnsi="Calibri" w:cs="Calibri"/>
                <w:b/>
                <w:bCs/>
                <w:color w:val="FFFFFF"/>
                <w:sz w:val="24"/>
                <w:szCs w:val="24"/>
              </w:rPr>
              <w:t>6.6</w:t>
            </w:r>
          </w:p>
        </w:tc>
        <w:tc>
          <w:tcPr>
            <w:tcW w:w="1040" w:type="dxa"/>
            <w:shd w:val="clear" w:color="auto" w:fill="2FBFB5"/>
            <w:noWrap/>
            <w:vAlign w:val="bottom"/>
            <w:hideMark/>
          </w:tcPr>
          <w:p w14:paraId="747BEA40" w14:textId="556F8566"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FFFFFF"/>
                <w:sz w:val="24"/>
                <w:szCs w:val="24"/>
              </w:rPr>
              <w:t>3.6</w:t>
            </w:r>
          </w:p>
        </w:tc>
        <w:tc>
          <w:tcPr>
            <w:tcW w:w="1407" w:type="dxa"/>
            <w:shd w:val="clear" w:color="auto" w:fill="auto"/>
            <w:noWrap/>
            <w:vAlign w:val="bottom"/>
            <w:hideMark/>
          </w:tcPr>
          <w:p w14:paraId="50D69D7F" w14:textId="48E2F66B"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color w:val="000000"/>
                <w:sz w:val="24"/>
                <w:szCs w:val="24"/>
              </w:rPr>
              <w:t>6.7</w:t>
            </w:r>
          </w:p>
        </w:tc>
      </w:tr>
      <w:tr w:rsidR="008C19EB" w:rsidRPr="00990CF3" w14:paraId="5348C9EC" w14:textId="77777777" w:rsidTr="0023729F">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hideMark/>
          </w:tcPr>
          <w:p w14:paraId="4206E2EB" w14:textId="129E90CF" w:rsidR="008C19EB" w:rsidRPr="008C19EB" w:rsidRDefault="008C19EB" w:rsidP="008C19EB">
            <w:pPr>
              <w:spacing w:after="0" w:line="240" w:lineRule="auto"/>
              <w:rPr>
                <w:rFonts w:ascii="Calibri" w:eastAsia="Times New Roman" w:hAnsi="Calibri" w:cs="Calibri"/>
                <w:b w:val="0"/>
                <w:bCs w:val="0"/>
                <w:color w:val="000000"/>
                <w:sz w:val="24"/>
                <w:szCs w:val="24"/>
                <w:lang w:eastAsia="en-GB"/>
              </w:rPr>
            </w:pPr>
            <w:r w:rsidRPr="008C19EB">
              <w:rPr>
                <w:rFonts w:ascii="Calibri" w:hAnsi="Calibri" w:cs="Calibri"/>
                <w:color w:val="000000"/>
                <w:sz w:val="24"/>
                <w:szCs w:val="24"/>
              </w:rPr>
              <w:t>Female</w:t>
            </w:r>
          </w:p>
        </w:tc>
        <w:tc>
          <w:tcPr>
            <w:tcW w:w="1100" w:type="dxa"/>
            <w:noWrap/>
            <w:vAlign w:val="bottom"/>
            <w:hideMark/>
          </w:tcPr>
          <w:p w14:paraId="1D3C2FB5" w14:textId="173B9A1B"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8C19EB">
              <w:rPr>
                <w:rFonts w:ascii="Calibri" w:hAnsi="Calibri" w:cs="Calibri"/>
                <w:color w:val="000000"/>
                <w:sz w:val="24"/>
                <w:szCs w:val="24"/>
              </w:rPr>
              <w:t>6.4</w:t>
            </w:r>
          </w:p>
        </w:tc>
        <w:tc>
          <w:tcPr>
            <w:tcW w:w="960" w:type="dxa"/>
            <w:noWrap/>
            <w:vAlign w:val="bottom"/>
            <w:hideMark/>
          </w:tcPr>
          <w:p w14:paraId="28FF0088" w14:textId="14E7A273"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color w:val="000000"/>
                <w:sz w:val="24"/>
                <w:szCs w:val="24"/>
              </w:rPr>
              <w:t>6.3</w:t>
            </w:r>
          </w:p>
        </w:tc>
        <w:tc>
          <w:tcPr>
            <w:tcW w:w="1040" w:type="dxa"/>
            <w:shd w:val="clear" w:color="auto" w:fill="F4B083" w:themeFill="accent2" w:themeFillTint="99"/>
            <w:noWrap/>
            <w:vAlign w:val="bottom"/>
            <w:hideMark/>
          </w:tcPr>
          <w:p w14:paraId="59C429B6" w14:textId="2FE0202F"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8C19EB">
              <w:rPr>
                <w:rFonts w:ascii="Calibri" w:hAnsi="Calibri" w:cs="Calibri"/>
                <w:b/>
                <w:bCs/>
                <w:color w:val="000000"/>
                <w:sz w:val="24"/>
                <w:szCs w:val="24"/>
              </w:rPr>
              <w:t>4.2</w:t>
            </w:r>
          </w:p>
        </w:tc>
        <w:tc>
          <w:tcPr>
            <w:tcW w:w="1407" w:type="dxa"/>
            <w:noWrap/>
            <w:vAlign w:val="bottom"/>
            <w:hideMark/>
          </w:tcPr>
          <w:p w14:paraId="55810FD2" w14:textId="531D1F37"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8C19EB">
              <w:rPr>
                <w:rFonts w:ascii="Calibri" w:hAnsi="Calibri" w:cs="Calibri"/>
                <w:color w:val="000000"/>
                <w:sz w:val="24"/>
                <w:szCs w:val="24"/>
              </w:rPr>
              <w:t>6.7</w:t>
            </w:r>
          </w:p>
        </w:tc>
      </w:tr>
      <w:tr w:rsidR="008C19EB" w:rsidRPr="00990CF3" w14:paraId="696E225A" w14:textId="77777777" w:rsidTr="0023729F">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hideMark/>
          </w:tcPr>
          <w:p w14:paraId="2A774C63" w14:textId="7672F6C9" w:rsidR="008C19EB" w:rsidRPr="008C19EB" w:rsidRDefault="008C19EB" w:rsidP="008C19EB">
            <w:pPr>
              <w:spacing w:after="0" w:line="240" w:lineRule="auto"/>
              <w:rPr>
                <w:rFonts w:ascii="Calibri" w:eastAsia="Times New Roman" w:hAnsi="Calibri" w:cs="Calibri"/>
                <w:b w:val="0"/>
                <w:bCs w:val="0"/>
                <w:color w:val="000000"/>
                <w:sz w:val="24"/>
                <w:szCs w:val="24"/>
                <w:lang w:eastAsia="en-GB"/>
              </w:rPr>
            </w:pPr>
            <w:r w:rsidRPr="008C19EB">
              <w:rPr>
                <w:rFonts w:ascii="Calibri" w:hAnsi="Calibri" w:cs="Calibri"/>
                <w:color w:val="000000"/>
                <w:sz w:val="24"/>
                <w:szCs w:val="24"/>
              </w:rPr>
              <w:t>Male</w:t>
            </w:r>
          </w:p>
        </w:tc>
        <w:tc>
          <w:tcPr>
            <w:tcW w:w="1100" w:type="dxa"/>
            <w:shd w:val="clear" w:color="auto" w:fill="auto"/>
            <w:noWrap/>
            <w:vAlign w:val="bottom"/>
            <w:hideMark/>
          </w:tcPr>
          <w:p w14:paraId="3DBA29C9" w14:textId="487499E3"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sz w:val="24"/>
                <w:szCs w:val="24"/>
                <w:lang w:eastAsia="en-GB"/>
              </w:rPr>
            </w:pPr>
            <w:r w:rsidRPr="008C19EB">
              <w:rPr>
                <w:rFonts w:ascii="Calibri" w:hAnsi="Calibri" w:cs="Calibri"/>
                <w:color w:val="000000"/>
                <w:sz w:val="24"/>
                <w:szCs w:val="24"/>
              </w:rPr>
              <w:t>6.3</w:t>
            </w:r>
          </w:p>
        </w:tc>
        <w:tc>
          <w:tcPr>
            <w:tcW w:w="960" w:type="dxa"/>
            <w:shd w:val="clear" w:color="auto" w:fill="auto"/>
            <w:noWrap/>
            <w:vAlign w:val="bottom"/>
            <w:hideMark/>
          </w:tcPr>
          <w:p w14:paraId="29E1EA39" w14:textId="10661F92"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sz w:val="24"/>
                <w:szCs w:val="24"/>
                <w:lang w:eastAsia="en-GB"/>
              </w:rPr>
            </w:pPr>
            <w:r w:rsidRPr="008C19EB">
              <w:rPr>
                <w:rFonts w:ascii="Calibri" w:hAnsi="Calibri" w:cs="Calibri"/>
                <w:color w:val="000000"/>
                <w:sz w:val="24"/>
                <w:szCs w:val="24"/>
              </w:rPr>
              <w:t>6.3</w:t>
            </w:r>
          </w:p>
        </w:tc>
        <w:tc>
          <w:tcPr>
            <w:tcW w:w="1040" w:type="dxa"/>
            <w:shd w:val="clear" w:color="auto" w:fill="2FBFB5"/>
            <w:noWrap/>
            <w:vAlign w:val="bottom"/>
            <w:hideMark/>
          </w:tcPr>
          <w:p w14:paraId="5AE35D41" w14:textId="7F914AEC"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FFFFFF"/>
                <w:sz w:val="24"/>
                <w:szCs w:val="24"/>
              </w:rPr>
              <w:t>3.8</w:t>
            </w:r>
          </w:p>
        </w:tc>
        <w:tc>
          <w:tcPr>
            <w:tcW w:w="1407" w:type="dxa"/>
            <w:shd w:val="clear" w:color="auto" w:fill="F4B083" w:themeFill="accent2" w:themeFillTint="99"/>
            <w:noWrap/>
            <w:vAlign w:val="bottom"/>
            <w:hideMark/>
          </w:tcPr>
          <w:p w14:paraId="5F7D6A91" w14:textId="4BE11063"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sz w:val="24"/>
                <w:szCs w:val="24"/>
                <w:lang w:eastAsia="en-GB"/>
              </w:rPr>
            </w:pPr>
            <w:r w:rsidRPr="008C19EB">
              <w:rPr>
                <w:rFonts w:ascii="Calibri" w:hAnsi="Calibri" w:cs="Calibri"/>
                <w:b/>
                <w:bCs/>
                <w:color w:val="000000"/>
                <w:sz w:val="24"/>
                <w:szCs w:val="24"/>
              </w:rPr>
              <w:t>6.3</w:t>
            </w:r>
          </w:p>
        </w:tc>
      </w:tr>
      <w:tr w:rsidR="008C19EB" w:rsidRPr="00990CF3" w14:paraId="4341138A" w14:textId="77777777" w:rsidTr="00AC353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hideMark/>
          </w:tcPr>
          <w:p w14:paraId="4128C331" w14:textId="3B470431" w:rsidR="008C19EB" w:rsidRPr="008C19EB" w:rsidRDefault="008C19EB" w:rsidP="008C19EB">
            <w:pPr>
              <w:spacing w:after="0" w:line="240" w:lineRule="auto"/>
              <w:rPr>
                <w:rFonts w:ascii="Calibri" w:eastAsia="Times New Roman" w:hAnsi="Calibri" w:cs="Calibri"/>
                <w:b w:val="0"/>
                <w:bCs w:val="0"/>
                <w:color w:val="000000"/>
                <w:sz w:val="24"/>
                <w:szCs w:val="24"/>
                <w:lang w:eastAsia="en-GB"/>
              </w:rPr>
            </w:pPr>
            <w:r w:rsidRPr="008C19EB">
              <w:rPr>
                <w:rFonts w:ascii="Calibri" w:hAnsi="Calibri" w:cs="Calibri"/>
                <w:color w:val="000000"/>
                <w:sz w:val="24"/>
                <w:szCs w:val="24"/>
              </w:rPr>
              <w:t>Ethnically Diverse</w:t>
            </w:r>
          </w:p>
        </w:tc>
        <w:tc>
          <w:tcPr>
            <w:tcW w:w="1100" w:type="dxa"/>
            <w:shd w:val="clear" w:color="auto" w:fill="F4B083" w:themeFill="accent2" w:themeFillTint="99"/>
            <w:noWrap/>
            <w:vAlign w:val="bottom"/>
            <w:hideMark/>
          </w:tcPr>
          <w:p w14:paraId="53D5093D" w14:textId="64944077"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5.8</w:t>
            </w:r>
          </w:p>
        </w:tc>
        <w:tc>
          <w:tcPr>
            <w:tcW w:w="960" w:type="dxa"/>
            <w:shd w:val="clear" w:color="auto" w:fill="F4B083" w:themeFill="accent2" w:themeFillTint="99"/>
            <w:noWrap/>
            <w:vAlign w:val="bottom"/>
            <w:hideMark/>
          </w:tcPr>
          <w:p w14:paraId="2ED04C37" w14:textId="318FD7C9"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5.8</w:t>
            </w:r>
          </w:p>
        </w:tc>
        <w:tc>
          <w:tcPr>
            <w:tcW w:w="1040" w:type="dxa"/>
            <w:shd w:val="clear" w:color="auto" w:fill="F4B083" w:themeFill="accent2" w:themeFillTint="99"/>
            <w:noWrap/>
            <w:vAlign w:val="bottom"/>
            <w:hideMark/>
          </w:tcPr>
          <w:p w14:paraId="0808B8C5" w14:textId="5E9B1839"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8C19EB">
              <w:rPr>
                <w:rFonts w:ascii="Calibri" w:hAnsi="Calibri" w:cs="Calibri"/>
                <w:b/>
                <w:bCs/>
                <w:color w:val="000000"/>
                <w:sz w:val="24"/>
                <w:szCs w:val="24"/>
              </w:rPr>
              <w:t>4.5</w:t>
            </w:r>
          </w:p>
        </w:tc>
        <w:tc>
          <w:tcPr>
            <w:tcW w:w="1407" w:type="dxa"/>
            <w:noWrap/>
            <w:vAlign w:val="bottom"/>
            <w:hideMark/>
          </w:tcPr>
          <w:p w14:paraId="51A5086D" w14:textId="511FE2CE"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8C19EB">
              <w:rPr>
                <w:rFonts w:ascii="Calibri" w:hAnsi="Calibri" w:cs="Calibri"/>
                <w:color w:val="000000"/>
                <w:sz w:val="24"/>
                <w:szCs w:val="24"/>
              </w:rPr>
              <w:t>6.3</w:t>
            </w:r>
          </w:p>
        </w:tc>
      </w:tr>
      <w:tr w:rsidR="008C19EB" w:rsidRPr="00990CF3" w14:paraId="0D324A28" w14:textId="77777777" w:rsidTr="00AC353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hideMark/>
          </w:tcPr>
          <w:p w14:paraId="32977C16" w14:textId="50EA8C24" w:rsidR="008C19EB" w:rsidRPr="008C19EB" w:rsidRDefault="008C19EB" w:rsidP="008C19EB">
            <w:pPr>
              <w:spacing w:after="0" w:line="240" w:lineRule="auto"/>
              <w:rPr>
                <w:rFonts w:ascii="Calibri" w:eastAsia="Times New Roman" w:hAnsi="Calibri" w:cs="Calibri"/>
                <w:b w:val="0"/>
                <w:bCs w:val="0"/>
                <w:color w:val="000000"/>
                <w:sz w:val="24"/>
                <w:szCs w:val="24"/>
                <w:lang w:eastAsia="en-GB"/>
              </w:rPr>
            </w:pPr>
            <w:r w:rsidRPr="008C19EB">
              <w:rPr>
                <w:rFonts w:ascii="Calibri" w:hAnsi="Calibri" w:cs="Calibri"/>
                <w:color w:val="000000"/>
                <w:sz w:val="24"/>
                <w:szCs w:val="24"/>
              </w:rPr>
              <w:t>Identify as disabled</w:t>
            </w:r>
          </w:p>
        </w:tc>
        <w:tc>
          <w:tcPr>
            <w:tcW w:w="1100" w:type="dxa"/>
            <w:shd w:val="clear" w:color="auto" w:fill="F4B083" w:themeFill="accent2" w:themeFillTint="99"/>
            <w:noWrap/>
            <w:vAlign w:val="bottom"/>
            <w:hideMark/>
          </w:tcPr>
          <w:p w14:paraId="7880217E" w14:textId="4B82BB4D"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5.4</w:t>
            </w:r>
          </w:p>
        </w:tc>
        <w:tc>
          <w:tcPr>
            <w:tcW w:w="960" w:type="dxa"/>
            <w:shd w:val="clear" w:color="auto" w:fill="F4B083" w:themeFill="accent2" w:themeFillTint="99"/>
            <w:noWrap/>
            <w:vAlign w:val="bottom"/>
            <w:hideMark/>
          </w:tcPr>
          <w:p w14:paraId="6691E63E" w14:textId="6598B9C8"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5.3</w:t>
            </w:r>
          </w:p>
        </w:tc>
        <w:tc>
          <w:tcPr>
            <w:tcW w:w="1040" w:type="dxa"/>
            <w:shd w:val="clear" w:color="auto" w:fill="F4B083" w:themeFill="accent2" w:themeFillTint="99"/>
            <w:noWrap/>
            <w:vAlign w:val="bottom"/>
            <w:hideMark/>
          </w:tcPr>
          <w:p w14:paraId="063AC1F4" w14:textId="660FAE7D"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sz w:val="24"/>
                <w:szCs w:val="24"/>
                <w:lang w:eastAsia="en-GB"/>
              </w:rPr>
            </w:pPr>
            <w:r w:rsidRPr="008C19EB">
              <w:rPr>
                <w:rFonts w:ascii="Calibri" w:hAnsi="Calibri" w:cs="Calibri"/>
                <w:b/>
                <w:bCs/>
                <w:color w:val="000000"/>
                <w:sz w:val="24"/>
                <w:szCs w:val="24"/>
              </w:rPr>
              <w:t>4.6</w:t>
            </w:r>
          </w:p>
        </w:tc>
        <w:tc>
          <w:tcPr>
            <w:tcW w:w="1407" w:type="dxa"/>
            <w:shd w:val="clear" w:color="auto" w:fill="F4B083" w:themeFill="accent2" w:themeFillTint="99"/>
            <w:noWrap/>
            <w:vAlign w:val="bottom"/>
            <w:hideMark/>
          </w:tcPr>
          <w:p w14:paraId="172F508F" w14:textId="32752E3E"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sz w:val="24"/>
                <w:szCs w:val="24"/>
                <w:lang w:eastAsia="en-GB"/>
              </w:rPr>
            </w:pPr>
            <w:r w:rsidRPr="008C19EB">
              <w:rPr>
                <w:rFonts w:ascii="Calibri" w:hAnsi="Calibri" w:cs="Calibri"/>
                <w:b/>
                <w:bCs/>
                <w:color w:val="000000"/>
                <w:sz w:val="24"/>
                <w:szCs w:val="24"/>
              </w:rPr>
              <w:t>5.6</w:t>
            </w:r>
          </w:p>
        </w:tc>
      </w:tr>
      <w:tr w:rsidR="008C19EB" w:rsidRPr="00990CF3" w14:paraId="70431EDC" w14:textId="77777777" w:rsidTr="005D107C">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hideMark/>
          </w:tcPr>
          <w:p w14:paraId="5D538997" w14:textId="2EE8054A" w:rsidR="008C19EB" w:rsidRPr="008C19EB" w:rsidRDefault="008C19EB" w:rsidP="008C19EB">
            <w:pPr>
              <w:spacing w:after="0" w:line="240" w:lineRule="auto"/>
              <w:rPr>
                <w:rFonts w:ascii="Calibri" w:eastAsia="Times New Roman" w:hAnsi="Calibri" w:cs="Calibri"/>
                <w:b w:val="0"/>
                <w:bCs w:val="0"/>
                <w:color w:val="000000"/>
                <w:sz w:val="24"/>
                <w:szCs w:val="24"/>
                <w:lang w:eastAsia="en-GB"/>
              </w:rPr>
            </w:pPr>
            <w:r w:rsidRPr="008C19EB">
              <w:rPr>
                <w:rFonts w:ascii="Calibri" w:hAnsi="Calibri" w:cs="Calibri"/>
                <w:color w:val="000000"/>
                <w:sz w:val="24"/>
                <w:szCs w:val="24"/>
              </w:rPr>
              <w:t>Welsh speaker</w:t>
            </w:r>
          </w:p>
        </w:tc>
        <w:tc>
          <w:tcPr>
            <w:tcW w:w="1100" w:type="dxa"/>
            <w:shd w:val="clear" w:color="auto" w:fill="2FBFB5"/>
            <w:noWrap/>
            <w:vAlign w:val="bottom"/>
            <w:hideMark/>
          </w:tcPr>
          <w:p w14:paraId="68D2545F" w14:textId="5835ABF6"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FFFFFF"/>
                <w:sz w:val="24"/>
                <w:szCs w:val="24"/>
              </w:rPr>
              <w:t>6.9</w:t>
            </w:r>
          </w:p>
        </w:tc>
        <w:tc>
          <w:tcPr>
            <w:tcW w:w="960" w:type="dxa"/>
            <w:shd w:val="clear" w:color="auto" w:fill="2FBFB5"/>
            <w:noWrap/>
            <w:vAlign w:val="bottom"/>
            <w:hideMark/>
          </w:tcPr>
          <w:p w14:paraId="67FBBDA4" w14:textId="537423A4"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FFFFFF"/>
                <w:sz w:val="24"/>
                <w:szCs w:val="24"/>
              </w:rPr>
              <w:t>6.7</w:t>
            </w:r>
          </w:p>
        </w:tc>
        <w:tc>
          <w:tcPr>
            <w:tcW w:w="1040" w:type="dxa"/>
            <w:noWrap/>
            <w:vAlign w:val="bottom"/>
            <w:hideMark/>
          </w:tcPr>
          <w:p w14:paraId="3FA72374" w14:textId="68513E60"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color w:val="000000"/>
                <w:sz w:val="24"/>
                <w:szCs w:val="24"/>
              </w:rPr>
              <w:t>4.0</w:t>
            </w:r>
          </w:p>
        </w:tc>
        <w:tc>
          <w:tcPr>
            <w:tcW w:w="1407" w:type="dxa"/>
            <w:shd w:val="clear" w:color="auto" w:fill="2FBFB5"/>
            <w:noWrap/>
            <w:vAlign w:val="bottom"/>
            <w:hideMark/>
          </w:tcPr>
          <w:p w14:paraId="0A08020B" w14:textId="26BDB30A"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FFFFFF"/>
                <w:sz w:val="24"/>
                <w:szCs w:val="24"/>
              </w:rPr>
              <w:t>6.9</w:t>
            </w:r>
          </w:p>
        </w:tc>
      </w:tr>
      <w:tr w:rsidR="008C19EB" w:rsidRPr="00990CF3" w14:paraId="4DA30547" w14:textId="77777777" w:rsidTr="00AC353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hideMark/>
          </w:tcPr>
          <w:p w14:paraId="5A03C6F8" w14:textId="10CCEB5F" w:rsidR="008C19EB" w:rsidRPr="008C19EB" w:rsidRDefault="008C19EB" w:rsidP="008C19EB">
            <w:pPr>
              <w:spacing w:after="0" w:line="240" w:lineRule="auto"/>
              <w:rPr>
                <w:rFonts w:ascii="Calibri" w:eastAsia="Times New Roman" w:hAnsi="Calibri" w:cs="Calibri"/>
                <w:b w:val="0"/>
                <w:bCs w:val="0"/>
                <w:color w:val="000000"/>
                <w:sz w:val="24"/>
                <w:szCs w:val="24"/>
                <w:lang w:eastAsia="en-GB"/>
              </w:rPr>
            </w:pPr>
            <w:r w:rsidRPr="008C19EB">
              <w:rPr>
                <w:rFonts w:ascii="Calibri" w:hAnsi="Calibri" w:cs="Calibri"/>
                <w:color w:val="000000"/>
                <w:sz w:val="24"/>
                <w:szCs w:val="24"/>
              </w:rPr>
              <w:t>Southern Arc</w:t>
            </w:r>
          </w:p>
        </w:tc>
        <w:tc>
          <w:tcPr>
            <w:tcW w:w="1100" w:type="dxa"/>
            <w:shd w:val="clear" w:color="auto" w:fill="F4B083" w:themeFill="accent2" w:themeFillTint="99"/>
            <w:noWrap/>
            <w:vAlign w:val="bottom"/>
            <w:hideMark/>
          </w:tcPr>
          <w:p w14:paraId="5DF50B68" w14:textId="447F9E92"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6.0</w:t>
            </w:r>
          </w:p>
        </w:tc>
        <w:tc>
          <w:tcPr>
            <w:tcW w:w="960" w:type="dxa"/>
            <w:shd w:val="clear" w:color="auto" w:fill="F4B083" w:themeFill="accent2" w:themeFillTint="99"/>
            <w:noWrap/>
            <w:vAlign w:val="bottom"/>
            <w:hideMark/>
          </w:tcPr>
          <w:p w14:paraId="1CC38387" w14:textId="01637C5A"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5.8</w:t>
            </w:r>
          </w:p>
        </w:tc>
        <w:tc>
          <w:tcPr>
            <w:tcW w:w="1040" w:type="dxa"/>
            <w:shd w:val="clear" w:color="auto" w:fill="F4B083" w:themeFill="accent2" w:themeFillTint="99"/>
            <w:noWrap/>
            <w:vAlign w:val="bottom"/>
            <w:hideMark/>
          </w:tcPr>
          <w:p w14:paraId="1399975B" w14:textId="652E2C58"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4.3</w:t>
            </w:r>
          </w:p>
        </w:tc>
        <w:tc>
          <w:tcPr>
            <w:tcW w:w="1407" w:type="dxa"/>
            <w:shd w:val="clear" w:color="auto" w:fill="F4B083" w:themeFill="accent2" w:themeFillTint="99"/>
            <w:noWrap/>
            <w:vAlign w:val="bottom"/>
            <w:hideMark/>
          </w:tcPr>
          <w:p w14:paraId="06503236" w14:textId="2FE12346"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6.2</w:t>
            </w:r>
          </w:p>
        </w:tc>
      </w:tr>
      <w:tr w:rsidR="008C19EB" w:rsidRPr="00990CF3" w14:paraId="2391FF47" w14:textId="77777777" w:rsidTr="00AC353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hideMark/>
          </w:tcPr>
          <w:p w14:paraId="020E4F76" w14:textId="52B8BA06" w:rsidR="008C19EB" w:rsidRPr="008C19EB" w:rsidRDefault="008C19EB" w:rsidP="008C19EB">
            <w:pPr>
              <w:spacing w:after="0" w:line="240" w:lineRule="auto"/>
              <w:rPr>
                <w:rFonts w:ascii="Calibri" w:eastAsia="Times New Roman" w:hAnsi="Calibri" w:cs="Calibri"/>
                <w:b w:val="0"/>
                <w:bCs w:val="0"/>
                <w:color w:val="000000"/>
                <w:sz w:val="24"/>
                <w:szCs w:val="24"/>
                <w:lang w:eastAsia="en-GB"/>
              </w:rPr>
            </w:pPr>
            <w:r w:rsidRPr="008C19EB">
              <w:rPr>
                <w:rFonts w:ascii="Calibri" w:hAnsi="Calibri" w:cs="Calibri"/>
                <w:color w:val="000000"/>
                <w:sz w:val="24"/>
                <w:szCs w:val="24"/>
              </w:rPr>
              <w:t>Children in household</w:t>
            </w:r>
          </w:p>
        </w:tc>
        <w:tc>
          <w:tcPr>
            <w:tcW w:w="1100" w:type="dxa"/>
            <w:noWrap/>
            <w:vAlign w:val="bottom"/>
            <w:hideMark/>
          </w:tcPr>
          <w:p w14:paraId="7A0B0D19" w14:textId="17AE300A"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color w:val="000000"/>
                <w:sz w:val="24"/>
                <w:szCs w:val="24"/>
              </w:rPr>
              <w:t>6.3</w:t>
            </w:r>
          </w:p>
        </w:tc>
        <w:tc>
          <w:tcPr>
            <w:tcW w:w="960" w:type="dxa"/>
            <w:noWrap/>
            <w:vAlign w:val="bottom"/>
            <w:hideMark/>
          </w:tcPr>
          <w:p w14:paraId="150270DF" w14:textId="0B6401D5"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color w:val="000000"/>
                <w:sz w:val="24"/>
                <w:szCs w:val="24"/>
              </w:rPr>
              <w:t>6.0</w:t>
            </w:r>
          </w:p>
        </w:tc>
        <w:tc>
          <w:tcPr>
            <w:tcW w:w="1040" w:type="dxa"/>
            <w:shd w:val="clear" w:color="auto" w:fill="F4B083" w:themeFill="accent2" w:themeFillTint="99"/>
            <w:noWrap/>
            <w:vAlign w:val="bottom"/>
            <w:hideMark/>
          </w:tcPr>
          <w:p w14:paraId="19B0DE13" w14:textId="1DE26033"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4.5</w:t>
            </w:r>
          </w:p>
        </w:tc>
        <w:tc>
          <w:tcPr>
            <w:tcW w:w="1407" w:type="dxa"/>
            <w:noWrap/>
            <w:vAlign w:val="bottom"/>
            <w:hideMark/>
          </w:tcPr>
          <w:p w14:paraId="3144482F" w14:textId="318268FB" w:rsidR="008C19EB" w:rsidRPr="008C19EB" w:rsidRDefault="008C19EB" w:rsidP="008C19E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color w:val="000000"/>
                <w:sz w:val="24"/>
                <w:szCs w:val="24"/>
              </w:rPr>
              <w:t>6.6</w:t>
            </w:r>
          </w:p>
        </w:tc>
      </w:tr>
      <w:tr w:rsidR="008C19EB" w:rsidRPr="00990CF3" w14:paraId="7C65CEFC" w14:textId="77777777" w:rsidTr="005D107C">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vAlign w:val="bottom"/>
            <w:hideMark/>
          </w:tcPr>
          <w:p w14:paraId="32FB1638" w14:textId="359DB8DB" w:rsidR="008C19EB" w:rsidRPr="008C19EB" w:rsidRDefault="008C19EB" w:rsidP="008C19EB">
            <w:pPr>
              <w:spacing w:after="0" w:line="240" w:lineRule="auto"/>
              <w:rPr>
                <w:rFonts w:ascii="Calibri" w:eastAsia="Times New Roman" w:hAnsi="Calibri" w:cs="Calibri"/>
                <w:b w:val="0"/>
                <w:bCs w:val="0"/>
                <w:color w:val="000000"/>
                <w:sz w:val="24"/>
                <w:szCs w:val="24"/>
                <w:lang w:eastAsia="en-GB"/>
              </w:rPr>
            </w:pPr>
            <w:r w:rsidRPr="008C19EB">
              <w:rPr>
                <w:rFonts w:ascii="Calibri" w:hAnsi="Calibri" w:cs="Calibri"/>
                <w:color w:val="000000"/>
                <w:sz w:val="24"/>
                <w:szCs w:val="24"/>
              </w:rPr>
              <w:t>LGBTQ+</w:t>
            </w:r>
          </w:p>
        </w:tc>
        <w:tc>
          <w:tcPr>
            <w:tcW w:w="1100" w:type="dxa"/>
            <w:shd w:val="clear" w:color="auto" w:fill="auto"/>
            <w:noWrap/>
            <w:vAlign w:val="bottom"/>
            <w:hideMark/>
          </w:tcPr>
          <w:p w14:paraId="65902A7F" w14:textId="1344376C"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color w:val="000000"/>
                <w:sz w:val="24"/>
                <w:szCs w:val="24"/>
              </w:rPr>
              <w:t>6.1</w:t>
            </w:r>
          </w:p>
        </w:tc>
        <w:tc>
          <w:tcPr>
            <w:tcW w:w="960" w:type="dxa"/>
            <w:shd w:val="clear" w:color="auto" w:fill="F4B083" w:themeFill="accent2" w:themeFillTint="99"/>
            <w:noWrap/>
            <w:vAlign w:val="bottom"/>
            <w:hideMark/>
          </w:tcPr>
          <w:p w14:paraId="66BB4744" w14:textId="42BE736A"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8C19EB">
              <w:rPr>
                <w:rFonts w:ascii="Calibri" w:hAnsi="Calibri" w:cs="Calibri"/>
                <w:b/>
                <w:bCs/>
                <w:color w:val="000000"/>
                <w:sz w:val="24"/>
                <w:szCs w:val="24"/>
              </w:rPr>
              <w:t>5.9</w:t>
            </w:r>
          </w:p>
        </w:tc>
        <w:tc>
          <w:tcPr>
            <w:tcW w:w="1040" w:type="dxa"/>
            <w:shd w:val="clear" w:color="auto" w:fill="F4B083" w:themeFill="accent2" w:themeFillTint="99"/>
            <w:noWrap/>
            <w:vAlign w:val="bottom"/>
            <w:hideMark/>
          </w:tcPr>
          <w:p w14:paraId="39A9E295" w14:textId="04C2A2F6"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sz w:val="24"/>
                <w:szCs w:val="24"/>
                <w:lang w:eastAsia="en-GB"/>
              </w:rPr>
            </w:pPr>
            <w:r w:rsidRPr="008C19EB">
              <w:rPr>
                <w:rFonts w:ascii="Calibri" w:hAnsi="Calibri" w:cs="Calibri"/>
                <w:b/>
                <w:bCs/>
                <w:color w:val="000000"/>
                <w:sz w:val="24"/>
                <w:szCs w:val="24"/>
              </w:rPr>
              <w:t>4.5</w:t>
            </w:r>
          </w:p>
        </w:tc>
        <w:tc>
          <w:tcPr>
            <w:tcW w:w="1407" w:type="dxa"/>
            <w:shd w:val="clear" w:color="auto" w:fill="F4B083" w:themeFill="accent2" w:themeFillTint="99"/>
            <w:noWrap/>
            <w:vAlign w:val="bottom"/>
            <w:hideMark/>
          </w:tcPr>
          <w:p w14:paraId="456630AA" w14:textId="231F3BF9" w:rsidR="008C19EB" w:rsidRPr="008C19EB" w:rsidRDefault="008C19EB" w:rsidP="008C19E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sz w:val="24"/>
                <w:szCs w:val="24"/>
                <w:lang w:eastAsia="en-GB"/>
              </w:rPr>
            </w:pPr>
            <w:r w:rsidRPr="008C19EB">
              <w:rPr>
                <w:rFonts w:ascii="Calibri" w:hAnsi="Calibri" w:cs="Calibri"/>
                <w:b/>
                <w:bCs/>
                <w:color w:val="000000"/>
                <w:sz w:val="24"/>
                <w:szCs w:val="24"/>
              </w:rPr>
              <w:t>6.3</w:t>
            </w:r>
          </w:p>
        </w:tc>
      </w:tr>
      <w:tr w:rsidR="004B74B2" w:rsidRPr="00990CF3" w14:paraId="2CC03867" w14:textId="77777777" w:rsidTr="00150AB2">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2405" w:type="dxa"/>
            <w:noWrap/>
          </w:tcPr>
          <w:p w14:paraId="68C28298" w14:textId="77777777" w:rsidR="004B74B2" w:rsidRPr="00990CF3" w:rsidRDefault="004B74B2" w:rsidP="00150AB2">
            <w:pPr>
              <w:spacing w:after="0" w:line="240" w:lineRule="auto"/>
              <w:rPr>
                <w:rFonts w:ascii="Calibri" w:eastAsia="Times New Roman" w:hAnsi="Calibri" w:cs="Calibri"/>
                <w:b w:val="0"/>
                <w:bCs w:val="0"/>
                <w:color w:val="000000"/>
                <w:sz w:val="24"/>
                <w:szCs w:val="24"/>
                <w:lang w:eastAsia="en-GB"/>
              </w:rPr>
            </w:pPr>
          </w:p>
        </w:tc>
        <w:tc>
          <w:tcPr>
            <w:tcW w:w="1100" w:type="dxa"/>
            <w:noWrap/>
          </w:tcPr>
          <w:p w14:paraId="0918F489" w14:textId="77777777" w:rsidR="004B74B2" w:rsidRPr="000F6FEE" w:rsidRDefault="004B74B2"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0F6FEE">
              <w:rPr>
                <w:rFonts w:cstheme="minorHAnsi"/>
                <w:b/>
                <w:bCs/>
                <w:color w:val="000000"/>
                <w:sz w:val="24"/>
                <w:szCs w:val="24"/>
              </w:rPr>
              <w:t> </w:t>
            </w:r>
          </w:p>
        </w:tc>
        <w:tc>
          <w:tcPr>
            <w:tcW w:w="960" w:type="dxa"/>
            <w:noWrap/>
          </w:tcPr>
          <w:p w14:paraId="1D69F427" w14:textId="77777777" w:rsidR="004B74B2" w:rsidRPr="000F6FEE" w:rsidRDefault="004B74B2"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0F6FEE">
              <w:rPr>
                <w:rFonts w:cstheme="minorHAnsi"/>
                <w:b/>
                <w:bCs/>
                <w:color w:val="000000"/>
                <w:sz w:val="24"/>
                <w:szCs w:val="24"/>
              </w:rPr>
              <w:t> </w:t>
            </w:r>
          </w:p>
        </w:tc>
        <w:tc>
          <w:tcPr>
            <w:tcW w:w="1040" w:type="dxa"/>
            <w:noWrap/>
          </w:tcPr>
          <w:p w14:paraId="04C8417B" w14:textId="77777777" w:rsidR="004B74B2" w:rsidRPr="000F6FEE" w:rsidRDefault="004B74B2"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0F6FEE">
              <w:rPr>
                <w:rFonts w:cstheme="minorHAnsi"/>
                <w:b/>
                <w:bCs/>
                <w:color w:val="000000"/>
                <w:sz w:val="24"/>
                <w:szCs w:val="24"/>
              </w:rPr>
              <w:t> </w:t>
            </w:r>
          </w:p>
        </w:tc>
        <w:tc>
          <w:tcPr>
            <w:tcW w:w="1407" w:type="dxa"/>
            <w:noWrap/>
          </w:tcPr>
          <w:p w14:paraId="1184BFD6" w14:textId="77777777" w:rsidR="004B74B2" w:rsidRPr="000F6FEE" w:rsidRDefault="004B74B2"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0F6FEE">
              <w:rPr>
                <w:rFonts w:cstheme="minorHAnsi"/>
                <w:b/>
                <w:bCs/>
                <w:color w:val="000000"/>
                <w:sz w:val="24"/>
                <w:szCs w:val="24"/>
              </w:rPr>
              <w:t> </w:t>
            </w:r>
          </w:p>
        </w:tc>
      </w:tr>
      <w:tr w:rsidR="00710E2B" w:rsidRPr="00990CF3" w14:paraId="09DE973B"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hideMark/>
          </w:tcPr>
          <w:p w14:paraId="6540A214" w14:textId="77777777" w:rsidR="00710E2B" w:rsidRPr="00990CF3" w:rsidRDefault="00710E2B" w:rsidP="00710E2B">
            <w:pPr>
              <w:spacing w:after="0" w:line="240" w:lineRule="auto"/>
              <w:rPr>
                <w:rFonts w:ascii="Calibri" w:eastAsia="Times New Roman" w:hAnsi="Calibri" w:cs="Calibri"/>
                <w:b w:val="0"/>
                <w:bCs w:val="0"/>
                <w:color w:val="000000"/>
                <w:sz w:val="24"/>
                <w:szCs w:val="24"/>
                <w:lang w:eastAsia="en-GB"/>
              </w:rPr>
            </w:pPr>
            <w:r w:rsidRPr="00990CF3">
              <w:rPr>
                <w:rFonts w:ascii="Calibri" w:eastAsia="Times New Roman" w:hAnsi="Calibri" w:cs="Calibri"/>
                <w:color w:val="000000"/>
                <w:sz w:val="24"/>
                <w:szCs w:val="24"/>
                <w:lang w:eastAsia="en-GB"/>
              </w:rPr>
              <w:t>Most Deprived</w:t>
            </w:r>
          </w:p>
        </w:tc>
        <w:tc>
          <w:tcPr>
            <w:tcW w:w="1100" w:type="dxa"/>
            <w:shd w:val="clear" w:color="auto" w:fill="F4B083" w:themeFill="accent2" w:themeFillTint="99"/>
            <w:noWrap/>
            <w:vAlign w:val="bottom"/>
            <w:hideMark/>
          </w:tcPr>
          <w:p w14:paraId="7B96D139" w14:textId="526C84E1"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710E2B">
              <w:rPr>
                <w:rFonts w:ascii="Calibri" w:hAnsi="Calibri" w:cs="Calibri"/>
                <w:b/>
                <w:bCs/>
                <w:color w:val="000000"/>
                <w:sz w:val="24"/>
                <w:szCs w:val="24"/>
              </w:rPr>
              <w:t>5.6</w:t>
            </w:r>
          </w:p>
        </w:tc>
        <w:tc>
          <w:tcPr>
            <w:tcW w:w="960" w:type="dxa"/>
            <w:shd w:val="clear" w:color="auto" w:fill="F4B083" w:themeFill="accent2" w:themeFillTint="99"/>
            <w:noWrap/>
            <w:vAlign w:val="bottom"/>
            <w:hideMark/>
          </w:tcPr>
          <w:p w14:paraId="63E5707D" w14:textId="3640E4AB"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710E2B">
              <w:rPr>
                <w:rFonts w:ascii="Calibri" w:hAnsi="Calibri" w:cs="Calibri"/>
                <w:b/>
                <w:bCs/>
                <w:color w:val="000000"/>
                <w:sz w:val="24"/>
                <w:szCs w:val="24"/>
              </w:rPr>
              <w:t>5.4</w:t>
            </w:r>
          </w:p>
        </w:tc>
        <w:tc>
          <w:tcPr>
            <w:tcW w:w="1040" w:type="dxa"/>
            <w:shd w:val="clear" w:color="auto" w:fill="F4B083" w:themeFill="accent2" w:themeFillTint="99"/>
            <w:noWrap/>
            <w:vAlign w:val="bottom"/>
            <w:hideMark/>
          </w:tcPr>
          <w:p w14:paraId="7419641E" w14:textId="4CA1F9F1"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710E2B">
              <w:rPr>
                <w:rFonts w:ascii="Calibri" w:hAnsi="Calibri" w:cs="Calibri"/>
                <w:b/>
                <w:bCs/>
                <w:color w:val="000000"/>
                <w:sz w:val="24"/>
                <w:szCs w:val="24"/>
              </w:rPr>
              <w:t>4.7</w:t>
            </w:r>
          </w:p>
        </w:tc>
        <w:tc>
          <w:tcPr>
            <w:tcW w:w="1407" w:type="dxa"/>
            <w:shd w:val="clear" w:color="auto" w:fill="F4B083" w:themeFill="accent2" w:themeFillTint="99"/>
            <w:noWrap/>
            <w:vAlign w:val="bottom"/>
            <w:hideMark/>
          </w:tcPr>
          <w:p w14:paraId="0D22C4A5" w14:textId="492EF760"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710E2B">
              <w:rPr>
                <w:rFonts w:ascii="Calibri" w:hAnsi="Calibri" w:cs="Calibri"/>
                <w:b/>
                <w:bCs/>
                <w:color w:val="000000"/>
                <w:sz w:val="24"/>
                <w:szCs w:val="24"/>
              </w:rPr>
              <w:t>5.9</w:t>
            </w:r>
          </w:p>
        </w:tc>
      </w:tr>
      <w:tr w:rsidR="00710E2B" w:rsidRPr="00990CF3" w14:paraId="4348A6B0"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hideMark/>
          </w:tcPr>
          <w:p w14:paraId="3B5C6922" w14:textId="77777777" w:rsidR="00710E2B" w:rsidRPr="00990CF3" w:rsidRDefault="00710E2B" w:rsidP="00710E2B">
            <w:pPr>
              <w:spacing w:after="0" w:line="240" w:lineRule="auto"/>
              <w:rPr>
                <w:rFonts w:ascii="Calibri" w:eastAsia="Times New Roman" w:hAnsi="Calibri" w:cs="Calibri"/>
                <w:b w:val="0"/>
                <w:bCs w:val="0"/>
                <w:color w:val="000000"/>
                <w:sz w:val="24"/>
                <w:szCs w:val="24"/>
                <w:lang w:eastAsia="en-GB"/>
              </w:rPr>
            </w:pPr>
            <w:r w:rsidRPr="00990CF3">
              <w:rPr>
                <w:rFonts w:ascii="Calibri" w:eastAsia="Times New Roman" w:hAnsi="Calibri" w:cs="Calibri"/>
                <w:color w:val="000000"/>
                <w:sz w:val="24"/>
                <w:szCs w:val="24"/>
                <w:lang w:eastAsia="en-GB"/>
              </w:rPr>
              <w:t>Next Most Deprived</w:t>
            </w:r>
          </w:p>
        </w:tc>
        <w:tc>
          <w:tcPr>
            <w:tcW w:w="1100" w:type="dxa"/>
            <w:shd w:val="clear" w:color="auto" w:fill="F4B083" w:themeFill="accent2" w:themeFillTint="99"/>
            <w:noWrap/>
            <w:vAlign w:val="bottom"/>
            <w:hideMark/>
          </w:tcPr>
          <w:p w14:paraId="633A07C1" w14:textId="6D32567E" w:rsidR="00710E2B" w:rsidRPr="00710E2B" w:rsidRDefault="00710E2B" w:rsidP="00710E2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10E2B">
              <w:rPr>
                <w:rFonts w:ascii="Calibri" w:hAnsi="Calibri" w:cs="Calibri"/>
                <w:b/>
                <w:bCs/>
                <w:color w:val="000000"/>
                <w:sz w:val="24"/>
                <w:szCs w:val="24"/>
              </w:rPr>
              <w:t>6.0</w:t>
            </w:r>
          </w:p>
        </w:tc>
        <w:tc>
          <w:tcPr>
            <w:tcW w:w="960" w:type="dxa"/>
            <w:shd w:val="clear" w:color="auto" w:fill="F4B083" w:themeFill="accent2" w:themeFillTint="99"/>
            <w:noWrap/>
            <w:vAlign w:val="bottom"/>
            <w:hideMark/>
          </w:tcPr>
          <w:p w14:paraId="44485F1D" w14:textId="3C960097" w:rsidR="00710E2B" w:rsidRPr="00710E2B" w:rsidRDefault="00710E2B" w:rsidP="00710E2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sz w:val="24"/>
                <w:szCs w:val="24"/>
                <w:lang w:eastAsia="en-GB"/>
              </w:rPr>
            </w:pPr>
            <w:r w:rsidRPr="00710E2B">
              <w:rPr>
                <w:rFonts w:ascii="Calibri" w:hAnsi="Calibri" w:cs="Calibri"/>
                <w:b/>
                <w:bCs/>
                <w:color w:val="000000"/>
                <w:sz w:val="24"/>
                <w:szCs w:val="24"/>
              </w:rPr>
              <w:t>5.9</w:t>
            </w:r>
          </w:p>
        </w:tc>
        <w:tc>
          <w:tcPr>
            <w:tcW w:w="1040" w:type="dxa"/>
            <w:noWrap/>
            <w:vAlign w:val="bottom"/>
            <w:hideMark/>
          </w:tcPr>
          <w:p w14:paraId="2775B9DF" w14:textId="0C26223E" w:rsidR="00710E2B" w:rsidRPr="00710E2B" w:rsidRDefault="00710E2B" w:rsidP="00710E2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710E2B">
              <w:rPr>
                <w:rFonts w:ascii="Calibri" w:hAnsi="Calibri" w:cs="Calibri"/>
                <w:color w:val="000000"/>
                <w:sz w:val="24"/>
                <w:szCs w:val="24"/>
              </w:rPr>
              <w:t>4.2</w:t>
            </w:r>
          </w:p>
        </w:tc>
        <w:tc>
          <w:tcPr>
            <w:tcW w:w="1407" w:type="dxa"/>
            <w:noWrap/>
            <w:vAlign w:val="bottom"/>
            <w:hideMark/>
          </w:tcPr>
          <w:p w14:paraId="6A686DC9" w14:textId="4663D72E" w:rsidR="00710E2B" w:rsidRPr="00710E2B" w:rsidRDefault="00710E2B" w:rsidP="00710E2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10E2B">
              <w:rPr>
                <w:rFonts w:ascii="Calibri" w:hAnsi="Calibri" w:cs="Calibri"/>
                <w:color w:val="000000"/>
                <w:sz w:val="24"/>
                <w:szCs w:val="24"/>
              </w:rPr>
              <w:t>6.4</w:t>
            </w:r>
          </w:p>
        </w:tc>
      </w:tr>
      <w:tr w:rsidR="00710E2B" w:rsidRPr="00990CF3" w14:paraId="74439189"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hideMark/>
          </w:tcPr>
          <w:p w14:paraId="552F92A4" w14:textId="77777777" w:rsidR="00710E2B" w:rsidRPr="00990CF3" w:rsidRDefault="00710E2B" w:rsidP="00710E2B">
            <w:pPr>
              <w:spacing w:after="0" w:line="240" w:lineRule="auto"/>
              <w:rPr>
                <w:rFonts w:ascii="Calibri" w:eastAsia="Times New Roman" w:hAnsi="Calibri" w:cs="Calibri"/>
                <w:b w:val="0"/>
                <w:bCs w:val="0"/>
                <w:color w:val="000000"/>
                <w:sz w:val="24"/>
                <w:szCs w:val="24"/>
                <w:lang w:eastAsia="en-GB"/>
              </w:rPr>
            </w:pPr>
            <w:r w:rsidRPr="00990CF3">
              <w:rPr>
                <w:rFonts w:ascii="Calibri" w:eastAsia="Times New Roman" w:hAnsi="Calibri" w:cs="Calibri"/>
                <w:color w:val="000000"/>
                <w:sz w:val="24"/>
                <w:szCs w:val="24"/>
                <w:lang w:eastAsia="en-GB"/>
              </w:rPr>
              <w:t>Middle</w:t>
            </w:r>
          </w:p>
        </w:tc>
        <w:tc>
          <w:tcPr>
            <w:tcW w:w="1100" w:type="dxa"/>
            <w:shd w:val="clear" w:color="auto" w:fill="2FBFB5"/>
            <w:noWrap/>
            <w:vAlign w:val="bottom"/>
            <w:hideMark/>
          </w:tcPr>
          <w:p w14:paraId="1D197C37" w14:textId="407BC099"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10E2B">
              <w:rPr>
                <w:rFonts w:ascii="Calibri" w:hAnsi="Calibri" w:cs="Calibri"/>
                <w:b/>
                <w:bCs/>
                <w:color w:val="FFFFFF"/>
                <w:sz w:val="24"/>
                <w:szCs w:val="24"/>
              </w:rPr>
              <w:t>6.6</w:t>
            </w:r>
          </w:p>
        </w:tc>
        <w:tc>
          <w:tcPr>
            <w:tcW w:w="960" w:type="dxa"/>
            <w:shd w:val="clear" w:color="auto" w:fill="2FBFB5"/>
            <w:noWrap/>
            <w:vAlign w:val="bottom"/>
            <w:hideMark/>
          </w:tcPr>
          <w:p w14:paraId="75BF0D43" w14:textId="01BBAC80"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sz w:val="24"/>
                <w:szCs w:val="24"/>
                <w:lang w:eastAsia="en-GB"/>
              </w:rPr>
            </w:pPr>
            <w:r w:rsidRPr="00710E2B">
              <w:rPr>
                <w:rFonts w:ascii="Calibri" w:hAnsi="Calibri" w:cs="Calibri"/>
                <w:b/>
                <w:bCs/>
                <w:color w:val="FFFFFF"/>
                <w:sz w:val="24"/>
                <w:szCs w:val="24"/>
              </w:rPr>
              <w:t>6.5</w:t>
            </w:r>
          </w:p>
        </w:tc>
        <w:tc>
          <w:tcPr>
            <w:tcW w:w="1040" w:type="dxa"/>
            <w:shd w:val="clear" w:color="auto" w:fill="auto"/>
            <w:noWrap/>
            <w:vAlign w:val="bottom"/>
            <w:hideMark/>
          </w:tcPr>
          <w:p w14:paraId="3D6CC7E3" w14:textId="6FD94D9D"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710E2B">
              <w:rPr>
                <w:rFonts w:ascii="Calibri" w:hAnsi="Calibri" w:cs="Calibri"/>
                <w:color w:val="000000"/>
                <w:sz w:val="24"/>
                <w:szCs w:val="24"/>
              </w:rPr>
              <w:t>3.9</w:t>
            </w:r>
          </w:p>
        </w:tc>
        <w:tc>
          <w:tcPr>
            <w:tcW w:w="1407" w:type="dxa"/>
            <w:shd w:val="clear" w:color="auto" w:fill="auto"/>
            <w:noWrap/>
            <w:vAlign w:val="bottom"/>
            <w:hideMark/>
          </w:tcPr>
          <w:p w14:paraId="113D35BF" w14:textId="12354004"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10E2B">
              <w:rPr>
                <w:rFonts w:ascii="Calibri" w:hAnsi="Calibri" w:cs="Calibri"/>
                <w:color w:val="000000"/>
                <w:sz w:val="24"/>
                <w:szCs w:val="24"/>
              </w:rPr>
              <w:t>6.6</w:t>
            </w:r>
          </w:p>
        </w:tc>
      </w:tr>
      <w:tr w:rsidR="00710E2B" w:rsidRPr="00990CF3" w14:paraId="7B7E9B68"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hideMark/>
          </w:tcPr>
          <w:p w14:paraId="5F333AF7" w14:textId="77777777" w:rsidR="00710E2B" w:rsidRPr="00990CF3" w:rsidRDefault="00710E2B" w:rsidP="00710E2B">
            <w:pPr>
              <w:spacing w:after="0" w:line="240" w:lineRule="auto"/>
              <w:rPr>
                <w:rFonts w:ascii="Calibri" w:eastAsia="Times New Roman" w:hAnsi="Calibri" w:cs="Calibri"/>
                <w:b w:val="0"/>
                <w:bCs w:val="0"/>
                <w:color w:val="000000"/>
                <w:sz w:val="24"/>
                <w:szCs w:val="24"/>
                <w:lang w:eastAsia="en-GB"/>
              </w:rPr>
            </w:pPr>
            <w:r w:rsidRPr="00990CF3">
              <w:rPr>
                <w:rFonts w:ascii="Calibri" w:eastAsia="Times New Roman" w:hAnsi="Calibri" w:cs="Calibri"/>
                <w:color w:val="000000"/>
                <w:sz w:val="24"/>
                <w:szCs w:val="24"/>
                <w:lang w:eastAsia="en-GB"/>
              </w:rPr>
              <w:t>Next Least Deprived</w:t>
            </w:r>
          </w:p>
        </w:tc>
        <w:tc>
          <w:tcPr>
            <w:tcW w:w="1100" w:type="dxa"/>
            <w:shd w:val="clear" w:color="auto" w:fill="2FBFB5"/>
            <w:noWrap/>
            <w:vAlign w:val="bottom"/>
            <w:hideMark/>
          </w:tcPr>
          <w:p w14:paraId="4B69FBDB" w14:textId="45E3468B" w:rsidR="00710E2B" w:rsidRPr="00710E2B" w:rsidRDefault="00710E2B" w:rsidP="00710E2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10E2B">
              <w:rPr>
                <w:rFonts w:ascii="Calibri" w:hAnsi="Calibri" w:cs="Calibri"/>
                <w:b/>
                <w:bCs/>
                <w:color w:val="FFFFFF"/>
                <w:sz w:val="24"/>
                <w:szCs w:val="24"/>
              </w:rPr>
              <w:t>6.6</w:t>
            </w:r>
          </w:p>
        </w:tc>
        <w:tc>
          <w:tcPr>
            <w:tcW w:w="960" w:type="dxa"/>
            <w:shd w:val="clear" w:color="auto" w:fill="2FBFB5"/>
            <w:noWrap/>
            <w:vAlign w:val="bottom"/>
            <w:hideMark/>
          </w:tcPr>
          <w:p w14:paraId="3BEFF081" w14:textId="5C7787D3" w:rsidR="00710E2B" w:rsidRPr="00710E2B" w:rsidRDefault="00710E2B" w:rsidP="00710E2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cstheme="minorHAnsi"/>
                <w:b/>
                <w:bCs/>
                <w:color w:val="FFFFFF" w:themeColor="background1"/>
                <w:sz w:val="24"/>
                <w:szCs w:val="24"/>
              </w:rPr>
            </w:pPr>
            <w:r w:rsidRPr="00710E2B">
              <w:rPr>
                <w:rFonts w:ascii="Calibri" w:hAnsi="Calibri" w:cs="Calibri"/>
                <w:b/>
                <w:bCs/>
                <w:color w:val="FFFFFF"/>
                <w:sz w:val="24"/>
                <w:szCs w:val="24"/>
              </w:rPr>
              <w:t>6.5</w:t>
            </w:r>
          </w:p>
        </w:tc>
        <w:tc>
          <w:tcPr>
            <w:tcW w:w="1040" w:type="dxa"/>
            <w:noWrap/>
            <w:vAlign w:val="bottom"/>
            <w:hideMark/>
          </w:tcPr>
          <w:p w14:paraId="7EEA4692" w14:textId="2675C09E" w:rsidR="00710E2B" w:rsidRPr="00710E2B" w:rsidRDefault="00710E2B" w:rsidP="00710E2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cstheme="minorHAnsi"/>
                <w:color w:val="000000"/>
                <w:sz w:val="24"/>
                <w:szCs w:val="24"/>
              </w:rPr>
            </w:pPr>
            <w:r w:rsidRPr="00710E2B">
              <w:rPr>
                <w:rFonts w:ascii="Calibri" w:hAnsi="Calibri" w:cs="Calibri"/>
                <w:color w:val="000000"/>
                <w:sz w:val="24"/>
                <w:szCs w:val="24"/>
              </w:rPr>
              <w:t>4.0</w:t>
            </w:r>
          </w:p>
        </w:tc>
        <w:tc>
          <w:tcPr>
            <w:tcW w:w="1407" w:type="dxa"/>
            <w:shd w:val="clear" w:color="auto" w:fill="2FBFB5"/>
            <w:noWrap/>
            <w:vAlign w:val="bottom"/>
            <w:hideMark/>
          </w:tcPr>
          <w:p w14:paraId="7CA25AB4" w14:textId="439BCC36" w:rsidR="00710E2B" w:rsidRPr="00710E2B" w:rsidRDefault="00710E2B" w:rsidP="00710E2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10E2B">
              <w:rPr>
                <w:rFonts w:ascii="Calibri" w:hAnsi="Calibri" w:cs="Calibri"/>
                <w:b/>
                <w:bCs/>
                <w:color w:val="FFFFFF"/>
                <w:sz w:val="24"/>
                <w:szCs w:val="24"/>
              </w:rPr>
              <w:t>6.7</w:t>
            </w:r>
          </w:p>
        </w:tc>
      </w:tr>
      <w:tr w:rsidR="00710E2B" w:rsidRPr="00990CF3" w14:paraId="621A4300"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hideMark/>
          </w:tcPr>
          <w:p w14:paraId="431CD3E6" w14:textId="77777777" w:rsidR="00710E2B" w:rsidRPr="00990CF3" w:rsidRDefault="00710E2B" w:rsidP="00710E2B">
            <w:pPr>
              <w:spacing w:after="0" w:line="240" w:lineRule="auto"/>
              <w:rPr>
                <w:rFonts w:ascii="Calibri" w:eastAsia="Times New Roman" w:hAnsi="Calibri" w:cs="Calibri"/>
                <w:b w:val="0"/>
                <w:bCs w:val="0"/>
                <w:color w:val="000000"/>
                <w:sz w:val="24"/>
                <w:szCs w:val="24"/>
                <w:lang w:eastAsia="en-GB"/>
              </w:rPr>
            </w:pPr>
            <w:r w:rsidRPr="00990CF3">
              <w:rPr>
                <w:rFonts w:ascii="Calibri" w:eastAsia="Times New Roman" w:hAnsi="Calibri" w:cs="Calibri"/>
                <w:color w:val="000000"/>
                <w:sz w:val="24"/>
                <w:szCs w:val="24"/>
                <w:lang w:eastAsia="en-GB"/>
              </w:rPr>
              <w:t>Least Deprived</w:t>
            </w:r>
          </w:p>
        </w:tc>
        <w:tc>
          <w:tcPr>
            <w:tcW w:w="1100" w:type="dxa"/>
            <w:shd w:val="clear" w:color="auto" w:fill="2FBFB5"/>
            <w:noWrap/>
            <w:vAlign w:val="bottom"/>
            <w:hideMark/>
          </w:tcPr>
          <w:p w14:paraId="43FA06C8" w14:textId="5EF8B5F2"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710E2B">
              <w:rPr>
                <w:rFonts w:ascii="Calibri" w:hAnsi="Calibri" w:cs="Calibri"/>
                <w:b/>
                <w:bCs/>
                <w:color w:val="FFFFFF"/>
                <w:sz w:val="24"/>
                <w:szCs w:val="24"/>
              </w:rPr>
              <w:t>6.8</w:t>
            </w:r>
          </w:p>
        </w:tc>
        <w:tc>
          <w:tcPr>
            <w:tcW w:w="960" w:type="dxa"/>
            <w:shd w:val="clear" w:color="auto" w:fill="2FBFB5"/>
            <w:noWrap/>
            <w:vAlign w:val="bottom"/>
            <w:hideMark/>
          </w:tcPr>
          <w:p w14:paraId="69E2F388" w14:textId="044CB4B7"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710E2B">
              <w:rPr>
                <w:rFonts w:ascii="Calibri" w:hAnsi="Calibri" w:cs="Calibri"/>
                <w:b/>
                <w:bCs/>
                <w:color w:val="FFFFFF"/>
                <w:sz w:val="24"/>
                <w:szCs w:val="24"/>
              </w:rPr>
              <w:t>6.7</w:t>
            </w:r>
          </w:p>
        </w:tc>
        <w:tc>
          <w:tcPr>
            <w:tcW w:w="1040" w:type="dxa"/>
            <w:shd w:val="clear" w:color="auto" w:fill="2FBFB5"/>
            <w:noWrap/>
            <w:vAlign w:val="bottom"/>
            <w:hideMark/>
          </w:tcPr>
          <w:p w14:paraId="42A5902F" w14:textId="39D5672D"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710E2B">
              <w:rPr>
                <w:rFonts w:ascii="Calibri" w:hAnsi="Calibri" w:cs="Calibri"/>
                <w:b/>
                <w:bCs/>
                <w:color w:val="FFFFFF"/>
                <w:sz w:val="24"/>
                <w:szCs w:val="24"/>
              </w:rPr>
              <w:t>3.6</w:t>
            </w:r>
          </w:p>
        </w:tc>
        <w:tc>
          <w:tcPr>
            <w:tcW w:w="1407" w:type="dxa"/>
            <w:shd w:val="clear" w:color="auto" w:fill="2FBFB5"/>
            <w:noWrap/>
            <w:vAlign w:val="bottom"/>
            <w:hideMark/>
          </w:tcPr>
          <w:p w14:paraId="64992481" w14:textId="299D0BA0" w:rsidR="00710E2B" w:rsidRPr="00710E2B" w:rsidRDefault="00710E2B" w:rsidP="00710E2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b/>
                <w:bCs/>
                <w:color w:val="FFFFFF" w:themeColor="background1"/>
                <w:sz w:val="24"/>
                <w:szCs w:val="24"/>
                <w:lang w:eastAsia="en-GB"/>
              </w:rPr>
            </w:pPr>
            <w:r w:rsidRPr="00710E2B">
              <w:rPr>
                <w:rFonts w:ascii="Calibri" w:hAnsi="Calibri" w:cs="Calibri"/>
                <w:b/>
                <w:bCs/>
                <w:color w:val="FFFFFF"/>
                <w:sz w:val="24"/>
                <w:szCs w:val="24"/>
              </w:rPr>
              <w:t>6.9</w:t>
            </w:r>
          </w:p>
        </w:tc>
      </w:tr>
    </w:tbl>
    <w:p w14:paraId="2489448C" w14:textId="77777777" w:rsidR="004B74B2" w:rsidRPr="00BA50FD" w:rsidRDefault="004B74B2" w:rsidP="004B74B2">
      <w:pPr>
        <w:ind w:right="-164"/>
        <w:rPr>
          <w:i/>
          <w:sz w:val="24"/>
          <w:szCs w:val="28"/>
        </w:rPr>
      </w:pPr>
      <w:r w:rsidRPr="00BA50FD">
        <w:rPr>
          <w:i/>
          <w:sz w:val="24"/>
          <w:szCs w:val="28"/>
        </w:rPr>
        <w:t>If an apparent difference of +/- 0.2 is not highlighted, this is due to figures being rounded up/down</w:t>
      </w:r>
      <w:r>
        <w:rPr>
          <w:i/>
          <w:sz w:val="24"/>
          <w:szCs w:val="28"/>
        </w:rPr>
        <w:t>.</w:t>
      </w:r>
    </w:p>
    <w:p w14:paraId="411777C4" w14:textId="77777777" w:rsidR="004B74B2" w:rsidRPr="00BA50FD" w:rsidRDefault="004B74B2" w:rsidP="004B74B2">
      <w:pPr>
        <w:ind w:right="-23"/>
        <w:rPr>
          <w:rFonts w:ascii="Calibri" w:hAnsi="Calibri" w:cs="Calibri"/>
          <w:bCs/>
          <w:sz w:val="24"/>
          <w:szCs w:val="24"/>
        </w:rPr>
      </w:pPr>
    </w:p>
    <w:p w14:paraId="3C5A69ED" w14:textId="77777777" w:rsidR="004B74B2" w:rsidRPr="00BA50FD" w:rsidRDefault="004B74B2" w:rsidP="004B74B2">
      <w:pPr>
        <w:ind w:right="-23"/>
        <w:rPr>
          <w:rFonts w:ascii="Calibri" w:hAnsi="Calibri" w:cs="Calibri"/>
          <w:bCs/>
          <w:sz w:val="24"/>
          <w:szCs w:val="24"/>
        </w:rPr>
      </w:pPr>
      <w:r w:rsidRPr="00B97F30">
        <w:rPr>
          <w:rFonts w:ascii="Calibri" w:hAnsi="Calibri" w:cs="Calibri"/>
          <w:bCs/>
          <w:sz w:val="24"/>
          <w:szCs w:val="24"/>
        </w:rPr>
        <w:t>Overall, figures against each of the measures showed a similar sense of wellbeing than in previous years, lower than that of pre-pandemic levels.</w:t>
      </w:r>
    </w:p>
    <w:tbl>
      <w:tblPr>
        <w:tblStyle w:val="GridTable5Dark-Accent6"/>
        <w:tblW w:w="8217" w:type="dxa"/>
        <w:tblLayout w:type="fixed"/>
        <w:tblLook w:val="04A0" w:firstRow="1" w:lastRow="0" w:firstColumn="1" w:lastColumn="0" w:noHBand="0" w:noVBand="1"/>
      </w:tblPr>
      <w:tblGrid>
        <w:gridCol w:w="2405"/>
        <w:gridCol w:w="1453"/>
        <w:gridCol w:w="1453"/>
        <w:gridCol w:w="1453"/>
        <w:gridCol w:w="1453"/>
      </w:tblGrid>
      <w:tr w:rsidR="004B74B2" w:rsidRPr="00990CF3" w14:paraId="3B4F98E0" w14:textId="77777777" w:rsidTr="00150AB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hideMark/>
          </w:tcPr>
          <w:p w14:paraId="739E8D20" w14:textId="77777777" w:rsidR="004B74B2" w:rsidRPr="00990CF3" w:rsidRDefault="004B74B2" w:rsidP="00150AB2">
            <w:pPr>
              <w:spacing w:after="0"/>
              <w:rPr>
                <w:rFonts w:ascii="Times New Roman" w:eastAsia="Times New Roman" w:hAnsi="Times New Roman" w:cs="Times New Roman"/>
                <w:sz w:val="24"/>
                <w:szCs w:val="28"/>
                <w:lang w:eastAsia="en-GB"/>
              </w:rPr>
            </w:pPr>
          </w:p>
        </w:tc>
        <w:tc>
          <w:tcPr>
            <w:tcW w:w="1453" w:type="dxa"/>
            <w:noWrap/>
            <w:hideMark/>
          </w:tcPr>
          <w:p w14:paraId="2498F146" w14:textId="77777777" w:rsidR="004B74B2" w:rsidRPr="00990CF3" w:rsidRDefault="004B74B2"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990CF3">
              <w:rPr>
                <w:rFonts w:ascii="Calibri" w:eastAsia="Times New Roman" w:hAnsi="Calibri" w:cs="Calibri"/>
                <w:sz w:val="24"/>
                <w:szCs w:val="28"/>
                <w:lang w:eastAsia="en-GB"/>
              </w:rPr>
              <w:t>Satisfied</w:t>
            </w:r>
          </w:p>
        </w:tc>
        <w:tc>
          <w:tcPr>
            <w:tcW w:w="1453" w:type="dxa"/>
            <w:noWrap/>
            <w:hideMark/>
          </w:tcPr>
          <w:p w14:paraId="1A6CCC98" w14:textId="77777777" w:rsidR="004B74B2" w:rsidRPr="00990CF3" w:rsidRDefault="004B74B2"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990CF3">
              <w:rPr>
                <w:rFonts w:ascii="Calibri" w:eastAsia="Times New Roman" w:hAnsi="Calibri" w:cs="Calibri"/>
                <w:sz w:val="24"/>
                <w:szCs w:val="28"/>
                <w:lang w:eastAsia="en-GB"/>
              </w:rPr>
              <w:t>Happy</w:t>
            </w:r>
          </w:p>
        </w:tc>
        <w:tc>
          <w:tcPr>
            <w:tcW w:w="1453" w:type="dxa"/>
            <w:noWrap/>
            <w:hideMark/>
          </w:tcPr>
          <w:p w14:paraId="5AF1A59B" w14:textId="77777777" w:rsidR="004B74B2" w:rsidRPr="00990CF3" w:rsidRDefault="004B74B2"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990CF3">
              <w:rPr>
                <w:rFonts w:ascii="Calibri" w:eastAsia="Times New Roman" w:hAnsi="Calibri" w:cs="Calibri"/>
                <w:sz w:val="24"/>
                <w:szCs w:val="28"/>
                <w:lang w:eastAsia="en-GB"/>
              </w:rPr>
              <w:t>Anxious</w:t>
            </w:r>
          </w:p>
        </w:tc>
        <w:tc>
          <w:tcPr>
            <w:tcW w:w="1453" w:type="dxa"/>
            <w:noWrap/>
            <w:hideMark/>
          </w:tcPr>
          <w:p w14:paraId="036B029B" w14:textId="77777777" w:rsidR="004B74B2" w:rsidRPr="00990CF3" w:rsidRDefault="004B74B2"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990CF3">
              <w:rPr>
                <w:rFonts w:ascii="Calibri" w:eastAsia="Times New Roman" w:hAnsi="Calibri" w:cs="Calibri"/>
                <w:sz w:val="24"/>
                <w:szCs w:val="28"/>
                <w:lang w:eastAsia="en-GB"/>
              </w:rPr>
              <w:t>Worthwhile</w:t>
            </w:r>
          </w:p>
        </w:tc>
      </w:tr>
      <w:tr w:rsidR="00F1010A" w:rsidRPr="00990CF3" w14:paraId="08242C46"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tcPr>
          <w:p w14:paraId="7AD48543" w14:textId="4AB98FD5" w:rsidR="00F1010A" w:rsidRPr="00990CF3" w:rsidRDefault="00F1010A" w:rsidP="00F1010A">
            <w:pPr>
              <w:spacing w:after="0"/>
              <w:rPr>
                <w:rFonts w:ascii="Times New Roman" w:eastAsia="Times New Roman" w:hAnsi="Times New Roman" w:cs="Times New Roman"/>
                <w:sz w:val="24"/>
                <w:szCs w:val="28"/>
                <w:lang w:eastAsia="en-GB"/>
              </w:rPr>
            </w:pPr>
            <w:r w:rsidRPr="00990CF3">
              <w:rPr>
                <w:rFonts w:ascii="Calibri" w:eastAsia="Times New Roman" w:hAnsi="Calibri" w:cs="Calibri"/>
                <w:color w:val="000000"/>
                <w:sz w:val="24"/>
                <w:szCs w:val="28"/>
                <w:lang w:eastAsia="en-GB"/>
              </w:rPr>
              <w:t>All respondents 202</w:t>
            </w:r>
            <w:r>
              <w:rPr>
                <w:rFonts w:ascii="Calibri" w:eastAsia="Times New Roman" w:hAnsi="Calibri" w:cs="Calibri"/>
                <w:color w:val="000000"/>
                <w:sz w:val="24"/>
                <w:szCs w:val="28"/>
                <w:lang w:eastAsia="en-GB"/>
              </w:rPr>
              <w:t>4</w:t>
            </w:r>
          </w:p>
        </w:tc>
        <w:tc>
          <w:tcPr>
            <w:tcW w:w="1453" w:type="dxa"/>
            <w:noWrap/>
          </w:tcPr>
          <w:p w14:paraId="46095373" w14:textId="0650EA06" w:rsidR="00F1010A" w:rsidRPr="00990CF3" w:rsidRDefault="00F1010A" w:rsidP="00F1010A">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sidRPr="000F6FEE">
              <w:rPr>
                <w:rFonts w:cstheme="minorHAnsi"/>
                <w:color w:val="000000"/>
                <w:sz w:val="24"/>
                <w:szCs w:val="24"/>
              </w:rPr>
              <w:t>6.3</w:t>
            </w:r>
          </w:p>
        </w:tc>
        <w:tc>
          <w:tcPr>
            <w:tcW w:w="1453" w:type="dxa"/>
            <w:noWrap/>
          </w:tcPr>
          <w:p w14:paraId="6ED34335" w14:textId="692EA279" w:rsidR="00F1010A" w:rsidRPr="00990CF3" w:rsidRDefault="00F1010A" w:rsidP="00F1010A">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sidRPr="000F6FEE">
              <w:rPr>
                <w:rFonts w:cstheme="minorHAnsi"/>
                <w:color w:val="000000"/>
                <w:sz w:val="24"/>
                <w:szCs w:val="24"/>
              </w:rPr>
              <w:t>6.</w:t>
            </w:r>
            <w:r>
              <w:rPr>
                <w:rFonts w:cstheme="minorHAnsi"/>
                <w:color w:val="000000"/>
                <w:sz w:val="24"/>
                <w:szCs w:val="24"/>
              </w:rPr>
              <w:t>2</w:t>
            </w:r>
          </w:p>
        </w:tc>
        <w:tc>
          <w:tcPr>
            <w:tcW w:w="1453" w:type="dxa"/>
            <w:noWrap/>
          </w:tcPr>
          <w:p w14:paraId="39C63FB1" w14:textId="3D1BE1EF" w:rsidR="00F1010A" w:rsidRPr="00990CF3" w:rsidRDefault="00F1010A" w:rsidP="00F1010A">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Pr>
                <w:rFonts w:cstheme="minorHAnsi"/>
                <w:color w:val="000000"/>
                <w:sz w:val="24"/>
                <w:szCs w:val="24"/>
              </w:rPr>
              <w:t>4.0</w:t>
            </w:r>
          </w:p>
        </w:tc>
        <w:tc>
          <w:tcPr>
            <w:tcW w:w="1453" w:type="dxa"/>
            <w:noWrap/>
          </w:tcPr>
          <w:p w14:paraId="05863176" w14:textId="71B76FD4" w:rsidR="00F1010A" w:rsidRPr="00990CF3" w:rsidRDefault="00F1010A" w:rsidP="00F1010A">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Pr>
                <w:rFonts w:cstheme="minorHAnsi"/>
                <w:color w:val="000000"/>
                <w:sz w:val="24"/>
                <w:szCs w:val="24"/>
              </w:rPr>
              <w:t>6.5</w:t>
            </w:r>
          </w:p>
        </w:tc>
      </w:tr>
      <w:tr w:rsidR="009B0332" w:rsidRPr="00990CF3" w14:paraId="5FD1FC8B"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tcPr>
          <w:p w14:paraId="77A8956D" w14:textId="77777777" w:rsidR="009B0332" w:rsidRPr="00990CF3" w:rsidRDefault="009B0332" w:rsidP="009B0332">
            <w:pPr>
              <w:spacing w:after="0"/>
              <w:rPr>
                <w:rFonts w:ascii="Calibri" w:eastAsia="Times New Roman" w:hAnsi="Calibri" w:cs="Calibri"/>
                <w:color w:val="000000"/>
                <w:sz w:val="24"/>
                <w:szCs w:val="28"/>
                <w:lang w:eastAsia="en-GB"/>
              </w:rPr>
            </w:pPr>
            <w:r w:rsidRPr="00990CF3">
              <w:rPr>
                <w:rFonts w:ascii="Calibri" w:eastAsia="Times New Roman" w:hAnsi="Calibri" w:cs="Calibri"/>
                <w:color w:val="000000"/>
                <w:sz w:val="24"/>
                <w:szCs w:val="28"/>
                <w:lang w:eastAsia="en-GB"/>
              </w:rPr>
              <w:t>All respondents 2023</w:t>
            </w:r>
          </w:p>
        </w:tc>
        <w:tc>
          <w:tcPr>
            <w:tcW w:w="1453" w:type="dxa"/>
            <w:noWrap/>
          </w:tcPr>
          <w:p w14:paraId="19795E73" w14:textId="77777777" w:rsidR="009B0332" w:rsidRPr="004C31E0" w:rsidRDefault="009B0332" w:rsidP="009B033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6.4</w:t>
            </w:r>
          </w:p>
        </w:tc>
        <w:tc>
          <w:tcPr>
            <w:tcW w:w="1453" w:type="dxa"/>
            <w:noWrap/>
          </w:tcPr>
          <w:p w14:paraId="60293253" w14:textId="77777777" w:rsidR="009B0332" w:rsidRPr="004C31E0" w:rsidRDefault="009B0332" w:rsidP="009B033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6.3</w:t>
            </w:r>
          </w:p>
        </w:tc>
        <w:tc>
          <w:tcPr>
            <w:tcW w:w="1453" w:type="dxa"/>
            <w:noWrap/>
          </w:tcPr>
          <w:p w14:paraId="277C7E1C" w14:textId="77777777" w:rsidR="009B0332" w:rsidRPr="004C31E0" w:rsidRDefault="009B0332" w:rsidP="009B033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4.0</w:t>
            </w:r>
          </w:p>
        </w:tc>
        <w:tc>
          <w:tcPr>
            <w:tcW w:w="1453" w:type="dxa"/>
            <w:noWrap/>
          </w:tcPr>
          <w:p w14:paraId="6DFEB77C" w14:textId="77777777" w:rsidR="009B0332" w:rsidRPr="004C31E0" w:rsidRDefault="009B0332" w:rsidP="009B033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6.6</w:t>
            </w:r>
          </w:p>
        </w:tc>
      </w:tr>
      <w:tr w:rsidR="009B0332" w:rsidRPr="00990CF3" w14:paraId="337935E0"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tcPr>
          <w:p w14:paraId="15D23AF0" w14:textId="77777777" w:rsidR="009B0332" w:rsidRPr="00990CF3" w:rsidRDefault="009B0332" w:rsidP="009B0332">
            <w:pPr>
              <w:spacing w:after="0"/>
              <w:rPr>
                <w:rFonts w:ascii="Times New Roman" w:eastAsia="Times New Roman" w:hAnsi="Times New Roman" w:cs="Times New Roman"/>
                <w:sz w:val="24"/>
                <w:szCs w:val="28"/>
                <w:lang w:eastAsia="en-GB"/>
              </w:rPr>
            </w:pPr>
            <w:r w:rsidRPr="00990CF3">
              <w:rPr>
                <w:rFonts w:ascii="Calibri" w:eastAsia="Times New Roman" w:hAnsi="Calibri" w:cs="Calibri"/>
                <w:color w:val="000000"/>
                <w:sz w:val="24"/>
                <w:szCs w:val="28"/>
                <w:lang w:eastAsia="en-GB"/>
              </w:rPr>
              <w:t>All respondents 2022</w:t>
            </w:r>
          </w:p>
        </w:tc>
        <w:tc>
          <w:tcPr>
            <w:tcW w:w="1453" w:type="dxa"/>
            <w:noWrap/>
          </w:tcPr>
          <w:p w14:paraId="3D2BC5E1" w14:textId="77777777" w:rsidR="009B0332" w:rsidRPr="004C31E0" w:rsidRDefault="009B0332" w:rsidP="009B033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6.6</w:t>
            </w:r>
          </w:p>
        </w:tc>
        <w:tc>
          <w:tcPr>
            <w:tcW w:w="1453" w:type="dxa"/>
            <w:noWrap/>
          </w:tcPr>
          <w:p w14:paraId="53532786" w14:textId="77777777" w:rsidR="009B0332" w:rsidRPr="004C31E0" w:rsidRDefault="009B0332" w:rsidP="009B033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6.5</w:t>
            </w:r>
          </w:p>
        </w:tc>
        <w:tc>
          <w:tcPr>
            <w:tcW w:w="1453" w:type="dxa"/>
            <w:noWrap/>
          </w:tcPr>
          <w:p w14:paraId="382010E7" w14:textId="77777777" w:rsidR="009B0332" w:rsidRPr="004C31E0" w:rsidRDefault="009B0332" w:rsidP="009B033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4.1</w:t>
            </w:r>
          </w:p>
        </w:tc>
        <w:tc>
          <w:tcPr>
            <w:tcW w:w="1453" w:type="dxa"/>
            <w:noWrap/>
          </w:tcPr>
          <w:p w14:paraId="413543DC" w14:textId="77777777" w:rsidR="009B0332" w:rsidRPr="004C31E0" w:rsidRDefault="009B0332" w:rsidP="009B033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6.6</w:t>
            </w:r>
          </w:p>
        </w:tc>
      </w:tr>
      <w:tr w:rsidR="009B0332" w:rsidRPr="00990CF3" w14:paraId="584A8E0F"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tcPr>
          <w:p w14:paraId="4C149BE1" w14:textId="77777777" w:rsidR="009B0332" w:rsidRPr="00990CF3" w:rsidRDefault="009B0332" w:rsidP="009B0332">
            <w:pPr>
              <w:spacing w:after="0"/>
              <w:rPr>
                <w:rFonts w:ascii="Calibri" w:eastAsia="Times New Roman" w:hAnsi="Calibri" w:cs="Calibri"/>
                <w:color w:val="000000"/>
                <w:sz w:val="24"/>
                <w:szCs w:val="28"/>
                <w:lang w:eastAsia="en-GB"/>
              </w:rPr>
            </w:pPr>
            <w:r w:rsidRPr="00990CF3">
              <w:rPr>
                <w:rFonts w:ascii="Calibri" w:eastAsia="Times New Roman" w:hAnsi="Calibri" w:cs="Calibri"/>
                <w:color w:val="000000"/>
                <w:sz w:val="24"/>
                <w:szCs w:val="28"/>
                <w:lang w:eastAsia="en-GB"/>
              </w:rPr>
              <w:t>All respondents 2021</w:t>
            </w:r>
          </w:p>
        </w:tc>
        <w:tc>
          <w:tcPr>
            <w:tcW w:w="1453" w:type="dxa"/>
            <w:noWrap/>
          </w:tcPr>
          <w:p w14:paraId="4DACE7D8" w14:textId="77777777" w:rsidR="009B0332" w:rsidRPr="004C31E0" w:rsidRDefault="009B0332" w:rsidP="009B033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6.7</w:t>
            </w:r>
          </w:p>
        </w:tc>
        <w:tc>
          <w:tcPr>
            <w:tcW w:w="1453" w:type="dxa"/>
            <w:noWrap/>
          </w:tcPr>
          <w:p w14:paraId="7D4732E4" w14:textId="77777777" w:rsidR="009B0332" w:rsidRPr="004C31E0" w:rsidRDefault="009B0332" w:rsidP="009B033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6.6</w:t>
            </w:r>
          </w:p>
        </w:tc>
        <w:tc>
          <w:tcPr>
            <w:tcW w:w="1453" w:type="dxa"/>
            <w:noWrap/>
          </w:tcPr>
          <w:p w14:paraId="2F784479" w14:textId="77777777" w:rsidR="009B0332" w:rsidRPr="004C31E0" w:rsidRDefault="009B0332" w:rsidP="009B033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4.0</w:t>
            </w:r>
          </w:p>
        </w:tc>
        <w:tc>
          <w:tcPr>
            <w:tcW w:w="1453" w:type="dxa"/>
            <w:noWrap/>
          </w:tcPr>
          <w:p w14:paraId="33E7A24F" w14:textId="77777777" w:rsidR="009B0332" w:rsidRPr="004C31E0" w:rsidRDefault="009B0332" w:rsidP="009B033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6.7</w:t>
            </w:r>
          </w:p>
        </w:tc>
      </w:tr>
      <w:tr w:rsidR="009B0332" w:rsidRPr="00990CF3" w14:paraId="54726105"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noWrap/>
            <w:hideMark/>
          </w:tcPr>
          <w:p w14:paraId="3F38BBBA" w14:textId="77777777" w:rsidR="009B0332" w:rsidRPr="00990CF3" w:rsidRDefault="009B0332" w:rsidP="009B0332">
            <w:pPr>
              <w:spacing w:after="0"/>
              <w:rPr>
                <w:rFonts w:ascii="Calibri" w:eastAsia="Times New Roman" w:hAnsi="Calibri" w:cs="Calibri"/>
                <w:color w:val="000000"/>
                <w:sz w:val="24"/>
                <w:szCs w:val="28"/>
                <w:lang w:eastAsia="en-GB"/>
              </w:rPr>
            </w:pPr>
            <w:r w:rsidRPr="00990CF3">
              <w:rPr>
                <w:rFonts w:ascii="Calibri" w:eastAsia="Times New Roman" w:hAnsi="Calibri" w:cs="Calibri"/>
                <w:color w:val="000000"/>
                <w:sz w:val="24"/>
                <w:szCs w:val="28"/>
                <w:lang w:eastAsia="en-GB"/>
              </w:rPr>
              <w:t>All respondents 2020</w:t>
            </w:r>
          </w:p>
        </w:tc>
        <w:tc>
          <w:tcPr>
            <w:tcW w:w="1453" w:type="dxa"/>
            <w:noWrap/>
            <w:hideMark/>
          </w:tcPr>
          <w:p w14:paraId="7E86A615" w14:textId="77777777" w:rsidR="009B0332" w:rsidRPr="004C31E0" w:rsidRDefault="009B0332" w:rsidP="009B033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6.7</w:t>
            </w:r>
          </w:p>
        </w:tc>
        <w:tc>
          <w:tcPr>
            <w:tcW w:w="1453" w:type="dxa"/>
            <w:noWrap/>
            <w:hideMark/>
          </w:tcPr>
          <w:p w14:paraId="0E9E79D4" w14:textId="77777777" w:rsidR="009B0332" w:rsidRPr="004C31E0" w:rsidRDefault="009B0332" w:rsidP="009B033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6.5</w:t>
            </w:r>
          </w:p>
        </w:tc>
        <w:tc>
          <w:tcPr>
            <w:tcW w:w="1453" w:type="dxa"/>
            <w:noWrap/>
            <w:hideMark/>
          </w:tcPr>
          <w:p w14:paraId="70B479C7" w14:textId="77777777" w:rsidR="009B0332" w:rsidRPr="004C31E0" w:rsidRDefault="009B0332" w:rsidP="009B033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4.2</w:t>
            </w:r>
          </w:p>
        </w:tc>
        <w:tc>
          <w:tcPr>
            <w:tcW w:w="1453" w:type="dxa"/>
            <w:noWrap/>
            <w:hideMark/>
          </w:tcPr>
          <w:p w14:paraId="56B0B73C" w14:textId="77777777" w:rsidR="009B0332" w:rsidRPr="004C31E0" w:rsidRDefault="009B0332" w:rsidP="009B033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C31E0">
              <w:rPr>
                <w:rFonts w:ascii="Calibri" w:eastAsia="Times New Roman" w:hAnsi="Calibri" w:cs="Calibri"/>
                <w:color w:val="000000"/>
                <w:sz w:val="24"/>
                <w:szCs w:val="28"/>
                <w:lang w:eastAsia="en-GB"/>
              </w:rPr>
              <w:t>6.8</w:t>
            </w:r>
          </w:p>
        </w:tc>
      </w:tr>
    </w:tbl>
    <w:p w14:paraId="17781B47" w14:textId="77777777" w:rsidR="004B74B2" w:rsidRPr="00BA50FD" w:rsidRDefault="004B74B2" w:rsidP="004B74B2">
      <w:pPr>
        <w:ind w:right="-23"/>
        <w:rPr>
          <w:rFonts w:ascii="Calibri" w:hAnsi="Calibri" w:cs="Calibri"/>
          <w:bCs/>
          <w:sz w:val="24"/>
          <w:szCs w:val="24"/>
        </w:rPr>
      </w:pPr>
    </w:p>
    <w:p w14:paraId="75BB3B65" w14:textId="77777777" w:rsidR="004B74B2" w:rsidRPr="00BA50FD" w:rsidRDefault="004B74B2" w:rsidP="004B74B2">
      <w:pPr>
        <w:ind w:right="-23"/>
        <w:rPr>
          <w:rFonts w:ascii="Calibri" w:hAnsi="Calibri" w:cs="Calibri"/>
          <w:bCs/>
          <w:sz w:val="24"/>
          <w:szCs w:val="24"/>
        </w:rPr>
      </w:pPr>
    </w:p>
    <w:p w14:paraId="2AE29245" w14:textId="77777777" w:rsidR="004B74B2" w:rsidRPr="00BA50FD" w:rsidRDefault="004B74B2" w:rsidP="004B74B2">
      <w:pPr>
        <w:rPr>
          <w:rFonts w:ascii="Calibri" w:hAnsi="Calibri" w:cs="Calibri"/>
          <w:b/>
          <w:sz w:val="26"/>
          <w:szCs w:val="26"/>
        </w:rPr>
      </w:pPr>
      <w:r w:rsidRPr="00BA50FD">
        <w:rPr>
          <w:rFonts w:ascii="Calibri" w:hAnsi="Calibri" w:cs="Calibri"/>
          <w:b/>
          <w:sz w:val="26"/>
          <w:szCs w:val="26"/>
        </w:rPr>
        <w:br w:type="page"/>
      </w:r>
    </w:p>
    <w:p w14:paraId="409EB70E" w14:textId="55DAD6FE" w:rsidR="00CB2C68" w:rsidRPr="00BA50FD" w:rsidRDefault="004D2ACC" w:rsidP="00CB2C68">
      <w:r>
        <w:rPr>
          <w:rFonts w:ascii="Calibri" w:hAnsi="Calibri" w:cs="Calibri"/>
          <w:b/>
          <w:sz w:val="26"/>
          <w:szCs w:val="26"/>
        </w:rPr>
        <w:lastRenderedPageBreak/>
        <w:t>3</w:t>
      </w:r>
      <w:r w:rsidR="002E67E5">
        <w:rPr>
          <w:rFonts w:ascii="Calibri" w:hAnsi="Calibri" w:cs="Calibri"/>
          <w:b/>
          <w:sz w:val="26"/>
          <w:szCs w:val="26"/>
        </w:rPr>
        <w:t>1</w:t>
      </w:r>
      <w:r w:rsidR="00CB2C68" w:rsidRPr="00BA50FD">
        <w:rPr>
          <w:rFonts w:ascii="Calibri" w:hAnsi="Calibri" w:cs="Calibri"/>
          <w:b/>
          <w:sz w:val="26"/>
          <w:szCs w:val="26"/>
        </w:rPr>
        <w:t>.  Are your day-to-day activities limited because of a health problem or disability which has lasted, or is expected to last, at least 12 months? (This includes problems related to old age).</w:t>
      </w:r>
      <w:r w:rsidR="00CB2C68" w:rsidRPr="00BA50FD">
        <w:t xml:space="preserve"> </w:t>
      </w:r>
    </w:p>
    <w:p w14:paraId="23E177BE" w14:textId="0B29BF64" w:rsidR="00CB2C68" w:rsidRPr="00302650" w:rsidRDefault="00CB2C68" w:rsidP="00CB2C68">
      <w:pPr>
        <w:ind w:right="-23"/>
        <w:rPr>
          <w:rFonts w:ascii="Calibri" w:hAnsi="Calibri" w:cs="Calibri"/>
          <w:bCs/>
          <w:sz w:val="24"/>
          <w:szCs w:val="24"/>
        </w:rPr>
      </w:pPr>
      <w:r w:rsidRPr="00302650">
        <w:rPr>
          <w:rFonts w:ascii="Calibri" w:hAnsi="Calibri" w:cs="Calibri"/>
          <w:bCs/>
          <w:sz w:val="24"/>
          <w:szCs w:val="24"/>
        </w:rPr>
        <w:t xml:space="preserve">Overall, 12.9% of respondents reported their day-to-day activities were limited a lot because of a health problem or disability, with a further </w:t>
      </w:r>
      <w:r w:rsidR="009E5ADF" w:rsidRPr="00302650">
        <w:rPr>
          <w:rFonts w:ascii="Calibri" w:hAnsi="Calibri" w:cs="Calibri"/>
          <w:bCs/>
          <w:sz w:val="24"/>
          <w:szCs w:val="24"/>
        </w:rPr>
        <w:t>30</w:t>
      </w:r>
      <w:r w:rsidRPr="00302650">
        <w:rPr>
          <w:rFonts w:ascii="Calibri" w:hAnsi="Calibri" w:cs="Calibri"/>
          <w:bCs/>
          <w:sz w:val="24"/>
          <w:szCs w:val="24"/>
        </w:rPr>
        <w:t>.3% saying their activities were limited a little</w:t>
      </w:r>
      <w:r w:rsidR="009E5ADF" w:rsidRPr="00302650">
        <w:rPr>
          <w:rFonts w:ascii="Calibri" w:hAnsi="Calibri" w:cs="Calibri"/>
          <w:bCs/>
          <w:sz w:val="24"/>
          <w:szCs w:val="24"/>
        </w:rPr>
        <w:t>, reflecting the proportions seen in previous surveys</w:t>
      </w:r>
      <w:r w:rsidRPr="00302650">
        <w:rPr>
          <w:rFonts w:ascii="Calibri" w:hAnsi="Calibri" w:cs="Calibri"/>
          <w:bCs/>
          <w:sz w:val="24"/>
          <w:szCs w:val="24"/>
        </w:rPr>
        <w:t>.</w:t>
      </w:r>
    </w:p>
    <w:p w14:paraId="1BBB7DD5" w14:textId="21F2B511" w:rsidR="00CB2C68" w:rsidRPr="00BA50FD" w:rsidRDefault="00CB2C68" w:rsidP="00CB2C68">
      <w:pPr>
        <w:ind w:right="-164"/>
        <w:rPr>
          <w:rFonts w:ascii="Calibri" w:hAnsi="Calibri" w:cs="Calibri"/>
          <w:bCs/>
          <w:sz w:val="24"/>
          <w:szCs w:val="24"/>
        </w:rPr>
      </w:pPr>
      <w:r w:rsidRPr="00302650">
        <w:rPr>
          <w:rFonts w:ascii="Calibri" w:hAnsi="Calibri" w:cs="Calibri"/>
          <w:bCs/>
          <w:sz w:val="24"/>
          <w:szCs w:val="24"/>
        </w:rPr>
        <w:t>Perhaps unsurprisingly, those identifying as disabled were most likely to report a limit to their activities (92.</w:t>
      </w:r>
      <w:r w:rsidR="001C422B" w:rsidRPr="00302650">
        <w:rPr>
          <w:rFonts w:ascii="Calibri" w:hAnsi="Calibri" w:cs="Calibri"/>
          <w:bCs/>
          <w:sz w:val="24"/>
          <w:szCs w:val="24"/>
        </w:rPr>
        <w:t>4</w:t>
      </w:r>
      <w:r w:rsidRPr="00302650">
        <w:rPr>
          <w:rFonts w:ascii="Calibri" w:hAnsi="Calibri" w:cs="Calibri"/>
          <w:bCs/>
          <w:sz w:val="24"/>
          <w:szCs w:val="24"/>
        </w:rPr>
        <w:t>%).</w:t>
      </w:r>
    </w:p>
    <w:p w14:paraId="02D704A3" w14:textId="0BE136AB" w:rsidR="00CB2C68" w:rsidRPr="00BA50FD" w:rsidRDefault="002048FB" w:rsidP="00CB2C68">
      <w:pPr>
        <w:ind w:right="-164"/>
        <w:rPr>
          <w:sz w:val="24"/>
          <w:szCs w:val="24"/>
        </w:rPr>
      </w:pPr>
      <w:r>
        <w:rPr>
          <w:noProof/>
          <w14:ligatures w14:val="standardContextual"/>
        </w:rPr>
        <w:drawing>
          <wp:inline distT="0" distB="0" distL="0" distR="0" wp14:anchorId="28436505" wp14:editId="57E9051E">
            <wp:extent cx="5731510" cy="3482340"/>
            <wp:effectExtent l="0" t="0" r="2540" b="3810"/>
            <wp:docPr id="611636237" name="Chart 1" descr="Chart showing response pattern described in the narrative text">
              <a:extLst xmlns:a="http://schemas.openxmlformats.org/drawingml/2006/main">
                <a:ext uri="{FF2B5EF4-FFF2-40B4-BE49-F238E27FC236}">
                  <a16:creationId xmlns:a16="http://schemas.microsoft.com/office/drawing/2014/main" id="{3F6F90C2-6BB1-48A4-8552-02F9159157D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2"/>
              </a:graphicData>
            </a:graphic>
          </wp:inline>
        </w:drawing>
      </w:r>
      <w:r w:rsidR="00CB2C68" w:rsidRPr="00BA50FD">
        <w:rPr>
          <w:i/>
          <w:sz w:val="24"/>
          <w:szCs w:val="24"/>
        </w:rPr>
        <w:t>Base sizes shown in brackets; excludes ‘Don’t Know’ responses</w:t>
      </w:r>
      <w:r w:rsidR="00CB2C68">
        <w:rPr>
          <w:i/>
          <w:sz w:val="24"/>
          <w:szCs w:val="24"/>
        </w:rPr>
        <w:t>.</w:t>
      </w:r>
    </w:p>
    <w:p w14:paraId="0DD993CB" w14:textId="77777777" w:rsidR="00CB2C68" w:rsidRPr="00BA50FD" w:rsidRDefault="00CB2C68" w:rsidP="00CB2C68">
      <w:pPr>
        <w:spacing w:after="0"/>
        <w:rPr>
          <w:rFonts w:ascii="Calibri" w:hAnsi="Calibri" w:cs="Calibri"/>
          <w:b/>
          <w:sz w:val="26"/>
          <w:szCs w:val="26"/>
        </w:rPr>
      </w:pPr>
    </w:p>
    <w:p w14:paraId="6F079D86" w14:textId="77777777" w:rsidR="00CB2C68" w:rsidRPr="00BA50FD" w:rsidRDefault="00CB2C68" w:rsidP="00CB2C68">
      <w:pPr>
        <w:ind w:right="-164"/>
        <w:rPr>
          <w:rFonts w:ascii="Calibri" w:hAnsi="Calibri" w:cs="Calibri"/>
          <w:bCs/>
          <w:sz w:val="24"/>
          <w:szCs w:val="24"/>
        </w:rPr>
      </w:pPr>
      <w:r w:rsidRPr="00920AFA">
        <w:rPr>
          <w:rFonts w:ascii="Calibri" w:hAnsi="Calibri" w:cs="Calibri"/>
          <w:bCs/>
          <w:sz w:val="24"/>
          <w:szCs w:val="24"/>
        </w:rPr>
        <w:t>There was no correlation with level of deprivation.</w:t>
      </w:r>
    </w:p>
    <w:p w14:paraId="7058DDFD" w14:textId="77777777" w:rsidR="00920AFA" w:rsidRDefault="00920AFA">
      <w:pPr>
        <w:spacing w:after="160" w:line="259" w:lineRule="auto"/>
        <w:rPr>
          <w:rFonts w:ascii="Calibri" w:hAnsi="Calibri" w:cs="Calibri"/>
          <w:b/>
          <w:sz w:val="26"/>
          <w:szCs w:val="26"/>
        </w:rPr>
      </w:pPr>
      <w:r>
        <w:rPr>
          <w:rFonts w:ascii="Calibri" w:hAnsi="Calibri" w:cs="Calibri"/>
          <w:b/>
          <w:sz w:val="26"/>
          <w:szCs w:val="26"/>
        </w:rPr>
        <w:br w:type="page"/>
      </w:r>
    </w:p>
    <w:p w14:paraId="6A0D0243" w14:textId="575EF138" w:rsidR="00CB2C68" w:rsidRPr="00BA50FD" w:rsidRDefault="004B74B2" w:rsidP="00CB2C68">
      <w:pPr>
        <w:rPr>
          <w:rFonts w:ascii="Calibri" w:hAnsi="Calibri" w:cs="Calibri"/>
          <w:b/>
          <w:sz w:val="26"/>
          <w:szCs w:val="26"/>
        </w:rPr>
      </w:pPr>
      <w:r>
        <w:rPr>
          <w:rFonts w:ascii="Calibri" w:hAnsi="Calibri" w:cs="Calibri"/>
          <w:b/>
          <w:sz w:val="26"/>
          <w:szCs w:val="26"/>
        </w:rPr>
        <w:lastRenderedPageBreak/>
        <w:t>32</w:t>
      </w:r>
      <w:r w:rsidR="00CB2C68" w:rsidRPr="00BA50FD">
        <w:rPr>
          <w:rFonts w:ascii="Calibri" w:hAnsi="Calibri" w:cs="Calibri"/>
          <w:b/>
          <w:sz w:val="26"/>
          <w:szCs w:val="26"/>
        </w:rPr>
        <w:t>.  Over the specified period, would you describe your sense of well-being as having:</w:t>
      </w:r>
    </w:p>
    <w:p w14:paraId="101CB842" w14:textId="7C50508C" w:rsidR="00CB2C68" w:rsidRPr="00BA50FD" w:rsidRDefault="00CB2C68" w:rsidP="00CB2C68">
      <w:pPr>
        <w:ind w:right="-23"/>
        <w:rPr>
          <w:rFonts w:ascii="Calibri" w:hAnsi="Calibri" w:cs="Calibri"/>
          <w:bCs/>
          <w:sz w:val="24"/>
          <w:szCs w:val="24"/>
        </w:rPr>
      </w:pPr>
      <w:r w:rsidRPr="004619AF">
        <w:rPr>
          <w:rFonts w:ascii="Calibri" w:hAnsi="Calibri" w:cs="Calibri"/>
          <w:bCs/>
          <w:sz w:val="24"/>
          <w:szCs w:val="24"/>
        </w:rPr>
        <w:t xml:space="preserve">Levels of wellbeing looking back over the past seven days were broadly consistent with those seen in previous years, </w:t>
      </w:r>
      <w:r w:rsidR="00AC6262">
        <w:rPr>
          <w:rFonts w:ascii="Calibri" w:hAnsi="Calibri" w:cs="Calibri"/>
          <w:bCs/>
          <w:sz w:val="24"/>
          <w:szCs w:val="24"/>
        </w:rPr>
        <w:t>with around four in five respondents</w:t>
      </w:r>
      <w:r>
        <w:rPr>
          <w:rFonts w:ascii="Calibri" w:hAnsi="Calibri" w:cs="Calibri"/>
          <w:bCs/>
          <w:sz w:val="24"/>
          <w:szCs w:val="24"/>
        </w:rPr>
        <w:t xml:space="preserve"> stating it had </w:t>
      </w:r>
      <w:r w:rsidR="00E92963">
        <w:rPr>
          <w:rFonts w:ascii="Calibri" w:hAnsi="Calibri" w:cs="Calibri"/>
          <w:bCs/>
          <w:sz w:val="24"/>
          <w:szCs w:val="24"/>
        </w:rPr>
        <w:t>remained the same for each of the last three years</w:t>
      </w:r>
      <w:r w:rsidRPr="004619AF">
        <w:rPr>
          <w:rFonts w:ascii="Calibri" w:hAnsi="Calibri" w:cs="Calibri"/>
          <w:bCs/>
          <w:sz w:val="24"/>
          <w:szCs w:val="24"/>
        </w:rPr>
        <w:t>.</w:t>
      </w:r>
    </w:p>
    <w:p w14:paraId="38D56F61" w14:textId="302F08AA" w:rsidR="00CB2C68" w:rsidRDefault="00582C7B" w:rsidP="00CB2C68">
      <w:pPr>
        <w:rPr>
          <w:i/>
          <w:sz w:val="24"/>
          <w:szCs w:val="24"/>
        </w:rPr>
      </w:pPr>
      <w:r>
        <w:rPr>
          <w:noProof/>
          <w14:ligatures w14:val="standardContextual"/>
        </w:rPr>
        <w:drawing>
          <wp:inline distT="0" distB="0" distL="0" distR="0" wp14:anchorId="6EEAC1BD" wp14:editId="507C032E">
            <wp:extent cx="5731510" cy="2179320"/>
            <wp:effectExtent l="0" t="0" r="2540" b="11430"/>
            <wp:docPr id="1609371663" name="Chart 1" descr="Chart showing response pattern described in the narrative text">
              <a:extLst xmlns:a="http://schemas.openxmlformats.org/drawingml/2006/main">
                <a:ext uri="{FF2B5EF4-FFF2-40B4-BE49-F238E27FC236}">
                  <a16:creationId xmlns:a16="http://schemas.microsoft.com/office/drawing/2014/main" id="{8EA7D9E9-3216-B04F-81ED-D5EE8C775AA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3"/>
              </a:graphicData>
            </a:graphic>
          </wp:inline>
        </w:drawing>
      </w:r>
      <w:r w:rsidR="00CB2C68" w:rsidRPr="00BA50FD">
        <w:rPr>
          <w:i/>
          <w:sz w:val="24"/>
          <w:szCs w:val="24"/>
        </w:rPr>
        <w:t>Base sizes shown in brackets; excludes ‘Don’t Know’ responses</w:t>
      </w:r>
      <w:r w:rsidR="00CB2C68">
        <w:rPr>
          <w:i/>
          <w:sz w:val="24"/>
          <w:szCs w:val="24"/>
        </w:rPr>
        <w:t>.</w:t>
      </w:r>
    </w:p>
    <w:p w14:paraId="6F1EA6F0" w14:textId="77777777" w:rsidR="00CB2C68" w:rsidRPr="000B5BEA" w:rsidRDefault="00CB2C68" w:rsidP="00CB2C68">
      <w:pPr>
        <w:spacing w:after="0"/>
        <w:ind w:right="-23"/>
        <w:rPr>
          <w:rFonts w:ascii="Calibri" w:hAnsi="Calibri" w:cs="Calibri"/>
          <w:bCs/>
          <w:sz w:val="20"/>
          <w:szCs w:val="20"/>
        </w:rPr>
      </w:pPr>
    </w:p>
    <w:p w14:paraId="05F74911" w14:textId="13AA848D" w:rsidR="00CB2C68" w:rsidRPr="00C259EE" w:rsidRDefault="00CB2C68" w:rsidP="00CB2C68">
      <w:pPr>
        <w:ind w:right="-23"/>
        <w:rPr>
          <w:rFonts w:ascii="Calibri" w:hAnsi="Calibri" w:cs="Calibri"/>
          <w:bCs/>
          <w:sz w:val="24"/>
          <w:szCs w:val="24"/>
        </w:rPr>
      </w:pPr>
      <w:r w:rsidRPr="00446755">
        <w:rPr>
          <w:rFonts w:ascii="Calibri" w:hAnsi="Calibri" w:cs="Calibri"/>
          <w:bCs/>
          <w:sz w:val="24"/>
          <w:szCs w:val="24"/>
        </w:rPr>
        <w:t xml:space="preserve">Respondents’ sense of well-being over the past seven days was broadly consistent across the demographic and geographic groups analysed, although </w:t>
      </w:r>
      <w:r w:rsidR="00927118" w:rsidRPr="00446755">
        <w:rPr>
          <w:rFonts w:ascii="Calibri" w:hAnsi="Calibri" w:cs="Calibri"/>
          <w:bCs/>
          <w:sz w:val="24"/>
          <w:szCs w:val="24"/>
        </w:rPr>
        <w:t>more than</w:t>
      </w:r>
      <w:r w:rsidRPr="00446755">
        <w:rPr>
          <w:rFonts w:ascii="Calibri" w:hAnsi="Calibri" w:cs="Calibri"/>
          <w:bCs/>
          <w:sz w:val="24"/>
          <w:szCs w:val="24"/>
        </w:rPr>
        <w:t xml:space="preserve"> a </w:t>
      </w:r>
      <w:r w:rsidR="00927118" w:rsidRPr="00446755">
        <w:rPr>
          <w:rFonts w:ascii="Calibri" w:hAnsi="Calibri" w:cs="Calibri"/>
          <w:bCs/>
          <w:sz w:val="24"/>
          <w:szCs w:val="24"/>
        </w:rPr>
        <w:t>quarter</w:t>
      </w:r>
      <w:r w:rsidRPr="00446755">
        <w:rPr>
          <w:rFonts w:ascii="Calibri" w:hAnsi="Calibri" w:cs="Calibri"/>
          <w:bCs/>
          <w:sz w:val="24"/>
          <w:szCs w:val="24"/>
        </w:rPr>
        <w:t xml:space="preserve"> of respondents identifying as disabled reported a decline in their wellbeing over the last seven days (2</w:t>
      </w:r>
      <w:r w:rsidR="000828B7" w:rsidRPr="00446755">
        <w:rPr>
          <w:rFonts w:ascii="Calibri" w:hAnsi="Calibri" w:cs="Calibri"/>
          <w:bCs/>
          <w:sz w:val="24"/>
          <w:szCs w:val="24"/>
        </w:rPr>
        <w:t>7</w:t>
      </w:r>
      <w:r w:rsidRPr="00446755">
        <w:rPr>
          <w:rFonts w:ascii="Calibri" w:hAnsi="Calibri" w:cs="Calibri"/>
          <w:bCs/>
          <w:sz w:val="24"/>
          <w:szCs w:val="24"/>
        </w:rPr>
        <w:t>.3%).</w:t>
      </w:r>
      <w:r w:rsidR="00446755">
        <w:rPr>
          <w:rFonts w:ascii="Calibri" w:hAnsi="Calibri" w:cs="Calibri"/>
          <w:bCs/>
          <w:sz w:val="24"/>
          <w:szCs w:val="24"/>
        </w:rPr>
        <w:t xml:space="preserve">  </w:t>
      </w:r>
    </w:p>
    <w:p w14:paraId="415ED8FF" w14:textId="77777777" w:rsidR="004D7838" w:rsidRDefault="004B5D77" w:rsidP="00691BAB">
      <w:pPr>
        <w:ind w:right="-164"/>
        <w:rPr>
          <w:rFonts w:ascii="Calibri" w:hAnsi="Calibri" w:cs="Calibri"/>
          <w:bCs/>
          <w:sz w:val="24"/>
          <w:szCs w:val="24"/>
        </w:rPr>
      </w:pPr>
      <w:r>
        <w:rPr>
          <w:noProof/>
          <w14:ligatures w14:val="standardContextual"/>
        </w:rPr>
        <w:drawing>
          <wp:inline distT="0" distB="0" distL="0" distR="0" wp14:anchorId="04836583" wp14:editId="5DCF201B">
            <wp:extent cx="5731510" cy="3185160"/>
            <wp:effectExtent l="0" t="0" r="2540" b="15240"/>
            <wp:docPr id="1060901991" name="Chart 1" descr="Chart showing response pattern described in the narrative text">
              <a:extLst xmlns:a="http://schemas.openxmlformats.org/drawingml/2006/main">
                <a:ext uri="{FF2B5EF4-FFF2-40B4-BE49-F238E27FC236}">
                  <a16:creationId xmlns:a16="http://schemas.microsoft.com/office/drawing/2014/main" id="{627EA2E6-07A2-4B8C-A66D-F921C71BE9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4"/>
              </a:graphicData>
            </a:graphic>
          </wp:inline>
        </w:drawing>
      </w:r>
      <w:r w:rsidR="00CB2C68" w:rsidRPr="00BA50FD">
        <w:rPr>
          <w:i/>
          <w:sz w:val="24"/>
          <w:szCs w:val="24"/>
        </w:rPr>
        <w:t>Base sizes shown in brackets; excludes ‘Don’t Know’ responses</w:t>
      </w:r>
      <w:r w:rsidR="00CB2C68">
        <w:rPr>
          <w:i/>
          <w:sz w:val="24"/>
          <w:szCs w:val="24"/>
        </w:rPr>
        <w:t>.</w:t>
      </w:r>
      <w:r w:rsidR="004D7838" w:rsidRPr="004D7838">
        <w:rPr>
          <w:rFonts w:ascii="Calibri" w:hAnsi="Calibri" w:cs="Calibri"/>
          <w:bCs/>
          <w:sz w:val="24"/>
          <w:szCs w:val="24"/>
        </w:rPr>
        <w:t xml:space="preserve"> </w:t>
      </w:r>
    </w:p>
    <w:p w14:paraId="7ABAB8A9" w14:textId="3F733256" w:rsidR="00CB2C68" w:rsidRPr="00691BAB" w:rsidRDefault="004D7838" w:rsidP="00CB2C68">
      <w:pPr>
        <w:ind w:right="-164"/>
        <w:rPr>
          <w:i/>
          <w:sz w:val="24"/>
          <w:szCs w:val="24"/>
        </w:rPr>
      </w:pPr>
      <w:r>
        <w:rPr>
          <w:rFonts w:ascii="Calibri" w:hAnsi="Calibri" w:cs="Calibri"/>
          <w:bCs/>
          <w:sz w:val="24"/>
          <w:szCs w:val="24"/>
        </w:rPr>
        <w:t>There was no correlation with level of deprivation.</w:t>
      </w:r>
    </w:p>
    <w:p w14:paraId="7BDF770F" w14:textId="5C06EDA5" w:rsidR="00CB2C68" w:rsidRPr="006A4360" w:rsidRDefault="00CB2C68" w:rsidP="00CB2C68">
      <w:pPr>
        <w:ind w:right="-23"/>
        <w:rPr>
          <w:rFonts w:ascii="Calibri" w:hAnsi="Calibri" w:cs="Calibri"/>
          <w:bCs/>
          <w:sz w:val="24"/>
          <w:szCs w:val="24"/>
        </w:rPr>
      </w:pPr>
      <w:r w:rsidRPr="006A4360">
        <w:rPr>
          <w:rFonts w:ascii="Calibri" w:hAnsi="Calibri" w:cs="Calibri"/>
          <w:bCs/>
          <w:sz w:val="24"/>
          <w:szCs w:val="24"/>
        </w:rPr>
        <w:lastRenderedPageBreak/>
        <w:t xml:space="preserve">Respondents were </w:t>
      </w:r>
      <w:r w:rsidR="00897D71" w:rsidRPr="006A4360">
        <w:rPr>
          <w:rFonts w:ascii="Calibri" w:hAnsi="Calibri" w:cs="Calibri"/>
          <w:bCs/>
          <w:sz w:val="24"/>
          <w:szCs w:val="24"/>
        </w:rPr>
        <w:t>twice as</w:t>
      </w:r>
      <w:r w:rsidRPr="006A4360">
        <w:rPr>
          <w:rFonts w:ascii="Calibri" w:hAnsi="Calibri" w:cs="Calibri"/>
          <w:bCs/>
          <w:sz w:val="24"/>
          <w:szCs w:val="24"/>
        </w:rPr>
        <w:t xml:space="preserve"> likely to report a decline in their well-being over a 12-month period</w:t>
      </w:r>
      <w:r w:rsidR="00897D71" w:rsidRPr="006A4360">
        <w:rPr>
          <w:rFonts w:ascii="Calibri" w:hAnsi="Calibri" w:cs="Calibri"/>
          <w:bCs/>
          <w:sz w:val="24"/>
          <w:szCs w:val="24"/>
        </w:rPr>
        <w:t xml:space="preserve"> compared with over the last </w:t>
      </w:r>
      <w:r w:rsidR="00CA309B" w:rsidRPr="006A4360">
        <w:rPr>
          <w:rFonts w:ascii="Calibri" w:hAnsi="Calibri" w:cs="Calibri"/>
          <w:bCs/>
          <w:sz w:val="24"/>
          <w:szCs w:val="24"/>
        </w:rPr>
        <w:t>seven days</w:t>
      </w:r>
      <w:r w:rsidRPr="006A4360">
        <w:rPr>
          <w:rFonts w:ascii="Calibri" w:hAnsi="Calibri" w:cs="Calibri"/>
          <w:bCs/>
          <w:sz w:val="24"/>
          <w:szCs w:val="24"/>
        </w:rPr>
        <w:t>, with 33.</w:t>
      </w:r>
      <w:r w:rsidR="00CA309B" w:rsidRPr="006A4360">
        <w:rPr>
          <w:rFonts w:ascii="Calibri" w:hAnsi="Calibri" w:cs="Calibri"/>
          <w:bCs/>
          <w:sz w:val="24"/>
          <w:szCs w:val="24"/>
        </w:rPr>
        <w:t>4</w:t>
      </w:r>
      <w:r w:rsidRPr="006A4360">
        <w:rPr>
          <w:rFonts w:ascii="Calibri" w:hAnsi="Calibri" w:cs="Calibri"/>
          <w:bCs/>
          <w:sz w:val="24"/>
          <w:szCs w:val="24"/>
        </w:rPr>
        <w:t>% reporting a decline over this time, compared with 1</w:t>
      </w:r>
      <w:r w:rsidR="00CA309B" w:rsidRPr="006A4360">
        <w:rPr>
          <w:rFonts w:ascii="Calibri" w:hAnsi="Calibri" w:cs="Calibri"/>
          <w:bCs/>
          <w:sz w:val="24"/>
          <w:szCs w:val="24"/>
        </w:rPr>
        <w:t>4.</w:t>
      </w:r>
      <w:r w:rsidRPr="006A4360">
        <w:rPr>
          <w:rFonts w:ascii="Calibri" w:hAnsi="Calibri" w:cs="Calibri"/>
          <w:bCs/>
          <w:sz w:val="24"/>
          <w:szCs w:val="24"/>
        </w:rPr>
        <w:t>3% over the last week.</w:t>
      </w:r>
    </w:p>
    <w:p w14:paraId="46E76273" w14:textId="1C452FDC" w:rsidR="00CB2C68" w:rsidRPr="00BA50FD" w:rsidRDefault="00CB2C68" w:rsidP="006A4360">
      <w:pPr>
        <w:ind w:right="-23"/>
        <w:rPr>
          <w:rFonts w:ascii="Calibri" w:hAnsi="Calibri" w:cs="Calibri"/>
          <w:bCs/>
          <w:sz w:val="24"/>
          <w:szCs w:val="24"/>
        </w:rPr>
      </w:pPr>
      <w:r w:rsidRPr="006A4360">
        <w:rPr>
          <w:rFonts w:ascii="Calibri" w:hAnsi="Calibri" w:cs="Calibri"/>
          <w:bCs/>
          <w:sz w:val="24"/>
          <w:szCs w:val="24"/>
        </w:rPr>
        <w:t xml:space="preserve">The sense of well-being was broadly unchanged compared with the findings of </w:t>
      </w:r>
      <w:r w:rsidR="0020446C" w:rsidRPr="006A4360">
        <w:rPr>
          <w:rFonts w:ascii="Calibri" w:hAnsi="Calibri" w:cs="Calibri"/>
          <w:bCs/>
          <w:sz w:val="24"/>
          <w:szCs w:val="24"/>
        </w:rPr>
        <w:t>previous</w:t>
      </w:r>
      <w:r w:rsidRPr="006A4360">
        <w:rPr>
          <w:rFonts w:ascii="Calibri" w:hAnsi="Calibri" w:cs="Calibri"/>
          <w:bCs/>
          <w:sz w:val="24"/>
          <w:szCs w:val="24"/>
        </w:rPr>
        <w:t xml:space="preserve"> survey</w:t>
      </w:r>
      <w:r w:rsidR="0020446C" w:rsidRPr="006A4360">
        <w:rPr>
          <w:rFonts w:ascii="Calibri" w:hAnsi="Calibri" w:cs="Calibri"/>
          <w:bCs/>
          <w:sz w:val="24"/>
          <w:szCs w:val="24"/>
        </w:rPr>
        <w:t>s</w:t>
      </w:r>
      <w:r w:rsidRPr="006A4360">
        <w:rPr>
          <w:rFonts w:ascii="Calibri" w:hAnsi="Calibri" w:cs="Calibri"/>
          <w:bCs/>
          <w:sz w:val="24"/>
          <w:szCs w:val="24"/>
        </w:rPr>
        <w:t>.</w:t>
      </w:r>
      <w:r w:rsidR="003D3622">
        <w:rPr>
          <w:rFonts w:ascii="Calibri" w:hAnsi="Calibri" w:cs="Calibri"/>
          <w:bCs/>
          <w:sz w:val="24"/>
          <w:szCs w:val="24"/>
        </w:rPr>
        <w:t xml:space="preserve"> </w:t>
      </w:r>
    </w:p>
    <w:p w14:paraId="35B8B41D" w14:textId="3C138D36" w:rsidR="00CB2C68" w:rsidRPr="00BA50FD" w:rsidRDefault="006D7521" w:rsidP="00CB2C68">
      <w:pPr>
        <w:spacing w:after="0" w:line="240" w:lineRule="auto"/>
        <w:rPr>
          <w:i/>
          <w:sz w:val="24"/>
          <w:szCs w:val="24"/>
        </w:rPr>
      </w:pPr>
      <w:r>
        <w:rPr>
          <w:noProof/>
          <w14:ligatures w14:val="standardContextual"/>
        </w:rPr>
        <w:drawing>
          <wp:inline distT="0" distB="0" distL="0" distR="0" wp14:anchorId="623F6FCB" wp14:editId="67B47E60">
            <wp:extent cx="5731510" cy="2400300"/>
            <wp:effectExtent l="0" t="0" r="2540" b="0"/>
            <wp:docPr id="1318512358" name="Chart 1" descr="Chart showing response pattern described in the narrative text">
              <a:extLst xmlns:a="http://schemas.openxmlformats.org/drawingml/2006/main">
                <a:ext uri="{FF2B5EF4-FFF2-40B4-BE49-F238E27FC236}">
                  <a16:creationId xmlns:a16="http://schemas.microsoft.com/office/drawing/2014/main" id="{199CC76C-E60E-4406-82AD-81742DBD64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5"/>
              </a:graphicData>
            </a:graphic>
          </wp:inline>
        </w:drawing>
      </w:r>
      <w:r w:rsidR="00CB2C68" w:rsidRPr="00BA50FD">
        <w:rPr>
          <w:i/>
          <w:sz w:val="24"/>
          <w:szCs w:val="24"/>
        </w:rPr>
        <w:t>Base sizes shown in brackets; excludes ‘Don’t Know’ responses</w:t>
      </w:r>
      <w:r w:rsidR="00CB2C68">
        <w:rPr>
          <w:i/>
          <w:sz w:val="24"/>
          <w:szCs w:val="24"/>
        </w:rPr>
        <w:t>.</w:t>
      </w:r>
    </w:p>
    <w:p w14:paraId="09E28A50" w14:textId="77777777" w:rsidR="00CB2C68" w:rsidRPr="00BA50FD" w:rsidRDefault="00CB2C68" w:rsidP="00CB2C68">
      <w:pPr>
        <w:ind w:right="-23"/>
        <w:rPr>
          <w:rFonts w:ascii="Calibri" w:hAnsi="Calibri" w:cs="Calibri"/>
          <w:bCs/>
          <w:sz w:val="24"/>
          <w:szCs w:val="24"/>
        </w:rPr>
      </w:pPr>
    </w:p>
    <w:p w14:paraId="52E0E75E" w14:textId="0782939E" w:rsidR="00CB2C68" w:rsidRPr="00E62F32" w:rsidRDefault="007A7550" w:rsidP="00CB2C68">
      <w:pPr>
        <w:ind w:right="-23"/>
        <w:rPr>
          <w:rFonts w:ascii="Calibri" w:hAnsi="Calibri" w:cs="Calibri"/>
          <w:bCs/>
          <w:sz w:val="24"/>
          <w:szCs w:val="24"/>
        </w:rPr>
      </w:pPr>
      <w:r w:rsidRPr="00E62F32">
        <w:rPr>
          <w:rFonts w:ascii="Calibri" w:hAnsi="Calibri" w:cs="Calibri"/>
          <w:bCs/>
          <w:sz w:val="24"/>
          <w:szCs w:val="24"/>
        </w:rPr>
        <w:t>Almost t</w:t>
      </w:r>
      <w:r w:rsidR="00CB2C68" w:rsidRPr="00E62F32">
        <w:rPr>
          <w:rFonts w:ascii="Calibri" w:hAnsi="Calibri" w:cs="Calibri"/>
          <w:bCs/>
          <w:sz w:val="24"/>
          <w:szCs w:val="24"/>
        </w:rPr>
        <w:t>hree in five of those identifying as disabled (</w:t>
      </w:r>
      <w:r w:rsidRPr="00E62F32">
        <w:rPr>
          <w:rFonts w:ascii="Calibri" w:hAnsi="Calibri" w:cs="Calibri"/>
          <w:bCs/>
          <w:sz w:val="24"/>
          <w:szCs w:val="24"/>
        </w:rPr>
        <w:t>57.3</w:t>
      </w:r>
      <w:r w:rsidR="00CB2C68" w:rsidRPr="00E62F32">
        <w:rPr>
          <w:rFonts w:ascii="Calibri" w:hAnsi="Calibri" w:cs="Calibri"/>
          <w:bCs/>
          <w:sz w:val="24"/>
          <w:szCs w:val="24"/>
        </w:rPr>
        <w:t xml:space="preserve">%) reported a decline in their sense of well-being over the past 12 months.  </w:t>
      </w:r>
    </w:p>
    <w:p w14:paraId="1918E5DB" w14:textId="16B06ABC" w:rsidR="00CB2C68" w:rsidRPr="00BA50FD" w:rsidRDefault="00CB2C68" w:rsidP="00CB2C68">
      <w:pPr>
        <w:ind w:right="-23"/>
        <w:rPr>
          <w:rFonts w:ascii="Calibri" w:hAnsi="Calibri" w:cs="Calibri"/>
          <w:bCs/>
          <w:sz w:val="24"/>
          <w:szCs w:val="24"/>
        </w:rPr>
      </w:pPr>
      <w:r w:rsidRPr="00E62F32">
        <w:rPr>
          <w:rFonts w:ascii="Calibri" w:hAnsi="Calibri" w:cs="Calibri"/>
          <w:bCs/>
          <w:sz w:val="24"/>
          <w:szCs w:val="24"/>
        </w:rPr>
        <w:t xml:space="preserve">Younger respondents were </w:t>
      </w:r>
      <w:r w:rsidR="0009425C" w:rsidRPr="00E62F32">
        <w:rPr>
          <w:rFonts w:ascii="Calibri" w:hAnsi="Calibri" w:cs="Calibri"/>
          <w:bCs/>
          <w:sz w:val="24"/>
          <w:szCs w:val="24"/>
        </w:rPr>
        <w:t>almost three times</w:t>
      </w:r>
      <w:r w:rsidRPr="00E62F32">
        <w:rPr>
          <w:rFonts w:ascii="Calibri" w:hAnsi="Calibri" w:cs="Calibri"/>
          <w:bCs/>
          <w:sz w:val="24"/>
          <w:szCs w:val="24"/>
        </w:rPr>
        <w:t xml:space="preserve"> as likely as those aged 55 or over to report an improved sense of wellbeing over this </w:t>
      </w:r>
      <w:proofErr w:type="gramStart"/>
      <w:r w:rsidRPr="00E62F32">
        <w:rPr>
          <w:rFonts w:ascii="Calibri" w:hAnsi="Calibri" w:cs="Calibri"/>
          <w:bCs/>
          <w:sz w:val="24"/>
          <w:szCs w:val="24"/>
        </w:rPr>
        <w:t>period of time</w:t>
      </w:r>
      <w:proofErr w:type="gramEnd"/>
      <w:r w:rsidRPr="00E62F32">
        <w:rPr>
          <w:rFonts w:ascii="Calibri" w:hAnsi="Calibri" w:cs="Calibri"/>
          <w:bCs/>
          <w:sz w:val="24"/>
          <w:szCs w:val="24"/>
        </w:rPr>
        <w:t xml:space="preserve"> (2</w:t>
      </w:r>
      <w:r w:rsidR="00E62F32" w:rsidRPr="00E62F32">
        <w:rPr>
          <w:rFonts w:ascii="Calibri" w:hAnsi="Calibri" w:cs="Calibri"/>
          <w:bCs/>
          <w:sz w:val="24"/>
          <w:szCs w:val="24"/>
        </w:rPr>
        <w:t>8</w:t>
      </w:r>
      <w:r w:rsidRPr="00E62F32">
        <w:rPr>
          <w:rFonts w:ascii="Calibri" w:hAnsi="Calibri" w:cs="Calibri"/>
          <w:bCs/>
          <w:sz w:val="24"/>
          <w:szCs w:val="24"/>
        </w:rPr>
        <w:t>.</w:t>
      </w:r>
      <w:r w:rsidR="00E62F32" w:rsidRPr="00E62F32">
        <w:rPr>
          <w:rFonts w:ascii="Calibri" w:hAnsi="Calibri" w:cs="Calibri"/>
          <w:bCs/>
          <w:sz w:val="24"/>
          <w:szCs w:val="24"/>
        </w:rPr>
        <w:t>4</w:t>
      </w:r>
      <w:r w:rsidRPr="00E62F32">
        <w:rPr>
          <w:rFonts w:ascii="Calibri" w:hAnsi="Calibri" w:cs="Calibri"/>
          <w:bCs/>
          <w:sz w:val="24"/>
          <w:szCs w:val="24"/>
        </w:rPr>
        <w:t xml:space="preserve">% compared with </w:t>
      </w:r>
      <w:r w:rsidR="00E62F32" w:rsidRPr="00E62F32">
        <w:rPr>
          <w:rFonts w:ascii="Calibri" w:hAnsi="Calibri" w:cs="Calibri"/>
          <w:bCs/>
          <w:sz w:val="24"/>
          <w:szCs w:val="24"/>
        </w:rPr>
        <w:t>10.2</w:t>
      </w:r>
      <w:r w:rsidRPr="00E62F32">
        <w:rPr>
          <w:rFonts w:ascii="Calibri" w:hAnsi="Calibri" w:cs="Calibri"/>
          <w:bCs/>
          <w:sz w:val="24"/>
          <w:szCs w:val="24"/>
        </w:rPr>
        <w:t>%).</w:t>
      </w:r>
    </w:p>
    <w:p w14:paraId="6B36BAD4" w14:textId="1DDDDABD" w:rsidR="00CB2C68" w:rsidRPr="00BA50FD" w:rsidRDefault="000D721D" w:rsidP="00CB2C68">
      <w:pPr>
        <w:rPr>
          <w:i/>
          <w:sz w:val="24"/>
          <w:szCs w:val="24"/>
        </w:rPr>
      </w:pPr>
      <w:r>
        <w:rPr>
          <w:noProof/>
          <w14:ligatures w14:val="standardContextual"/>
        </w:rPr>
        <w:drawing>
          <wp:inline distT="0" distB="0" distL="0" distR="0" wp14:anchorId="66FE02F6" wp14:editId="32161119">
            <wp:extent cx="5731510" cy="2973070"/>
            <wp:effectExtent l="0" t="0" r="2540" b="17780"/>
            <wp:docPr id="529385996" name="Chart 1" descr="Chart showing response pattern described in the narrative text">
              <a:extLst xmlns:a="http://schemas.openxmlformats.org/drawingml/2006/main">
                <a:ext uri="{FF2B5EF4-FFF2-40B4-BE49-F238E27FC236}">
                  <a16:creationId xmlns:a16="http://schemas.microsoft.com/office/drawing/2014/main" id="{BA798A27-EE6C-4B5C-9EFB-2B5E7009D16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6"/>
              </a:graphicData>
            </a:graphic>
          </wp:inline>
        </w:drawing>
      </w:r>
      <w:r w:rsidR="00CB2C68" w:rsidRPr="00BA50FD">
        <w:rPr>
          <w:i/>
          <w:sz w:val="24"/>
          <w:szCs w:val="24"/>
        </w:rPr>
        <w:t>Base sizes shown in brackets; excludes ‘Don’t Know’ responses</w:t>
      </w:r>
      <w:r w:rsidR="00CB2C68">
        <w:rPr>
          <w:i/>
          <w:sz w:val="24"/>
          <w:szCs w:val="24"/>
        </w:rPr>
        <w:t>.</w:t>
      </w:r>
    </w:p>
    <w:p w14:paraId="777F9817" w14:textId="611FC5A9" w:rsidR="00CB2C68" w:rsidRPr="00BA50FD" w:rsidRDefault="00CB2C68" w:rsidP="00CB2C68">
      <w:pPr>
        <w:ind w:right="-23"/>
        <w:rPr>
          <w:rFonts w:ascii="Calibri" w:hAnsi="Calibri" w:cs="Calibri"/>
          <w:bCs/>
          <w:sz w:val="24"/>
          <w:szCs w:val="24"/>
        </w:rPr>
      </w:pPr>
      <w:r w:rsidRPr="003E695B">
        <w:rPr>
          <w:rFonts w:ascii="Calibri" w:hAnsi="Calibri" w:cs="Calibri"/>
          <w:bCs/>
          <w:sz w:val="24"/>
          <w:szCs w:val="24"/>
        </w:rPr>
        <w:lastRenderedPageBreak/>
        <w:t xml:space="preserve">A decline in well-being over the last 12 months </w:t>
      </w:r>
      <w:r w:rsidR="00DA7E39" w:rsidRPr="003E695B">
        <w:rPr>
          <w:rFonts w:ascii="Calibri" w:hAnsi="Calibri" w:cs="Calibri"/>
          <w:bCs/>
          <w:sz w:val="24"/>
          <w:szCs w:val="24"/>
        </w:rPr>
        <w:t xml:space="preserve">did not directly </w:t>
      </w:r>
      <w:r w:rsidRPr="003E695B">
        <w:rPr>
          <w:rFonts w:ascii="Calibri" w:hAnsi="Calibri" w:cs="Calibri"/>
          <w:bCs/>
          <w:sz w:val="24"/>
          <w:szCs w:val="24"/>
        </w:rPr>
        <w:t xml:space="preserve">correlate with level of deprivation, </w:t>
      </w:r>
      <w:r w:rsidR="00DA7E39" w:rsidRPr="003E695B">
        <w:rPr>
          <w:rFonts w:ascii="Calibri" w:hAnsi="Calibri" w:cs="Calibri"/>
          <w:bCs/>
          <w:sz w:val="24"/>
          <w:szCs w:val="24"/>
        </w:rPr>
        <w:t>but</w:t>
      </w:r>
      <w:r w:rsidRPr="003E695B">
        <w:rPr>
          <w:rFonts w:ascii="Calibri" w:hAnsi="Calibri" w:cs="Calibri"/>
          <w:bCs/>
          <w:sz w:val="24"/>
          <w:szCs w:val="24"/>
        </w:rPr>
        <w:t xml:space="preserve"> respondents living in the most deprived areas </w:t>
      </w:r>
      <w:r w:rsidR="00DA7E39" w:rsidRPr="003E695B">
        <w:rPr>
          <w:rFonts w:ascii="Calibri" w:hAnsi="Calibri" w:cs="Calibri"/>
          <w:bCs/>
          <w:sz w:val="24"/>
          <w:szCs w:val="24"/>
        </w:rPr>
        <w:t xml:space="preserve">were </w:t>
      </w:r>
      <w:r w:rsidR="00532AEC" w:rsidRPr="003E695B">
        <w:rPr>
          <w:rFonts w:ascii="Calibri" w:hAnsi="Calibri" w:cs="Calibri"/>
          <w:bCs/>
          <w:sz w:val="24"/>
          <w:szCs w:val="24"/>
        </w:rPr>
        <w:t xml:space="preserve">at least </w:t>
      </w:r>
      <w:r w:rsidR="00DA7E39" w:rsidRPr="003E695B">
        <w:rPr>
          <w:rFonts w:ascii="Calibri" w:hAnsi="Calibri" w:cs="Calibri"/>
          <w:bCs/>
          <w:sz w:val="24"/>
          <w:szCs w:val="24"/>
        </w:rPr>
        <w:t>ten per</w:t>
      </w:r>
      <w:r w:rsidR="00532AEC" w:rsidRPr="003E695B">
        <w:rPr>
          <w:rFonts w:ascii="Calibri" w:hAnsi="Calibri" w:cs="Calibri"/>
          <w:bCs/>
          <w:sz w:val="24"/>
          <w:szCs w:val="24"/>
        </w:rPr>
        <w:t>centage points more</w:t>
      </w:r>
      <w:r w:rsidRPr="003E695B">
        <w:rPr>
          <w:rFonts w:ascii="Calibri" w:hAnsi="Calibri" w:cs="Calibri"/>
          <w:bCs/>
          <w:sz w:val="24"/>
          <w:szCs w:val="24"/>
        </w:rPr>
        <w:t xml:space="preserve"> likely to report a decline</w:t>
      </w:r>
      <w:r w:rsidR="00532AEC" w:rsidRPr="003E695B">
        <w:rPr>
          <w:rFonts w:ascii="Calibri" w:hAnsi="Calibri" w:cs="Calibri"/>
          <w:bCs/>
          <w:sz w:val="24"/>
          <w:szCs w:val="24"/>
        </w:rPr>
        <w:t xml:space="preserve"> than each of the other quintiles</w:t>
      </w:r>
      <w:r w:rsidRPr="003E695B">
        <w:rPr>
          <w:rFonts w:ascii="Calibri" w:hAnsi="Calibri" w:cs="Calibri"/>
          <w:bCs/>
          <w:sz w:val="24"/>
          <w:szCs w:val="24"/>
        </w:rPr>
        <w:t>.</w:t>
      </w:r>
    </w:p>
    <w:p w14:paraId="74FA9E7E" w14:textId="16EDEDC9" w:rsidR="00CB2C68" w:rsidRPr="00BA50FD" w:rsidRDefault="00DC3F8E" w:rsidP="00CB2C68">
      <w:pPr>
        <w:spacing w:after="0"/>
        <w:rPr>
          <w:i/>
          <w:sz w:val="24"/>
          <w:szCs w:val="24"/>
        </w:rPr>
      </w:pPr>
      <w:r>
        <w:rPr>
          <w:noProof/>
          <w14:ligatures w14:val="standardContextual"/>
        </w:rPr>
        <w:drawing>
          <wp:inline distT="0" distB="0" distL="0" distR="0" wp14:anchorId="6C854623" wp14:editId="310CDE69">
            <wp:extent cx="5731510" cy="2973070"/>
            <wp:effectExtent l="0" t="0" r="2540" b="17780"/>
            <wp:docPr id="234548941" name="Chart 1" descr="Chart showing response pattern described in the narrative text">
              <a:extLst xmlns:a="http://schemas.openxmlformats.org/drawingml/2006/main">
                <a:ext uri="{FF2B5EF4-FFF2-40B4-BE49-F238E27FC236}">
                  <a16:creationId xmlns:a16="http://schemas.microsoft.com/office/drawing/2014/main" id="{0D4ED030-1C1E-47C6-9F65-51B86596456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7"/>
              </a:graphicData>
            </a:graphic>
          </wp:inline>
        </w:drawing>
      </w:r>
      <w:r w:rsidR="00CB2C68" w:rsidRPr="00F213B6">
        <w:rPr>
          <w:i/>
          <w:sz w:val="24"/>
          <w:szCs w:val="24"/>
        </w:rPr>
        <w:t xml:space="preserve"> </w:t>
      </w:r>
      <w:r w:rsidR="00CB2C68" w:rsidRPr="00BA50FD">
        <w:rPr>
          <w:i/>
          <w:sz w:val="24"/>
          <w:szCs w:val="24"/>
        </w:rPr>
        <w:t>Base sizes shown in brackets; excludes ‘Don’t Know’ responses</w:t>
      </w:r>
      <w:r w:rsidR="00CB2C68">
        <w:rPr>
          <w:i/>
          <w:sz w:val="24"/>
          <w:szCs w:val="24"/>
        </w:rPr>
        <w:t>.</w:t>
      </w:r>
    </w:p>
    <w:p w14:paraId="605A30CE" w14:textId="77777777" w:rsidR="004B74B2" w:rsidRDefault="004B74B2">
      <w:pPr>
        <w:spacing w:after="160" w:line="259" w:lineRule="auto"/>
        <w:rPr>
          <w:rFonts w:ascii="Calibri" w:hAnsi="Calibri" w:cs="Calibri"/>
          <w:b/>
          <w:sz w:val="26"/>
          <w:szCs w:val="26"/>
        </w:rPr>
      </w:pPr>
    </w:p>
    <w:p w14:paraId="50743AE1" w14:textId="77777777" w:rsidR="00F24CAC" w:rsidRDefault="00F24CAC">
      <w:pPr>
        <w:spacing w:after="160" w:line="259" w:lineRule="auto"/>
        <w:rPr>
          <w:rFonts w:ascii="Calibri" w:hAnsi="Calibri" w:cs="Calibri"/>
          <w:b/>
          <w:sz w:val="26"/>
          <w:szCs w:val="26"/>
        </w:rPr>
      </w:pPr>
    </w:p>
    <w:p w14:paraId="6200A92D" w14:textId="77777777" w:rsidR="00D43297" w:rsidRDefault="00D43297" w:rsidP="00D43297">
      <w:pPr>
        <w:spacing w:after="160" w:line="259" w:lineRule="auto"/>
        <w:rPr>
          <w:rFonts w:ascii="Calibri" w:hAnsi="Calibri" w:cs="Calibri"/>
          <w:b/>
          <w:sz w:val="26"/>
          <w:szCs w:val="26"/>
        </w:rPr>
      </w:pPr>
      <w:r w:rsidRPr="00A7118B">
        <w:rPr>
          <w:rFonts w:ascii="Calibri" w:hAnsi="Calibri" w:cs="Calibri"/>
          <w:b/>
          <w:sz w:val="26"/>
          <w:szCs w:val="26"/>
        </w:rPr>
        <w:t>33.</w:t>
      </w:r>
      <w:r>
        <w:rPr>
          <w:rFonts w:ascii="Calibri" w:hAnsi="Calibri" w:cs="Calibri"/>
          <w:b/>
          <w:sz w:val="26"/>
          <w:szCs w:val="26"/>
        </w:rPr>
        <w:t xml:space="preserve"> </w:t>
      </w:r>
      <w:r w:rsidRPr="005C6E7D">
        <w:rPr>
          <w:rFonts w:ascii="Calibri" w:hAnsi="Calibri" w:cs="Calibri"/>
          <w:b/>
          <w:sz w:val="26"/>
          <w:szCs w:val="26"/>
        </w:rPr>
        <w:t>Do you regularly spend time in nature / green space?</w:t>
      </w:r>
    </w:p>
    <w:p w14:paraId="4E6709ED" w14:textId="29A7A4FA" w:rsidR="00D43297" w:rsidRPr="00451D9A" w:rsidRDefault="00451D9A" w:rsidP="00D43297">
      <w:pPr>
        <w:spacing w:after="160" w:line="259" w:lineRule="auto"/>
        <w:rPr>
          <w:rFonts w:ascii="Calibri" w:hAnsi="Calibri" w:cs="Calibri"/>
          <w:bCs/>
          <w:sz w:val="24"/>
          <w:szCs w:val="24"/>
        </w:rPr>
      </w:pPr>
      <w:r w:rsidRPr="00451D9A">
        <w:rPr>
          <w:rFonts w:ascii="Calibri" w:hAnsi="Calibri" w:cs="Calibri"/>
          <w:bCs/>
          <w:sz w:val="24"/>
          <w:szCs w:val="24"/>
        </w:rPr>
        <w:t>Seven in ten respondents</w:t>
      </w:r>
      <w:r>
        <w:rPr>
          <w:rFonts w:ascii="Calibri" w:hAnsi="Calibri" w:cs="Calibri"/>
          <w:bCs/>
          <w:sz w:val="24"/>
          <w:szCs w:val="24"/>
        </w:rPr>
        <w:t xml:space="preserve"> </w:t>
      </w:r>
      <w:r w:rsidR="00B9684A">
        <w:rPr>
          <w:rFonts w:ascii="Calibri" w:hAnsi="Calibri" w:cs="Calibri"/>
          <w:bCs/>
          <w:sz w:val="24"/>
          <w:szCs w:val="24"/>
        </w:rPr>
        <w:t xml:space="preserve">(69.9%) </w:t>
      </w:r>
      <w:r>
        <w:rPr>
          <w:rFonts w:ascii="Calibri" w:hAnsi="Calibri" w:cs="Calibri"/>
          <w:bCs/>
          <w:sz w:val="24"/>
          <w:szCs w:val="24"/>
        </w:rPr>
        <w:t xml:space="preserve">reported that </w:t>
      </w:r>
      <w:r w:rsidR="005515F2">
        <w:rPr>
          <w:rFonts w:ascii="Calibri" w:hAnsi="Calibri" w:cs="Calibri"/>
          <w:bCs/>
          <w:sz w:val="24"/>
          <w:szCs w:val="24"/>
        </w:rPr>
        <w:t>they regularly</w:t>
      </w:r>
      <w:r w:rsidR="00B9684A">
        <w:rPr>
          <w:rFonts w:ascii="Calibri" w:hAnsi="Calibri" w:cs="Calibri"/>
          <w:bCs/>
          <w:sz w:val="24"/>
          <w:szCs w:val="24"/>
        </w:rPr>
        <w:t xml:space="preserve"> spend time in nature / green space.</w:t>
      </w:r>
    </w:p>
    <w:p w14:paraId="5BB1A909" w14:textId="7F63F2C3" w:rsidR="00F1484A" w:rsidRPr="00FD0EF8" w:rsidRDefault="00F1484A" w:rsidP="00D43297">
      <w:pPr>
        <w:spacing w:after="160" w:line="259" w:lineRule="auto"/>
        <w:rPr>
          <w:rFonts w:ascii="Calibri" w:hAnsi="Calibri" w:cs="Calibri"/>
          <w:bCs/>
          <w:sz w:val="24"/>
          <w:szCs w:val="24"/>
        </w:rPr>
      </w:pPr>
      <w:r>
        <w:rPr>
          <w:noProof/>
          <w14:ligatures w14:val="standardContextual"/>
        </w:rPr>
        <w:drawing>
          <wp:inline distT="0" distB="0" distL="0" distR="0" wp14:anchorId="38651149" wp14:editId="572ECA2B">
            <wp:extent cx="5731510" cy="2467610"/>
            <wp:effectExtent l="0" t="0" r="2540" b="8890"/>
            <wp:docPr id="1627215573" name="Chart 1" descr="Chart showing response pattern described in the narrative text">
              <a:extLst xmlns:a="http://schemas.openxmlformats.org/drawingml/2006/main">
                <a:ext uri="{FF2B5EF4-FFF2-40B4-BE49-F238E27FC236}">
                  <a16:creationId xmlns:a16="http://schemas.microsoft.com/office/drawing/2014/main" id="{8E56C411-0A25-43A4-99D2-D7209D045B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8"/>
              </a:graphicData>
            </a:graphic>
          </wp:inline>
        </w:drawing>
      </w:r>
    </w:p>
    <w:p w14:paraId="40BBF9C2" w14:textId="77777777" w:rsidR="00F1484A" w:rsidRPr="001F0A4D" w:rsidRDefault="00F1484A" w:rsidP="00D43297">
      <w:pPr>
        <w:spacing w:after="160" w:line="259" w:lineRule="auto"/>
        <w:rPr>
          <w:rFonts w:ascii="Calibri" w:hAnsi="Calibri" w:cs="Calibri"/>
          <w:bCs/>
          <w:sz w:val="24"/>
          <w:szCs w:val="24"/>
        </w:rPr>
      </w:pPr>
    </w:p>
    <w:p w14:paraId="155AB03B" w14:textId="77777777" w:rsidR="001F0A4D" w:rsidRDefault="001F0A4D">
      <w:pPr>
        <w:spacing w:after="160" w:line="259" w:lineRule="auto"/>
        <w:rPr>
          <w:rFonts w:ascii="Calibri" w:hAnsi="Calibri" w:cs="Calibri"/>
          <w:bCs/>
          <w:sz w:val="24"/>
          <w:szCs w:val="24"/>
        </w:rPr>
      </w:pPr>
      <w:r>
        <w:rPr>
          <w:rFonts w:ascii="Calibri" w:hAnsi="Calibri" w:cs="Calibri"/>
          <w:bCs/>
          <w:sz w:val="24"/>
          <w:szCs w:val="24"/>
        </w:rPr>
        <w:br w:type="page"/>
      </w:r>
    </w:p>
    <w:p w14:paraId="602ED010" w14:textId="72BB9136" w:rsidR="001F0A4D" w:rsidRPr="001F0A4D" w:rsidRDefault="001F0A4D" w:rsidP="00D43297">
      <w:pPr>
        <w:spacing w:after="160" w:line="259" w:lineRule="auto"/>
        <w:rPr>
          <w:rFonts w:ascii="Calibri" w:hAnsi="Calibri" w:cs="Calibri"/>
          <w:bCs/>
          <w:sz w:val="24"/>
          <w:szCs w:val="24"/>
        </w:rPr>
      </w:pPr>
      <w:r w:rsidRPr="001F0A4D">
        <w:rPr>
          <w:rFonts w:ascii="Calibri" w:hAnsi="Calibri" w:cs="Calibri"/>
          <w:bCs/>
          <w:sz w:val="24"/>
          <w:szCs w:val="24"/>
        </w:rPr>
        <w:lastRenderedPageBreak/>
        <w:t>Result</w:t>
      </w:r>
      <w:r w:rsidR="003E02B6">
        <w:rPr>
          <w:rFonts w:ascii="Calibri" w:hAnsi="Calibri" w:cs="Calibri"/>
          <w:bCs/>
          <w:sz w:val="24"/>
          <w:szCs w:val="24"/>
        </w:rPr>
        <w:t xml:space="preserve">s were broadly consistent across the </w:t>
      </w:r>
      <w:r w:rsidR="00224D65">
        <w:rPr>
          <w:rFonts w:ascii="Calibri" w:hAnsi="Calibri" w:cs="Calibri"/>
          <w:bCs/>
          <w:sz w:val="24"/>
          <w:szCs w:val="24"/>
        </w:rPr>
        <w:t xml:space="preserve">demographic groups analysed, </w:t>
      </w:r>
      <w:proofErr w:type="gramStart"/>
      <w:r w:rsidR="00224D65">
        <w:rPr>
          <w:rFonts w:ascii="Calibri" w:hAnsi="Calibri" w:cs="Calibri"/>
          <w:bCs/>
          <w:sz w:val="24"/>
          <w:szCs w:val="24"/>
        </w:rPr>
        <w:t>with the exception of</w:t>
      </w:r>
      <w:proofErr w:type="gramEnd"/>
      <w:r w:rsidR="00224D65">
        <w:rPr>
          <w:rFonts w:ascii="Calibri" w:hAnsi="Calibri" w:cs="Calibri"/>
          <w:bCs/>
          <w:sz w:val="24"/>
          <w:szCs w:val="24"/>
        </w:rPr>
        <w:t xml:space="preserve"> those identifying as </w:t>
      </w:r>
      <w:r w:rsidR="00837A01">
        <w:rPr>
          <w:rFonts w:ascii="Calibri" w:hAnsi="Calibri" w:cs="Calibri"/>
          <w:bCs/>
          <w:sz w:val="24"/>
          <w:szCs w:val="24"/>
        </w:rPr>
        <w:t>disabled</w:t>
      </w:r>
      <w:r w:rsidR="00A66244">
        <w:rPr>
          <w:rFonts w:ascii="Calibri" w:hAnsi="Calibri" w:cs="Calibri"/>
          <w:bCs/>
          <w:sz w:val="24"/>
          <w:szCs w:val="24"/>
        </w:rPr>
        <w:t>, for which this proportion dropped to 51.6%.</w:t>
      </w:r>
    </w:p>
    <w:p w14:paraId="60DBD597" w14:textId="0140F37A" w:rsidR="003E29D2" w:rsidRPr="00BA50FD" w:rsidRDefault="00520482" w:rsidP="003E29D2">
      <w:pPr>
        <w:rPr>
          <w:i/>
          <w:sz w:val="24"/>
          <w:szCs w:val="24"/>
        </w:rPr>
      </w:pPr>
      <w:r>
        <w:rPr>
          <w:noProof/>
          <w14:ligatures w14:val="standardContextual"/>
        </w:rPr>
        <w:drawing>
          <wp:inline distT="0" distB="0" distL="0" distR="0" wp14:anchorId="2D770FD9" wp14:editId="02B9DE33">
            <wp:extent cx="5731510" cy="2970530"/>
            <wp:effectExtent l="0" t="0" r="2540" b="1270"/>
            <wp:docPr id="793922601" name="Chart 1" descr="Chart showing response pattern described in the narrative text">
              <a:extLst xmlns:a="http://schemas.openxmlformats.org/drawingml/2006/main">
                <a:ext uri="{FF2B5EF4-FFF2-40B4-BE49-F238E27FC236}">
                  <a16:creationId xmlns:a16="http://schemas.microsoft.com/office/drawing/2014/main" id="{E4BA7914-F932-4A61-BA11-48B7C11A6D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9"/>
              </a:graphicData>
            </a:graphic>
          </wp:inline>
        </w:drawing>
      </w:r>
      <w:r w:rsidR="003E29D2" w:rsidRPr="003E29D2">
        <w:rPr>
          <w:i/>
          <w:sz w:val="24"/>
          <w:szCs w:val="24"/>
        </w:rPr>
        <w:t xml:space="preserve"> </w:t>
      </w:r>
      <w:r w:rsidR="003E29D2" w:rsidRPr="00BA50FD">
        <w:rPr>
          <w:i/>
          <w:sz w:val="24"/>
          <w:szCs w:val="24"/>
        </w:rPr>
        <w:t>Base sizes shown in brackets; excludes ‘Don’t Know’ responses</w:t>
      </w:r>
      <w:r w:rsidR="003E29D2">
        <w:rPr>
          <w:i/>
          <w:sz w:val="24"/>
          <w:szCs w:val="24"/>
        </w:rPr>
        <w:t>.</w:t>
      </w:r>
    </w:p>
    <w:p w14:paraId="48FFA677" w14:textId="77777777" w:rsidR="004A51BD" w:rsidRPr="00A66244" w:rsidRDefault="004A51BD" w:rsidP="00D43297">
      <w:pPr>
        <w:spacing w:after="160" w:line="259" w:lineRule="auto"/>
        <w:rPr>
          <w:rFonts w:ascii="Calibri" w:hAnsi="Calibri" w:cs="Calibri"/>
          <w:bCs/>
          <w:sz w:val="24"/>
          <w:szCs w:val="24"/>
        </w:rPr>
      </w:pPr>
    </w:p>
    <w:p w14:paraId="4D7B440A" w14:textId="628F2F33" w:rsidR="00A66244" w:rsidRPr="00A66244" w:rsidRDefault="00A66244" w:rsidP="00D43297">
      <w:pPr>
        <w:spacing w:after="160" w:line="259" w:lineRule="auto"/>
        <w:rPr>
          <w:rFonts w:ascii="Calibri" w:hAnsi="Calibri" w:cs="Calibri"/>
          <w:bCs/>
          <w:sz w:val="24"/>
          <w:szCs w:val="24"/>
        </w:rPr>
      </w:pPr>
      <w:r w:rsidRPr="00A66244">
        <w:rPr>
          <w:rFonts w:ascii="Calibri" w:hAnsi="Calibri" w:cs="Calibri"/>
          <w:bCs/>
          <w:sz w:val="24"/>
          <w:szCs w:val="24"/>
        </w:rPr>
        <w:t>There</w:t>
      </w:r>
      <w:r w:rsidR="00766839">
        <w:rPr>
          <w:rFonts w:ascii="Calibri" w:hAnsi="Calibri" w:cs="Calibri"/>
          <w:bCs/>
          <w:sz w:val="24"/>
          <w:szCs w:val="24"/>
        </w:rPr>
        <w:t xml:space="preserve"> was a correlation</w:t>
      </w:r>
      <w:r w:rsidR="00E71BF9">
        <w:rPr>
          <w:rFonts w:ascii="Calibri" w:hAnsi="Calibri" w:cs="Calibri"/>
          <w:bCs/>
          <w:sz w:val="24"/>
          <w:szCs w:val="24"/>
        </w:rPr>
        <w:t xml:space="preserve"> with</w:t>
      </w:r>
      <w:r w:rsidR="005D7774">
        <w:rPr>
          <w:rFonts w:ascii="Calibri" w:hAnsi="Calibri" w:cs="Calibri"/>
          <w:bCs/>
          <w:sz w:val="24"/>
          <w:szCs w:val="24"/>
        </w:rPr>
        <w:t xml:space="preserve"> level of deprivation, with those living in the most </w:t>
      </w:r>
      <w:r w:rsidR="00083B16">
        <w:rPr>
          <w:rFonts w:ascii="Calibri" w:hAnsi="Calibri" w:cs="Calibri"/>
          <w:bCs/>
          <w:sz w:val="24"/>
          <w:szCs w:val="24"/>
        </w:rPr>
        <w:t xml:space="preserve">deprived </w:t>
      </w:r>
      <w:r w:rsidR="005D7774">
        <w:rPr>
          <w:rFonts w:ascii="Calibri" w:hAnsi="Calibri" w:cs="Calibri"/>
          <w:bCs/>
          <w:sz w:val="24"/>
          <w:szCs w:val="24"/>
        </w:rPr>
        <w:t xml:space="preserve">areas of the city almost twice as likely as those in the most </w:t>
      </w:r>
      <w:r w:rsidR="00083B16">
        <w:rPr>
          <w:rFonts w:ascii="Calibri" w:hAnsi="Calibri" w:cs="Calibri"/>
          <w:bCs/>
          <w:sz w:val="24"/>
          <w:szCs w:val="24"/>
        </w:rPr>
        <w:t xml:space="preserve">affluent </w:t>
      </w:r>
      <w:r w:rsidR="00BD090B">
        <w:rPr>
          <w:rFonts w:ascii="Calibri" w:hAnsi="Calibri" w:cs="Calibri"/>
          <w:bCs/>
          <w:sz w:val="24"/>
          <w:szCs w:val="24"/>
        </w:rPr>
        <w:t xml:space="preserve">areas to state they </w:t>
      </w:r>
      <w:r w:rsidR="00CB5C8E">
        <w:rPr>
          <w:rFonts w:ascii="Calibri" w:hAnsi="Calibri" w:cs="Calibri"/>
          <w:bCs/>
          <w:sz w:val="24"/>
          <w:szCs w:val="24"/>
        </w:rPr>
        <w:t xml:space="preserve">did not </w:t>
      </w:r>
      <w:r w:rsidR="00BD090B">
        <w:rPr>
          <w:rFonts w:ascii="Calibri" w:hAnsi="Calibri" w:cs="Calibri"/>
          <w:bCs/>
          <w:sz w:val="24"/>
          <w:szCs w:val="24"/>
        </w:rPr>
        <w:t>regularly spend time in nature / green space (</w:t>
      </w:r>
      <w:r w:rsidR="00CB5C8E">
        <w:rPr>
          <w:rFonts w:ascii="Calibri" w:hAnsi="Calibri" w:cs="Calibri"/>
          <w:bCs/>
          <w:sz w:val="24"/>
          <w:szCs w:val="24"/>
        </w:rPr>
        <w:t>22.4% compared with 41.8% respectively).</w:t>
      </w:r>
    </w:p>
    <w:p w14:paraId="483FFE5F" w14:textId="760932AC" w:rsidR="003E29D2" w:rsidRPr="00BA50FD" w:rsidRDefault="00520482" w:rsidP="003E29D2">
      <w:pPr>
        <w:rPr>
          <w:i/>
          <w:sz w:val="24"/>
          <w:szCs w:val="24"/>
        </w:rPr>
      </w:pPr>
      <w:r>
        <w:rPr>
          <w:noProof/>
          <w14:ligatures w14:val="standardContextual"/>
        </w:rPr>
        <w:drawing>
          <wp:inline distT="0" distB="0" distL="0" distR="0" wp14:anchorId="758C753E" wp14:editId="7481879B">
            <wp:extent cx="5731510" cy="2974975"/>
            <wp:effectExtent l="0" t="0" r="2540" b="15875"/>
            <wp:docPr id="141641200" name="Chart 1" descr="Chart showing response pattern described in the narrative text">
              <a:extLst xmlns:a="http://schemas.openxmlformats.org/drawingml/2006/main">
                <a:ext uri="{FF2B5EF4-FFF2-40B4-BE49-F238E27FC236}">
                  <a16:creationId xmlns:a16="http://schemas.microsoft.com/office/drawing/2014/main" id="{D0167C8A-132F-4225-8635-2F5AA853FEE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0"/>
              </a:graphicData>
            </a:graphic>
          </wp:inline>
        </w:drawing>
      </w:r>
      <w:r w:rsidR="003E29D2" w:rsidRPr="003E29D2">
        <w:rPr>
          <w:i/>
          <w:sz w:val="24"/>
          <w:szCs w:val="24"/>
        </w:rPr>
        <w:t xml:space="preserve"> </w:t>
      </w:r>
      <w:r w:rsidR="003E29D2" w:rsidRPr="00BA50FD">
        <w:rPr>
          <w:i/>
          <w:sz w:val="24"/>
          <w:szCs w:val="24"/>
        </w:rPr>
        <w:t>Base sizes shown in brackets; excludes ‘Don’t Know’ responses</w:t>
      </w:r>
      <w:r w:rsidR="003E29D2">
        <w:rPr>
          <w:i/>
          <w:sz w:val="24"/>
          <w:szCs w:val="24"/>
        </w:rPr>
        <w:t>.</w:t>
      </w:r>
    </w:p>
    <w:p w14:paraId="698AE353" w14:textId="5A0E6A19" w:rsidR="004A51BD" w:rsidRPr="00FD0EF8" w:rsidRDefault="004A51BD" w:rsidP="00D43297">
      <w:pPr>
        <w:spacing w:after="160" w:line="259" w:lineRule="auto"/>
        <w:rPr>
          <w:rFonts w:ascii="Calibri" w:hAnsi="Calibri" w:cs="Calibri"/>
          <w:bCs/>
          <w:sz w:val="24"/>
          <w:szCs w:val="24"/>
        </w:rPr>
      </w:pPr>
    </w:p>
    <w:p w14:paraId="4D4DC75E" w14:textId="77777777" w:rsidR="00BB0AFD" w:rsidRDefault="00BB0AFD">
      <w:pPr>
        <w:spacing w:after="160" w:line="259" w:lineRule="auto"/>
        <w:rPr>
          <w:rFonts w:ascii="Calibri" w:hAnsi="Calibri" w:cs="Calibri"/>
          <w:b/>
          <w:sz w:val="26"/>
          <w:szCs w:val="26"/>
        </w:rPr>
      </w:pPr>
      <w:r>
        <w:rPr>
          <w:rFonts w:ascii="Calibri" w:hAnsi="Calibri" w:cs="Calibri"/>
          <w:b/>
          <w:sz w:val="26"/>
          <w:szCs w:val="26"/>
        </w:rPr>
        <w:br w:type="page"/>
      </w:r>
    </w:p>
    <w:p w14:paraId="61F4961F" w14:textId="1F60529B" w:rsidR="00D43297" w:rsidRPr="00D35CA3" w:rsidRDefault="00D43297" w:rsidP="00D43297">
      <w:pPr>
        <w:spacing w:after="160" w:line="259" w:lineRule="auto"/>
        <w:rPr>
          <w:rFonts w:ascii="Calibri" w:hAnsi="Calibri" w:cs="Calibri"/>
          <w:b/>
          <w:sz w:val="26"/>
          <w:szCs w:val="26"/>
        </w:rPr>
      </w:pPr>
      <w:r w:rsidRPr="00D35CA3">
        <w:rPr>
          <w:rFonts w:ascii="Calibri" w:hAnsi="Calibri" w:cs="Calibri"/>
          <w:b/>
          <w:sz w:val="26"/>
          <w:szCs w:val="26"/>
        </w:rPr>
        <w:lastRenderedPageBreak/>
        <w:t>If yes, approximately how many hours per week?</w:t>
      </w:r>
    </w:p>
    <w:p w14:paraId="72B99079" w14:textId="56C124D9" w:rsidR="001C6142" w:rsidRDefault="008D2FE3" w:rsidP="00D43297">
      <w:pPr>
        <w:spacing w:after="160" w:line="259" w:lineRule="auto"/>
        <w:rPr>
          <w:rFonts w:ascii="Calibri" w:hAnsi="Calibri" w:cs="Calibri"/>
          <w:bCs/>
          <w:sz w:val="24"/>
          <w:szCs w:val="24"/>
        </w:rPr>
      </w:pPr>
      <w:r>
        <w:rPr>
          <w:rFonts w:ascii="Calibri" w:hAnsi="Calibri" w:cs="Calibri"/>
          <w:bCs/>
          <w:sz w:val="24"/>
          <w:szCs w:val="24"/>
        </w:rPr>
        <w:t xml:space="preserve">Respondents who said they regularly spend time in </w:t>
      </w:r>
      <w:r w:rsidR="00EC2FFA">
        <w:rPr>
          <w:rFonts w:ascii="Calibri" w:hAnsi="Calibri" w:cs="Calibri"/>
          <w:bCs/>
          <w:sz w:val="24"/>
          <w:szCs w:val="24"/>
        </w:rPr>
        <w:t>nature / green space were asked to indicate how many hours</w:t>
      </w:r>
      <w:r w:rsidR="006721E7">
        <w:rPr>
          <w:rFonts w:ascii="Calibri" w:hAnsi="Calibri" w:cs="Calibri"/>
          <w:bCs/>
          <w:sz w:val="24"/>
          <w:szCs w:val="24"/>
        </w:rPr>
        <w:t xml:space="preserve"> per week they spend doing so.</w:t>
      </w:r>
    </w:p>
    <w:p w14:paraId="4B445A53" w14:textId="5B424364" w:rsidR="006721E7" w:rsidRPr="008D2FE3" w:rsidRDefault="00C86554" w:rsidP="00D43297">
      <w:pPr>
        <w:spacing w:after="160" w:line="259" w:lineRule="auto"/>
        <w:rPr>
          <w:rFonts w:ascii="Calibri" w:hAnsi="Calibri" w:cs="Calibri"/>
          <w:bCs/>
          <w:sz w:val="24"/>
          <w:szCs w:val="24"/>
        </w:rPr>
      </w:pPr>
      <w:r>
        <w:rPr>
          <w:rFonts w:ascii="Calibri" w:hAnsi="Calibri" w:cs="Calibri"/>
          <w:bCs/>
          <w:sz w:val="24"/>
          <w:szCs w:val="24"/>
        </w:rPr>
        <w:t>Most (60.3%)</w:t>
      </w:r>
      <w:r w:rsidR="007E24DF">
        <w:rPr>
          <w:rFonts w:ascii="Calibri" w:hAnsi="Calibri" w:cs="Calibri"/>
          <w:bCs/>
          <w:sz w:val="24"/>
          <w:szCs w:val="24"/>
        </w:rPr>
        <w:t xml:space="preserve"> spent up to five hours per week, with a quarter (25.5%)</w:t>
      </w:r>
      <w:r w:rsidR="00CE5CDF">
        <w:rPr>
          <w:rFonts w:ascii="Calibri" w:hAnsi="Calibri" w:cs="Calibri"/>
          <w:bCs/>
          <w:sz w:val="24"/>
          <w:szCs w:val="24"/>
        </w:rPr>
        <w:t xml:space="preserve"> spending between six and ten hours.</w:t>
      </w:r>
    </w:p>
    <w:p w14:paraId="2740C3F8" w14:textId="14B5053D" w:rsidR="004F5A0A" w:rsidRPr="00FD0EF8" w:rsidRDefault="004F5A0A" w:rsidP="00D43297">
      <w:pPr>
        <w:spacing w:after="160" w:line="259" w:lineRule="auto"/>
        <w:rPr>
          <w:rFonts w:ascii="Calibri" w:hAnsi="Calibri" w:cs="Calibri"/>
          <w:bCs/>
          <w:sz w:val="24"/>
          <w:szCs w:val="24"/>
        </w:rPr>
      </w:pPr>
      <w:r>
        <w:rPr>
          <w:noProof/>
          <w14:ligatures w14:val="standardContextual"/>
        </w:rPr>
        <w:drawing>
          <wp:inline distT="0" distB="0" distL="0" distR="0" wp14:anchorId="7F96B36C" wp14:editId="289A4310">
            <wp:extent cx="5760000" cy="2520000"/>
            <wp:effectExtent l="0" t="0" r="12700" b="13970"/>
            <wp:docPr id="618973770" name="Chart 1" descr="Chart showing response pattern described in the narrative text">
              <a:extLst xmlns:a="http://schemas.openxmlformats.org/drawingml/2006/main">
                <a:ext uri="{FF2B5EF4-FFF2-40B4-BE49-F238E27FC236}">
                  <a16:creationId xmlns:a16="http://schemas.microsoft.com/office/drawing/2014/main" id="{49E93E2C-D883-E0BB-0860-F8C628B57D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1"/>
              </a:graphicData>
            </a:graphic>
          </wp:inline>
        </w:drawing>
      </w:r>
    </w:p>
    <w:p w14:paraId="10C22234" w14:textId="77777777" w:rsidR="00C14282" w:rsidRPr="00ED2B29" w:rsidRDefault="00C14282" w:rsidP="00A76AD0">
      <w:pPr>
        <w:spacing w:after="0" w:line="259" w:lineRule="auto"/>
        <w:rPr>
          <w:rFonts w:ascii="Calibri" w:hAnsi="Calibri" w:cs="Calibri"/>
          <w:bCs/>
          <w:sz w:val="24"/>
          <w:szCs w:val="24"/>
        </w:rPr>
      </w:pPr>
    </w:p>
    <w:p w14:paraId="187E39AB" w14:textId="18961B90" w:rsidR="001B4162" w:rsidRDefault="00ED2B29" w:rsidP="00D43297">
      <w:pPr>
        <w:spacing w:after="160" w:line="259" w:lineRule="auto"/>
        <w:rPr>
          <w:rFonts w:ascii="Calibri" w:hAnsi="Calibri" w:cs="Calibri"/>
          <w:bCs/>
          <w:sz w:val="24"/>
          <w:szCs w:val="24"/>
        </w:rPr>
      </w:pPr>
      <w:r w:rsidRPr="00ED2B29">
        <w:rPr>
          <w:rFonts w:ascii="Calibri" w:hAnsi="Calibri" w:cs="Calibri"/>
          <w:bCs/>
          <w:sz w:val="24"/>
          <w:szCs w:val="24"/>
        </w:rPr>
        <w:t>This pattern was</w:t>
      </w:r>
      <w:r>
        <w:rPr>
          <w:rFonts w:ascii="Calibri" w:hAnsi="Calibri" w:cs="Calibri"/>
          <w:bCs/>
          <w:sz w:val="24"/>
          <w:szCs w:val="24"/>
        </w:rPr>
        <w:t xml:space="preserve"> consistent across</w:t>
      </w:r>
      <w:r w:rsidR="00B4010B">
        <w:rPr>
          <w:rFonts w:ascii="Calibri" w:hAnsi="Calibri" w:cs="Calibri"/>
          <w:bCs/>
          <w:sz w:val="24"/>
          <w:szCs w:val="24"/>
        </w:rPr>
        <w:t xml:space="preserve"> each of the demographic and geographic groups analysed.  A full breakdown of responses</w:t>
      </w:r>
      <w:r w:rsidR="0082653B">
        <w:rPr>
          <w:rFonts w:ascii="Calibri" w:hAnsi="Calibri" w:cs="Calibri"/>
          <w:bCs/>
          <w:sz w:val="24"/>
          <w:szCs w:val="24"/>
        </w:rPr>
        <w:t xml:space="preserve"> is available in </w:t>
      </w:r>
      <w:hyperlink w:anchor="_How_much_time" w:history="1">
        <w:r w:rsidR="0082653B" w:rsidRPr="007E3D3D">
          <w:rPr>
            <w:rStyle w:val="Hyperlink"/>
            <w:rFonts w:ascii="Calibri" w:hAnsi="Calibri" w:cs="Calibri"/>
            <w:bCs/>
            <w:sz w:val="24"/>
            <w:szCs w:val="24"/>
          </w:rPr>
          <w:t xml:space="preserve">Appendix </w:t>
        </w:r>
        <w:r w:rsidR="003D6EF1" w:rsidRPr="007E3D3D">
          <w:rPr>
            <w:rStyle w:val="Hyperlink"/>
            <w:rFonts w:ascii="Calibri" w:hAnsi="Calibri" w:cs="Calibri"/>
            <w:bCs/>
            <w:sz w:val="24"/>
            <w:szCs w:val="24"/>
          </w:rPr>
          <w:t>16</w:t>
        </w:r>
      </w:hyperlink>
      <w:r w:rsidR="0082653B">
        <w:rPr>
          <w:rFonts w:ascii="Calibri" w:hAnsi="Calibri" w:cs="Calibri"/>
          <w:bCs/>
          <w:sz w:val="24"/>
          <w:szCs w:val="24"/>
        </w:rPr>
        <w:t>.</w:t>
      </w:r>
    </w:p>
    <w:p w14:paraId="760BBB88" w14:textId="77777777" w:rsidR="00ED2B29" w:rsidRPr="00ED2B29" w:rsidRDefault="00ED2B29" w:rsidP="00D43297">
      <w:pPr>
        <w:spacing w:after="160" w:line="259" w:lineRule="auto"/>
        <w:rPr>
          <w:rFonts w:ascii="Calibri" w:hAnsi="Calibri" w:cs="Calibri"/>
          <w:bCs/>
          <w:sz w:val="24"/>
          <w:szCs w:val="24"/>
        </w:rPr>
      </w:pPr>
    </w:p>
    <w:p w14:paraId="733AF001" w14:textId="77777777" w:rsidR="00D43297" w:rsidRPr="00D35CA3" w:rsidRDefault="00D43297" w:rsidP="00D43297">
      <w:pPr>
        <w:spacing w:after="160" w:line="259" w:lineRule="auto"/>
        <w:rPr>
          <w:rFonts w:ascii="Calibri" w:hAnsi="Calibri" w:cs="Calibri"/>
          <w:b/>
          <w:sz w:val="26"/>
          <w:szCs w:val="26"/>
        </w:rPr>
      </w:pPr>
      <w:r w:rsidRPr="00D35CA3">
        <w:rPr>
          <w:rFonts w:ascii="Calibri" w:hAnsi="Calibri" w:cs="Calibri"/>
          <w:b/>
          <w:sz w:val="26"/>
          <w:szCs w:val="26"/>
        </w:rPr>
        <w:t>If yes, how close is this space to your home?</w:t>
      </w:r>
    </w:p>
    <w:p w14:paraId="371657C4" w14:textId="1CDCA06D" w:rsidR="00D43297" w:rsidRPr="00413CCD" w:rsidRDefault="00413CCD" w:rsidP="00D43297">
      <w:pPr>
        <w:spacing w:after="160" w:line="259" w:lineRule="auto"/>
        <w:rPr>
          <w:rFonts w:ascii="Calibri" w:hAnsi="Calibri" w:cs="Calibri"/>
          <w:bCs/>
          <w:sz w:val="24"/>
          <w:szCs w:val="24"/>
        </w:rPr>
      </w:pPr>
      <w:r w:rsidRPr="00413CCD">
        <w:rPr>
          <w:rFonts w:ascii="Calibri" w:hAnsi="Calibri" w:cs="Calibri"/>
          <w:bCs/>
          <w:sz w:val="24"/>
          <w:szCs w:val="24"/>
        </w:rPr>
        <w:t>More</w:t>
      </w:r>
      <w:r>
        <w:rPr>
          <w:rFonts w:ascii="Calibri" w:hAnsi="Calibri" w:cs="Calibri"/>
          <w:bCs/>
          <w:sz w:val="24"/>
          <w:szCs w:val="24"/>
        </w:rPr>
        <w:t xml:space="preserve"> than half (53.7%)</w:t>
      </w:r>
      <w:r w:rsidR="00A9683F">
        <w:rPr>
          <w:rFonts w:ascii="Calibri" w:hAnsi="Calibri" w:cs="Calibri"/>
          <w:bCs/>
          <w:sz w:val="24"/>
          <w:szCs w:val="24"/>
        </w:rPr>
        <w:t xml:space="preserve"> of those spending time in nature / green space</w:t>
      </w:r>
      <w:r w:rsidR="004247D3">
        <w:rPr>
          <w:rFonts w:ascii="Calibri" w:hAnsi="Calibri" w:cs="Calibri"/>
          <w:bCs/>
          <w:sz w:val="24"/>
          <w:szCs w:val="24"/>
        </w:rPr>
        <w:t xml:space="preserve"> typically did so within a 5</w:t>
      </w:r>
      <w:r w:rsidR="00E87D8C">
        <w:rPr>
          <w:rFonts w:ascii="Calibri" w:hAnsi="Calibri" w:cs="Calibri"/>
          <w:bCs/>
          <w:sz w:val="24"/>
          <w:szCs w:val="24"/>
        </w:rPr>
        <w:t>-</w:t>
      </w:r>
      <w:r w:rsidR="004247D3">
        <w:rPr>
          <w:rFonts w:ascii="Calibri" w:hAnsi="Calibri" w:cs="Calibri"/>
          <w:bCs/>
          <w:sz w:val="24"/>
          <w:szCs w:val="24"/>
        </w:rPr>
        <w:t>minute walk of their home</w:t>
      </w:r>
      <w:r w:rsidR="00626EFD">
        <w:rPr>
          <w:rFonts w:ascii="Calibri" w:hAnsi="Calibri" w:cs="Calibri"/>
          <w:bCs/>
          <w:sz w:val="24"/>
          <w:szCs w:val="24"/>
        </w:rPr>
        <w:t>, with a third (33.7%) accessing spaces</w:t>
      </w:r>
      <w:r w:rsidR="00671C19">
        <w:rPr>
          <w:rFonts w:ascii="Calibri" w:hAnsi="Calibri" w:cs="Calibri"/>
          <w:bCs/>
          <w:sz w:val="24"/>
          <w:szCs w:val="24"/>
        </w:rPr>
        <w:t xml:space="preserve"> within a 15</w:t>
      </w:r>
      <w:r w:rsidR="00E87D8C">
        <w:rPr>
          <w:rFonts w:ascii="Calibri" w:hAnsi="Calibri" w:cs="Calibri"/>
          <w:bCs/>
          <w:sz w:val="24"/>
          <w:szCs w:val="24"/>
        </w:rPr>
        <w:t>-</w:t>
      </w:r>
      <w:r w:rsidR="00671C19">
        <w:rPr>
          <w:rFonts w:ascii="Calibri" w:hAnsi="Calibri" w:cs="Calibri"/>
          <w:bCs/>
          <w:sz w:val="24"/>
          <w:szCs w:val="24"/>
        </w:rPr>
        <w:t>minute walk.</w:t>
      </w:r>
      <w:r w:rsidR="00E26B3D">
        <w:rPr>
          <w:rFonts w:ascii="Calibri" w:hAnsi="Calibri" w:cs="Calibri"/>
          <w:bCs/>
          <w:sz w:val="24"/>
          <w:szCs w:val="24"/>
        </w:rPr>
        <w:t xml:space="preserve">  More than one in eight (13.2%)</w:t>
      </w:r>
      <w:r w:rsidR="00517576">
        <w:rPr>
          <w:rFonts w:ascii="Calibri" w:hAnsi="Calibri" w:cs="Calibri"/>
          <w:bCs/>
          <w:sz w:val="24"/>
          <w:szCs w:val="24"/>
        </w:rPr>
        <w:t xml:space="preserve"> travelled to green spaces outside</w:t>
      </w:r>
      <w:r w:rsidR="00231DD3">
        <w:rPr>
          <w:rFonts w:ascii="Calibri" w:hAnsi="Calibri" w:cs="Calibri"/>
          <w:bCs/>
          <w:sz w:val="24"/>
          <w:szCs w:val="24"/>
        </w:rPr>
        <w:t xml:space="preserve"> of Cardiff.</w:t>
      </w:r>
    </w:p>
    <w:p w14:paraId="3576CC95" w14:textId="1692282C" w:rsidR="00C14282" w:rsidRPr="00FD0EF8" w:rsidRDefault="001D269D" w:rsidP="00D43297">
      <w:pPr>
        <w:spacing w:after="160" w:line="259" w:lineRule="auto"/>
        <w:rPr>
          <w:rFonts w:ascii="Calibri" w:hAnsi="Calibri" w:cs="Calibri"/>
          <w:bCs/>
          <w:sz w:val="24"/>
          <w:szCs w:val="24"/>
        </w:rPr>
      </w:pPr>
      <w:r>
        <w:rPr>
          <w:noProof/>
          <w14:ligatures w14:val="standardContextual"/>
        </w:rPr>
        <w:drawing>
          <wp:inline distT="0" distB="0" distL="0" distR="0" wp14:anchorId="001BD616" wp14:editId="738882E2">
            <wp:extent cx="5759450" cy="2278380"/>
            <wp:effectExtent l="0" t="0" r="12700" b="7620"/>
            <wp:docPr id="528441508" name="Chart 1" descr="Chart showing response pattern described in the narrative text">
              <a:extLst xmlns:a="http://schemas.openxmlformats.org/drawingml/2006/main">
                <a:ext uri="{FF2B5EF4-FFF2-40B4-BE49-F238E27FC236}">
                  <a16:creationId xmlns:a16="http://schemas.microsoft.com/office/drawing/2014/main" id="{A5527EB4-E0C2-42C7-BDFF-1D539993A5E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2"/>
              </a:graphicData>
            </a:graphic>
          </wp:inline>
        </w:drawing>
      </w:r>
    </w:p>
    <w:p w14:paraId="00ABEE4F" w14:textId="68A5D064" w:rsidR="00A76AD0" w:rsidRDefault="00A76AD0" w:rsidP="00A76AD0">
      <w:pPr>
        <w:spacing w:after="160" w:line="259" w:lineRule="auto"/>
        <w:rPr>
          <w:rFonts w:ascii="Calibri" w:hAnsi="Calibri" w:cs="Calibri"/>
          <w:bCs/>
          <w:sz w:val="24"/>
          <w:szCs w:val="24"/>
        </w:rPr>
      </w:pPr>
      <w:r w:rsidRPr="00ED2B29">
        <w:rPr>
          <w:rFonts w:ascii="Calibri" w:hAnsi="Calibri" w:cs="Calibri"/>
          <w:bCs/>
          <w:sz w:val="24"/>
          <w:szCs w:val="24"/>
        </w:rPr>
        <w:t>This pattern was</w:t>
      </w:r>
      <w:r>
        <w:rPr>
          <w:rFonts w:ascii="Calibri" w:hAnsi="Calibri" w:cs="Calibri"/>
          <w:bCs/>
          <w:sz w:val="24"/>
          <w:szCs w:val="24"/>
        </w:rPr>
        <w:t xml:space="preserve"> consistent across each of the demographic and geographic groups analysed.  A full breakdown of responses is available in </w:t>
      </w:r>
      <w:hyperlink w:anchor="_How_Safe_or" w:history="1">
        <w:r w:rsidRPr="00BB0AFD">
          <w:rPr>
            <w:rStyle w:val="Hyperlink"/>
            <w:rFonts w:ascii="Calibri" w:hAnsi="Calibri" w:cs="Calibri"/>
            <w:bCs/>
            <w:sz w:val="24"/>
            <w:szCs w:val="24"/>
          </w:rPr>
          <w:t>Appendix 1</w:t>
        </w:r>
        <w:r w:rsidR="00BB0AFD" w:rsidRPr="00BB0AFD">
          <w:rPr>
            <w:rStyle w:val="Hyperlink"/>
            <w:rFonts w:ascii="Calibri" w:hAnsi="Calibri" w:cs="Calibri"/>
            <w:bCs/>
            <w:sz w:val="24"/>
            <w:szCs w:val="24"/>
          </w:rPr>
          <w:t>7</w:t>
        </w:r>
      </w:hyperlink>
      <w:r>
        <w:rPr>
          <w:rFonts w:ascii="Calibri" w:hAnsi="Calibri" w:cs="Calibri"/>
          <w:bCs/>
          <w:sz w:val="24"/>
          <w:szCs w:val="24"/>
        </w:rPr>
        <w:t>.</w:t>
      </w:r>
    </w:p>
    <w:p w14:paraId="6F31C85A" w14:textId="77777777" w:rsidR="00D43297" w:rsidRPr="00D35CA3" w:rsidRDefault="00D43297" w:rsidP="00D43297">
      <w:pPr>
        <w:spacing w:after="160" w:line="259" w:lineRule="auto"/>
        <w:rPr>
          <w:rFonts w:ascii="Calibri" w:hAnsi="Calibri" w:cs="Calibri"/>
          <w:b/>
          <w:sz w:val="26"/>
          <w:szCs w:val="26"/>
        </w:rPr>
      </w:pPr>
      <w:r w:rsidRPr="00D35CA3">
        <w:rPr>
          <w:rFonts w:ascii="Calibri" w:hAnsi="Calibri" w:cs="Calibri"/>
          <w:b/>
          <w:sz w:val="26"/>
          <w:szCs w:val="26"/>
        </w:rPr>
        <w:lastRenderedPageBreak/>
        <w:t>How important do you think it is to have green spaces in your local area?</w:t>
      </w:r>
    </w:p>
    <w:p w14:paraId="63E00FD7" w14:textId="56239C46" w:rsidR="00D43297" w:rsidRPr="00C705F6" w:rsidRDefault="00C705F6" w:rsidP="00D43297">
      <w:pPr>
        <w:spacing w:after="160" w:line="259" w:lineRule="auto"/>
        <w:rPr>
          <w:rFonts w:ascii="Calibri" w:hAnsi="Calibri" w:cs="Calibri"/>
          <w:bCs/>
          <w:sz w:val="24"/>
          <w:szCs w:val="24"/>
        </w:rPr>
      </w:pPr>
      <w:r w:rsidRPr="00C705F6">
        <w:rPr>
          <w:rFonts w:ascii="Calibri" w:hAnsi="Calibri" w:cs="Calibri"/>
          <w:bCs/>
          <w:sz w:val="24"/>
          <w:szCs w:val="24"/>
        </w:rPr>
        <w:t>A</w:t>
      </w:r>
      <w:r w:rsidR="00AF627D">
        <w:rPr>
          <w:rFonts w:ascii="Calibri" w:hAnsi="Calibri" w:cs="Calibri"/>
          <w:bCs/>
          <w:sz w:val="24"/>
          <w:szCs w:val="24"/>
        </w:rPr>
        <w:t xml:space="preserve">lmost </w:t>
      </w:r>
      <w:proofErr w:type="gramStart"/>
      <w:r w:rsidR="00AF627D">
        <w:rPr>
          <w:rFonts w:ascii="Calibri" w:hAnsi="Calibri" w:cs="Calibri"/>
          <w:bCs/>
          <w:sz w:val="24"/>
          <w:szCs w:val="24"/>
        </w:rPr>
        <w:t>all of</w:t>
      </w:r>
      <w:proofErr w:type="gramEnd"/>
      <w:r w:rsidR="00AF627D">
        <w:rPr>
          <w:rFonts w:ascii="Calibri" w:hAnsi="Calibri" w:cs="Calibri"/>
          <w:bCs/>
          <w:sz w:val="24"/>
          <w:szCs w:val="24"/>
        </w:rPr>
        <w:t xml:space="preserve"> those surveyed (96.7%)</w:t>
      </w:r>
      <w:r w:rsidR="00F46B83">
        <w:rPr>
          <w:rFonts w:ascii="Calibri" w:hAnsi="Calibri" w:cs="Calibri"/>
          <w:bCs/>
          <w:sz w:val="24"/>
          <w:szCs w:val="24"/>
        </w:rPr>
        <w:t xml:space="preserve"> felt it was important to have</w:t>
      </w:r>
      <w:r w:rsidR="00B91D4E">
        <w:rPr>
          <w:rFonts w:ascii="Calibri" w:hAnsi="Calibri" w:cs="Calibri"/>
          <w:bCs/>
          <w:sz w:val="24"/>
          <w:szCs w:val="24"/>
        </w:rPr>
        <w:t xml:space="preserve"> green spaces in their local area</w:t>
      </w:r>
      <w:r w:rsidR="00512BEF">
        <w:rPr>
          <w:rFonts w:ascii="Calibri" w:hAnsi="Calibri" w:cs="Calibri"/>
          <w:bCs/>
          <w:sz w:val="24"/>
          <w:szCs w:val="24"/>
        </w:rPr>
        <w:t xml:space="preserve">; </w:t>
      </w:r>
      <w:r w:rsidR="006D4600">
        <w:rPr>
          <w:rFonts w:ascii="Calibri" w:hAnsi="Calibri" w:cs="Calibri"/>
          <w:bCs/>
          <w:sz w:val="24"/>
          <w:szCs w:val="24"/>
        </w:rPr>
        <w:t xml:space="preserve">just 0.9% felt </w:t>
      </w:r>
      <w:r w:rsidR="007216E1">
        <w:rPr>
          <w:rFonts w:ascii="Calibri" w:hAnsi="Calibri" w:cs="Calibri"/>
          <w:bCs/>
          <w:sz w:val="24"/>
          <w:szCs w:val="24"/>
        </w:rPr>
        <w:t>this wasn’t important.</w:t>
      </w:r>
    </w:p>
    <w:p w14:paraId="142287F6" w14:textId="0E9D255D" w:rsidR="00C14282" w:rsidRPr="00FD0EF8" w:rsidRDefault="00C14282" w:rsidP="00D43297">
      <w:pPr>
        <w:spacing w:after="160" w:line="259" w:lineRule="auto"/>
        <w:rPr>
          <w:rFonts w:ascii="Calibri" w:hAnsi="Calibri" w:cs="Calibri"/>
          <w:bCs/>
          <w:sz w:val="24"/>
          <w:szCs w:val="24"/>
        </w:rPr>
      </w:pPr>
      <w:r>
        <w:rPr>
          <w:noProof/>
          <w14:ligatures w14:val="standardContextual"/>
        </w:rPr>
        <w:drawing>
          <wp:inline distT="0" distB="0" distL="0" distR="0" wp14:anchorId="3DAF20D9" wp14:editId="68D44131">
            <wp:extent cx="5760000" cy="2473325"/>
            <wp:effectExtent l="0" t="0" r="12700" b="3175"/>
            <wp:docPr id="608106349" name="Chart 1" descr="Chart showing response pattern described in the narrative text">
              <a:extLst xmlns:a="http://schemas.openxmlformats.org/drawingml/2006/main">
                <a:ext uri="{FF2B5EF4-FFF2-40B4-BE49-F238E27FC236}">
                  <a16:creationId xmlns:a16="http://schemas.microsoft.com/office/drawing/2014/main" id="{3BAAB5AF-F376-4C0B-96AC-5094C1A75D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3"/>
              </a:graphicData>
            </a:graphic>
          </wp:inline>
        </w:drawing>
      </w:r>
    </w:p>
    <w:p w14:paraId="3BF5C6DA" w14:textId="77777777" w:rsidR="004A51BD" w:rsidRPr="00FD0EF8" w:rsidRDefault="004A51BD" w:rsidP="00D43297">
      <w:pPr>
        <w:spacing w:after="160" w:line="259" w:lineRule="auto"/>
        <w:rPr>
          <w:rFonts w:ascii="Calibri" w:hAnsi="Calibri" w:cs="Calibri"/>
          <w:bCs/>
          <w:sz w:val="24"/>
          <w:szCs w:val="24"/>
        </w:rPr>
      </w:pPr>
    </w:p>
    <w:p w14:paraId="273BC090" w14:textId="22B3C791" w:rsidR="003C0A45" w:rsidRDefault="003C0A45" w:rsidP="003C0A45">
      <w:pPr>
        <w:spacing w:after="160" w:line="259" w:lineRule="auto"/>
        <w:rPr>
          <w:rFonts w:ascii="Calibri" w:hAnsi="Calibri" w:cs="Calibri"/>
          <w:bCs/>
          <w:sz w:val="24"/>
          <w:szCs w:val="24"/>
        </w:rPr>
      </w:pPr>
      <w:r w:rsidRPr="00ED2B29">
        <w:rPr>
          <w:rFonts w:ascii="Calibri" w:hAnsi="Calibri" w:cs="Calibri"/>
          <w:bCs/>
          <w:sz w:val="24"/>
          <w:szCs w:val="24"/>
        </w:rPr>
        <w:t>This pattern was</w:t>
      </w:r>
      <w:r>
        <w:rPr>
          <w:rFonts w:ascii="Calibri" w:hAnsi="Calibri" w:cs="Calibri"/>
          <w:bCs/>
          <w:sz w:val="24"/>
          <w:szCs w:val="24"/>
        </w:rPr>
        <w:t xml:space="preserve"> consistent across each of the demographic and geographic groups analysed.  A full breakdown of responses is available in </w:t>
      </w:r>
      <w:hyperlink w:anchor="_How_important_do" w:history="1">
        <w:r w:rsidRPr="00FD0EF8">
          <w:rPr>
            <w:rStyle w:val="Hyperlink"/>
            <w:rFonts w:ascii="Calibri" w:hAnsi="Calibri" w:cs="Calibri"/>
            <w:bCs/>
            <w:sz w:val="24"/>
            <w:szCs w:val="24"/>
          </w:rPr>
          <w:t>Appendix 18</w:t>
        </w:r>
      </w:hyperlink>
      <w:r w:rsidRPr="00FD0EF8">
        <w:rPr>
          <w:rFonts w:ascii="Calibri" w:hAnsi="Calibri" w:cs="Calibri"/>
          <w:bCs/>
          <w:sz w:val="24"/>
          <w:szCs w:val="24"/>
        </w:rPr>
        <w:t>.</w:t>
      </w:r>
    </w:p>
    <w:p w14:paraId="32B36523" w14:textId="77777777" w:rsidR="003C0A45" w:rsidRPr="00FD0EF8" w:rsidRDefault="003C0A45" w:rsidP="00D43297">
      <w:pPr>
        <w:spacing w:after="160" w:line="259" w:lineRule="auto"/>
        <w:rPr>
          <w:rFonts w:ascii="Calibri" w:hAnsi="Calibri" w:cs="Calibri"/>
          <w:bCs/>
          <w:sz w:val="24"/>
          <w:szCs w:val="24"/>
        </w:rPr>
      </w:pPr>
    </w:p>
    <w:p w14:paraId="509E3FC1" w14:textId="5C1446A3" w:rsidR="00D43297" w:rsidRDefault="00D43297">
      <w:pPr>
        <w:spacing w:after="160" w:line="259" w:lineRule="auto"/>
        <w:rPr>
          <w:rFonts w:ascii="Calibri" w:hAnsi="Calibri" w:cs="Calibri"/>
          <w:b/>
          <w:sz w:val="26"/>
          <w:szCs w:val="26"/>
        </w:rPr>
      </w:pPr>
    </w:p>
    <w:p w14:paraId="75FC9BA0" w14:textId="77777777" w:rsidR="004A51BD" w:rsidRDefault="004A51BD">
      <w:pPr>
        <w:spacing w:after="160" w:line="259" w:lineRule="auto"/>
        <w:rPr>
          <w:rFonts w:ascii="Calibri" w:hAnsi="Calibri" w:cs="Calibri"/>
          <w:b/>
          <w:sz w:val="26"/>
          <w:szCs w:val="26"/>
        </w:rPr>
      </w:pPr>
    </w:p>
    <w:p w14:paraId="653DC2DC" w14:textId="69AE3AD7" w:rsidR="00E653F8" w:rsidRDefault="00E653F8">
      <w:pPr>
        <w:spacing w:after="160" w:line="259" w:lineRule="auto"/>
        <w:rPr>
          <w:rFonts w:ascii="Calibri" w:hAnsi="Calibri" w:cs="Calibri"/>
          <w:b/>
          <w:sz w:val="26"/>
          <w:szCs w:val="26"/>
        </w:rPr>
      </w:pPr>
    </w:p>
    <w:p w14:paraId="1E5DC90E" w14:textId="77777777" w:rsidR="00E653F8" w:rsidRPr="00A7118B" w:rsidRDefault="00E653F8">
      <w:pPr>
        <w:spacing w:after="160" w:line="259" w:lineRule="auto"/>
        <w:rPr>
          <w:rFonts w:ascii="Calibri" w:hAnsi="Calibri" w:cs="Calibri"/>
          <w:b/>
          <w:sz w:val="26"/>
          <w:szCs w:val="26"/>
        </w:rPr>
      </w:pPr>
    </w:p>
    <w:p w14:paraId="7D15F341" w14:textId="77777777" w:rsidR="00A158C1" w:rsidRDefault="00A158C1">
      <w:pPr>
        <w:spacing w:after="160" w:line="259" w:lineRule="auto"/>
        <w:rPr>
          <w:rFonts w:ascii="Calibri" w:hAnsi="Calibri" w:cs="Calibri"/>
          <w:b/>
          <w:sz w:val="26"/>
          <w:szCs w:val="26"/>
        </w:rPr>
      </w:pPr>
      <w:r>
        <w:rPr>
          <w:rFonts w:ascii="Calibri" w:hAnsi="Calibri" w:cs="Calibri"/>
          <w:b/>
          <w:sz w:val="26"/>
          <w:szCs w:val="26"/>
        </w:rPr>
        <w:br w:type="page"/>
      </w:r>
    </w:p>
    <w:p w14:paraId="4D9F3698" w14:textId="10E6B0B6" w:rsidR="00CB2C68" w:rsidRPr="00BA50FD" w:rsidRDefault="00D35CA3" w:rsidP="00CB2C68">
      <w:pPr>
        <w:rPr>
          <w:rFonts w:ascii="Calibri" w:hAnsi="Calibri" w:cs="Calibri"/>
          <w:b/>
          <w:sz w:val="26"/>
          <w:szCs w:val="26"/>
        </w:rPr>
      </w:pPr>
      <w:r>
        <w:rPr>
          <w:rFonts w:ascii="Calibri" w:hAnsi="Calibri" w:cs="Calibri"/>
          <w:b/>
          <w:sz w:val="26"/>
          <w:szCs w:val="26"/>
        </w:rPr>
        <w:lastRenderedPageBreak/>
        <w:t>34</w:t>
      </w:r>
      <w:r w:rsidR="00CB2C68" w:rsidRPr="00BA50FD">
        <w:rPr>
          <w:rFonts w:ascii="Calibri" w:hAnsi="Calibri" w:cs="Calibri"/>
          <w:b/>
          <w:sz w:val="26"/>
          <w:szCs w:val="26"/>
        </w:rPr>
        <w:t>.  In the last 12 months, have you been to any of the following in Cardiff?</w:t>
      </w:r>
    </w:p>
    <w:p w14:paraId="6FFE3191" w14:textId="36E8858E" w:rsidR="00CB2C68" w:rsidRPr="00BA50FD" w:rsidRDefault="00CB2C68" w:rsidP="00CB2C68">
      <w:pPr>
        <w:ind w:right="-23"/>
        <w:rPr>
          <w:rFonts w:ascii="Calibri" w:hAnsi="Calibri" w:cs="Calibri"/>
          <w:bCs/>
          <w:sz w:val="24"/>
          <w:szCs w:val="24"/>
        </w:rPr>
      </w:pPr>
      <w:r w:rsidRPr="00344522">
        <w:rPr>
          <w:rFonts w:ascii="Calibri" w:hAnsi="Calibri" w:cs="Calibri"/>
          <w:bCs/>
          <w:sz w:val="24"/>
          <w:szCs w:val="24"/>
        </w:rPr>
        <w:t>As seen in previous surveys, respondents were most likely to have been to the cinema, with 56</w:t>
      </w:r>
      <w:r w:rsidR="002B0939" w:rsidRPr="00344522">
        <w:rPr>
          <w:rFonts w:ascii="Calibri" w:hAnsi="Calibri" w:cs="Calibri"/>
          <w:bCs/>
          <w:sz w:val="24"/>
          <w:szCs w:val="24"/>
        </w:rPr>
        <w:t>.9</w:t>
      </w:r>
      <w:r w:rsidRPr="00344522">
        <w:rPr>
          <w:rFonts w:ascii="Calibri" w:hAnsi="Calibri" w:cs="Calibri"/>
          <w:bCs/>
          <w:sz w:val="24"/>
          <w:szCs w:val="24"/>
        </w:rPr>
        <w:t>% having been at least once in the previous year:</w:t>
      </w:r>
    </w:p>
    <w:p w14:paraId="05C08B67" w14:textId="6195CDE9" w:rsidR="00CB2C68" w:rsidRPr="00BA50FD" w:rsidRDefault="0002022A" w:rsidP="00CB2C68">
      <w:pPr>
        <w:ind w:right="-23"/>
        <w:rPr>
          <w:rFonts w:ascii="Calibri" w:hAnsi="Calibri" w:cs="Calibri"/>
          <w:bCs/>
          <w:sz w:val="28"/>
          <w:szCs w:val="28"/>
        </w:rPr>
      </w:pPr>
      <w:r>
        <w:rPr>
          <w:noProof/>
          <w14:ligatures w14:val="standardContextual"/>
        </w:rPr>
        <w:drawing>
          <wp:inline distT="0" distB="0" distL="0" distR="0" wp14:anchorId="5EFE14B2" wp14:editId="757BB7AF">
            <wp:extent cx="5731510" cy="3213100"/>
            <wp:effectExtent l="0" t="0" r="2540" b="6350"/>
            <wp:docPr id="1339530853" name="Chart 1" descr="Chart showing response pattern described in the narrative text">
              <a:extLst xmlns:a="http://schemas.openxmlformats.org/drawingml/2006/main">
                <a:ext uri="{FF2B5EF4-FFF2-40B4-BE49-F238E27FC236}">
                  <a16:creationId xmlns:a16="http://schemas.microsoft.com/office/drawing/2014/main" id="{62970591-49B8-47E6-BB28-82AEDA4AFE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4"/>
              </a:graphicData>
            </a:graphic>
          </wp:inline>
        </w:drawing>
      </w:r>
      <w:r w:rsidR="00CB2C68" w:rsidRPr="00BA50FD">
        <w:rPr>
          <w:i/>
        </w:rPr>
        <w:t xml:space="preserve"> </w:t>
      </w:r>
      <w:r w:rsidR="00CB2C68" w:rsidRPr="00BA50FD">
        <w:rPr>
          <w:i/>
          <w:sz w:val="24"/>
          <w:szCs w:val="24"/>
        </w:rPr>
        <w:t>Base sizes shown in brackets; excludes ‘Don’t Know’ responses</w:t>
      </w:r>
      <w:r w:rsidR="00CB2C68">
        <w:rPr>
          <w:i/>
          <w:sz w:val="24"/>
          <w:szCs w:val="24"/>
        </w:rPr>
        <w:t>.</w:t>
      </w:r>
    </w:p>
    <w:p w14:paraId="46B0AE7B" w14:textId="77777777" w:rsidR="00CB2C68" w:rsidRDefault="00CB2C68" w:rsidP="00CB2C68">
      <w:pPr>
        <w:ind w:right="-23"/>
        <w:rPr>
          <w:rFonts w:ascii="Calibri" w:hAnsi="Calibri" w:cs="Calibri"/>
          <w:bCs/>
          <w:sz w:val="24"/>
          <w:szCs w:val="24"/>
        </w:rPr>
      </w:pPr>
    </w:p>
    <w:p w14:paraId="03228A24" w14:textId="42ACB31C" w:rsidR="00CB2C68" w:rsidRPr="009F4B2A" w:rsidRDefault="00CB2C68" w:rsidP="00CB2C68">
      <w:pPr>
        <w:ind w:right="-23"/>
        <w:rPr>
          <w:rFonts w:ascii="Calibri" w:hAnsi="Calibri" w:cs="Calibri"/>
          <w:bCs/>
          <w:sz w:val="24"/>
          <w:szCs w:val="24"/>
        </w:rPr>
      </w:pPr>
      <w:r w:rsidRPr="00391C8C">
        <w:rPr>
          <w:rFonts w:ascii="Calibri" w:hAnsi="Calibri" w:cs="Calibri"/>
          <w:bCs/>
          <w:sz w:val="24"/>
          <w:szCs w:val="24"/>
        </w:rPr>
        <w:t xml:space="preserve">The proportion of respondents attending at least one cultural activity over the last 12 months </w:t>
      </w:r>
      <w:r w:rsidR="00EF76AA" w:rsidRPr="00391C8C">
        <w:rPr>
          <w:rFonts w:ascii="Calibri" w:hAnsi="Calibri" w:cs="Calibri"/>
          <w:bCs/>
          <w:sz w:val="24"/>
          <w:szCs w:val="24"/>
        </w:rPr>
        <w:t>remained stable (82.9%)</w:t>
      </w:r>
      <w:r w:rsidR="00AA5F46" w:rsidRPr="00391C8C">
        <w:rPr>
          <w:rFonts w:ascii="Calibri" w:hAnsi="Calibri" w:cs="Calibri"/>
          <w:bCs/>
          <w:sz w:val="24"/>
          <w:szCs w:val="24"/>
        </w:rPr>
        <w:t>,</w:t>
      </w:r>
      <w:r w:rsidRPr="00391C8C">
        <w:rPr>
          <w:rFonts w:ascii="Calibri" w:hAnsi="Calibri" w:cs="Calibri"/>
          <w:bCs/>
          <w:sz w:val="24"/>
          <w:szCs w:val="24"/>
        </w:rPr>
        <w:t xml:space="preserve"> below pre-pandemic levels.</w:t>
      </w:r>
    </w:p>
    <w:tbl>
      <w:tblPr>
        <w:tblStyle w:val="GridTable5Dark-Accent6"/>
        <w:tblW w:w="8988" w:type="dxa"/>
        <w:tblLook w:val="04A0" w:firstRow="1" w:lastRow="0" w:firstColumn="1" w:lastColumn="0" w:noHBand="0" w:noVBand="1"/>
      </w:tblPr>
      <w:tblGrid>
        <w:gridCol w:w="2580"/>
        <w:gridCol w:w="1068"/>
        <w:gridCol w:w="1068"/>
        <w:gridCol w:w="1068"/>
        <w:gridCol w:w="1068"/>
        <w:gridCol w:w="1068"/>
        <w:gridCol w:w="1068"/>
      </w:tblGrid>
      <w:tr w:rsidR="00CC1E88" w:rsidRPr="008B25C9" w14:paraId="5F2FE1C2" w14:textId="41ECB9CA" w:rsidTr="00CC1E88">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80" w:type="dxa"/>
            <w:noWrap/>
            <w:hideMark/>
          </w:tcPr>
          <w:p w14:paraId="5F1A384E" w14:textId="77777777" w:rsidR="00CC1E88" w:rsidRPr="008B25C9" w:rsidRDefault="00CC1E88" w:rsidP="00CC1E88">
            <w:pPr>
              <w:spacing w:after="0"/>
              <w:rPr>
                <w:rFonts w:ascii="Times New Roman" w:eastAsia="Times New Roman" w:hAnsi="Times New Roman" w:cs="Times New Roman"/>
                <w:sz w:val="24"/>
                <w:szCs w:val="28"/>
                <w:lang w:eastAsia="en-GB"/>
              </w:rPr>
            </w:pPr>
          </w:p>
        </w:tc>
        <w:tc>
          <w:tcPr>
            <w:tcW w:w="1068" w:type="dxa"/>
          </w:tcPr>
          <w:p w14:paraId="0A1A70D4" w14:textId="00B24A0F" w:rsidR="00CC1E88" w:rsidRPr="008B25C9" w:rsidRDefault="00CC1E88" w:rsidP="00CC1E88">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Pr>
                <w:rFonts w:ascii="Calibri" w:eastAsia="Times New Roman" w:hAnsi="Calibri" w:cs="Calibri"/>
                <w:sz w:val="24"/>
                <w:szCs w:val="28"/>
                <w:lang w:eastAsia="en-GB"/>
              </w:rPr>
              <w:t>2024</w:t>
            </w:r>
          </w:p>
        </w:tc>
        <w:tc>
          <w:tcPr>
            <w:tcW w:w="1068" w:type="dxa"/>
          </w:tcPr>
          <w:p w14:paraId="3806BCBA" w14:textId="5B6A59D9" w:rsidR="00CC1E88" w:rsidRPr="008B25C9" w:rsidRDefault="00CC1E88" w:rsidP="00CC1E88">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8B25C9">
              <w:rPr>
                <w:rFonts w:ascii="Calibri" w:eastAsia="Times New Roman" w:hAnsi="Calibri" w:cs="Calibri"/>
                <w:sz w:val="24"/>
                <w:szCs w:val="28"/>
                <w:lang w:eastAsia="en-GB"/>
              </w:rPr>
              <w:t>2023</w:t>
            </w:r>
          </w:p>
        </w:tc>
        <w:tc>
          <w:tcPr>
            <w:tcW w:w="1068" w:type="dxa"/>
          </w:tcPr>
          <w:p w14:paraId="3E9EEA9D" w14:textId="20D5756E" w:rsidR="00CC1E88" w:rsidRPr="008B25C9" w:rsidRDefault="00CC1E88" w:rsidP="00CC1E88">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8B25C9">
              <w:rPr>
                <w:rFonts w:ascii="Calibri" w:eastAsia="Times New Roman" w:hAnsi="Calibri" w:cs="Calibri"/>
                <w:sz w:val="24"/>
                <w:szCs w:val="28"/>
                <w:lang w:eastAsia="en-GB"/>
              </w:rPr>
              <w:t>2022</w:t>
            </w:r>
          </w:p>
        </w:tc>
        <w:tc>
          <w:tcPr>
            <w:tcW w:w="1068" w:type="dxa"/>
          </w:tcPr>
          <w:p w14:paraId="6444A55F" w14:textId="4344B9F6" w:rsidR="00CC1E88" w:rsidRPr="008B25C9" w:rsidRDefault="00CC1E88" w:rsidP="00CC1E88">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8B25C9">
              <w:rPr>
                <w:rFonts w:ascii="Calibri" w:eastAsia="Times New Roman" w:hAnsi="Calibri" w:cs="Calibri"/>
                <w:sz w:val="24"/>
                <w:szCs w:val="28"/>
                <w:lang w:eastAsia="en-GB"/>
              </w:rPr>
              <w:t>2021</w:t>
            </w:r>
          </w:p>
        </w:tc>
        <w:tc>
          <w:tcPr>
            <w:tcW w:w="1068" w:type="dxa"/>
          </w:tcPr>
          <w:p w14:paraId="01CE763F" w14:textId="111EC3A7" w:rsidR="00CC1E88" w:rsidRPr="008B25C9" w:rsidRDefault="00CC1E88" w:rsidP="00CC1E88">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8B25C9">
              <w:rPr>
                <w:rFonts w:ascii="Calibri" w:eastAsia="Times New Roman" w:hAnsi="Calibri" w:cs="Calibri"/>
                <w:sz w:val="24"/>
                <w:szCs w:val="28"/>
                <w:lang w:eastAsia="en-GB"/>
              </w:rPr>
              <w:t>2020</w:t>
            </w:r>
          </w:p>
        </w:tc>
        <w:tc>
          <w:tcPr>
            <w:tcW w:w="1068" w:type="dxa"/>
          </w:tcPr>
          <w:p w14:paraId="31A05D4A" w14:textId="1BCF7BD6" w:rsidR="00CC1E88" w:rsidRPr="008B25C9" w:rsidRDefault="00CC1E88" w:rsidP="00CC1E88">
            <w:pPr>
              <w:spacing w:after="0"/>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8B25C9">
              <w:rPr>
                <w:rFonts w:ascii="Calibri" w:eastAsia="Times New Roman" w:hAnsi="Calibri" w:cs="Calibri"/>
                <w:sz w:val="24"/>
                <w:szCs w:val="28"/>
                <w:lang w:eastAsia="en-GB"/>
              </w:rPr>
              <w:t>2019</w:t>
            </w:r>
          </w:p>
        </w:tc>
      </w:tr>
      <w:tr w:rsidR="00CC1E88" w:rsidRPr="008B25C9" w14:paraId="7D2B9BD9" w14:textId="36285166" w:rsidTr="00CC1E8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80" w:type="dxa"/>
            <w:noWrap/>
          </w:tcPr>
          <w:p w14:paraId="4AF4C5CA" w14:textId="77777777" w:rsidR="00CC1E88" w:rsidRPr="008B25C9" w:rsidRDefault="00CC1E88" w:rsidP="00CC1E88">
            <w:pPr>
              <w:spacing w:after="0"/>
              <w:rPr>
                <w:rFonts w:ascii="Calibri" w:eastAsia="Times New Roman" w:hAnsi="Calibri" w:cs="Calibri"/>
                <w:color w:val="000000"/>
                <w:sz w:val="24"/>
                <w:szCs w:val="28"/>
                <w:lang w:eastAsia="en-GB"/>
              </w:rPr>
            </w:pPr>
            <w:r w:rsidRPr="008B25C9">
              <w:rPr>
                <w:rFonts w:ascii="Calibri" w:eastAsia="Times New Roman" w:hAnsi="Calibri" w:cs="Calibri"/>
                <w:color w:val="000000"/>
                <w:sz w:val="24"/>
                <w:szCs w:val="28"/>
                <w:lang w:eastAsia="en-GB"/>
              </w:rPr>
              <w:t>At least one activity</w:t>
            </w:r>
          </w:p>
        </w:tc>
        <w:tc>
          <w:tcPr>
            <w:tcW w:w="1068" w:type="dxa"/>
          </w:tcPr>
          <w:p w14:paraId="2DDDBC9B" w14:textId="3DB6A628"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8"/>
                <w:lang w:eastAsia="en-GB"/>
              </w:rPr>
            </w:pPr>
            <w:r>
              <w:rPr>
                <w:rFonts w:ascii="Calibri" w:eastAsia="Times New Roman" w:hAnsi="Calibri" w:cs="Calibri"/>
                <w:i/>
                <w:iCs/>
                <w:sz w:val="24"/>
                <w:szCs w:val="28"/>
                <w:lang w:eastAsia="en-GB"/>
              </w:rPr>
              <w:t>82.9</w:t>
            </w:r>
          </w:p>
        </w:tc>
        <w:tc>
          <w:tcPr>
            <w:tcW w:w="1068" w:type="dxa"/>
          </w:tcPr>
          <w:p w14:paraId="13D44286" w14:textId="1A05B120"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8"/>
                <w:lang w:eastAsia="en-GB"/>
              </w:rPr>
            </w:pPr>
            <w:r w:rsidRPr="008B25C9">
              <w:rPr>
                <w:rFonts w:ascii="Calibri" w:eastAsia="Times New Roman" w:hAnsi="Calibri" w:cs="Calibri"/>
                <w:i/>
                <w:iCs/>
                <w:sz w:val="24"/>
                <w:szCs w:val="28"/>
                <w:lang w:eastAsia="en-GB"/>
              </w:rPr>
              <w:t>84.7</w:t>
            </w:r>
          </w:p>
        </w:tc>
        <w:tc>
          <w:tcPr>
            <w:tcW w:w="1068" w:type="dxa"/>
          </w:tcPr>
          <w:p w14:paraId="1E388C60" w14:textId="71598F1D"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8"/>
                <w:lang w:eastAsia="en-GB"/>
              </w:rPr>
            </w:pPr>
            <w:r w:rsidRPr="008B25C9">
              <w:rPr>
                <w:rFonts w:ascii="Calibri" w:eastAsia="Times New Roman" w:hAnsi="Calibri" w:cs="Calibri"/>
                <w:i/>
                <w:iCs/>
                <w:sz w:val="24"/>
                <w:szCs w:val="28"/>
                <w:lang w:eastAsia="en-GB"/>
              </w:rPr>
              <w:t>81.9</w:t>
            </w:r>
          </w:p>
        </w:tc>
        <w:tc>
          <w:tcPr>
            <w:tcW w:w="1068" w:type="dxa"/>
          </w:tcPr>
          <w:p w14:paraId="3F77D689" w14:textId="18FC32E0"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8"/>
                <w:lang w:eastAsia="en-GB"/>
              </w:rPr>
            </w:pPr>
            <w:r w:rsidRPr="008B25C9">
              <w:rPr>
                <w:rFonts w:ascii="Calibri" w:eastAsia="Times New Roman" w:hAnsi="Calibri" w:cs="Calibri"/>
                <w:i/>
                <w:iCs/>
                <w:sz w:val="24"/>
                <w:szCs w:val="28"/>
                <w:lang w:eastAsia="en-GB"/>
              </w:rPr>
              <w:t>64.4</w:t>
            </w:r>
          </w:p>
        </w:tc>
        <w:tc>
          <w:tcPr>
            <w:tcW w:w="1068" w:type="dxa"/>
          </w:tcPr>
          <w:p w14:paraId="440CE7AD" w14:textId="34E49012" w:rsidR="00CC1E88" w:rsidRPr="00CC1E88"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8"/>
                <w:lang w:eastAsia="en-GB"/>
              </w:rPr>
            </w:pPr>
            <w:r w:rsidRPr="008B25C9">
              <w:rPr>
                <w:rFonts w:ascii="Calibri" w:eastAsia="Times New Roman" w:hAnsi="Calibri" w:cs="Calibri"/>
                <w:i/>
                <w:iCs/>
                <w:sz w:val="24"/>
                <w:szCs w:val="28"/>
                <w:lang w:eastAsia="en-GB"/>
              </w:rPr>
              <w:t>68.8</w:t>
            </w:r>
          </w:p>
        </w:tc>
        <w:tc>
          <w:tcPr>
            <w:tcW w:w="1068" w:type="dxa"/>
          </w:tcPr>
          <w:p w14:paraId="43C78B9F" w14:textId="6D35CD2B" w:rsidR="00CC1E88" w:rsidRPr="00CC1E88"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sz w:val="24"/>
                <w:szCs w:val="28"/>
                <w:lang w:eastAsia="en-GB"/>
              </w:rPr>
            </w:pPr>
            <w:r w:rsidRPr="00CC1E88">
              <w:rPr>
                <w:rFonts w:ascii="Calibri" w:eastAsia="Times New Roman" w:hAnsi="Calibri" w:cs="Calibri"/>
                <w:i/>
                <w:iCs/>
                <w:sz w:val="24"/>
                <w:szCs w:val="28"/>
                <w:lang w:eastAsia="en-GB"/>
              </w:rPr>
              <w:t>92.1</w:t>
            </w:r>
          </w:p>
        </w:tc>
      </w:tr>
      <w:tr w:rsidR="00CC1E88" w:rsidRPr="008B25C9" w14:paraId="4281A16A" w14:textId="2B3F1784" w:rsidTr="00CC1E8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80" w:type="dxa"/>
            <w:noWrap/>
            <w:hideMark/>
          </w:tcPr>
          <w:p w14:paraId="0D06BED5" w14:textId="77777777" w:rsidR="00CC1E88" w:rsidRPr="008B25C9" w:rsidRDefault="00CC1E88" w:rsidP="00CC1E88">
            <w:pPr>
              <w:spacing w:after="0"/>
              <w:rPr>
                <w:rFonts w:ascii="Calibri" w:eastAsia="Times New Roman" w:hAnsi="Calibri" w:cs="Calibri"/>
                <w:color w:val="000000"/>
                <w:sz w:val="24"/>
                <w:szCs w:val="28"/>
                <w:lang w:eastAsia="en-GB"/>
              </w:rPr>
            </w:pPr>
            <w:r w:rsidRPr="008B25C9">
              <w:rPr>
                <w:rFonts w:ascii="Calibri" w:eastAsia="Times New Roman" w:hAnsi="Calibri" w:cs="Calibri"/>
                <w:color w:val="000000"/>
                <w:sz w:val="24"/>
                <w:szCs w:val="28"/>
                <w:lang w:eastAsia="en-GB"/>
              </w:rPr>
              <w:t>Cinema</w:t>
            </w:r>
          </w:p>
        </w:tc>
        <w:tc>
          <w:tcPr>
            <w:tcW w:w="1068" w:type="dxa"/>
          </w:tcPr>
          <w:p w14:paraId="335E160F" w14:textId="446C8FCE" w:rsidR="00CC1E88" w:rsidRPr="008B25C9"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Pr>
                <w:rFonts w:ascii="Calibri" w:eastAsia="Times New Roman" w:hAnsi="Calibri" w:cs="Calibri"/>
                <w:i/>
                <w:iCs/>
                <w:color w:val="000000"/>
                <w:sz w:val="24"/>
                <w:szCs w:val="28"/>
                <w:lang w:eastAsia="en-GB"/>
              </w:rPr>
              <w:t>56.9</w:t>
            </w:r>
          </w:p>
        </w:tc>
        <w:tc>
          <w:tcPr>
            <w:tcW w:w="1068" w:type="dxa"/>
          </w:tcPr>
          <w:p w14:paraId="19F7B49D" w14:textId="6768E38D" w:rsidR="00CC1E88" w:rsidRPr="008B25C9"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57.6</w:t>
            </w:r>
          </w:p>
        </w:tc>
        <w:tc>
          <w:tcPr>
            <w:tcW w:w="1068" w:type="dxa"/>
          </w:tcPr>
          <w:p w14:paraId="6CCEDBED" w14:textId="479AD55A" w:rsidR="00CC1E88" w:rsidRPr="008B25C9"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53.9</w:t>
            </w:r>
          </w:p>
        </w:tc>
        <w:tc>
          <w:tcPr>
            <w:tcW w:w="1068" w:type="dxa"/>
          </w:tcPr>
          <w:p w14:paraId="7D9D4406" w14:textId="2D0325D3" w:rsidR="00CC1E88" w:rsidRPr="008B25C9"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37.7</w:t>
            </w:r>
          </w:p>
        </w:tc>
        <w:tc>
          <w:tcPr>
            <w:tcW w:w="1068" w:type="dxa"/>
          </w:tcPr>
          <w:p w14:paraId="5A23E4AA" w14:textId="0599F01D" w:rsidR="00CC1E88" w:rsidRPr="00CC1E88"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59.7</w:t>
            </w:r>
          </w:p>
        </w:tc>
        <w:tc>
          <w:tcPr>
            <w:tcW w:w="1068" w:type="dxa"/>
          </w:tcPr>
          <w:p w14:paraId="2E75F7A0" w14:textId="158CEB19" w:rsidR="00CC1E88" w:rsidRPr="00CC1E88"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CC1E88">
              <w:rPr>
                <w:rFonts w:ascii="Calibri" w:eastAsia="Times New Roman" w:hAnsi="Calibri" w:cs="Calibri"/>
                <w:i/>
                <w:iCs/>
                <w:color w:val="000000"/>
                <w:sz w:val="24"/>
                <w:szCs w:val="28"/>
                <w:lang w:eastAsia="en-GB"/>
              </w:rPr>
              <w:t>74.0</w:t>
            </w:r>
          </w:p>
        </w:tc>
      </w:tr>
      <w:tr w:rsidR="00CC1E88" w:rsidRPr="008B25C9" w14:paraId="46858CB9" w14:textId="67B92592" w:rsidTr="00CC1E8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80" w:type="dxa"/>
            <w:noWrap/>
          </w:tcPr>
          <w:p w14:paraId="021A2FE9" w14:textId="77777777" w:rsidR="00CC1E88" w:rsidRPr="008B25C9" w:rsidRDefault="00CC1E88" w:rsidP="00CC1E88">
            <w:pPr>
              <w:spacing w:after="0"/>
              <w:rPr>
                <w:rFonts w:ascii="Calibri" w:eastAsia="Times New Roman" w:hAnsi="Calibri" w:cs="Calibri"/>
                <w:color w:val="000000"/>
                <w:sz w:val="24"/>
                <w:szCs w:val="28"/>
                <w:lang w:eastAsia="en-GB"/>
              </w:rPr>
            </w:pPr>
            <w:r w:rsidRPr="008B25C9">
              <w:rPr>
                <w:rFonts w:ascii="Calibri" w:eastAsia="Times New Roman" w:hAnsi="Calibri" w:cs="Calibri"/>
                <w:color w:val="000000"/>
                <w:sz w:val="24"/>
                <w:szCs w:val="28"/>
                <w:lang w:eastAsia="en-GB"/>
              </w:rPr>
              <w:t>Other cultural activity</w:t>
            </w:r>
          </w:p>
        </w:tc>
        <w:tc>
          <w:tcPr>
            <w:tcW w:w="1068" w:type="dxa"/>
          </w:tcPr>
          <w:p w14:paraId="134AD9E9" w14:textId="24957B96"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Pr>
                <w:rFonts w:ascii="Calibri" w:eastAsia="Times New Roman" w:hAnsi="Calibri" w:cs="Calibri"/>
                <w:i/>
                <w:iCs/>
                <w:color w:val="000000"/>
                <w:sz w:val="24"/>
                <w:szCs w:val="28"/>
                <w:lang w:eastAsia="en-GB"/>
              </w:rPr>
              <w:t>51.4</w:t>
            </w:r>
          </w:p>
        </w:tc>
        <w:tc>
          <w:tcPr>
            <w:tcW w:w="1068" w:type="dxa"/>
          </w:tcPr>
          <w:p w14:paraId="0988753C" w14:textId="3DEE8AA3"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51.3</w:t>
            </w:r>
          </w:p>
        </w:tc>
        <w:tc>
          <w:tcPr>
            <w:tcW w:w="1068" w:type="dxa"/>
          </w:tcPr>
          <w:p w14:paraId="3280C4AB" w14:textId="10B1A15F"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50.3</w:t>
            </w:r>
          </w:p>
        </w:tc>
        <w:tc>
          <w:tcPr>
            <w:tcW w:w="1068" w:type="dxa"/>
          </w:tcPr>
          <w:p w14:paraId="6E37F085" w14:textId="228A663C"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28.1</w:t>
            </w:r>
          </w:p>
        </w:tc>
        <w:tc>
          <w:tcPr>
            <w:tcW w:w="1068" w:type="dxa"/>
          </w:tcPr>
          <w:p w14:paraId="1C79748A" w14:textId="1C83253A" w:rsidR="00CC1E88" w:rsidRPr="00CC1E88"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47.3</w:t>
            </w:r>
          </w:p>
        </w:tc>
        <w:tc>
          <w:tcPr>
            <w:tcW w:w="1068" w:type="dxa"/>
          </w:tcPr>
          <w:p w14:paraId="44E350F8" w14:textId="4A78EF19" w:rsidR="00CC1E88" w:rsidRPr="00CC1E88"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CC1E88">
              <w:rPr>
                <w:rFonts w:ascii="Calibri" w:eastAsia="Times New Roman" w:hAnsi="Calibri" w:cs="Calibri"/>
                <w:i/>
                <w:iCs/>
                <w:color w:val="000000"/>
                <w:sz w:val="24"/>
                <w:szCs w:val="28"/>
                <w:lang w:eastAsia="en-GB"/>
              </w:rPr>
              <w:t>66.0</w:t>
            </w:r>
          </w:p>
        </w:tc>
      </w:tr>
      <w:tr w:rsidR="00CC1E88" w:rsidRPr="008B25C9" w14:paraId="3930B017" w14:textId="3FE6F35D" w:rsidTr="00CC1E8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80" w:type="dxa"/>
            <w:noWrap/>
          </w:tcPr>
          <w:p w14:paraId="0C7482AE" w14:textId="77777777" w:rsidR="00CC1E88" w:rsidRPr="008B25C9" w:rsidRDefault="00CC1E88" w:rsidP="00CC1E88">
            <w:pPr>
              <w:spacing w:after="0"/>
              <w:rPr>
                <w:rFonts w:ascii="Calibri" w:eastAsia="Times New Roman" w:hAnsi="Calibri" w:cs="Calibri"/>
                <w:color w:val="000000"/>
                <w:sz w:val="24"/>
                <w:szCs w:val="28"/>
                <w:lang w:eastAsia="en-GB"/>
              </w:rPr>
            </w:pPr>
            <w:r w:rsidRPr="008B25C9">
              <w:rPr>
                <w:rFonts w:ascii="Calibri" w:eastAsia="Times New Roman" w:hAnsi="Calibri" w:cs="Calibri"/>
                <w:color w:val="000000"/>
                <w:sz w:val="24"/>
                <w:szCs w:val="28"/>
                <w:lang w:eastAsia="en-GB"/>
              </w:rPr>
              <w:t>Live music or concert</w:t>
            </w:r>
          </w:p>
        </w:tc>
        <w:tc>
          <w:tcPr>
            <w:tcW w:w="1068" w:type="dxa"/>
          </w:tcPr>
          <w:p w14:paraId="475D9202" w14:textId="79A59DE4" w:rsidR="00CC1E88" w:rsidRPr="008B25C9" w:rsidRDefault="00A2123A"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Pr>
                <w:rFonts w:ascii="Calibri" w:eastAsia="Times New Roman" w:hAnsi="Calibri" w:cs="Calibri"/>
                <w:i/>
                <w:iCs/>
                <w:color w:val="000000"/>
                <w:sz w:val="24"/>
                <w:szCs w:val="28"/>
                <w:lang w:eastAsia="en-GB"/>
              </w:rPr>
              <w:t>48.0</w:t>
            </w:r>
          </w:p>
        </w:tc>
        <w:tc>
          <w:tcPr>
            <w:tcW w:w="1068" w:type="dxa"/>
          </w:tcPr>
          <w:p w14:paraId="7BCB9ED6" w14:textId="03497712" w:rsidR="00CC1E88" w:rsidRPr="008B25C9"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49.7</w:t>
            </w:r>
          </w:p>
        </w:tc>
        <w:tc>
          <w:tcPr>
            <w:tcW w:w="1068" w:type="dxa"/>
          </w:tcPr>
          <w:p w14:paraId="2162336B" w14:textId="364E7AD9" w:rsidR="00CC1E88" w:rsidRPr="008B25C9"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46.2</w:t>
            </w:r>
          </w:p>
        </w:tc>
        <w:tc>
          <w:tcPr>
            <w:tcW w:w="1068" w:type="dxa"/>
          </w:tcPr>
          <w:p w14:paraId="59138A7C" w14:textId="44483691" w:rsidR="00CC1E88" w:rsidRPr="008B25C9"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24.2</w:t>
            </w:r>
          </w:p>
        </w:tc>
        <w:tc>
          <w:tcPr>
            <w:tcW w:w="1068" w:type="dxa"/>
          </w:tcPr>
          <w:p w14:paraId="47A21DCE" w14:textId="51D45025" w:rsidR="00CC1E88" w:rsidRPr="00CC1E88"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43.1</w:t>
            </w:r>
          </w:p>
        </w:tc>
        <w:tc>
          <w:tcPr>
            <w:tcW w:w="1068" w:type="dxa"/>
          </w:tcPr>
          <w:p w14:paraId="1A13181F" w14:textId="3FA8BE87" w:rsidR="00CC1E88" w:rsidRPr="00CC1E88"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CC1E88">
              <w:rPr>
                <w:rFonts w:ascii="Calibri" w:eastAsia="Times New Roman" w:hAnsi="Calibri" w:cs="Calibri"/>
                <w:i/>
                <w:iCs/>
                <w:color w:val="000000"/>
                <w:sz w:val="24"/>
                <w:szCs w:val="28"/>
                <w:lang w:eastAsia="en-GB"/>
              </w:rPr>
              <w:t>60.1</w:t>
            </w:r>
          </w:p>
        </w:tc>
      </w:tr>
      <w:tr w:rsidR="00CC1E88" w:rsidRPr="008B25C9" w14:paraId="6F479F5E" w14:textId="3B38E301" w:rsidTr="00CC1E8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80" w:type="dxa"/>
            <w:noWrap/>
          </w:tcPr>
          <w:p w14:paraId="1BE046FD" w14:textId="77777777" w:rsidR="00CC1E88" w:rsidRPr="008B25C9" w:rsidRDefault="00CC1E88" w:rsidP="00CC1E88">
            <w:pPr>
              <w:spacing w:after="0"/>
              <w:rPr>
                <w:rFonts w:ascii="Calibri" w:eastAsia="Times New Roman" w:hAnsi="Calibri" w:cs="Calibri"/>
                <w:color w:val="000000"/>
                <w:sz w:val="24"/>
                <w:szCs w:val="28"/>
                <w:lang w:eastAsia="en-GB"/>
              </w:rPr>
            </w:pPr>
            <w:r w:rsidRPr="008B25C9">
              <w:rPr>
                <w:rFonts w:ascii="Calibri" w:eastAsia="Times New Roman" w:hAnsi="Calibri" w:cs="Calibri"/>
                <w:color w:val="000000"/>
                <w:sz w:val="24"/>
                <w:szCs w:val="28"/>
                <w:lang w:eastAsia="en-GB"/>
              </w:rPr>
              <w:t>Theatre</w:t>
            </w:r>
          </w:p>
        </w:tc>
        <w:tc>
          <w:tcPr>
            <w:tcW w:w="1068" w:type="dxa"/>
          </w:tcPr>
          <w:p w14:paraId="6EC95F47" w14:textId="0E7817B2" w:rsidR="00CC1E88" w:rsidRPr="008B25C9" w:rsidRDefault="00A2123A"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Pr>
                <w:rFonts w:ascii="Calibri" w:eastAsia="Times New Roman" w:hAnsi="Calibri" w:cs="Calibri"/>
                <w:i/>
                <w:iCs/>
                <w:color w:val="000000"/>
                <w:sz w:val="24"/>
                <w:szCs w:val="28"/>
                <w:lang w:eastAsia="en-GB"/>
              </w:rPr>
              <w:t>48.6</w:t>
            </w:r>
          </w:p>
        </w:tc>
        <w:tc>
          <w:tcPr>
            <w:tcW w:w="1068" w:type="dxa"/>
          </w:tcPr>
          <w:p w14:paraId="07AC854D" w14:textId="34699793"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49.4</w:t>
            </w:r>
          </w:p>
        </w:tc>
        <w:tc>
          <w:tcPr>
            <w:tcW w:w="1068" w:type="dxa"/>
          </w:tcPr>
          <w:p w14:paraId="25DCC0E5" w14:textId="7FFF7EB3"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43.7</w:t>
            </w:r>
          </w:p>
        </w:tc>
        <w:tc>
          <w:tcPr>
            <w:tcW w:w="1068" w:type="dxa"/>
          </w:tcPr>
          <w:p w14:paraId="0E351BFC" w14:textId="2EEF1A9D"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21.0</w:t>
            </w:r>
          </w:p>
        </w:tc>
        <w:tc>
          <w:tcPr>
            <w:tcW w:w="1068" w:type="dxa"/>
          </w:tcPr>
          <w:p w14:paraId="4CD9ED9F" w14:textId="76E36F63" w:rsidR="00CC1E88" w:rsidRPr="00CC1E88"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43.3</w:t>
            </w:r>
          </w:p>
        </w:tc>
        <w:tc>
          <w:tcPr>
            <w:tcW w:w="1068" w:type="dxa"/>
          </w:tcPr>
          <w:p w14:paraId="1069623A" w14:textId="0A53D332" w:rsidR="00CC1E88" w:rsidRPr="00CC1E88"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CC1E88">
              <w:rPr>
                <w:rFonts w:ascii="Calibri" w:eastAsia="Times New Roman" w:hAnsi="Calibri" w:cs="Calibri"/>
                <w:i/>
                <w:iCs/>
                <w:color w:val="000000"/>
                <w:sz w:val="24"/>
                <w:szCs w:val="28"/>
                <w:lang w:eastAsia="en-GB"/>
              </w:rPr>
              <w:t>57.1</w:t>
            </w:r>
          </w:p>
        </w:tc>
      </w:tr>
      <w:tr w:rsidR="00CC1E88" w:rsidRPr="008B25C9" w14:paraId="1AF5798C" w14:textId="21C176D8" w:rsidTr="00CC1E8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80" w:type="dxa"/>
            <w:noWrap/>
          </w:tcPr>
          <w:p w14:paraId="29B9D070" w14:textId="77777777" w:rsidR="00CC1E88" w:rsidRPr="008B25C9" w:rsidRDefault="00CC1E88" w:rsidP="00CC1E88">
            <w:pPr>
              <w:spacing w:after="0"/>
              <w:rPr>
                <w:rFonts w:ascii="Calibri" w:eastAsia="Times New Roman" w:hAnsi="Calibri" w:cs="Calibri"/>
                <w:color w:val="000000"/>
                <w:sz w:val="24"/>
                <w:szCs w:val="28"/>
                <w:lang w:eastAsia="en-GB"/>
              </w:rPr>
            </w:pPr>
            <w:r w:rsidRPr="008B25C9">
              <w:rPr>
                <w:rFonts w:ascii="Calibri" w:eastAsia="Times New Roman" w:hAnsi="Calibri" w:cs="Calibri"/>
                <w:color w:val="000000"/>
                <w:sz w:val="24"/>
                <w:szCs w:val="28"/>
                <w:lang w:eastAsia="en-GB"/>
              </w:rPr>
              <w:t>Museum</w:t>
            </w:r>
          </w:p>
        </w:tc>
        <w:tc>
          <w:tcPr>
            <w:tcW w:w="1068" w:type="dxa"/>
          </w:tcPr>
          <w:p w14:paraId="21E33233" w14:textId="1492C353" w:rsidR="00CC1E88" w:rsidRPr="008B25C9" w:rsidRDefault="00A2123A"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Pr>
                <w:rFonts w:ascii="Calibri" w:eastAsia="Times New Roman" w:hAnsi="Calibri" w:cs="Calibri"/>
                <w:i/>
                <w:iCs/>
                <w:color w:val="000000"/>
                <w:sz w:val="24"/>
                <w:szCs w:val="28"/>
                <w:lang w:eastAsia="en-GB"/>
              </w:rPr>
              <w:t>48.8</w:t>
            </w:r>
          </w:p>
        </w:tc>
        <w:tc>
          <w:tcPr>
            <w:tcW w:w="1068" w:type="dxa"/>
          </w:tcPr>
          <w:p w14:paraId="42F0B86B" w14:textId="51E8B86C" w:rsidR="00CC1E88" w:rsidRPr="008B25C9"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50.0</w:t>
            </w:r>
          </w:p>
        </w:tc>
        <w:tc>
          <w:tcPr>
            <w:tcW w:w="1068" w:type="dxa"/>
          </w:tcPr>
          <w:p w14:paraId="77AAAF03" w14:textId="64DE65B5" w:rsidR="00CC1E88" w:rsidRPr="008B25C9"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42.6</w:t>
            </w:r>
          </w:p>
        </w:tc>
        <w:tc>
          <w:tcPr>
            <w:tcW w:w="1068" w:type="dxa"/>
          </w:tcPr>
          <w:p w14:paraId="54E37723" w14:textId="4F512950" w:rsidR="00CC1E88" w:rsidRPr="008B25C9"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25.0</w:t>
            </w:r>
          </w:p>
        </w:tc>
        <w:tc>
          <w:tcPr>
            <w:tcW w:w="1068" w:type="dxa"/>
          </w:tcPr>
          <w:p w14:paraId="0AC3B7E9" w14:textId="41A0E7A5" w:rsidR="00CC1E88" w:rsidRPr="00CC1E88"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50.9</w:t>
            </w:r>
          </w:p>
        </w:tc>
        <w:tc>
          <w:tcPr>
            <w:tcW w:w="1068" w:type="dxa"/>
          </w:tcPr>
          <w:p w14:paraId="15F8FCD6" w14:textId="62524F93" w:rsidR="00CC1E88" w:rsidRPr="00CC1E88" w:rsidRDefault="00CC1E88" w:rsidP="00CC1E8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8"/>
                <w:lang w:eastAsia="en-GB"/>
              </w:rPr>
            </w:pPr>
            <w:r w:rsidRPr="00CC1E88">
              <w:rPr>
                <w:rFonts w:ascii="Calibri" w:eastAsia="Times New Roman" w:hAnsi="Calibri" w:cs="Calibri"/>
                <w:i/>
                <w:iCs/>
                <w:color w:val="000000"/>
                <w:sz w:val="24"/>
                <w:szCs w:val="28"/>
                <w:lang w:eastAsia="en-GB"/>
              </w:rPr>
              <w:t>64.0</w:t>
            </w:r>
          </w:p>
        </w:tc>
      </w:tr>
      <w:tr w:rsidR="00CC1E88" w:rsidRPr="008B25C9" w14:paraId="6E434269" w14:textId="133ADE35" w:rsidTr="00CC1E8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80" w:type="dxa"/>
            <w:noWrap/>
            <w:hideMark/>
          </w:tcPr>
          <w:p w14:paraId="5644B624" w14:textId="77777777" w:rsidR="00CC1E88" w:rsidRPr="008B25C9" w:rsidRDefault="00CC1E88" w:rsidP="00CC1E88">
            <w:pPr>
              <w:spacing w:after="0"/>
              <w:rPr>
                <w:rFonts w:ascii="Calibri" w:eastAsia="Times New Roman" w:hAnsi="Calibri" w:cs="Calibri"/>
                <w:color w:val="000000"/>
                <w:sz w:val="24"/>
                <w:szCs w:val="28"/>
                <w:lang w:eastAsia="en-GB"/>
              </w:rPr>
            </w:pPr>
            <w:r w:rsidRPr="008B25C9">
              <w:rPr>
                <w:rFonts w:ascii="Calibri" w:eastAsia="Times New Roman" w:hAnsi="Calibri" w:cs="Calibri"/>
                <w:color w:val="000000"/>
                <w:sz w:val="24"/>
                <w:szCs w:val="28"/>
                <w:lang w:eastAsia="en-GB"/>
              </w:rPr>
              <w:t>Art Gallery</w:t>
            </w:r>
          </w:p>
        </w:tc>
        <w:tc>
          <w:tcPr>
            <w:tcW w:w="1068" w:type="dxa"/>
          </w:tcPr>
          <w:p w14:paraId="4EB18E86" w14:textId="269B0049" w:rsidR="00CC1E88" w:rsidRPr="008B25C9" w:rsidRDefault="00A2123A"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Pr>
                <w:rFonts w:ascii="Calibri" w:eastAsia="Times New Roman" w:hAnsi="Calibri" w:cs="Calibri"/>
                <w:i/>
                <w:iCs/>
                <w:color w:val="000000"/>
                <w:sz w:val="24"/>
                <w:szCs w:val="28"/>
                <w:lang w:eastAsia="en-GB"/>
              </w:rPr>
              <w:t>28.5</w:t>
            </w:r>
          </w:p>
        </w:tc>
        <w:tc>
          <w:tcPr>
            <w:tcW w:w="1068" w:type="dxa"/>
          </w:tcPr>
          <w:p w14:paraId="7FB7CC44" w14:textId="67F7E5CB"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25.5</w:t>
            </w:r>
          </w:p>
        </w:tc>
        <w:tc>
          <w:tcPr>
            <w:tcW w:w="1068" w:type="dxa"/>
          </w:tcPr>
          <w:p w14:paraId="052DC7C1" w14:textId="4ECBE909"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22.7</w:t>
            </w:r>
          </w:p>
        </w:tc>
        <w:tc>
          <w:tcPr>
            <w:tcW w:w="1068" w:type="dxa"/>
          </w:tcPr>
          <w:p w14:paraId="4EFB7858" w14:textId="0B743BFB" w:rsidR="00CC1E88" w:rsidRPr="008B25C9"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12.0</w:t>
            </w:r>
          </w:p>
        </w:tc>
        <w:tc>
          <w:tcPr>
            <w:tcW w:w="1068" w:type="dxa"/>
          </w:tcPr>
          <w:p w14:paraId="6475BAF4" w14:textId="481B00D3" w:rsidR="00CC1E88" w:rsidRPr="00CC1E88"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8B25C9">
              <w:rPr>
                <w:rFonts w:ascii="Calibri" w:eastAsia="Times New Roman" w:hAnsi="Calibri" w:cs="Calibri"/>
                <w:i/>
                <w:iCs/>
                <w:color w:val="000000"/>
                <w:sz w:val="24"/>
                <w:szCs w:val="28"/>
                <w:lang w:eastAsia="en-GB"/>
              </w:rPr>
              <w:t>25.9</w:t>
            </w:r>
          </w:p>
        </w:tc>
        <w:tc>
          <w:tcPr>
            <w:tcW w:w="1068" w:type="dxa"/>
          </w:tcPr>
          <w:p w14:paraId="546B44BC" w14:textId="10CEB155" w:rsidR="00CC1E88" w:rsidRPr="00CC1E88" w:rsidRDefault="00CC1E88" w:rsidP="00CC1E8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CC1E88">
              <w:rPr>
                <w:rFonts w:ascii="Calibri" w:eastAsia="Times New Roman" w:hAnsi="Calibri" w:cs="Calibri"/>
                <w:i/>
                <w:iCs/>
                <w:color w:val="000000"/>
                <w:sz w:val="24"/>
                <w:szCs w:val="28"/>
                <w:lang w:eastAsia="en-GB"/>
              </w:rPr>
              <w:t>36.3</w:t>
            </w:r>
          </w:p>
        </w:tc>
      </w:tr>
    </w:tbl>
    <w:p w14:paraId="2557A929" w14:textId="77777777" w:rsidR="00CB2C68" w:rsidRPr="00BA50FD" w:rsidRDefault="00CB2C68" w:rsidP="00CB2C68"/>
    <w:p w14:paraId="758BDD18" w14:textId="77777777" w:rsidR="00A47F15" w:rsidRDefault="00A47F15">
      <w:pPr>
        <w:spacing w:after="160" w:line="259" w:lineRule="auto"/>
        <w:rPr>
          <w:rFonts w:ascii="Calibri" w:hAnsi="Calibri" w:cs="Calibri"/>
          <w:bCs/>
          <w:sz w:val="24"/>
          <w:szCs w:val="24"/>
        </w:rPr>
      </w:pPr>
      <w:r>
        <w:rPr>
          <w:rFonts w:ascii="Calibri" w:hAnsi="Calibri" w:cs="Calibri"/>
          <w:bCs/>
          <w:sz w:val="24"/>
          <w:szCs w:val="24"/>
        </w:rPr>
        <w:br w:type="page"/>
      </w:r>
    </w:p>
    <w:p w14:paraId="625380DD" w14:textId="4B43B388" w:rsidR="00CB2C68" w:rsidRPr="00BA50FD" w:rsidRDefault="00E5741F" w:rsidP="00CB2C68">
      <w:pPr>
        <w:ind w:right="-23"/>
        <w:rPr>
          <w:rFonts w:ascii="Calibri" w:hAnsi="Calibri" w:cs="Calibri"/>
          <w:bCs/>
          <w:sz w:val="24"/>
          <w:szCs w:val="24"/>
        </w:rPr>
      </w:pPr>
      <w:r>
        <w:rPr>
          <w:rFonts w:ascii="Calibri" w:hAnsi="Calibri" w:cs="Calibri"/>
          <w:bCs/>
          <w:sz w:val="24"/>
          <w:szCs w:val="24"/>
        </w:rPr>
        <w:lastRenderedPageBreak/>
        <w:t>As seen in previous surveys, r</w:t>
      </w:r>
      <w:r w:rsidR="00CB2C68" w:rsidRPr="00A47F15">
        <w:rPr>
          <w:rFonts w:ascii="Calibri" w:hAnsi="Calibri" w:cs="Calibri"/>
          <w:bCs/>
          <w:sz w:val="24"/>
          <w:szCs w:val="24"/>
        </w:rPr>
        <w:t>espondents who identified as disabled and those living in the most deprived areas of the city were less likely to attend an event than the average respondent.</w:t>
      </w:r>
      <w:r w:rsidR="000635EC">
        <w:rPr>
          <w:rFonts w:ascii="Calibri" w:hAnsi="Calibri" w:cs="Calibri"/>
          <w:bCs/>
          <w:sz w:val="24"/>
          <w:szCs w:val="24"/>
        </w:rPr>
        <w:t xml:space="preserve">  The proportion of residents from the most deprived areas of the city dropped by more than 10 percentage points, from 78.6% in 2023 to </w:t>
      </w:r>
      <w:r w:rsidR="00FC0B66">
        <w:rPr>
          <w:rFonts w:ascii="Calibri" w:hAnsi="Calibri" w:cs="Calibri"/>
          <w:bCs/>
          <w:sz w:val="24"/>
          <w:szCs w:val="24"/>
        </w:rPr>
        <w:t>66.5%.</w:t>
      </w:r>
    </w:p>
    <w:p w14:paraId="3883998B" w14:textId="11ADDA0F" w:rsidR="00CB2C68" w:rsidRDefault="00337D95" w:rsidP="00CB2C68">
      <w:pPr>
        <w:spacing w:after="0" w:line="240" w:lineRule="auto"/>
        <w:rPr>
          <w:i/>
          <w:sz w:val="24"/>
          <w:szCs w:val="24"/>
        </w:rPr>
      </w:pPr>
      <w:r>
        <w:rPr>
          <w:noProof/>
          <w14:ligatures w14:val="standardContextual"/>
        </w:rPr>
        <w:drawing>
          <wp:inline distT="0" distB="0" distL="0" distR="0" wp14:anchorId="1AC35D74" wp14:editId="64F08C90">
            <wp:extent cx="5731510" cy="2971800"/>
            <wp:effectExtent l="0" t="0" r="2540" b="0"/>
            <wp:docPr id="1050748602" name="Chart 1" descr="Chart showing response pattern described in the narrative text">
              <a:extLst xmlns:a="http://schemas.openxmlformats.org/drawingml/2006/main">
                <a:ext uri="{FF2B5EF4-FFF2-40B4-BE49-F238E27FC236}">
                  <a16:creationId xmlns:a16="http://schemas.microsoft.com/office/drawing/2014/main" id="{7615CB31-BC10-9FD2-E008-A285B309104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5"/>
              </a:graphicData>
            </a:graphic>
          </wp:inline>
        </w:drawing>
      </w:r>
      <w:r w:rsidR="00CB2C68" w:rsidRPr="00BE2778">
        <w:rPr>
          <w:i/>
          <w:sz w:val="24"/>
          <w:szCs w:val="24"/>
        </w:rPr>
        <w:t xml:space="preserve"> </w:t>
      </w:r>
      <w:r w:rsidR="00CB2C68" w:rsidRPr="00BA50FD">
        <w:rPr>
          <w:i/>
          <w:sz w:val="24"/>
          <w:szCs w:val="24"/>
        </w:rPr>
        <w:t>Base sizes shown in brackets</w:t>
      </w:r>
      <w:r w:rsidR="00CB2C68">
        <w:rPr>
          <w:i/>
          <w:sz w:val="24"/>
          <w:szCs w:val="24"/>
        </w:rPr>
        <w:t>.</w:t>
      </w:r>
    </w:p>
    <w:p w14:paraId="2BA63B9E" w14:textId="77777777" w:rsidR="00CB2C68" w:rsidRDefault="00CB2C68" w:rsidP="00CB2C68">
      <w:pPr>
        <w:spacing w:after="0" w:line="240" w:lineRule="auto"/>
        <w:rPr>
          <w:i/>
          <w:sz w:val="24"/>
          <w:szCs w:val="24"/>
        </w:rPr>
      </w:pPr>
    </w:p>
    <w:p w14:paraId="6CDA0BED" w14:textId="77777777" w:rsidR="000635EC" w:rsidRDefault="00F3732A" w:rsidP="00CB2C68">
      <w:pPr>
        <w:spacing w:after="0" w:line="240" w:lineRule="auto"/>
        <w:rPr>
          <w:i/>
          <w:sz w:val="24"/>
          <w:szCs w:val="24"/>
        </w:rPr>
      </w:pPr>
      <w:r>
        <w:rPr>
          <w:noProof/>
          <w14:ligatures w14:val="standardContextual"/>
        </w:rPr>
        <w:drawing>
          <wp:inline distT="0" distB="0" distL="0" distR="0" wp14:anchorId="2A5298B0" wp14:editId="615E921A">
            <wp:extent cx="5760000" cy="2971800"/>
            <wp:effectExtent l="0" t="0" r="12700" b="0"/>
            <wp:docPr id="1760164531" name="Chart 1" descr="Chart showing response pattern described in the narrative text">
              <a:extLst xmlns:a="http://schemas.openxmlformats.org/drawingml/2006/main">
                <a:ext uri="{FF2B5EF4-FFF2-40B4-BE49-F238E27FC236}">
                  <a16:creationId xmlns:a16="http://schemas.microsoft.com/office/drawing/2014/main" id="{EE4F5595-2164-40D4-8F73-62F43E05148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6"/>
              </a:graphicData>
            </a:graphic>
          </wp:inline>
        </w:drawing>
      </w:r>
    </w:p>
    <w:p w14:paraId="2349F93D" w14:textId="7F4B54F9" w:rsidR="00CB2C68" w:rsidRDefault="00CB2C68" w:rsidP="00CB2C68">
      <w:pPr>
        <w:spacing w:after="0" w:line="240" w:lineRule="auto"/>
        <w:rPr>
          <w:noProof/>
        </w:rPr>
      </w:pPr>
      <w:r w:rsidRPr="00BA50FD">
        <w:rPr>
          <w:i/>
          <w:sz w:val="24"/>
          <w:szCs w:val="24"/>
        </w:rPr>
        <w:t>Base sizes shown in brackets</w:t>
      </w:r>
      <w:r>
        <w:rPr>
          <w:i/>
          <w:sz w:val="24"/>
          <w:szCs w:val="24"/>
        </w:rPr>
        <w:t>.</w:t>
      </w:r>
      <w:r>
        <w:rPr>
          <w:noProof/>
        </w:rPr>
        <w:t xml:space="preserve"> </w:t>
      </w:r>
      <w:r>
        <w:rPr>
          <w:noProof/>
        </w:rPr>
        <w:br w:type="page"/>
      </w:r>
    </w:p>
    <w:p w14:paraId="67EB4EA8" w14:textId="77777777" w:rsidR="00CB2C68" w:rsidRPr="00BA50FD" w:rsidRDefault="00CB2C68" w:rsidP="00CB2C68">
      <w:pPr>
        <w:ind w:right="-23"/>
        <w:rPr>
          <w:rFonts w:ascii="Calibri" w:hAnsi="Calibri" w:cs="Calibri"/>
          <w:bCs/>
          <w:sz w:val="24"/>
          <w:szCs w:val="24"/>
        </w:rPr>
      </w:pPr>
    </w:p>
    <w:p w14:paraId="49357765" w14:textId="77777777" w:rsidR="00CB2C68" w:rsidRPr="00BA50FD" w:rsidRDefault="00CB2C68" w:rsidP="00CB2C68"/>
    <w:p w14:paraId="23323AE7" w14:textId="77777777" w:rsidR="00CB2C68" w:rsidRPr="00BA50FD" w:rsidRDefault="00CB2C68" w:rsidP="00CB2C68">
      <w:pPr>
        <w:jc w:val="center"/>
        <w:rPr>
          <w:rFonts w:cstheme="minorHAnsi"/>
          <w:sz w:val="32"/>
        </w:rPr>
      </w:pPr>
    </w:p>
    <w:p w14:paraId="590A8842" w14:textId="77777777" w:rsidR="00CB2C68" w:rsidRPr="00BA50FD" w:rsidRDefault="00CB2C68" w:rsidP="00CB2C68">
      <w:pPr>
        <w:jc w:val="center"/>
        <w:rPr>
          <w:rFonts w:cstheme="minorHAnsi"/>
          <w:sz w:val="32"/>
        </w:rPr>
      </w:pPr>
    </w:p>
    <w:p w14:paraId="041A2BBD" w14:textId="77777777" w:rsidR="00CB2C68" w:rsidRPr="00BA50FD" w:rsidRDefault="00CB2C68" w:rsidP="00CB2C68">
      <w:pPr>
        <w:jc w:val="center"/>
        <w:rPr>
          <w:rFonts w:cstheme="minorHAnsi"/>
          <w:sz w:val="32"/>
        </w:rPr>
      </w:pPr>
    </w:p>
    <w:p w14:paraId="7B0CAA61" w14:textId="77777777" w:rsidR="00CB2C68" w:rsidRPr="00BA50FD" w:rsidRDefault="00CB2C68" w:rsidP="00CB2C68">
      <w:pPr>
        <w:jc w:val="center"/>
        <w:rPr>
          <w:rFonts w:cstheme="minorHAnsi"/>
          <w:sz w:val="32"/>
        </w:rPr>
      </w:pPr>
    </w:p>
    <w:p w14:paraId="2FF13856" w14:textId="77777777" w:rsidR="00CB2C68" w:rsidRPr="00BA50FD" w:rsidRDefault="00CB2C68" w:rsidP="00CB2C68">
      <w:pPr>
        <w:jc w:val="center"/>
        <w:rPr>
          <w:rFonts w:cstheme="minorHAnsi"/>
          <w:sz w:val="32"/>
        </w:rPr>
      </w:pPr>
    </w:p>
    <w:p w14:paraId="540B00B3" w14:textId="77777777" w:rsidR="00CB2C68" w:rsidRPr="00BA50FD" w:rsidRDefault="00CB2C68" w:rsidP="00CB2C68">
      <w:pPr>
        <w:jc w:val="center"/>
        <w:rPr>
          <w:rFonts w:cstheme="minorHAnsi"/>
          <w:sz w:val="32"/>
        </w:rPr>
      </w:pPr>
    </w:p>
    <w:p w14:paraId="4526BB7A" w14:textId="77777777" w:rsidR="00CB2C68" w:rsidRPr="00BA50FD" w:rsidRDefault="00CB2C68" w:rsidP="00CB2C68">
      <w:pPr>
        <w:jc w:val="center"/>
        <w:rPr>
          <w:rFonts w:cstheme="minorHAnsi"/>
          <w:sz w:val="32"/>
        </w:rPr>
      </w:pPr>
    </w:p>
    <w:p w14:paraId="79F31919" w14:textId="1E7742A2" w:rsidR="00CB2C68" w:rsidRPr="00BA50FD" w:rsidRDefault="00CB2C68" w:rsidP="00CB2C68">
      <w:pPr>
        <w:jc w:val="center"/>
        <w:rPr>
          <w:b/>
          <w:sz w:val="36"/>
          <w:szCs w:val="36"/>
        </w:rPr>
      </w:pPr>
      <w:r w:rsidRPr="00BA50FD">
        <w:rPr>
          <w:b/>
          <w:sz w:val="36"/>
          <w:szCs w:val="36"/>
        </w:rPr>
        <w:t xml:space="preserve">Section </w:t>
      </w:r>
      <w:r w:rsidR="00D35CA3">
        <w:rPr>
          <w:b/>
          <w:sz w:val="36"/>
          <w:szCs w:val="36"/>
        </w:rPr>
        <w:t>9</w:t>
      </w:r>
      <w:r w:rsidRPr="00BA50FD">
        <w:rPr>
          <w:b/>
          <w:sz w:val="36"/>
          <w:szCs w:val="36"/>
        </w:rPr>
        <w:t>:</w:t>
      </w:r>
    </w:p>
    <w:p w14:paraId="7E16D5DB" w14:textId="77777777" w:rsidR="00CB2C68" w:rsidRPr="00BA50FD" w:rsidRDefault="00CB2C68" w:rsidP="00CB2C68">
      <w:pPr>
        <w:pStyle w:val="Heading1"/>
        <w:jc w:val="center"/>
        <w:rPr>
          <w:rFonts w:asciiTheme="minorHAnsi" w:hAnsiTheme="minorHAnsi" w:cstheme="minorHAnsi"/>
          <w:b/>
          <w:color w:val="auto"/>
          <w:sz w:val="36"/>
        </w:rPr>
      </w:pPr>
      <w:bookmarkStart w:id="36" w:name="_Toc168164272"/>
      <w:bookmarkStart w:id="37" w:name="_Toc197967200"/>
      <w:r w:rsidRPr="00BA50FD">
        <w:rPr>
          <w:rFonts w:asciiTheme="minorHAnsi" w:hAnsiTheme="minorHAnsi" w:cstheme="minorHAnsi"/>
          <w:b/>
          <w:color w:val="auto"/>
          <w:sz w:val="36"/>
        </w:rPr>
        <w:t>Community Safety</w:t>
      </w:r>
      <w:bookmarkEnd w:id="36"/>
      <w:bookmarkEnd w:id="37"/>
    </w:p>
    <w:p w14:paraId="4D17237A" w14:textId="77777777" w:rsidR="00CB2C68" w:rsidRPr="00BA50FD" w:rsidRDefault="00CB2C68" w:rsidP="00CB2C68"/>
    <w:p w14:paraId="0BB8CEF9"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4BE8DD27" w14:textId="0C7B9FC4" w:rsidR="00CB2C68" w:rsidRPr="00BA50FD" w:rsidRDefault="00D35CA3" w:rsidP="00CB2C68">
      <w:pPr>
        <w:rPr>
          <w:rFonts w:ascii="Calibri" w:hAnsi="Calibri" w:cs="Calibri"/>
          <w:b/>
          <w:sz w:val="26"/>
          <w:szCs w:val="26"/>
        </w:rPr>
      </w:pPr>
      <w:r>
        <w:rPr>
          <w:rFonts w:ascii="Calibri" w:hAnsi="Calibri" w:cs="Calibri"/>
          <w:b/>
          <w:sz w:val="26"/>
          <w:szCs w:val="26"/>
        </w:rPr>
        <w:lastRenderedPageBreak/>
        <w:t>35</w:t>
      </w:r>
      <w:r w:rsidR="00CB2C68" w:rsidRPr="00BA50FD">
        <w:rPr>
          <w:rFonts w:ascii="Calibri" w:hAnsi="Calibri" w:cs="Calibri"/>
          <w:b/>
          <w:sz w:val="26"/>
          <w:szCs w:val="26"/>
        </w:rPr>
        <w:t>.  To what extent would you agree or disagree that the police and other local public services are successfully dealing with anti-social behaviour and crime in your local area?</w:t>
      </w:r>
    </w:p>
    <w:p w14:paraId="3F7911EF" w14:textId="5036AF1E" w:rsidR="00CB2C68" w:rsidRPr="00BA50FD" w:rsidRDefault="0071430F" w:rsidP="00CB2C68">
      <w:pPr>
        <w:rPr>
          <w:rFonts w:ascii="Calibri" w:hAnsi="Calibri" w:cs="Calibri"/>
          <w:bCs/>
          <w:sz w:val="24"/>
          <w:szCs w:val="24"/>
        </w:rPr>
      </w:pPr>
      <w:r w:rsidRPr="00D37C1F">
        <w:rPr>
          <w:rFonts w:ascii="Calibri" w:hAnsi="Calibri" w:cs="Calibri"/>
          <w:bCs/>
          <w:sz w:val="24"/>
          <w:szCs w:val="24"/>
        </w:rPr>
        <w:t>Three in ten</w:t>
      </w:r>
      <w:r w:rsidR="00CB2C68" w:rsidRPr="00D37C1F">
        <w:rPr>
          <w:rFonts w:ascii="Calibri" w:hAnsi="Calibri" w:cs="Calibri"/>
          <w:bCs/>
          <w:sz w:val="24"/>
          <w:szCs w:val="24"/>
        </w:rPr>
        <w:t xml:space="preserve"> (</w:t>
      </w:r>
      <w:r w:rsidRPr="00D37C1F">
        <w:rPr>
          <w:rFonts w:ascii="Calibri" w:hAnsi="Calibri" w:cs="Calibri"/>
          <w:bCs/>
          <w:sz w:val="24"/>
          <w:szCs w:val="24"/>
        </w:rPr>
        <w:t>30.0</w:t>
      </w:r>
      <w:r w:rsidR="00CB2C68" w:rsidRPr="00D37C1F">
        <w:rPr>
          <w:rFonts w:ascii="Calibri" w:hAnsi="Calibri" w:cs="Calibri"/>
          <w:sz w:val="24"/>
          <w:szCs w:val="24"/>
        </w:rPr>
        <w:t xml:space="preserve">%) respondents agreed that enough was being done to tackle anti-social behaviour and crime in their local area; </w:t>
      </w:r>
      <w:r w:rsidR="00CB2C68" w:rsidRPr="00D37C1F">
        <w:rPr>
          <w:rFonts w:ascii="Calibri" w:hAnsi="Calibri" w:cs="Calibri"/>
          <w:bCs/>
          <w:sz w:val="24"/>
          <w:szCs w:val="24"/>
        </w:rPr>
        <w:t>half (</w:t>
      </w:r>
      <w:r w:rsidR="00D37C1F" w:rsidRPr="00D37C1F">
        <w:rPr>
          <w:rFonts w:ascii="Calibri" w:hAnsi="Calibri" w:cs="Calibri"/>
          <w:bCs/>
          <w:sz w:val="24"/>
          <w:szCs w:val="24"/>
        </w:rPr>
        <w:t>47.7</w:t>
      </w:r>
      <w:r w:rsidR="00CB2C68" w:rsidRPr="00D37C1F">
        <w:rPr>
          <w:rFonts w:ascii="Calibri" w:hAnsi="Calibri" w:cs="Calibri"/>
          <w:sz w:val="24"/>
          <w:szCs w:val="24"/>
        </w:rPr>
        <w:t xml:space="preserve">%) disagreed, </w:t>
      </w:r>
      <w:r w:rsidR="00CB2C68" w:rsidRPr="00D37C1F">
        <w:rPr>
          <w:rFonts w:ascii="Calibri" w:hAnsi="Calibri" w:cs="Calibri"/>
          <w:bCs/>
          <w:sz w:val="24"/>
          <w:szCs w:val="24"/>
        </w:rPr>
        <w:t>2</w:t>
      </w:r>
      <w:r w:rsidR="00D37C1F" w:rsidRPr="00D37C1F">
        <w:rPr>
          <w:rFonts w:ascii="Calibri" w:hAnsi="Calibri" w:cs="Calibri"/>
          <w:bCs/>
          <w:sz w:val="24"/>
          <w:szCs w:val="24"/>
        </w:rPr>
        <w:t>4</w:t>
      </w:r>
      <w:r w:rsidR="00CB2C68" w:rsidRPr="00D37C1F">
        <w:rPr>
          <w:rFonts w:ascii="Calibri" w:hAnsi="Calibri" w:cs="Calibri"/>
          <w:bCs/>
          <w:sz w:val="24"/>
          <w:szCs w:val="24"/>
        </w:rPr>
        <w:t>.</w:t>
      </w:r>
      <w:r w:rsidR="00D37C1F" w:rsidRPr="00D37C1F">
        <w:rPr>
          <w:rFonts w:ascii="Calibri" w:hAnsi="Calibri" w:cs="Calibri"/>
          <w:bCs/>
          <w:sz w:val="24"/>
          <w:szCs w:val="24"/>
        </w:rPr>
        <w:t>3</w:t>
      </w:r>
      <w:r w:rsidR="00CB2C68" w:rsidRPr="00D37C1F">
        <w:rPr>
          <w:rFonts w:ascii="Calibri" w:hAnsi="Calibri" w:cs="Calibri"/>
          <w:sz w:val="24"/>
          <w:szCs w:val="24"/>
        </w:rPr>
        <w:t>% disagreeing strongly.</w:t>
      </w:r>
      <w:r w:rsidR="00CB2C68">
        <w:rPr>
          <w:rFonts w:ascii="Calibri" w:hAnsi="Calibri" w:cs="Calibri"/>
          <w:bCs/>
          <w:sz w:val="24"/>
          <w:szCs w:val="24"/>
        </w:rPr>
        <w:t xml:space="preserve">  </w:t>
      </w:r>
    </w:p>
    <w:p w14:paraId="22B1E5D4" w14:textId="3B4B2C10" w:rsidR="00CB2C68" w:rsidRPr="00BA50FD" w:rsidRDefault="0064009A" w:rsidP="00CB2C68">
      <w:r>
        <w:rPr>
          <w:noProof/>
          <w14:ligatures w14:val="standardContextual"/>
        </w:rPr>
        <w:drawing>
          <wp:inline distT="0" distB="0" distL="0" distR="0" wp14:anchorId="511625CF" wp14:editId="23185E96">
            <wp:extent cx="5731510" cy="2284095"/>
            <wp:effectExtent l="0" t="0" r="2540" b="1905"/>
            <wp:docPr id="490550039" name="Chart 1" descr="Chart showing response pattern described in the narrative text">
              <a:extLst xmlns:a="http://schemas.openxmlformats.org/drawingml/2006/main">
                <a:ext uri="{FF2B5EF4-FFF2-40B4-BE49-F238E27FC236}">
                  <a16:creationId xmlns:a16="http://schemas.microsoft.com/office/drawing/2014/main" id="{190D2641-03B1-46D6-B486-9DF60728F9D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7"/>
              </a:graphicData>
            </a:graphic>
          </wp:inline>
        </w:drawing>
      </w:r>
      <w:r w:rsidR="00CB2C68" w:rsidRPr="00BA50FD">
        <w:rPr>
          <w:i/>
          <w:sz w:val="24"/>
          <w:szCs w:val="24"/>
        </w:rPr>
        <w:t xml:space="preserve"> Excludes ‘Don’t Know’ responses</w:t>
      </w:r>
      <w:r w:rsidR="00CB2C68">
        <w:rPr>
          <w:i/>
          <w:sz w:val="24"/>
          <w:szCs w:val="24"/>
        </w:rPr>
        <w:t>.</w:t>
      </w:r>
    </w:p>
    <w:p w14:paraId="1DCAADFD" w14:textId="77777777" w:rsidR="00CB2C68" w:rsidRPr="00BA50FD" w:rsidRDefault="00CB2C68" w:rsidP="00CB2C68">
      <w:pPr>
        <w:rPr>
          <w:rFonts w:ascii="Calibri" w:hAnsi="Calibri" w:cs="Calibri"/>
          <w:bCs/>
          <w:sz w:val="24"/>
          <w:szCs w:val="24"/>
        </w:rPr>
      </w:pPr>
    </w:p>
    <w:p w14:paraId="038190B1" w14:textId="576845F1" w:rsidR="00CB2C68" w:rsidRPr="00BA50FD" w:rsidRDefault="00CB2C68" w:rsidP="00CB2C68">
      <w:pPr>
        <w:rPr>
          <w:rFonts w:ascii="Calibri" w:hAnsi="Calibri" w:cs="Calibri"/>
          <w:bCs/>
          <w:sz w:val="24"/>
          <w:szCs w:val="24"/>
        </w:rPr>
      </w:pPr>
      <w:r w:rsidRPr="00E013EB">
        <w:rPr>
          <w:rFonts w:ascii="Calibri" w:hAnsi="Calibri" w:cs="Calibri"/>
          <w:bCs/>
          <w:sz w:val="24"/>
          <w:szCs w:val="24"/>
        </w:rPr>
        <w:t>The proportion agreeing with this statement shows a year-on-year increase since 2021:</w:t>
      </w:r>
    </w:p>
    <w:p w14:paraId="17D6535F" w14:textId="77777777" w:rsidR="000276FF" w:rsidRPr="00FD0EF8" w:rsidRDefault="000276FF" w:rsidP="00CB2C68">
      <w:pPr>
        <w:rPr>
          <w:rFonts w:ascii="Calibri" w:hAnsi="Calibri" w:cs="Calibri"/>
          <w:bCs/>
          <w:sz w:val="24"/>
          <w:szCs w:val="24"/>
        </w:rPr>
      </w:pPr>
      <w:r>
        <w:rPr>
          <w:noProof/>
          <w14:ligatures w14:val="standardContextual"/>
        </w:rPr>
        <w:drawing>
          <wp:inline distT="0" distB="0" distL="0" distR="0" wp14:anchorId="491BAFF3" wp14:editId="5EAA91B1">
            <wp:extent cx="5760000" cy="2663190"/>
            <wp:effectExtent l="0" t="0" r="12700" b="3810"/>
            <wp:docPr id="2030844559" name="Chart 1" descr="Chart showing response pattern described in the narrative text">
              <a:extLst xmlns:a="http://schemas.openxmlformats.org/drawingml/2006/main">
                <a:ext uri="{FF2B5EF4-FFF2-40B4-BE49-F238E27FC236}">
                  <a16:creationId xmlns:a16="http://schemas.microsoft.com/office/drawing/2014/main" id="{AE44F011-6B00-4BDE-8824-6D4A6C5D22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8"/>
              </a:graphicData>
            </a:graphic>
          </wp:inline>
        </w:drawing>
      </w:r>
    </w:p>
    <w:p w14:paraId="571F78D8" w14:textId="77777777" w:rsidR="00E013EB" w:rsidRPr="00FD0EF8" w:rsidRDefault="00E013EB">
      <w:pPr>
        <w:spacing w:after="160" w:line="259" w:lineRule="auto"/>
        <w:rPr>
          <w:rFonts w:ascii="Calibri" w:hAnsi="Calibri" w:cs="Calibri"/>
          <w:bCs/>
          <w:sz w:val="24"/>
          <w:szCs w:val="24"/>
        </w:rPr>
      </w:pPr>
      <w:r w:rsidRPr="00FD0EF8">
        <w:rPr>
          <w:rFonts w:ascii="Calibri" w:hAnsi="Calibri" w:cs="Calibri"/>
          <w:bCs/>
          <w:sz w:val="24"/>
          <w:szCs w:val="24"/>
        </w:rPr>
        <w:br w:type="page"/>
      </w:r>
    </w:p>
    <w:p w14:paraId="2049C73B" w14:textId="4FEC948A" w:rsidR="00CB2C68" w:rsidRPr="00BA50FD" w:rsidRDefault="00EA3C06" w:rsidP="00CB2C68">
      <w:pPr>
        <w:rPr>
          <w:rFonts w:ascii="Calibri" w:hAnsi="Calibri" w:cs="Calibri"/>
          <w:bCs/>
          <w:sz w:val="24"/>
          <w:szCs w:val="24"/>
        </w:rPr>
      </w:pPr>
      <w:r w:rsidRPr="00E6337C">
        <w:rPr>
          <w:rFonts w:ascii="Calibri" w:hAnsi="Calibri" w:cs="Calibri"/>
          <w:bCs/>
          <w:sz w:val="24"/>
          <w:szCs w:val="24"/>
        </w:rPr>
        <w:lastRenderedPageBreak/>
        <w:t>Respondents from ethnically diverse backgrounds</w:t>
      </w:r>
      <w:r w:rsidR="00CB2C68" w:rsidRPr="00E6337C">
        <w:rPr>
          <w:rFonts w:ascii="Calibri" w:hAnsi="Calibri" w:cs="Calibri"/>
          <w:bCs/>
          <w:sz w:val="24"/>
          <w:szCs w:val="24"/>
        </w:rPr>
        <w:t xml:space="preserve"> were most likely to agree with this statement (</w:t>
      </w:r>
      <w:r w:rsidR="00F57F11" w:rsidRPr="00E6337C">
        <w:rPr>
          <w:rFonts w:ascii="Calibri" w:hAnsi="Calibri" w:cs="Calibri"/>
          <w:bCs/>
          <w:sz w:val="24"/>
          <w:szCs w:val="24"/>
        </w:rPr>
        <w:t>40.9</w:t>
      </w:r>
      <w:r w:rsidR="00CB2C68" w:rsidRPr="00E6337C">
        <w:rPr>
          <w:rFonts w:ascii="Calibri" w:hAnsi="Calibri" w:cs="Calibri"/>
          <w:bCs/>
          <w:sz w:val="24"/>
          <w:szCs w:val="24"/>
        </w:rPr>
        <w:t>%); those identifying as disabled or residing in the Southern Arc of the city were most likely to disagree (5</w:t>
      </w:r>
      <w:r w:rsidR="009D0D58" w:rsidRPr="00E6337C">
        <w:rPr>
          <w:rFonts w:ascii="Calibri" w:hAnsi="Calibri" w:cs="Calibri"/>
          <w:bCs/>
          <w:sz w:val="24"/>
          <w:szCs w:val="24"/>
        </w:rPr>
        <w:t>5</w:t>
      </w:r>
      <w:r w:rsidR="00CB2C68" w:rsidRPr="00E6337C">
        <w:rPr>
          <w:rFonts w:ascii="Calibri" w:hAnsi="Calibri" w:cs="Calibri"/>
          <w:bCs/>
          <w:sz w:val="24"/>
          <w:szCs w:val="24"/>
        </w:rPr>
        <w:t>.7% and 5</w:t>
      </w:r>
      <w:r w:rsidR="009D0D58" w:rsidRPr="00E6337C">
        <w:rPr>
          <w:rFonts w:ascii="Calibri" w:hAnsi="Calibri" w:cs="Calibri"/>
          <w:bCs/>
          <w:sz w:val="24"/>
          <w:szCs w:val="24"/>
        </w:rPr>
        <w:t>5</w:t>
      </w:r>
      <w:r w:rsidR="00CB2C68" w:rsidRPr="00E6337C">
        <w:rPr>
          <w:rFonts w:ascii="Calibri" w:hAnsi="Calibri" w:cs="Calibri"/>
          <w:bCs/>
          <w:sz w:val="24"/>
          <w:szCs w:val="24"/>
        </w:rPr>
        <w:t>.</w:t>
      </w:r>
      <w:r w:rsidR="009D0D58" w:rsidRPr="00E6337C">
        <w:rPr>
          <w:rFonts w:ascii="Calibri" w:hAnsi="Calibri" w:cs="Calibri"/>
          <w:bCs/>
          <w:sz w:val="24"/>
          <w:szCs w:val="24"/>
        </w:rPr>
        <w:t>1</w:t>
      </w:r>
      <w:r w:rsidR="00CB2C68" w:rsidRPr="00E6337C">
        <w:rPr>
          <w:rFonts w:ascii="Calibri" w:hAnsi="Calibri" w:cs="Calibri"/>
          <w:bCs/>
          <w:sz w:val="24"/>
          <w:szCs w:val="24"/>
        </w:rPr>
        <w:t>% respectively).</w:t>
      </w:r>
    </w:p>
    <w:p w14:paraId="496CDAB4" w14:textId="19AF93DA" w:rsidR="00CB2C68" w:rsidRPr="003C715D" w:rsidRDefault="004C5BB6" w:rsidP="00CB2C68">
      <w:pPr>
        <w:rPr>
          <w:i/>
        </w:rPr>
      </w:pPr>
      <w:r>
        <w:rPr>
          <w:noProof/>
          <w14:ligatures w14:val="standardContextual"/>
        </w:rPr>
        <w:drawing>
          <wp:inline distT="0" distB="0" distL="0" distR="0" wp14:anchorId="2629A63D" wp14:editId="4544B9F3">
            <wp:extent cx="5731510" cy="3543300"/>
            <wp:effectExtent l="0" t="0" r="2540" b="0"/>
            <wp:docPr id="106238394" name="Chart 1" descr="Chart showing response pattern described in the narrative text">
              <a:extLst xmlns:a="http://schemas.openxmlformats.org/drawingml/2006/main">
                <a:ext uri="{FF2B5EF4-FFF2-40B4-BE49-F238E27FC236}">
                  <a16:creationId xmlns:a16="http://schemas.microsoft.com/office/drawing/2014/main" id="{305CEA86-E710-4648-867B-41E6ECCDB5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9"/>
              </a:graphicData>
            </a:graphic>
          </wp:inline>
        </w:drawing>
      </w:r>
      <w:r w:rsidR="00CB2C68" w:rsidRPr="00BA50FD">
        <w:rPr>
          <w:i/>
        </w:rPr>
        <w:t xml:space="preserve"> </w:t>
      </w:r>
      <w:r w:rsidR="00CB2C68" w:rsidRPr="00BA50FD">
        <w:rPr>
          <w:i/>
          <w:sz w:val="24"/>
          <w:szCs w:val="24"/>
        </w:rPr>
        <w:t>Base sizes shown in brackets; excludes ‘Don’t Know’ responses</w:t>
      </w:r>
      <w:r w:rsidR="00CB2C68">
        <w:rPr>
          <w:i/>
          <w:sz w:val="24"/>
          <w:szCs w:val="24"/>
        </w:rPr>
        <w:t>.</w:t>
      </w:r>
    </w:p>
    <w:p w14:paraId="0DA6FED2" w14:textId="67EEEA54" w:rsidR="00CB2C68" w:rsidRPr="00BA50FD" w:rsidRDefault="00CB2C68" w:rsidP="00E87309">
      <w:pPr>
        <w:spacing w:after="0"/>
        <w:rPr>
          <w:rFonts w:ascii="Calibri" w:hAnsi="Calibri" w:cs="Calibri"/>
          <w:bCs/>
          <w:sz w:val="24"/>
          <w:szCs w:val="24"/>
        </w:rPr>
      </w:pPr>
    </w:p>
    <w:p w14:paraId="5A8A7E34" w14:textId="6632CF04" w:rsidR="00CB2C68" w:rsidRPr="00BA50FD" w:rsidRDefault="00CB2C68" w:rsidP="00CB2C68">
      <w:pPr>
        <w:rPr>
          <w:rFonts w:ascii="Calibri" w:hAnsi="Calibri" w:cs="Calibri"/>
          <w:bCs/>
          <w:sz w:val="24"/>
          <w:szCs w:val="24"/>
        </w:rPr>
      </w:pPr>
      <w:r w:rsidRPr="00E87309">
        <w:rPr>
          <w:rFonts w:ascii="Calibri" w:hAnsi="Calibri" w:cs="Calibri"/>
          <w:bCs/>
          <w:sz w:val="24"/>
          <w:szCs w:val="24"/>
        </w:rPr>
        <w:t xml:space="preserve">As in previous years, there was a </w:t>
      </w:r>
      <w:r w:rsidR="00DB2DEC" w:rsidRPr="00E87309">
        <w:rPr>
          <w:rFonts w:ascii="Calibri" w:hAnsi="Calibri" w:cs="Calibri"/>
          <w:bCs/>
          <w:sz w:val="24"/>
          <w:szCs w:val="24"/>
        </w:rPr>
        <w:t>broad</w:t>
      </w:r>
      <w:r w:rsidRPr="00E87309">
        <w:rPr>
          <w:rFonts w:ascii="Calibri" w:hAnsi="Calibri" w:cs="Calibri"/>
          <w:bCs/>
          <w:sz w:val="24"/>
          <w:szCs w:val="24"/>
        </w:rPr>
        <w:t xml:space="preserve"> correlation between disagreement with this statement and level of deprivation, with those in the most deprived areas </w:t>
      </w:r>
      <w:r w:rsidR="00275E28" w:rsidRPr="00E87309">
        <w:rPr>
          <w:rFonts w:ascii="Calibri" w:hAnsi="Calibri" w:cs="Calibri"/>
          <w:bCs/>
          <w:sz w:val="24"/>
          <w:szCs w:val="24"/>
        </w:rPr>
        <w:t xml:space="preserve">almost twice </w:t>
      </w:r>
      <w:r w:rsidR="003F012D" w:rsidRPr="00E87309">
        <w:rPr>
          <w:rFonts w:ascii="Calibri" w:hAnsi="Calibri" w:cs="Calibri"/>
          <w:bCs/>
          <w:sz w:val="24"/>
          <w:szCs w:val="24"/>
        </w:rPr>
        <w:t>a</w:t>
      </w:r>
      <w:r w:rsidRPr="00E87309">
        <w:rPr>
          <w:rFonts w:ascii="Calibri" w:hAnsi="Calibri" w:cs="Calibri"/>
          <w:bCs/>
          <w:sz w:val="24"/>
          <w:szCs w:val="24"/>
        </w:rPr>
        <w:t>s likely to disagree</w:t>
      </w:r>
      <w:r w:rsidR="00857D23" w:rsidRPr="00E87309">
        <w:rPr>
          <w:rFonts w:ascii="Calibri" w:hAnsi="Calibri" w:cs="Calibri"/>
          <w:bCs/>
          <w:sz w:val="24"/>
          <w:szCs w:val="24"/>
        </w:rPr>
        <w:t xml:space="preserve"> compared with those in the least deprived areas</w:t>
      </w:r>
      <w:r w:rsidR="001D7C34" w:rsidRPr="00E87309">
        <w:rPr>
          <w:rFonts w:ascii="Calibri" w:hAnsi="Calibri" w:cs="Calibri"/>
          <w:bCs/>
          <w:sz w:val="24"/>
          <w:szCs w:val="24"/>
        </w:rPr>
        <w:t xml:space="preserve"> (</w:t>
      </w:r>
      <w:r w:rsidR="00E87309" w:rsidRPr="00E87309">
        <w:rPr>
          <w:rFonts w:ascii="Calibri" w:hAnsi="Calibri" w:cs="Calibri"/>
          <w:bCs/>
          <w:sz w:val="24"/>
          <w:szCs w:val="24"/>
        </w:rPr>
        <w:t xml:space="preserve">60.8% and </w:t>
      </w:r>
      <w:r w:rsidR="002D2A56" w:rsidRPr="00E87309">
        <w:rPr>
          <w:rFonts w:ascii="Calibri" w:hAnsi="Calibri" w:cs="Calibri"/>
          <w:bCs/>
          <w:sz w:val="24"/>
          <w:szCs w:val="24"/>
        </w:rPr>
        <w:t>31.8</w:t>
      </w:r>
      <w:r w:rsidR="00C63A4B" w:rsidRPr="00E87309">
        <w:rPr>
          <w:rFonts w:ascii="Calibri" w:hAnsi="Calibri" w:cs="Calibri"/>
          <w:bCs/>
          <w:sz w:val="24"/>
          <w:szCs w:val="24"/>
        </w:rPr>
        <w:t>%</w:t>
      </w:r>
      <w:r w:rsidR="00E87309">
        <w:rPr>
          <w:rFonts w:ascii="Calibri" w:hAnsi="Calibri" w:cs="Calibri"/>
          <w:bCs/>
          <w:sz w:val="24"/>
          <w:szCs w:val="24"/>
        </w:rPr>
        <w:t xml:space="preserve"> respectively</w:t>
      </w:r>
      <w:r w:rsidR="002D2A56">
        <w:rPr>
          <w:rFonts w:ascii="Calibri" w:hAnsi="Calibri" w:cs="Calibri"/>
          <w:bCs/>
          <w:sz w:val="24"/>
          <w:szCs w:val="24"/>
        </w:rPr>
        <w:t>).</w:t>
      </w:r>
    </w:p>
    <w:p w14:paraId="0E186869" w14:textId="2E3CD995" w:rsidR="00CB2C68" w:rsidRPr="00BA50FD" w:rsidRDefault="00A51CE3" w:rsidP="00CB2C68">
      <w:pPr>
        <w:rPr>
          <w:sz w:val="24"/>
          <w:szCs w:val="24"/>
        </w:rPr>
      </w:pPr>
      <w:r>
        <w:rPr>
          <w:noProof/>
          <w14:ligatures w14:val="standardContextual"/>
        </w:rPr>
        <w:drawing>
          <wp:inline distT="0" distB="0" distL="0" distR="0" wp14:anchorId="0912EA67" wp14:editId="7453F1A7">
            <wp:extent cx="5731510" cy="2676525"/>
            <wp:effectExtent l="0" t="0" r="2540" b="9525"/>
            <wp:docPr id="2078719855" name="Chart 1" descr="Chart showing response pattern described in the narrative text">
              <a:extLst xmlns:a="http://schemas.openxmlformats.org/drawingml/2006/main">
                <a:ext uri="{FF2B5EF4-FFF2-40B4-BE49-F238E27FC236}">
                  <a16:creationId xmlns:a16="http://schemas.microsoft.com/office/drawing/2014/main" id="{1D01A9B3-D880-45DA-A3F5-614FFE478A6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0"/>
              </a:graphicData>
            </a:graphic>
          </wp:inline>
        </w:drawing>
      </w:r>
      <w:r w:rsidR="00CB2C68" w:rsidRPr="00BA50FD">
        <w:rPr>
          <w:i/>
          <w:sz w:val="24"/>
          <w:szCs w:val="24"/>
        </w:rPr>
        <w:t>Base sizes shown in brackets; excludes ‘Don’t Know’ responses</w:t>
      </w:r>
      <w:r w:rsidR="00CB2C68">
        <w:rPr>
          <w:i/>
          <w:sz w:val="24"/>
          <w:szCs w:val="24"/>
        </w:rPr>
        <w:t>.</w:t>
      </w:r>
    </w:p>
    <w:p w14:paraId="5BCA9616" w14:textId="7C1035B5" w:rsidR="00CB2C68" w:rsidRPr="00BA50FD" w:rsidRDefault="00CB2C68" w:rsidP="00CB2C68">
      <w:pPr>
        <w:rPr>
          <w:rFonts w:ascii="Calibri" w:hAnsi="Calibri" w:cs="Calibri"/>
          <w:bCs/>
          <w:sz w:val="24"/>
          <w:szCs w:val="24"/>
        </w:rPr>
      </w:pPr>
      <w:r w:rsidRPr="00A201B7">
        <w:rPr>
          <w:rFonts w:ascii="Calibri" w:hAnsi="Calibri" w:cs="Calibri"/>
          <w:bCs/>
          <w:sz w:val="24"/>
          <w:szCs w:val="24"/>
        </w:rPr>
        <w:lastRenderedPageBreak/>
        <w:t xml:space="preserve">The gap in </w:t>
      </w:r>
      <w:r w:rsidR="0019694E" w:rsidRPr="00A201B7">
        <w:rPr>
          <w:rFonts w:ascii="Calibri" w:hAnsi="Calibri" w:cs="Calibri"/>
          <w:bCs/>
          <w:sz w:val="24"/>
          <w:szCs w:val="24"/>
        </w:rPr>
        <w:t>dis</w:t>
      </w:r>
      <w:r w:rsidRPr="00A201B7">
        <w:rPr>
          <w:rFonts w:ascii="Calibri" w:hAnsi="Calibri" w:cs="Calibri"/>
          <w:bCs/>
          <w:sz w:val="24"/>
          <w:szCs w:val="24"/>
        </w:rPr>
        <w:t xml:space="preserve">agreement between the most and least deprived areas </w:t>
      </w:r>
      <w:r w:rsidR="00BB083C" w:rsidRPr="00A201B7">
        <w:rPr>
          <w:rFonts w:ascii="Calibri" w:hAnsi="Calibri" w:cs="Calibri"/>
          <w:bCs/>
          <w:sz w:val="24"/>
          <w:szCs w:val="24"/>
        </w:rPr>
        <w:t>has remained broadly consistent over the</w:t>
      </w:r>
      <w:r w:rsidR="00A764A1" w:rsidRPr="00A201B7">
        <w:rPr>
          <w:rFonts w:ascii="Calibri" w:hAnsi="Calibri" w:cs="Calibri"/>
          <w:bCs/>
          <w:sz w:val="24"/>
          <w:szCs w:val="24"/>
        </w:rPr>
        <w:t xml:space="preserve"> past three years, around three times</w:t>
      </w:r>
      <w:r w:rsidRPr="00A201B7">
        <w:rPr>
          <w:rFonts w:ascii="Calibri" w:hAnsi="Calibri" w:cs="Calibri"/>
          <w:bCs/>
          <w:sz w:val="24"/>
          <w:szCs w:val="24"/>
        </w:rPr>
        <w:t xml:space="preserve"> that seen in 2021:</w:t>
      </w:r>
    </w:p>
    <w:tbl>
      <w:tblPr>
        <w:tblStyle w:val="GridTable5Dark-Accent6"/>
        <w:tblW w:w="6953" w:type="dxa"/>
        <w:tblLayout w:type="fixed"/>
        <w:tblLook w:val="04A0" w:firstRow="1" w:lastRow="0" w:firstColumn="1" w:lastColumn="0" w:noHBand="0" w:noVBand="1"/>
      </w:tblPr>
      <w:tblGrid>
        <w:gridCol w:w="1502"/>
        <w:gridCol w:w="1817"/>
        <w:gridCol w:w="1817"/>
        <w:gridCol w:w="1817"/>
      </w:tblGrid>
      <w:tr w:rsidR="00CB2C68" w:rsidRPr="00057F83" w14:paraId="447AB321" w14:textId="77777777" w:rsidTr="00150AB2">
        <w:trPr>
          <w:cnfStyle w:val="100000000000" w:firstRow="1" w:lastRow="0" w:firstColumn="0" w:lastColumn="0" w:oddVBand="0" w:evenVBand="0" w:oddHBand="0" w:evenHBand="0" w:firstRowFirstColumn="0" w:firstRowLastColumn="0" w:lastRowFirstColumn="0" w:lastRowLastColumn="0"/>
          <w:trHeight w:val="387"/>
        </w:trPr>
        <w:tc>
          <w:tcPr>
            <w:cnfStyle w:val="001000000000" w:firstRow="0" w:lastRow="0" w:firstColumn="1" w:lastColumn="0" w:oddVBand="0" w:evenVBand="0" w:oddHBand="0" w:evenHBand="0" w:firstRowFirstColumn="0" w:firstRowLastColumn="0" w:lastRowFirstColumn="0" w:lastRowLastColumn="0"/>
            <w:tcW w:w="1502" w:type="dxa"/>
          </w:tcPr>
          <w:p w14:paraId="05ECB2F8" w14:textId="77777777" w:rsidR="00CB2C68" w:rsidRPr="00057F83" w:rsidRDefault="00CB2C68" w:rsidP="00150AB2">
            <w:pPr>
              <w:spacing w:after="0"/>
              <w:rPr>
                <w:rFonts w:ascii="Calibri" w:eastAsia="Times New Roman" w:hAnsi="Calibri" w:cs="Calibri"/>
                <w:sz w:val="24"/>
                <w:szCs w:val="28"/>
                <w:lang w:eastAsia="en-GB"/>
              </w:rPr>
            </w:pPr>
            <w:r w:rsidRPr="00057F83">
              <w:rPr>
                <w:sz w:val="24"/>
                <w:szCs w:val="28"/>
              </w:rPr>
              <w:t>% Disagree</w:t>
            </w:r>
          </w:p>
        </w:tc>
        <w:tc>
          <w:tcPr>
            <w:tcW w:w="1817" w:type="dxa"/>
          </w:tcPr>
          <w:p w14:paraId="649A99ED" w14:textId="77777777" w:rsidR="00CB2C68" w:rsidRPr="00057F83"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057F83">
              <w:rPr>
                <w:rFonts w:ascii="Calibri" w:eastAsia="Times New Roman" w:hAnsi="Calibri" w:cs="Calibri"/>
                <w:sz w:val="24"/>
                <w:szCs w:val="28"/>
                <w:lang w:eastAsia="en-GB"/>
              </w:rPr>
              <w:t>Most Deprived</w:t>
            </w:r>
          </w:p>
        </w:tc>
        <w:tc>
          <w:tcPr>
            <w:tcW w:w="1817" w:type="dxa"/>
            <w:noWrap/>
          </w:tcPr>
          <w:p w14:paraId="1A0FFE07" w14:textId="77777777" w:rsidR="00CB2C68" w:rsidRPr="00057F83" w:rsidRDefault="00CB2C68" w:rsidP="00150AB2">
            <w:pPr>
              <w:spacing w:after="0"/>
              <w:cnfStyle w:val="100000000000" w:firstRow="1" w:lastRow="0" w:firstColumn="0" w:lastColumn="0" w:oddVBand="0" w:evenVBand="0" w:oddHBand="0" w:evenHBand="0" w:firstRowFirstColumn="0" w:firstRowLastColumn="0" w:lastRowFirstColumn="0" w:lastRowLastColumn="0"/>
              <w:rPr>
                <w:sz w:val="24"/>
                <w:szCs w:val="28"/>
              </w:rPr>
            </w:pPr>
            <w:r w:rsidRPr="00057F83">
              <w:rPr>
                <w:rFonts w:ascii="Calibri" w:eastAsia="Times New Roman" w:hAnsi="Calibri" w:cs="Calibri"/>
                <w:sz w:val="24"/>
                <w:szCs w:val="28"/>
                <w:lang w:eastAsia="en-GB"/>
              </w:rPr>
              <w:t>Least Deprived</w:t>
            </w:r>
          </w:p>
        </w:tc>
        <w:tc>
          <w:tcPr>
            <w:tcW w:w="1817" w:type="dxa"/>
          </w:tcPr>
          <w:p w14:paraId="72911FB7" w14:textId="77777777" w:rsidR="00CB2C68" w:rsidRPr="00057F83" w:rsidRDefault="00CB2C68" w:rsidP="00150AB2">
            <w:pPr>
              <w:spacing w:after="0"/>
              <w:cnfStyle w:val="100000000000" w:firstRow="1" w:lastRow="0" w:firstColumn="0" w:lastColumn="0" w:oddVBand="0" w:evenVBand="0" w:oddHBand="0" w:evenHBand="0" w:firstRowFirstColumn="0" w:firstRowLastColumn="0" w:lastRowFirstColumn="0" w:lastRowLastColumn="0"/>
              <w:rPr>
                <w:sz w:val="24"/>
                <w:szCs w:val="28"/>
              </w:rPr>
            </w:pPr>
            <w:r w:rsidRPr="00057F83">
              <w:rPr>
                <w:rFonts w:ascii="Calibri" w:eastAsia="Times New Roman" w:hAnsi="Calibri" w:cs="Calibri"/>
                <w:iCs/>
                <w:sz w:val="24"/>
                <w:szCs w:val="28"/>
                <w:lang w:eastAsia="en-GB"/>
              </w:rPr>
              <w:t>Difference</w:t>
            </w:r>
          </w:p>
        </w:tc>
      </w:tr>
      <w:tr w:rsidR="00057F83" w:rsidRPr="00057F83" w14:paraId="06C422DF" w14:textId="77777777" w:rsidTr="00150AB2">
        <w:trPr>
          <w:cnfStyle w:val="000000100000" w:firstRow="0" w:lastRow="0" w:firstColumn="0" w:lastColumn="0" w:oddVBand="0" w:evenVBand="0" w:oddHBand="1" w:evenHBand="0" w:firstRowFirstColumn="0" w:firstRowLastColumn="0" w:lastRowFirstColumn="0" w:lastRowLastColumn="0"/>
          <w:trHeight w:val="387"/>
        </w:trPr>
        <w:tc>
          <w:tcPr>
            <w:cnfStyle w:val="001000000000" w:firstRow="0" w:lastRow="0" w:firstColumn="1" w:lastColumn="0" w:oddVBand="0" w:evenVBand="0" w:oddHBand="0" w:evenHBand="0" w:firstRowFirstColumn="0" w:firstRowLastColumn="0" w:lastRowFirstColumn="0" w:lastRowLastColumn="0"/>
            <w:tcW w:w="1502" w:type="dxa"/>
          </w:tcPr>
          <w:p w14:paraId="632B8113" w14:textId="0217C9C7" w:rsidR="00057F83" w:rsidRPr="00057F83" w:rsidRDefault="00057F83" w:rsidP="00150AB2">
            <w:pPr>
              <w:spacing w:after="0"/>
              <w:rPr>
                <w:sz w:val="24"/>
                <w:szCs w:val="28"/>
              </w:rPr>
            </w:pPr>
            <w:r>
              <w:rPr>
                <w:sz w:val="24"/>
                <w:szCs w:val="28"/>
              </w:rPr>
              <w:t>2024</w:t>
            </w:r>
          </w:p>
        </w:tc>
        <w:tc>
          <w:tcPr>
            <w:tcW w:w="1817" w:type="dxa"/>
          </w:tcPr>
          <w:p w14:paraId="17039EBB" w14:textId="75151D1E" w:rsidR="00057F83" w:rsidRPr="00057F83" w:rsidRDefault="00E81407" w:rsidP="00057F83">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Pr>
                <w:rFonts w:ascii="Calibri" w:eastAsia="Times New Roman" w:hAnsi="Calibri" w:cs="Calibri"/>
                <w:sz w:val="24"/>
                <w:szCs w:val="28"/>
                <w:lang w:eastAsia="en-GB"/>
              </w:rPr>
              <w:t>60.8</w:t>
            </w:r>
          </w:p>
        </w:tc>
        <w:tc>
          <w:tcPr>
            <w:tcW w:w="1817" w:type="dxa"/>
            <w:noWrap/>
          </w:tcPr>
          <w:p w14:paraId="00ED23D6" w14:textId="6642D4F8" w:rsidR="00057F83" w:rsidRPr="00057F83" w:rsidRDefault="00E81407" w:rsidP="00057F83">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4"/>
                <w:szCs w:val="28"/>
                <w:lang w:eastAsia="en-GB"/>
              </w:rPr>
            </w:pPr>
            <w:r>
              <w:rPr>
                <w:rFonts w:ascii="Calibri" w:eastAsia="Times New Roman" w:hAnsi="Calibri" w:cs="Calibri"/>
                <w:sz w:val="24"/>
                <w:szCs w:val="28"/>
                <w:lang w:eastAsia="en-GB"/>
              </w:rPr>
              <w:t>31.8</w:t>
            </w:r>
          </w:p>
        </w:tc>
        <w:tc>
          <w:tcPr>
            <w:tcW w:w="1817" w:type="dxa"/>
          </w:tcPr>
          <w:p w14:paraId="24846930" w14:textId="298E88A0" w:rsidR="00057F83" w:rsidRPr="00057F83" w:rsidRDefault="00E81407" w:rsidP="00057F83">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Cs/>
                <w:sz w:val="24"/>
                <w:szCs w:val="28"/>
                <w:lang w:eastAsia="en-GB"/>
              </w:rPr>
            </w:pPr>
            <w:r>
              <w:rPr>
                <w:rFonts w:ascii="Calibri" w:eastAsia="Times New Roman" w:hAnsi="Calibri" w:cs="Calibri"/>
                <w:iCs/>
                <w:sz w:val="24"/>
                <w:szCs w:val="28"/>
                <w:lang w:eastAsia="en-GB"/>
              </w:rPr>
              <w:t>29.0</w:t>
            </w:r>
          </w:p>
        </w:tc>
      </w:tr>
      <w:tr w:rsidR="00CB2C68" w:rsidRPr="00057F83" w14:paraId="3CEADAF4" w14:textId="77777777" w:rsidTr="00150AB2">
        <w:trPr>
          <w:cnfStyle w:val="000000010000" w:firstRow="0" w:lastRow="0" w:firstColumn="0" w:lastColumn="0" w:oddVBand="0" w:evenVBand="0" w:oddHBand="0" w:evenHBand="1" w:firstRowFirstColumn="0" w:firstRowLastColumn="0" w:lastRowFirstColumn="0" w:lastRowLastColumn="0"/>
          <w:trHeight w:val="387"/>
        </w:trPr>
        <w:tc>
          <w:tcPr>
            <w:cnfStyle w:val="001000000000" w:firstRow="0" w:lastRow="0" w:firstColumn="1" w:lastColumn="0" w:oddVBand="0" w:evenVBand="0" w:oddHBand="0" w:evenHBand="0" w:firstRowFirstColumn="0" w:firstRowLastColumn="0" w:lastRowFirstColumn="0" w:lastRowLastColumn="0"/>
            <w:tcW w:w="1502" w:type="dxa"/>
          </w:tcPr>
          <w:p w14:paraId="3236D860" w14:textId="77777777" w:rsidR="00CB2C68" w:rsidRPr="00C61214" w:rsidRDefault="00CB2C68" w:rsidP="00150AB2">
            <w:pPr>
              <w:spacing w:after="0"/>
              <w:rPr>
                <w:sz w:val="24"/>
                <w:szCs w:val="28"/>
              </w:rPr>
            </w:pPr>
            <w:r w:rsidRPr="00C61214">
              <w:rPr>
                <w:sz w:val="24"/>
                <w:szCs w:val="28"/>
              </w:rPr>
              <w:t>2023</w:t>
            </w:r>
          </w:p>
        </w:tc>
        <w:tc>
          <w:tcPr>
            <w:tcW w:w="1817" w:type="dxa"/>
          </w:tcPr>
          <w:p w14:paraId="7D17971D" w14:textId="77777777" w:rsidR="00CB2C68" w:rsidRPr="00C61214"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sz w:val="24"/>
                <w:szCs w:val="28"/>
                <w:lang w:eastAsia="en-GB"/>
              </w:rPr>
            </w:pPr>
            <w:r w:rsidRPr="00C61214">
              <w:rPr>
                <w:rFonts w:ascii="Calibri" w:eastAsia="Times New Roman" w:hAnsi="Calibri" w:cs="Calibri"/>
                <w:i/>
                <w:iCs/>
                <w:sz w:val="24"/>
                <w:szCs w:val="28"/>
                <w:lang w:eastAsia="en-GB"/>
              </w:rPr>
              <w:t>66.5</w:t>
            </w:r>
          </w:p>
        </w:tc>
        <w:tc>
          <w:tcPr>
            <w:tcW w:w="1817" w:type="dxa"/>
            <w:noWrap/>
          </w:tcPr>
          <w:p w14:paraId="0D0D353D" w14:textId="77777777" w:rsidR="00CB2C68" w:rsidRPr="00C61214"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sz w:val="24"/>
                <w:szCs w:val="28"/>
                <w:lang w:eastAsia="en-GB"/>
              </w:rPr>
            </w:pPr>
            <w:r w:rsidRPr="00C61214">
              <w:rPr>
                <w:rFonts w:ascii="Calibri" w:eastAsia="Times New Roman" w:hAnsi="Calibri" w:cs="Calibri"/>
                <w:i/>
                <w:iCs/>
                <w:sz w:val="24"/>
                <w:szCs w:val="28"/>
                <w:lang w:eastAsia="en-GB"/>
              </w:rPr>
              <w:t>39.8</w:t>
            </w:r>
          </w:p>
        </w:tc>
        <w:tc>
          <w:tcPr>
            <w:tcW w:w="1817" w:type="dxa"/>
          </w:tcPr>
          <w:p w14:paraId="4EC028D2" w14:textId="77777777" w:rsidR="00CB2C68" w:rsidRPr="00C61214"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sz w:val="24"/>
                <w:szCs w:val="28"/>
                <w:lang w:eastAsia="en-GB"/>
              </w:rPr>
            </w:pPr>
            <w:r w:rsidRPr="00C61214">
              <w:rPr>
                <w:rFonts w:ascii="Calibri" w:eastAsia="Times New Roman" w:hAnsi="Calibri" w:cs="Calibri"/>
                <w:i/>
                <w:iCs/>
                <w:sz w:val="24"/>
                <w:szCs w:val="28"/>
                <w:lang w:eastAsia="en-GB"/>
              </w:rPr>
              <w:t>26.7</w:t>
            </w:r>
          </w:p>
        </w:tc>
      </w:tr>
      <w:tr w:rsidR="00CB2C68" w:rsidRPr="00057F83" w14:paraId="7ACB01AC" w14:textId="77777777" w:rsidTr="00150AB2">
        <w:trPr>
          <w:cnfStyle w:val="000000100000" w:firstRow="0" w:lastRow="0" w:firstColumn="0" w:lastColumn="0" w:oddVBand="0" w:evenVBand="0" w:oddHBand="1" w:evenHBand="0" w:firstRowFirstColumn="0" w:firstRowLastColumn="0" w:lastRowFirstColumn="0" w:lastRowLastColumn="0"/>
          <w:trHeight w:val="421"/>
        </w:trPr>
        <w:tc>
          <w:tcPr>
            <w:cnfStyle w:val="001000000000" w:firstRow="0" w:lastRow="0" w:firstColumn="1" w:lastColumn="0" w:oddVBand="0" w:evenVBand="0" w:oddHBand="0" w:evenHBand="0" w:firstRowFirstColumn="0" w:firstRowLastColumn="0" w:lastRowFirstColumn="0" w:lastRowLastColumn="0"/>
            <w:tcW w:w="1502" w:type="dxa"/>
          </w:tcPr>
          <w:p w14:paraId="18DE943E" w14:textId="77777777" w:rsidR="00CB2C68" w:rsidRPr="00C61214" w:rsidRDefault="00CB2C68" w:rsidP="00150AB2">
            <w:pPr>
              <w:spacing w:after="0"/>
              <w:rPr>
                <w:rFonts w:ascii="Calibri" w:eastAsia="Times New Roman" w:hAnsi="Calibri" w:cs="Calibri"/>
                <w:color w:val="000000"/>
                <w:sz w:val="24"/>
                <w:szCs w:val="28"/>
                <w:lang w:eastAsia="en-GB"/>
              </w:rPr>
            </w:pPr>
            <w:r w:rsidRPr="00C61214">
              <w:rPr>
                <w:rFonts w:ascii="Calibri" w:eastAsia="Times New Roman" w:hAnsi="Calibri" w:cs="Calibri"/>
                <w:sz w:val="24"/>
                <w:szCs w:val="28"/>
                <w:lang w:eastAsia="en-GB"/>
              </w:rPr>
              <w:t>2022</w:t>
            </w:r>
          </w:p>
        </w:tc>
        <w:tc>
          <w:tcPr>
            <w:tcW w:w="1817" w:type="dxa"/>
          </w:tcPr>
          <w:p w14:paraId="2DE9BA95" w14:textId="77777777" w:rsidR="00CB2C68" w:rsidRPr="00C61214"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C61214">
              <w:rPr>
                <w:rFonts w:ascii="Calibri" w:eastAsia="Times New Roman" w:hAnsi="Calibri" w:cs="Calibri"/>
                <w:i/>
                <w:color w:val="000000"/>
                <w:sz w:val="24"/>
                <w:szCs w:val="28"/>
                <w:lang w:eastAsia="en-GB"/>
              </w:rPr>
              <w:t>67.9</w:t>
            </w:r>
          </w:p>
        </w:tc>
        <w:tc>
          <w:tcPr>
            <w:tcW w:w="1817" w:type="dxa"/>
            <w:noWrap/>
          </w:tcPr>
          <w:p w14:paraId="7AA7B879" w14:textId="77777777" w:rsidR="00CB2C68" w:rsidRPr="00C61214"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C61214">
              <w:rPr>
                <w:rFonts w:ascii="Calibri" w:eastAsia="Times New Roman" w:hAnsi="Calibri" w:cs="Calibri"/>
                <w:i/>
                <w:color w:val="000000"/>
                <w:sz w:val="24"/>
                <w:szCs w:val="28"/>
                <w:lang w:eastAsia="en-GB"/>
              </w:rPr>
              <w:t>39.8</w:t>
            </w:r>
          </w:p>
        </w:tc>
        <w:tc>
          <w:tcPr>
            <w:tcW w:w="1817" w:type="dxa"/>
          </w:tcPr>
          <w:p w14:paraId="0F5CEBB4" w14:textId="77777777" w:rsidR="00CB2C68" w:rsidRPr="00C61214"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C61214">
              <w:rPr>
                <w:rFonts w:ascii="Calibri" w:eastAsia="Times New Roman" w:hAnsi="Calibri" w:cs="Calibri"/>
                <w:i/>
                <w:color w:val="000000"/>
                <w:sz w:val="24"/>
                <w:szCs w:val="28"/>
                <w:lang w:eastAsia="en-GB"/>
              </w:rPr>
              <w:t>28.1</w:t>
            </w:r>
          </w:p>
        </w:tc>
      </w:tr>
      <w:tr w:rsidR="00CB2C68" w:rsidRPr="00057F83" w14:paraId="27360EA9" w14:textId="77777777" w:rsidTr="00150AB2">
        <w:trPr>
          <w:cnfStyle w:val="000000010000" w:firstRow="0" w:lastRow="0" w:firstColumn="0" w:lastColumn="0" w:oddVBand="0" w:evenVBand="0" w:oddHBand="0" w:evenHBand="1" w:firstRowFirstColumn="0" w:firstRowLastColumn="0" w:lastRowFirstColumn="0" w:lastRowLastColumn="0"/>
          <w:trHeight w:val="421"/>
        </w:trPr>
        <w:tc>
          <w:tcPr>
            <w:cnfStyle w:val="001000000000" w:firstRow="0" w:lastRow="0" w:firstColumn="1" w:lastColumn="0" w:oddVBand="0" w:evenVBand="0" w:oddHBand="0" w:evenHBand="0" w:firstRowFirstColumn="0" w:firstRowLastColumn="0" w:lastRowFirstColumn="0" w:lastRowLastColumn="0"/>
            <w:tcW w:w="1502" w:type="dxa"/>
          </w:tcPr>
          <w:p w14:paraId="590C26E8" w14:textId="77777777" w:rsidR="00CB2C68" w:rsidRPr="00C61214" w:rsidRDefault="00CB2C68" w:rsidP="00150AB2">
            <w:pPr>
              <w:spacing w:after="0"/>
              <w:rPr>
                <w:rFonts w:ascii="Calibri" w:eastAsia="Times New Roman" w:hAnsi="Calibri" w:cs="Calibri"/>
                <w:sz w:val="24"/>
                <w:szCs w:val="28"/>
                <w:lang w:eastAsia="en-GB"/>
              </w:rPr>
            </w:pPr>
            <w:r w:rsidRPr="00C61214">
              <w:rPr>
                <w:rFonts w:ascii="Calibri" w:eastAsia="Times New Roman" w:hAnsi="Calibri" w:cs="Calibri"/>
                <w:sz w:val="24"/>
                <w:szCs w:val="28"/>
                <w:lang w:eastAsia="en-GB"/>
              </w:rPr>
              <w:t>2021</w:t>
            </w:r>
          </w:p>
        </w:tc>
        <w:tc>
          <w:tcPr>
            <w:tcW w:w="1817" w:type="dxa"/>
          </w:tcPr>
          <w:p w14:paraId="423D8333" w14:textId="77777777" w:rsidR="00CB2C68" w:rsidRPr="00C61214"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C61214">
              <w:rPr>
                <w:rFonts w:ascii="Calibri" w:eastAsia="Times New Roman" w:hAnsi="Calibri" w:cs="Calibri"/>
                <w:i/>
                <w:color w:val="000000"/>
                <w:sz w:val="24"/>
                <w:szCs w:val="28"/>
                <w:lang w:eastAsia="en-GB"/>
              </w:rPr>
              <w:t>61.6</w:t>
            </w:r>
          </w:p>
        </w:tc>
        <w:tc>
          <w:tcPr>
            <w:tcW w:w="1817" w:type="dxa"/>
            <w:noWrap/>
          </w:tcPr>
          <w:p w14:paraId="4CDF0B1A" w14:textId="77777777" w:rsidR="00CB2C68" w:rsidRPr="00C61214"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C61214">
              <w:rPr>
                <w:rFonts w:ascii="Calibri" w:eastAsia="Times New Roman" w:hAnsi="Calibri" w:cs="Calibri"/>
                <w:i/>
                <w:color w:val="000000"/>
                <w:sz w:val="24"/>
                <w:szCs w:val="28"/>
                <w:lang w:eastAsia="en-GB"/>
              </w:rPr>
              <w:t>49.7</w:t>
            </w:r>
          </w:p>
        </w:tc>
        <w:tc>
          <w:tcPr>
            <w:tcW w:w="1817" w:type="dxa"/>
          </w:tcPr>
          <w:p w14:paraId="23B9BA8A" w14:textId="77777777" w:rsidR="00CB2C68" w:rsidRPr="00C61214" w:rsidRDefault="00CB2C68" w:rsidP="00150AB2">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C61214">
              <w:rPr>
                <w:rFonts w:ascii="Calibri" w:eastAsia="Times New Roman" w:hAnsi="Calibri" w:cs="Calibri"/>
                <w:i/>
                <w:color w:val="000000"/>
                <w:sz w:val="24"/>
                <w:szCs w:val="28"/>
                <w:lang w:eastAsia="en-GB"/>
              </w:rPr>
              <w:t>11.9</w:t>
            </w:r>
          </w:p>
        </w:tc>
      </w:tr>
    </w:tbl>
    <w:p w14:paraId="5FDD2AA8" w14:textId="77777777" w:rsidR="00CB2C68" w:rsidRPr="00BA50FD" w:rsidRDefault="00CB2C68" w:rsidP="00CB2C68">
      <w:pPr>
        <w:rPr>
          <w:rFonts w:ascii="Calibri" w:hAnsi="Calibri" w:cs="Calibri"/>
          <w:bCs/>
          <w:sz w:val="24"/>
          <w:szCs w:val="24"/>
        </w:rPr>
      </w:pPr>
    </w:p>
    <w:p w14:paraId="42BA50E3" w14:textId="77777777" w:rsidR="00CB2C68" w:rsidRPr="00BA50FD" w:rsidRDefault="00CB2C68" w:rsidP="00CB2C68"/>
    <w:p w14:paraId="4EBE7114" w14:textId="77777777" w:rsidR="00CB2C68" w:rsidRPr="00BA50FD" w:rsidRDefault="00CB2C68">
      <w:pPr>
        <w:spacing w:after="160" w:line="259" w:lineRule="auto"/>
        <w:rPr>
          <w:rFonts w:ascii="Calibri" w:hAnsi="Calibri" w:cs="Calibri"/>
          <w:b/>
          <w:sz w:val="26"/>
          <w:szCs w:val="26"/>
        </w:rPr>
      </w:pPr>
      <w:r w:rsidRPr="00BA50FD">
        <w:rPr>
          <w:rFonts w:ascii="Calibri" w:hAnsi="Calibri" w:cs="Calibri"/>
          <w:b/>
          <w:sz w:val="26"/>
          <w:szCs w:val="26"/>
        </w:rPr>
        <w:br w:type="page"/>
      </w:r>
    </w:p>
    <w:p w14:paraId="117165A8" w14:textId="69B13801" w:rsidR="00CB2C68" w:rsidRPr="00BA50FD" w:rsidRDefault="00D35CA3" w:rsidP="00CB2C68">
      <w:pPr>
        <w:rPr>
          <w:rFonts w:ascii="Calibri" w:hAnsi="Calibri" w:cs="Calibri"/>
          <w:b/>
          <w:sz w:val="26"/>
          <w:szCs w:val="26"/>
        </w:rPr>
      </w:pPr>
      <w:r>
        <w:rPr>
          <w:rFonts w:ascii="Calibri" w:hAnsi="Calibri" w:cs="Calibri"/>
          <w:b/>
          <w:sz w:val="26"/>
          <w:szCs w:val="26"/>
        </w:rPr>
        <w:lastRenderedPageBreak/>
        <w:t>36</w:t>
      </w:r>
      <w:r w:rsidR="00CB2C68" w:rsidRPr="00BA50FD">
        <w:rPr>
          <w:rFonts w:ascii="Calibri" w:hAnsi="Calibri" w:cs="Calibri"/>
          <w:b/>
          <w:sz w:val="26"/>
          <w:szCs w:val="26"/>
        </w:rPr>
        <w:t>.  How safe or unsafe do you feel in the following situations?</w:t>
      </w:r>
    </w:p>
    <w:p w14:paraId="465595BE" w14:textId="77777777" w:rsidR="00CB2C68" w:rsidRPr="004D168D" w:rsidRDefault="00CB2C68" w:rsidP="00CB2C68">
      <w:pPr>
        <w:rPr>
          <w:rFonts w:ascii="Calibri" w:hAnsi="Calibri" w:cs="Calibri"/>
          <w:bCs/>
          <w:sz w:val="24"/>
          <w:szCs w:val="24"/>
        </w:rPr>
      </w:pPr>
      <w:r w:rsidRPr="004D168D">
        <w:rPr>
          <w:rFonts w:ascii="Calibri" w:hAnsi="Calibri" w:cs="Calibri"/>
          <w:bCs/>
          <w:sz w:val="24"/>
          <w:szCs w:val="24"/>
        </w:rPr>
        <w:t>Overall, Cardiff residents felt most safe when:</w:t>
      </w:r>
    </w:p>
    <w:p w14:paraId="5C5E6297" w14:textId="6B1F95CA" w:rsidR="00CB2C68" w:rsidRPr="004D168D" w:rsidRDefault="00CB2C68" w:rsidP="00CB2C68">
      <w:pPr>
        <w:pStyle w:val="ListParagraph"/>
        <w:numPr>
          <w:ilvl w:val="0"/>
          <w:numId w:val="4"/>
        </w:numPr>
        <w:rPr>
          <w:sz w:val="24"/>
          <w:szCs w:val="24"/>
        </w:rPr>
      </w:pPr>
      <w:r w:rsidRPr="004D168D">
        <w:rPr>
          <w:sz w:val="24"/>
          <w:szCs w:val="24"/>
        </w:rPr>
        <w:t>At home in the daylight (97</w:t>
      </w:r>
      <w:r w:rsidR="007122FA" w:rsidRPr="004D168D">
        <w:rPr>
          <w:sz w:val="24"/>
          <w:szCs w:val="24"/>
        </w:rPr>
        <w:t>.1</w:t>
      </w:r>
      <w:r w:rsidRPr="004D168D">
        <w:rPr>
          <w:sz w:val="24"/>
          <w:szCs w:val="24"/>
        </w:rPr>
        <w:t>%)</w:t>
      </w:r>
    </w:p>
    <w:p w14:paraId="073EB0CE" w14:textId="77777777" w:rsidR="004D168D" w:rsidRPr="004D168D" w:rsidRDefault="004D168D" w:rsidP="004D168D">
      <w:pPr>
        <w:pStyle w:val="ListParagraph"/>
        <w:numPr>
          <w:ilvl w:val="0"/>
          <w:numId w:val="4"/>
        </w:numPr>
        <w:rPr>
          <w:sz w:val="24"/>
          <w:szCs w:val="24"/>
        </w:rPr>
      </w:pPr>
      <w:r w:rsidRPr="004D168D">
        <w:rPr>
          <w:sz w:val="24"/>
          <w:szCs w:val="24"/>
        </w:rPr>
        <w:t>Travelling by bus in daylight (93.0%)</w:t>
      </w:r>
    </w:p>
    <w:p w14:paraId="2BF924CE" w14:textId="7D81BEB0" w:rsidR="00CB2C68" w:rsidRPr="004D168D" w:rsidRDefault="00CB2C68" w:rsidP="00CB2C68">
      <w:pPr>
        <w:pStyle w:val="ListParagraph"/>
        <w:numPr>
          <w:ilvl w:val="0"/>
          <w:numId w:val="4"/>
        </w:numPr>
        <w:rPr>
          <w:sz w:val="24"/>
          <w:szCs w:val="24"/>
        </w:rPr>
      </w:pPr>
      <w:r w:rsidRPr="004D168D">
        <w:rPr>
          <w:sz w:val="24"/>
          <w:szCs w:val="24"/>
        </w:rPr>
        <w:t>Walking in their neighbourhood in the daylight (92.</w:t>
      </w:r>
      <w:r w:rsidR="007122FA" w:rsidRPr="004D168D">
        <w:rPr>
          <w:sz w:val="24"/>
          <w:szCs w:val="24"/>
        </w:rPr>
        <w:t>8</w:t>
      </w:r>
      <w:r w:rsidRPr="004D168D">
        <w:rPr>
          <w:sz w:val="24"/>
          <w:szCs w:val="24"/>
        </w:rPr>
        <w:t>%)</w:t>
      </w:r>
    </w:p>
    <w:p w14:paraId="489E2520" w14:textId="77777777" w:rsidR="00CB2C68" w:rsidRPr="001177FD" w:rsidRDefault="00CB2C68" w:rsidP="00CB2C68">
      <w:pPr>
        <w:rPr>
          <w:rFonts w:ascii="Calibri" w:hAnsi="Calibri" w:cs="Calibri"/>
          <w:bCs/>
          <w:sz w:val="24"/>
          <w:szCs w:val="24"/>
        </w:rPr>
      </w:pPr>
      <w:r w:rsidRPr="001177FD">
        <w:rPr>
          <w:rFonts w:ascii="Calibri" w:hAnsi="Calibri" w:cs="Calibri"/>
          <w:bCs/>
          <w:sz w:val="24"/>
          <w:szCs w:val="24"/>
        </w:rPr>
        <w:t>They felt least safe when:</w:t>
      </w:r>
    </w:p>
    <w:p w14:paraId="76030EAB" w14:textId="721CCFDB" w:rsidR="00CB2C68" w:rsidRPr="001177FD" w:rsidRDefault="00CB2C68" w:rsidP="00CB2C68">
      <w:pPr>
        <w:pStyle w:val="ListParagraph"/>
        <w:numPr>
          <w:ilvl w:val="0"/>
          <w:numId w:val="4"/>
        </w:numPr>
        <w:rPr>
          <w:sz w:val="24"/>
          <w:szCs w:val="24"/>
        </w:rPr>
      </w:pPr>
      <w:r w:rsidRPr="001177FD">
        <w:rPr>
          <w:sz w:val="24"/>
          <w:szCs w:val="24"/>
        </w:rPr>
        <w:t>Cycling in Cardiff after dark (</w:t>
      </w:r>
      <w:r w:rsidR="004D168D" w:rsidRPr="001177FD">
        <w:rPr>
          <w:sz w:val="24"/>
          <w:szCs w:val="24"/>
        </w:rPr>
        <w:t>30.8</w:t>
      </w:r>
      <w:r w:rsidRPr="001177FD">
        <w:rPr>
          <w:sz w:val="24"/>
          <w:szCs w:val="24"/>
        </w:rPr>
        <w:t>%)</w:t>
      </w:r>
    </w:p>
    <w:p w14:paraId="6E56B25A" w14:textId="047CDDE2" w:rsidR="00CB2C68" w:rsidRPr="001177FD" w:rsidRDefault="00CB2C68" w:rsidP="00CB2C68">
      <w:pPr>
        <w:pStyle w:val="ListParagraph"/>
        <w:numPr>
          <w:ilvl w:val="0"/>
          <w:numId w:val="4"/>
        </w:numPr>
        <w:rPr>
          <w:sz w:val="24"/>
          <w:szCs w:val="24"/>
        </w:rPr>
      </w:pPr>
      <w:r w:rsidRPr="001177FD">
        <w:rPr>
          <w:sz w:val="24"/>
          <w:szCs w:val="24"/>
        </w:rPr>
        <w:t>Walking in the city centre after dark (3</w:t>
      </w:r>
      <w:r w:rsidR="004D168D" w:rsidRPr="001177FD">
        <w:rPr>
          <w:sz w:val="24"/>
          <w:szCs w:val="24"/>
        </w:rPr>
        <w:t>3</w:t>
      </w:r>
      <w:r w:rsidRPr="001177FD">
        <w:rPr>
          <w:sz w:val="24"/>
          <w:szCs w:val="24"/>
        </w:rPr>
        <w:t>.</w:t>
      </w:r>
      <w:r w:rsidR="004D168D" w:rsidRPr="001177FD">
        <w:rPr>
          <w:sz w:val="24"/>
          <w:szCs w:val="24"/>
        </w:rPr>
        <w:t>2</w:t>
      </w:r>
      <w:r w:rsidRPr="001177FD">
        <w:rPr>
          <w:sz w:val="24"/>
          <w:szCs w:val="24"/>
        </w:rPr>
        <w:t>%)</w:t>
      </w:r>
    </w:p>
    <w:p w14:paraId="0F0506D5" w14:textId="2E1C2D86" w:rsidR="00CB2C68" w:rsidRPr="001177FD" w:rsidRDefault="0042130D" w:rsidP="001177FD">
      <w:pPr>
        <w:pStyle w:val="ListParagraph"/>
        <w:numPr>
          <w:ilvl w:val="0"/>
          <w:numId w:val="4"/>
        </w:numPr>
        <w:ind w:right="-188"/>
        <w:rPr>
          <w:sz w:val="24"/>
          <w:szCs w:val="24"/>
        </w:rPr>
      </w:pPr>
      <w:r w:rsidRPr="001177FD">
        <w:rPr>
          <w:sz w:val="24"/>
          <w:szCs w:val="24"/>
        </w:rPr>
        <w:t>Walking in their neighbourhood after dark or t</w:t>
      </w:r>
      <w:r w:rsidR="00CB2C68" w:rsidRPr="001177FD">
        <w:rPr>
          <w:sz w:val="24"/>
          <w:szCs w:val="24"/>
        </w:rPr>
        <w:t>ravelling by bus after dark (</w:t>
      </w:r>
      <w:r w:rsidR="001177FD" w:rsidRPr="001177FD">
        <w:rPr>
          <w:sz w:val="24"/>
          <w:szCs w:val="24"/>
        </w:rPr>
        <w:t xml:space="preserve">each </w:t>
      </w:r>
      <w:r w:rsidR="00CB2C68" w:rsidRPr="001177FD">
        <w:rPr>
          <w:sz w:val="24"/>
          <w:szCs w:val="24"/>
        </w:rPr>
        <w:t>58</w:t>
      </w:r>
      <w:r w:rsidR="00962295" w:rsidRPr="001177FD">
        <w:rPr>
          <w:sz w:val="24"/>
          <w:szCs w:val="24"/>
        </w:rPr>
        <w:t>.0</w:t>
      </w:r>
      <w:r w:rsidR="00CB2C68" w:rsidRPr="001177FD">
        <w:rPr>
          <w:sz w:val="24"/>
          <w:szCs w:val="24"/>
        </w:rPr>
        <w:t>%)</w:t>
      </w:r>
    </w:p>
    <w:p w14:paraId="4EE3CEA7" w14:textId="5A3E5E9F" w:rsidR="00CB2C68" w:rsidRPr="00BA50FD" w:rsidRDefault="009B450A" w:rsidP="008F0AF5">
      <w:pPr>
        <w:rPr>
          <w:i/>
          <w:sz w:val="24"/>
          <w:szCs w:val="24"/>
        </w:rPr>
      </w:pPr>
      <w:r>
        <w:rPr>
          <w:noProof/>
          <w14:ligatures w14:val="standardContextual"/>
        </w:rPr>
        <w:drawing>
          <wp:inline distT="0" distB="0" distL="0" distR="0" wp14:anchorId="6C152A5A" wp14:editId="6DC2E2A3">
            <wp:extent cx="5796000" cy="5220000"/>
            <wp:effectExtent l="0" t="0" r="14605" b="0"/>
            <wp:docPr id="881195283" name="Chart 1" descr="Chart showing response pattern described in the narrative text">
              <a:extLst xmlns:a="http://schemas.openxmlformats.org/drawingml/2006/main">
                <a:ext uri="{FF2B5EF4-FFF2-40B4-BE49-F238E27FC236}">
                  <a16:creationId xmlns:a16="http://schemas.microsoft.com/office/drawing/2014/main" id="{49948605-B635-4CBD-B843-08FBC72F437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1"/>
              </a:graphicData>
            </a:graphic>
          </wp:inline>
        </w:drawing>
      </w:r>
      <w:r w:rsidR="00CB2C68" w:rsidRPr="00BA50FD">
        <w:rPr>
          <w:i/>
          <w:sz w:val="24"/>
          <w:szCs w:val="24"/>
        </w:rPr>
        <w:t>Base sizes shown in brackets; excludes ‘Don’t Know’ responses</w:t>
      </w:r>
      <w:r w:rsidR="00CB2C68">
        <w:rPr>
          <w:i/>
          <w:sz w:val="24"/>
          <w:szCs w:val="24"/>
        </w:rPr>
        <w:t>.</w:t>
      </w:r>
    </w:p>
    <w:p w14:paraId="147BBC21" w14:textId="77777777" w:rsidR="00CB2C68" w:rsidRPr="00FD0EF8" w:rsidRDefault="00CB2C68" w:rsidP="00CB2C68">
      <w:pPr>
        <w:spacing w:after="120" w:line="360" w:lineRule="auto"/>
        <w:rPr>
          <w:rFonts w:ascii="Calibri" w:hAnsi="Calibri" w:cs="Calibri"/>
          <w:bCs/>
          <w:sz w:val="24"/>
          <w:szCs w:val="24"/>
        </w:rPr>
      </w:pPr>
      <w:r w:rsidRPr="00FD0EF8">
        <w:rPr>
          <w:rFonts w:ascii="Calibri" w:hAnsi="Calibri" w:cs="Calibri"/>
          <w:bCs/>
          <w:sz w:val="24"/>
          <w:szCs w:val="24"/>
        </w:rPr>
        <w:br w:type="page"/>
      </w:r>
    </w:p>
    <w:p w14:paraId="69ED0132" w14:textId="4EC10A99" w:rsidR="00CB2C68" w:rsidRPr="00A02AAC" w:rsidRDefault="00E62C07" w:rsidP="00CB2C68">
      <w:pPr>
        <w:rPr>
          <w:rFonts w:ascii="Calibri" w:hAnsi="Calibri" w:cs="Calibri"/>
          <w:bCs/>
          <w:sz w:val="24"/>
          <w:szCs w:val="24"/>
        </w:rPr>
      </w:pPr>
      <w:r w:rsidRPr="00A02AAC">
        <w:rPr>
          <w:rFonts w:ascii="Calibri" w:hAnsi="Calibri" w:cs="Calibri"/>
          <w:bCs/>
          <w:sz w:val="24"/>
          <w:szCs w:val="24"/>
        </w:rPr>
        <w:lastRenderedPageBreak/>
        <w:t>Compared with the previous year, r</w:t>
      </w:r>
      <w:r w:rsidR="00CB2C68" w:rsidRPr="00A02AAC">
        <w:rPr>
          <w:rFonts w:ascii="Calibri" w:hAnsi="Calibri" w:cs="Calibri"/>
          <w:bCs/>
          <w:sz w:val="24"/>
          <w:szCs w:val="24"/>
        </w:rPr>
        <w:t xml:space="preserve">espondents felt a little safer when at </w:t>
      </w:r>
      <w:r w:rsidR="007F6C03" w:rsidRPr="00A02AAC">
        <w:rPr>
          <w:rFonts w:ascii="Calibri" w:hAnsi="Calibri" w:cs="Calibri"/>
          <w:bCs/>
          <w:sz w:val="24"/>
          <w:szCs w:val="24"/>
        </w:rPr>
        <w:t>cycling (both after dark and during the day)</w:t>
      </w:r>
      <w:r w:rsidR="00730018" w:rsidRPr="00A02AAC">
        <w:rPr>
          <w:rFonts w:ascii="Calibri" w:hAnsi="Calibri" w:cs="Calibri"/>
          <w:bCs/>
          <w:sz w:val="24"/>
          <w:szCs w:val="24"/>
        </w:rPr>
        <w:t>, when travelling by bus after dark and</w:t>
      </w:r>
      <w:r w:rsidR="00CB2C68" w:rsidRPr="00A02AAC">
        <w:rPr>
          <w:rFonts w:ascii="Calibri" w:hAnsi="Calibri" w:cs="Calibri"/>
          <w:bCs/>
          <w:sz w:val="24"/>
          <w:szCs w:val="24"/>
        </w:rPr>
        <w:t xml:space="preserve"> when walking in their neighbourhood after dark.</w:t>
      </w:r>
    </w:p>
    <w:p w14:paraId="4453D8BE" w14:textId="36702227" w:rsidR="00CB2C68" w:rsidRPr="00BA50FD" w:rsidRDefault="00CB2C68" w:rsidP="00CB2C68">
      <w:pPr>
        <w:rPr>
          <w:rFonts w:ascii="Calibri" w:hAnsi="Calibri" w:cs="Calibri"/>
          <w:bCs/>
          <w:sz w:val="24"/>
          <w:szCs w:val="24"/>
        </w:rPr>
      </w:pPr>
      <w:r w:rsidRPr="00A02AAC">
        <w:rPr>
          <w:rFonts w:ascii="Calibri" w:hAnsi="Calibri" w:cs="Calibri"/>
          <w:bCs/>
          <w:sz w:val="24"/>
          <w:szCs w:val="24"/>
        </w:rPr>
        <w:t>They felt less safe when</w:t>
      </w:r>
      <w:r w:rsidR="00F3653B">
        <w:rPr>
          <w:rFonts w:ascii="Calibri" w:hAnsi="Calibri" w:cs="Calibri"/>
          <w:bCs/>
          <w:sz w:val="24"/>
          <w:szCs w:val="24"/>
        </w:rPr>
        <w:t xml:space="preserve"> walking in the city centre in the daylight, and at home after dark</w:t>
      </w:r>
      <w:r w:rsidRPr="00A02AAC">
        <w:rPr>
          <w:rFonts w:ascii="Calibri" w:hAnsi="Calibri" w:cs="Calibri"/>
          <w:bCs/>
          <w:sz w:val="24"/>
          <w:szCs w:val="24"/>
        </w:rPr>
        <w:t>.</w:t>
      </w:r>
    </w:p>
    <w:tbl>
      <w:tblPr>
        <w:tblStyle w:val="GridTable5Dark-Accent6"/>
        <w:tblW w:w="7707" w:type="dxa"/>
        <w:tblLook w:val="04A0" w:firstRow="1" w:lastRow="0" w:firstColumn="1" w:lastColumn="0" w:noHBand="0" w:noVBand="1"/>
      </w:tblPr>
      <w:tblGrid>
        <w:gridCol w:w="4531"/>
        <w:gridCol w:w="960"/>
        <w:gridCol w:w="960"/>
        <w:gridCol w:w="1256"/>
      </w:tblGrid>
      <w:tr w:rsidR="00CB2C68" w:rsidRPr="00C61214" w14:paraId="45FFED4D" w14:textId="77777777" w:rsidTr="00150AB2">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5FAEDB58" w14:textId="77777777" w:rsidR="00CB2C68" w:rsidRPr="00C61214" w:rsidRDefault="00CB2C68" w:rsidP="00150AB2">
            <w:pPr>
              <w:spacing w:after="0"/>
              <w:rPr>
                <w:rFonts w:ascii="Calibri" w:eastAsia="Times New Roman" w:hAnsi="Calibri" w:cs="Calibri"/>
                <w:sz w:val="24"/>
                <w:szCs w:val="28"/>
                <w:lang w:eastAsia="en-GB"/>
              </w:rPr>
            </w:pPr>
            <w:r w:rsidRPr="00C61214">
              <w:rPr>
                <w:rFonts w:ascii="Calibri" w:eastAsia="Times New Roman" w:hAnsi="Calibri" w:cs="Calibri"/>
                <w:sz w:val="24"/>
                <w:szCs w:val="28"/>
                <w:lang w:eastAsia="en-GB"/>
              </w:rPr>
              <w:t>% Feeling Safe</w:t>
            </w:r>
          </w:p>
        </w:tc>
        <w:tc>
          <w:tcPr>
            <w:tcW w:w="960" w:type="dxa"/>
            <w:noWrap/>
            <w:hideMark/>
          </w:tcPr>
          <w:p w14:paraId="5221B581" w14:textId="238D60D7" w:rsidR="00CB2C68" w:rsidRPr="00C61214"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C61214">
              <w:rPr>
                <w:rFonts w:ascii="Calibri" w:hAnsi="Calibri" w:cs="Calibri"/>
                <w:color w:val="FFFFFF"/>
                <w:sz w:val="24"/>
                <w:szCs w:val="28"/>
              </w:rPr>
              <w:t>202</w:t>
            </w:r>
            <w:r w:rsidR="00AB4A04" w:rsidRPr="00C61214">
              <w:rPr>
                <w:rFonts w:ascii="Calibri" w:hAnsi="Calibri" w:cs="Calibri"/>
                <w:color w:val="FFFFFF"/>
                <w:sz w:val="24"/>
                <w:szCs w:val="28"/>
              </w:rPr>
              <w:t>4</w:t>
            </w:r>
          </w:p>
        </w:tc>
        <w:tc>
          <w:tcPr>
            <w:tcW w:w="960" w:type="dxa"/>
            <w:noWrap/>
            <w:hideMark/>
          </w:tcPr>
          <w:p w14:paraId="723CFD56" w14:textId="0FD21DD2" w:rsidR="00CB2C68" w:rsidRPr="00C61214"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C61214">
              <w:rPr>
                <w:rFonts w:ascii="Calibri" w:hAnsi="Calibri" w:cs="Calibri"/>
                <w:color w:val="FFFFFF"/>
                <w:sz w:val="24"/>
                <w:szCs w:val="28"/>
              </w:rPr>
              <w:t>202</w:t>
            </w:r>
            <w:r w:rsidR="00AB4A04" w:rsidRPr="00C61214">
              <w:rPr>
                <w:rFonts w:ascii="Calibri" w:hAnsi="Calibri" w:cs="Calibri"/>
                <w:color w:val="FFFFFF"/>
                <w:sz w:val="24"/>
                <w:szCs w:val="28"/>
              </w:rPr>
              <w:t>3</w:t>
            </w:r>
          </w:p>
        </w:tc>
        <w:tc>
          <w:tcPr>
            <w:tcW w:w="1256" w:type="dxa"/>
          </w:tcPr>
          <w:p w14:paraId="28CFC687" w14:textId="77777777" w:rsidR="00CB2C68" w:rsidRPr="00C61214" w:rsidRDefault="00CB2C68" w:rsidP="00150AB2">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C61214">
              <w:rPr>
                <w:rFonts w:ascii="Calibri" w:eastAsia="Times New Roman" w:hAnsi="Calibri" w:cs="Calibri"/>
                <w:sz w:val="24"/>
                <w:szCs w:val="28"/>
                <w:lang w:eastAsia="en-GB"/>
              </w:rPr>
              <w:t>Difference</w:t>
            </w:r>
          </w:p>
        </w:tc>
      </w:tr>
      <w:tr w:rsidR="00132848" w:rsidRPr="00C61214" w14:paraId="120D5341"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063F8F06" w14:textId="77777777" w:rsidR="00132848" w:rsidRPr="00C61214" w:rsidRDefault="00132848" w:rsidP="00132848">
            <w:pPr>
              <w:spacing w:after="0"/>
              <w:rPr>
                <w:rFonts w:ascii="Calibri" w:eastAsia="Times New Roman" w:hAnsi="Calibri" w:cs="Calibri"/>
                <w:color w:val="000000"/>
                <w:sz w:val="24"/>
                <w:szCs w:val="28"/>
                <w:lang w:eastAsia="en-GB"/>
              </w:rPr>
            </w:pPr>
            <w:r w:rsidRPr="00C61214">
              <w:rPr>
                <w:rFonts w:ascii="Calibri" w:eastAsia="Times New Roman" w:hAnsi="Calibri" w:cs="Calibri"/>
                <w:color w:val="000000"/>
                <w:sz w:val="24"/>
                <w:szCs w:val="28"/>
                <w:lang w:eastAsia="en-GB"/>
              </w:rPr>
              <w:t>At home in the daylight</w:t>
            </w:r>
          </w:p>
        </w:tc>
        <w:tc>
          <w:tcPr>
            <w:tcW w:w="960" w:type="dxa"/>
            <w:noWrap/>
            <w:vAlign w:val="center"/>
            <w:hideMark/>
          </w:tcPr>
          <w:p w14:paraId="4F5E89CF" w14:textId="0D66905F"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97.1</w:t>
            </w:r>
          </w:p>
        </w:tc>
        <w:tc>
          <w:tcPr>
            <w:tcW w:w="960" w:type="dxa"/>
            <w:noWrap/>
            <w:vAlign w:val="center"/>
            <w:hideMark/>
          </w:tcPr>
          <w:p w14:paraId="78D99F9D" w14:textId="23354899"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96.7</w:t>
            </w:r>
          </w:p>
        </w:tc>
        <w:tc>
          <w:tcPr>
            <w:tcW w:w="1256" w:type="dxa"/>
            <w:vAlign w:val="bottom"/>
          </w:tcPr>
          <w:p w14:paraId="4FCD4CEF" w14:textId="78116602"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color w:val="000000"/>
                <w:sz w:val="24"/>
                <w:szCs w:val="24"/>
              </w:rPr>
              <w:t>0.3</w:t>
            </w:r>
          </w:p>
        </w:tc>
      </w:tr>
      <w:tr w:rsidR="00132848" w:rsidRPr="00C61214" w14:paraId="083320C0" w14:textId="77777777" w:rsidTr="002A782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243FA3B4" w14:textId="77777777" w:rsidR="00132848" w:rsidRPr="00C61214" w:rsidRDefault="00132848" w:rsidP="00132848">
            <w:pPr>
              <w:spacing w:after="0"/>
              <w:rPr>
                <w:rFonts w:ascii="Calibri" w:eastAsia="Times New Roman" w:hAnsi="Calibri" w:cs="Calibri"/>
                <w:color w:val="000000"/>
                <w:sz w:val="24"/>
                <w:szCs w:val="28"/>
                <w:lang w:eastAsia="en-GB"/>
              </w:rPr>
            </w:pPr>
            <w:r w:rsidRPr="00C61214">
              <w:rPr>
                <w:rFonts w:ascii="Calibri" w:eastAsia="Times New Roman" w:hAnsi="Calibri" w:cs="Calibri"/>
                <w:color w:val="000000"/>
                <w:sz w:val="24"/>
                <w:szCs w:val="28"/>
                <w:lang w:eastAsia="en-GB"/>
              </w:rPr>
              <w:t>At home after dark</w:t>
            </w:r>
          </w:p>
        </w:tc>
        <w:tc>
          <w:tcPr>
            <w:tcW w:w="960" w:type="dxa"/>
            <w:noWrap/>
            <w:vAlign w:val="center"/>
            <w:hideMark/>
          </w:tcPr>
          <w:p w14:paraId="387807FC" w14:textId="206C6C66"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86.9</w:t>
            </w:r>
          </w:p>
        </w:tc>
        <w:tc>
          <w:tcPr>
            <w:tcW w:w="960" w:type="dxa"/>
            <w:noWrap/>
            <w:vAlign w:val="center"/>
            <w:hideMark/>
          </w:tcPr>
          <w:p w14:paraId="6FD70EFC" w14:textId="3464BEFB"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87.5</w:t>
            </w:r>
          </w:p>
        </w:tc>
        <w:tc>
          <w:tcPr>
            <w:tcW w:w="1256" w:type="dxa"/>
            <w:shd w:val="clear" w:color="auto" w:fill="F4B083" w:themeFill="accent2" w:themeFillTint="99"/>
            <w:vAlign w:val="bottom"/>
          </w:tcPr>
          <w:p w14:paraId="2866BB7B" w14:textId="3BBD4B45"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i/>
                <w:iCs/>
                <w:sz w:val="24"/>
                <w:szCs w:val="24"/>
                <w:lang w:eastAsia="en-GB"/>
              </w:rPr>
            </w:pPr>
            <w:r w:rsidRPr="00FE23B3">
              <w:rPr>
                <w:rFonts w:ascii="Calibri" w:hAnsi="Calibri" w:cs="Calibri"/>
                <w:b/>
                <w:bCs/>
                <w:sz w:val="24"/>
                <w:szCs w:val="24"/>
              </w:rPr>
              <w:t>-0.6</w:t>
            </w:r>
          </w:p>
        </w:tc>
      </w:tr>
      <w:tr w:rsidR="00132848" w:rsidRPr="00C61214" w14:paraId="5B315080"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2C7C08AB" w14:textId="77777777" w:rsidR="00132848" w:rsidRPr="00C61214" w:rsidRDefault="00132848" w:rsidP="00132848">
            <w:pPr>
              <w:spacing w:after="0"/>
              <w:rPr>
                <w:rFonts w:ascii="Calibri" w:eastAsia="Times New Roman" w:hAnsi="Calibri" w:cs="Calibri"/>
                <w:color w:val="000000"/>
                <w:sz w:val="24"/>
                <w:szCs w:val="28"/>
                <w:lang w:eastAsia="en-GB"/>
              </w:rPr>
            </w:pPr>
            <w:r w:rsidRPr="00C61214">
              <w:rPr>
                <w:rFonts w:ascii="Calibri" w:eastAsia="Times New Roman" w:hAnsi="Calibri" w:cs="Calibri"/>
                <w:color w:val="000000"/>
                <w:sz w:val="24"/>
                <w:szCs w:val="28"/>
                <w:lang w:eastAsia="en-GB"/>
              </w:rPr>
              <w:t>Walking in your neighbourhood in daylight</w:t>
            </w:r>
          </w:p>
        </w:tc>
        <w:tc>
          <w:tcPr>
            <w:tcW w:w="960" w:type="dxa"/>
            <w:noWrap/>
            <w:vAlign w:val="center"/>
            <w:hideMark/>
          </w:tcPr>
          <w:p w14:paraId="2D655453" w14:textId="02029A37"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92.8</w:t>
            </w:r>
          </w:p>
        </w:tc>
        <w:tc>
          <w:tcPr>
            <w:tcW w:w="960" w:type="dxa"/>
            <w:noWrap/>
            <w:vAlign w:val="center"/>
            <w:hideMark/>
          </w:tcPr>
          <w:p w14:paraId="2360C394" w14:textId="71C1623F"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92.9</w:t>
            </w:r>
          </w:p>
        </w:tc>
        <w:tc>
          <w:tcPr>
            <w:tcW w:w="1256" w:type="dxa"/>
            <w:vAlign w:val="bottom"/>
          </w:tcPr>
          <w:p w14:paraId="523BCCEC" w14:textId="79D7326A"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color w:val="000000"/>
                <w:sz w:val="24"/>
                <w:szCs w:val="24"/>
              </w:rPr>
              <w:t>-0.1</w:t>
            </w:r>
          </w:p>
        </w:tc>
      </w:tr>
      <w:tr w:rsidR="00132848" w:rsidRPr="00C61214" w14:paraId="0BEF90EF"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0DEA2561" w14:textId="77777777" w:rsidR="00132848" w:rsidRPr="00C61214" w:rsidRDefault="00132848" w:rsidP="00132848">
            <w:pPr>
              <w:spacing w:after="0"/>
              <w:rPr>
                <w:rFonts w:ascii="Calibri" w:eastAsia="Times New Roman" w:hAnsi="Calibri" w:cs="Calibri"/>
                <w:color w:val="000000"/>
                <w:sz w:val="24"/>
                <w:szCs w:val="28"/>
                <w:lang w:eastAsia="en-GB"/>
              </w:rPr>
            </w:pPr>
            <w:r w:rsidRPr="00C61214">
              <w:rPr>
                <w:rFonts w:ascii="Calibri" w:eastAsia="Times New Roman" w:hAnsi="Calibri" w:cs="Calibri"/>
                <w:color w:val="000000"/>
                <w:sz w:val="24"/>
                <w:szCs w:val="28"/>
                <w:lang w:eastAsia="en-GB"/>
              </w:rPr>
              <w:t>Walking in your neighbourhood after dark</w:t>
            </w:r>
          </w:p>
        </w:tc>
        <w:tc>
          <w:tcPr>
            <w:tcW w:w="960" w:type="dxa"/>
            <w:noWrap/>
            <w:vAlign w:val="center"/>
            <w:hideMark/>
          </w:tcPr>
          <w:p w14:paraId="6AA8BCC6" w14:textId="14C22313"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58.0</w:t>
            </w:r>
          </w:p>
        </w:tc>
        <w:tc>
          <w:tcPr>
            <w:tcW w:w="960" w:type="dxa"/>
            <w:noWrap/>
            <w:vAlign w:val="center"/>
            <w:hideMark/>
          </w:tcPr>
          <w:p w14:paraId="665EDD28" w14:textId="7B57D736"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56.6</w:t>
            </w:r>
          </w:p>
        </w:tc>
        <w:tc>
          <w:tcPr>
            <w:tcW w:w="1256" w:type="dxa"/>
            <w:shd w:val="clear" w:color="auto" w:fill="2FBFB5"/>
            <w:vAlign w:val="bottom"/>
          </w:tcPr>
          <w:p w14:paraId="60573094" w14:textId="2A775C21"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hAnsi="Calibri" w:cs="Calibri"/>
                <w:b/>
                <w:bCs/>
                <w:color w:val="FFFFFF" w:themeColor="background1"/>
                <w:sz w:val="24"/>
                <w:szCs w:val="24"/>
              </w:rPr>
            </w:pPr>
            <w:r w:rsidRPr="00FE23B3">
              <w:rPr>
                <w:rFonts w:ascii="Calibri" w:hAnsi="Calibri" w:cs="Calibri"/>
                <w:b/>
                <w:bCs/>
                <w:color w:val="FFFFFF" w:themeColor="background1"/>
                <w:sz w:val="24"/>
                <w:szCs w:val="24"/>
              </w:rPr>
              <w:t>1.4</w:t>
            </w:r>
          </w:p>
        </w:tc>
      </w:tr>
      <w:tr w:rsidR="00132848" w:rsidRPr="00C61214" w14:paraId="04F9A618" w14:textId="77777777" w:rsidTr="005939E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0097DB46" w14:textId="77777777" w:rsidR="00132848" w:rsidRPr="00C61214" w:rsidRDefault="00132848" w:rsidP="00132848">
            <w:pPr>
              <w:spacing w:after="0"/>
              <w:rPr>
                <w:rFonts w:ascii="Calibri" w:eastAsia="Times New Roman" w:hAnsi="Calibri" w:cs="Calibri"/>
                <w:color w:val="000000"/>
                <w:sz w:val="24"/>
                <w:szCs w:val="28"/>
                <w:lang w:eastAsia="en-GB"/>
              </w:rPr>
            </w:pPr>
            <w:r w:rsidRPr="00C61214">
              <w:rPr>
                <w:rFonts w:ascii="Calibri" w:eastAsia="Times New Roman" w:hAnsi="Calibri" w:cs="Calibri"/>
                <w:color w:val="000000"/>
                <w:sz w:val="24"/>
                <w:szCs w:val="28"/>
                <w:lang w:eastAsia="en-GB"/>
              </w:rPr>
              <w:t>Walking in the city centre in daylight</w:t>
            </w:r>
          </w:p>
        </w:tc>
        <w:tc>
          <w:tcPr>
            <w:tcW w:w="960" w:type="dxa"/>
            <w:noWrap/>
            <w:vAlign w:val="center"/>
            <w:hideMark/>
          </w:tcPr>
          <w:p w14:paraId="5CC3B39E" w14:textId="2C60749B"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81.9</w:t>
            </w:r>
          </w:p>
        </w:tc>
        <w:tc>
          <w:tcPr>
            <w:tcW w:w="960" w:type="dxa"/>
            <w:noWrap/>
            <w:vAlign w:val="center"/>
            <w:hideMark/>
          </w:tcPr>
          <w:p w14:paraId="5ACE8E2A" w14:textId="6B795BFE"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83.9</w:t>
            </w:r>
          </w:p>
        </w:tc>
        <w:tc>
          <w:tcPr>
            <w:tcW w:w="1256" w:type="dxa"/>
            <w:shd w:val="clear" w:color="auto" w:fill="F4B083" w:themeFill="accent2" w:themeFillTint="99"/>
            <w:vAlign w:val="bottom"/>
          </w:tcPr>
          <w:p w14:paraId="4130B76D" w14:textId="6D2AC39B" w:rsidR="00132848" w:rsidRPr="00FE23B3"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hAnsi="Calibri" w:cs="Calibri"/>
                <w:b/>
                <w:bCs/>
                <w:sz w:val="24"/>
                <w:szCs w:val="24"/>
              </w:rPr>
            </w:pPr>
            <w:r w:rsidRPr="00FE23B3">
              <w:rPr>
                <w:rFonts w:ascii="Calibri" w:hAnsi="Calibri" w:cs="Calibri"/>
                <w:b/>
                <w:bCs/>
                <w:sz w:val="24"/>
                <w:szCs w:val="24"/>
              </w:rPr>
              <w:t>-2.0</w:t>
            </w:r>
          </w:p>
        </w:tc>
      </w:tr>
      <w:tr w:rsidR="00132848" w:rsidRPr="00C61214" w14:paraId="20E71FF5"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7865A3DB" w14:textId="77777777" w:rsidR="00132848" w:rsidRPr="00C61214" w:rsidRDefault="00132848" w:rsidP="00132848">
            <w:pPr>
              <w:spacing w:after="0"/>
              <w:rPr>
                <w:rFonts w:ascii="Calibri" w:eastAsia="Times New Roman" w:hAnsi="Calibri" w:cs="Calibri"/>
                <w:color w:val="000000"/>
                <w:sz w:val="24"/>
                <w:szCs w:val="28"/>
                <w:lang w:eastAsia="en-GB"/>
              </w:rPr>
            </w:pPr>
            <w:r w:rsidRPr="00C61214">
              <w:rPr>
                <w:rFonts w:ascii="Calibri" w:eastAsia="Times New Roman" w:hAnsi="Calibri" w:cs="Calibri"/>
                <w:color w:val="000000"/>
                <w:sz w:val="24"/>
                <w:szCs w:val="28"/>
                <w:lang w:eastAsia="en-GB"/>
              </w:rPr>
              <w:t>Walking in the city centre after dark</w:t>
            </w:r>
          </w:p>
        </w:tc>
        <w:tc>
          <w:tcPr>
            <w:tcW w:w="960" w:type="dxa"/>
            <w:noWrap/>
            <w:vAlign w:val="center"/>
            <w:hideMark/>
          </w:tcPr>
          <w:p w14:paraId="6E4C1126" w14:textId="18BB3674"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33.2</w:t>
            </w:r>
          </w:p>
        </w:tc>
        <w:tc>
          <w:tcPr>
            <w:tcW w:w="960" w:type="dxa"/>
            <w:noWrap/>
            <w:vAlign w:val="center"/>
            <w:hideMark/>
          </w:tcPr>
          <w:p w14:paraId="773AE419" w14:textId="5808A633"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31.4</w:t>
            </w:r>
          </w:p>
        </w:tc>
        <w:tc>
          <w:tcPr>
            <w:tcW w:w="1256" w:type="dxa"/>
            <w:shd w:val="clear" w:color="auto" w:fill="2FBFB5"/>
            <w:vAlign w:val="bottom"/>
          </w:tcPr>
          <w:p w14:paraId="294D98AE" w14:textId="5825DD7B"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i/>
                <w:iCs/>
                <w:color w:val="FFFFFF" w:themeColor="background1"/>
                <w:sz w:val="24"/>
                <w:szCs w:val="24"/>
                <w:lang w:eastAsia="en-GB"/>
              </w:rPr>
            </w:pPr>
            <w:r w:rsidRPr="001F4560">
              <w:rPr>
                <w:rFonts w:ascii="Calibri" w:hAnsi="Calibri" w:cs="Calibri"/>
                <w:b/>
                <w:bCs/>
                <w:color w:val="FFFFFF" w:themeColor="background1"/>
                <w:sz w:val="24"/>
                <w:szCs w:val="24"/>
              </w:rPr>
              <w:t>1.8</w:t>
            </w:r>
          </w:p>
        </w:tc>
      </w:tr>
      <w:tr w:rsidR="00132848" w:rsidRPr="00C61214" w14:paraId="533B0867" w14:textId="77777777" w:rsidTr="005939E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5DC1BE30" w14:textId="77777777" w:rsidR="00132848" w:rsidRPr="00C61214" w:rsidRDefault="00132848" w:rsidP="00132848">
            <w:pPr>
              <w:spacing w:after="0"/>
              <w:rPr>
                <w:rFonts w:ascii="Calibri" w:eastAsia="Times New Roman" w:hAnsi="Calibri" w:cs="Calibri"/>
                <w:color w:val="000000"/>
                <w:sz w:val="24"/>
                <w:szCs w:val="28"/>
                <w:lang w:eastAsia="en-GB"/>
              </w:rPr>
            </w:pPr>
            <w:r w:rsidRPr="00C61214">
              <w:rPr>
                <w:rFonts w:ascii="Calibri" w:eastAsia="Times New Roman" w:hAnsi="Calibri" w:cs="Calibri"/>
                <w:color w:val="000000"/>
                <w:sz w:val="24"/>
                <w:szCs w:val="28"/>
                <w:lang w:eastAsia="en-GB"/>
              </w:rPr>
              <w:t>Travelling by bus in daylight</w:t>
            </w:r>
          </w:p>
        </w:tc>
        <w:tc>
          <w:tcPr>
            <w:tcW w:w="960" w:type="dxa"/>
            <w:noWrap/>
            <w:vAlign w:val="center"/>
            <w:hideMark/>
          </w:tcPr>
          <w:p w14:paraId="6CAA1C83" w14:textId="2B3C0360"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93.0</w:t>
            </w:r>
          </w:p>
        </w:tc>
        <w:tc>
          <w:tcPr>
            <w:tcW w:w="960" w:type="dxa"/>
            <w:noWrap/>
            <w:vAlign w:val="center"/>
            <w:hideMark/>
          </w:tcPr>
          <w:p w14:paraId="5514CF11" w14:textId="7750FE71"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93.4</w:t>
            </w:r>
          </w:p>
        </w:tc>
        <w:tc>
          <w:tcPr>
            <w:tcW w:w="1256" w:type="dxa"/>
            <w:vAlign w:val="bottom"/>
          </w:tcPr>
          <w:p w14:paraId="1A589439" w14:textId="601E0C7F"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FFFFFF" w:themeColor="background1"/>
                <w:sz w:val="24"/>
                <w:szCs w:val="24"/>
                <w:lang w:eastAsia="en-GB"/>
              </w:rPr>
            </w:pPr>
            <w:r w:rsidRPr="00FE23B3">
              <w:rPr>
                <w:rFonts w:ascii="Calibri" w:hAnsi="Calibri" w:cs="Calibri"/>
                <w:color w:val="000000"/>
                <w:sz w:val="24"/>
                <w:szCs w:val="24"/>
              </w:rPr>
              <w:t>-0.4</w:t>
            </w:r>
          </w:p>
        </w:tc>
      </w:tr>
      <w:tr w:rsidR="00132848" w:rsidRPr="00C61214" w14:paraId="24B12FC1" w14:textId="77777777" w:rsidTr="002A782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1ABE2C04" w14:textId="77777777" w:rsidR="00132848" w:rsidRPr="00C61214" w:rsidRDefault="00132848" w:rsidP="00132848">
            <w:pPr>
              <w:spacing w:after="0"/>
              <w:rPr>
                <w:rFonts w:ascii="Calibri" w:eastAsia="Times New Roman" w:hAnsi="Calibri" w:cs="Calibri"/>
                <w:color w:val="000000"/>
                <w:sz w:val="24"/>
                <w:szCs w:val="28"/>
                <w:lang w:eastAsia="en-GB"/>
              </w:rPr>
            </w:pPr>
            <w:r w:rsidRPr="00C61214">
              <w:rPr>
                <w:rFonts w:ascii="Calibri" w:eastAsia="Times New Roman" w:hAnsi="Calibri" w:cs="Calibri"/>
                <w:color w:val="000000"/>
                <w:sz w:val="24"/>
                <w:szCs w:val="28"/>
                <w:lang w:eastAsia="en-GB"/>
              </w:rPr>
              <w:t>Travelling by bus after dark</w:t>
            </w:r>
          </w:p>
        </w:tc>
        <w:tc>
          <w:tcPr>
            <w:tcW w:w="960" w:type="dxa"/>
            <w:noWrap/>
            <w:vAlign w:val="center"/>
            <w:hideMark/>
          </w:tcPr>
          <w:p w14:paraId="0CAB4BB4" w14:textId="4F71C585"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58.0</w:t>
            </w:r>
          </w:p>
        </w:tc>
        <w:tc>
          <w:tcPr>
            <w:tcW w:w="960" w:type="dxa"/>
            <w:noWrap/>
            <w:vAlign w:val="center"/>
            <w:hideMark/>
          </w:tcPr>
          <w:p w14:paraId="2283FF5A" w14:textId="3022062B"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54.8</w:t>
            </w:r>
          </w:p>
        </w:tc>
        <w:tc>
          <w:tcPr>
            <w:tcW w:w="1256" w:type="dxa"/>
            <w:shd w:val="clear" w:color="auto" w:fill="2FBFB5"/>
            <w:vAlign w:val="bottom"/>
          </w:tcPr>
          <w:p w14:paraId="3CE7D3B2" w14:textId="2CD86A0C"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i/>
                <w:iCs/>
                <w:color w:val="FFFFFF" w:themeColor="background1"/>
                <w:sz w:val="24"/>
                <w:szCs w:val="24"/>
                <w:lang w:eastAsia="en-GB"/>
              </w:rPr>
            </w:pPr>
            <w:r w:rsidRPr="001F4560">
              <w:rPr>
                <w:rFonts w:ascii="Calibri" w:hAnsi="Calibri" w:cs="Calibri"/>
                <w:b/>
                <w:bCs/>
                <w:color w:val="FFFFFF" w:themeColor="background1"/>
                <w:sz w:val="24"/>
                <w:szCs w:val="24"/>
              </w:rPr>
              <w:t>3.3</w:t>
            </w:r>
          </w:p>
        </w:tc>
      </w:tr>
      <w:tr w:rsidR="00132848" w:rsidRPr="00C61214" w14:paraId="1D77A8A0" w14:textId="77777777" w:rsidTr="002A782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3C81BBA8" w14:textId="77777777" w:rsidR="00132848" w:rsidRPr="00C61214" w:rsidRDefault="00132848" w:rsidP="00132848">
            <w:pPr>
              <w:spacing w:after="0"/>
              <w:rPr>
                <w:rFonts w:ascii="Calibri" w:eastAsia="Times New Roman" w:hAnsi="Calibri" w:cs="Calibri"/>
                <w:color w:val="000000"/>
                <w:sz w:val="24"/>
                <w:szCs w:val="28"/>
                <w:lang w:eastAsia="en-GB"/>
              </w:rPr>
            </w:pPr>
            <w:r w:rsidRPr="00C61214">
              <w:rPr>
                <w:rFonts w:ascii="Calibri" w:eastAsia="Times New Roman" w:hAnsi="Calibri" w:cs="Calibri"/>
                <w:color w:val="000000"/>
                <w:sz w:val="24"/>
                <w:szCs w:val="28"/>
                <w:lang w:eastAsia="en-GB"/>
              </w:rPr>
              <w:t>When cycling in Cardiff in the day</w:t>
            </w:r>
          </w:p>
        </w:tc>
        <w:tc>
          <w:tcPr>
            <w:tcW w:w="960" w:type="dxa"/>
            <w:noWrap/>
            <w:vAlign w:val="center"/>
            <w:hideMark/>
          </w:tcPr>
          <w:p w14:paraId="5808ECE1" w14:textId="2BED9895"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65.8</w:t>
            </w:r>
          </w:p>
        </w:tc>
        <w:tc>
          <w:tcPr>
            <w:tcW w:w="960" w:type="dxa"/>
            <w:noWrap/>
            <w:vAlign w:val="center"/>
            <w:hideMark/>
          </w:tcPr>
          <w:p w14:paraId="69744D33" w14:textId="7DDBF33A"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61.0</w:t>
            </w:r>
          </w:p>
        </w:tc>
        <w:tc>
          <w:tcPr>
            <w:tcW w:w="1256" w:type="dxa"/>
            <w:shd w:val="clear" w:color="auto" w:fill="2FBFB5"/>
            <w:vAlign w:val="bottom"/>
          </w:tcPr>
          <w:p w14:paraId="2DC29916" w14:textId="2D684F62" w:rsidR="00132848" w:rsidRPr="00FD0EF8" w:rsidRDefault="00132848" w:rsidP="00132848">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FFFFFF" w:themeColor="background1"/>
                <w:sz w:val="24"/>
                <w:szCs w:val="24"/>
                <w:lang w:eastAsia="en-GB"/>
              </w:rPr>
            </w:pPr>
            <w:r w:rsidRPr="001F4560">
              <w:rPr>
                <w:rFonts w:ascii="Calibri" w:hAnsi="Calibri" w:cs="Calibri"/>
                <w:b/>
                <w:bCs/>
                <w:color w:val="FFFFFF" w:themeColor="background1"/>
                <w:sz w:val="24"/>
                <w:szCs w:val="24"/>
              </w:rPr>
              <w:t>4.8</w:t>
            </w:r>
          </w:p>
        </w:tc>
      </w:tr>
      <w:tr w:rsidR="00132848" w:rsidRPr="00C61214" w14:paraId="6B1CD5EE"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531" w:type="dxa"/>
            <w:noWrap/>
            <w:hideMark/>
          </w:tcPr>
          <w:p w14:paraId="128CCE7B" w14:textId="77777777" w:rsidR="00132848" w:rsidRPr="00C61214" w:rsidRDefault="00132848" w:rsidP="00132848">
            <w:pPr>
              <w:spacing w:after="0"/>
              <w:rPr>
                <w:rFonts w:ascii="Calibri" w:eastAsia="Times New Roman" w:hAnsi="Calibri" w:cs="Calibri"/>
                <w:color w:val="000000"/>
                <w:sz w:val="24"/>
                <w:szCs w:val="28"/>
                <w:lang w:eastAsia="en-GB"/>
              </w:rPr>
            </w:pPr>
            <w:r w:rsidRPr="00C61214">
              <w:rPr>
                <w:rFonts w:ascii="Calibri" w:eastAsia="Times New Roman" w:hAnsi="Calibri" w:cs="Calibri"/>
                <w:color w:val="000000"/>
                <w:sz w:val="24"/>
                <w:szCs w:val="28"/>
                <w:lang w:eastAsia="en-GB"/>
              </w:rPr>
              <w:t>When cycling in Cardiff after dark</w:t>
            </w:r>
          </w:p>
        </w:tc>
        <w:tc>
          <w:tcPr>
            <w:tcW w:w="960" w:type="dxa"/>
            <w:noWrap/>
            <w:vAlign w:val="center"/>
            <w:hideMark/>
          </w:tcPr>
          <w:p w14:paraId="3ED9FBAE" w14:textId="2143B40A"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30.8</w:t>
            </w:r>
          </w:p>
        </w:tc>
        <w:tc>
          <w:tcPr>
            <w:tcW w:w="960" w:type="dxa"/>
            <w:noWrap/>
            <w:vAlign w:val="center"/>
            <w:hideMark/>
          </w:tcPr>
          <w:p w14:paraId="4B99287D" w14:textId="748C742A"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FE23B3">
              <w:rPr>
                <w:rFonts w:ascii="Calibri" w:hAnsi="Calibri" w:cs="Calibri"/>
                <w:i/>
                <w:iCs/>
                <w:color w:val="000000"/>
                <w:sz w:val="24"/>
                <w:szCs w:val="24"/>
              </w:rPr>
              <w:t>25.1</w:t>
            </w:r>
          </w:p>
        </w:tc>
        <w:tc>
          <w:tcPr>
            <w:tcW w:w="1256" w:type="dxa"/>
            <w:shd w:val="clear" w:color="auto" w:fill="2FBFB5"/>
            <w:vAlign w:val="bottom"/>
          </w:tcPr>
          <w:p w14:paraId="4DB31AED" w14:textId="0B877223" w:rsidR="00132848" w:rsidRPr="00FD0EF8" w:rsidRDefault="00132848" w:rsidP="00132848">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i/>
                <w:iCs/>
                <w:color w:val="FFFFFF" w:themeColor="background1"/>
                <w:sz w:val="24"/>
                <w:szCs w:val="24"/>
                <w:lang w:eastAsia="en-GB"/>
              </w:rPr>
            </w:pPr>
            <w:r w:rsidRPr="001F4560">
              <w:rPr>
                <w:rFonts w:ascii="Calibri" w:hAnsi="Calibri" w:cs="Calibri"/>
                <w:b/>
                <w:bCs/>
                <w:color w:val="FFFFFF" w:themeColor="background1"/>
                <w:sz w:val="24"/>
                <w:szCs w:val="24"/>
              </w:rPr>
              <w:t>5.6</w:t>
            </w:r>
          </w:p>
        </w:tc>
      </w:tr>
    </w:tbl>
    <w:p w14:paraId="4C47F183" w14:textId="77777777" w:rsidR="00CB2C68" w:rsidRPr="00BA50FD" w:rsidRDefault="00CB2C68" w:rsidP="00CB2C68"/>
    <w:p w14:paraId="7F0917B6" w14:textId="72D855CE" w:rsidR="00CB2C68" w:rsidRPr="007F7695" w:rsidRDefault="00CB2C68" w:rsidP="00CB2C68">
      <w:pPr>
        <w:rPr>
          <w:rFonts w:ascii="Calibri" w:hAnsi="Calibri" w:cs="Calibri"/>
          <w:bCs/>
          <w:sz w:val="24"/>
          <w:szCs w:val="24"/>
        </w:rPr>
      </w:pPr>
      <w:r w:rsidRPr="007F7695">
        <w:rPr>
          <w:rFonts w:ascii="Calibri" w:hAnsi="Calibri" w:cs="Calibri"/>
          <w:bCs/>
          <w:sz w:val="24"/>
          <w:szCs w:val="24"/>
        </w:rPr>
        <w:t>As seen in previous surveys, women felt less safe than men in all situations</w:t>
      </w:r>
      <w:r w:rsidR="001079A3" w:rsidRPr="007F7695">
        <w:rPr>
          <w:rFonts w:ascii="Calibri" w:hAnsi="Calibri" w:cs="Calibri"/>
          <w:bCs/>
          <w:sz w:val="24"/>
          <w:szCs w:val="24"/>
        </w:rPr>
        <w:t xml:space="preserve"> after dark</w:t>
      </w:r>
      <w:r w:rsidRPr="007F7695">
        <w:rPr>
          <w:rFonts w:ascii="Calibri" w:hAnsi="Calibri" w:cs="Calibri"/>
          <w:bCs/>
          <w:sz w:val="24"/>
          <w:szCs w:val="24"/>
        </w:rPr>
        <w:t xml:space="preserve">, </w:t>
      </w:r>
      <w:r w:rsidR="00917784" w:rsidRPr="007F7695">
        <w:rPr>
          <w:rFonts w:ascii="Calibri" w:hAnsi="Calibri" w:cs="Calibri"/>
          <w:bCs/>
          <w:sz w:val="24"/>
          <w:szCs w:val="24"/>
        </w:rPr>
        <w:t>levels</w:t>
      </w:r>
      <w:r w:rsidRPr="007F7695">
        <w:rPr>
          <w:rFonts w:ascii="Calibri" w:hAnsi="Calibri" w:cs="Calibri"/>
          <w:bCs/>
          <w:sz w:val="24"/>
          <w:szCs w:val="24"/>
        </w:rPr>
        <w:t xml:space="preserve"> were </w:t>
      </w:r>
      <w:r w:rsidR="002046F1" w:rsidRPr="007F7695">
        <w:rPr>
          <w:rFonts w:ascii="Calibri" w:hAnsi="Calibri" w:cs="Calibri"/>
          <w:bCs/>
          <w:sz w:val="24"/>
          <w:szCs w:val="24"/>
        </w:rPr>
        <w:t>broadly similar for each</w:t>
      </w:r>
      <w:r w:rsidR="00017C5E" w:rsidRPr="007F7695">
        <w:rPr>
          <w:rFonts w:ascii="Calibri" w:hAnsi="Calibri" w:cs="Calibri"/>
          <w:bCs/>
          <w:sz w:val="24"/>
          <w:szCs w:val="24"/>
        </w:rPr>
        <w:t xml:space="preserve"> situation</w:t>
      </w:r>
      <w:r w:rsidRPr="007F7695">
        <w:rPr>
          <w:rFonts w:ascii="Calibri" w:hAnsi="Calibri" w:cs="Calibri"/>
          <w:bCs/>
          <w:sz w:val="24"/>
          <w:szCs w:val="24"/>
        </w:rPr>
        <w:t xml:space="preserve"> during </w:t>
      </w:r>
      <w:r w:rsidR="00017C5E" w:rsidRPr="007F7695">
        <w:rPr>
          <w:rFonts w:ascii="Calibri" w:hAnsi="Calibri" w:cs="Calibri"/>
          <w:bCs/>
          <w:sz w:val="24"/>
          <w:szCs w:val="24"/>
        </w:rPr>
        <w:t>daylight</w:t>
      </w:r>
      <w:r w:rsidRPr="007F7695">
        <w:rPr>
          <w:rFonts w:ascii="Calibri" w:hAnsi="Calibri" w:cs="Calibri"/>
          <w:bCs/>
          <w:sz w:val="24"/>
          <w:szCs w:val="24"/>
        </w:rPr>
        <w:t xml:space="preserve">.  </w:t>
      </w:r>
    </w:p>
    <w:p w14:paraId="1ADF9B41" w14:textId="4F76DAE0" w:rsidR="00CB2C68" w:rsidRPr="00BA50FD" w:rsidRDefault="00CB2C68" w:rsidP="00CB2C68">
      <w:r w:rsidRPr="00655251">
        <w:rPr>
          <w:rFonts w:ascii="Calibri" w:hAnsi="Calibri" w:cs="Calibri"/>
          <w:bCs/>
          <w:sz w:val="24"/>
          <w:szCs w:val="24"/>
        </w:rPr>
        <w:t>Younger respondents felt less safe than their older counterparts when walking in their local neighbourhood</w:t>
      </w:r>
      <w:r w:rsidR="00C66080" w:rsidRPr="00655251">
        <w:rPr>
          <w:rFonts w:ascii="Calibri" w:hAnsi="Calibri" w:cs="Calibri"/>
          <w:bCs/>
          <w:sz w:val="24"/>
          <w:szCs w:val="24"/>
        </w:rPr>
        <w:t xml:space="preserve"> after dark</w:t>
      </w:r>
      <w:r w:rsidRPr="00655251">
        <w:rPr>
          <w:rFonts w:ascii="Calibri" w:hAnsi="Calibri" w:cs="Calibri"/>
          <w:bCs/>
          <w:sz w:val="24"/>
          <w:szCs w:val="24"/>
        </w:rPr>
        <w:t>; they felt safer when walking in the city centre after dark, and when cycling both during the day and after dark.</w:t>
      </w:r>
    </w:p>
    <w:tbl>
      <w:tblPr>
        <w:tblStyle w:val="GridTable5Dark-Accent6"/>
        <w:tblW w:w="10701" w:type="dxa"/>
        <w:tblInd w:w="-714" w:type="dxa"/>
        <w:tblLayout w:type="fixed"/>
        <w:tblLook w:val="04A0" w:firstRow="1" w:lastRow="0" w:firstColumn="1" w:lastColumn="0" w:noHBand="0" w:noVBand="1"/>
      </w:tblPr>
      <w:tblGrid>
        <w:gridCol w:w="1548"/>
        <w:gridCol w:w="1005"/>
        <w:gridCol w:w="822"/>
        <w:gridCol w:w="25"/>
        <w:gridCol w:w="995"/>
        <w:gridCol w:w="956"/>
        <w:gridCol w:w="19"/>
        <w:gridCol w:w="951"/>
        <w:gridCol w:w="823"/>
        <w:gridCol w:w="19"/>
        <w:gridCol w:w="918"/>
        <w:gridCol w:w="830"/>
        <w:gridCol w:w="26"/>
        <w:gridCol w:w="911"/>
        <w:gridCol w:w="827"/>
        <w:gridCol w:w="26"/>
      </w:tblGrid>
      <w:tr w:rsidR="00D81ED4" w:rsidRPr="00C61214" w14:paraId="1247608B" w14:textId="77777777" w:rsidTr="00C61214">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0F53C317" w14:textId="77777777" w:rsidR="00CB2C68" w:rsidRPr="00C61214" w:rsidRDefault="00CB2C68" w:rsidP="00150AB2">
            <w:pPr>
              <w:spacing w:after="0" w:line="240" w:lineRule="auto"/>
              <w:rPr>
                <w:rFonts w:ascii="Calibri" w:eastAsia="Times New Roman" w:hAnsi="Calibri" w:cs="Calibri"/>
                <w:b w:val="0"/>
                <w:bCs w:val="0"/>
                <w:color w:val="FFFFFF"/>
                <w:sz w:val="24"/>
                <w:szCs w:val="24"/>
                <w:lang w:eastAsia="en-GB"/>
              </w:rPr>
            </w:pPr>
            <w:r w:rsidRPr="00C61214">
              <w:rPr>
                <w:rFonts w:ascii="Calibri" w:eastAsia="Times New Roman" w:hAnsi="Calibri" w:cs="Calibri"/>
                <w:color w:val="FFFFFF"/>
                <w:sz w:val="24"/>
                <w:szCs w:val="24"/>
                <w:lang w:eastAsia="en-GB"/>
              </w:rPr>
              <w:t>% Feeling Safe</w:t>
            </w:r>
          </w:p>
        </w:tc>
        <w:tc>
          <w:tcPr>
            <w:tcW w:w="1852" w:type="dxa"/>
            <w:gridSpan w:val="3"/>
            <w:noWrap/>
            <w:hideMark/>
          </w:tcPr>
          <w:p w14:paraId="1B6FFEDB" w14:textId="77777777" w:rsidR="00CB2C68" w:rsidRPr="00C61214" w:rsidRDefault="00CB2C68"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24"/>
                <w:szCs w:val="24"/>
                <w:lang w:eastAsia="en-GB"/>
              </w:rPr>
            </w:pPr>
            <w:r w:rsidRPr="00C61214">
              <w:rPr>
                <w:rFonts w:ascii="Calibri" w:eastAsia="Times New Roman" w:hAnsi="Calibri" w:cs="Calibri"/>
                <w:color w:val="FFFFFF"/>
                <w:sz w:val="24"/>
                <w:szCs w:val="24"/>
                <w:lang w:eastAsia="en-GB"/>
              </w:rPr>
              <w:t>At home</w:t>
            </w:r>
          </w:p>
        </w:tc>
        <w:tc>
          <w:tcPr>
            <w:tcW w:w="1970" w:type="dxa"/>
            <w:gridSpan w:val="3"/>
            <w:noWrap/>
            <w:hideMark/>
          </w:tcPr>
          <w:p w14:paraId="3290E58F" w14:textId="77777777" w:rsidR="00CB2C68" w:rsidRPr="00C61214" w:rsidRDefault="00CB2C68"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24"/>
                <w:szCs w:val="24"/>
                <w:lang w:eastAsia="en-GB"/>
              </w:rPr>
            </w:pPr>
            <w:r w:rsidRPr="00C61214">
              <w:rPr>
                <w:rFonts w:ascii="Calibri" w:eastAsia="Times New Roman" w:hAnsi="Calibri" w:cs="Calibri"/>
                <w:color w:val="FFFFFF"/>
                <w:sz w:val="24"/>
                <w:szCs w:val="24"/>
                <w:lang w:eastAsia="en-GB"/>
              </w:rPr>
              <w:t>Walking in your neighbourhood</w:t>
            </w:r>
          </w:p>
        </w:tc>
        <w:tc>
          <w:tcPr>
            <w:tcW w:w="1793" w:type="dxa"/>
            <w:gridSpan w:val="3"/>
            <w:noWrap/>
            <w:hideMark/>
          </w:tcPr>
          <w:p w14:paraId="7BC37C28" w14:textId="77777777" w:rsidR="00CB2C68" w:rsidRPr="00C61214" w:rsidRDefault="00CB2C68"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24"/>
                <w:szCs w:val="24"/>
                <w:lang w:eastAsia="en-GB"/>
              </w:rPr>
            </w:pPr>
            <w:r w:rsidRPr="00C61214">
              <w:rPr>
                <w:rFonts w:ascii="Calibri" w:eastAsia="Times New Roman" w:hAnsi="Calibri" w:cs="Calibri"/>
                <w:color w:val="FFFFFF"/>
                <w:sz w:val="24"/>
                <w:szCs w:val="24"/>
                <w:lang w:eastAsia="en-GB"/>
              </w:rPr>
              <w:t>Walking in the city centre</w:t>
            </w:r>
          </w:p>
        </w:tc>
        <w:tc>
          <w:tcPr>
            <w:tcW w:w="1774" w:type="dxa"/>
            <w:gridSpan w:val="3"/>
            <w:noWrap/>
            <w:hideMark/>
          </w:tcPr>
          <w:p w14:paraId="157F093D" w14:textId="77777777" w:rsidR="00CB2C68" w:rsidRPr="00C61214" w:rsidRDefault="00CB2C68"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24"/>
                <w:szCs w:val="24"/>
                <w:lang w:eastAsia="en-GB"/>
              </w:rPr>
            </w:pPr>
            <w:r w:rsidRPr="00C61214">
              <w:rPr>
                <w:rFonts w:ascii="Calibri" w:eastAsia="Times New Roman" w:hAnsi="Calibri" w:cs="Calibri"/>
                <w:color w:val="FFFFFF"/>
                <w:sz w:val="24"/>
                <w:szCs w:val="24"/>
                <w:lang w:eastAsia="en-GB"/>
              </w:rPr>
              <w:t>Travelling by bus</w:t>
            </w:r>
          </w:p>
        </w:tc>
        <w:tc>
          <w:tcPr>
            <w:tcW w:w="1764" w:type="dxa"/>
            <w:gridSpan w:val="3"/>
            <w:noWrap/>
            <w:hideMark/>
          </w:tcPr>
          <w:p w14:paraId="459222A1" w14:textId="77777777" w:rsidR="00CB2C68" w:rsidRPr="00C61214" w:rsidRDefault="00CB2C68"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24"/>
                <w:szCs w:val="24"/>
                <w:lang w:eastAsia="en-GB"/>
              </w:rPr>
            </w:pPr>
            <w:r w:rsidRPr="00C61214">
              <w:rPr>
                <w:rFonts w:ascii="Calibri" w:eastAsia="Times New Roman" w:hAnsi="Calibri" w:cs="Calibri"/>
                <w:color w:val="FFFFFF"/>
                <w:sz w:val="24"/>
                <w:szCs w:val="24"/>
                <w:lang w:eastAsia="en-GB"/>
              </w:rPr>
              <w:t>When cycling in Cardiff</w:t>
            </w:r>
          </w:p>
        </w:tc>
      </w:tr>
      <w:tr w:rsidR="005F48F7" w:rsidRPr="00C61214" w14:paraId="6A42C945" w14:textId="77777777" w:rsidTr="00C61214">
        <w:trPr>
          <w:gridAfter w:val="1"/>
          <w:cnfStyle w:val="000000100000" w:firstRow="0" w:lastRow="0" w:firstColumn="0" w:lastColumn="0" w:oddVBand="0" w:evenVBand="0" w:oddHBand="1" w:evenHBand="0"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574F771B" w14:textId="77777777" w:rsidR="00CB2C68" w:rsidRPr="00C61214" w:rsidRDefault="00CB2C68" w:rsidP="00150AB2">
            <w:pPr>
              <w:spacing w:after="0" w:line="240" w:lineRule="auto"/>
              <w:rPr>
                <w:rFonts w:ascii="Calibri" w:eastAsia="Times New Roman" w:hAnsi="Calibri" w:cs="Calibri"/>
                <w:color w:val="000000"/>
                <w:sz w:val="24"/>
                <w:szCs w:val="24"/>
                <w:lang w:eastAsia="en-GB"/>
              </w:rPr>
            </w:pPr>
            <w:r w:rsidRPr="00C61214">
              <w:rPr>
                <w:rFonts w:ascii="Calibri" w:eastAsia="Times New Roman" w:hAnsi="Calibri" w:cs="Calibri"/>
                <w:color w:val="000000"/>
                <w:sz w:val="24"/>
                <w:szCs w:val="24"/>
                <w:lang w:eastAsia="en-GB"/>
              </w:rPr>
              <w:t> </w:t>
            </w:r>
          </w:p>
        </w:tc>
        <w:tc>
          <w:tcPr>
            <w:tcW w:w="1005" w:type="dxa"/>
            <w:noWrap/>
            <w:hideMark/>
          </w:tcPr>
          <w:p w14:paraId="1E993302" w14:textId="77777777" w:rsidR="00CB2C68" w:rsidRPr="00C61214" w:rsidRDefault="00CB2C68"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0"/>
                <w:szCs w:val="20"/>
                <w:lang w:eastAsia="en-GB"/>
              </w:rPr>
            </w:pPr>
            <w:r w:rsidRPr="00C61214">
              <w:rPr>
                <w:rFonts w:ascii="Calibri" w:eastAsia="Times New Roman" w:hAnsi="Calibri" w:cs="Calibri"/>
                <w:b/>
                <w:bCs/>
                <w:i/>
                <w:iCs/>
                <w:color w:val="000000"/>
                <w:sz w:val="20"/>
                <w:szCs w:val="20"/>
                <w:lang w:eastAsia="en-GB"/>
              </w:rPr>
              <w:t>Daylight</w:t>
            </w:r>
          </w:p>
        </w:tc>
        <w:tc>
          <w:tcPr>
            <w:tcW w:w="822" w:type="dxa"/>
            <w:noWrap/>
            <w:hideMark/>
          </w:tcPr>
          <w:p w14:paraId="7646924A" w14:textId="77777777" w:rsidR="00CB2C68" w:rsidRPr="00C61214" w:rsidRDefault="00CB2C68"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0"/>
                <w:szCs w:val="20"/>
                <w:lang w:eastAsia="en-GB"/>
              </w:rPr>
            </w:pPr>
            <w:r w:rsidRPr="00C61214">
              <w:rPr>
                <w:rFonts w:ascii="Calibri" w:eastAsia="Times New Roman" w:hAnsi="Calibri" w:cs="Calibri"/>
                <w:b/>
                <w:bCs/>
                <w:i/>
                <w:iCs/>
                <w:color w:val="000000"/>
                <w:sz w:val="20"/>
                <w:szCs w:val="20"/>
                <w:lang w:eastAsia="en-GB"/>
              </w:rPr>
              <w:t>After Dark</w:t>
            </w:r>
          </w:p>
        </w:tc>
        <w:tc>
          <w:tcPr>
            <w:tcW w:w="1020" w:type="dxa"/>
            <w:gridSpan w:val="2"/>
            <w:noWrap/>
            <w:hideMark/>
          </w:tcPr>
          <w:p w14:paraId="0C67146D" w14:textId="77777777" w:rsidR="00CB2C68" w:rsidRPr="00C61214" w:rsidRDefault="00CB2C6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0"/>
                <w:szCs w:val="20"/>
                <w:lang w:eastAsia="en-GB"/>
              </w:rPr>
            </w:pPr>
            <w:r w:rsidRPr="00C61214">
              <w:rPr>
                <w:rFonts w:ascii="Calibri" w:eastAsia="Times New Roman" w:hAnsi="Calibri" w:cs="Calibri"/>
                <w:b/>
                <w:bCs/>
                <w:i/>
                <w:iCs/>
                <w:color w:val="000000"/>
                <w:sz w:val="20"/>
                <w:szCs w:val="20"/>
                <w:lang w:eastAsia="en-GB"/>
              </w:rPr>
              <w:t>Daylight</w:t>
            </w:r>
          </w:p>
        </w:tc>
        <w:tc>
          <w:tcPr>
            <w:tcW w:w="956" w:type="dxa"/>
            <w:noWrap/>
            <w:hideMark/>
          </w:tcPr>
          <w:p w14:paraId="698750AB" w14:textId="77777777" w:rsidR="00CB2C68" w:rsidRPr="00C61214" w:rsidRDefault="00CB2C68"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0"/>
                <w:szCs w:val="20"/>
                <w:lang w:eastAsia="en-GB"/>
              </w:rPr>
            </w:pPr>
            <w:r w:rsidRPr="00C61214">
              <w:rPr>
                <w:rFonts w:ascii="Calibri" w:eastAsia="Times New Roman" w:hAnsi="Calibri" w:cs="Calibri"/>
                <w:b/>
                <w:bCs/>
                <w:i/>
                <w:iCs/>
                <w:color w:val="000000"/>
                <w:sz w:val="20"/>
                <w:szCs w:val="20"/>
                <w:lang w:eastAsia="en-GB"/>
              </w:rPr>
              <w:t>After Dark</w:t>
            </w:r>
          </w:p>
        </w:tc>
        <w:tc>
          <w:tcPr>
            <w:tcW w:w="970" w:type="dxa"/>
            <w:gridSpan w:val="2"/>
            <w:noWrap/>
            <w:hideMark/>
          </w:tcPr>
          <w:p w14:paraId="072E9D5F" w14:textId="77777777" w:rsidR="00CB2C68" w:rsidRPr="00C61214" w:rsidRDefault="00CB2C6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0"/>
                <w:szCs w:val="20"/>
                <w:lang w:eastAsia="en-GB"/>
              </w:rPr>
            </w:pPr>
            <w:r w:rsidRPr="00C61214">
              <w:rPr>
                <w:rFonts w:ascii="Calibri" w:eastAsia="Times New Roman" w:hAnsi="Calibri" w:cs="Calibri"/>
                <w:b/>
                <w:bCs/>
                <w:i/>
                <w:iCs/>
                <w:color w:val="000000"/>
                <w:sz w:val="20"/>
                <w:szCs w:val="20"/>
                <w:lang w:eastAsia="en-GB"/>
              </w:rPr>
              <w:t>Daylight</w:t>
            </w:r>
          </w:p>
        </w:tc>
        <w:tc>
          <w:tcPr>
            <w:tcW w:w="823" w:type="dxa"/>
            <w:noWrap/>
            <w:hideMark/>
          </w:tcPr>
          <w:p w14:paraId="2257F28C" w14:textId="77777777" w:rsidR="00CB2C68" w:rsidRPr="00C61214" w:rsidRDefault="00CB2C68"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0"/>
                <w:szCs w:val="20"/>
                <w:lang w:eastAsia="en-GB"/>
              </w:rPr>
            </w:pPr>
            <w:r w:rsidRPr="00C61214">
              <w:rPr>
                <w:rFonts w:ascii="Calibri" w:eastAsia="Times New Roman" w:hAnsi="Calibri" w:cs="Calibri"/>
                <w:b/>
                <w:bCs/>
                <w:i/>
                <w:iCs/>
                <w:color w:val="000000"/>
                <w:sz w:val="20"/>
                <w:szCs w:val="20"/>
                <w:lang w:eastAsia="en-GB"/>
              </w:rPr>
              <w:t>After Dark</w:t>
            </w:r>
          </w:p>
        </w:tc>
        <w:tc>
          <w:tcPr>
            <w:tcW w:w="937" w:type="dxa"/>
            <w:gridSpan w:val="2"/>
            <w:noWrap/>
            <w:hideMark/>
          </w:tcPr>
          <w:p w14:paraId="23009EB5" w14:textId="77777777" w:rsidR="00CB2C68" w:rsidRPr="00C61214" w:rsidRDefault="00CB2C6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0"/>
                <w:szCs w:val="20"/>
                <w:lang w:eastAsia="en-GB"/>
              </w:rPr>
            </w:pPr>
            <w:r w:rsidRPr="00C61214">
              <w:rPr>
                <w:rFonts w:ascii="Calibri" w:eastAsia="Times New Roman" w:hAnsi="Calibri" w:cs="Calibri"/>
                <w:b/>
                <w:bCs/>
                <w:i/>
                <w:iCs/>
                <w:color w:val="000000"/>
                <w:sz w:val="20"/>
                <w:szCs w:val="20"/>
                <w:lang w:eastAsia="en-GB"/>
              </w:rPr>
              <w:t>Daylight</w:t>
            </w:r>
          </w:p>
        </w:tc>
        <w:tc>
          <w:tcPr>
            <w:tcW w:w="830" w:type="dxa"/>
            <w:noWrap/>
            <w:hideMark/>
          </w:tcPr>
          <w:p w14:paraId="69D541EB" w14:textId="77777777" w:rsidR="00CB2C68" w:rsidRPr="00C61214" w:rsidRDefault="00CB2C68"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0"/>
                <w:szCs w:val="20"/>
                <w:lang w:eastAsia="en-GB"/>
              </w:rPr>
            </w:pPr>
            <w:r w:rsidRPr="00C61214">
              <w:rPr>
                <w:rFonts w:ascii="Calibri" w:eastAsia="Times New Roman" w:hAnsi="Calibri" w:cs="Calibri"/>
                <w:b/>
                <w:bCs/>
                <w:i/>
                <w:iCs/>
                <w:color w:val="000000"/>
                <w:sz w:val="20"/>
                <w:szCs w:val="20"/>
                <w:lang w:eastAsia="en-GB"/>
              </w:rPr>
              <w:t>After Dark</w:t>
            </w:r>
          </w:p>
        </w:tc>
        <w:tc>
          <w:tcPr>
            <w:tcW w:w="937" w:type="dxa"/>
            <w:gridSpan w:val="2"/>
            <w:noWrap/>
            <w:hideMark/>
          </w:tcPr>
          <w:p w14:paraId="354ECF1B" w14:textId="77777777" w:rsidR="00CB2C68" w:rsidRPr="00C61214" w:rsidRDefault="00CB2C6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0"/>
                <w:szCs w:val="20"/>
                <w:lang w:eastAsia="en-GB"/>
              </w:rPr>
            </w:pPr>
            <w:r w:rsidRPr="00C61214">
              <w:rPr>
                <w:rFonts w:ascii="Calibri" w:eastAsia="Times New Roman" w:hAnsi="Calibri" w:cs="Calibri"/>
                <w:b/>
                <w:bCs/>
                <w:i/>
                <w:iCs/>
                <w:color w:val="000000"/>
                <w:sz w:val="20"/>
                <w:szCs w:val="20"/>
                <w:lang w:eastAsia="en-GB"/>
              </w:rPr>
              <w:t>Daylight</w:t>
            </w:r>
          </w:p>
        </w:tc>
        <w:tc>
          <w:tcPr>
            <w:tcW w:w="827" w:type="dxa"/>
            <w:noWrap/>
            <w:hideMark/>
          </w:tcPr>
          <w:p w14:paraId="2B6C0684" w14:textId="77777777" w:rsidR="00CB2C68" w:rsidRPr="00C61214" w:rsidRDefault="00CB2C68"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i/>
                <w:iCs/>
                <w:color w:val="000000"/>
                <w:sz w:val="20"/>
                <w:szCs w:val="20"/>
                <w:lang w:eastAsia="en-GB"/>
              </w:rPr>
            </w:pPr>
            <w:r w:rsidRPr="00C61214">
              <w:rPr>
                <w:rFonts w:ascii="Calibri" w:eastAsia="Times New Roman" w:hAnsi="Calibri" w:cs="Calibri"/>
                <w:b/>
                <w:bCs/>
                <w:i/>
                <w:iCs/>
                <w:color w:val="000000"/>
                <w:sz w:val="20"/>
                <w:szCs w:val="20"/>
                <w:lang w:eastAsia="en-GB"/>
              </w:rPr>
              <w:t>After Dark</w:t>
            </w:r>
          </w:p>
        </w:tc>
      </w:tr>
      <w:tr w:rsidR="005F48F7" w:rsidRPr="00C61214" w14:paraId="6266F399" w14:textId="77777777" w:rsidTr="002A302F">
        <w:trPr>
          <w:gridAfter w:val="1"/>
          <w:cnfStyle w:val="000000010000" w:firstRow="0" w:lastRow="0" w:firstColumn="0" w:lastColumn="0" w:oddVBand="0" w:evenVBand="0" w:oddHBand="0" w:evenHBand="1"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1F305BAC" w14:textId="77777777" w:rsidR="00CB2C68" w:rsidRPr="00C61214" w:rsidRDefault="00CB2C68" w:rsidP="00150AB2">
            <w:pPr>
              <w:spacing w:after="0" w:line="240" w:lineRule="auto"/>
              <w:rPr>
                <w:rFonts w:ascii="Calibri" w:eastAsia="Times New Roman" w:hAnsi="Calibri" w:cs="Calibri"/>
                <w:b w:val="0"/>
                <w:bCs w:val="0"/>
                <w:color w:val="000000"/>
                <w:sz w:val="24"/>
                <w:szCs w:val="24"/>
                <w:lang w:eastAsia="en-GB"/>
              </w:rPr>
            </w:pPr>
            <w:r w:rsidRPr="00C61214">
              <w:rPr>
                <w:rFonts w:ascii="Calibri" w:eastAsia="Times New Roman" w:hAnsi="Calibri" w:cs="Calibri"/>
                <w:color w:val="000000"/>
                <w:sz w:val="24"/>
                <w:szCs w:val="24"/>
                <w:lang w:eastAsia="en-GB"/>
              </w:rPr>
              <w:t>Overall</w:t>
            </w:r>
          </w:p>
        </w:tc>
        <w:tc>
          <w:tcPr>
            <w:tcW w:w="1005" w:type="dxa"/>
            <w:noWrap/>
          </w:tcPr>
          <w:p w14:paraId="1D3995C6" w14:textId="020B415F" w:rsidR="00CB2C68" w:rsidRPr="002A302F" w:rsidRDefault="00B72B47"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97.1</w:t>
            </w:r>
          </w:p>
        </w:tc>
        <w:tc>
          <w:tcPr>
            <w:tcW w:w="822" w:type="dxa"/>
            <w:noWrap/>
          </w:tcPr>
          <w:p w14:paraId="4533A0ED" w14:textId="23E9ABFE" w:rsidR="00CB2C68" w:rsidRPr="002A302F" w:rsidRDefault="008359A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86.9</w:t>
            </w:r>
          </w:p>
        </w:tc>
        <w:tc>
          <w:tcPr>
            <w:tcW w:w="1020" w:type="dxa"/>
            <w:gridSpan w:val="2"/>
            <w:noWrap/>
          </w:tcPr>
          <w:p w14:paraId="68B16F53" w14:textId="7D8DDE7E" w:rsidR="00CB2C68" w:rsidRPr="002A302F" w:rsidRDefault="00E612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92.8</w:t>
            </w:r>
          </w:p>
        </w:tc>
        <w:tc>
          <w:tcPr>
            <w:tcW w:w="956" w:type="dxa"/>
            <w:noWrap/>
          </w:tcPr>
          <w:p w14:paraId="7A08AB13" w14:textId="5BC21BA8" w:rsidR="00CB2C68" w:rsidRPr="002A302F" w:rsidRDefault="00812225"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58.0</w:t>
            </w:r>
          </w:p>
        </w:tc>
        <w:tc>
          <w:tcPr>
            <w:tcW w:w="970" w:type="dxa"/>
            <w:gridSpan w:val="2"/>
            <w:noWrap/>
          </w:tcPr>
          <w:p w14:paraId="3997F5A2" w14:textId="5146B4A2" w:rsidR="00CB2C68" w:rsidRPr="002A302F" w:rsidRDefault="005E5692"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81.9</w:t>
            </w:r>
          </w:p>
        </w:tc>
        <w:tc>
          <w:tcPr>
            <w:tcW w:w="823" w:type="dxa"/>
            <w:noWrap/>
          </w:tcPr>
          <w:p w14:paraId="15B719E7" w14:textId="2EF03EBF" w:rsidR="00CB2C68" w:rsidRPr="002A302F" w:rsidRDefault="005E5692"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33.2</w:t>
            </w:r>
          </w:p>
        </w:tc>
        <w:tc>
          <w:tcPr>
            <w:tcW w:w="937" w:type="dxa"/>
            <w:gridSpan w:val="2"/>
            <w:noWrap/>
          </w:tcPr>
          <w:p w14:paraId="2C69626D" w14:textId="7C4135F9" w:rsidR="00CB2C68" w:rsidRPr="002A302F" w:rsidRDefault="00466801"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93.0</w:t>
            </w:r>
          </w:p>
        </w:tc>
        <w:tc>
          <w:tcPr>
            <w:tcW w:w="830" w:type="dxa"/>
            <w:noWrap/>
          </w:tcPr>
          <w:p w14:paraId="61F1A937" w14:textId="31D62344" w:rsidR="00CB2C68" w:rsidRPr="002A302F" w:rsidRDefault="00466801"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58.0</w:t>
            </w:r>
          </w:p>
        </w:tc>
        <w:tc>
          <w:tcPr>
            <w:tcW w:w="937" w:type="dxa"/>
            <w:gridSpan w:val="2"/>
            <w:noWrap/>
          </w:tcPr>
          <w:p w14:paraId="0EF596F9" w14:textId="547A9208" w:rsidR="00CB2C68" w:rsidRPr="002A302F" w:rsidRDefault="00BE47E2"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65.8</w:t>
            </w:r>
          </w:p>
        </w:tc>
        <w:tc>
          <w:tcPr>
            <w:tcW w:w="827" w:type="dxa"/>
            <w:noWrap/>
          </w:tcPr>
          <w:p w14:paraId="7EAD88D3" w14:textId="5B73A698" w:rsidR="00CB2C68" w:rsidRPr="002A302F" w:rsidRDefault="001875F7"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30.8</w:t>
            </w:r>
          </w:p>
        </w:tc>
      </w:tr>
      <w:tr w:rsidR="005F48F7" w:rsidRPr="00C61214" w14:paraId="33C3F6BA" w14:textId="77777777" w:rsidTr="002A302F">
        <w:trPr>
          <w:gridAfter w:val="1"/>
          <w:cnfStyle w:val="000000100000" w:firstRow="0" w:lastRow="0" w:firstColumn="0" w:lastColumn="0" w:oddVBand="0" w:evenVBand="0" w:oddHBand="1" w:evenHBand="0"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229C129F" w14:textId="77777777" w:rsidR="00CB2C68" w:rsidRPr="00C61214" w:rsidRDefault="00CB2C68" w:rsidP="00150AB2">
            <w:pPr>
              <w:spacing w:after="0" w:line="240" w:lineRule="auto"/>
              <w:rPr>
                <w:rFonts w:ascii="Calibri" w:eastAsia="Times New Roman" w:hAnsi="Calibri" w:cs="Calibri"/>
                <w:b w:val="0"/>
                <w:bCs w:val="0"/>
                <w:color w:val="000000"/>
                <w:sz w:val="24"/>
                <w:szCs w:val="24"/>
                <w:lang w:eastAsia="en-GB"/>
              </w:rPr>
            </w:pPr>
            <w:r w:rsidRPr="00C61214">
              <w:rPr>
                <w:rFonts w:ascii="Calibri" w:eastAsia="Times New Roman" w:hAnsi="Calibri" w:cs="Calibri"/>
                <w:color w:val="000000"/>
                <w:sz w:val="24"/>
                <w:szCs w:val="24"/>
                <w:lang w:eastAsia="en-GB"/>
              </w:rPr>
              <w:t>Under 35</w:t>
            </w:r>
          </w:p>
        </w:tc>
        <w:tc>
          <w:tcPr>
            <w:tcW w:w="1005" w:type="dxa"/>
            <w:noWrap/>
          </w:tcPr>
          <w:p w14:paraId="58830FAA" w14:textId="247F9C63" w:rsidR="00CB2C68" w:rsidRPr="002A302F" w:rsidRDefault="00B72B47"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98.4</w:t>
            </w:r>
          </w:p>
        </w:tc>
        <w:tc>
          <w:tcPr>
            <w:tcW w:w="822" w:type="dxa"/>
            <w:noWrap/>
          </w:tcPr>
          <w:p w14:paraId="36FCC58C" w14:textId="6AC005C6" w:rsidR="00CB2C68" w:rsidRPr="002A302F" w:rsidRDefault="008359A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88.3</w:t>
            </w:r>
          </w:p>
        </w:tc>
        <w:tc>
          <w:tcPr>
            <w:tcW w:w="1020" w:type="dxa"/>
            <w:gridSpan w:val="2"/>
            <w:noWrap/>
          </w:tcPr>
          <w:p w14:paraId="1A336F11" w14:textId="28BCD259" w:rsidR="00CB2C68" w:rsidRPr="002A302F" w:rsidRDefault="00E612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93.0</w:t>
            </w:r>
          </w:p>
        </w:tc>
        <w:tc>
          <w:tcPr>
            <w:tcW w:w="956" w:type="dxa"/>
            <w:noWrap/>
          </w:tcPr>
          <w:p w14:paraId="4238A589" w14:textId="5F46D59E" w:rsidR="00CB2C68" w:rsidRPr="002A302F" w:rsidRDefault="00812225"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55.6</w:t>
            </w:r>
          </w:p>
        </w:tc>
        <w:tc>
          <w:tcPr>
            <w:tcW w:w="970" w:type="dxa"/>
            <w:gridSpan w:val="2"/>
            <w:noWrap/>
          </w:tcPr>
          <w:p w14:paraId="123341C1" w14:textId="462976D5" w:rsidR="00CB2C68" w:rsidRPr="002A302F" w:rsidRDefault="005E5692"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86.2</w:t>
            </w:r>
          </w:p>
        </w:tc>
        <w:tc>
          <w:tcPr>
            <w:tcW w:w="823" w:type="dxa"/>
            <w:noWrap/>
          </w:tcPr>
          <w:p w14:paraId="536E3971" w14:textId="2EB09165" w:rsidR="00CB2C68" w:rsidRPr="002A302F" w:rsidRDefault="005E5692"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39.5</w:t>
            </w:r>
          </w:p>
        </w:tc>
        <w:tc>
          <w:tcPr>
            <w:tcW w:w="937" w:type="dxa"/>
            <w:gridSpan w:val="2"/>
            <w:noWrap/>
          </w:tcPr>
          <w:p w14:paraId="469E83F5" w14:textId="55C91332" w:rsidR="00CB2C68" w:rsidRPr="002A302F" w:rsidRDefault="007D62C5"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90.2</w:t>
            </w:r>
          </w:p>
        </w:tc>
        <w:tc>
          <w:tcPr>
            <w:tcW w:w="830" w:type="dxa"/>
            <w:noWrap/>
          </w:tcPr>
          <w:p w14:paraId="4A393B06" w14:textId="2AA0A8D9" w:rsidR="00CB2C68" w:rsidRPr="002A302F" w:rsidRDefault="00466801"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62.5</w:t>
            </w:r>
          </w:p>
        </w:tc>
        <w:tc>
          <w:tcPr>
            <w:tcW w:w="937" w:type="dxa"/>
            <w:gridSpan w:val="2"/>
            <w:noWrap/>
          </w:tcPr>
          <w:p w14:paraId="109A3A09" w14:textId="28CB56E8" w:rsidR="00CB2C68" w:rsidRPr="002A302F" w:rsidRDefault="00BE47E2"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76.9</w:t>
            </w:r>
          </w:p>
        </w:tc>
        <w:tc>
          <w:tcPr>
            <w:tcW w:w="827" w:type="dxa"/>
            <w:noWrap/>
          </w:tcPr>
          <w:p w14:paraId="07B1317B" w14:textId="7128BB93" w:rsidR="00CB2C68" w:rsidRPr="002A302F" w:rsidRDefault="001875F7"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41.0</w:t>
            </w:r>
          </w:p>
        </w:tc>
      </w:tr>
      <w:tr w:rsidR="005F48F7" w:rsidRPr="00C61214" w14:paraId="27EA7A6C" w14:textId="77777777" w:rsidTr="002A302F">
        <w:trPr>
          <w:gridAfter w:val="1"/>
          <w:cnfStyle w:val="000000010000" w:firstRow="0" w:lastRow="0" w:firstColumn="0" w:lastColumn="0" w:oddVBand="0" w:evenVBand="0" w:oddHBand="0" w:evenHBand="1"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7FDD1C80" w14:textId="77777777" w:rsidR="00CB2C68" w:rsidRPr="00C61214" w:rsidRDefault="00CB2C68" w:rsidP="00150AB2">
            <w:pPr>
              <w:spacing w:after="0" w:line="240" w:lineRule="auto"/>
              <w:rPr>
                <w:rFonts w:ascii="Calibri" w:eastAsia="Times New Roman" w:hAnsi="Calibri" w:cs="Calibri"/>
                <w:b w:val="0"/>
                <w:bCs w:val="0"/>
                <w:color w:val="000000"/>
                <w:sz w:val="24"/>
                <w:szCs w:val="24"/>
                <w:lang w:eastAsia="en-GB"/>
              </w:rPr>
            </w:pPr>
            <w:r w:rsidRPr="00C61214">
              <w:rPr>
                <w:rFonts w:ascii="Calibri" w:eastAsia="Times New Roman" w:hAnsi="Calibri" w:cs="Calibri"/>
                <w:color w:val="000000"/>
                <w:sz w:val="24"/>
                <w:szCs w:val="24"/>
                <w:lang w:eastAsia="en-GB"/>
              </w:rPr>
              <w:t>55+</w:t>
            </w:r>
          </w:p>
        </w:tc>
        <w:tc>
          <w:tcPr>
            <w:tcW w:w="1005" w:type="dxa"/>
            <w:noWrap/>
          </w:tcPr>
          <w:p w14:paraId="609B6005" w14:textId="053774EE" w:rsidR="00CB2C68" w:rsidRPr="002A302F" w:rsidRDefault="00B72B47"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97.4</w:t>
            </w:r>
          </w:p>
        </w:tc>
        <w:tc>
          <w:tcPr>
            <w:tcW w:w="822" w:type="dxa"/>
            <w:noWrap/>
          </w:tcPr>
          <w:p w14:paraId="43BF9408" w14:textId="70FE523D" w:rsidR="00CB2C68" w:rsidRPr="002A302F" w:rsidRDefault="008359A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89.7</w:t>
            </w:r>
          </w:p>
        </w:tc>
        <w:tc>
          <w:tcPr>
            <w:tcW w:w="1020" w:type="dxa"/>
            <w:gridSpan w:val="2"/>
            <w:noWrap/>
          </w:tcPr>
          <w:p w14:paraId="279EC62F" w14:textId="61885971" w:rsidR="00CB2C68" w:rsidRPr="002A302F" w:rsidRDefault="00E612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93.8</w:t>
            </w:r>
          </w:p>
        </w:tc>
        <w:tc>
          <w:tcPr>
            <w:tcW w:w="956" w:type="dxa"/>
            <w:noWrap/>
          </w:tcPr>
          <w:p w14:paraId="1125B34C" w14:textId="13F112EF" w:rsidR="00CB2C68" w:rsidRPr="002A302F" w:rsidRDefault="00812225"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61.9</w:t>
            </w:r>
          </w:p>
        </w:tc>
        <w:tc>
          <w:tcPr>
            <w:tcW w:w="970" w:type="dxa"/>
            <w:gridSpan w:val="2"/>
            <w:noWrap/>
          </w:tcPr>
          <w:p w14:paraId="6E5C2341" w14:textId="01EDFC64" w:rsidR="00CB2C68" w:rsidRPr="002A302F" w:rsidRDefault="002A094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84.1</w:t>
            </w:r>
          </w:p>
        </w:tc>
        <w:tc>
          <w:tcPr>
            <w:tcW w:w="823" w:type="dxa"/>
            <w:noWrap/>
          </w:tcPr>
          <w:p w14:paraId="5FC15ABD" w14:textId="7ABDFBC5" w:rsidR="00CB2C68" w:rsidRPr="002A302F" w:rsidRDefault="005E5692"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32.4</w:t>
            </w:r>
          </w:p>
        </w:tc>
        <w:tc>
          <w:tcPr>
            <w:tcW w:w="937" w:type="dxa"/>
            <w:gridSpan w:val="2"/>
            <w:noWrap/>
          </w:tcPr>
          <w:p w14:paraId="17C2F4AE" w14:textId="462F5D43" w:rsidR="00CB2C68" w:rsidRPr="002A302F" w:rsidRDefault="007D62C5"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94.9</w:t>
            </w:r>
          </w:p>
        </w:tc>
        <w:tc>
          <w:tcPr>
            <w:tcW w:w="830" w:type="dxa"/>
            <w:noWrap/>
          </w:tcPr>
          <w:p w14:paraId="2D317FE5" w14:textId="68BF6764" w:rsidR="00CB2C68" w:rsidRPr="002A302F" w:rsidRDefault="00466801"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60.4</w:t>
            </w:r>
          </w:p>
        </w:tc>
        <w:tc>
          <w:tcPr>
            <w:tcW w:w="937" w:type="dxa"/>
            <w:gridSpan w:val="2"/>
            <w:noWrap/>
          </w:tcPr>
          <w:p w14:paraId="5F042F02" w14:textId="4F6298E8" w:rsidR="00CB2C68" w:rsidRPr="002A302F" w:rsidRDefault="00BE47E2"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59.9</w:t>
            </w:r>
          </w:p>
        </w:tc>
        <w:tc>
          <w:tcPr>
            <w:tcW w:w="827" w:type="dxa"/>
            <w:noWrap/>
          </w:tcPr>
          <w:p w14:paraId="3E8C501F" w14:textId="52105F70" w:rsidR="00CB2C68" w:rsidRPr="002A302F" w:rsidRDefault="001875F7"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26.9</w:t>
            </w:r>
          </w:p>
        </w:tc>
      </w:tr>
      <w:tr w:rsidR="005F48F7" w:rsidRPr="00C61214" w14:paraId="6C9069F0" w14:textId="77777777" w:rsidTr="002A302F">
        <w:trPr>
          <w:gridAfter w:val="1"/>
          <w:cnfStyle w:val="000000100000" w:firstRow="0" w:lastRow="0" w:firstColumn="0" w:lastColumn="0" w:oddVBand="0" w:evenVBand="0" w:oddHBand="1" w:evenHBand="0"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69674DCF" w14:textId="77777777" w:rsidR="00CB2C68" w:rsidRPr="00C61214" w:rsidRDefault="00CB2C68" w:rsidP="00150AB2">
            <w:pPr>
              <w:spacing w:after="0" w:line="240" w:lineRule="auto"/>
              <w:rPr>
                <w:rFonts w:ascii="Calibri" w:eastAsia="Times New Roman" w:hAnsi="Calibri" w:cs="Calibri"/>
                <w:b w:val="0"/>
                <w:bCs w:val="0"/>
                <w:color w:val="000000"/>
                <w:sz w:val="24"/>
                <w:szCs w:val="24"/>
                <w:lang w:eastAsia="en-GB"/>
              </w:rPr>
            </w:pPr>
            <w:r w:rsidRPr="00C61214">
              <w:rPr>
                <w:rFonts w:ascii="Calibri" w:eastAsia="Times New Roman" w:hAnsi="Calibri" w:cs="Calibri"/>
                <w:color w:val="000000"/>
                <w:sz w:val="24"/>
                <w:szCs w:val="24"/>
                <w:lang w:eastAsia="en-GB"/>
              </w:rPr>
              <w:t>Female</w:t>
            </w:r>
          </w:p>
        </w:tc>
        <w:tc>
          <w:tcPr>
            <w:tcW w:w="1005" w:type="dxa"/>
            <w:noWrap/>
          </w:tcPr>
          <w:p w14:paraId="3B20F077" w14:textId="5F806C38" w:rsidR="00CB2C68" w:rsidRPr="002A302F" w:rsidRDefault="00B72B47"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97.4</w:t>
            </w:r>
          </w:p>
        </w:tc>
        <w:tc>
          <w:tcPr>
            <w:tcW w:w="822" w:type="dxa"/>
            <w:noWrap/>
          </w:tcPr>
          <w:p w14:paraId="79B5DF24" w14:textId="18286B8A" w:rsidR="00CB2C68" w:rsidRPr="002A302F" w:rsidRDefault="008359A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85.6</w:t>
            </w:r>
          </w:p>
        </w:tc>
        <w:tc>
          <w:tcPr>
            <w:tcW w:w="1020" w:type="dxa"/>
            <w:gridSpan w:val="2"/>
            <w:noWrap/>
          </w:tcPr>
          <w:p w14:paraId="513E6715" w14:textId="3316F544" w:rsidR="00CB2C68" w:rsidRPr="002A302F" w:rsidRDefault="00E612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92.4</w:t>
            </w:r>
          </w:p>
        </w:tc>
        <w:tc>
          <w:tcPr>
            <w:tcW w:w="956" w:type="dxa"/>
            <w:noWrap/>
          </w:tcPr>
          <w:p w14:paraId="620565F8" w14:textId="4614B815" w:rsidR="00CB2C68" w:rsidRPr="002A302F" w:rsidRDefault="00812225"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53.1</w:t>
            </w:r>
          </w:p>
        </w:tc>
        <w:tc>
          <w:tcPr>
            <w:tcW w:w="970" w:type="dxa"/>
            <w:gridSpan w:val="2"/>
            <w:noWrap/>
          </w:tcPr>
          <w:p w14:paraId="0425D707" w14:textId="221B229B" w:rsidR="00CB2C68" w:rsidRPr="002A302F" w:rsidRDefault="002A094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84.0</w:t>
            </w:r>
          </w:p>
        </w:tc>
        <w:tc>
          <w:tcPr>
            <w:tcW w:w="823" w:type="dxa"/>
            <w:noWrap/>
          </w:tcPr>
          <w:p w14:paraId="3AB6EBA7" w14:textId="3C816C7A" w:rsidR="00CB2C68" w:rsidRPr="002A302F" w:rsidRDefault="00F47E30"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29.0</w:t>
            </w:r>
          </w:p>
        </w:tc>
        <w:tc>
          <w:tcPr>
            <w:tcW w:w="937" w:type="dxa"/>
            <w:gridSpan w:val="2"/>
            <w:noWrap/>
          </w:tcPr>
          <w:p w14:paraId="167B43C8" w14:textId="0CCD3DDF" w:rsidR="00CB2C68" w:rsidRPr="002A302F" w:rsidRDefault="007D62C5"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94.0</w:t>
            </w:r>
          </w:p>
        </w:tc>
        <w:tc>
          <w:tcPr>
            <w:tcW w:w="830" w:type="dxa"/>
            <w:noWrap/>
          </w:tcPr>
          <w:p w14:paraId="11E40888" w14:textId="655F9803" w:rsidR="00CB2C68" w:rsidRPr="002A302F" w:rsidRDefault="00A4254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53.3</w:t>
            </w:r>
          </w:p>
        </w:tc>
        <w:tc>
          <w:tcPr>
            <w:tcW w:w="937" w:type="dxa"/>
            <w:gridSpan w:val="2"/>
            <w:noWrap/>
          </w:tcPr>
          <w:p w14:paraId="7427F7B6" w14:textId="743B7650" w:rsidR="00CB2C68" w:rsidRPr="002A302F" w:rsidRDefault="00BE47E2"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65.1</w:t>
            </w:r>
          </w:p>
        </w:tc>
        <w:tc>
          <w:tcPr>
            <w:tcW w:w="827" w:type="dxa"/>
            <w:noWrap/>
          </w:tcPr>
          <w:p w14:paraId="3C56E4B3" w14:textId="30418D44" w:rsidR="00CB2C68" w:rsidRPr="002A302F" w:rsidRDefault="001875F7"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27.0</w:t>
            </w:r>
          </w:p>
        </w:tc>
      </w:tr>
      <w:tr w:rsidR="005F48F7" w:rsidRPr="00C61214" w14:paraId="35DCE918" w14:textId="77777777" w:rsidTr="002A302F">
        <w:trPr>
          <w:gridAfter w:val="1"/>
          <w:cnfStyle w:val="000000010000" w:firstRow="0" w:lastRow="0" w:firstColumn="0" w:lastColumn="0" w:oddVBand="0" w:evenVBand="0" w:oddHBand="0" w:evenHBand="1"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7B3CFDE4" w14:textId="77777777" w:rsidR="00CB2C68" w:rsidRPr="00C61214" w:rsidRDefault="00CB2C68" w:rsidP="00150AB2">
            <w:pPr>
              <w:spacing w:after="0" w:line="240" w:lineRule="auto"/>
              <w:rPr>
                <w:rFonts w:ascii="Calibri" w:eastAsia="Times New Roman" w:hAnsi="Calibri" w:cs="Calibri"/>
                <w:b w:val="0"/>
                <w:bCs w:val="0"/>
                <w:color w:val="000000"/>
                <w:sz w:val="24"/>
                <w:szCs w:val="24"/>
                <w:lang w:eastAsia="en-GB"/>
              </w:rPr>
            </w:pPr>
            <w:r w:rsidRPr="00C61214">
              <w:rPr>
                <w:rFonts w:ascii="Calibri" w:eastAsia="Times New Roman" w:hAnsi="Calibri" w:cs="Calibri"/>
                <w:color w:val="000000"/>
                <w:sz w:val="24"/>
                <w:szCs w:val="24"/>
                <w:lang w:eastAsia="en-GB"/>
              </w:rPr>
              <w:t>Male</w:t>
            </w:r>
          </w:p>
        </w:tc>
        <w:tc>
          <w:tcPr>
            <w:tcW w:w="1005" w:type="dxa"/>
            <w:noWrap/>
          </w:tcPr>
          <w:p w14:paraId="6DE50EA2" w14:textId="1B669768" w:rsidR="00CB2C68" w:rsidRPr="002A302F" w:rsidRDefault="00B72B47"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96.8</w:t>
            </w:r>
          </w:p>
        </w:tc>
        <w:tc>
          <w:tcPr>
            <w:tcW w:w="822" w:type="dxa"/>
            <w:noWrap/>
          </w:tcPr>
          <w:p w14:paraId="076F51F8" w14:textId="37130808" w:rsidR="00CB2C68" w:rsidRPr="002A302F" w:rsidRDefault="008359A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90.2</w:t>
            </w:r>
          </w:p>
        </w:tc>
        <w:tc>
          <w:tcPr>
            <w:tcW w:w="1020" w:type="dxa"/>
            <w:gridSpan w:val="2"/>
            <w:noWrap/>
          </w:tcPr>
          <w:p w14:paraId="54A846F9" w14:textId="2C64A439" w:rsidR="00CB2C68" w:rsidRPr="002A302F" w:rsidRDefault="000A04C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93.4</w:t>
            </w:r>
          </w:p>
        </w:tc>
        <w:tc>
          <w:tcPr>
            <w:tcW w:w="956" w:type="dxa"/>
            <w:noWrap/>
          </w:tcPr>
          <w:p w14:paraId="56B79AEB" w14:textId="00F657CE" w:rsidR="00CB2C68" w:rsidRPr="002A302F" w:rsidRDefault="00812225"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66.7</w:t>
            </w:r>
          </w:p>
        </w:tc>
        <w:tc>
          <w:tcPr>
            <w:tcW w:w="970" w:type="dxa"/>
            <w:gridSpan w:val="2"/>
            <w:noWrap/>
          </w:tcPr>
          <w:p w14:paraId="5CBF08C1" w14:textId="5593CD26" w:rsidR="00CB2C68" w:rsidRPr="002A302F" w:rsidRDefault="002A094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81.3</w:t>
            </w:r>
          </w:p>
        </w:tc>
        <w:tc>
          <w:tcPr>
            <w:tcW w:w="823" w:type="dxa"/>
            <w:noWrap/>
          </w:tcPr>
          <w:p w14:paraId="27BFB6B9" w14:textId="7258CEB4" w:rsidR="00CB2C68" w:rsidRPr="002A302F" w:rsidRDefault="00F47E30"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40.2</w:t>
            </w:r>
          </w:p>
        </w:tc>
        <w:tc>
          <w:tcPr>
            <w:tcW w:w="937" w:type="dxa"/>
            <w:gridSpan w:val="2"/>
            <w:noWrap/>
          </w:tcPr>
          <w:p w14:paraId="00D18C2F" w14:textId="576BB1D7" w:rsidR="00CB2C68" w:rsidRPr="002A302F" w:rsidRDefault="007D62C5"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93.1</w:t>
            </w:r>
          </w:p>
        </w:tc>
        <w:tc>
          <w:tcPr>
            <w:tcW w:w="830" w:type="dxa"/>
            <w:noWrap/>
          </w:tcPr>
          <w:p w14:paraId="01FBAAAA" w14:textId="5DFAD14D" w:rsidR="00CB2C68" w:rsidRPr="002A302F" w:rsidRDefault="00A4254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67.5</w:t>
            </w:r>
          </w:p>
        </w:tc>
        <w:tc>
          <w:tcPr>
            <w:tcW w:w="937" w:type="dxa"/>
            <w:gridSpan w:val="2"/>
            <w:noWrap/>
          </w:tcPr>
          <w:p w14:paraId="2ECEE918" w14:textId="3FDA4D01" w:rsidR="00CB2C68" w:rsidRPr="002A302F" w:rsidRDefault="00BE47E2"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67.5</w:t>
            </w:r>
          </w:p>
        </w:tc>
        <w:tc>
          <w:tcPr>
            <w:tcW w:w="827" w:type="dxa"/>
            <w:noWrap/>
          </w:tcPr>
          <w:p w14:paraId="52D0F892" w14:textId="1D604007" w:rsidR="00CB2C68" w:rsidRPr="002A302F" w:rsidRDefault="001875F7"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35.6</w:t>
            </w:r>
          </w:p>
        </w:tc>
      </w:tr>
      <w:tr w:rsidR="005F48F7" w:rsidRPr="00C61214" w14:paraId="5EA024BA" w14:textId="77777777" w:rsidTr="002A302F">
        <w:trPr>
          <w:gridAfter w:val="1"/>
          <w:cnfStyle w:val="000000100000" w:firstRow="0" w:lastRow="0" w:firstColumn="0" w:lastColumn="0" w:oddVBand="0" w:evenVBand="0" w:oddHBand="1" w:evenHBand="0"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76E71D06" w14:textId="0C14BB79" w:rsidR="00CB2C68" w:rsidRPr="00C61214" w:rsidRDefault="009978CB" w:rsidP="00150AB2">
            <w:pPr>
              <w:spacing w:after="0" w:line="240" w:lineRule="auto"/>
              <w:rPr>
                <w:rFonts w:ascii="Calibri" w:eastAsia="Times New Roman" w:hAnsi="Calibri" w:cs="Calibri"/>
                <w:b w:val="0"/>
                <w:bCs w:val="0"/>
                <w:color w:val="000000"/>
                <w:sz w:val="24"/>
                <w:szCs w:val="24"/>
                <w:lang w:eastAsia="en-GB"/>
              </w:rPr>
            </w:pPr>
            <w:r>
              <w:rPr>
                <w:rFonts w:ascii="Calibri" w:eastAsia="Times New Roman" w:hAnsi="Calibri" w:cs="Calibri"/>
                <w:color w:val="000000"/>
                <w:sz w:val="24"/>
                <w:szCs w:val="24"/>
                <w:lang w:eastAsia="en-GB"/>
              </w:rPr>
              <w:t>Ethnically Divers</w:t>
            </w:r>
            <w:r w:rsidR="00F50447">
              <w:rPr>
                <w:rFonts w:ascii="Calibri" w:eastAsia="Times New Roman" w:hAnsi="Calibri" w:cs="Calibri"/>
                <w:color w:val="000000"/>
                <w:sz w:val="24"/>
                <w:szCs w:val="24"/>
                <w:lang w:eastAsia="en-GB"/>
              </w:rPr>
              <w:t>e</w:t>
            </w:r>
          </w:p>
        </w:tc>
        <w:tc>
          <w:tcPr>
            <w:tcW w:w="1005" w:type="dxa"/>
            <w:noWrap/>
          </w:tcPr>
          <w:p w14:paraId="1B51712F" w14:textId="03506DC1" w:rsidR="00CB2C68" w:rsidRPr="002A302F" w:rsidRDefault="009978C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98.0</w:t>
            </w:r>
          </w:p>
        </w:tc>
        <w:tc>
          <w:tcPr>
            <w:tcW w:w="822" w:type="dxa"/>
            <w:noWrap/>
          </w:tcPr>
          <w:p w14:paraId="1E6FD13F" w14:textId="23D6A750" w:rsidR="00CB2C68" w:rsidRPr="002A302F" w:rsidRDefault="008359A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86.5</w:t>
            </w:r>
          </w:p>
        </w:tc>
        <w:tc>
          <w:tcPr>
            <w:tcW w:w="1020" w:type="dxa"/>
            <w:gridSpan w:val="2"/>
            <w:noWrap/>
          </w:tcPr>
          <w:p w14:paraId="42BB2811" w14:textId="6CE0C894" w:rsidR="00CB2C68" w:rsidRPr="002A302F" w:rsidRDefault="000A04C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93.6</w:t>
            </w:r>
          </w:p>
        </w:tc>
        <w:tc>
          <w:tcPr>
            <w:tcW w:w="956" w:type="dxa"/>
            <w:noWrap/>
          </w:tcPr>
          <w:p w14:paraId="20FCE746" w14:textId="227F2E0B" w:rsidR="00CB2C68" w:rsidRPr="002A302F" w:rsidRDefault="00812225"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56.5</w:t>
            </w:r>
          </w:p>
        </w:tc>
        <w:tc>
          <w:tcPr>
            <w:tcW w:w="970" w:type="dxa"/>
            <w:gridSpan w:val="2"/>
            <w:noWrap/>
          </w:tcPr>
          <w:p w14:paraId="21412CC4" w14:textId="4C088157" w:rsidR="00CB2C68" w:rsidRPr="002A302F" w:rsidRDefault="002A094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87.5</w:t>
            </w:r>
          </w:p>
        </w:tc>
        <w:tc>
          <w:tcPr>
            <w:tcW w:w="823" w:type="dxa"/>
            <w:noWrap/>
          </w:tcPr>
          <w:p w14:paraId="5C5F27DA" w14:textId="44ED0561" w:rsidR="00CB2C68" w:rsidRPr="002A302F" w:rsidRDefault="00F47E30"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43.4</w:t>
            </w:r>
          </w:p>
        </w:tc>
        <w:tc>
          <w:tcPr>
            <w:tcW w:w="937" w:type="dxa"/>
            <w:gridSpan w:val="2"/>
            <w:noWrap/>
          </w:tcPr>
          <w:p w14:paraId="4988CF6E" w14:textId="4E04D426" w:rsidR="00CB2C68" w:rsidRPr="002A302F" w:rsidRDefault="007D62C5"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93.3</w:t>
            </w:r>
          </w:p>
        </w:tc>
        <w:tc>
          <w:tcPr>
            <w:tcW w:w="830" w:type="dxa"/>
            <w:noWrap/>
          </w:tcPr>
          <w:p w14:paraId="208A84C2" w14:textId="50FBE9A7" w:rsidR="00CB2C68" w:rsidRPr="002A302F" w:rsidRDefault="00A4254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63.1</w:t>
            </w:r>
          </w:p>
        </w:tc>
        <w:tc>
          <w:tcPr>
            <w:tcW w:w="937" w:type="dxa"/>
            <w:gridSpan w:val="2"/>
            <w:noWrap/>
          </w:tcPr>
          <w:p w14:paraId="7D13B920" w14:textId="64E3EA25" w:rsidR="00CB2C68" w:rsidRPr="002A302F" w:rsidRDefault="00BE47E2"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77.8</w:t>
            </w:r>
          </w:p>
        </w:tc>
        <w:tc>
          <w:tcPr>
            <w:tcW w:w="827" w:type="dxa"/>
            <w:noWrap/>
          </w:tcPr>
          <w:p w14:paraId="78B1F8BB" w14:textId="1B58AFE3" w:rsidR="00CB2C68" w:rsidRPr="002A302F" w:rsidRDefault="001875F7"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41.5</w:t>
            </w:r>
          </w:p>
        </w:tc>
      </w:tr>
      <w:tr w:rsidR="005F48F7" w:rsidRPr="00C61214" w14:paraId="3BB0280E" w14:textId="77777777" w:rsidTr="002A302F">
        <w:trPr>
          <w:gridAfter w:val="1"/>
          <w:cnfStyle w:val="000000010000" w:firstRow="0" w:lastRow="0" w:firstColumn="0" w:lastColumn="0" w:oddVBand="0" w:evenVBand="0" w:oddHBand="0" w:evenHBand="1"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40ADEB15" w14:textId="77777777" w:rsidR="00CB2C68" w:rsidRPr="00C61214" w:rsidRDefault="00CB2C68" w:rsidP="00150AB2">
            <w:pPr>
              <w:spacing w:after="0" w:line="240" w:lineRule="auto"/>
              <w:rPr>
                <w:rFonts w:ascii="Calibri" w:eastAsia="Times New Roman" w:hAnsi="Calibri" w:cs="Calibri"/>
                <w:b w:val="0"/>
                <w:bCs w:val="0"/>
                <w:color w:val="000000"/>
                <w:sz w:val="24"/>
                <w:szCs w:val="24"/>
                <w:lang w:eastAsia="en-GB"/>
              </w:rPr>
            </w:pPr>
            <w:r w:rsidRPr="00C61214">
              <w:rPr>
                <w:rFonts w:ascii="Calibri" w:eastAsia="Times New Roman" w:hAnsi="Calibri" w:cs="Calibri"/>
                <w:color w:val="000000"/>
                <w:sz w:val="24"/>
                <w:szCs w:val="24"/>
                <w:lang w:eastAsia="en-GB"/>
              </w:rPr>
              <w:t>Southern Arc</w:t>
            </w:r>
          </w:p>
        </w:tc>
        <w:tc>
          <w:tcPr>
            <w:tcW w:w="1005" w:type="dxa"/>
            <w:noWrap/>
          </w:tcPr>
          <w:p w14:paraId="6B20539A" w14:textId="1FD7E676" w:rsidR="00CB2C68" w:rsidRPr="002A302F" w:rsidRDefault="009978C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96.3</w:t>
            </w:r>
          </w:p>
        </w:tc>
        <w:tc>
          <w:tcPr>
            <w:tcW w:w="822" w:type="dxa"/>
            <w:noWrap/>
          </w:tcPr>
          <w:p w14:paraId="52342604" w14:textId="3AD3A555" w:rsidR="00CB2C68" w:rsidRPr="002A302F" w:rsidRDefault="008359A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82.3</w:t>
            </w:r>
          </w:p>
        </w:tc>
        <w:tc>
          <w:tcPr>
            <w:tcW w:w="1020" w:type="dxa"/>
            <w:gridSpan w:val="2"/>
            <w:noWrap/>
          </w:tcPr>
          <w:p w14:paraId="35A35706" w14:textId="1CAC136A" w:rsidR="00CB2C68" w:rsidRPr="002A302F" w:rsidRDefault="000A04C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89.3</w:t>
            </w:r>
          </w:p>
        </w:tc>
        <w:tc>
          <w:tcPr>
            <w:tcW w:w="956" w:type="dxa"/>
            <w:noWrap/>
          </w:tcPr>
          <w:p w14:paraId="564E466A" w14:textId="17F9D0FC" w:rsidR="00CB2C68" w:rsidRPr="002A302F" w:rsidRDefault="00812225"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45.1</w:t>
            </w:r>
          </w:p>
        </w:tc>
        <w:tc>
          <w:tcPr>
            <w:tcW w:w="970" w:type="dxa"/>
            <w:gridSpan w:val="2"/>
            <w:noWrap/>
          </w:tcPr>
          <w:p w14:paraId="13F0240E" w14:textId="1B9E2DFB" w:rsidR="00CB2C68" w:rsidRPr="002A302F" w:rsidRDefault="002A094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80.4</w:t>
            </w:r>
          </w:p>
        </w:tc>
        <w:tc>
          <w:tcPr>
            <w:tcW w:w="823" w:type="dxa"/>
            <w:noWrap/>
          </w:tcPr>
          <w:p w14:paraId="7EA3F4DD" w14:textId="3247894D" w:rsidR="00CB2C68" w:rsidRPr="002A302F" w:rsidRDefault="00F47E30"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36.9</w:t>
            </w:r>
          </w:p>
        </w:tc>
        <w:tc>
          <w:tcPr>
            <w:tcW w:w="937" w:type="dxa"/>
            <w:gridSpan w:val="2"/>
            <w:noWrap/>
          </w:tcPr>
          <w:p w14:paraId="72F5C2EF" w14:textId="61948D65" w:rsidR="00CB2C68" w:rsidRPr="002A302F" w:rsidRDefault="00931B8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91.6</w:t>
            </w:r>
          </w:p>
        </w:tc>
        <w:tc>
          <w:tcPr>
            <w:tcW w:w="830" w:type="dxa"/>
            <w:noWrap/>
          </w:tcPr>
          <w:p w14:paraId="59444661" w14:textId="70A07204" w:rsidR="00CB2C68" w:rsidRPr="002A302F" w:rsidRDefault="00A4254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56.9</w:t>
            </w:r>
          </w:p>
        </w:tc>
        <w:tc>
          <w:tcPr>
            <w:tcW w:w="937" w:type="dxa"/>
            <w:gridSpan w:val="2"/>
            <w:noWrap/>
          </w:tcPr>
          <w:p w14:paraId="2B4CE54F" w14:textId="58A7F2D5" w:rsidR="00CB2C68" w:rsidRPr="002A302F" w:rsidRDefault="00BE47E2"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67.1</w:t>
            </w:r>
          </w:p>
        </w:tc>
        <w:tc>
          <w:tcPr>
            <w:tcW w:w="827" w:type="dxa"/>
            <w:noWrap/>
          </w:tcPr>
          <w:p w14:paraId="4005DB05" w14:textId="5429ED67" w:rsidR="00CB2C68" w:rsidRPr="002A302F" w:rsidRDefault="001875F7"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34.7</w:t>
            </w:r>
          </w:p>
        </w:tc>
      </w:tr>
      <w:tr w:rsidR="005F48F7" w:rsidRPr="00C61214" w14:paraId="1AF7650A" w14:textId="77777777" w:rsidTr="002A302F">
        <w:trPr>
          <w:gridAfter w:val="1"/>
          <w:cnfStyle w:val="000000100000" w:firstRow="0" w:lastRow="0" w:firstColumn="0" w:lastColumn="0" w:oddVBand="0" w:evenVBand="0" w:oddHBand="1" w:evenHBand="0"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6FFD87BC" w14:textId="77777777" w:rsidR="00CB2C68" w:rsidRPr="00C61214" w:rsidRDefault="00CB2C68" w:rsidP="00150AB2">
            <w:pPr>
              <w:spacing w:after="0" w:line="240" w:lineRule="auto"/>
              <w:rPr>
                <w:rFonts w:ascii="Calibri" w:eastAsia="Times New Roman" w:hAnsi="Calibri" w:cs="Calibri"/>
                <w:b w:val="0"/>
                <w:bCs w:val="0"/>
                <w:color w:val="000000"/>
                <w:sz w:val="24"/>
                <w:szCs w:val="24"/>
                <w:lang w:eastAsia="en-GB"/>
              </w:rPr>
            </w:pPr>
            <w:r w:rsidRPr="00C61214">
              <w:rPr>
                <w:rFonts w:ascii="Calibri" w:eastAsia="Times New Roman" w:hAnsi="Calibri" w:cs="Calibri"/>
                <w:color w:val="000000"/>
                <w:sz w:val="24"/>
                <w:szCs w:val="24"/>
                <w:lang w:eastAsia="en-GB"/>
              </w:rPr>
              <w:t>Disability</w:t>
            </w:r>
          </w:p>
        </w:tc>
        <w:tc>
          <w:tcPr>
            <w:tcW w:w="1005" w:type="dxa"/>
            <w:noWrap/>
          </w:tcPr>
          <w:p w14:paraId="6C4D31A7" w14:textId="03470DF9" w:rsidR="00CB2C68" w:rsidRPr="002A302F" w:rsidRDefault="009978C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93.4</w:t>
            </w:r>
          </w:p>
        </w:tc>
        <w:tc>
          <w:tcPr>
            <w:tcW w:w="822" w:type="dxa"/>
            <w:noWrap/>
          </w:tcPr>
          <w:p w14:paraId="6876C555" w14:textId="73644916" w:rsidR="00CB2C68" w:rsidRPr="002A302F" w:rsidRDefault="008359A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77.4</w:t>
            </w:r>
          </w:p>
        </w:tc>
        <w:tc>
          <w:tcPr>
            <w:tcW w:w="1020" w:type="dxa"/>
            <w:gridSpan w:val="2"/>
            <w:noWrap/>
          </w:tcPr>
          <w:p w14:paraId="2F7D3CD9" w14:textId="5FDB4844" w:rsidR="00CB2C68" w:rsidRPr="002A302F" w:rsidRDefault="000A04C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85.9</w:t>
            </w:r>
          </w:p>
        </w:tc>
        <w:tc>
          <w:tcPr>
            <w:tcW w:w="956" w:type="dxa"/>
            <w:noWrap/>
          </w:tcPr>
          <w:p w14:paraId="72942B0B" w14:textId="45DC2642" w:rsidR="00CB2C68" w:rsidRPr="002A302F" w:rsidRDefault="00812225"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44.5</w:t>
            </w:r>
          </w:p>
        </w:tc>
        <w:tc>
          <w:tcPr>
            <w:tcW w:w="970" w:type="dxa"/>
            <w:gridSpan w:val="2"/>
            <w:noWrap/>
          </w:tcPr>
          <w:p w14:paraId="39443983" w14:textId="389CEC39" w:rsidR="00CB2C68" w:rsidRPr="002A302F" w:rsidRDefault="008328F5"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74.2</w:t>
            </w:r>
          </w:p>
        </w:tc>
        <w:tc>
          <w:tcPr>
            <w:tcW w:w="823" w:type="dxa"/>
            <w:noWrap/>
          </w:tcPr>
          <w:p w14:paraId="095F1B74" w14:textId="2A083475" w:rsidR="00CB2C68" w:rsidRPr="002A302F" w:rsidRDefault="00F47E30"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21.1</w:t>
            </w:r>
          </w:p>
        </w:tc>
        <w:tc>
          <w:tcPr>
            <w:tcW w:w="937" w:type="dxa"/>
            <w:gridSpan w:val="2"/>
            <w:noWrap/>
          </w:tcPr>
          <w:p w14:paraId="20ACE1D9" w14:textId="036A183C" w:rsidR="00CB2C68" w:rsidRPr="002A302F" w:rsidRDefault="00931B8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86.4</w:t>
            </w:r>
          </w:p>
        </w:tc>
        <w:tc>
          <w:tcPr>
            <w:tcW w:w="830" w:type="dxa"/>
            <w:noWrap/>
          </w:tcPr>
          <w:p w14:paraId="2360F7DB" w14:textId="54A7FAF1" w:rsidR="00CB2C68" w:rsidRPr="002A302F" w:rsidRDefault="00A4254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45.5</w:t>
            </w:r>
          </w:p>
        </w:tc>
        <w:tc>
          <w:tcPr>
            <w:tcW w:w="937" w:type="dxa"/>
            <w:gridSpan w:val="2"/>
            <w:noWrap/>
          </w:tcPr>
          <w:p w14:paraId="5A1164F9" w14:textId="404704DA" w:rsidR="00CB2C68" w:rsidRPr="002A302F" w:rsidRDefault="002A660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56.2</w:t>
            </w:r>
          </w:p>
        </w:tc>
        <w:tc>
          <w:tcPr>
            <w:tcW w:w="827" w:type="dxa"/>
            <w:noWrap/>
          </w:tcPr>
          <w:p w14:paraId="685B8B2E" w14:textId="312C4E78" w:rsidR="00CB2C68" w:rsidRPr="002A302F" w:rsidRDefault="001875F7"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25.1</w:t>
            </w:r>
          </w:p>
        </w:tc>
      </w:tr>
      <w:tr w:rsidR="005F48F7" w:rsidRPr="00C61214" w14:paraId="298E98AE" w14:textId="77777777" w:rsidTr="002A302F">
        <w:trPr>
          <w:gridAfter w:val="1"/>
          <w:cnfStyle w:val="000000010000" w:firstRow="0" w:lastRow="0" w:firstColumn="0" w:lastColumn="0" w:oddVBand="0" w:evenVBand="0" w:oddHBand="0" w:evenHBand="1"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1FEBF7BE" w14:textId="77777777" w:rsidR="00CB2C68" w:rsidRPr="00C61214" w:rsidRDefault="00CB2C68" w:rsidP="00150AB2">
            <w:pPr>
              <w:spacing w:after="0" w:line="240" w:lineRule="auto"/>
              <w:rPr>
                <w:rFonts w:ascii="Calibri" w:eastAsia="Times New Roman" w:hAnsi="Calibri" w:cs="Calibri"/>
                <w:b w:val="0"/>
                <w:bCs w:val="0"/>
                <w:color w:val="000000"/>
                <w:sz w:val="24"/>
                <w:szCs w:val="24"/>
                <w:lang w:eastAsia="en-GB"/>
              </w:rPr>
            </w:pPr>
            <w:r w:rsidRPr="00C61214">
              <w:rPr>
                <w:rFonts w:ascii="Calibri" w:eastAsia="Times New Roman" w:hAnsi="Calibri" w:cs="Calibri"/>
                <w:color w:val="000000"/>
                <w:sz w:val="24"/>
                <w:szCs w:val="24"/>
                <w:lang w:eastAsia="en-GB"/>
              </w:rPr>
              <w:t>Welsh speaker</w:t>
            </w:r>
          </w:p>
        </w:tc>
        <w:tc>
          <w:tcPr>
            <w:tcW w:w="1005" w:type="dxa"/>
            <w:noWrap/>
          </w:tcPr>
          <w:p w14:paraId="3A8BF5F6" w14:textId="56A25E21" w:rsidR="00CB2C68" w:rsidRPr="002A302F" w:rsidRDefault="009978C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98.9</w:t>
            </w:r>
          </w:p>
        </w:tc>
        <w:tc>
          <w:tcPr>
            <w:tcW w:w="822" w:type="dxa"/>
            <w:noWrap/>
          </w:tcPr>
          <w:p w14:paraId="2667B237" w14:textId="66BBF59C" w:rsidR="00CB2C68" w:rsidRPr="002A302F" w:rsidRDefault="00791283"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87.2</w:t>
            </w:r>
          </w:p>
        </w:tc>
        <w:tc>
          <w:tcPr>
            <w:tcW w:w="1020" w:type="dxa"/>
            <w:gridSpan w:val="2"/>
            <w:noWrap/>
          </w:tcPr>
          <w:p w14:paraId="732CA545" w14:textId="049E2CE4" w:rsidR="00CB2C68" w:rsidRPr="002A302F" w:rsidRDefault="000A04C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97.2</w:t>
            </w:r>
          </w:p>
        </w:tc>
        <w:tc>
          <w:tcPr>
            <w:tcW w:w="956" w:type="dxa"/>
            <w:noWrap/>
          </w:tcPr>
          <w:p w14:paraId="12CD383D" w14:textId="64F26623" w:rsidR="00CB2C68" w:rsidRPr="002A302F" w:rsidRDefault="00BD58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63.3</w:t>
            </w:r>
          </w:p>
        </w:tc>
        <w:tc>
          <w:tcPr>
            <w:tcW w:w="970" w:type="dxa"/>
            <w:gridSpan w:val="2"/>
            <w:noWrap/>
          </w:tcPr>
          <w:p w14:paraId="65F32C7D" w14:textId="05E34D56" w:rsidR="00CB2C68" w:rsidRPr="002A302F" w:rsidRDefault="008328F5"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82.8</w:t>
            </w:r>
          </w:p>
        </w:tc>
        <w:tc>
          <w:tcPr>
            <w:tcW w:w="823" w:type="dxa"/>
            <w:noWrap/>
          </w:tcPr>
          <w:p w14:paraId="3CFE9752" w14:textId="7C211DAD" w:rsidR="00CB2C68" w:rsidRPr="002A302F" w:rsidRDefault="00F47E30"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40.1</w:t>
            </w:r>
          </w:p>
        </w:tc>
        <w:tc>
          <w:tcPr>
            <w:tcW w:w="937" w:type="dxa"/>
            <w:gridSpan w:val="2"/>
            <w:noWrap/>
          </w:tcPr>
          <w:p w14:paraId="0DFFEB73" w14:textId="6245E709" w:rsidR="00CB2C68" w:rsidRPr="002A302F" w:rsidRDefault="00931B8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96.0</w:t>
            </w:r>
          </w:p>
        </w:tc>
        <w:tc>
          <w:tcPr>
            <w:tcW w:w="830" w:type="dxa"/>
            <w:noWrap/>
          </w:tcPr>
          <w:p w14:paraId="2DF85945" w14:textId="5C466D69" w:rsidR="00CB2C68" w:rsidRPr="002A302F" w:rsidRDefault="00A4254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65.1</w:t>
            </w:r>
          </w:p>
        </w:tc>
        <w:tc>
          <w:tcPr>
            <w:tcW w:w="937" w:type="dxa"/>
            <w:gridSpan w:val="2"/>
            <w:noWrap/>
          </w:tcPr>
          <w:p w14:paraId="2B857247" w14:textId="70AC35AE" w:rsidR="00CB2C68" w:rsidRPr="002A302F" w:rsidRDefault="002A660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65.7</w:t>
            </w:r>
          </w:p>
        </w:tc>
        <w:tc>
          <w:tcPr>
            <w:tcW w:w="827" w:type="dxa"/>
            <w:noWrap/>
          </w:tcPr>
          <w:p w14:paraId="397DC8D6" w14:textId="34D10CAD" w:rsidR="00CB2C68" w:rsidRPr="002A302F" w:rsidRDefault="001875F7"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33.8</w:t>
            </w:r>
          </w:p>
        </w:tc>
      </w:tr>
      <w:tr w:rsidR="005F48F7" w:rsidRPr="00C61214" w14:paraId="2C5E0051" w14:textId="77777777" w:rsidTr="002A302F">
        <w:trPr>
          <w:gridAfter w:val="1"/>
          <w:cnfStyle w:val="000000100000" w:firstRow="0" w:lastRow="0" w:firstColumn="0" w:lastColumn="0" w:oddVBand="0" w:evenVBand="0" w:oddHBand="1" w:evenHBand="0"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5E840401" w14:textId="77777777" w:rsidR="00CB2C68" w:rsidRPr="00C61214" w:rsidRDefault="00CB2C68" w:rsidP="00150AB2">
            <w:pPr>
              <w:spacing w:after="0" w:line="240" w:lineRule="auto"/>
              <w:rPr>
                <w:rFonts w:ascii="Calibri" w:eastAsia="Times New Roman" w:hAnsi="Calibri" w:cs="Calibri"/>
                <w:b w:val="0"/>
                <w:bCs w:val="0"/>
                <w:color w:val="000000"/>
                <w:sz w:val="24"/>
                <w:szCs w:val="24"/>
                <w:lang w:eastAsia="en-GB"/>
              </w:rPr>
            </w:pPr>
            <w:r w:rsidRPr="00C61214">
              <w:rPr>
                <w:rFonts w:ascii="Calibri" w:eastAsia="Times New Roman" w:hAnsi="Calibri" w:cs="Calibri"/>
                <w:color w:val="000000"/>
                <w:sz w:val="24"/>
                <w:szCs w:val="24"/>
                <w:lang w:eastAsia="en-GB"/>
              </w:rPr>
              <w:t>Children in household</w:t>
            </w:r>
          </w:p>
        </w:tc>
        <w:tc>
          <w:tcPr>
            <w:tcW w:w="1005" w:type="dxa"/>
            <w:noWrap/>
          </w:tcPr>
          <w:p w14:paraId="099A8E6E" w14:textId="7804FAE5" w:rsidR="00CB2C68" w:rsidRPr="002A302F" w:rsidRDefault="009978C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96.8</w:t>
            </w:r>
          </w:p>
        </w:tc>
        <w:tc>
          <w:tcPr>
            <w:tcW w:w="822" w:type="dxa"/>
            <w:noWrap/>
          </w:tcPr>
          <w:p w14:paraId="0956D34D" w14:textId="6365F810" w:rsidR="00CB2C68" w:rsidRPr="002A302F" w:rsidRDefault="00791283"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84.5</w:t>
            </w:r>
          </w:p>
        </w:tc>
        <w:tc>
          <w:tcPr>
            <w:tcW w:w="1020" w:type="dxa"/>
            <w:gridSpan w:val="2"/>
            <w:noWrap/>
          </w:tcPr>
          <w:p w14:paraId="62F4F36F" w14:textId="531D37B0" w:rsidR="00CB2C68" w:rsidRPr="002A302F" w:rsidRDefault="000A04C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92.2</w:t>
            </w:r>
          </w:p>
        </w:tc>
        <w:tc>
          <w:tcPr>
            <w:tcW w:w="956" w:type="dxa"/>
            <w:noWrap/>
          </w:tcPr>
          <w:p w14:paraId="6A2BC795" w14:textId="34D3BD85" w:rsidR="00CB2C68" w:rsidRPr="002A302F" w:rsidRDefault="00BD58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58.3</w:t>
            </w:r>
          </w:p>
        </w:tc>
        <w:tc>
          <w:tcPr>
            <w:tcW w:w="970" w:type="dxa"/>
            <w:gridSpan w:val="2"/>
            <w:noWrap/>
          </w:tcPr>
          <w:p w14:paraId="2C948C4D" w14:textId="41F1A782" w:rsidR="00CB2C68" w:rsidRPr="002A302F" w:rsidRDefault="008328F5"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79.4</w:t>
            </w:r>
          </w:p>
        </w:tc>
        <w:tc>
          <w:tcPr>
            <w:tcW w:w="823" w:type="dxa"/>
            <w:noWrap/>
          </w:tcPr>
          <w:p w14:paraId="59D73266" w14:textId="72792BE4" w:rsidR="00CB2C68" w:rsidRPr="002A302F" w:rsidRDefault="00F47E30"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34.2</w:t>
            </w:r>
          </w:p>
        </w:tc>
        <w:tc>
          <w:tcPr>
            <w:tcW w:w="937" w:type="dxa"/>
            <w:gridSpan w:val="2"/>
            <w:noWrap/>
          </w:tcPr>
          <w:p w14:paraId="2FB55763" w14:textId="1E992822" w:rsidR="00CB2C68" w:rsidRPr="002A302F" w:rsidRDefault="00931B8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92.2</w:t>
            </w:r>
          </w:p>
        </w:tc>
        <w:tc>
          <w:tcPr>
            <w:tcW w:w="830" w:type="dxa"/>
            <w:noWrap/>
          </w:tcPr>
          <w:p w14:paraId="5AE62CC2" w14:textId="0E92609C" w:rsidR="00CB2C68" w:rsidRPr="002A302F" w:rsidRDefault="00A4254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57.6</w:t>
            </w:r>
          </w:p>
        </w:tc>
        <w:tc>
          <w:tcPr>
            <w:tcW w:w="937" w:type="dxa"/>
            <w:gridSpan w:val="2"/>
            <w:noWrap/>
          </w:tcPr>
          <w:p w14:paraId="4B4FE65E" w14:textId="5281EB4F" w:rsidR="00CB2C68" w:rsidRPr="002A302F" w:rsidRDefault="002A660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69.7</w:t>
            </w:r>
          </w:p>
        </w:tc>
        <w:tc>
          <w:tcPr>
            <w:tcW w:w="827" w:type="dxa"/>
            <w:noWrap/>
          </w:tcPr>
          <w:p w14:paraId="53458076" w14:textId="7D2515BA" w:rsidR="00CB2C68" w:rsidRPr="002A302F" w:rsidRDefault="00CF3850"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31.7</w:t>
            </w:r>
          </w:p>
        </w:tc>
      </w:tr>
      <w:tr w:rsidR="005F48F7" w:rsidRPr="00C61214" w14:paraId="41E1D915" w14:textId="77777777" w:rsidTr="002A302F">
        <w:trPr>
          <w:gridAfter w:val="1"/>
          <w:cnfStyle w:val="000000010000" w:firstRow="0" w:lastRow="0" w:firstColumn="0" w:lastColumn="0" w:oddVBand="0" w:evenVBand="0" w:oddHBand="0" w:evenHBand="1" w:firstRowFirstColumn="0" w:firstRowLastColumn="0" w:lastRowFirstColumn="0" w:lastRowLastColumn="0"/>
          <w:wAfter w:w="26" w:type="dxa"/>
          <w:trHeight w:val="300"/>
        </w:trPr>
        <w:tc>
          <w:tcPr>
            <w:cnfStyle w:val="001000000000" w:firstRow="0" w:lastRow="0" w:firstColumn="1" w:lastColumn="0" w:oddVBand="0" w:evenVBand="0" w:oddHBand="0" w:evenHBand="0" w:firstRowFirstColumn="0" w:firstRowLastColumn="0" w:lastRowFirstColumn="0" w:lastRowLastColumn="0"/>
            <w:tcW w:w="1548" w:type="dxa"/>
            <w:noWrap/>
            <w:hideMark/>
          </w:tcPr>
          <w:p w14:paraId="2D3EE7E9" w14:textId="77777777" w:rsidR="00CB2C68" w:rsidRPr="00C61214" w:rsidRDefault="00CB2C68" w:rsidP="00150AB2">
            <w:pPr>
              <w:spacing w:after="0" w:line="240" w:lineRule="auto"/>
              <w:rPr>
                <w:rFonts w:ascii="Calibri" w:eastAsia="Times New Roman" w:hAnsi="Calibri" w:cs="Calibri"/>
                <w:b w:val="0"/>
                <w:bCs w:val="0"/>
                <w:color w:val="000000"/>
                <w:sz w:val="24"/>
                <w:szCs w:val="24"/>
                <w:lang w:eastAsia="en-GB"/>
              </w:rPr>
            </w:pPr>
            <w:r w:rsidRPr="00C61214">
              <w:rPr>
                <w:rFonts w:ascii="Calibri" w:eastAsia="Times New Roman" w:hAnsi="Calibri" w:cs="Calibri"/>
                <w:color w:val="000000"/>
                <w:sz w:val="24"/>
                <w:szCs w:val="24"/>
                <w:lang w:eastAsia="en-GB"/>
              </w:rPr>
              <w:t>LGBTQ+</w:t>
            </w:r>
          </w:p>
        </w:tc>
        <w:tc>
          <w:tcPr>
            <w:tcW w:w="1005" w:type="dxa"/>
            <w:noWrap/>
          </w:tcPr>
          <w:p w14:paraId="6153B03B" w14:textId="4F8E2430" w:rsidR="00CB2C68" w:rsidRPr="002A302F" w:rsidRDefault="009978C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97.2</w:t>
            </w:r>
          </w:p>
        </w:tc>
        <w:tc>
          <w:tcPr>
            <w:tcW w:w="822" w:type="dxa"/>
            <w:noWrap/>
          </w:tcPr>
          <w:p w14:paraId="629CB86C" w14:textId="70F954CF" w:rsidR="00CB2C68" w:rsidRPr="002A302F" w:rsidRDefault="00791283"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85.8</w:t>
            </w:r>
          </w:p>
        </w:tc>
        <w:tc>
          <w:tcPr>
            <w:tcW w:w="1020" w:type="dxa"/>
            <w:gridSpan w:val="2"/>
            <w:noWrap/>
          </w:tcPr>
          <w:p w14:paraId="315C0424" w14:textId="66DCE0D8" w:rsidR="00CB2C68" w:rsidRPr="002A302F" w:rsidRDefault="000A04C8"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92.1</w:t>
            </w:r>
          </w:p>
        </w:tc>
        <w:tc>
          <w:tcPr>
            <w:tcW w:w="956" w:type="dxa"/>
            <w:noWrap/>
          </w:tcPr>
          <w:p w14:paraId="3217AB0D" w14:textId="20F477D1" w:rsidR="00CB2C68" w:rsidRPr="002A302F" w:rsidRDefault="00BD58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56.5</w:t>
            </w:r>
          </w:p>
        </w:tc>
        <w:tc>
          <w:tcPr>
            <w:tcW w:w="970" w:type="dxa"/>
            <w:gridSpan w:val="2"/>
            <w:noWrap/>
          </w:tcPr>
          <w:p w14:paraId="5109E09F" w14:textId="7919BDB1" w:rsidR="00CB2C68" w:rsidRPr="002A302F" w:rsidRDefault="002A094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87.0</w:t>
            </w:r>
          </w:p>
        </w:tc>
        <w:tc>
          <w:tcPr>
            <w:tcW w:w="823" w:type="dxa"/>
            <w:noWrap/>
          </w:tcPr>
          <w:p w14:paraId="02FB17DF" w14:textId="1884EC0D" w:rsidR="00CB2C68" w:rsidRPr="002A302F" w:rsidRDefault="005324E7"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37.4</w:t>
            </w:r>
          </w:p>
        </w:tc>
        <w:tc>
          <w:tcPr>
            <w:tcW w:w="937" w:type="dxa"/>
            <w:gridSpan w:val="2"/>
            <w:noWrap/>
          </w:tcPr>
          <w:p w14:paraId="75CF6CE6" w14:textId="53A94C07" w:rsidR="00CB2C68" w:rsidRPr="002A302F" w:rsidRDefault="00293E12"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90.7</w:t>
            </w:r>
          </w:p>
        </w:tc>
        <w:tc>
          <w:tcPr>
            <w:tcW w:w="830" w:type="dxa"/>
            <w:noWrap/>
          </w:tcPr>
          <w:p w14:paraId="319197D0" w14:textId="1B75DC20" w:rsidR="00CB2C68" w:rsidRPr="002A302F" w:rsidRDefault="002A660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61.8</w:t>
            </w:r>
          </w:p>
        </w:tc>
        <w:tc>
          <w:tcPr>
            <w:tcW w:w="937" w:type="dxa"/>
            <w:gridSpan w:val="2"/>
            <w:noWrap/>
          </w:tcPr>
          <w:p w14:paraId="3979D277" w14:textId="3A40F0E6" w:rsidR="00CB2C68" w:rsidRPr="002A302F" w:rsidRDefault="002A660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73.1</w:t>
            </w:r>
          </w:p>
        </w:tc>
        <w:tc>
          <w:tcPr>
            <w:tcW w:w="827" w:type="dxa"/>
            <w:noWrap/>
          </w:tcPr>
          <w:p w14:paraId="118BF926" w14:textId="58B8ABEA" w:rsidR="00CB2C68" w:rsidRPr="002A302F" w:rsidRDefault="00CF3850"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39.9</w:t>
            </w:r>
          </w:p>
        </w:tc>
      </w:tr>
    </w:tbl>
    <w:p w14:paraId="1051CFE7" w14:textId="7C41EC3D" w:rsidR="00CB2C68" w:rsidRPr="002D2619" w:rsidRDefault="00CB2C68" w:rsidP="00CB2C68">
      <w:pPr>
        <w:rPr>
          <w:rFonts w:ascii="Calibri" w:hAnsi="Calibri" w:cs="Calibri"/>
          <w:bCs/>
          <w:sz w:val="24"/>
          <w:szCs w:val="24"/>
        </w:rPr>
      </w:pPr>
      <w:r w:rsidRPr="002D2619">
        <w:rPr>
          <w:rFonts w:ascii="Calibri" w:hAnsi="Calibri" w:cs="Calibri"/>
          <w:bCs/>
          <w:sz w:val="24"/>
          <w:szCs w:val="24"/>
        </w:rPr>
        <w:lastRenderedPageBreak/>
        <w:t xml:space="preserve">Those living in the more deprived areas of the city felt less safe than those in the least deprived areas when: </w:t>
      </w:r>
    </w:p>
    <w:p w14:paraId="2DA17928" w14:textId="45A0BEF9" w:rsidR="00CB2C68" w:rsidRPr="002D2619" w:rsidRDefault="00CB2C68" w:rsidP="00CB2C68">
      <w:pPr>
        <w:pStyle w:val="ListParagraph"/>
        <w:numPr>
          <w:ilvl w:val="0"/>
          <w:numId w:val="4"/>
        </w:numPr>
        <w:rPr>
          <w:sz w:val="24"/>
          <w:szCs w:val="24"/>
        </w:rPr>
      </w:pPr>
      <w:r w:rsidRPr="002D2619">
        <w:rPr>
          <w:sz w:val="24"/>
          <w:szCs w:val="24"/>
        </w:rPr>
        <w:t xml:space="preserve">at home after dark </w:t>
      </w:r>
    </w:p>
    <w:p w14:paraId="26B1BBC4" w14:textId="77777777" w:rsidR="00CB2C68" w:rsidRPr="002D2619" w:rsidRDefault="00CB2C68" w:rsidP="00CB2C68">
      <w:pPr>
        <w:pStyle w:val="ListParagraph"/>
        <w:numPr>
          <w:ilvl w:val="0"/>
          <w:numId w:val="4"/>
        </w:numPr>
        <w:rPr>
          <w:sz w:val="24"/>
          <w:szCs w:val="24"/>
        </w:rPr>
      </w:pPr>
      <w:r w:rsidRPr="002D2619">
        <w:rPr>
          <w:sz w:val="24"/>
          <w:szCs w:val="24"/>
        </w:rPr>
        <w:t>walking in their neighbourhood, both during the day and particularly after dark (respondents living in the least deprived areas felt twice as safe when walking in their neighbourhood after dark as those living in the most deprived areas)</w:t>
      </w:r>
    </w:p>
    <w:tbl>
      <w:tblPr>
        <w:tblStyle w:val="GridTable5Dark-Accent6"/>
        <w:tblW w:w="10239" w:type="dxa"/>
        <w:tblInd w:w="-431" w:type="dxa"/>
        <w:tblLayout w:type="fixed"/>
        <w:tblLook w:val="04A0" w:firstRow="1" w:lastRow="0" w:firstColumn="1" w:lastColumn="0" w:noHBand="0" w:noVBand="1"/>
      </w:tblPr>
      <w:tblGrid>
        <w:gridCol w:w="1276"/>
        <w:gridCol w:w="879"/>
        <w:gridCol w:w="880"/>
        <w:gridCol w:w="879"/>
        <w:gridCol w:w="1048"/>
        <w:gridCol w:w="879"/>
        <w:gridCol w:w="880"/>
        <w:gridCol w:w="879"/>
        <w:gridCol w:w="880"/>
        <w:gridCol w:w="879"/>
        <w:gridCol w:w="880"/>
      </w:tblGrid>
      <w:tr w:rsidR="007D21B6" w:rsidRPr="00CF3850" w14:paraId="64057A24" w14:textId="77777777" w:rsidTr="00A26F06">
        <w:trPr>
          <w:cnfStyle w:val="100000000000" w:firstRow="1" w:lastRow="0" w:firstColumn="0" w:lastColumn="0" w:oddVBand="0" w:evenVBand="0" w:oddHBand="0" w:evenHBand="0" w:firstRowFirstColumn="0" w:firstRowLastColumn="0" w:lastRowFirstColumn="0" w:lastRowLastColumn="0"/>
          <w:trHeight w:val="548"/>
        </w:trPr>
        <w:tc>
          <w:tcPr>
            <w:cnfStyle w:val="001000000000" w:firstRow="0" w:lastRow="0" w:firstColumn="1" w:lastColumn="0" w:oddVBand="0" w:evenVBand="0" w:oddHBand="0" w:evenHBand="0" w:firstRowFirstColumn="0" w:firstRowLastColumn="0" w:lastRowFirstColumn="0" w:lastRowLastColumn="0"/>
            <w:tcW w:w="1276" w:type="dxa"/>
            <w:tcBorders>
              <w:right w:val="single" w:sz="4" w:space="0" w:color="FFFFFF" w:themeColor="background1"/>
            </w:tcBorders>
            <w:noWrap/>
            <w:hideMark/>
          </w:tcPr>
          <w:p w14:paraId="0B7D0594" w14:textId="77777777" w:rsidR="00CB2C68" w:rsidRPr="00CF3850" w:rsidRDefault="00CB2C68" w:rsidP="004F385B">
            <w:pPr>
              <w:spacing w:after="0"/>
              <w:rPr>
                <w:rFonts w:ascii="Calibri" w:eastAsia="Times New Roman" w:hAnsi="Calibri" w:cs="Calibri"/>
                <w:sz w:val="24"/>
                <w:szCs w:val="28"/>
                <w:lang w:eastAsia="en-GB"/>
              </w:rPr>
            </w:pPr>
            <w:r w:rsidRPr="00CF3850">
              <w:rPr>
                <w:rFonts w:ascii="Calibri" w:eastAsia="Times New Roman" w:hAnsi="Calibri" w:cs="Calibri"/>
                <w:sz w:val="24"/>
                <w:szCs w:val="28"/>
                <w:lang w:eastAsia="en-GB"/>
              </w:rPr>
              <w:t>% Feeling Safe</w:t>
            </w:r>
          </w:p>
        </w:tc>
        <w:tc>
          <w:tcPr>
            <w:tcW w:w="1759" w:type="dxa"/>
            <w:gridSpan w:val="2"/>
            <w:tcBorders>
              <w:left w:val="single" w:sz="4" w:space="0" w:color="FFFFFF" w:themeColor="background1"/>
              <w:right w:val="single" w:sz="4" w:space="0" w:color="FFFFFF" w:themeColor="background1"/>
            </w:tcBorders>
            <w:noWrap/>
            <w:hideMark/>
          </w:tcPr>
          <w:p w14:paraId="564BBB28" w14:textId="77777777" w:rsidR="00CB2C68" w:rsidRPr="00CF3850" w:rsidRDefault="00CB2C68" w:rsidP="004F385B">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CF3850">
              <w:rPr>
                <w:rFonts w:ascii="Calibri" w:eastAsia="Times New Roman" w:hAnsi="Calibri" w:cs="Calibri"/>
                <w:sz w:val="24"/>
                <w:szCs w:val="28"/>
                <w:lang w:eastAsia="en-GB"/>
              </w:rPr>
              <w:t>At home</w:t>
            </w:r>
          </w:p>
        </w:tc>
        <w:tc>
          <w:tcPr>
            <w:tcW w:w="1927" w:type="dxa"/>
            <w:gridSpan w:val="2"/>
            <w:tcBorders>
              <w:left w:val="single" w:sz="4" w:space="0" w:color="FFFFFF" w:themeColor="background1"/>
              <w:right w:val="single" w:sz="4" w:space="0" w:color="FFFFFF" w:themeColor="background1"/>
            </w:tcBorders>
            <w:noWrap/>
            <w:hideMark/>
          </w:tcPr>
          <w:p w14:paraId="3257D6CF" w14:textId="77777777" w:rsidR="00CB2C68" w:rsidRPr="00CF3850" w:rsidRDefault="00CB2C68" w:rsidP="004F385B">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CF3850">
              <w:rPr>
                <w:rFonts w:ascii="Calibri" w:eastAsia="Times New Roman" w:hAnsi="Calibri" w:cs="Calibri"/>
                <w:sz w:val="24"/>
                <w:szCs w:val="28"/>
                <w:lang w:eastAsia="en-GB"/>
              </w:rPr>
              <w:t>Walking in your neighbourhood</w:t>
            </w:r>
          </w:p>
        </w:tc>
        <w:tc>
          <w:tcPr>
            <w:tcW w:w="1759" w:type="dxa"/>
            <w:gridSpan w:val="2"/>
            <w:tcBorders>
              <w:left w:val="single" w:sz="4" w:space="0" w:color="FFFFFF" w:themeColor="background1"/>
              <w:right w:val="single" w:sz="4" w:space="0" w:color="FFFFFF" w:themeColor="background1"/>
            </w:tcBorders>
            <w:noWrap/>
            <w:hideMark/>
          </w:tcPr>
          <w:p w14:paraId="6ED87E8A" w14:textId="77777777" w:rsidR="00CB2C68" w:rsidRPr="00CF3850" w:rsidRDefault="00CB2C68" w:rsidP="004F385B">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CF3850">
              <w:rPr>
                <w:rFonts w:ascii="Calibri" w:eastAsia="Times New Roman" w:hAnsi="Calibri" w:cs="Calibri"/>
                <w:sz w:val="24"/>
                <w:szCs w:val="28"/>
                <w:lang w:eastAsia="en-GB"/>
              </w:rPr>
              <w:t>Walking in the city centre</w:t>
            </w:r>
          </w:p>
        </w:tc>
        <w:tc>
          <w:tcPr>
            <w:tcW w:w="1759" w:type="dxa"/>
            <w:gridSpan w:val="2"/>
            <w:tcBorders>
              <w:left w:val="single" w:sz="4" w:space="0" w:color="FFFFFF" w:themeColor="background1"/>
              <w:right w:val="single" w:sz="4" w:space="0" w:color="FFFFFF" w:themeColor="background1"/>
            </w:tcBorders>
            <w:noWrap/>
            <w:hideMark/>
          </w:tcPr>
          <w:p w14:paraId="027B6EF2" w14:textId="77777777" w:rsidR="00CB2C68" w:rsidRPr="00CF3850" w:rsidRDefault="00CB2C68" w:rsidP="004F385B">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CF3850">
              <w:rPr>
                <w:rFonts w:ascii="Calibri" w:eastAsia="Times New Roman" w:hAnsi="Calibri" w:cs="Calibri"/>
                <w:sz w:val="24"/>
                <w:szCs w:val="28"/>
                <w:lang w:eastAsia="en-GB"/>
              </w:rPr>
              <w:t>Travelling by bus</w:t>
            </w:r>
          </w:p>
        </w:tc>
        <w:tc>
          <w:tcPr>
            <w:tcW w:w="1759" w:type="dxa"/>
            <w:gridSpan w:val="2"/>
            <w:tcBorders>
              <w:left w:val="single" w:sz="4" w:space="0" w:color="FFFFFF" w:themeColor="background1"/>
            </w:tcBorders>
            <w:noWrap/>
            <w:hideMark/>
          </w:tcPr>
          <w:p w14:paraId="545BE24D" w14:textId="77777777" w:rsidR="00CB2C68" w:rsidRPr="00CF3850" w:rsidRDefault="00CB2C68" w:rsidP="004F385B">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CF3850">
              <w:rPr>
                <w:rFonts w:ascii="Calibri" w:eastAsia="Times New Roman" w:hAnsi="Calibri" w:cs="Calibri"/>
                <w:sz w:val="24"/>
                <w:szCs w:val="28"/>
                <w:lang w:eastAsia="en-GB"/>
              </w:rPr>
              <w:t>When cycling in Cardiff</w:t>
            </w:r>
          </w:p>
        </w:tc>
      </w:tr>
      <w:tr w:rsidR="00B1798D" w:rsidRPr="00256F9E" w14:paraId="13A05898" w14:textId="77777777">
        <w:trPr>
          <w:cnfStyle w:val="000000100000" w:firstRow="0" w:lastRow="0" w:firstColumn="0" w:lastColumn="0" w:oddVBand="0" w:evenVBand="0" w:oddHBand="1" w:evenHBand="0" w:firstRowFirstColumn="0" w:firstRowLastColumn="0" w:lastRowFirstColumn="0" w:lastRowLastColumn="0"/>
          <w:trHeight w:val="538"/>
        </w:trPr>
        <w:tc>
          <w:tcPr>
            <w:cnfStyle w:val="001000000000" w:firstRow="0" w:lastRow="0" w:firstColumn="1" w:lastColumn="0" w:oddVBand="0" w:evenVBand="0" w:oddHBand="0" w:evenHBand="0" w:firstRowFirstColumn="0" w:firstRowLastColumn="0" w:lastRowFirstColumn="0" w:lastRowLastColumn="0"/>
            <w:tcW w:w="1276" w:type="dxa"/>
            <w:noWrap/>
            <w:hideMark/>
          </w:tcPr>
          <w:p w14:paraId="412BA393" w14:textId="77777777" w:rsidR="00CB2C68" w:rsidRPr="00256F9E" w:rsidRDefault="00CB2C68" w:rsidP="00150AB2">
            <w:pPr>
              <w:spacing w:after="0"/>
              <w:jc w:val="center"/>
              <w:rPr>
                <w:rFonts w:ascii="Calibri" w:eastAsia="Times New Roman" w:hAnsi="Calibri" w:cs="Calibri"/>
                <w:b w:val="0"/>
                <w:i/>
                <w:color w:val="000000"/>
                <w:sz w:val="18"/>
                <w:lang w:eastAsia="en-GB"/>
              </w:rPr>
            </w:pPr>
          </w:p>
        </w:tc>
        <w:tc>
          <w:tcPr>
            <w:tcW w:w="879" w:type="dxa"/>
            <w:noWrap/>
            <w:hideMark/>
          </w:tcPr>
          <w:p w14:paraId="422F18D7" w14:textId="77777777" w:rsidR="00CB2C68" w:rsidRPr="00256F9E"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Daylight</w:t>
            </w:r>
          </w:p>
        </w:tc>
        <w:tc>
          <w:tcPr>
            <w:tcW w:w="880" w:type="dxa"/>
            <w:noWrap/>
            <w:hideMark/>
          </w:tcPr>
          <w:p w14:paraId="23D8D32A" w14:textId="77777777" w:rsidR="00CB2C68" w:rsidRPr="00256F9E"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After Dark</w:t>
            </w:r>
          </w:p>
        </w:tc>
        <w:tc>
          <w:tcPr>
            <w:tcW w:w="879" w:type="dxa"/>
            <w:noWrap/>
            <w:hideMark/>
          </w:tcPr>
          <w:p w14:paraId="5029AAAE" w14:textId="77777777" w:rsidR="00CB2C68" w:rsidRPr="00256F9E"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Daylight</w:t>
            </w:r>
          </w:p>
        </w:tc>
        <w:tc>
          <w:tcPr>
            <w:tcW w:w="1048" w:type="dxa"/>
            <w:noWrap/>
            <w:hideMark/>
          </w:tcPr>
          <w:p w14:paraId="6985A66E" w14:textId="77777777" w:rsidR="00CB2C68"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 xml:space="preserve">After </w:t>
            </w:r>
          </w:p>
          <w:p w14:paraId="474EC644" w14:textId="77777777" w:rsidR="00CB2C68" w:rsidRPr="00256F9E"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Dark</w:t>
            </w:r>
          </w:p>
        </w:tc>
        <w:tc>
          <w:tcPr>
            <w:tcW w:w="879" w:type="dxa"/>
            <w:noWrap/>
            <w:hideMark/>
          </w:tcPr>
          <w:p w14:paraId="341905A8" w14:textId="77777777" w:rsidR="00CB2C68" w:rsidRPr="00256F9E"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Daylight</w:t>
            </w:r>
          </w:p>
        </w:tc>
        <w:tc>
          <w:tcPr>
            <w:tcW w:w="880" w:type="dxa"/>
            <w:noWrap/>
            <w:hideMark/>
          </w:tcPr>
          <w:p w14:paraId="3EFAC789" w14:textId="77777777" w:rsidR="00CB2C68" w:rsidRPr="00256F9E"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After Dark</w:t>
            </w:r>
          </w:p>
        </w:tc>
        <w:tc>
          <w:tcPr>
            <w:tcW w:w="879" w:type="dxa"/>
            <w:noWrap/>
            <w:hideMark/>
          </w:tcPr>
          <w:p w14:paraId="35C5B3E1" w14:textId="77777777" w:rsidR="00CB2C68" w:rsidRPr="00256F9E"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Daylight</w:t>
            </w:r>
          </w:p>
        </w:tc>
        <w:tc>
          <w:tcPr>
            <w:tcW w:w="880" w:type="dxa"/>
            <w:noWrap/>
            <w:hideMark/>
          </w:tcPr>
          <w:p w14:paraId="7C9281CC" w14:textId="77777777" w:rsidR="00CB2C68" w:rsidRPr="00256F9E"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After Dark</w:t>
            </w:r>
          </w:p>
        </w:tc>
        <w:tc>
          <w:tcPr>
            <w:tcW w:w="879" w:type="dxa"/>
            <w:noWrap/>
            <w:hideMark/>
          </w:tcPr>
          <w:p w14:paraId="1B8A5EC1" w14:textId="77777777" w:rsidR="00CB2C68" w:rsidRPr="00256F9E"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Daylight</w:t>
            </w:r>
          </w:p>
        </w:tc>
        <w:tc>
          <w:tcPr>
            <w:tcW w:w="880" w:type="dxa"/>
            <w:noWrap/>
            <w:hideMark/>
          </w:tcPr>
          <w:p w14:paraId="2661DE78" w14:textId="77777777" w:rsidR="00CB2C68" w:rsidRPr="00256F9E" w:rsidRDefault="00CB2C68" w:rsidP="00150AB2">
            <w:pPr>
              <w:spacing w:after="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i/>
                <w:color w:val="000000"/>
                <w:sz w:val="18"/>
                <w:lang w:eastAsia="en-GB"/>
              </w:rPr>
            </w:pPr>
            <w:r w:rsidRPr="00256F9E">
              <w:rPr>
                <w:rFonts w:ascii="Calibri" w:eastAsia="Times New Roman" w:hAnsi="Calibri" w:cs="Calibri"/>
                <w:b/>
                <w:i/>
                <w:color w:val="000000"/>
                <w:sz w:val="18"/>
                <w:lang w:eastAsia="en-GB"/>
              </w:rPr>
              <w:t>After Dark</w:t>
            </w:r>
          </w:p>
        </w:tc>
      </w:tr>
      <w:tr w:rsidR="00B1798D" w:rsidRPr="001B2710" w14:paraId="2193A61E" w14:textId="77777777" w:rsidTr="001B2710">
        <w:trPr>
          <w:cnfStyle w:val="000000010000" w:firstRow="0" w:lastRow="0" w:firstColumn="0" w:lastColumn="0" w:oddVBand="0" w:evenVBand="0" w:oddHBand="0" w:evenHBand="1" w:firstRowFirstColumn="0" w:firstRowLastColumn="0" w:lastRowFirstColumn="0" w:lastRowLastColumn="0"/>
          <w:trHeight w:val="654"/>
        </w:trPr>
        <w:tc>
          <w:tcPr>
            <w:cnfStyle w:val="001000000000" w:firstRow="0" w:lastRow="0" w:firstColumn="1" w:lastColumn="0" w:oddVBand="0" w:evenVBand="0" w:oddHBand="0" w:evenHBand="0" w:firstRowFirstColumn="0" w:firstRowLastColumn="0" w:lastRowFirstColumn="0" w:lastRowLastColumn="0"/>
            <w:tcW w:w="1276" w:type="dxa"/>
            <w:noWrap/>
          </w:tcPr>
          <w:p w14:paraId="09737F23" w14:textId="77777777" w:rsidR="00CB2C68" w:rsidRPr="001B2710" w:rsidRDefault="00CB2C68" w:rsidP="001B2710">
            <w:pPr>
              <w:spacing w:after="0"/>
              <w:rPr>
                <w:rFonts w:ascii="Calibri" w:eastAsia="Times New Roman" w:hAnsi="Calibri" w:cs="Calibri"/>
                <w:color w:val="000000"/>
                <w:sz w:val="24"/>
                <w:szCs w:val="24"/>
                <w:lang w:eastAsia="en-GB"/>
              </w:rPr>
            </w:pPr>
            <w:r w:rsidRPr="001B2710">
              <w:rPr>
                <w:rFonts w:ascii="Calibri" w:eastAsia="Times New Roman" w:hAnsi="Calibri" w:cs="Calibri"/>
                <w:color w:val="000000"/>
                <w:sz w:val="24"/>
                <w:szCs w:val="24"/>
                <w:lang w:eastAsia="en-GB"/>
              </w:rPr>
              <w:t>Most Deprived</w:t>
            </w:r>
          </w:p>
        </w:tc>
        <w:tc>
          <w:tcPr>
            <w:tcW w:w="879" w:type="dxa"/>
            <w:noWrap/>
          </w:tcPr>
          <w:p w14:paraId="2EE112DF" w14:textId="2002A1FB" w:rsidR="00CB2C68" w:rsidRPr="008D6103" w:rsidRDefault="004B10E5"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8D6103">
              <w:rPr>
                <w:rFonts w:ascii="Calibri" w:eastAsia="Times New Roman" w:hAnsi="Calibri" w:cs="Calibri"/>
                <w:i/>
                <w:iCs/>
                <w:color w:val="000000"/>
                <w:sz w:val="24"/>
                <w:szCs w:val="24"/>
                <w:lang w:eastAsia="en-GB"/>
              </w:rPr>
              <w:t>95.</w:t>
            </w:r>
            <w:r w:rsidR="008D6103" w:rsidRPr="008D6103">
              <w:rPr>
                <w:rFonts w:ascii="Calibri" w:eastAsia="Times New Roman" w:hAnsi="Calibri" w:cs="Calibri"/>
                <w:i/>
                <w:iCs/>
                <w:color w:val="000000"/>
                <w:sz w:val="24"/>
                <w:szCs w:val="24"/>
                <w:lang w:eastAsia="en-GB"/>
              </w:rPr>
              <w:t>1</w:t>
            </w:r>
          </w:p>
        </w:tc>
        <w:tc>
          <w:tcPr>
            <w:tcW w:w="880" w:type="dxa"/>
            <w:noWrap/>
          </w:tcPr>
          <w:p w14:paraId="0B9DAE7C" w14:textId="6C197066" w:rsidR="00CB2C68" w:rsidRPr="008D6103" w:rsidRDefault="00CC170D"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74.2</w:t>
            </w:r>
          </w:p>
        </w:tc>
        <w:tc>
          <w:tcPr>
            <w:tcW w:w="879" w:type="dxa"/>
            <w:noWrap/>
          </w:tcPr>
          <w:p w14:paraId="3B3B8ABD" w14:textId="2B51A6B0" w:rsidR="00CB2C68" w:rsidRPr="008D6103" w:rsidRDefault="00CC170D"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85.1</w:t>
            </w:r>
          </w:p>
        </w:tc>
        <w:tc>
          <w:tcPr>
            <w:tcW w:w="1048" w:type="dxa"/>
            <w:noWrap/>
          </w:tcPr>
          <w:p w14:paraId="76463745" w14:textId="00F00EBA" w:rsidR="00CB2C68" w:rsidRPr="008D6103" w:rsidRDefault="00E7726C"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36.0</w:t>
            </w:r>
          </w:p>
        </w:tc>
        <w:tc>
          <w:tcPr>
            <w:tcW w:w="879" w:type="dxa"/>
            <w:noWrap/>
          </w:tcPr>
          <w:p w14:paraId="7EC33E42" w14:textId="18DA175C" w:rsidR="00CB2C68" w:rsidRPr="008D6103" w:rsidRDefault="00E7726C"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79.7</w:t>
            </w:r>
          </w:p>
        </w:tc>
        <w:tc>
          <w:tcPr>
            <w:tcW w:w="880" w:type="dxa"/>
            <w:noWrap/>
          </w:tcPr>
          <w:p w14:paraId="23387545" w14:textId="65535C32" w:rsidR="00CB2C68" w:rsidRPr="008D6103" w:rsidRDefault="00E7726C"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32.9</w:t>
            </w:r>
          </w:p>
        </w:tc>
        <w:tc>
          <w:tcPr>
            <w:tcW w:w="879" w:type="dxa"/>
            <w:noWrap/>
          </w:tcPr>
          <w:p w14:paraId="47F7A551" w14:textId="6DCE720E" w:rsidR="00CB2C68" w:rsidRPr="008D6103" w:rsidRDefault="00A11610"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89.4</w:t>
            </w:r>
          </w:p>
        </w:tc>
        <w:tc>
          <w:tcPr>
            <w:tcW w:w="880" w:type="dxa"/>
            <w:noWrap/>
          </w:tcPr>
          <w:p w14:paraId="028DF8AF" w14:textId="3694B352" w:rsidR="00CB2C68" w:rsidRPr="008D6103" w:rsidRDefault="00A11610"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53.5</w:t>
            </w:r>
          </w:p>
        </w:tc>
        <w:tc>
          <w:tcPr>
            <w:tcW w:w="879" w:type="dxa"/>
            <w:noWrap/>
          </w:tcPr>
          <w:p w14:paraId="1B8A0667" w14:textId="37708213" w:rsidR="00CB2C68" w:rsidRPr="008D6103" w:rsidRDefault="00046C2B"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68.0</w:t>
            </w:r>
          </w:p>
        </w:tc>
        <w:tc>
          <w:tcPr>
            <w:tcW w:w="880" w:type="dxa"/>
            <w:noWrap/>
          </w:tcPr>
          <w:p w14:paraId="19245312" w14:textId="7ADC6980" w:rsidR="00CB2C68" w:rsidRPr="008D6103" w:rsidRDefault="00046C2B"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33.9</w:t>
            </w:r>
          </w:p>
        </w:tc>
      </w:tr>
      <w:tr w:rsidR="00B1798D" w:rsidRPr="001B2710" w14:paraId="77135264" w14:textId="77777777" w:rsidTr="001B2710">
        <w:trPr>
          <w:cnfStyle w:val="000000100000" w:firstRow="0" w:lastRow="0" w:firstColumn="0" w:lastColumn="0" w:oddVBand="0" w:evenVBand="0" w:oddHBand="1" w:evenHBand="0" w:firstRowFirstColumn="0" w:firstRowLastColumn="0" w:lastRowFirstColumn="0" w:lastRowLastColumn="0"/>
          <w:trHeight w:val="692"/>
        </w:trPr>
        <w:tc>
          <w:tcPr>
            <w:cnfStyle w:val="001000000000" w:firstRow="0" w:lastRow="0" w:firstColumn="1" w:lastColumn="0" w:oddVBand="0" w:evenVBand="0" w:oddHBand="0" w:evenHBand="0" w:firstRowFirstColumn="0" w:firstRowLastColumn="0" w:lastRowFirstColumn="0" w:lastRowLastColumn="0"/>
            <w:tcW w:w="1276" w:type="dxa"/>
            <w:noWrap/>
          </w:tcPr>
          <w:p w14:paraId="385898CD" w14:textId="77777777" w:rsidR="00CB2C68" w:rsidRPr="001B2710" w:rsidRDefault="00CB2C68" w:rsidP="001B2710">
            <w:pPr>
              <w:spacing w:after="0"/>
              <w:rPr>
                <w:rFonts w:ascii="Calibri" w:eastAsia="Times New Roman" w:hAnsi="Calibri" w:cs="Calibri"/>
                <w:color w:val="000000"/>
                <w:sz w:val="24"/>
                <w:szCs w:val="24"/>
                <w:lang w:eastAsia="en-GB"/>
              </w:rPr>
            </w:pPr>
            <w:r w:rsidRPr="001B2710">
              <w:rPr>
                <w:rFonts w:ascii="Calibri" w:eastAsia="Times New Roman" w:hAnsi="Calibri" w:cs="Calibri"/>
                <w:color w:val="000000"/>
                <w:sz w:val="24"/>
                <w:szCs w:val="24"/>
                <w:lang w:eastAsia="en-GB"/>
              </w:rPr>
              <w:t>Next Most Deprived</w:t>
            </w:r>
          </w:p>
        </w:tc>
        <w:tc>
          <w:tcPr>
            <w:tcW w:w="879" w:type="dxa"/>
            <w:noWrap/>
          </w:tcPr>
          <w:p w14:paraId="39EACA63" w14:textId="31645FDB" w:rsidR="00CB2C68" w:rsidRPr="008D6103" w:rsidRDefault="008D6103"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8D6103">
              <w:rPr>
                <w:rFonts w:ascii="Calibri" w:eastAsia="Times New Roman" w:hAnsi="Calibri" w:cs="Calibri"/>
                <w:i/>
                <w:iCs/>
                <w:color w:val="000000"/>
                <w:sz w:val="24"/>
                <w:szCs w:val="24"/>
                <w:lang w:eastAsia="en-GB"/>
              </w:rPr>
              <w:t>96.2</w:t>
            </w:r>
          </w:p>
        </w:tc>
        <w:tc>
          <w:tcPr>
            <w:tcW w:w="880" w:type="dxa"/>
            <w:noWrap/>
          </w:tcPr>
          <w:p w14:paraId="7F63109A" w14:textId="00E4D2A2" w:rsidR="00CB2C68" w:rsidRPr="008D6103" w:rsidRDefault="00CC170D"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84.7</w:t>
            </w:r>
          </w:p>
        </w:tc>
        <w:tc>
          <w:tcPr>
            <w:tcW w:w="879" w:type="dxa"/>
            <w:noWrap/>
          </w:tcPr>
          <w:p w14:paraId="1680DF94" w14:textId="380829CC" w:rsidR="00CB2C68" w:rsidRPr="008D6103" w:rsidRDefault="00CC170D"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90.8</w:t>
            </w:r>
          </w:p>
        </w:tc>
        <w:tc>
          <w:tcPr>
            <w:tcW w:w="1048" w:type="dxa"/>
            <w:noWrap/>
          </w:tcPr>
          <w:p w14:paraId="690DFF83" w14:textId="16D3201F" w:rsidR="00CB2C68" w:rsidRPr="008D6103" w:rsidRDefault="00E7726C"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43.3</w:t>
            </w:r>
          </w:p>
        </w:tc>
        <w:tc>
          <w:tcPr>
            <w:tcW w:w="879" w:type="dxa"/>
            <w:noWrap/>
          </w:tcPr>
          <w:p w14:paraId="5910411F" w14:textId="4BCC44C4" w:rsidR="00CB2C68" w:rsidRPr="008D6103" w:rsidRDefault="00E7726C"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78.6</w:t>
            </w:r>
          </w:p>
        </w:tc>
        <w:tc>
          <w:tcPr>
            <w:tcW w:w="880" w:type="dxa"/>
            <w:noWrap/>
          </w:tcPr>
          <w:p w14:paraId="5F9F17C1" w14:textId="3510587D" w:rsidR="00CB2C68" w:rsidRPr="008D6103" w:rsidRDefault="00E7726C"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32.6</w:t>
            </w:r>
          </w:p>
        </w:tc>
        <w:tc>
          <w:tcPr>
            <w:tcW w:w="879" w:type="dxa"/>
            <w:noWrap/>
          </w:tcPr>
          <w:p w14:paraId="755F2A9D" w14:textId="21A400EA" w:rsidR="00CB2C68" w:rsidRPr="008D6103" w:rsidRDefault="00A11610"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92.4</w:t>
            </w:r>
          </w:p>
        </w:tc>
        <w:tc>
          <w:tcPr>
            <w:tcW w:w="880" w:type="dxa"/>
            <w:noWrap/>
          </w:tcPr>
          <w:p w14:paraId="5EF2D1A1" w14:textId="7020348E" w:rsidR="00CB2C68" w:rsidRPr="008D6103" w:rsidRDefault="00A11610"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55.4</w:t>
            </w:r>
          </w:p>
        </w:tc>
        <w:tc>
          <w:tcPr>
            <w:tcW w:w="879" w:type="dxa"/>
            <w:noWrap/>
          </w:tcPr>
          <w:p w14:paraId="2460EC6D" w14:textId="64A8D1DC" w:rsidR="00CB2C68" w:rsidRPr="008D6103" w:rsidRDefault="00046C2B"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64.5</w:t>
            </w:r>
          </w:p>
        </w:tc>
        <w:tc>
          <w:tcPr>
            <w:tcW w:w="880" w:type="dxa"/>
            <w:noWrap/>
          </w:tcPr>
          <w:p w14:paraId="355ACA65" w14:textId="15834981" w:rsidR="00CB2C68" w:rsidRPr="008D6103" w:rsidRDefault="00046C2B"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31.0</w:t>
            </w:r>
          </w:p>
        </w:tc>
      </w:tr>
      <w:tr w:rsidR="005F48F7" w:rsidRPr="001B2710" w14:paraId="5E822B2F" w14:textId="77777777" w:rsidTr="00A26F06">
        <w:trPr>
          <w:cnfStyle w:val="000000010000" w:firstRow="0" w:lastRow="0" w:firstColumn="0" w:lastColumn="0" w:oddVBand="0" w:evenVBand="0" w:oddHBand="0" w:evenHBand="1" w:firstRowFirstColumn="0" w:firstRowLastColumn="0" w:lastRowFirstColumn="0" w:lastRowLastColumn="0"/>
          <w:trHeight w:val="331"/>
        </w:trPr>
        <w:tc>
          <w:tcPr>
            <w:cnfStyle w:val="001000000000" w:firstRow="0" w:lastRow="0" w:firstColumn="1" w:lastColumn="0" w:oddVBand="0" w:evenVBand="0" w:oddHBand="0" w:evenHBand="0" w:firstRowFirstColumn="0" w:firstRowLastColumn="0" w:lastRowFirstColumn="0" w:lastRowLastColumn="0"/>
            <w:tcW w:w="1276" w:type="dxa"/>
            <w:noWrap/>
          </w:tcPr>
          <w:p w14:paraId="3B4CAE08" w14:textId="77777777" w:rsidR="00CB2C68" w:rsidRPr="001B2710" w:rsidRDefault="00CB2C68" w:rsidP="001B2710">
            <w:pPr>
              <w:spacing w:after="0"/>
              <w:rPr>
                <w:rFonts w:ascii="Calibri" w:eastAsia="Times New Roman" w:hAnsi="Calibri" w:cs="Calibri"/>
                <w:color w:val="000000"/>
                <w:sz w:val="24"/>
                <w:szCs w:val="24"/>
                <w:lang w:eastAsia="en-GB"/>
              </w:rPr>
            </w:pPr>
            <w:r w:rsidRPr="001B2710">
              <w:rPr>
                <w:rFonts w:ascii="Calibri" w:eastAsia="Times New Roman" w:hAnsi="Calibri" w:cs="Calibri"/>
                <w:color w:val="000000"/>
                <w:sz w:val="24"/>
                <w:szCs w:val="24"/>
                <w:lang w:eastAsia="en-GB"/>
              </w:rPr>
              <w:t>Middle</w:t>
            </w:r>
          </w:p>
        </w:tc>
        <w:tc>
          <w:tcPr>
            <w:tcW w:w="879" w:type="dxa"/>
            <w:noWrap/>
          </w:tcPr>
          <w:p w14:paraId="07BD2B5F" w14:textId="6BF3C363" w:rsidR="00CB2C68" w:rsidRPr="008D6103" w:rsidRDefault="008D6103"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8D6103">
              <w:rPr>
                <w:rFonts w:ascii="Calibri" w:eastAsia="Times New Roman" w:hAnsi="Calibri" w:cs="Calibri"/>
                <w:i/>
                <w:iCs/>
                <w:color w:val="000000"/>
                <w:sz w:val="24"/>
                <w:szCs w:val="24"/>
                <w:lang w:eastAsia="en-GB"/>
              </w:rPr>
              <w:t>95.9</w:t>
            </w:r>
          </w:p>
        </w:tc>
        <w:tc>
          <w:tcPr>
            <w:tcW w:w="880" w:type="dxa"/>
            <w:noWrap/>
          </w:tcPr>
          <w:p w14:paraId="7F359368" w14:textId="34BFFFDF" w:rsidR="00CB2C68" w:rsidRPr="008D6103" w:rsidRDefault="00CC170D"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87.5</w:t>
            </w:r>
          </w:p>
        </w:tc>
        <w:tc>
          <w:tcPr>
            <w:tcW w:w="879" w:type="dxa"/>
            <w:noWrap/>
          </w:tcPr>
          <w:p w14:paraId="4564E9F4" w14:textId="76C014C5" w:rsidR="00CB2C68" w:rsidRPr="008D6103" w:rsidRDefault="00CC170D"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92.8</w:t>
            </w:r>
          </w:p>
        </w:tc>
        <w:tc>
          <w:tcPr>
            <w:tcW w:w="1048" w:type="dxa"/>
            <w:noWrap/>
          </w:tcPr>
          <w:p w14:paraId="4B700224" w14:textId="1BEA5936" w:rsidR="00CB2C68" w:rsidRPr="008D6103" w:rsidRDefault="00E7726C"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60.0</w:t>
            </w:r>
          </w:p>
        </w:tc>
        <w:tc>
          <w:tcPr>
            <w:tcW w:w="879" w:type="dxa"/>
            <w:noWrap/>
          </w:tcPr>
          <w:p w14:paraId="230F0A61" w14:textId="41CBC07E" w:rsidR="00CB2C68" w:rsidRPr="008D6103" w:rsidRDefault="00E7726C"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85.0</w:t>
            </w:r>
          </w:p>
        </w:tc>
        <w:tc>
          <w:tcPr>
            <w:tcW w:w="880" w:type="dxa"/>
            <w:noWrap/>
          </w:tcPr>
          <w:p w14:paraId="130DE2EA" w14:textId="38125AF5" w:rsidR="00CB2C68" w:rsidRPr="008D6103" w:rsidRDefault="00E7726C"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37.5</w:t>
            </w:r>
          </w:p>
        </w:tc>
        <w:tc>
          <w:tcPr>
            <w:tcW w:w="879" w:type="dxa"/>
            <w:noWrap/>
          </w:tcPr>
          <w:p w14:paraId="16C6DCEA" w14:textId="2473EB3B" w:rsidR="00CB2C68" w:rsidRPr="008D6103" w:rsidRDefault="00A11610"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93.3</w:t>
            </w:r>
          </w:p>
        </w:tc>
        <w:tc>
          <w:tcPr>
            <w:tcW w:w="880" w:type="dxa"/>
            <w:noWrap/>
          </w:tcPr>
          <w:p w14:paraId="6615AF6F" w14:textId="67C1CB91" w:rsidR="00CB2C68" w:rsidRPr="008D6103" w:rsidRDefault="00A11610"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63.8</w:t>
            </w:r>
          </w:p>
        </w:tc>
        <w:tc>
          <w:tcPr>
            <w:tcW w:w="879" w:type="dxa"/>
            <w:noWrap/>
          </w:tcPr>
          <w:p w14:paraId="68F81887" w14:textId="2C916CD5" w:rsidR="00CB2C68" w:rsidRPr="008D6103" w:rsidRDefault="00046C2B"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68.4</w:t>
            </w:r>
          </w:p>
        </w:tc>
        <w:tc>
          <w:tcPr>
            <w:tcW w:w="880" w:type="dxa"/>
            <w:noWrap/>
          </w:tcPr>
          <w:p w14:paraId="10D1DFC4" w14:textId="0A2C01B2" w:rsidR="00CB2C68" w:rsidRPr="008D6103" w:rsidRDefault="00046C2B"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32.6</w:t>
            </w:r>
          </w:p>
        </w:tc>
      </w:tr>
      <w:tr w:rsidR="00B1798D" w:rsidRPr="001B2710" w14:paraId="22AFA238" w14:textId="77777777" w:rsidTr="001B2710">
        <w:trPr>
          <w:cnfStyle w:val="000000100000" w:firstRow="0" w:lastRow="0" w:firstColumn="0" w:lastColumn="0" w:oddVBand="0" w:evenVBand="0" w:oddHBand="1" w:evenHBand="0" w:firstRowFirstColumn="0" w:firstRowLastColumn="0" w:lastRowFirstColumn="0" w:lastRowLastColumn="0"/>
          <w:trHeight w:val="673"/>
        </w:trPr>
        <w:tc>
          <w:tcPr>
            <w:cnfStyle w:val="001000000000" w:firstRow="0" w:lastRow="0" w:firstColumn="1" w:lastColumn="0" w:oddVBand="0" w:evenVBand="0" w:oddHBand="0" w:evenHBand="0" w:firstRowFirstColumn="0" w:firstRowLastColumn="0" w:lastRowFirstColumn="0" w:lastRowLastColumn="0"/>
            <w:tcW w:w="1276" w:type="dxa"/>
            <w:noWrap/>
          </w:tcPr>
          <w:p w14:paraId="42BF80C4" w14:textId="77777777" w:rsidR="00CB2C68" w:rsidRPr="001B2710" w:rsidRDefault="00CB2C68" w:rsidP="001B2710">
            <w:pPr>
              <w:spacing w:after="0"/>
              <w:rPr>
                <w:rFonts w:ascii="Calibri" w:eastAsia="Times New Roman" w:hAnsi="Calibri" w:cs="Calibri"/>
                <w:color w:val="000000"/>
                <w:sz w:val="24"/>
                <w:szCs w:val="24"/>
                <w:lang w:eastAsia="en-GB"/>
              </w:rPr>
            </w:pPr>
            <w:r w:rsidRPr="001B2710">
              <w:rPr>
                <w:rFonts w:ascii="Calibri" w:eastAsia="Times New Roman" w:hAnsi="Calibri" w:cs="Calibri"/>
                <w:color w:val="000000"/>
                <w:sz w:val="24"/>
                <w:szCs w:val="24"/>
                <w:lang w:eastAsia="en-GB"/>
              </w:rPr>
              <w:t>Next Least Deprived</w:t>
            </w:r>
          </w:p>
        </w:tc>
        <w:tc>
          <w:tcPr>
            <w:tcW w:w="879" w:type="dxa"/>
            <w:noWrap/>
          </w:tcPr>
          <w:p w14:paraId="47BBBF1C" w14:textId="0968C16F" w:rsidR="00CB2C68" w:rsidRPr="008D6103" w:rsidRDefault="008D6103"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8D6103">
              <w:rPr>
                <w:rFonts w:ascii="Calibri" w:eastAsia="Times New Roman" w:hAnsi="Calibri" w:cs="Calibri"/>
                <w:i/>
                <w:iCs/>
                <w:color w:val="000000"/>
                <w:sz w:val="24"/>
                <w:szCs w:val="24"/>
                <w:lang w:eastAsia="en-GB"/>
              </w:rPr>
              <w:t>99.1</w:t>
            </w:r>
          </w:p>
        </w:tc>
        <w:tc>
          <w:tcPr>
            <w:tcW w:w="880" w:type="dxa"/>
            <w:noWrap/>
          </w:tcPr>
          <w:p w14:paraId="089F8232" w14:textId="5E546F22" w:rsidR="00CB2C68" w:rsidRPr="008D6103" w:rsidRDefault="00CC170D"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92.6</w:t>
            </w:r>
          </w:p>
        </w:tc>
        <w:tc>
          <w:tcPr>
            <w:tcW w:w="879" w:type="dxa"/>
            <w:noWrap/>
          </w:tcPr>
          <w:p w14:paraId="6A5276A7" w14:textId="636FA3A8" w:rsidR="00CB2C68" w:rsidRPr="008D6103" w:rsidRDefault="00CC170D"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94.5</w:t>
            </w:r>
          </w:p>
        </w:tc>
        <w:tc>
          <w:tcPr>
            <w:tcW w:w="1048" w:type="dxa"/>
            <w:noWrap/>
          </w:tcPr>
          <w:p w14:paraId="789ED13C" w14:textId="622FA437" w:rsidR="00CB2C68" w:rsidRPr="008D6103" w:rsidRDefault="00E7726C"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62.4</w:t>
            </w:r>
          </w:p>
        </w:tc>
        <w:tc>
          <w:tcPr>
            <w:tcW w:w="879" w:type="dxa"/>
            <w:noWrap/>
          </w:tcPr>
          <w:p w14:paraId="7FCDF290" w14:textId="13C04EDC" w:rsidR="00CB2C68" w:rsidRPr="008D6103" w:rsidRDefault="00E7726C"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83.3</w:t>
            </w:r>
          </w:p>
        </w:tc>
        <w:tc>
          <w:tcPr>
            <w:tcW w:w="880" w:type="dxa"/>
            <w:noWrap/>
          </w:tcPr>
          <w:p w14:paraId="1ADF839D" w14:textId="5BBEF7F5" w:rsidR="00CB2C68" w:rsidRPr="008D6103" w:rsidRDefault="00E7726C"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31.9</w:t>
            </w:r>
          </w:p>
        </w:tc>
        <w:tc>
          <w:tcPr>
            <w:tcW w:w="879" w:type="dxa"/>
            <w:noWrap/>
          </w:tcPr>
          <w:p w14:paraId="0BC8D6E9" w14:textId="2523BFE0" w:rsidR="00CB2C68" w:rsidRPr="008D6103" w:rsidRDefault="00A11610"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94.6</w:t>
            </w:r>
          </w:p>
        </w:tc>
        <w:tc>
          <w:tcPr>
            <w:tcW w:w="880" w:type="dxa"/>
            <w:noWrap/>
          </w:tcPr>
          <w:p w14:paraId="32E956F4" w14:textId="1CA4A4FB" w:rsidR="00CB2C68" w:rsidRPr="008D6103" w:rsidRDefault="00A11610"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59.7</w:t>
            </w:r>
          </w:p>
        </w:tc>
        <w:tc>
          <w:tcPr>
            <w:tcW w:w="879" w:type="dxa"/>
            <w:noWrap/>
          </w:tcPr>
          <w:p w14:paraId="3CB98BDC" w14:textId="08AFB4F3" w:rsidR="00CB2C68" w:rsidRPr="008D6103" w:rsidRDefault="00046C2B"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64.4</w:t>
            </w:r>
          </w:p>
        </w:tc>
        <w:tc>
          <w:tcPr>
            <w:tcW w:w="880" w:type="dxa"/>
            <w:noWrap/>
          </w:tcPr>
          <w:p w14:paraId="353739C2" w14:textId="607ADFF5" w:rsidR="00CB2C68" w:rsidRPr="008D6103" w:rsidRDefault="00046C2B"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26.4</w:t>
            </w:r>
          </w:p>
        </w:tc>
      </w:tr>
      <w:tr w:rsidR="005F48F7" w:rsidRPr="001B2710" w14:paraId="0EB36A18" w14:textId="77777777" w:rsidTr="00A26F06">
        <w:trPr>
          <w:cnfStyle w:val="000000010000" w:firstRow="0" w:lastRow="0" w:firstColumn="0" w:lastColumn="0" w:oddVBand="0" w:evenVBand="0" w:oddHBand="0" w:evenHBand="1" w:firstRowFirstColumn="0" w:firstRowLastColumn="0" w:lastRowFirstColumn="0" w:lastRowLastColumn="0"/>
          <w:trHeight w:val="587"/>
        </w:trPr>
        <w:tc>
          <w:tcPr>
            <w:cnfStyle w:val="001000000000" w:firstRow="0" w:lastRow="0" w:firstColumn="1" w:lastColumn="0" w:oddVBand="0" w:evenVBand="0" w:oddHBand="0" w:evenHBand="0" w:firstRowFirstColumn="0" w:firstRowLastColumn="0" w:lastRowFirstColumn="0" w:lastRowLastColumn="0"/>
            <w:tcW w:w="1276" w:type="dxa"/>
            <w:noWrap/>
          </w:tcPr>
          <w:p w14:paraId="46EEF08C" w14:textId="77777777" w:rsidR="00CB2C68" w:rsidRPr="001B2710" w:rsidRDefault="00CB2C68" w:rsidP="001B2710">
            <w:pPr>
              <w:spacing w:after="0"/>
              <w:rPr>
                <w:rFonts w:ascii="Calibri" w:eastAsia="Times New Roman" w:hAnsi="Calibri" w:cs="Calibri"/>
                <w:color w:val="000000"/>
                <w:sz w:val="24"/>
                <w:szCs w:val="24"/>
                <w:lang w:eastAsia="en-GB"/>
              </w:rPr>
            </w:pPr>
            <w:r w:rsidRPr="001B2710">
              <w:rPr>
                <w:rFonts w:ascii="Calibri" w:eastAsia="Times New Roman" w:hAnsi="Calibri" w:cs="Calibri"/>
                <w:color w:val="000000"/>
                <w:sz w:val="24"/>
                <w:szCs w:val="24"/>
                <w:lang w:eastAsia="en-GB"/>
              </w:rPr>
              <w:t>Least Deprived</w:t>
            </w:r>
          </w:p>
        </w:tc>
        <w:tc>
          <w:tcPr>
            <w:tcW w:w="879" w:type="dxa"/>
            <w:noWrap/>
          </w:tcPr>
          <w:p w14:paraId="578EF929" w14:textId="1F5D523C" w:rsidR="00CB2C68" w:rsidRPr="008D6103" w:rsidRDefault="008D6103"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8D6103">
              <w:rPr>
                <w:rFonts w:ascii="Calibri" w:eastAsia="Times New Roman" w:hAnsi="Calibri" w:cs="Calibri"/>
                <w:i/>
                <w:iCs/>
                <w:color w:val="000000"/>
                <w:sz w:val="24"/>
                <w:szCs w:val="24"/>
                <w:lang w:eastAsia="en-GB"/>
              </w:rPr>
              <w:t>98.7</w:t>
            </w:r>
          </w:p>
        </w:tc>
        <w:tc>
          <w:tcPr>
            <w:tcW w:w="880" w:type="dxa"/>
            <w:noWrap/>
          </w:tcPr>
          <w:p w14:paraId="22F96C9E" w14:textId="176EDBFA" w:rsidR="00CB2C68" w:rsidRPr="008D6103" w:rsidRDefault="00CC170D"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95.1</w:t>
            </w:r>
          </w:p>
        </w:tc>
        <w:tc>
          <w:tcPr>
            <w:tcW w:w="879" w:type="dxa"/>
            <w:noWrap/>
          </w:tcPr>
          <w:p w14:paraId="55C8B141" w14:textId="6500C320" w:rsidR="00CB2C68" w:rsidRPr="008D6103" w:rsidRDefault="00CC170D"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97.9</w:t>
            </w:r>
          </w:p>
        </w:tc>
        <w:tc>
          <w:tcPr>
            <w:tcW w:w="1048" w:type="dxa"/>
            <w:noWrap/>
          </w:tcPr>
          <w:p w14:paraId="0F44EBE0" w14:textId="32AF23A4" w:rsidR="00CB2C68" w:rsidRPr="008D6103" w:rsidRDefault="00E7726C"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76.8</w:t>
            </w:r>
          </w:p>
        </w:tc>
        <w:tc>
          <w:tcPr>
            <w:tcW w:w="879" w:type="dxa"/>
            <w:noWrap/>
          </w:tcPr>
          <w:p w14:paraId="62199B02" w14:textId="341236CA" w:rsidR="00CB2C68" w:rsidRPr="008D6103" w:rsidRDefault="00E7726C"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85.4</w:t>
            </w:r>
          </w:p>
        </w:tc>
        <w:tc>
          <w:tcPr>
            <w:tcW w:w="880" w:type="dxa"/>
            <w:noWrap/>
          </w:tcPr>
          <w:p w14:paraId="0B5C8322" w14:textId="76F482F7" w:rsidR="00CB2C68" w:rsidRPr="008D6103" w:rsidRDefault="00E7726C"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34.9</w:t>
            </w:r>
          </w:p>
        </w:tc>
        <w:tc>
          <w:tcPr>
            <w:tcW w:w="879" w:type="dxa"/>
            <w:noWrap/>
          </w:tcPr>
          <w:p w14:paraId="771F55F0" w14:textId="6BBAA603" w:rsidR="00CB2C68" w:rsidRPr="008D6103" w:rsidRDefault="00A11610"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95.8</w:t>
            </w:r>
          </w:p>
        </w:tc>
        <w:tc>
          <w:tcPr>
            <w:tcW w:w="880" w:type="dxa"/>
            <w:noWrap/>
          </w:tcPr>
          <w:p w14:paraId="0830C6EF" w14:textId="724A1ECE" w:rsidR="00CB2C68" w:rsidRPr="008D6103" w:rsidRDefault="00A11610"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61.6</w:t>
            </w:r>
          </w:p>
        </w:tc>
        <w:tc>
          <w:tcPr>
            <w:tcW w:w="879" w:type="dxa"/>
            <w:noWrap/>
          </w:tcPr>
          <w:p w14:paraId="524C8448" w14:textId="0B6C404C" w:rsidR="00CB2C68" w:rsidRPr="008D6103" w:rsidRDefault="00046C2B"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64.5</w:t>
            </w:r>
          </w:p>
        </w:tc>
        <w:tc>
          <w:tcPr>
            <w:tcW w:w="880" w:type="dxa"/>
            <w:noWrap/>
          </w:tcPr>
          <w:p w14:paraId="5C7BA69B" w14:textId="69FCF248" w:rsidR="00CB2C68" w:rsidRPr="008D6103" w:rsidRDefault="00046C2B" w:rsidP="001B2710">
            <w:pPr>
              <w:spacing w:after="0"/>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29.8</w:t>
            </w:r>
          </w:p>
        </w:tc>
      </w:tr>
      <w:tr w:rsidR="005F48F7" w:rsidRPr="001B2710" w14:paraId="6D161CE1" w14:textId="77777777" w:rsidTr="00A26F06">
        <w:trPr>
          <w:cnfStyle w:val="000000100000" w:firstRow="0" w:lastRow="0" w:firstColumn="0" w:lastColumn="0" w:oddVBand="0" w:evenVBand="0" w:oddHBand="1" w:evenHBand="0" w:firstRowFirstColumn="0" w:firstRowLastColumn="0" w:lastRowFirstColumn="0" w:lastRowLastColumn="0"/>
          <w:trHeight w:val="327"/>
        </w:trPr>
        <w:tc>
          <w:tcPr>
            <w:cnfStyle w:val="001000000000" w:firstRow="0" w:lastRow="0" w:firstColumn="1" w:lastColumn="0" w:oddVBand="0" w:evenVBand="0" w:oddHBand="0" w:evenHBand="0" w:firstRowFirstColumn="0" w:firstRowLastColumn="0" w:lastRowFirstColumn="0" w:lastRowLastColumn="0"/>
            <w:tcW w:w="1276" w:type="dxa"/>
            <w:noWrap/>
          </w:tcPr>
          <w:p w14:paraId="13F9CFC5" w14:textId="77777777" w:rsidR="00CB2C68" w:rsidRPr="001B2710" w:rsidRDefault="00CB2C68" w:rsidP="001B2710">
            <w:pPr>
              <w:spacing w:after="0"/>
              <w:rPr>
                <w:rFonts w:ascii="Calibri" w:eastAsia="Times New Roman" w:hAnsi="Calibri" w:cs="Calibri"/>
                <w:color w:val="000000"/>
                <w:sz w:val="24"/>
                <w:szCs w:val="24"/>
                <w:lang w:eastAsia="en-GB"/>
              </w:rPr>
            </w:pPr>
            <w:r w:rsidRPr="001B2710">
              <w:rPr>
                <w:rFonts w:ascii="Calibri" w:eastAsia="Times New Roman" w:hAnsi="Calibri" w:cs="Calibri"/>
                <w:color w:val="000000"/>
                <w:sz w:val="24"/>
                <w:szCs w:val="24"/>
                <w:lang w:eastAsia="en-GB"/>
              </w:rPr>
              <w:t>Overall</w:t>
            </w:r>
          </w:p>
        </w:tc>
        <w:tc>
          <w:tcPr>
            <w:tcW w:w="879" w:type="dxa"/>
            <w:noWrap/>
          </w:tcPr>
          <w:p w14:paraId="71A4831E" w14:textId="4E113EEB" w:rsidR="00CB2C68" w:rsidRPr="008D6103" w:rsidRDefault="008D6103"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8D6103">
              <w:rPr>
                <w:rFonts w:ascii="Calibri" w:eastAsia="Times New Roman" w:hAnsi="Calibri" w:cs="Calibri"/>
                <w:i/>
                <w:iCs/>
                <w:color w:val="000000"/>
                <w:sz w:val="24"/>
                <w:szCs w:val="24"/>
                <w:lang w:eastAsia="en-GB"/>
              </w:rPr>
              <w:t>97.1</w:t>
            </w:r>
          </w:p>
        </w:tc>
        <w:tc>
          <w:tcPr>
            <w:tcW w:w="880" w:type="dxa"/>
            <w:noWrap/>
          </w:tcPr>
          <w:p w14:paraId="4F470BD6" w14:textId="30974BE4" w:rsidR="00CB2C68" w:rsidRPr="008D6103" w:rsidRDefault="00CC170D"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86.9</w:t>
            </w:r>
          </w:p>
        </w:tc>
        <w:tc>
          <w:tcPr>
            <w:tcW w:w="879" w:type="dxa"/>
            <w:noWrap/>
          </w:tcPr>
          <w:p w14:paraId="739DE6FB" w14:textId="44518C06" w:rsidR="00CB2C68" w:rsidRPr="008D6103" w:rsidRDefault="00CC170D"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92.8</w:t>
            </w:r>
          </w:p>
        </w:tc>
        <w:tc>
          <w:tcPr>
            <w:tcW w:w="1048" w:type="dxa"/>
            <w:noWrap/>
          </w:tcPr>
          <w:p w14:paraId="0BB32E03" w14:textId="12C1935A" w:rsidR="00CB2C68" w:rsidRPr="008D6103" w:rsidRDefault="00E7726C"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58.0</w:t>
            </w:r>
          </w:p>
        </w:tc>
        <w:tc>
          <w:tcPr>
            <w:tcW w:w="879" w:type="dxa"/>
            <w:noWrap/>
          </w:tcPr>
          <w:p w14:paraId="73F8E242" w14:textId="358A27CB" w:rsidR="00CB2C68" w:rsidRPr="008D6103" w:rsidRDefault="00E7726C"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81.9</w:t>
            </w:r>
          </w:p>
        </w:tc>
        <w:tc>
          <w:tcPr>
            <w:tcW w:w="880" w:type="dxa"/>
            <w:noWrap/>
          </w:tcPr>
          <w:p w14:paraId="2E0CEE85" w14:textId="769DF2AD" w:rsidR="00CB2C68" w:rsidRPr="008D6103" w:rsidRDefault="00E7726C"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33.2</w:t>
            </w:r>
          </w:p>
        </w:tc>
        <w:tc>
          <w:tcPr>
            <w:tcW w:w="879" w:type="dxa"/>
            <w:noWrap/>
          </w:tcPr>
          <w:p w14:paraId="41273790" w14:textId="4F114EB4" w:rsidR="00CB2C68" w:rsidRPr="008D6103" w:rsidRDefault="00A11610"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93.0</w:t>
            </w:r>
          </w:p>
        </w:tc>
        <w:tc>
          <w:tcPr>
            <w:tcW w:w="880" w:type="dxa"/>
            <w:noWrap/>
          </w:tcPr>
          <w:p w14:paraId="188B6196" w14:textId="5D6FE89A" w:rsidR="00CB2C68" w:rsidRPr="008D6103" w:rsidRDefault="00A11610"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58.0</w:t>
            </w:r>
          </w:p>
        </w:tc>
        <w:tc>
          <w:tcPr>
            <w:tcW w:w="879" w:type="dxa"/>
            <w:noWrap/>
          </w:tcPr>
          <w:p w14:paraId="362B7BE7" w14:textId="6ADDD90A" w:rsidR="00CB2C68" w:rsidRPr="008D6103" w:rsidRDefault="00046C2B"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65.8</w:t>
            </w:r>
          </w:p>
        </w:tc>
        <w:tc>
          <w:tcPr>
            <w:tcW w:w="880" w:type="dxa"/>
            <w:noWrap/>
          </w:tcPr>
          <w:p w14:paraId="3D3D208A" w14:textId="6B02CED1" w:rsidR="00CB2C68" w:rsidRPr="008D6103" w:rsidRDefault="00046C2B" w:rsidP="001B2710">
            <w:pPr>
              <w:spacing w:after="0"/>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30.8</w:t>
            </w:r>
          </w:p>
        </w:tc>
      </w:tr>
    </w:tbl>
    <w:p w14:paraId="045EE046" w14:textId="77777777" w:rsidR="00CB2C68" w:rsidRPr="00C052D3" w:rsidRDefault="00CB2C68" w:rsidP="00436CAC">
      <w:pPr>
        <w:spacing w:after="0"/>
        <w:rPr>
          <w:sz w:val="24"/>
          <w:szCs w:val="24"/>
        </w:rPr>
      </w:pPr>
    </w:p>
    <w:p w14:paraId="46CE8CB6" w14:textId="251B8244" w:rsidR="00CB2C68" w:rsidRPr="00E47A79" w:rsidRDefault="00800368" w:rsidP="00CB2C68">
      <w:pPr>
        <w:rPr>
          <w:sz w:val="24"/>
          <w:szCs w:val="24"/>
        </w:rPr>
      </w:pPr>
      <w:r w:rsidRPr="00E47A79">
        <w:rPr>
          <w:sz w:val="24"/>
          <w:szCs w:val="24"/>
        </w:rPr>
        <w:t xml:space="preserve">As seen </w:t>
      </w:r>
      <w:r w:rsidR="00E47A79" w:rsidRPr="00E47A79">
        <w:rPr>
          <w:sz w:val="24"/>
          <w:szCs w:val="24"/>
        </w:rPr>
        <w:t>in previous years, t</w:t>
      </w:r>
      <w:r w:rsidR="00CB2C68" w:rsidRPr="00E47A79">
        <w:rPr>
          <w:sz w:val="24"/>
          <w:szCs w:val="24"/>
        </w:rPr>
        <w:t>here was a correlation between levels of deprivation and feeling safe, with residents in the least deprived areas feeling safer when:</w:t>
      </w:r>
    </w:p>
    <w:p w14:paraId="7CF8ED31" w14:textId="77777777" w:rsidR="00CB2C68" w:rsidRPr="00E47A79" w:rsidRDefault="00CB2C68" w:rsidP="00CB2C68">
      <w:pPr>
        <w:pStyle w:val="ListParagraph"/>
        <w:numPr>
          <w:ilvl w:val="0"/>
          <w:numId w:val="4"/>
        </w:numPr>
        <w:rPr>
          <w:sz w:val="24"/>
          <w:szCs w:val="24"/>
        </w:rPr>
      </w:pPr>
      <w:r w:rsidRPr="00E47A79">
        <w:rPr>
          <w:sz w:val="24"/>
          <w:szCs w:val="24"/>
        </w:rPr>
        <w:t>At home after dark</w:t>
      </w:r>
    </w:p>
    <w:p w14:paraId="74B07126" w14:textId="77777777" w:rsidR="00CB2C68" w:rsidRPr="00E47A79" w:rsidRDefault="00CB2C68" w:rsidP="00CB2C68">
      <w:pPr>
        <w:pStyle w:val="ListParagraph"/>
        <w:numPr>
          <w:ilvl w:val="0"/>
          <w:numId w:val="4"/>
        </w:numPr>
        <w:rPr>
          <w:sz w:val="24"/>
          <w:szCs w:val="24"/>
        </w:rPr>
      </w:pPr>
      <w:r w:rsidRPr="00E47A79">
        <w:rPr>
          <w:sz w:val="24"/>
          <w:szCs w:val="24"/>
        </w:rPr>
        <w:t>When walking in their neighbourhood, both during the day and after dark</w:t>
      </w:r>
    </w:p>
    <w:p w14:paraId="2FF1C4DA" w14:textId="77777777" w:rsidR="00CB2C68" w:rsidRPr="00E47A79" w:rsidRDefault="00CB2C68" w:rsidP="00CB2C68">
      <w:pPr>
        <w:pStyle w:val="ListParagraph"/>
        <w:numPr>
          <w:ilvl w:val="0"/>
          <w:numId w:val="4"/>
        </w:numPr>
        <w:rPr>
          <w:sz w:val="24"/>
          <w:szCs w:val="24"/>
        </w:rPr>
      </w:pPr>
      <w:r w:rsidRPr="00E47A79">
        <w:rPr>
          <w:sz w:val="24"/>
          <w:szCs w:val="24"/>
        </w:rPr>
        <w:t>When travelling by bus in the daylight</w:t>
      </w:r>
    </w:p>
    <w:p w14:paraId="6919B762" w14:textId="5A1D6A34" w:rsidR="00CB2C68" w:rsidRPr="009D1CA7" w:rsidRDefault="00CB2C68" w:rsidP="00CB2C68">
      <w:pPr>
        <w:rPr>
          <w:rFonts w:ascii="Calibri" w:hAnsi="Calibri" w:cs="Calibri"/>
          <w:bCs/>
          <w:sz w:val="24"/>
          <w:szCs w:val="24"/>
        </w:rPr>
      </w:pPr>
      <w:r w:rsidRPr="009D1CA7">
        <w:rPr>
          <w:rFonts w:ascii="Calibri" w:hAnsi="Calibri" w:cs="Calibri"/>
          <w:bCs/>
          <w:sz w:val="24"/>
          <w:szCs w:val="24"/>
        </w:rPr>
        <w:t>Trend data shows levels of safety in these situations are largely unchanged since 20</w:t>
      </w:r>
      <w:r w:rsidR="008972EB" w:rsidRPr="009D1CA7">
        <w:rPr>
          <w:rFonts w:ascii="Calibri" w:hAnsi="Calibri" w:cs="Calibri"/>
          <w:bCs/>
          <w:sz w:val="24"/>
          <w:szCs w:val="24"/>
        </w:rPr>
        <w:t>20, although</w:t>
      </w:r>
      <w:r w:rsidR="00B50075" w:rsidRPr="009D1CA7">
        <w:rPr>
          <w:rFonts w:ascii="Calibri" w:hAnsi="Calibri" w:cs="Calibri"/>
          <w:bCs/>
          <w:sz w:val="24"/>
          <w:szCs w:val="24"/>
        </w:rPr>
        <w:t xml:space="preserve"> levels of feeling safe whilst cycling increased to the highest recorded </w:t>
      </w:r>
      <w:r w:rsidR="00F835C7" w:rsidRPr="009D1CA7">
        <w:rPr>
          <w:rFonts w:ascii="Calibri" w:hAnsi="Calibri" w:cs="Calibri"/>
          <w:bCs/>
          <w:sz w:val="24"/>
          <w:szCs w:val="24"/>
        </w:rPr>
        <w:t>since 2016</w:t>
      </w:r>
      <w:r w:rsidRPr="009D1CA7">
        <w:rPr>
          <w:rFonts w:ascii="Calibri" w:hAnsi="Calibri" w:cs="Calibri"/>
          <w:bCs/>
          <w:sz w:val="24"/>
          <w:szCs w:val="24"/>
        </w:rPr>
        <w:t xml:space="preserve">.  </w:t>
      </w:r>
    </w:p>
    <w:p w14:paraId="1A9D22CA" w14:textId="12998BBE" w:rsidR="00CB2C68" w:rsidRDefault="00953C60" w:rsidP="00CB2C68">
      <w:pPr>
        <w:spacing w:after="120" w:line="360" w:lineRule="auto"/>
        <w:rPr>
          <w:rFonts w:ascii="Calibri" w:hAnsi="Calibri" w:cs="Calibri"/>
          <w:bCs/>
          <w:sz w:val="24"/>
          <w:szCs w:val="24"/>
        </w:rPr>
      </w:pPr>
      <w:r>
        <w:rPr>
          <w:noProof/>
          <w14:ligatures w14:val="standardContextual"/>
        </w:rPr>
        <w:drawing>
          <wp:inline distT="0" distB="0" distL="0" distR="0" wp14:anchorId="42095152" wp14:editId="2E31DA20">
            <wp:extent cx="5760000" cy="1800000"/>
            <wp:effectExtent l="0" t="0" r="12700" b="10160"/>
            <wp:docPr id="569389802" name="Chart 1" descr="Chart showing response pattern described in the narrative text">
              <a:extLst xmlns:a="http://schemas.openxmlformats.org/drawingml/2006/main">
                <a:ext uri="{FF2B5EF4-FFF2-40B4-BE49-F238E27FC236}">
                  <a16:creationId xmlns:a16="http://schemas.microsoft.com/office/drawing/2014/main" id="{E3FC3666-A41F-49BF-8F0A-15093ADB28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2"/>
              </a:graphicData>
            </a:graphic>
          </wp:inline>
        </w:drawing>
      </w:r>
      <w:r w:rsidR="00436CAC" w:rsidRPr="00FD0EF8">
        <w:rPr>
          <w:rFonts w:ascii="Calibri" w:hAnsi="Calibri" w:cs="Calibri"/>
          <w:bCs/>
          <w:sz w:val="24"/>
          <w:szCs w:val="24"/>
        </w:rPr>
        <w:t xml:space="preserve"> </w:t>
      </w:r>
      <w:r w:rsidR="00436CAC" w:rsidRPr="00493DD0">
        <w:rPr>
          <w:rFonts w:ascii="Calibri" w:hAnsi="Calibri" w:cs="Calibri"/>
          <w:bCs/>
          <w:sz w:val="24"/>
          <w:szCs w:val="24"/>
        </w:rPr>
        <w:t xml:space="preserve">Trend data by situation is available in </w:t>
      </w:r>
      <w:bookmarkStart w:id="38" w:name="Appendix16"/>
      <w:bookmarkStart w:id="39" w:name="Appendix19"/>
      <w:r w:rsidR="00436CAC" w:rsidRPr="00493DD0">
        <w:rPr>
          <w:rFonts w:ascii="Calibri" w:hAnsi="Calibri" w:cs="Calibri"/>
          <w:bCs/>
          <w:sz w:val="24"/>
          <w:szCs w:val="24"/>
        </w:rPr>
        <w:fldChar w:fldCharType="begin"/>
      </w:r>
      <w:r w:rsidR="00436CAC" w:rsidRPr="00493DD0">
        <w:rPr>
          <w:rFonts w:ascii="Calibri" w:hAnsi="Calibri" w:cs="Calibri"/>
          <w:bCs/>
          <w:sz w:val="24"/>
          <w:szCs w:val="24"/>
        </w:rPr>
        <w:instrText>HYPERLINK  \l "_How_Safe_or_2"</w:instrText>
      </w:r>
      <w:r w:rsidR="00436CAC" w:rsidRPr="00493DD0">
        <w:rPr>
          <w:rFonts w:ascii="Calibri" w:hAnsi="Calibri" w:cs="Calibri"/>
          <w:bCs/>
          <w:sz w:val="24"/>
          <w:szCs w:val="24"/>
        </w:rPr>
      </w:r>
      <w:r w:rsidR="00436CAC" w:rsidRPr="00493DD0">
        <w:rPr>
          <w:rFonts w:ascii="Calibri" w:hAnsi="Calibri" w:cs="Calibri"/>
          <w:bCs/>
          <w:sz w:val="24"/>
          <w:szCs w:val="24"/>
        </w:rPr>
        <w:fldChar w:fldCharType="separate"/>
      </w:r>
      <w:r w:rsidR="00436CAC" w:rsidRPr="00493DD0">
        <w:rPr>
          <w:rStyle w:val="Hyperlink"/>
          <w:rFonts w:ascii="Calibri" w:hAnsi="Calibri" w:cs="Calibri"/>
          <w:bCs/>
          <w:sz w:val="24"/>
          <w:szCs w:val="24"/>
        </w:rPr>
        <w:t xml:space="preserve">Appendix </w:t>
      </w:r>
      <w:bookmarkEnd w:id="38"/>
      <w:r w:rsidR="00436CAC" w:rsidRPr="00493DD0">
        <w:rPr>
          <w:rStyle w:val="Hyperlink"/>
          <w:rFonts w:ascii="Calibri" w:hAnsi="Calibri" w:cs="Calibri"/>
          <w:bCs/>
          <w:sz w:val="24"/>
          <w:szCs w:val="24"/>
        </w:rPr>
        <w:t>19</w:t>
      </w:r>
      <w:bookmarkEnd w:id="39"/>
      <w:r w:rsidR="00436CAC" w:rsidRPr="00493DD0">
        <w:rPr>
          <w:rFonts w:ascii="Calibri" w:hAnsi="Calibri" w:cs="Calibri"/>
          <w:bCs/>
          <w:sz w:val="24"/>
          <w:szCs w:val="24"/>
        </w:rPr>
        <w:fldChar w:fldCharType="end"/>
      </w:r>
      <w:r w:rsidR="00436CAC" w:rsidRPr="00493DD0">
        <w:rPr>
          <w:rFonts w:ascii="Calibri" w:hAnsi="Calibri" w:cs="Calibri"/>
          <w:bCs/>
          <w:sz w:val="24"/>
          <w:szCs w:val="24"/>
        </w:rPr>
        <w:t xml:space="preserve">.  </w:t>
      </w:r>
      <w:r w:rsidR="00CB2C68">
        <w:rPr>
          <w:rFonts w:ascii="Calibri" w:hAnsi="Calibri" w:cs="Calibri"/>
          <w:bCs/>
          <w:sz w:val="24"/>
          <w:szCs w:val="24"/>
        </w:rPr>
        <w:br w:type="page"/>
      </w:r>
    </w:p>
    <w:p w14:paraId="194C6059" w14:textId="39A540D4" w:rsidR="00CB2C68" w:rsidRPr="00C052D3" w:rsidRDefault="00CB2C68" w:rsidP="00CB2C68">
      <w:pPr>
        <w:rPr>
          <w:rFonts w:ascii="Calibri" w:hAnsi="Calibri" w:cs="Calibri"/>
          <w:bCs/>
          <w:sz w:val="24"/>
          <w:szCs w:val="24"/>
        </w:rPr>
      </w:pPr>
      <w:r w:rsidRPr="00C052D3">
        <w:rPr>
          <w:rFonts w:ascii="Calibri" w:hAnsi="Calibri" w:cs="Calibri"/>
          <w:bCs/>
          <w:sz w:val="24"/>
          <w:szCs w:val="24"/>
        </w:rPr>
        <w:lastRenderedPageBreak/>
        <w:t xml:space="preserve">Respondents who felt unsafe in these situations were asked to explain why they felt this way; responses for each situation were grouped into themes, with the top three reasons shown below, with full lists of themes provided in </w:t>
      </w:r>
      <w:bookmarkStart w:id="40" w:name="Appendix17"/>
      <w:r w:rsidR="00554FA2" w:rsidRPr="00922005">
        <w:rPr>
          <w:rFonts w:ascii="Calibri" w:hAnsi="Calibri" w:cs="Calibri"/>
          <w:bCs/>
          <w:sz w:val="24"/>
          <w:szCs w:val="24"/>
        </w:rPr>
        <w:fldChar w:fldCharType="begin"/>
      </w:r>
      <w:r w:rsidR="00554FA2" w:rsidRPr="00922005">
        <w:rPr>
          <w:rFonts w:ascii="Calibri" w:hAnsi="Calibri" w:cs="Calibri"/>
          <w:bCs/>
          <w:sz w:val="24"/>
          <w:szCs w:val="24"/>
        </w:rPr>
        <w:instrText>HYPERLINK  \l "_17"</w:instrText>
      </w:r>
      <w:r w:rsidR="00554FA2" w:rsidRPr="00922005">
        <w:rPr>
          <w:rFonts w:ascii="Calibri" w:hAnsi="Calibri" w:cs="Calibri"/>
          <w:bCs/>
          <w:sz w:val="24"/>
          <w:szCs w:val="24"/>
        </w:rPr>
      </w:r>
      <w:r w:rsidR="00554FA2" w:rsidRPr="00922005">
        <w:rPr>
          <w:rFonts w:ascii="Calibri" w:hAnsi="Calibri" w:cs="Calibri"/>
          <w:bCs/>
          <w:sz w:val="24"/>
          <w:szCs w:val="24"/>
        </w:rPr>
        <w:fldChar w:fldCharType="separate"/>
      </w:r>
      <w:r w:rsidRPr="00922005">
        <w:rPr>
          <w:rStyle w:val="Hyperlink"/>
          <w:rFonts w:ascii="Calibri" w:hAnsi="Calibri" w:cs="Calibri"/>
          <w:bCs/>
          <w:sz w:val="24"/>
          <w:szCs w:val="24"/>
        </w:rPr>
        <w:t xml:space="preserve">Appendix </w:t>
      </w:r>
      <w:bookmarkEnd w:id="40"/>
      <w:r w:rsidR="00E37854" w:rsidRPr="00922005">
        <w:rPr>
          <w:rStyle w:val="Hyperlink"/>
          <w:rFonts w:ascii="Calibri" w:hAnsi="Calibri" w:cs="Calibri"/>
          <w:bCs/>
          <w:sz w:val="24"/>
          <w:szCs w:val="24"/>
        </w:rPr>
        <w:t>20</w:t>
      </w:r>
      <w:r w:rsidR="00554FA2" w:rsidRPr="00922005">
        <w:rPr>
          <w:rFonts w:ascii="Calibri" w:hAnsi="Calibri" w:cs="Calibri"/>
          <w:bCs/>
          <w:sz w:val="24"/>
          <w:szCs w:val="24"/>
        </w:rPr>
        <w:fldChar w:fldCharType="end"/>
      </w:r>
      <w:r w:rsidRPr="00922005">
        <w:rPr>
          <w:rFonts w:ascii="Calibri" w:hAnsi="Calibri" w:cs="Calibri"/>
          <w:bCs/>
          <w:sz w:val="24"/>
          <w:szCs w:val="24"/>
        </w:rPr>
        <w:t>.</w:t>
      </w:r>
    </w:p>
    <w:tbl>
      <w:tblPr>
        <w:tblStyle w:val="GridTable5Dark-Accent6"/>
        <w:tblW w:w="9665" w:type="dxa"/>
        <w:tblLook w:val="04A0" w:firstRow="1" w:lastRow="0" w:firstColumn="1" w:lastColumn="0" w:noHBand="0" w:noVBand="1"/>
      </w:tblPr>
      <w:tblGrid>
        <w:gridCol w:w="3964"/>
        <w:gridCol w:w="851"/>
        <w:gridCol w:w="276"/>
        <w:gridCol w:w="7"/>
        <w:gridCol w:w="3685"/>
        <w:gridCol w:w="851"/>
        <w:gridCol w:w="31"/>
      </w:tblGrid>
      <w:tr w:rsidR="00CB2C68" w:rsidRPr="00A504AD" w14:paraId="0F91E6BB" w14:textId="77777777" w:rsidTr="00A302DA">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815" w:type="dxa"/>
            <w:gridSpan w:val="2"/>
            <w:hideMark/>
          </w:tcPr>
          <w:p w14:paraId="2218FC51" w14:textId="77777777" w:rsidR="00CB2C68" w:rsidRPr="00A504AD" w:rsidRDefault="00CB2C68" w:rsidP="00150AB2">
            <w:pPr>
              <w:rPr>
                <w:rFonts w:ascii="Calibri" w:eastAsia="Times New Roman" w:hAnsi="Calibri" w:cs="Calibri"/>
                <w:b w:val="0"/>
                <w:bCs w:val="0"/>
                <w:color w:val="000000"/>
                <w:sz w:val="24"/>
                <w:szCs w:val="24"/>
                <w:lang w:eastAsia="en-GB"/>
              </w:rPr>
            </w:pPr>
            <w:r w:rsidRPr="00A504AD">
              <w:rPr>
                <w:sz w:val="24"/>
                <w:szCs w:val="24"/>
              </w:rPr>
              <w:t>Walking in your neighbourhood</w:t>
            </w:r>
          </w:p>
        </w:tc>
        <w:tc>
          <w:tcPr>
            <w:tcW w:w="276" w:type="dxa"/>
            <w:tcBorders>
              <w:top w:val="single" w:sz="4" w:space="0" w:color="FFFFFF" w:themeColor="background1"/>
              <w:bottom w:val="single" w:sz="4" w:space="0" w:color="FFFFFF" w:themeColor="background1"/>
            </w:tcBorders>
            <w:shd w:val="clear" w:color="auto" w:fill="auto"/>
          </w:tcPr>
          <w:p w14:paraId="33947BEE" w14:textId="77777777" w:rsidR="00CB2C68" w:rsidRPr="00A504AD" w:rsidRDefault="00CB2C68" w:rsidP="00150AB2">
            <w:pPr>
              <w:cnfStyle w:val="100000000000" w:firstRow="1" w:lastRow="0" w:firstColumn="0" w:lastColumn="0" w:oddVBand="0" w:evenVBand="0" w:oddHBand="0" w:evenHBand="0" w:firstRowFirstColumn="0" w:firstRowLastColumn="0" w:lastRowFirstColumn="0" w:lastRowLastColumn="0"/>
              <w:rPr>
                <w:sz w:val="24"/>
                <w:szCs w:val="24"/>
              </w:rPr>
            </w:pPr>
          </w:p>
        </w:tc>
        <w:tc>
          <w:tcPr>
            <w:tcW w:w="4574" w:type="dxa"/>
            <w:gridSpan w:val="4"/>
          </w:tcPr>
          <w:p w14:paraId="62631E65" w14:textId="77777777" w:rsidR="00CB2C68" w:rsidRPr="00A504AD" w:rsidRDefault="00CB2C68" w:rsidP="00150AB2">
            <w:pPr>
              <w:cnfStyle w:val="100000000000" w:firstRow="1" w:lastRow="0" w:firstColumn="0" w:lastColumn="0" w:oddVBand="0" w:evenVBand="0" w:oddHBand="0" w:evenHBand="0" w:firstRowFirstColumn="0" w:firstRowLastColumn="0" w:lastRowFirstColumn="0" w:lastRowLastColumn="0"/>
              <w:rPr>
                <w:sz w:val="24"/>
                <w:szCs w:val="24"/>
              </w:rPr>
            </w:pPr>
            <w:r w:rsidRPr="00A504AD">
              <w:rPr>
                <w:sz w:val="24"/>
                <w:szCs w:val="24"/>
              </w:rPr>
              <w:t>Walking in the city centre</w:t>
            </w:r>
          </w:p>
        </w:tc>
      </w:tr>
      <w:tr w:rsidR="00CB2C68" w:rsidRPr="00A504AD" w14:paraId="399F0061" w14:textId="77777777" w:rsidTr="00A302DA">
        <w:trPr>
          <w:gridAfter w:val="1"/>
          <w:cnfStyle w:val="000000100000" w:firstRow="0" w:lastRow="0" w:firstColumn="0" w:lastColumn="0" w:oddVBand="0" w:evenVBand="0" w:oddHBand="1" w:evenHBand="0" w:firstRowFirstColumn="0" w:firstRowLastColumn="0" w:lastRowFirstColumn="0" w:lastRowLastColumn="0"/>
          <w:wAfter w:w="31" w:type="dxa"/>
          <w:trHeight w:val="387"/>
        </w:trPr>
        <w:tc>
          <w:tcPr>
            <w:cnfStyle w:val="001000000000" w:firstRow="0" w:lastRow="0" w:firstColumn="1" w:lastColumn="0" w:oddVBand="0" w:evenVBand="0" w:oddHBand="0" w:evenHBand="0" w:firstRowFirstColumn="0" w:firstRowLastColumn="0" w:lastRowFirstColumn="0" w:lastRowLastColumn="0"/>
            <w:tcW w:w="3964" w:type="dxa"/>
          </w:tcPr>
          <w:p w14:paraId="6B4D45D5" w14:textId="21CA0368" w:rsidR="00CB2C68" w:rsidRPr="00A504AD" w:rsidRDefault="000F10FD" w:rsidP="00150AB2">
            <w:pPr>
              <w:rPr>
                <w:rFonts w:ascii="Calibri" w:eastAsia="Times New Roman" w:hAnsi="Calibri" w:cs="Calibri"/>
                <w:color w:val="000000"/>
                <w:sz w:val="24"/>
                <w:szCs w:val="24"/>
                <w:lang w:eastAsia="en-GB"/>
              </w:rPr>
            </w:pPr>
            <w:r w:rsidRPr="00A504AD">
              <w:rPr>
                <w:rFonts w:ascii="Calibri" w:eastAsia="Times New Roman" w:hAnsi="Calibri" w:cs="Calibri"/>
                <w:color w:val="000000"/>
                <w:sz w:val="24"/>
                <w:szCs w:val="24"/>
                <w:lang w:eastAsia="en-GB"/>
              </w:rPr>
              <w:t>Crime / Anti-social behaviour</w:t>
            </w:r>
          </w:p>
        </w:tc>
        <w:tc>
          <w:tcPr>
            <w:tcW w:w="851" w:type="dxa"/>
            <w:noWrap/>
          </w:tcPr>
          <w:p w14:paraId="0E7CFB89" w14:textId="366C6FC9" w:rsidR="00CB2C68" w:rsidRPr="00A504AD" w:rsidRDefault="000F10FD"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42.7%</w:t>
            </w:r>
          </w:p>
        </w:tc>
        <w:tc>
          <w:tcPr>
            <w:tcW w:w="283" w:type="dxa"/>
            <w:gridSpan w:val="2"/>
            <w:tcBorders>
              <w:top w:val="single" w:sz="4" w:space="0" w:color="FFFFFF" w:themeColor="background1"/>
              <w:bottom w:val="single" w:sz="4" w:space="0" w:color="FFFFFF" w:themeColor="background1"/>
            </w:tcBorders>
            <w:shd w:val="clear" w:color="auto" w:fill="auto"/>
          </w:tcPr>
          <w:p w14:paraId="6BCA73AF" w14:textId="77777777" w:rsidR="00CB2C68" w:rsidRPr="00A504AD" w:rsidRDefault="00CB2C68"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p>
        </w:tc>
        <w:tc>
          <w:tcPr>
            <w:tcW w:w="3685" w:type="dxa"/>
          </w:tcPr>
          <w:p w14:paraId="50C4F443" w14:textId="0D4FB95A" w:rsidR="00CB2C68" w:rsidRPr="00A504AD" w:rsidRDefault="000F10FD" w:rsidP="00150AB2">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A504AD">
              <w:rPr>
                <w:rFonts w:ascii="Calibri" w:eastAsia="Times New Roman" w:hAnsi="Calibri" w:cs="Calibri"/>
                <w:b/>
                <w:bCs/>
                <w:color w:val="000000"/>
                <w:sz w:val="24"/>
                <w:szCs w:val="24"/>
                <w:lang w:eastAsia="en-GB"/>
              </w:rPr>
              <w:t>Crime / Anti-social behaviour</w:t>
            </w:r>
          </w:p>
        </w:tc>
        <w:tc>
          <w:tcPr>
            <w:tcW w:w="851" w:type="dxa"/>
          </w:tcPr>
          <w:p w14:paraId="2EDB9990" w14:textId="4A34DB89" w:rsidR="00CB2C68" w:rsidRPr="00A504AD" w:rsidRDefault="00510958"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50.9</w:t>
            </w:r>
            <w:r w:rsidR="000F10FD" w:rsidRPr="00A504AD">
              <w:rPr>
                <w:rFonts w:ascii="Calibri" w:eastAsia="Times New Roman" w:hAnsi="Calibri" w:cs="Calibri"/>
                <w:i/>
                <w:color w:val="000000"/>
                <w:sz w:val="24"/>
                <w:szCs w:val="24"/>
                <w:lang w:eastAsia="en-GB"/>
              </w:rPr>
              <w:t>%</w:t>
            </w:r>
          </w:p>
        </w:tc>
      </w:tr>
      <w:tr w:rsidR="00CB2C68" w:rsidRPr="00A504AD" w14:paraId="6C2D4156" w14:textId="77777777" w:rsidTr="00A302DA">
        <w:trPr>
          <w:gridAfter w:val="1"/>
          <w:cnfStyle w:val="000000010000" w:firstRow="0" w:lastRow="0" w:firstColumn="0" w:lastColumn="0" w:oddVBand="0" w:evenVBand="0" w:oddHBand="0" w:evenHBand="1" w:firstRowFirstColumn="0" w:firstRowLastColumn="0" w:lastRowFirstColumn="0" w:lastRowLastColumn="0"/>
          <w:wAfter w:w="31" w:type="dxa"/>
          <w:trHeight w:val="421"/>
        </w:trPr>
        <w:tc>
          <w:tcPr>
            <w:cnfStyle w:val="001000000000" w:firstRow="0" w:lastRow="0" w:firstColumn="1" w:lastColumn="0" w:oddVBand="0" w:evenVBand="0" w:oddHBand="0" w:evenHBand="0" w:firstRowFirstColumn="0" w:firstRowLastColumn="0" w:lastRowFirstColumn="0" w:lastRowLastColumn="0"/>
            <w:tcW w:w="3964" w:type="dxa"/>
          </w:tcPr>
          <w:p w14:paraId="23DE65A0" w14:textId="7F62745C" w:rsidR="00CB2C68" w:rsidRPr="00A504AD" w:rsidRDefault="00680EED" w:rsidP="00150AB2">
            <w:pPr>
              <w:rPr>
                <w:rFonts w:ascii="Calibri" w:eastAsia="Times New Roman" w:hAnsi="Calibri" w:cs="Calibri"/>
                <w:color w:val="000000"/>
                <w:sz w:val="24"/>
                <w:szCs w:val="24"/>
                <w:lang w:eastAsia="en-GB"/>
              </w:rPr>
            </w:pPr>
            <w:r w:rsidRPr="00A504AD">
              <w:rPr>
                <w:rFonts w:ascii="Calibri" w:eastAsia="Times New Roman" w:hAnsi="Calibri" w:cs="Calibri"/>
                <w:color w:val="000000"/>
                <w:sz w:val="24"/>
                <w:szCs w:val="24"/>
                <w:lang w:eastAsia="en-GB"/>
              </w:rPr>
              <w:t>Gangs / Intimidating Youths</w:t>
            </w:r>
          </w:p>
        </w:tc>
        <w:tc>
          <w:tcPr>
            <w:tcW w:w="851" w:type="dxa"/>
            <w:noWrap/>
          </w:tcPr>
          <w:p w14:paraId="25ED838B" w14:textId="7F16EF0B" w:rsidR="00CB2C68" w:rsidRPr="00A504AD" w:rsidRDefault="00680EED"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20.7%</w:t>
            </w:r>
          </w:p>
        </w:tc>
        <w:tc>
          <w:tcPr>
            <w:tcW w:w="283" w:type="dxa"/>
            <w:gridSpan w:val="2"/>
            <w:tcBorders>
              <w:top w:val="single" w:sz="4" w:space="0" w:color="FFFFFF" w:themeColor="background1"/>
              <w:bottom w:val="single" w:sz="4" w:space="0" w:color="FFFFFF" w:themeColor="background1"/>
            </w:tcBorders>
          </w:tcPr>
          <w:p w14:paraId="23DC2BDD" w14:textId="77777777" w:rsidR="00CB2C68" w:rsidRPr="00A504AD" w:rsidRDefault="00CB2C68"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p>
        </w:tc>
        <w:tc>
          <w:tcPr>
            <w:tcW w:w="3685" w:type="dxa"/>
          </w:tcPr>
          <w:p w14:paraId="508B71E2" w14:textId="77777777" w:rsidR="00CB2C68" w:rsidRPr="00A504AD" w:rsidRDefault="00CB2C68" w:rsidP="00150AB2">
            <w:pP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A504AD">
              <w:rPr>
                <w:rFonts w:ascii="Calibri" w:eastAsia="Times New Roman" w:hAnsi="Calibri" w:cs="Calibri"/>
                <w:b/>
                <w:bCs/>
                <w:color w:val="000000"/>
                <w:sz w:val="24"/>
                <w:szCs w:val="24"/>
                <w:lang w:eastAsia="en-GB"/>
              </w:rPr>
              <w:t>Homelessness / Beggars</w:t>
            </w:r>
          </w:p>
        </w:tc>
        <w:tc>
          <w:tcPr>
            <w:tcW w:w="851" w:type="dxa"/>
          </w:tcPr>
          <w:p w14:paraId="109CD893" w14:textId="217BB8D8" w:rsidR="00CB2C68" w:rsidRPr="00A504AD" w:rsidRDefault="00680EED"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3</w:t>
            </w:r>
            <w:r w:rsidR="00510958" w:rsidRPr="00A504AD">
              <w:rPr>
                <w:rFonts w:ascii="Calibri" w:eastAsia="Times New Roman" w:hAnsi="Calibri" w:cs="Calibri"/>
                <w:i/>
                <w:color w:val="000000"/>
                <w:sz w:val="24"/>
                <w:szCs w:val="24"/>
                <w:lang w:eastAsia="en-GB"/>
              </w:rPr>
              <w:t>5</w:t>
            </w:r>
            <w:r w:rsidRPr="00A504AD">
              <w:rPr>
                <w:rFonts w:ascii="Calibri" w:eastAsia="Times New Roman" w:hAnsi="Calibri" w:cs="Calibri"/>
                <w:i/>
                <w:color w:val="000000"/>
                <w:sz w:val="24"/>
                <w:szCs w:val="24"/>
                <w:lang w:eastAsia="en-GB"/>
              </w:rPr>
              <w:t>.</w:t>
            </w:r>
            <w:r w:rsidR="00510958" w:rsidRPr="00A504AD">
              <w:rPr>
                <w:rFonts w:ascii="Calibri" w:eastAsia="Times New Roman" w:hAnsi="Calibri" w:cs="Calibri"/>
                <w:i/>
                <w:color w:val="000000"/>
                <w:sz w:val="24"/>
                <w:szCs w:val="24"/>
                <w:lang w:eastAsia="en-GB"/>
              </w:rPr>
              <w:t>4</w:t>
            </w:r>
            <w:r w:rsidRPr="00A504AD">
              <w:rPr>
                <w:rFonts w:ascii="Calibri" w:eastAsia="Times New Roman" w:hAnsi="Calibri" w:cs="Calibri"/>
                <w:i/>
                <w:color w:val="000000"/>
                <w:sz w:val="24"/>
                <w:szCs w:val="24"/>
                <w:lang w:eastAsia="en-GB"/>
              </w:rPr>
              <w:t>%</w:t>
            </w:r>
          </w:p>
        </w:tc>
      </w:tr>
      <w:tr w:rsidR="00CB2C68" w:rsidRPr="00A504AD" w14:paraId="01BE8567" w14:textId="77777777" w:rsidTr="00A302DA">
        <w:trPr>
          <w:gridAfter w:val="1"/>
          <w:cnfStyle w:val="000000100000" w:firstRow="0" w:lastRow="0" w:firstColumn="0" w:lastColumn="0" w:oddVBand="0" w:evenVBand="0" w:oddHBand="1" w:evenHBand="0" w:firstRowFirstColumn="0" w:firstRowLastColumn="0" w:lastRowFirstColumn="0" w:lastRowLastColumn="0"/>
          <w:wAfter w:w="31" w:type="dxa"/>
          <w:trHeight w:val="413"/>
        </w:trPr>
        <w:tc>
          <w:tcPr>
            <w:cnfStyle w:val="001000000000" w:firstRow="0" w:lastRow="0" w:firstColumn="1" w:lastColumn="0" w:oddVBand="0" w:evenVBand="0" w:oddHBand="0" w:evenHBand="0" w:firstRowFirstColumn="0" w:firstRowLastColumn="0" w:lastRowFirstColumn="0" w:lastRowLastColumn="0"/>
            <w:tcW w:w="3964" w:type="dxa"/>
            <w:tcBorders>
              <w:bottom w:val="single" w:sz="4" w:space="0" w:color="27A096"/>
            </w:tcBorders>
          </w:tcPr>
          <w:p w14:paraId="1F307A74" w14:textId="7536F20A" w:rsidR="00CB2C68" w:rsidRPr="00A504AD" w:rsidRDefault="004517C5" w:rsidP="00150AB2">
            <w:pPr>
              <w:rPr>
                <w:rFonts w:ascii="Calibri" w:eastAsia="Times New Roman" w:hAnsi="Calibri" w:cs="Calibri"/>
                <w:color w:val="000000"/>
                <w:sz w:val="24"/>
                <w:szCs w:val="24"/>
                <w:lang w:eastAsia="en-GB"/>
              </w:rPr>
            </w:pPr>
            <w:r w:rsidRPr="00A504AD">
              <w:rPr>
                <w:rFonts w:ascii="Calibri" w:eastAsia="Times New Roman" w:hAnsi="Calibri" w:cs="Calibri"/>
                <w:color w:val="000000"/>
                <w:sz w:val="24"/>
                <w:szCs w:val="24"/>
                <w:lang w:eastAsia="en-GB"/>
              </w:rPr>
              <w:t>Security Issues</w:t>
            </w:r>
          </w:p>
        </w:tc>
        <w:tc>
          <w:tcPr>
            <w:tcW w:w="851" w:type="dxa"/>
            <w:tcBorders>
              <w:bottom w:val="single" w:sz="4" w:space="0" w:color="27A096"/>
            </w:tcBorders>
            <w:noWrap/>
          </w:tcPr>
          <w:p w14:paraId="21D67182" w14:textId="3ED7D3D1" w:rsidR="00CB2C68" w:rsidRPr="00A504AD" w:rsidRDefault="00936C04"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16.3</w:t>
            </w:r>
            <w:r w:rsidR="00680EED" w:rsidRPr="00A504AD">
              <w:rPr>
                <w:rFonts w:ascii="Calibri" w:eastAsia="Times New Roman" w:hAnsi="Calibri" w:cs="Calibri"/>
                <w:i/>
                <w:color w:val="000000"/>
                <w:sz w:val="24"/>
                <w:szCs w:val="24"/>
                <w:lang w:eastAsia="en-GB"/>
              </w:rPr>
              <w:t>%</w:t>
            </w:r>
          </w:p>
        </w:tc>
        <w:tc>
          <w:tcPr>
            <w:tcW w:w="283" w:type="dxa"/>
            <w:gridSpan w:val="2"/>
            <w:tcBorders>
              <w:top w:val="single" w:sz="4" w:space="0" w:color="FFFFFF" w:themeColor="background1"/>
              <w:bottom w:val="single" w:sz="4" w:space="0" w:color="FFFFFF" w:themeColor="background1"/>
            </w:tcBorders>
            <w:shd w:val="clear" w:color="auto" w:fill="auto"/>
          </w:tcPr>
          <w:p w14:paraId="3ACD5900" w14:textId="77777777" w:rsidR="00CB2C68" w:rsidRPr="00A504AD" w:rsidRDefault="00CB2C68"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p>
        </w:tc>
        <w:tc>
          <w:tcPr>
            <w:tcW w:w="3685" w:type="dxa"/>
            <w:tcBorders>
              <w:bottom w:val="single" w:sz="4" w:space="0" w:color="27A096"/>
            </w:tcBorders>
          </w:tcPr>
          <w:p w14:paraId="72DC277E" w14:textId="77777777" w:rsidR="00CB2C68" w:rsidRPr="00A504AD" w:rsidRDefault="00CB2C68" w:rsidP="00150AB2">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A504AD">
              <w:rPr>
                <w:rFonts w:ascii="Calibri" w:eastAsia="Times New Roman" w:hAnsi="Calibri" w:cs="Calibri"/>
                <w:b/>
                <w:bCs/>
                <w:color w:val="000000"/>
                <w:sz w:val="24"/>
                <w:szCs w:val="24"/>
                <w:lang w:eastAsia="en-GB"/>
              </w:rPr>
              <w:t>Cyclists / E-scooters</w:t>
            </w:r>
          </w:p>
        </w:tc>
        <w:tc>
          <w:tcPr>
            <w:tcW w:w="851" w:type="dxa"/>
            <w:tcBorders>
              <w:bottom w:val="single" w:sz="4" w:space="0" w:color="27A096"/>
            </w:tcBorders>
          </w:tcPr>
          <w:p w14:paraId="02E40C75" w14:textId="3864EB22" w:rsidR="00CB2C68" w:rsidRPr="00A504AD" w:rsidRDefault="00680EED"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1</w:t>
            </w:r>
            <w:r w:rsidR="00510958" w:rsidRPr="00A504AD">
              <w:rPr>
                <w:rFonts w:ascii="Calibri" w:eastAsia="Times New Roman" w:hAnsi="Calibri" w:cs="Calibri"/>
                <w:i/>
                <w:color w:val="000000"/>
                <w:sz w:val="24"/>
                <w:szCs w:val="24"/>
                <w:lang w:eastAsia="en-GB"/>
              </w:rPr>
              <w:t>5</w:t>
            </w:r>
            <w:r w:rsidRPr="00A504AD">
              <w:rPr>
                <w:rFonts w:ascii="Calibri" w:eastAsia="Times New Roman" w:hAnsi="Calibri" w:cs="Calibri"/>
                <w:i/>
                <w:color w:val="000000"/>
                <w:sz w:val="24"/>
                <w:szCs w:val="24"/>
                <w:lang w:eastAsia="en-GB"/>
              </w:rPr>
              <w:t>.</w:t>
            </w:r>
            <w:r w:rsidR="00510958" w:rsidRPr="00A504AD">
              <w:rPr>
                <w:rFonts w:ascii="Calibri" w:eastAsia="Times New Roman" w:hAnsi="Calibri" w:cs="Calibri"/>
                <w:i/>
                <w:color w:val="000000"/>
                <w:sz w:val="24"/>
                <w:szCs w:val="24"/>
                <w:lang w:eastAsia="en-GB"/>
              </w:rPr>
              <w:t>4</w:t>
            </w:r>
            <w:r w:rsidRPr="00A504AD">
              <w:rPr>
                <w:rFonts w:ascii="Calibri" w:eastAsia="Times New Roman" w:hAnsi="Calibri" w:cs="Calibri"/>
                <w:i/>
                <w:color w:val="000000"/>
                <w:sz w:val="24"/>
                <w:szCs w:val="24"/>
                <w:lang w:eastAsia="en-GB"/>
              </w:rPr>
              <w:t>%</w:t>
            </w:r>
          </w:p>
        </w:tc>
      </w:tr>
      <w:tr w:rsidR="00CB2C68" w:rsidRPr="00A504AD" w14:paraId="027213F3" w14:textId="77777777" w:rsidTr="00A302DA">
        <w:trPr>
          <w:gridAfter w:val="1"/>
          <w:cnfStyle w:val="000000010000" w:firstRow="0" w:lastRow="0" w:firstColumn="0" w:lastColumn="0" w:oddVBand="0" w:evenVBand="0" w:oddHBand="0" w:evenHBand="1" w:firstRowFirstColumn="0" w:firstRowLastColumn="0" w:lastRowFirstColumn="0" w:lastRowLastColumn="0"/>
          <w:wAfter w:w="31" w:type="dxa"/>
          <w:trHeight w:val="71"/>
        </w:trPr>
        <w:tc>
          <w:tcPr>
            <w:cnfStyle w:val="001000000000" w:firstRow="0" w:lastRow="0" w:firstColumn="1" w:lastColumn="0" w:oddVBand="0" w:evenVBand="0" w:oddHBand="0" w:evenHBand="0" w:firstRowFirstColumn="0" w:firstRowLastColumn="0" w:lastRowFirstColumn="0" w:lastRowLastColumn="0"/>
            <w:tcW w:w="3964" w:type="dxa"/>
            <w:tcBorders>
              <w:left w:val="nil"/>
              <w:right w:val="nil"/>
            </w:tcBorders>
          </w:tcPr>
          <w:p w14:paraId="051069EF" w14:textId="5A2129FF" w:rsidR="00CB2C68" w:rsidRPr="00A504AD" w:rsidRDefault="00CB2C68" w:rsidP="00A302DA">
            <w:pPr>
              <w:spacing w:after="0"/>
              <w:rPr>
                <w:rFonts w:ascii="Calibri" w:eastAsia="Times New Roman" w:hAnsi="Calibri" w:cs="Calibri"/>
                <w:color w:val="000000"/>
                <w:sz w:val="16"/>
                <w:szCs w:val="16"/>
                <w:lang w:eastAsia="en-GB"/>
              </w:rPr>
            </w:pPr>
          </w:p>
        </w:tc>
        <w:tc>
          <w:tcPr>
            <w:tcW w:w="851" w:type="dxa"/>
            <w:tcBorders>
              <w:left w:val="nil"/>
              <w:right w:val="nil"/>
            </w:tcBorders>
            <w:noWrap/>
          </w:tcPr>
          <w:p w14:paraId="61BCB20F" w14:textId="026E3CDA" w:rsidR="00CB2C68" w:rsidRPr="00A504AD" w:rsidRDefault="00CB2C68" w:rsidP="00A302DA">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16"/>
                <w:szCs w:val="16"/>
                <w:lang w:eastAsia="en-GB"/>
              </w:rPr>
            </w:pPr>
          </w:p>
        </w:tc>
        <w:tc>
          <w:tcPr>
            <w:tcW w:w="283" w:type="dxa"/>
            <w:gridSpan w:val="2"/>
            <w:tcBorders>
              <w:top w:val="single" w:sz="4" w:space="0" w:color="FFFFFF" w:themeColor="background1"/>
              <w:left w:val="nil"/>
              <w:bottom w:val="single" w:sz="4" w:space="0" w:color="FFFFFF" w:themeColor="background1"/>
              <w:right w:val="nil"/>
            </w:tcBorders>
          </w:tcPr>
          <w:p w14:paraId="1F07E386" w14:textId="77777777" w:rsidR="00CB2C68" w:rsidRPr="00A504AD" w:rsidRDefault="00CB2C68" w:rsidP="00A302DA">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16"/>
                <w:szCs w:val="16"/>
                <w:lang w:eastAsia="en-GB"/>
              </w:rPr>
            </w:pPr>
          </w:p>
        </w:tc>
        <w:tc>
          <w:tcPr>
            <w:tcW w:w="3685" w:type="dxa"/>
            <w:tcBorders>
              <w:left w:val="nil"/>
              <w:right w:val="nil"/>
            </w:tcBorders>
          </w:tcPr>
          <w:p w14:paraId="0CB051E4" w14:textId="4EF99A0A" w:rsidR="00CB2C68" w:rsidRPr="00A504AD" w:rsidRDefault="00CB2C68" w:rsidP="00A302DA">
            <w:pPr>
              <w:spacing w:after="0"/>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color w:val="000000"/>
                <w:sz w:val="16"/>
                <w:szCs w:val="16"/>
                <w:lang w:eastAsia="en-GB"/>
              </w:rPr>
            </w:pPr>
          </w:p>
        </w:tc>
        <w:tc>
          <w:tcPr>
            <w:tcW w:w="851" w:type="dxa"/>
            <w:tcBorders>
              <w:left w:val="nil"/>
              <w:right w:val="nil"/>
            </w:tcBorders>
          </w:tcPr>
          <w:p w14:paraId="634252DF" w14:textId="77777777" w:rsidR="00CB2C68" w:rsidRPr="00A504AD" w:rsidRDefault="00CB2C68" w:rsidP="00A302DA">
            <w:pPr>
              <w:spacing w:after="0"/>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16"/>
                <w:szCs w:val="16"/>
                <w:lang w:eastAsia="en-GB"/>
              </w:rPr>
            </w:pPr>
          </w:p>
        </w:tc>
      </w:tr>
      <w:tr w:rsidR="00CB2C68" w:rsidRPr="00A504AD" w14:paraId="01D7D211" w14:textId="77777777" w:rsidTr="00243D1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4815" w:type="dxa"/>
            <w:gridSpan w:val="2"/>
            <w:shd w:val="clear" w:color="auto" w:fill="27A096"/>
            <w:hideMark/>
          </w:tcPr>
          <w:p w14:paraId="6D740A12" w14:textId="77777777" w:rsidR="00CB2C68" w:rsidRPr="00A504AD" w:rsidRDefault="00CB2C68" w:rsidP="00150AB2">
            <w:pPr>
              <w:rPr>
                <w:color w:val="FFFFFF" w:themeColor="background1"/>
                <w:sz w:val="24"/>
                <w:szCs w:val="24"/>
              </w:rPr>
            </w:pPr>
            <w:r w:rsidRPr="00A504AD">
              <w:rPr>
                <w:color w:val="FFFFFF" w:themeColor="background1"/>
                <w:sz w:val="24"/>
                <w:szCs w:val="24"/>
              </w:rPr>
              <w:t>Travelling by bus</w:t>
            </w:r>
          </w:p>
        </w:tc>
        <w:tc>
          <w:tcPr>
            <w:tcW w:w="276" w:type="dxa"/>
            <w:tcBorders>
              <w:top w:val="single" w:sz="4" w:space="0" w:color="FFFFFF" w:themeColor="background1"/>
              <w:bottom w:val="single" w:sz="4" w:space="0" w:color="FFFFFF" w:themeColor="background1"/>
            </w:tcBorders>
            <w:shd w:val="clear" w:color="auto" w:fill="auto"/>
          </w:tcPr>
          <w:p w14:paraId="17B3489C" w14:textId="77777777" w:rsidR="00CB2C68" w:rsidRPr="00A504AD" w:rsidRDefault="00CB2C68" w:rsidP="00AA597B">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p>
        </w:tc>
        <w:tc>
          <w:tcPr>
            <w:tcW w:w="4574" w:type="dxa"/>
            <w:gridSpan w:val="4"/>
            <w:shd w:val="clear" w:color="auto" w:fill="27A096"/>
          </w:tcPr>
          <w:p w14:paraId="53F53AA6" w14:textId="77777777" w:rsidR="00CB2C68" w:rsidRPr="00A504AD" w:rsidRDefault="00CB2C68" w:rsidP="00150AB2">
            <w:pPr>
              <w:cnfStyle w:val="000000100000" w:firstRow="0" w:lastRow="0" w:firstColumn="0" w:lastColumn="0" w:oddVBand="0" w:evenVBand="0" w:oddHBand="1" w:evenHBand="0" w:firstRowFirstColumn="0" w:firstRowLastColumn="0" w:lastRowFirstColumn="0" w:lastRowLastColumn="0"/>
              <w:rPr>
                <w:color w:val="FFFFFF" w:themeColor="background1"/>
                <w:sz w:val="24"/>
                <w:szCs w:val="24"/>
              </w:rPr>
            </w:pPr>
            <w:r w:rsidRPr="00A504AD">
              <w:rPr>
                <w:b/>
                <w:bCs/>
                <w:color w:val="FFFFFF" w:themeColor="background1"/>
                <w:sz w:val="24"/>
                <w:szCs w:val="24"/>
              </w:rPr>
              <w:t>Cycling</w:t>
            </w:r>
          </w:p>
        </w:tc>
      </w:tr>
      <w:tr w:rsidR="00CB2C68" w:rsidRPr="00A504AD" w14:paraId="2AEB622F" w14:textId="77777777" w:rsidTr="00A302DA">
        <w:trPr>
          <w:gridAfter w:val="1"/>
          <w:cnfStyle w:val="000000010000" w:firstRow="0" w:lastRow="0" w:firstColumn="0" w:lastColumn="0" w:oddVBand="0" w:evenVBand="0" w:oddHBand="0" w:evenHBand="1" w:firstRowFirstColumn="0" w:firstRowLastColumn="0" w:lastRowFirstColumn="0" w:lastRowLastColumn="0"/>
          <w:wAfter w:w="31" w:type="dxa"/>
          <w:trHeight w:val="413"/>
        </w:trPr>
        <w:tc>
          <w:tcPr>
            <w:cnfStyle w:val="001000000000" w:firstRow="0" w:lastRow="0" w:firstColumn="1" w:lastColumn="0" w:oddVBand="0" w:evenVBand="0" w:oddHBand="0" w:evenHBand="0" w:firstRowFirstColumn="0" w:firstRowLastColumn="0" w:lastRowFirstColumn="0" w:lastRowLastColumn="0"/>
            <w:tcW w:w="3964" w:type="dxa"/>
          </w:tcPr>
          <w:p w14:paraId="4FA28EE5" w14:textId="77777777" w:rsidR="00CB2C68" w:rsidRPr="00A504AD" w:rsidRDefault="00CB2C68" w:rsidP="00150AB2">
            <w:pPr>
              <w:rPr>
                <w:rFonts w:ascii="Calibri" w:eastAsia="Times New Roman" w:hAnsi="Calibri" w:cs="Calibri"/>
                <w:color w:val="000000"/>
                <w:sz w:val="24"/>
                <w:szCs w:val="24"/>
                <w:lang w:eastAsia="en-GB"/>
              </w:rPr>
            </w:pPr>
            <w:r w:rsidRPr="00A504AD">
              <w:rPr>
                <w:rFonts w:ascii="Calibri" w:eastAsia="Times New Roman" w:hAnsi="Calibri" w:cs="Calibri"/>
                <w:color w:val="000000"/>
                <w:sz w:val="24"/>
                <w:szCs w:val="24"/>
                <w:lang w:eastAsia="en-GB"/>
              </w:rPr>
              <w:t>Anti-social behaviour</w:t>
            </w:r>
          </w:p>
        </w:tc>
        <w:tc>
          <w:tcPr>
            <w:tcW w:w="851" w:type="dxa"/>
            <w:noWrap/>
          </w:tcPr>
          <w:p w14:paraId="2A50D44A" w14:textId="004A10E9" w:rsidR="00CB2C68" w:rsidRPr="00A504AD" w:rsidRDefault="00AA597B"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31.1%</w:t>
            </w:r>
          </w:p>
        </w:tc>
        <w:tc>
          <w:tcPr>
            <w:tcW w:w="283" w:type="dxa"/>
            <w:gridSpan w:val="2"/>
            <w:tcBorders>
              <w:top w:val="single" w:sz="4" w:space="0" w:color="FFFFFF" w:themeColor="background1"/>
              <w:bottom w:val="single" w:sz="4" w:space="0" w:color="FFFFFF" w:themeColor="background1"/>
            </w:tcBorders>
          </w:tcPr>
          <w:p w14:paraId="79ECF757" w14:textId="77777777" w:rsidR="00CB2C68" w:rsidRPr="00A504AD" w:rsidRDefault="00CB2C68"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p>
        </w:tc>
        <w:tc>
          <w:tcPr>
            <w:tcW w:w="3685" w:type="dxa"/>
          </w:tcPr>
          <w:p w14:paraId="12D9CA5B" w14:textId="68755BF8" w:rsidR="00CB2C68" w:rsidRPr="00A504AD" w:rsidRDefault="00B655FA" w:rsidP="00150AB2">
            <w:pP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A504AD">
              <w:rPr>
                <w:rFonts w:ascii="Calibri" w:eastAsia="Times New Roman" w:hAnsi="Calibri" w:cs="Calibri"/>
                <w:b/>
                <w:bCs/>
                <w:color w:val="000000"/>
                <w:sz w:val="24"/>
                <w:szCs w:val="24"/>
                <w:lang w:eastAsia="en-GB"/>
              </w:rPr>
              <w:t>Too many cars / Dangerous driving</w:t>
            </w:r>
          </w:p>
        </w:tc>
        <w:tc>
          <w:tcPr>
            <w:tcW w:w="851" w:type="dxa"/>
          </w:tcPr>
          <w:p w14:paraId="4834C160" w14:textId="0F9BEF9F" w:rsidR="00CB2C68" w:rsidRPr="00A504AD" w:rsidRDefault="00B655F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iCs/>
                <w:color w:val="000000"/>
                <w:sz w:val="24"/>
                <w:szCs w:val="24"/>
                <w:lang w:eastAsia="en-GB"/>
              </w:rPr>
              <w:t>33.6%</w:t>
            </w:r>
          </w:p>
        </w:tc>
      </w:tr>
      <w:tr w:rsidR="00CB2C68" w:rsidRPr="00A504AD" w14:paraId="4835B677" w14:textId="77777777" w:rsidTr="00A302DA">
        <w:trPr>
          <w:gridAfter w:val="1"/>
          <w:cnfStyle w:val="000000100000" w:firstRow="0" w:lastRow="0" w:firstColumn="0" w:lastColumn="0" w:oddVBand="0" w:evenVBand="0" w:oddHBand="1" w:evenHBand="0" w:firstRowFirstColumn="0" w:firstRowLastColumn="0" w:lastRowFirstColumn="0" w:lastRowLastColumn="0"/>
          <w:wAfter w:w="31" w:type="dxa"/>
          <w:trHeight w:val="413"/>
        </w:trPr>
        <w:tc>
          <w:tcPr>
            <w:cnfStyle w:val="001000000000" w:firstRow="0" w:lastRow="0" w:firstColumn="1" w:lastColumn="0" w:oddVBand="0" w:evenVBand="0" w:oddHBand="0" w:evenHBand="0" w:firstRowFirstColumn="0" w:firstRowLastColumn="0" w:lastRowFirstColumn="0" w:lastRowLastColumn="0"/>
            <w:tcW w:w="3964" w:type="dxa"/>
          </w:tcPr>
          <w:p w14:paraId="2322648A" w14:textId="463F77EF" w:rsidR="00CB2C68" w:rsidRPr="00A504AD" w:rsidRDefault="00AA597B" w:rsidP="00150AB2">
            <w:pPr>
              <w:rPr>
                <w:rFonts w:ascii="Calibri" w:eastAsia="Times New Roman" w:hAnsi="Calibri" w:cs="Calibri"/>
                <w:color w:val="000000"/>
                <w:sz w:val="24"/>
                <w:szCs w:val="24"/>
                <w:lang w:eastAsia="en-GB"/>
              </w:rPr>
            </w:pPr>
            <w:r w:rsidRPr="00A504AD">
              <w:rPr>
                <w:rFonts w:ascii="Calibri" w:eastAsia="Times New Roman" w:hAnsi="Calibri" w:cs="Calibri"/>
                <w:color w:val="000000"/>
                <w:sz w:val="24"/>
                <w:szCs w:val="24"/>
                <w:lang w:eastAsia="en-GB"/>
              </w:rPr>
              <w:t>Intoxicated People Drunk / On Drugs</w:t>
            </w:r>
          </w:p>
        </w:tc>
        <w:tc>
          <w:tcPr>
            <w:tcW w:w="851" w:type="dxa"/>
            <w:noWrap/>
          </w:tcPr>
          <w:p w14:paraId="7977D633" w14:textId="0BE8E97D" w:rsidR="00CB2C68" w:rsidRPr="00A504AD" w:rsidRDefault="00AA597B"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18.6%</w:t>
            </w:r>
          </w:p>
        </w:tc>
        <w:tc>
          <w:tcPr>
            <w:tcW w:w="283" w:type="dxa"/>
            <w:gridSpan w:val="2"/>
            <w:tcBorders>
              <w:top w:val="single" w:sz="4" w:space="0" w:color="FFFFFF" w:themeColor="background1"/>
              <w:bottom w:val="single" w:sz="4" w:space="0" w:color="FFFFFF" w:themeColor="background1"/>
            </w:tcBorders>
            <w:shd w:val="clear" w:color="auto" w:fill="auto"/>
          </w:tcPr>
          <w:p w14:paraId="05615B17" w14:textId="77777777" w:rsidR="00CB2C68" w:rsidRPr="00A504AD" w:rsidRDefault="00CB2C68"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p>
        </w:tc>
        <w:tc>
          <w:tcPr>
            <w:tcW w:w="3685" w:type="dxa"/>
          </w:tcPr>
          <w:p w14:paraId="02F03EE0" w14:textId="79561CF8" w:rsidR="00CB2C68" w:rsidRPr="00A504AD" w:rsidRDefault="00B655FA" w:rsidP="00150AB2">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4"/>
                <w:szCs w:val="24"/>
                <w:lang w:eastAsia="en-GB"/>
              </w:rPr>
            </w:pPr>
            <w:r w:rsidRPr="00A504AD">
              <w:rPr>
                <w:rFonts w:ascii="Calibri" w:eastAsia="Times New Roman" w:hAnsi="Calibri" w:cs="Calibri"/>
                <w:b/>
                <w:bCs/>
                <w:color w:val="000000"/>
                <w:sz w:val="24"/>
                <w:szCs w:val="24"/>
                <w:lang w:eastAsia="en-GB"/>
              </w:rPr>
              <w:t>Safety concerns</w:t>
            </w:r>
          </w:p>
        </w:tc>
        <w:tc>
          <w:tcPr>
            <w:tcW w:w="851" w:type="dxa"/>
          </w:tcPr>
          <w:p w14:paraId="55A8CFB8" w14:textId="37876B18" w:rsidR="00CB2C68" w:rsidRPr="00A504AD" w:rsidRDefault="00B655F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21</w:t>
            </w:r>
            <w:r w:rsidR="003F0757" w:rsidRPr="00A504AD">
              <w:rPr>
                <w:rFonts w:ascii="Calibri" w:eastAsia="Times New Roman" w:hAnsi="Calibri" w:cs="Calibri"/>
                <w:i/>
                <w:color w:val="000000"/>
                <w:sz w:val="24"/>
                <w:szCs w:val="24"/>
                <w:lang w:eastAsia="en-GB"/>
              </w:rPr>
              <w:t>.6</w:t>
            </w:r>
            <w:r w:rsidRPr="00A504AD">
              <w:rPr>
                <w:rFonts w:ascii="Calibri" w:eastAsia="Times New Roman" w:hAnsi="Calibri" w:cs="Calibri"/>
                <w:i/>
                <w:color w:val="000000"/>
                <w:sz w:val="24"/>
                <w:szCs w:val="24"/>
                <w:lang w:eastAsia="en-GB"/>
              </w:rPr>
              <w:t>%</w:t>
            </w:r>
          </w:p>
        </w:tc>
      </w:tr>
      <w:tr w:rsidR="00CB2C68" w:rsidRPr="00A504AD" w14:paraId="2FFF3B92" w14:textId="77777777" w:rsidTr="00A302DA">
        <w:trPr>
          <w:gridAfter w:val="1"/>
          <w:cnfStyle w:val="000000010000" w:firstRow="0" w:lastRow="0" w:firstColumn="0" w:lastColumn="0" w:oddVBand="0" w:evenVBand="0" w:oddHBand="0" w:evenHBand="1" w:firstRowFirstColumn="0" w:firstRowLastColumn="0" w:lastRowFirstColumn="0" w:lastRowLastColumn="0"/>
          <w:wAfter w:w="31" w:type="dxa"/>
          <w:trHeight w:val="413"/>
        </w:trPr>
        <w:tc>
          <w:tcPr>
            <w:cnfStyle w:val="001000000000" w:firstRow="0" w:lastRow="0" w:firstColumn="1" w:lastColumn="0" w:oddVBand="0" w:evenVBand="0" w:oddHBand="0" w:evenHBand="0" w:firstRowFirstColumn="0" w:firstRowLastColumn="0" w:lastRowFirstColumn="0" w:lastRowLastColumn="0"/>
            <w:tcW w:w="3964" w:type="dxa"/>
          </w:tcPr>
          <w:p w14:paraId="4FA5BDEF" w14:textId="3B767D74" w:rsidR="00CB2C68" w:rsidRPr="00A504AD" w:rsidRDefault="0012789E" w:rsidP="00150AB2">
            <w:pPr>
              <w:rPr>
                <w:rFonts w:ascii="Calibri" w:eastAsia="Times New Roman" w:hAnsi="Calibri" w:cs="Calibri"/>
                <w:color w:val="000000"/>
                <w:sz w:val="24"/>
                <w:szCs w:val="24"/>
                <w:lang w:eastAsia="en-GB"/>
              </w:rPr>
            </w:pPr>
            <w:r w:rsidRPr="00A504AD">
              <w:rPr>
                <w:rFonts w:ascii="Calibri" w:eastAsia="Times New Roman" w:hAnsi="Calibri" w:cs="Calibri"/>
                <w:color w:val="000000"/>
                <w:sz w:val="24"/>
                <w:szCs w:val="24"/>
                <w:lang w:eastAsia="en-GB"/>
              </w:rPr>
              <w:t>Unsavoury characters / People</w:t>
            </w:r>
          </w:p>
        </w:tc>
        <w:tc>
          <w:tcPr>
            <w:tcW w:w="851" w:type="dxa"/>
            <w:noWrap/>
          </w:tcPr>
          <w:p w14:paraId="24745756" w14:textId="3D79B12B" w:rsidR="00CB2C68" w:rsidRPr="00A504AD" w:rsidRDefault="00E613A9"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17.6%</w:t>
            </w:r>
          </w:p>
        </w:tc>
        <w:tc>
          <w:tcPr>
            <w:tcW w:w="283" w:type="dxa"/>
            <w:gridSpan w:val="2"/>
            <w:tcBorders>
              <w:top w:val="single" w:sz="4" w:space="0" w:color="FFFFFF" w:themeColor="background1"/>
              <w:bottom w:val="single" w:sz="4" w:space="0" w:color="FFFFFF" w:themeColor="background1"/>
            </w:tcBorders>
          </w:tcPr>
          <w:p w14:paraId="1E474C18" w14:textId="77777777" w:rsidR="00CB2C68" w:rsidRPr="00A504AD" w:rsidRDefault="00CB2C68"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p>
        </w:tc>
        <w:tc>
          <w:tcPr>
            <w:tcW w:w="3685" w:type="dxa"/>
          </w:tcPr>
          <w:p w14:paraId="303F03FF" w14:textId="58975702" w:rsidR="00CB2C68" w:rsidRPr="00A504AD" w:rsidRDefault="00B655FA" w:rsidP="00150AB2">
            <w:pP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b/>
                <w:bCs/>
                <w:color w:val="000000"/>
                <w:sz w:val="24"/>
                <w:szCs w:val="24"/>
                <w:lang w:eastAsia="en-GB"/>
              </w:rPr>
            </w:pPr>
            <w:r w:rsidRPr="00A504AD">
              <w:rPr>
                <w:rFonts w:ascii="Calibri" w:eastAsia="Times New Roman" w:hAnsi="Calibri" w:cs="Calibri"/>
                <w:b/>
                <w:bCs/>
                <w:color w:val="000000"/>
                <w:sz w:val="24"/>
                <w:szCs w:val="24"/>
                <w:lang w:eastAsia="en-GB"/>
              </w:rPr>
              <w:t>Poor Cycling Infrastructure</w:t>
            </w:r>
          </w:p>
        </w:tc>
        <w:tc>
          <w:tcPr>
            <w:tcW w:w="851" w:type="dxa"/>
          </w:tcPr>
          <w:p w14:paraId="7C8907DA" w14:textId="46A7CBA9" w:rsidR="00CB2C68" w:rsidRPr="00A504AD" w:rsidRDefault="00CB2C68"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A504AD">
              <w:rPr>
                <w:rFonts w:ascii="Calibri" w:eastAsia="Times New Roman" w:hAnsi="Calibri" w:cs="Calibri"/>
                <w:i/>
                <w:color w:val="000000"/>
                <w:sz w:val="24"/>
                <w:szCs w:val="24"/>
                <w:lang w:eastAsia="en-GB"/>
              </w:rPr>
              <w:t>21.</w:t>
            </w:r>
            <w:r w:rsidR="003F0757" w:rsidRPr="00A504AD">
              <w:rPr>
                <w:rFonts w:ascii="Calibri" w:eastAsia="Times New Roman" w:hAnsi="Calibri" w:cs="Calibri"/>
                <w:i/>
                <w:color w:val="000000"/>
                <w:sz w:val="24"/>
                <w:szCs w:val="24"/>
                <w:lang w:eastAsia="en-GB"/>
              </w:rPr>
              <w:t>3</w:t>
            </w:r>
            <w:r w:rsidRPr="00A504AD">
              <w:rPr>
                <w:rFonts w:ascii="Calibri" w:eastAsia="Times New Roman" w:hAnsi="Calibri" w:cs="Calibri"/>
                <w:i/>
                <w:color w:val="000000"/>
                <w:sz w:val="24"/>
                <w:szCs w:val="24"/>
                <w:lang w:eastAsia="en-GB"/>
              </w:rPr>
              <w:t>%</w:t>
            </w:r>
          </w:p>
        </w:tc>
      </w:tr>
    </w:tbl>
    <w:p w14:paraId="6D9D0FCD" w14:textId="77777777" w:rsidR="00CB2C68" w:rsidRPr="00FD0EF8" w:rsidRDefault="00CB2C68" w:rsidP="00CB2C68">
      <w:pPr>
        <w:rPr>
          <w:sz w:val="24"/>
          <w:szCs w:val="24"/>
        </w:rPr>
      </w:pPr>
    </w:p>
    <w:p w14:paraId="3D741B6B" w14:textId="10AB13E6" w:rsidR="00CB2C68" w:rsidRPr="003B491D" w:rsidRDefault="00CB2C68" w:rsidP="00CB2C68">
      <w:pPr>
        <w:rPr>
          <w:sz w:val="24"/>
          <w:szCs w:val="24"/>
        </w:rPr>
      </w:pPr>
      <w:r w:rsidRPr="008A1EA5">
        <w:rPr>
          <w:sz w:val="24"/>
          <w:szCs w:val="24"/>
        </w:rPr>
        <w:t xml:space="preserve">Respondents who reported feeling unsafe in any of the above situations were also asked what would make them feel safer.  Again, responses were grouped into themes, with the top three for each scenario shown below, and a full breakdown for each available in </w:t>
      </w:r>
      <w:bookmarkStart w:id="41" w:name="Appendix18"/>
      <w:r w:rsidR="003B0E77">
        <w:rPr>
          <w:sz w:val="24"/>
          <w:szCs w:val="24"/>
        </w:rPr>
        <w:fldChar w:fldCharType="begin"/>
      </w:r>
      <w:r w:rsidR="003B0E77">
        <w:rPr>
          <w:sz w:val="24"/>
          <w:szCs w:val="24"/>
        </w:rPr>
        <w:instrText>HYPERLINK  \l "_What_Could_Be"</w:instrText>
      </w:r>
      <w:r w:rsidR="003B0E77">
        <w:rPr>
          <w:sz w:val="24"/>
          <w:szCs w:val="24"/>
        </w:rPr>
      </w:r>
      <w:r w:rsidR="003B0E77">
        <w:rPr>
          <w:sz w:val="24"/>
          <w:szCs w:val="24"/>
        </w:rPr>
        <w:fldChar w:fldCharType="separate"/>
      </w:r>
      <w:r w:rsidRPr="003B0E77">
        <w:rPr>
          <w:rStyle w:val="Hyperlink"/>
          <w:sz w:val="24"/>
          <w:szCs w:val="24"/>
        </w:rPr>
        <w:t xml:space="preserve">Appendix </w:t>
      </w:r>
      <w:bookmarkEnd w:id="41"/>
      <w:r w:rsidR="00E37854" w:rsidRPr="00E37854">
        <w:rPr>
          <w:rStyle w:val="Hyperlink"/>
          <w:sz w:val="24"/>
          <w:szCs w:val="24"/>
        </w:rPr>
        <w:t>2</w:t>
      </w:r>
      <w:r w:rsidR="00B37337" w:rsidRPr="00E37854">
        <w:rPr>
          <w:rStyle w:val="Hyperlink"/>
          <w:sz w:val="24"/>
          <w:szCs w:val="24"/>
        </w:rPr>
        <w:t>1</w:t>
      </w:r>
      <w:r w:rsidR="003B0E77">
        <w:rPr>
          <w:sz w:val="24"/>
          <w:szCs w:val="24"/>
        </w:rPr>
        <w:fldChar w:fldCharType="end"/>
      </w:r>
      <w:r w:rsidRPr="008A1EA5">
        <w:rPr>
          <w:sz w:val="24"/>
          <w:szCs w:val="24"/>
        </w:rPr>
        <w:t>.</w:t>
      </w:r>
    </w:p>
    <w:p w14:paraId="2A4C99BC" w14:textId="77777777" w:rsidR="00CB2C68" w:rsidRPr="00BA50FD" w:rsidRDefault="00CB2C68" w:rsidP="00CB2C68">
      <w:pPr>
        <w:rPr>
          <w:b/>
          <w:sz w:val="24"/>
          <w:szCs w:val="24"/>
          <w:lang w:eastAsia="en-US"/>
        </w:rPr>
      </w:pPr>
      <w:r w:rsidRPr="00BA50FD">
        <w:rPr>
          <w:b/>
          <w:sz w:val="24"/>
          <w:szCs w:val="24"/>
          <w:lang w:eastAsia="en-US"/>
        </w:rPr>
        <w:t>When at Home</w:t>
      </w:r>
    </w:p>
    <w:tbl>
      <w:tblPr>
        <w:tblStyle w:val="GridTable5Dark-Accent6"/>
        <w:tblW w:w="9606" w:type="dxa"/>
        <w:tblLook w:val="04A0" w:firstRow="1" w:lastRow="0" w:firstColumn="1" w:lastColumn="0" w:noHBand="0" w:noVBand="1"/>
      </w:tblPr>
      <w:tblGrid>
        <w:gridCol w:w="2518"/>
        <w:gridCol w:w="709"/>
        <w:gridCol w:w="709"/>
        <w:gridCol w:w="5670"/>
      </w:tblGrid>
      <w:tr w:rsidR="00CB2C68" w:rsidRPr="003325D9" w14:paraId="58BE8082"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518" w:type="dxa"/>
            <w:hideMark/>
          </w:tcPr>
          <w:p w14:paraId="57B28E2C" w14:textId="77777777" w:rsidR="00CB2C68" w:rsidRPr="003325D9" w:rsidRDefault="00CB2C68" w:rsidP="00150AB2">
            <w:pPr>
              <w:rPr>
                <w:rFonts w:eastAsia="Times New Roman" w:cstheme="minorHAnsi"/>
                <w:sz w:val="24"/>
                <w:szCs w:val="24"/>
                <w:lang w:eastAsia="en-GB"/>
              </w:rPr>
            </w:pPr>
            <w:r w:rsidRPr="003325D9">
              <w:rPr>
                <w:rFonts w:eastAsia="Times New Roman" w:cstheme="minorHAnsi"/>
                <w:sz w:val="24"/>
                <w:szCs w:val="24"/>
                <w:lang w:eastAsia="en-GB"/>
              </w:rPr>
              <w:t>Theme</w:t>
            </w:r>
          </w:p>
        </w:tc>
        <w:tc>
          <w:tcPr>
            <w:tcW w:w="709" w:type="dxa"/>
            <w:noWrap/>
            <w:hideMark/>
          </w:tcPr>
          <w:p w14:paraId="780515C2" w14:textId="77777777" w:rsidR="00CB2C68" w:rsidRPr="003325D9" w:rsidRDefault="00CB2C68"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No.</w:t>
            </w:r>
          </w:p>
        </w:tc>
        <w:tc>
          <w:tcPr>
            <w:tcW w:w="709" w:type="dxa"/>
            <w:noWrap/>
            <w:hideMark/>
          </w:tcPr>
          <w:p w14:paraId="7620A344" w14:textId="77777777" w:rsidR="00CB2C68" w:rsidRPr="003325D9" w:rsidRDefault="00CB2C68"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i/>
                <w:sz w:val="24"/>
                <w:szCs w:val="24"/>
                <w:lang w:eastAsia="en-GB"/>
              </w:rPr>
            </w:pPr>
            <w:r w:rsidRPr="003325D9">
              <w:rPr>
                <w:rFonts w:eastAsia="Times New Roman" w:cstheme="minorHAnsi"/>
                <w:i/>
                <w:sz w:val="24"/>
                <w:szCs w:val="24"/>
                <w:lang w:eastAsia="en-GB"/>
              </w:rPr>
              <w:t>%</w:t>
            </w:r>
          </w:p>
        </w:tc>
        <w:tc>
          <w:tcPr>
            <w:tcW w:w="5670" w:type="dxa"/>
            <w:noWrap/>
            <w:hideMark/>
          </w:tcPr>
          <w:p w14:paraId="5D246834" w14:textId="77777777" w:rsidR="00CB2C68" w:rsidRPr="003325D9" w:rsidRDefault="00CB2C68"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Example Comments</w:t>
            </w:r>
          </w:p>
        </w:tc>
      </w:tr>
      <w:tr w:rsidR="00CB2C68" w:rsidRPr="003325D9" w14:paraId="7B5AE8A7"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1F54F177" w14:textId="60ED5C4A" w:rsidR="00CB2C68" w:rsidRPr="003325D9" w:rsidRDefault="00DE16DB" w:rsidP="00150AB2">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t>Improved / More policing</w:t>
            </w:r>
          </w:p>
        </w:tc>
        <w:tc>
          <w:tcPr>
            <w:tcW w:w="709" w:type="dxa"/>
            <w:noWrap/>
          </w:tcPr>
          <w:p w14:paraId="18C02DD6" w14:textId="0CFA7920" w:rsidR="00CB2C68" w:rsidRPr="003325D9" w:rsidRDefault="00DE16DB"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E36DC">
              <w:rPr>
                <w:rFonts w:eastAsia="Times New Roman" w:cstheme="minorHAnsi"/>
                <w:color w:val="000000"/>
                <w:sz w:val="24"/>
                <w:szCs w:val="24"/>
                <w:lang w:eastAsia="en-GB"/>
              </w:rPr>
              <w:t>94</w:t>
            </w:r>
          </w:p>
        </w:tc>
        <w:tc>
          <w:tcPr>
            <w:tcW w:w="709" w:type="dxa"/>
            <w:noWrap/>
          </w:tcPr>
          <w:p w14:paraId="1FAB28C9" w14:textId="000565DE" w:rsidR="00CB2C68" w:rsidRPr="003325D9" w:rsidRDefault="00DE16DB"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4E36DC">
              <w:rPr>
                <w:rFonts w:eastAsia="Times New Roman" w:cstheme="minorHAnsi"/>
                <w:i/>
                <w:iCs/>
                <w:color w:val="000000"/>
                <w:sz w:val="24"/>
                <w:szCs w:val="24"/>
                <w:lang w:eastAsia="en-GB"/>
              </w:rPr>
              <w:t>49.7</w:t>
            </w:r>
          </w:p>
        </w:tc>
        <w:tc>
          <w:tcPr>
            <w:tcW w:w="5670" w:type="dxa"/>
          </w:tcPr>
          <w:p w14:paraId="3DAD5F5C" w14:textId="77777777" w:rsidR="00DE16DB" w:rsidRDefault="00952081" w:rsidP="00DE16D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52081">
              <w:rPr>
                <w:rFonts w:cstheme="minorHAnsi"/>
                <w:i/>
                <w:sz w:val="24"/>
                <w:szCs w:val="24"/>
              </w:rPr>
              <w:t>More police walking the beat. More police in the area</w:t>
            </w:r>
          </w:p>
          <w:p w14:paraId="3872D8A7" w14:textId="77777777" w:rsidR="00952081" w:rsidRDefault="00952081" w:rsidP="00DE16D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52081">
              <w:rPr>
                <w:rFonts w:cstheme="minorHAnsi"/>
                <w:i/>
                <w:sz w:val="24"/>
                <w:szCs w:val="24"/>
              </w:rPr>
              <w:t>Knowing that if robbed police would investigate</w:t>
            </w:r>
          </w:p>
          <w:p w14:paraId="0EAA4605" w14:textId="77777777" w:rsidR="00952081" w:rsidRDefault="00E6227D" w:rsidP="00DE16D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6227D">
              <w:rPr>
                <w:rFonts w:cstheme="minorHAnsi"/>
                <w:i/>
                <w:sz w:val="24"/>
                <w:szCs w:val="24"/>
              </w:rPr>
              <w:t>Get the police to do their job</w:t>
            </w:r>
          </w:p>
          <w:p w14:paraId="1DC72173" w14:textId="344A3AC5" w:rsidR="00CB2C68" w:rsidRPr="003325D9" w:rsidRDefault="00E6227D"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6227D">
              <w:rPr>
                <w:rFonts w:cstheme="minorHAnsi"/>
                <w:i/>
                <w:sz w:val="24"/>
                <w:szCs w:val="24"/>
              </w:rPr>
              <w:t>Get rid of PCSOs and only employ fully trained, professional police officers. Reintroduce PACT meetings. South Wales Listens is absolute rubbish.</w:t>
            </w:r>
          </w:p>
        </w:tc>
      </w:tr>
      <w:tr w:rsidR="00CB2C68" w:rsidRPr="003325D9" w14:paraId="2333EB85"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99C517E" w14:textId="6A21B3B0" w:rsidR="00CB2C68" w:rsidRPr="003325D9" w:rsidRDefault="00DE16DB" w:rsidP="00150AB2">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t>Tackle Crime / Better Enforcement / More prosecutions</w:t>
            </w:r>
          </w:p>
        </w:tc>
        <w:tc>
          <w:tcPr>
            <w:tcW w:w="709" w:type="dxa"/>
            <w:noWrap/>
          </w:tcPr>
          <w:p w14:paraId="2CEF2E4F" w14:textId="29F75011" w:rsidR="00CB2C68" w:rsidRPr="003325D9" w:rsidRDefault="00DE16DB"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E36DC">
              <w:rPr>
                <w:rFonts w:eastAsia="Times New Roman" w:cstheme="minorHAnsi"/>
                <w:color w:val="000000"/>
                <w:sz w:val="24"/>
                <w:szCs w:val="24"/>
                <w:lang w:eastAsia="en-GB"/>
              </w:rPr>
              <w:t>31</w:t>
            </w:r>
          </w:p>
        </w:tc>
        <w:tc>
          <w:tcPr>
            <w:tcW w:w="709" w:type="dxa"/>
            <w:noWrap/>
          </w:tcPr>
          <w:p w14:paraId="6ED056E0" w14:textId="0FC75773" w:rsidR="00CB2C68" w:rsidRPr="003325D9" w:rsidRDefault="00DE16DB"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4E36DC">
              <w:rPr>
                <w:rFonts w:eastAsia="Times New Roman" w:cstheme="minorHAnsi"/>
                <w:i/>
                <w:iCs/>
                <w:color w:val="000000"/>
                <w:sz w:val="24"/>
                <w:szCs w:val="24"/>
                <w:lang w:eastAsia="en-GB"/>
              </w:rPr>
              <w:t>16.4</w:t>
            </w:r>
          </w:p>
        </w:tc>
        <w:tc>
          <w:tcPr>
            <w:tcW w:w="5670" w:type="dxa"/>
          </w:tcPr>
          <w:p w14:paraId="79DAB748" w14:textId="77777777" w:rsidR="00DE16DB" w:rsidRDefault="006D3757" w:rsidP="00DE16DB">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D3757">
              <w:rPr>
                <w:rFonts w:cstheme="minorHAnsi"/>
                <w:i/>
                <w:sz w:val="24"/>
                <w:szCs w:val="24"/>
              </w:rPr>
              <w:t>Tackle organised crime in the area. And, put a process in place so that vulnerable council residents / homeless people aren't exploited or given incentive to join crime.</w:t>
            </w:r>
          </w:p>
          <w:p w14:paraId="0FCEB716" w14:textId="77777777" w:rsidR="006D3757" w:rsidRDefault="000E6926" w:rsidP="00DE16DB">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E6926">
              <w:rPr>
                <w:rFonts w:cstheme="minorHAnsi"/>
                <w:i/>
                <w:sz w:val="24"/>
                <w:szCs w:val="24"/>
              </w:rPr>
              <w:t>Evict the problem tenants</w:t>
            </w:r>
          </w:p>
          <w:p w14:paraId="7CF02121" w14:textId="58809082" w:rsidR="00CB2C68" w:rsidRPr="003325D9" w:rsidRDefault="000E6926"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E6926">
              <w:rPr>
                <w:rFonts w:cstheme="minorHAnsi"/>
                <w:i/>
                <w:sz w:val="24"/>
                <w:szCs w:val="24"/>
              </w:rPr>
              <w:t>Sort the neighbours, confiscate 'e bikes' crack down on drug use, a more visible police presence.</w:t>
            </w:r>
          </w:p>
        </w:tc>
      </w:tr>
      <w:tr w:rsidR="00CB2C68" w:rsidRPr="003325D9" w14:paraId="66E5E7FE" w14:textId="77777777" w:rsidTr="00150AB2">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19DF22F6" w14:textId="2B7C52CD" w:rsidR="00CB2C68" w:rsidRPr="003325D9" w:rsidRDefault="00DE16DB" w:rsidP="00150AB2">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lastRenderedPageBreak/>
              <w:t xml:space="preserve">Improve security - Lighting / CCTV </w:t>
            </w:r>
          </w:p>
        </w:tc>
        <w:tc>
          <w:tcPr>
            <w:tcW w:w="709" w:type="dxa"/>
            <w:noWrap/>
          </w:tcPr>
          <w:p w14:paraId="204D0273" w14:textId="72C91301" w:rsidR="00CB2C68" w:rsidRPr="003325D9" w:rsidRDefault="00DE16DB"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E36DC">
              <w:rPr>
                <w:rFonts w:eastAsia="Times New Roman" w:cstheme="minorHAnsi"/>
                <w:color w:val="000000"/>
                <w:sz w:val="24"/>
                <w:szCs w:val="24"/>
                <w:lang w:eastAsia="en-GB"/>
              </w:rPr>
              <w:t>2</w:t>
            </w:r>
            <w:r w:rsidR="002D6A18">
              <w:rPr>
                <w:rFonts w:eastAsia="Times New Roman" w:cstheme="minorHAnsi"/>
                <w:color w:val="000000"/>
                <w:sz w:val="24"/>
                <w:szCs w:val="24"/>
                <w:lang w:eastAsia="en-GB"/>
              </w:rPr>
              <w:t>7</w:t>
            </w:r>
          </w:p>
        </w:tc>
        <w:tc>
          <w:tcPr>
            <w:tcW w:w="709" w:type="dxa"/>
            <w:noWrap/>
          </w:tcPr>
          <w:p w14:paraId="4563A967" w14:textId="2101762F" w:rsidR="00CB2C68" w:rsidRPr="003325D9" w:rsidRDefault="00DE16DB"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4E36DC">
              <w:rPr>
                <w:rFonts w:eastAsia="Times New Roman" w:cstheme="minorHAnsi"/>
                <w:i/>
                <w:iCs/>
                <w:color w:val="000000"/>
                <w:sz w:val="24"/>
                <w:szCs w:val="24"/>
                <w:lang w:eastAsia="en-GB"/>
              </w:rPr>
              <w:t>14.</w:t>
            </w:r>
            <w:r w:rsidR="002D6A18">
              <w:rPr>
                <w:rFonts w:eastAsia="Times New Roman" w:cstheme="minorHAnsi"/>
                <w:i/>
                <w:iCs/>
                <w:color w:val="000000"/>
                <w:sz w:val="24"/>
                <w:szCs w:val="24"/>
                <w:lang w:eastAsia="en-GB"/>
              </w:rPr>
              <w:t>3</w:t>
            </w:r>
          </w:p>
        </w:tc>
        <w:tc>
          <w:tcPr>
            <w:tcW w:w="5670" w:type="dxa"/>
          </w:tcPr>
          <w:p w14:paraId="558F8C3D" w14:textId="77777777" w:rsidR="00DE16DB" w:rsidRDefault="002D6A18" w:rsidP="00DE16D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D6A18">
              <w:rPr>
                <w:rFonts w:cstheme="minorHAnsi"/>
                <w:i/>
                <w:sz w:val="24"/>
                <w:szCs w:val="24"/>
              </w:rPr>
              <w:t>I don't feel my door is secure enough and I feel anyone can just break in</w:t>
            </w:r>
          </w:p>
          <w:p w14:paraId="0E0F64B1" w14:textId="77777777" w:rsidR="002D6A18" w:rsidRDefault="00EA6AA8" w:rsidP="00DE16D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A6AA8">
              <w:rPr>
                <w:rFonts w:cstheme="minorHAnsi"/>
                <w:i/>
                <w:sz w:val="24"/>
                <w:szCs w:val="24"/>
              </w:rPr>
              <w:t xml:space="preserve">Better street lighting there is no </w:t>
            </w:r>
            <w:proofErr w:type="gramStart"/>
            <w:r w:rsidRPr="00EA6AA8">
              <w:rPr>
                <w:rFonts w:cstheme="minorHAnsi"/>
                <w:i/>
                <w:sz w:val="24"/>
                <w:szCs w:val="24"/>
              </w:rPr>
              <w:t>street light</w:t>
            </w:r>
            <w:proofErr w:type="gramEnd"/>
            <w:r w:rsidRPr="00EA6AA8">
              <w:rPr>
                <w:rFonts w:cstheme="minorHAnsi"/>
                <w:i/>
                <w:sz w:val="24"/>
                <w:szCs w:val="24"/>
              </w:rPr>
              <w:t xml:space="preserve"> on our side of the road</w:t>
            </w:r>
          </w:p>
          <w:p w14:paraId="4DAC5280" w14:textId="309C7FDF" w:rsidR="00CB2C68" w:rsidRPr="003325D9" w:rsidRDefault="00EA6AA8"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A6AA8">
              <w:rPr>
                <w:rFonts w:cstheme="minorHAnsi"/>
                <w:i/>
                <w:sz w:val="24"/>
                <w:szCs w:val="24"/>
              </w:rPr>
              <w:t>Security cameras</w:t>
            </w:r>
          </w:p>
        </w:tc>
      </w:tr>
    </w:tbl>
    <w:p w14:paraId="1D01DFE8" w14:textId="77777777" w:rsidR="00CB2C68" w:rsidRPr="00BA50FD" w:rsidRDefault="00CB2C68" w:rsidP="00CB2C68"/>
    <w:p w14:paraId="5B9602E4" w14:textId="77777777" w:rsidR="00CB3206" w:rsidRPr="00BA50FD" w:rsidRDefault="00CB3206" w:rsidP="00CB2C68"/>
    <w:p w14:paraId="6BF77895" w14:textId="77777777" w:rsidR="00CB2C68" w:rsidRPr="00BA50FD" w:rsidRDefault="00CB2C68" w:rsidP="00CB2C68">
      <w:pPr>
        <w:rPr>
          <w:b/>
          <w:sz w:val="24"/>
          <w:szCs w:val="24"/>
          <w:lang w:eastAsia="en-US"/>
        </w:rPr>
      </w:pPr>
      <w:r w:rsidRPr="00BA50FD">
        <w:rPr>
          <w:b/>
          <w:sz w:val="24"/>
          <w:szCs w:val="24"/>
          <w:lang w:eastAsia="en-US"/>
        </w:rPr>
        <w:t>When Walking in my Neighbourhood</w:t>
      </w:r>
    </w:p>
    <w:tbl>
      <w:tblPr>
        <w:tblStyle w:val="GridTable5Dark-Accent6"/>
        <w:tblW w:w="9918" w:type="dxa"/>
        <w:tblLook w:val="04A0" w:firstRow="1" w:lastRow="0" w:firstColumn="1" w:lastColumn="0" w:noHBand="0" w:noVBand="1"/>
      </w:tblPr>
      <w:tblGrid>
        <w:gridCol w:w="1980"/>
        <w:gridCol w:w="709"/>
        <w:gridCol w:w="709"/>
        <w:gridCol w:w="6520"/>
      </w:tblGrid>
      <w:tr w:rsidR="00CB2C68" w:rsidRPr="00B245A0" w14:paraId="1131CE86"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hideMark/>
          </w:tcPr>
          <w:p w14:paraId="0FD9D9E7" w14:textId="77777777" w:rsidR="00CB2C68" w:rsidRPr="00B245A0" w:rsidRDefault="00CB2C68" w:rsidP="00150AB2">
            <w:pPr>
              <w:rPr>
                <w:rFonts w:ascii="Calibri" w:eastAsia="Times New Roman" w:hAnsi="Calibri" w:cs="Calibri"/>
                <w:sz w:val="24"/>
                <w:szCs w:val="28"/>
                <w:lang w:eastAsia="en-GB"/>
              </w:rPr>
            </w:pPr>
            <w:r w:rsidRPr="00B245A0">
              <w:rPr>
                <w:rFonts w:ascii="Calibri" w:eastAsia="Times New Roman" w:hAnsi="Calibri" w:cs="Calibri"/>
                <w:sz w:val="24"/>
                <w:szCs w:val="28"/>
                <w:lang w:eastAsia="en-GB"/>
              </w:rPr>
              <w:t>Theme</w:t>
            </w:r>
          </w:p>
        </w:tc>
        <w:tc>
          <w:tcPr>
            <w:tcW w:w="709" w:type="dxa"/>
            <w:noWrap/>
            <w:hideMark/>
          </w:tcPr>
          <w:p w14:paraId="33892A71" w14:textId="77777777"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245A0">
              <w:rPr>
                <w:rFonts w:ascii="Calibri" w:eastAsia="Times New Roman" w:hAnsi="Calibri" w:cs="Calibri"/>
                <w:sz w:val="24"/>
                <w:szCs w:val="28"/>
                <w:lang w:eastAsia="en-GB"/>
              </w:rPr>
              <w:t>No.</w:t>
            </w:r>
          </w:p>
        </w:tc>
        <w:tc>
          <w:tcPr>
            <w:tcW w:w="709" w:type="dxa"/>
            <w:noWrap/>
            <w:hideMark/>
          </w:tcPr>
          <w:p w14:paraId="302DFB62" w14:textId="77777777"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i/>
                <w:sz w:val="24"/>
                <w:szCs w:val="28"/>
                <w:lang w:eastAsia="en-GB"/>
              </w:rPr>
            </w:pPr>
            <w:r w:rsidRPr="00B245A0">
              <w:rPr>
                <w:rFonts w:ascii="Calibri" w:eastAsia="Times New Roman" w:hAnsi="Calibri" w:cs="Calibri"/>
                <w:i/>
                <w:sz w:val="24"/>
                <w:szCs w:val="28"/>
                <w:lang w:eastAsia="en-GB"/>
              </w:rPr>
              <w:t>%</w:t>
            </w:r>
          </w:p>
        </w:tc>
        <w:tc>
          <w:tcPr>
            <w:tcW w:w="6520" w:type="dxa"/>
            <w:noWrap/>
            <w:hideMark/>
          </w:tcPr>
          <w:p w14:paraId="6F119945" w14:textId="77777777"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245A0">
              <w:rPr>
                <w:rFonts w:ascii="Calibri" w:eastAsia="Times New Roman" w:hAnsi="Calibri" w:cs="Calibri"/>
                <w:sz w:val="24"/>
                <w:szCs w:val="28"/>
                <w:lang w:eastAsia="en-GB"/>
              </w:rPr>
              <w:t>Example Comments</w:t>
            </w:r>
          </w:p>
        </w:tc>
      </w:tr>
      <w:tr w:rsidR="00CB2C68" w:rsidRPr="00B245A0" w14:paraId="045C5D3B"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3ECCB83B" w14:textId="7D40B11C" w:rsidR="00CB2C68" w:rsidRPr="00B245A0" w:rsidRDefault="00110A70" w:rsidP="00150AB2">
            <w:pPr>
              <w:rPr>
                <w:rFonts w:ascii="Calibri" w:eastAsia="Times New Roman" w:hAnsi="Calibri" w:cs="Calibri"/>
                <w:color w:val="000000"/>
                <w:sz w:val="24"/>
                <w:szCs w:val="28"/>
                <w:lang w:eastAsia="en-GB"/>
              </w:rPr>
            </w:pPr>
            <w:r w:rsidRPr="007D76E3">
              <w:rPr>
                <w:rFonts w:ascii="Calibri" w:eastAsia="Times New Roman" w:hAnsi="Calibri" w:cs="Calibri"/>
                <w:color w:val="000000"/>
                <w:sz w:val="24"/>
                <w:szCs w:val="24"/>
                <w:lang w:eastAsia="en-GB"/>
              </w:rPr>
              <w:t>Improve security - Lighting / CCTV / Greater police presence</w:t>
            </w:r>
          </w:p>
        </w:tc>
        <w:tc>
          <w:tcPr>
            <w:tcW w:w="709" w:type="dxa"/>
            <w:noWrap/>
          </w:tcPr>
          <w:p w14:paraId="4EC48932" w14:textId="35D7873E" w:rsidR="00CB2C68" w:rsidRPr="00B245A0" w:rsidRDefault="00110A70"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7D76E3">
              <w:rPr>
                <w:rFonts w:ascii="Calibri" w:eastAsia="Times New Roman" w:hAnsi="Calibri" w:cs="Calibri"/>
                <w:color w:val="000000"/>
                <w:sz w:val="24"/>
                <w:szCs w:val="24"/>
                <w:lang w:eastAsia="en-GB"/>
              </w:rPr>
              <w:t>390</w:t>
            </w:r>
          </w:p>
        </w:tc>
        <w:tc>
          <w:tcPr>
            <w:tcW w:w="709" w:type="dxa"/>
            <w:noWrap/>
          </w:tcPr>
          <w:p w14:paraId="64D0343B" w14:textId="286C29F8" w:rsidR="00CB2C68" w:rsidRPr="00B245A0" w:rsidRDefault="00110A70"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7D76E3">
              <w:rPr>
                <w:rFonts w:ascii="Calibri" w:eastAsia="Times New Roman" w:hAnsi="Calibri" w:cs="Calibri"/>
                <w:i/>
                <w:iCs/>
                <w:color w:val="000000"/>
                <w:sz w:val="24"/>
                <w:szCs w:val="24"/>
                <w:lang w:eastAsia="en-GB"/>
              </w:rPr>
              <w:t>63.9</w:t>
            </w:r>
          </w:p>
        </w:tc>
        <w:tc>
          <w:tcPr>
            <w:tcW w:w="6520" w:type="dxa"/>
          </w:tcPr>
          <w:p w14:paraId="7E0F3189" w14:textId="77777777" w:rsidR="00110A70" w:rsidRDefault="00433146" w:rsidP="00110A7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433146">
              <w:rPr>
                <w:i/>
                <w:sz w:val="24"/>
                <w:szCs w:val="28"/>
              </w:rPr>
              <w:t xml:space="preserve">more police </w:t>
            </w:r>
            <w:proofErr w:type="gramStart"/>
            <w:r w:rsidRPr="00433146">
              <w:rPr>
                <w:i/>
                <w:sz w:val="24"/>
                <w:szCs w:val="28"/>
              </w:rPr>
              <w:t>patrols</w:t>
            </w:r>
            <w:proofErr w:type="gramEnd"/>
          </w:p>
          <w:p w14:paraId="4FD4AD27" w14:textId="77777777" w:rsidR="00433146" w:rsidRDefault="0033350D" w:rsidP="00110A7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33350D">
              <w:rPr>
                <w:i/>
                <w:sz w:val="24"/>
                <w:szCs w:val="28"/>
              </w:rPr>
              <w:t>Better street lighting and CCTV</w:t>
            </w:r>
          </w:p>
          <w:p w14:paraId="2DE93F42" w14:textId="77777777" w:rsidR="0033350D" w:rsidRDefault="0023700F" w:rsidP="00110A7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23700F">
              <w:rPr>
                <w:i/>
                <w:sz w:val="24"/>
                <w:szCs w:val="28"/>
              </w:rPr>
              <w:t>More effective, night sky friendly lighting.</w:t>
            </w:r>
          </w:p>
          <w:p w14:paraId="730A7A3F" w14:textId="77777777" w:rsidR="0023700F" w:rsidRDefault="0023700F" w:rsidP="00110A7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23700F">
              <w:rPr>
                <w:i/>
                <w:sz w:val="24"/>
                <w:szCs w:val="28"/>
              </w:rPr>
              <w:t xml:space="preserve">A police presence, but I realise that is too expensive and they have more important things to </w:t>
            </w:r>
            <w:proofErr w:type="spellStart"/>
            <w:r w:rsidRPr="0023700F">
              <w:rPr>
                <w:i/>
                <w:sz w:val="24"/>
                <w:szCs w:val="28"/>
              </w:rPr>
              <w:t>cincentrate</w:t>
            </w:r>
            <w:proofErr w:type="spellEnd"/>
            <w:r w:rsidRPr="0023700F">
              <w:rPr>
                <w:i/>
                <w:sz w:val="24"/>
                <w:szCs w:val="28"/>
              </w:rPr>
              <w:t xml:space="preserve"> on.</w:t>
            </w:r>
          </w:p>
          <w:p w14:paraId="2AD68FEE" w14:textId="276AFFFF" w:rsidR="00CB2C68" w:rsidRPr="00B245A0" w:rsidRDefault="0023700F"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23700F">
              <w:rPr>
                <w:i/>
                <w:sz w:val="24"/>
                <w:szCs w:val="28"/>
              </w:rPr>
              <w:t>Patrols to disperse / question groups hanging around.</w:t>
            </w:r>
          </w:p>
        </w:tc>
      </w:tr>
      <w:tr w:rsidR="00CB2C68" w:rsidRPr="00B245A0" w14:paraId="365F57D5" w14:textId="77777777" w:rsidTr="00150AB2">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667143A6" w14:textId="3B445C9B" w:rsidR="00CB2C68" w:rsidRPr="00B245A0" w:rsidRDefault="00110A70" w:rsidP="00150AB2">
            <w:pPr>
              <w:rPr>
                <w:rFonts w:ascii="Calibri" w:eastAsia="Times New Roman" w:hAnsi="Calibri" w:cs="Calibri"/>
                <w:color w:val="000000"/>
                <w:sz w:val="24"/>
                <w:szCs w:val="28"/>
                <w:lang w:eastAsia="en-GB"/>
              </w:rPr>
            </w:pPr>
            <w:r w:rsidRPr="007D76E3">
              <w:rPr>
                <w:rFonts w:ascii="Calibri" w:eastAsia="Times New Roman" w:hAnsi="Calibri" w:cs="Calibri"/>
                <w:color w:val="000000"/>
                <w:sz w:val="24"/>
                <w:szCs w:val="24"/>
                <w:lang w:eastAsia="en-GB"/>
              </w:rPr>
              <w:t xml:space="preserve">Tackle Crime &amp; </w:t>
            </w:r>
            <w:r w:rsidR="00521F9B" w:rsidRPr="007D76E3">
              <w:rPr>
                <w:rFonts w:ascii="Calibri" w:eastAsia="Times New Roman" w:hAnsi="Calibri" w:cs="Calibri"/>
                <w:color w:val="000000"/>
                <w:sz w:val="24"/>
                <w:szCs w:val="24"/>
                <w:lang w:eastAsia="en-GB"/>
              </w:rPr>
              <w:t>Anti-Social</w:t>
            </w:r>
            <w:r w:rsidRPr="007D76E3">
              <w:rPr>
                <w:rFonts w:ascii="Calibri" w:eastAsia="Times New Roman" w:hAnsi="Calibri" w:cs="Calibri"/>
                <w:color w:val="000000"/>
                <w:sz w:val="24"/>
                <w:szCs w:val="24"/>
                <w:lang w:eastAsia="en-GB"/>
              </w:rPr>
              <w:t xml:space="preserve"> Behaviour </w:t>
            </w:r>
          </w:p>
        </w:tc>
        <w:tc>
          <w:tcPr>
            <w:tcW w:w="709" w:type="dxa"/>
            <w:noWrap/>
          </w:tcPr>
          <w:p w14:paraId="223D1F62" w14:textId="15529DC5" w:rsidR="00CB2C68" w:rsidRPr="00B245A0" w:rsidRDefault="00110A70"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7D76E3">
              <w:rPr>
                <w:rFonts w:ascii="Calibri" w:eastAsia="Times New Roman" w:hAnsi="Calibri" w:cs="Calibri"/>
                <w:color w:val="000000"/>
                <w:sz w:val="24"/>
                <w:szCs w:val="24"/>
                <w:lang w:eastAsia="en-GB"/>
              </w:rPr>
              <w:t>85</w:t>
            </w:r>
          </w:p>
        </w:tc>
        <w:tc>
          <w:tcPr>
            <w:tcW w:w="709" w:type="dxa"/>
            <w:noWrap/>
          </w:tcPr>
          <w:p w14:paraId="1DE9B18B" w14:textId="1D7B41D2" w:rsidR="00CB2C68" w:rsidRPr="00B245A0" w:rsidRDefault="00110A70"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7D76E3">
              <w:rPr>
                <w:rFonts w:ascii="Calibri" w:eastAsia="Times New Roman" w:hAnsi="Calibri" w:cs="Calibri"/>
                <w:i/>
                <w:iCs/>
                <w:color w:val="000000"/>
                <w:sz w:val="24"/>
                <w:szCs w:val="24"/>
                <w:lang w:eastAsia="en-GB"/>
              </w:rPr>
              <w:t>13.9</w:t>
            </w:r>
          </w:p>
        </w:tc>
        <w:tc>
          <w:tcPr>
            <w:tcW w:w="6520" w:type="dxa"/>
          </w:tcPr>
          <w:p w14:paraId="74DB1933" w14:textId="77777777" w:rsidR="00110A70" w:rsidRDefault="00A53E48" w:rsidP="00110A70">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A53E48">
              <w:rPr>
                <w:i/>
                <w:sz w:val="24"/>
                <w:szCs w:val="28"/>
              </w:rPr>
              <w:t>Get rid of dealers in the area.</w:t>
            </w:r>
          </w:p>
          <w:p w14:paraId="2C6C99E3" w14:textId="77777777" w:rsidR="00A53E48" w:rsidRDefault="00F86808" w:rsidP="00110A70">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F86808">
              <w:rPr>
                <w:i/>
                <w:sz w:val="24"/>
                <w:szCs w:val="28"/>
              </w:rPr>
              <w:t xml:space="preserve">Police actively tackling problem not driving past them as if they don’t </w:t>
            </w:r>
            <w:proofErr w:type="spellStart"/>
            <w:r w:rsidRPr="00F86808">
              <w:rPr>
                <w:i/>
                <w:sz w:val="24"/>
                <w:szCs w:val="28"/>
              </w:rPr>
              <w:t>exsist</w:t>
            </w:r>
            <w:proofErr w:type="spellEnd"/>
          </w:p>
          <w:p w14:paraId="0B70E1DB" w14:textId="77777777" w:rsidR="00F86808" w:rsidRDefault="00F86808" w:rsidP="00110A70">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F86808">
              <w:rPr>
                <w:i/>
                <w:sz w:val="24"/>
                <w:szCs w:val="28"/>
              </w:rPr>
              <w:t>Less people on drugs, better lighting and some police presence</w:t>
            </w:r>
          </w:p>
          <w:p w14:paraId="5F576234" w14:textId="69BF0EB8" w:rsidR="00CB2C68" w:rsidRPr="00B245A0" w:rsidRDefault="00157E13"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157E13">
              <w:rPr>
                <w:i/>
                <w:sz w:val="24"/>
                <w:szCs w:val="28"/>
              </w:rPr>
              <w:t>sort out crime.</w:t>
            </w:r>
          </w:p>
        </w:tc>
      </w:tr>
      <w:tr w:rsidR="00CB2C68" w:rsidRPr="00B245A0" w14:paraId="686ACD86" w14:textId="77777777" w:rsidTr="00150AB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02B95249" w14:textId="2348F542" w:rsidR="00CB2C68" w:rsidRPr="00B245A0" w:rsidRDefault="00110A70" w:rsidP="00150AB2">
            <w:pPr>
              <w:rPr>
                <w:rFonts w:ascii="Calibri" w:eastAsia="Times New Roman" w:hAnsi="Calibri" w:cs="Calibri"/>
                <w:color w:val="000000"/>
                <w:sz w:val="24"/>
                <w:szCs w:val="28"/>
                <w:lang w:eastAsia="en-GB"/>
              </w:rPr>
            </w:pPr>
            <w:r w:rsidRPr="007D76E3">
              <w:rPr>
                <w:rFonts w:ascii="Calibri" w:eastAsia="Times New Roman" w:hAnsi="Calibri" w:cs="Calibri"/>
                <w:color w:val="000000"/>
                <w:sz w:val="24"/>
                <w:szCs w:val="24"/>
                <w:lang w:eastAsia="en-GB"/>
              </w:rPr>
              <w:t xml:space="preserve">Better </w:t>
            </w:r>
            <w:r w:rsidR="00D447AA" w:rsidRPr="007D76E3">
              <w:rPr>
                <w:rFonts w:ascii="Calibri" w:eastAsia="Times New Roman" w:hAnsi="Calibri" w:cs="Calibri"/>
                <w:color w:val="000000"/>
                <w:sz w:val="24"/>
                <w:szCs w:val="24"/>
                <w:lang w:eastAsia="en-GB"/>
              </w:rPr>
              <w:t>deterrent</w:t>
            </w:r>
            <w:r w:rsidR="00D447AA">
              <w:rPr>
                <w:rFonts w:ascii="Calibri" w:eastAsia="Times New Roman" w:hAnsi="Calibri" w:cs="Calibri"/>
                <w:color w:val="000000"/>
                <w:sz w:val="24"/>
                <w:szCs w:val="24"/>
                <w:lang w:eastAsia="en-GB"/>
              </w:rPr>
              <w:t>s</w:t>
            </w:r>
            <w:r w:rsidRPr="007D76E3">
              <w:rPr>
                <w:rFonts w:ascii="Calibri" w:eastAsia="Times New Roman" w:hAnsi="Calibri" w:cs="Calibri"/>
                <w:color w:val="000000"/>
                <w:sz w:val="24"/>
                <w:szCs w:val="24"/>
                <w:lang w:eastAsia="en-GB"/>
              </w:rPr>
              <w:t xml:space="preserve"> / enforcement repercussions</w:t>
            </w:r>
          </w:p>
        </w:tc>
        <w:tc>
          <w:tcPr>
            <w:tcW w:w="709" w:type="dxa"/>
            <w:noWrap/>
          </w:tcPr>
          <w:p w14:paraId="1A966E13" w14:textId="2DBF48D7" w:rsidR="00CB2C68" w:rsidRPr="00B245A0" w:rsidRDefault="00110A70"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7D76E3">
              <w:rPr>
                <w:rFonts w:ascii="Calibri" w:eastAsia="Times New Roman" w:hAnsi="Calibri" w:cs="Calibri"/>
                <w:color w:val="000000"/>
                <w:sz w:val="24"/>
                <w:szCs w:val="24"/>
                <w:lang w:eastAsia="en-GB"/>
              </w:rPr>
              <w:t>38</w:t>
            </w:r>
          </w:p>
        </w:tc>
        <w:tc>
          <w:tcPr>
            <w:tcW w:w="709" w:type="dxa"/>
            <w:noWrap/>
          </w:tcPr>
          <w:p w14:paraId="1809812F" w14:textId="1E5A2D36" w:rsidR="00CB2C68" w:rsidRPr="00B245A0" w:rsidRDefault="00110A70"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8"/>
                <w:lang w:eastAsia="en-GB"/>
              </w:rPr>
            </w:pPr>
            <w:r w:rsidRPr="007D76E3">
              <w:rPr>
                <w:rFonts w:ascii="Calibri" w:eastAsia="Times New Roman" w:hAnsi="Calibri" w:cs="Calibri"/>
                <w:i/>
                <w:iCs/>
                <w:color w:val="000000"/>
                <w:sz w:val="24"/>
                <w:szCs w:val="24"/>
                <w:lang w:eastAsia="en-GB"/>
              </w:rPr>
              <w:t>6.2</w:t>
            </w:r>
          </w:p>
        </w:tc>
        <w:tc>
          <w:tcPr>
            <w:tcW w:w="6520" w:type="dxa"/>
          </w:tcPr>
          <w:p w14:paraId="5951D9E9" w14:textId="77777777" w:rsidR="00110A70" w:rsidRDefault="00157E13" w:rsidP="00110A7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proofErr w:type="gramStart"/>
            <w:r w:rsidRPr="00157E13">
              <w:rPr>
                <w:i/>
                <w:sz w:val="24"/>
                <w:szCs w:val="28"/>
              </w:rPr>
              <w:t>Actually enforce</w:t>
            </w:r>
            <w:proofErr w:type="gramEnd"/>
            <w:r w:rsidRPr="00157E13">
              <w:rPr>
                <w:i/>
                <w:sz w:val="24"/>
                <w:szCs w:val="28"/>
              </w:rPr>
              <w:t xml:space="preserve"> the law, cut down on drug dealing and shop lifting</w:t>
            </w:r>
          </w:p>
          <w:p w14:paraId="05F5EB31" w14:textId="77777777" w:rsidR="00437585" w:rsidRDefault="00437585" w:rsidP="00110A70">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437585">
              <w:rPr>
                <w:i/>
                <w:sz w:val="24"/>
                <w:szCs w:val="28"/>
              </w:rPr>
              <w:t>More visible police and actual punishment to the parents of the children causing intimidation constantly walking the streets</w:t>
            </w:r>
          </w:p>
          <w:p w14:paraId="4554FC96" w14:textId="098EB2F8" w:rsidR="00CB2C68" w:rsidRPr="00B245A0" w:rsidRDefault="00433146"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433146">
              <w:rPr>
                <w:i/>
                <w:sz w:val="24"/>
                <w:szCs w:val="28"/>
              </w:rPr>
              <w:t xml:space="preserve">Enforce more and add more police to that area, make statement by charging for minor </w:t>
            </w:r>
            <w:proofErr w:type="spellStart"/>
            <w:r w:rsidRPr="00433146">
              <w:rPr>
                <w:i/>
                <w:sz w:val="24"/>
                <w:szCs w:val="28"/>
              </w:rPr>
              <w:t>offfences</w:t>
            </w:r>
            <w:proofErr w:type="spellEnd"/>
            <w:r w:rsidRPr="00433146">
              <w:rPr>
                <w:i/>
                <w:sz w:val="24"/>
                <w:szCs w:val="28"/>
              </w:rPr>
              <w:t xml:space="preserve"> so it becomes a </w:t>
            </w:r>
            <w:proofErr w:type="spellStart"/>
            <w:r w:rsidRPr="00433146">
              <w:rPr>
                <w:i/>
                <w:sz w:val="24"/>
                <w:szCs w:val="28"/>
              </w:rPr>
              <w:t>deterant</w:t>
            </w:r>
            <w:proofErr w:type="spellEnd"/>
            <w:r w:rsidRPr="00433146">
              <w:rPr>
                <w:i/>
                <w:sz w:val="24"/>
                <w:szCs w:val="28"/>
              </w:rPr>
              <w:t xml:space="preserve"> and crime </w:t>
            </w:r>
            <w:proofErr w:type="spellStart"/>
            <w:r w:rsidRPr="00433146">
              <w:rPr>
                <w:i/>
                <w:sz w:val="24"/>
                <w:szCs w:val="28"/>
              </w:rPr>
              <w:t>doesnt</w:t>
            </w:r>
            <w:proofErr w:type="spellEnd"/>
            <w:r w:rsidRPr="00433146">
              <w:rPr>
                <w:i/>
                <w:sz w:val="24"/>
                <w:szCs w:val="28"/>
              </w:rPr>
              <w:t xml:space="preserve"> pay</w:t>
            </w:r>
          </w:p>
        </w:tc>
      </w:tr>
    </w:tbl>
    <w:p w14:paraId="058826C0" w14:textId="77777777" w:rsidR="004E36DC" w:rsidRDefault="004E36DC" w:rsidP="00CB2C68">
      <w:pPr>
        <w:rPr>
          <w:b/>
          <w:sz w:val="24"/>
          <w:szCs w:val="24"/>
          <w:lang w:eastAsia="en-US"/>
        </w:rPr>
      </w:pPr>
    </w:p>
    <w:p w14:paraId="0D447D7A" w14:textId="76C52E25" w:rsidR="00CB2C68" w:rsidRPr="00BA50FD" w:rsidRDefault="00CB2C68" w:rsidP="00CB2C68">
      <w:pPr>
        <w:rPr>
          <w:b/>
          <w:sz w:val="24"/>
          <w:szCs w:val="24"/>
          <w:lang w:eastAsia="en-US"/>
        </w:rPr>
      </w:pPr>
      <w:r w:rsidRPr="00BA50FD">
        <w:rPr>
          <w:b/>
          <w:sz w:val="24"/>
          <w:szCs w:val="24"/>
          <w:lang w:eastAsia="en-US"/>
        </w:rPr>
        <w:t>When Walking in the City Centre</w:t>
      </w:r>
    </w:p>
    <w:tbl>
      <w:tblPr>
        <w:tblStyle w:val="GridTable5Dark-Accent6"/>
        <w:tblW w:w="9918" w:type="dxa"/>
        <w:tblLook w:val="04A0" w:firstRow="1" w:lastRow="0" w:firstColumn="1" w:lastColumn="0" w:noHBand="0" w:noVBand="1"/>
      </w:tblPr>
      <w:tblGrid>
        <w:gridCol w:w="1769"/>
        <w:gridCol w:w="703"/>
        <w:gridCol w:w="642"/>
        <w:gridCol w:w="6804"/>
      </w:tblGrid>
      <w:tr w:rsidR="00CB2C68" w:rsidRPr="00B245A0" w14:paraId="4765DADA" w14:textId="77777777" w:rsidTr="002A3945">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769" w:type="dxa"/>
            <w:hideMark/>
          </w:tcPr>
          <w:p w14:paraId="178E762F" w14:textId="2F38CC28" w:rsidR="00CB2C68" w:rsidRPr="00B245A0" w:rsidRDefault="00CB2C68" w:rsidP="00150AB2">
            <w:pPr>
              <w:rPr>
                <w:rFonts w:ascii="Calibri" w:eastAsia="Times New Roman" w:hAnsi="Calibri" w:cs="Calibri"/>
                <w:sz w:val="24"/>
                <w:szCs w:val="28"/>
                <w:lang w:eastAsia="en-GB"/>
              </w:rPr>
            </w:pPr>
            <w:r w:rsidRPr="003325D9">
              <w:rPr>
                <w:rFonts w:eastAsia="Times New Roman" w:cstheme="minorHAnsi"/>
                <w:sz w:val="24"/>
                <w:szCs w:val="24"/>
                <w:lang w:eastAsia="en-GB"/>
              </w:rPr>
              <w:t>Theme</w:t>
            </w:r>
          </w:p>
        </w:tc>
        <w:tc>
          <w:tcPr>
            <w:tcW w:w="703" w:type="dxa"/>
            <w:noWrap/>
            <w:hideMark/>
          </w:tcPr>
          <w:p w14:paraId="4F5899C7" w14:textId="71324976"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3325D9">
              <w:rPr>
                <w:rFonts w:eastAsia="Times New Roman" w:cstheme="minorHAnsi"/>
                <w:sz w:val="24"/>
                <w:szCs w:val="24"/>
                <w:lang w:eastAsia="en-GB"/>
              </w:rPr>
              <w:t>No.</w:t>
            </w:r>
          </w:p>
        </w:tc>
        <w:tc>
          <w:tcPr>
            <w:tcW w:w="642" w:type="dxa"/>
            <w:noWrap/>
            <w:hideMark/>
          </w:tcPr>
          <w:p w14:paraId="151043AF" w14:textId="76ACD508"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i/>
                <w:sz w:val="24"/>
                <w:szCs w:val="28"/>
                <w:lang w:eastAsia="en-GB"/>
              </w:rPr>
            </w:pPr>
            <w:r w:rsidRPr="003325D9">
              <w:rPr>
                <w:rFonts w:eastAsia="Times New Roman" w:cstheme="minorHAnsi"/>
                <w:i/>
                <w:sz w:val="24"/>
                <w:szCs w:val="24"/>
                <w:lang w:eastAsia="en-GB"/>
              </w:rPr>
              <w:t>%</w:t>
            </w:r>
          </w:p>
        </w:tc>
        <w:tc>
          <w:tcPr>
            <w:tcW w:w="6804" w:type="dxa"/>
            <w:noWrap/>
            <w:hideMark/>
          </w:tcPr>
          <w:p w14:paraId="2C0142A1" w14:textId="38F153B0"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3325D9">
              <w:rPr>
                <w:rFonts w:eastAsia="Times New Roman" w:cstheme="minorHAnsi"/>
                <w:sz w:val="24"/>
                <w:szCs w:val="24"/>
                <w:lang w:eastAsia="en-GB"/>
              </w:rPr>
              <w:t>Example Comments</w:t>
            </w:r>
          </w:p>
        </w:tc>
      </w:tr>
      <w:tr w:rsidR="00CB2C68" w:rsidRPr="00B245A0" w14:paraId="66A8F00D" w14:textId="77777777" w:rsidTr="002A3945">
        <w:trPr>
          <w:cnfStyle w:val="000000100000" w:firstRow="0" w:lastRow="0" w:firstColumn="0" w:lastColumn="0" w:oddVBand="0" w:evenVBand="0" w:oddHBand="1" w:evenHBand="0" w:firstRowFirstColumn="0" w:firstRowLastColumn="0" w:lastRowFirstColumn="0" w:lastRowLastColumn="0"/>
          <w:trHeight w:val="494"/>
        </w:trPr>
        <w:tc>
          <w:tcPr>
            <w:cnfStyle w:val="001000000000" w:firstRow="0" w:lastRow="0" w:firstColumn="1" w:lastColumn="0" w:oddVBand="0" w:evenVBand="0" w:oddHBand="0" w:evenHBand="0" w:firstRowFirstColumn="0" w:firstRowLastColumn="0" w:lastRowFirstColumn="0" w:lastRowLastColumn="0"/>
            <w:tcW w:w="1769" w:type="dxa"/>
          </w:tcPr>
          <w:p w14:paraId="2989B829" w14:textId="35B8FE97" w:rsidR="00CB2C68" w:rsidRPr="00B245A0" w:rsidRDefault="00C93BA6" w:rsidP="00150AB2">
            <w:pPr>
              <w:rPr>
                <w:rFonts w:ascii="Calibri" w:eastAsia="Times New Roman" w:hAnsi="Calibri" w:cs="Calibri"/>
                <w:color w:val="000000"/>
                <w:sz w:val="24"/>
                <w:szCs w:val="28"/>
                <w:lang w:eastAsia="en-GB"/>
              </w:rPr>
            </w:pPr>
            <w:r w:rsidRPr="006C229D">
              <w:rPr>
                <w:rFonts w:eastAsia="Times New Roman" w:cstheme="minorHAnsi"/>
                <w:color w:val="000000"/>
                <w:sz w:val="24"/>
                <w:szCs w:val="24"/>
                <w:lang w:eastAsia="en-GB"/>
              </w:rPr>
              <w:t>Improved security</w:t>
            </w:r>
            <w:r w:rsidRPr="00415644">
              <w:rPr>
                <w:rFonts w:eastAsia="Times New Roman" w:cstheme="minorHAnsi"/>
                <w:color w:val="000000"/>
                <w:sz w:val="24"/>
                <w:szCs w:val="24"/>
                <w:lang w:eastAsia="en-GB"/>
              </w:rPr>
              <w:t xml:space="preserve">  </w:t>
            </w:r>
          </w:p>
        </w:tc>
        <w:tc>
          <w:tcPr>
            <w:tcW w:w="703" w:type="dxa"/>
            <w:noWrap/>
          </w:tcPr>
          <w:p w14:paraId="236AC401" w14:textId="1434CB6A" w:rsidR="00CB2C68" w:rsidRPr="00B245A0" w:rsidRDefault="00C93BA6"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15644">
              <w:rPr>
                <w:rFonts w:ascii="Calibri" w:eastAsia="Times New Roman" w:hAnsi="Calibri" w:cs="Calibri"/>
                <w:color w:val="000000"/>
                <w:sz w:val="24"/>
                <w:szCs w:val="24"/>
                <w:lang w:eastAsia="en-GB"/>
              </w:rPr>
              <w:t>497</w:t>
            </w:r>
          </w:p>
        </w:tc>
        <w:tc>
          <w:tcPr>
            <w:tcW w:w="642" w:type="dxa"/>
            <w:noWrap/>
          </w:tcPr>
          <w:p w14:paraId="51EE1C4D" w14:textId="486C4B78" w:rsidR="00CB2C68" w:rsidRPr="00B245A0" w:rsidRDefault="00C93BA6"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415644">
              <w:rPr>
                <w:rFonts w:ascii="Calibri" w:eastAsia="Times New Roman" w:hAnsi="Calibri" w:cs="Calibri"/>
                <w:i/>
                <w:iCs/>
                <w:color w:val="000000"/>
                <w:sz w:val="24"/>
                <w:szCs w:val="24"/>
                <w:lang w:eastAsia="en-GB"/>
              </w:rPr>
              <w:t>51.4</w:t>
            </w:r>
          </w:p>
        </w:tc>
        <w:tc>
          <w:tcPr>
            <w:tcW w:w="6804" w:type="dxa"/>
          </w:tcPr>
          <w:p w14:paraId="7D9809A4" w14:textId="77777777" w:rsidR="00C93BA6" w:rsidRDefault="00C93BA6" w:rsidP="00C93BA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E7F11">
              <w:rPr>
                <w:rFonts w:cstheme="minorHAnsi"/>
                <w:i/>
                <w:sz w:val="24"/>
                <w:szCs w:val="24"/>
              </w:rPr>
              <w:t>improved paving, lighting and presence of police and stewards.</w:t>
            </w:r>
          </w:p>
          <w:p w14:paraId="4CB6CA9E" w14:textId="77777777" w:rsidR="00C93BA6" w:rsidRDefault="00C93BA6" w:rsidP="00C93BA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B6AB8">
              <w:rPr>
                <w:rFonts w:cstheme="minorHAnsi"/>
                <w:i/>
                <w:sz w:val="24"/>
                <w:szCs w:val="24"/>
              </w:rPr>
              <w:t>Police them better</w:t>
            </w:r>
          </w:p>
          <w:p w14:paraId="1B87FAEC" w14:textId="77777777" w:rsidR="00C93BA6" w:rsidRDefault="00C93BA6" w:rsidP="00C93BA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B6AB8">
              <w:rPr>
                <w:rFonts w:cstheme="minorHAnsi"/>
                <w:i/>
                <w:sz w:val="24"/>
                <w:szCs w:val="24"/>
              </w:rPr>
              <w:t>Get the police to do their job</w:t>
            </w:r>
          </w:p>
          <w:p w14:paraId="4AB1FC50" w14:textId="77777777" w:rsidR="00C93BA6" w:rsidRDefault="00C93BA6" w:rsidP="00C93BA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C1691">
              <w:rPr>
                <w:rFonts w:cstheme="minorHAnsi"/>
                <w:i/>
                <w:sz w:val="24"/>
                <w:szCs w:val="24"/>
              </w:rPr>
              <w:t>Better lighting. Fewer pubs</w:t>
            </w:r>
          </w:p>
          <w:p w14:paraId="1D2319FE" w14:textId="292954F7" w:rsidR="00CB2C68" w:rsidRPr="00B245A0" w:rsidRDefault="00C93BA6"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C93BA6">
              <w:rPr>
                <w:rFonts w:cstheme="minorHAnsi"/>
                <w:i/>
                <w:sz w:val="24"/>
                <w:szCs w:val="24"/>
              </w:rPr>
              <w:t>Increase monitoring of high streets.</w:t>
            </w:r>
          </w:p>
        </w:tc>
      </w:tr>
      <w:tr w:rsidR="00CB2C68" w:rsidRPr="00B245A0" w14:paraId="3F879247" w14:textId="77777777" w:rsidTr="002A3945">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769" w:type="dxa"/>
          </w:tcPr>
          <w:p w14:paraId="7A0E0733" w14:textId="31AD61A5" w:rsidR="00CB2C68" w:rsidRPr="00B245A0" w:rsidRDefault="00C93BA6" w:rsidP="00150AB2">
            <w:pPr>
              <w:rPr>
                <w:rFonts w:ascii="Calibri" w:eastAsia="Times New Roman" w:hAnsi="Calibri" w:cs="Calibri"/>
                <w:color w:val="000000"/>
                <w:sz w:val="24"/>
                <w:szCs w:val="28"/>
                <w:lang w:eastAsia="en-GB"/>
              </w:rPr>
            </w:pPr>
            <w:r w:rsidRPr="00415644">
              <w:rPr>
                <w:rFonts w:eastAsia="Times New Roman" w:cstheme="minorHAnsi"/>
                <w:color w:val="000000"/>
                <w:sz w:val="24"/>
                <w:szCs w:val="24"/>
                <w:lang w:eastAsia="en-GB"/>
              </w:rPr>
              <w:t xml:space="preserve">Greater Support for </w:t>
            </w:r>
            <w:r w:rsidRPr="00415644">
              <w:rPr>
                <w:rFonts w:eastAsia="Times New Roman" w:cstheme="minorHAnsi"/>
                <w:color w:val="000000"/>
                <w:sz w:val="24"/>
                <w:szCs w:val="24"/>
                <w:lang w:eastAsia="en-GB"/>
              </w:rPr>
              <w:lastRenderedPageBreak/>
              <w:t>Homeless / Vulnerable / Youth</w:t>
            </w:r>
          </w:p>
        </w:tc>
        <w:tc>
          <w:tcPr>
            <w:tcW w:w="703" w:type="dxa"/>
            <w:noWrap/>
          </w:tcPr>
          <w:p w14:paraId="07371FA0" w14:textId="6387CF94" w:rsidR="00CB2C68" w:rsidRPr="00B245A0" w:rsidRDefault="00C93BA6"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415644">
              <w:rPr>
                <w:rFonts w:ascii="Calibri" w:eastAsia="Times New Roman" w:hAnsi="Calibri" w:cs="Calibri"/>
                <w:color w:val="000000"/>
                <w:sz w:val="24"/>
                <w:szCs w:val="24"/>
                <w:lang w:eastAsia="en-GB"/>
              </w:rPr>
              <w:lastRenderedPageBreak/>
              <w:t>180</w:t>
            </w:r>
          </w:p>
        </w:tc>
        <w:tc>
          <w:tcPr>
            <w:tcW w:w="642" w:type="dxa"/>
            <w:noWrap/>
          </w:tcPr>
          <w:p w14:paraId="68C4E669" w14:textId="6C335C65" w:rsidR="00CB2C68" w:rsidRPr="00B245A0" w:rsidRDefault="00C93BA6"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415644">
              <w:rPr>
                <w:rFonts w:ascii="Calibri" w:eastAsia="Times New Roman" w:hAnsi="Calibri" w:cs="Calibri"/>
                <w:i/>
                <w:iCs/>
                <w:color w:val="000000"/>
                <w:sz w:val="24"/>
                <w:szCs w:val="24"/>
                <w:lang w:eastAsia="en-GB"/>
              </w:rPr>
              <w:t>18.6</w:t>
            </w:r>
          </w:p>
        </w:tc>
        <w:tc>
          <w:tcPr>
            <w:tcW w:w="6804" w:type="dxa"/>
          </w:tcPr>
          <w:p w14:paraId="096C83A8" w14:textId="77777777" w:rsidR="00C93BA6" w:rsidRDefault="00C93BA6" w:rsidP="00C93BA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F6488">
              <w:rPr>
                <w:rFonts w:cstheme="minorHAnsi"/>
                <w:i/>
                <w:sz w:val="24"/>
                <w:szCs w:val="24"/>
              </w:rPr>
              <w:t>Provide shelter and a robust reintegration program for addicts and homeless individuals in the area.</w:t>
            </w:r>
          </w:p>
          <w:p w14:paraId="23038C57" w14:textId="77777777" w:rsidR="00C93BA6" w:rsidRDefault="00C93BA6" w:rsidP="00C93BA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E438A">
              <w:rPr>
                <w:rFonts w:cstheme="minorHAnsi"/>
                <w:i/>
                <w:sz w:val="24"/>
                <w:szCs w:val="24"/>
              </w:rPr>
              <w:lastRenderedPageBreak/>
              <w:t>More support for homeless people, police on queen street on weekends</w:t>
            </w:r>
          </w:p>
          <w:p w14:paraId="5A2BA3F2" w14:textId="77777777" w:rsidR="00C93BA6" w:rsidRDefault="00C93BA6" w:rsidP="00C93BA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E438A">
              <w:rPr>
                <w:rFonts w:cstheme="minorHAnsi"/>
                <w:i/>
                <w:sz w:val="24"/>
                <w:szCs w:val="24"/>
              </w:rPr>
              <w:t>Find appropriate accommodation and support for people who feel the need to live on the streets drinking and doing drugs.</w:t>
            </w:r>
          </w:p>
          <w:p w14:paraId="573D598C" w14:textId="77777777" w:rsidR="00C93BA6" w:rsidRDefault="00C93BA6" w:rsidP="00C93BA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5632C">
              <w:rPr>
                <w:rFonts w:cstheme="minorHAnsi"/>
                <w:i/>
                <w:sz w:val="24"/>
                <w:szCs w:val="24"/>
              </w:rPr>
              <w:t>Better housing opportunities for people.    Drug rehabilitation and support.    Visible policing.     Curfew for men / something to address the violence against women and girls.</w:t>
            </w:r>
          </w:p>
          <w:p w14:paraId="28B8404D" w14:textId="67A13982" w:rsidR="00CB2C68" w:rsidRPr="00B245A0" w:rsidRDefault="00C93BA6"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25632C">
              <w:rPr>
                <w:rFonts w:cstheme="minorHAnsi"/>
                <w:i/>
                <w:sz w:val="24"/>
                <w:szCs w:val="24"/>
              </w:rPr>
              <w:t>Sort out the homelessness situation, particularly at the end of Queen Street nearest Queen Street station</w:t>
            </w:r>
          </w:p>
        </w:tc>
      </w:tr>
      <w:tr w:rsidR="00CB2C68" w:rsidRPr="00B245A0" w14:paraId="2BA9A9BC" w14:textId="77777777" w:rsidTr="002A3945">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769" w:type="dxa"/>
          </w:tcPr>
          <w:p w14:paraId="4F03927F" w14:textId="2F280E6A" w:rsidR="00CB2C68" w:rsidRPr="00B245A0" w:rsidRDefault="00C93BA6" w:rsidP="00150AB2">
            <w:pPr>
              <w:rPr>
                <w:rFonts w:ascii="Calibri" w:eastAsia="Times New Roman" w:hAnsi="Calibri" w:cs="Calibri"/>
                <w:color w:val="000000"/>
                <w:sz w:val="24"/>
                <w:szCs w:val="28"/>
                <w:lang w:eastAsia="en-GB"/>
              </w:rPr>
            </w:pPr>
            <w:r w:rsidRPr="00415644">
              <w:rPr>
                <w:rFonts w:eastAsia="Times New Roman" w:cstheme="minorHAnsi"/>
                <w:color w:val="000000"/>
                <w:sz w:val="24"/>
                <w:szCs w:val="24"/>
                <w:lang w:eastAsia="en-GB"/>
              </w:rPr>
              <w:lastRenderedPageBreak/>
              <w:t xml:space="preserve">Tackle issues around ASB </w:t>
            </w:r>
          </w:p>
        </w:tc>
        <w:tc>
          <w:tcPr>
            <w:tcW w:w="703" w:type="dxa"/>
            <w:noWrap/>
          </w:tcPr>
          <w:p w14:paraId="5717F0C5" w14:textId="2EBDB859" w:rsidR="00CB2C68" w:rsidRPr="00B245A0" w:rsidRDefault="00C93BA6"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15644">
              <w:rPr>
                <w:rFonts w:ascii="Calibri" w:eastAsia="Times New Roman" w:hAnsi="Calibri" w:cs="Calibri"/>
                <w:color w:val="000000"/>
                <w:sz w:val="24"/>
                <w:szCs w:val="24"/>
                <w:lang w:eastAsia="en-GB"/>
              </w:rPr>
              <w:t>118</w:t>
            </w:r>
          </w:p>
        </w:tc>
        <w:tc>
          <w:tcPr>
            <w:tcW w:w="642" w:type="dxa"/>
            <w:noWrap/>
          </w:tcPr>
          <w:p w14:paraId="4C7C9F37" w14:textId="3F55FEE1" w:rsidR="00CB2C68" w:rsidRPr="00B245A0" w:rsidRDefault="00C93BA6"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415644">
              <w:rPr>
                <w:rFonts w:ascii="Calibri" w:eastAsia="Times New Roman" w:hAnsi="Calibri" w:cs="Calibri"/>
                <w:i/>
                <w:iCs/>
                <w:color w:val="000000"/>
                <w:sz w:val="24"/>
                <w:szCs w:val="24"/>
                <w:lang w:eastAsia="en-GB"/>
              </w:rPr>
              <w:t>12.2</w:t>
            </w:r>
          </w:p>
        </w:tc>
        <w:tc>
          <w:tcPr>
            <w:tcW w:w="6804" w:type="dxa"/>
          </w:tcPr>
          <w:p w14:paraId="611FE1B1" w14:textId="77777777" w:rsidR="00C93BA6" w:rsidRDefault="00C93BA6" w:rsidP="00C93BA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4088C">
              <w:rPr>
                <w:rFonts w:cstheme="minorHAnsi"/>
                <w:i/>
                <w:sz w:val="24"/>
                <w:szCs w:val="24"/>
              </w:rPr>
              <w:t>manage vagrancy a little more firmly</w:t>
            </w:r>
          </w:p>
          <w:p w14:paraId="1F2228FB" w14:textId="77777777" w:rsidR="00C93BA6" w:rsidRDefault="00C93BA6" w:rsidP="00C93BA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15FDE">
              <w:rPr>
                <w:rFonts w:cstheme="minorHAnsi"/>
                <w:i/>
                <w:sz w:val="24"/>
                <w:szCs w:val="24"/>
              </w:rPr>
              <w:t>Crack down on open drug dealing and drunkenness and help homeless people off the streets.</w:t>
            </w:r>
          </w:p>
          <w:p w14:paraId="7C8AEB50" w14:textId="77777777" w:rsidR="00C93BA6" w:rsidRDefault="00C93BA6" w:rsidP="00C93BA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C78BA">
              <w:rPr>
                <w:rFonts w:cstheme="minorHAnsi"/>
                <w:i/>
                <w:sz w:val="24"/>
                <w:szCs w:val="24"/>
              </w:rPr>
              <w:t xml:space="preserve">Take an actual stance against transphobia. Stop letting us die. Stop letting people get away with treating us like </w:t>
            </w:r>
            <w:r>
              <w:rPr>
                <w:rFonts w:cstheme="minorHAnsi"/>
                <w:i/>
                <w:sz w:val="24"/>
                <w:szCs w:val="24"/>
              </w:rPr>
              <w:t>****</w:t>
            </w:r>
          </w:p>
          <w:p w14:paraId="32F63DB2" w14:textId="78725CDC" w:rsidR="00CB2C68" w:rsidRPr="00B245A0" w:rsidRDefault="00C93BA6"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BC6A97">
              <w:rPr>
                <w:rFonts w:cstheme="minorHAnsi"/>
                <w:i/>
                <w:sz w:val="24"/>
                <w:szCs w:val="24"/>
              </w:rPr>
              <w:t>Effective enforcement of no cycling zones especially electric bikes and electric motorbikes. Ban on bike couriers covering faces to avoid recognition and prosecution.</w:t>
            </w:r>
          </w:p>
        </w:tc>
      </w:tr>
    </w:tbl>
    <w:p w14:paraId="2FB2BC94" w14:textId="0666930E" w:rsidR="00CB2C68" w:rsidRDefault="00CB2C68" w:rsidP="00CB2C68">
      <w:pPr>
        <w:spacing w:after="120" w:line="360" w:lineRule="auto"/>
        <w:rPr>
          <w:b/>
          <w:sz w:val="24"/>
          <w:szCs w:val="24"/>
          <w:lang w:eastAsia="en-US"/>
        </w:rPr>
      </w:pPr>
    </w:p>
    <w:p w14:paraId="76F95181" w14:textId="77777777" w:rsidR="00CB2C68" w:rsidRPr="00BA50FD" w:rsidRDefault="00CB2C68" w:rsidP="00CB2C68">
      <w:pPr>
        <w:rPr>
          <w:b/>
          <w:sz w:val="24"/>
          <w:szCs w:val="24"/>
          <w:lang w:eastAsia="en-US"/>
        </w:rPr>
      </w:pPr>
      <w:r w:rsidRPr="00BA50FD">
        <w:rPr>
          <w:b/>
          <w:sz w:val="24"/>
          <w:szCs w:val="24"/>
          <w:lang w:eastAsia="en-US"/>
        </w:rPr>
        <w:t>When Travelling by Bus</w:t>
      </w:r>
    </w:p>
    <w:tbl>
      <w:tblPr>
        <w:tblStyle w:val="GridTable5Dark-Accent6"/>
        <w:tblW w:w="9918" w:type="dxa"/>
        <w:tblLayout w:type="fixed"/>
        <w:tblLook w:val="04A0" w:firstRow="1" w:lastRow="0" w:firstColumn="1" w:lastColumn="0" w:noHBand="0" w:noVBand="1"/>
      </w:tblPr>
      <w:tblGrid>
        <w:gridCol w:w="2518"/>
        <w:gridCol w:w="709"/>
        <w:gridCol w:w="709"/>
        <w:gridCol w:w="5982"/>
      </w:tblGrid>
      <w:tr w:rsidR="00CB2C68" w:rsidRPr="00B245A0" w14:paraId="65577E86"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518" w:type="dxa"/>
            <w:hideMark/>
          </w:tcPr>
          <w:p w14:paraId="55B8B69A" w14:textId="77777777" w:rsidR="00CB2C68" w:rsidRPr="00B245A0" w:rsidRDefault="00CB2C68" w:rsidP="00150AB2">
            <w:pPr>
              <w:rPr>
                <w:rFonts w:ascii="Calibri" w:eastAsia="Times New Roman" w:hAnsi="Calibri" w:cs="Calibri"/>
                <w:sz w:val="24"/>
                <w:szCs w:val="28"/>
                <w:lang w:eastAsia="en-GB"/>
              </w:rPr>
            </w:pPr>
            <w:r w:rsidRPr="00B245A0">
              <w:rPr>
                <w:rFonts w:ascii="Calibri" w:eastAsia="Times New Roman" w:hAnsi="Calibri" w:cs="Calibri"/>
                <w:sz w:val="24"/>
                <w:szCs w:val="28"/>
                <w:lang w:eastAsia="en-GB"/>
              </w:rPr>
              <w:t>Theme</w:t>
            </w:r>
          </w:p>
        </w:tc>
        <w:tc>
          <w:tcPr>
            <w:tcW w:w="709" w:type="dxa"/>
            <w:noWrap/>
            <w:hideMark/>
          </w:tcPr>
          <w:p w14:paraId="2A420BC9" w14:textId="77777777"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245A0">
              <w:rPr>
                <w:rFonts w:ascii="Calibri" w:eastAsia="Times New Roman" w:hAnsi="Calibri" w:cs="Calibri"/>
                <w:sz w:val="24"/>
                <w:szCs w:val="28"/>
                <w:lang w:eastAsia="en-GB"/>
              </w:rPr>
              <w:t>No.</w:t>
            </w:r>
          </w:p>
        </w:tc>
        <w:tc>
          <w:tcPr>
            <w:tcW w:w="709" w:type="dxa"/>
            <w:noWrap/>
            <w:hideMark/>
          </w:tcPr>
          <w:p w14:paraId="42CAEFB1" w14:textId="77777777"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245A0">
              <w:rPr>
                <w:rFonts w:ascii="Calibri" w:eastAsia="Times New Roman" w:hAnsi="Calibri" w:cs="Calibri"/>
                <w:sz w:val="24"/>
                <w:szCs w:val="28"/>
                <w:lang w:eastAsia="en-GB"/>
              </w:rPr>
              <w:t>%</w:t>
            </w:r>
          </w:p>
        </w:tc>
        <w:tc>
          <w:tcPr>
            <w:tcW w:w="5982" w:type="dxa"/>
            <w:noWrap/>
            <w:hideMark/>
          </w:tcPr>
          <w:p w14:paraId="7E5A32B0" w14:textId="77777777"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245A0">
              <w:rPr>
                <w:rFonts w:ascii="Calibri" w:eastAsia="Times New Roman" w:hAnsi="Calibri" w:cs="Calibri"/>
                <w:sz w:val="24"/>
                <w:szCs w:val="28"/>
                <w:lang w:eastAsia="en-GB"/>
              </w:rPr>
              <w:t>Example Comments</w:t>
            </w:r>
          </w:p>
        </w:tc>
      </w:tr>
      <w:tr w:rsidR="00CB2C68" w:rsidRPr="00B245A0" w14:paraId="7C595A90" w14:textId="77777777" w:rsidTr="00150AB2">
        <w:trPr>
          <w:cnfStyle w:val="000000100000" w:firstRow="0" w:lastRow="0" w:firstColumn="0" w:lastColumn="0" w:oddVBand="0" w:evenVBand="0" w:oddHBand="1" w:evenHBand="0" w:firstRowFirstColumn="0" w:firstRowLastColumn="0" w:lastRowFirstColumn="0" w:lastRowLastColumn="0"/>
          <w:trHeight w:val="588"/>
        </w:trPr>
        <w:tc>
          <w:tcPr>
            <w:cnfStyle w:val="001000000000" w:firstRow="0" w:lastRow="0" w:firstColumn="1" w:lastColumn="0" w:oddVBand="0" w:evenVBand="0" w:oddHBand="0" w:evenHBand="0" w:firstRowFirstColumn="0" w:firstRowLastColumn="0" w:lastRowFirstColumn="0" w:lastRowLastColumn="0"/>
            <w:tcW w:w="2518" w:type="dxa"/>
          </w:tcPr>
          <w:p w14:paraId="689DCCCB" w14:textId="2E3D35C1" w:rsidR="00CB2C68" w:rsidRPr="00B245A0" w:rsidRDefault="00F25A42" w:rsidP="00150AB2">
            <w:pPr>
              <w:rPr>
                <w:rFonts w:ascii="Calibri" w:eastAsia="Times New Roman" w:hAnsi="Calibri" w:cs="Calibri"/>
                <w:color w:val="000000"/>
                <w:sz w:val="24"/>
                <w:szCs w:val="28"/>
                <w:lang w:eastAsia="en-GB"/>
              </w:rPr>
            </w:pPr>
            <w:r w:rsidRPr="009D5758">
              <w:rPr>
                <w:rFonts w:ascii="Calibri" w:eastAsia="Times New Roman" w:hAnsi="Calibri" w:cs="Calibri"/>
                <w:color w:val="000000"/>
                <w:sz w:val="24"/>
                <w:szCs w:val="24"/>
                <w:lang w:eastAsia="en-GB"/>
              </w:rPr>
              <w:t>Security Measures</w:t>
            </w:r>
          </w:p>
        </w:tc>
        <w:tc>
          <w:tcPr>
            <w:tcW w:w="709" w:type="dxa"/>
            <w:noWrap/>
          </w:tcPr>
          <w:p w14:paraId="08C67A17" w14:textId="7D43F365" w:rsidR="00CB2C68" w:rsidRPr="00B245A0" w:rsidRDefault="00F25A42"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9D5758">
              <w:rPr>
                <w:rFonts w:ascii="Calibri" w:eastAsia="Times New Roman" w:hAnsi="Calibri" w:cs="Calibri"/>
                <w:color w:val="000000"/>
                <w:sz w:val="24"/>
                <w:szCs w:val="24"/>
                <w:lang w:eastAsia="en-GB"/>
              </w:rPr>
              <w:t>103</w:t>
            </w:r>
          </w:p>
        </w:tc>
        <w:tc>
          <w:tcPr>
            <w:tcW w:w="709" w:type="dxa"/>
            <w:noWrap/>
          </w:tcPr>
          <w:p w14:paraId="41467EE0" w14:textId="32DD5211" w:rsidR="00CB2C68" w:rsidRPr="00B245A0" w:rsidRDefault="00F25A42"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9D5758">
              <w:rPr>
                <w:rFonts w:ascii="Calibri" w:eastAsia="Times New Roman" w:hAnsi="Calibri" w:cs="Calibri"/>
                <w:i/>
                <w:iCs/>
                <w:color w:val="000000"/>
                <w:sz w:val="24"/>
                <w:szCs w:val="24"/>
                <w:lang w:eastAsia="en-GB"/>
              </w:rPr>
              <w:t>23.8</w:t>
            </w:r>
          </w:p>
        </w:tc>
        <w:tc>
          <w:tcPr>
            <w:tcW w:w="5982" w:type="dxa"/>
          </w:tcPr>
          <w:p w14:paraId="6FA23110" w14:textId="77777777" w:rsidR="00F25A42" w:rsidRDefault="00F25A42" w:rsidP="00F25A4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E28E2">
              <w:rPr>
                <w:rFonts w:cstheme="minorHAnsi"/>
                <w:i/>
                <w:sz w:val="24"/>
                <w:szCs w:val="24"/>
              </w:rPr>
              <w:t xml:space="preserve">It's a difficult </w:t>
            </w:r>
            <w:proofErr w:type="gramStart"/>
            <w:r w:rsidRPr="00FE28E2">
              <w:rPr>
                <w:rFonts w:cstheme="minorHAnsi"/>
                <w:i/>
                <w:sz w:val="24"/>
                <w:szCs w:val="24"/>
              </w:rPr>
              <w:t>one,</w:t>
            </w:r>
            <w:proofErr w:type="gramEnd"/>
            <w:r w:rsidRPr="00FE28E2">
              <w:rPr>
                <w:rFonts w:cstheme="minorHAnsi"/>
                <w:i/>
                <w:sz w:val="24"/>
                <w:szCs w:val="24"/>
              </w:rPr>
              <w:t xml:space="preserve"> the bus companies may need security people on the </w:t>
            </w:r>
            <w:proofErr w:type="gramStart"/>
            <w:r w:rsidRPr="00FE28E2">
              <w:rPr>
                <w:rFonts w:cstheme="minorHAnsi"/>
                <w:i/>
                <w:sz w:val="24"/>
                <w:szCs w:val="24"/>
              </w:rPr>
              <w:t>buses?</w:t>
            </w:r>
            <w:proofErr w:type="gramEnd"/>
          </w:p>
          <w:p w14:paraId="3C411951" w14:textId="77777777" w:rsidR="00F25A42" w:rsidRDefault="00F25A42" w:rsidP="00F25A4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34D4C">
              <w:rPr>
                <w:rFonts w:cstheme="minorHAnsi"/>
                <w:i/>
                <w:sz w:val="24"/>
                <w:szCs w:val="24"/>
              </w:rPr>
              <w:t>Having police activity like on the trains.</w:t>
            </w:r>
          </w:p>
          <w:p w14:paraId="2874FE7C" w14:textId="77777777" w:rsidR="00F25A42" w:rsidRDefault="00F25A42" w:rsidP="00F25A4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34D4C">
              <w:rPr>
                <w:rFonts w:cstheme="minorHAnsi"/>
                <w:i/>
                <w:sz w:val="24"/>
                <w:szCs w:val="24"/>
              </w:rPr>
              <w:t>More security</w:t>
            </w:r>
          </w:p>
          <w:p w14:paraId="2B53AE85" w14:textId="77777777" w:rsidR="00F25A42" w:rsidRDefault="00F25A42" w:rsidP="00F25A4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35FB6">
              <w:rPr>
                <w:rFonts w:cstheme="minorHAnsi"/>
                <w:i/>
                <w:sz w:val="24"/>
                <w:szCs w:val="24"/>
              </w:rPr>
              <w:t>Visible CCTV recording on all buses, announcements around behaviour</w:t>
            </w:r>
          </w:p>
          <w:p w14:paraId="28EBE267" w14:textId="445AE521" w:rsidR="00CB2C68" w:rsidRPr="00B245A0" w:rsidRDefault="00F25A42"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C045E5">
              <w:rPr>
                <w:rFonts w:cstheme="minorHAnsi"/>
                <w:i/>
                <w:sz w:val="24"/>
                <w:szCs w:val="24"/>
              </w:rPr>
              <w:t>Camera in bus, system connect to police</w:t>
            </w:r>
          </w:p>
        </w:tc>
      </w:tr>
      <w:tr w:rsidR="00CB2C68" w:rsidRPr="00B245A0" w14:paraId="2B13DCDA" w14:textId="77777777" w:rsidTr="00150AB2">
        <w:trPr>
          <w:cnfStyle w:val="000000010000" w:firstRow="0" w:lastRow="0" w:firstColumn="0" w:lastColumn="0" w:oddVBand="0" w:evenVBand="0" w:oddHBand="0" w:evenHBand="1"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0AF43BA7" w14:textId="6E150165" w:rsidR="00CB2C68" w:rsidRPr="00B245A0" w:rsidRDefault="00F25A42" w:rsidP="00150AB2">
            <w:pPr>
              <w:rPr>
                <w:rFonts w:ascii="Calibri" w:eastAsia="Times New Roman" w:hAnsi="Calibri" w:cs="Calibri"/>
                <w:color w:val="000000"/>
                <w:sz w:val="24"/>
                <w:szCs w:val="28"/>
                <w:lang w:eastAsia="en-GB"/>
              </w:rPr>
            </w:pPr>
            <w:r w:rsidRPr="009D5758">
              <w:rPr>
                <w:rFonts w:ascii="Calibri" w:eastAsia="Times New Roman" w:hAnsi="Calibri" w:cs="Calibri"/>
                <w:color w:val="000000"/>
                <w:sz w:val="24"/>
                <w:szCs w:val="24"/>
                <w:lang w:eastAsia="en-GB"/>
              </w:rPr>
              <w:t>Deal with ASB Issues / restrict passengers</w:t>
            </w:r>
          </w:p>
        </w:tc>
        <w:tc>
          <w:tcPr>
            <w:tcW w:w="709" w:type="dxa"/>
            <w:noWrap/>
          </w:tcPr>
          <w:p w14:paraId="56A13A87" w14:textId="36E37ACD" w:rsidR="00CB2C68" w:rsidRPr="00B245A0" w:rsidRDefault="00F25A42"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9D5758">
              <w:rPr>
                <w:rFonts w:ascii="Calibri" w:eastAsia="Times New Roman" w:hAnsi="Calibri" w:cs="Calibri"/>
                <w:color w:val="000000"/>
                <w:sz w:val="24"/>
                <w:szCs w:val="24"/>
                <w:lang w:eastAsia="en-GB"/>
              </w:rPr>
              <w:t>81</w:t>
            </w:r>
          </w:p>
        </w:tc>
        <w:tc>
          <w:tcPr>
            <w:tcW w:w="709" w:type="dxa"/>
            <w:noWrap/>
          </w:tcPr>
          <w:p w14:paraId="024F241D" w14:textId="4FEACEBB" w:rsidR="00CB2C68" w:rsidRPr="00B245A0" w:rsidRDefault="00F25A42"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8"/>
                <w:lang w:eastAsia="en-GB"/>
              </w:rPr>
            </w:pPr>
            <w:r w:rsidRPr="009D5758">
              <w:rPr>
                <w:rFonts w:ascii="Calibri" w:eastAsia="Times New Roman" w:hAnsi="Calibri" w:cs="Calibri"/>
                <w:i/>
                <w:iCs/>
                <w:color w:val="000000"/>
                <w:sz w:val="24"/>
                <w:szCs w:val="24"/>
                <w:lang w:eastAsia="en-GB"/>
              </w:rPr>
              <w:t>18.8</w:t>
            </w:r>
          </w:p>
        </w:tc>
        <w:tc>
          <w:tcPr>
            <w:tcW w:w="5982" w:type="dxa"/>
          </w:tcPr>
          <w:p w14:paraId="7E09C7FA" w14:textId="77777777" w:rsidR="00F25A42" w:rsidRDefault="00F25A42" w:rsidP="00F25A4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40D36">
              <w:rPr>
                <w:rFonts w:cstheme="minorHAnsi"/>
                <w:i/>
                <w:sz w:val="24"/>
                <w:szCs w:val="24"/>
              </w:rPr>
              <w:t>Bring back conductors</w:t>
            </w:r>
          </w:p>
          <w:p w14:paraId="5849BF2D" w14:textId="77777777" w:rsidR="00F25A42" w:rsidRDefault="00F25A42" w:rsidP="00F25A4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40D36">
              <w:rPr>
                <w:rFonts w:cstheme="minorHAnsi"/>
                <w:i/>
                <w:sz w:val="24"/>
                <w:szCs w:val="24"/>
              </w:rPr>
              <w:t>have inspectors and police on buses</w:t>
            </w:r>
          </w:p>
          <w:p w14:paraId="2037F6D8" w14:textId="77777777" w:rsidR="00F25A42" w:rsidRDefault="00F25A42" w:rsidP="00F25A4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0730E">
              <w:rPr>
                <w:rFonts w:cstheme="minorHAnsi"/>
                <w:i/>
                <w:sz w:val="24"/>
                <w:szCs w:val="24"/>
              </w:rPr>
              <w:t>I think leaving the driver to deal with anti-social behaviour is unfair on them, perhaps wardens are the answer.</w:t>
            </w:r>
          </w:p>
          <w:p w14:paraId="38763D21" w14:textId="1E05799D" w:rsidR="00CB2C68" w:rsidRPr="00B245A0" w:rsidRDefault="00F25A42"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50730E">
              <w:rPr>
                <w:rFonts w:cstheme="minorHAnsi"/>
                <w:i/>
                <w:sz w:val="24"/>
                <w:szCs w:val="24"/>
              </w:rPr>
              <w:t>Have an additional member of staff on the bus apart from the driver.</w:t>
            </w:r>
          </w:p>
        </w:tc>
      </w:tr>
      <w:tr w:rsidR="00CB2C68" w:rsidRPr="00B245A0" w14:paraId="1C2FC878" w14:textId="77777777" w:rsidTr="00150AB2">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340C6413" w14:textId="531737E7" w:rsidR="00CB2C68" w:rsidRPr="00B245A0" w:rsidRDefault="00F25A42" w:rsidP="00150AB2">
            <w:pPr>
              <w:rPr>
                <w:rFonts w:ascii="Calibri" w:eastAsia="Times New Roman" w:hAnsi="Calibri" w:cs="Calibri"/>
                <w:color w:val="000000"/>
                <w:sz w:val="24"/>
                <w:szCs w:val="28"/>
                <w:lang w:eastAsia="en-GB"/>
              </w:rPr>
            </w:pPr>
            <w:r w:rsidRPr="009D5758">
              <w:rPr>
                <w:rFonts w:ascii="Calibri" w:eastAsia="Times New Roman" w:hAnsi="Calibri" w:cs="Calibri"/>
                <w:color w:val="000000"/>
                <w:sz w:val="24"/>
                <w:szCs w:val="24"/>
                <w:lang w:eastAsia="en-GB"/>
              </w:rPr>
              <w:t>Don’t Know / Not Sure</w:t>
            </w:r>
          </w:p>
        </w:tc>
        <w:tc>
          <w:tcPr>
            <w:tcW w:w="709" w:type="dxa"/>
            <w:noWrap/>
          </w:tcPr>
          <w:p w14:paraId="5A67EE50" w14:textId="3CC877C7" w:rsidR="00CB2C68" w:rsidRPr="00B245A0" w:rsidRDefault="00F25A42"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9D5758">
              <w:rPr>
                <w:rFonts w:ascii="Calibri" w:eastAsia="Times New Roman" w:hAnsi="Calibri" w:cs="Calibri"/>
                <w:color w:val="000000"/>
                <w:sz w:val="24"/>
                <w:szCs w:val="24"/>
                <w:lang w:eastAsia="en-GB"/>
              </w:rPr>
              <w:t>81</w:t>
            </w:r>
          </w:p>
        </w:tc>
        <w:tc>
          <w:tcPr>
            <w:tcW w:w="709" w:type="dxa"/>
            <w:noWrap/>
          </w:tcPr>
          <w:p w14:paraId="602E62DB" w14:textId="71A7E57B" w:rsidR="00CB2C68" w:rsidRPr="00B245A0" w:rsidRDefault="00F25A42"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9D5758">
              <w:rPr>
                <w:rFonts w:ascii="Calibri" w:eastAsia="Times New Roman" w:hAnsi="Calibri" w:cs="Calibri"/>
                <w:i/>
                <w:iCs/>
                <w:color w:val="000000"/>
                <w:sz w:val="24"/>
                <w:szCs w:val="24"/>
                <w:lang w:eastAsia="en-GB"/>
              </w:rPr>
              <w:t>18.8</w:t>
            </w:r>
          </w:p>
        </w:tc>
        <w:tc>
          <w:tcPr>
            <w:tcW w:w="5982" w:type="dxa"/>
          </w:tcPr>
          <w:p w14:paraId="511B97DE" w14:textId="77777777" w:rsidR="00F25A42" w:rsidRDefault="00F25A42" w:rsidP="00F25A4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03137">
              <w:rPr>
                <w:rFonts w:cstheme="minorHAnsi"/>
                <w:i/>
                <w:sz w:val="24"/>
                <w:szCs w:val="24"/>
              </w:rPr>
              <w:t>I honestly don’t know.</w:t>
            </w:r>
          </w:p>
          <w:p w14:paraId="2A9E06FA" w14:textId="77777777" w:rsidR="00F25A42" w:rsidRDefault="00F25A42" w:rsidP="00F25A4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E1058">
              <w:rPr>
                <w:rFonts w:cstheme="minorHAnsi"/>
                <w:i/>
                <w:sz w:val="24"/>
                <w:szCs w:val="24"/>
              </w:rPr>
              <w:t>Not sure what anyone could do</w:t>
            </w:r>
          </w:p>
          <w:p w14:paraId="0B7E6ACF" w14:textId="77777777" w:rsidR="00F25A42" w:rsidRDefault="00F25A42" w:rsidP="00F25A4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46BBF">
              <w:rPr>
                <w:rFonts w:cstheme="minorHAnsi"/>
                <w:i/>
                <w:sz w:val="24"/>
                <w:szCs w:val="24"/>
              </w:rPr>
              <w:t>Don't know; people will be people</w:t>
            </w:r>
          </w:p>
          <w:p w14:paraId="0E4C323B" w14:textId="0BD42D57" w:rsidR="00CB2C68" w:rsidRPr="00B245A0" w:rsidRDefault="00F25A42"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946BBF">
              <w:rPr>
                <w:rFonts w:cstheme="minorHAnsi"/>
                <w:i/>
                <w:sz w:val="24"/>
                <w:szCs w:val="24"/>
              </w:rPr>
              <w:t>It’s difficult to say as public transport is just that it’s for every member of the public so o am unsure how threatening behaviour by one or more passengers can be addressed to make the majority feel safer, I appreciate this is a difficult matter to address</w:t>
            </w:r>
          </w:p>
        </w:tc>
      </w:tr>
    </w:tbl>
    <w:p w14:paraId="247A9248" w14:textId="77777777" w:rsidR="00CB2C68" w:rsidRPr="00BA50FD" w:rsidRDefault="00CB2C68" w:rsidP="00CB2C68">
      <w:pPr>
        <w:rPr>
          <w:b/>
          <w:sz w:val="24"/>
          <w:szCs w:val="24"/>
          <w:lang w:eastAsia="en-US"/>
        </w:rPr>
      </w:pPr>
      <w:r w:rsidRPr="00BA50FD">
        <w:rPr>
          <w:b/>
          <w:sz w:val="24"/>
          <w:szCs w:val="24"/>
          <w:lang w:eastAsia="en-US"/>
        </w:rPr>
        <w:lastRenderedPageBreak/>
        <w:t>When Cycling</w:t>
      </w:r>
    </w:p>
    <w:tbl>
      <w:tblPr>
        <w:tblStyle w:val="GridTable5Dark-Accent6"/>
        <w:tblW w:w="9776" w:type="dxa"/>
        <w:tblLook w:val="04A0" w:firstRow="1" w:lastRow="0" w:firstColumn="1" w:lastColumn="0" w:noHBand="0" w:noVBand="1"/>
      </w:tblPr>
      <w:tblGrid>
        <w:gridCol w:w="2434"/>
        <w:gridCol w:w="703"/>
        <w:gridCol w:w="642"/>
        <w:gridCol w:w="5997"/>
      </w:tblGrid>
      <w:tr w:rsidR="00CB2C68" w:rsidRPr="00B245A0" w14:paraId="3C6AF2A7"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34" w:type="dxa"/>
            <w:hideMark/>
          </w:tcPr>
          <w:p w14:paraId="0D4A913A" w14:textId="77777777" w:rsidR="00CB2C68" w:rsidRPr="00B245A0" w:rsidRDefault="00CB2C68" w:rsidP="00150AB2">
            <w:pPr>
              <w:rPr>
                <w:rFonts w:ascii="Calibri" w:eastAsia="Times New Roman" w:hAnsi="Calibri" w:cs="Calibri"/>
                <w:sz w:val="24"/>
                <w:szCs w:val="28"/>
                <w:lang w:eastAsia="en-GB"/>
              </w:rPr>
            </w:pPr>
            <w:r w:rsidRPr="00B245A0">
              <w:rPr>
                <w:rFonts w:ascii="Calibri" w:eastAsia="Times New Roman" w:hAnsi="Calibri" w:cs="Calibri"/>
                <w:sz w:val="24"/>
                <w:szCs w:val="28"/>
                <w:lang w:eastAsia="en-GB"/>
              </w:rPr>
              <w:t>Theme</w:t>
            </w:r>
          </w:p>
        </w:tc>
        <w:tc>
          <w:tcPr>
            <w:tcW w:w="703" w:type="dxa"/>
            <w:noWrap/>
            <w:hideMark/>
          </w:tcPr>
          <w:p w14:paraId="00B212F9" w14:textId="77777777"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245A0">
              <w:rPr>
                <w:rFonts w:ascii="Calibri" w:eastAsia="Times New Roman" w:hAnsi="Calibri" w:cs="Calibri"/>
                <w:sz w:val="24"/>
                <w:szCs w:val="28"/>
                <w:lang w:eastAsia="en-GB"/>
              </w:rPr>
              <w:t>No.</w:t>
            </w:r>
          </w:p>
        </w:tc>
        <w:tc>
          <w:tcPr>
            <w:tcW w:w="642" w:type="dxa"/>
            <w:noWrap/>
            <w:hideMark/>
          </w:tcPr>
          <w:p w14:paraId="4A8E9713" w14:textId="77777777"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i/>
                <w:sz w:val="24"/>
                <w:szCs w:val="28"/>
                <w:lang w:eastAsia="en-GB"/>
              </w:rPr>
            </w:pPr>
            <w:r w:rsidRPr="00B245A0">
              <w:rPr>
                <w:rFonts w:ascii="Calibri" w:eastAsia="Times New Roman" w:hAnsi="Calibri" w:cs="Calibri"/>
                <w:i/>
                <w:sz w:val="24"/>
                <w:szCs w:val="28"/>
                <w:lang w:eastAsia="en-GB"/>
              </w:rPr>
              <w:t>%</w:t>
            </w:r>
          </w:p>
        </w:tc>
        <w:tc>
          <w:tcPr>
            <w:tcW w:w="5997" w:type="dxa"/>
            <w:noWrap/>
            <w:hideMark/>
          </w:tcPr>
          <w:p w14:paraId="5B468BB8" w14:textId="77777777" w:rsidR="00CB2C68" w:rsidRPr="00B245A0"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8"/>
                <w:lang w:eastAsia="en-GB"/>
              </w:rPr>
            </w:pPr>
            <w:r w:rsidRPr="00B245A0">
              <w:rPr>
                <w:rFonts w:ascii="Calibri" w:eastAsia="Times New Roman" w:hAnsi="Calibri" w:cs="Calibri"/>
                <w:sz w:val="24"/>
                <w:szCs w:val="28"/>
                <w:lang w:eastAsia="en-GB"/>
              </w:rPr>
              <w:t>Example comments</w:t>
            </w:r>
          </w:p>
        </w:tc>
      </w:tr>
      <w:tr w:rsidR="00CB2C68" w:rsidRPr="00B245A0" w14:paraId="020B19CD" w14:textId="77777777" w:rsidTr="00150AB2">
        <w:trPr>
          <w:cnfStyle w:val="000000100000" w:firstRow="0" w:lastRow="0" w:firstColumn="0" w:lastColumn="0" w:oddVBand="0" w:evenVBand="0" w:oddHBand="1" w:evenHBand="0" w:firstRowFirstColumn="0" w:firstRowLastColumn="0" w:lastRowFirstColumn="0" w:lastRowLastColumn="0"/>
          <w:trHeight w:val="477"/>
        </w:trPr>
        <w:tc>
          <w:tcPr>
            <w:cnfStyle w:val="001000000000" w:firstRow="0" w:lastRow="0" w:firstColumn="1" w:lastColumn="0" w:oddVBand="0" w:evenVBand="0" w:oddHBand="0" w:evenHBand="0" w:firstRowFirstColumn="0" w:firstRowLastColumn="0" w:lastRowFirstColumn="0" w:lastRowLastColumn="0"/>
            <w:tcW w:w="2434" w:type="dxa"/>
          </w:tcPr>
          <w:p w14:paraId="6DEBBE37" w14:textId="01B36DAA" w:rsidR="00CB2C68" w:rsidRPr="00B245A0" w:rsidRDefault="00FF19B8" w:rsidP="00150AB2">
            <w:pPr>
              <w:rPr>
                <w:rFonts w:ascii="Calibri" w:eastAsia="Times New Roman" w:hAnsi="Calibri" w:cs="Calibri"/>
                <w:color w:val="000000"/>
                <w:sz w:val="24"/>
                <w:szCs w:val="28"/>
                <w:lang w:eastAsia="en-GB"/>
              </w:rPr>
            </w:pPr>
            <w:r w:rsidRPr="00C63B85">
              <w:rPr>
                <w:rFonts w:eastAsia="Times New Roman" w:cstheme="minorHAnsi"/>
                <w:color w:val="000000"/>
                <w:sz w:val="24"/>
                <w:szCs w:val="24"/>
                <w:lang w:eastAsia="en-GB"/>
              </w:rPr>
              <w:t>Improved Cycling Infrastructure</w:t>
            </w:r>
          </w:p>
        </w:tc>
        <w:tc>
          <w:tcPr>
            <w:tcW w:w="703" w:type="dxa"/>
          </w:tcPr>
          <w:p w14:paraId="07ED441D" w14:textId="5B82B7C6" w:rsidR="00CB2C68" w:rsidRPr="00B245A0" w:rsidRDefault="00FF19B8" w:rsidP="00150AB2">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C63B85">
              <w:rPr>
                <w:rFonts w:eastAsia="Times New Roman" w:cstheme="minorHAnsi"/>
                <w:color w:val="000000"/>
                <w:sz w:val="24"/>
                <w:szCs w:val="24"/>
                <w:lang w:eastAsia="en-GB"/>
              </w:rPr>
              <w:t>272</w:t>
            </w:r>
          </w:p>
        </w:tc>
        <w:tc>
          <w:tcPr>
            <w:tcW w:w="642" w:type="dxa"/>
          </w:tcPr>
          <w:p w14:paraId="345AB107" w14:textId="40D10D6D" w:rsidR="00CB2C68" w:rsidRPr="00B245A0" w:rsidRDefault="00FF19B8" w:rsidP="00150AB2">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C63B85">
              <w:rPr>
                <w:rFonts w:eastAsia="Times New Roman" w:cstheme="minorHAnsi"/>
                <w:i/>
                <w:iCs/>
                <w:color w:val="000000"/>
                <w:sz w:val="24"/>
                <w:szCs w:val="24"/>
                <w:lang w:eastAsia="en-GB"/>
              </w:rPr>
              <w:t>46.5</w:t>
            </w:r>
          </w:p>
        </w:tc>
        <w:tc>
          <w:tcPr>
            <w:tcW w:w="5997" w:type="dxa"/>
          </w:tcPr>
          <w:p w14:paraId="2EFCF361" w14:textId="77777777" w:rsidR="00FF19B8" w:rsidRDefault="00FF19B8" w:rsidP="00FF19B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D078F">
              <w:rPr>
                <w:rFonts w:cstheme="minorHAnsi"/>
                <w:i/>
                <w:sz w:val="24"/>
                <w:szCs w:val="24"/>
              </w:rPr>
              <w:t>Segregated cycle lanes, cycle first traffic lights</w:t>
            </w:r>
          </w:p>
          <w:p w14:paraId="39118F7A" w14:textId="77777777" w:rsidR="00FF19B8" w:rsidRDefault="00FF19B8" w:rsidP="00FF19B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D078F">
              <w:rPr>
                <w:rFonts w:cstheme="minorHAnsi"/>
                <w:i/>
                <w:sz w:val="24"/>
                <w:szCs w:val="24"/>
              </w:rPr>
              <w:t>Better route design and investment</w:t>
            </w:r>
          </w:p>
          <w:p w14:paraId="71BA20D8" w14:textId="77777777" w:rsidR="00FF19B8" w:rsidRDefault="00FF19B8" w:rsidP="00FF19B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D078F">
              <w:rPr>
                <w:rFonts w:cstheme="minorHAnsi"/>
                <w:i/>
                <w:sz w:val="24"/>
                <w:szCs w:val="24"/>
              </w:rPr>
              <w:t>Separate path for bikes from walkers and dog walkers needed.</w:t>
            </w:r>
          </w:p>
          <w:p w14:paraId="0C8B0365" w14:textId="77777777" w:rsidR="00FF19B8" w:rsidRDefault="00FF19B8" w:rsidP="00FF19B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27722">
              <w:rPr>
                <w:rFonts w:cstheme="minorHAnsi"/>
                <w:i/>
                <w:sz w:val="24"/>
                <w:szCs w:val="24"/>
              </w:rPr>
              <w:t>Better lighting</w:t>
            </w:r>
          </w:p>
          <w:p w14:paraId="2F87A67F" w14:textId="4C0DF628" w:rsidR="00CB2C68" w:rsidRPr="00B245A0" w:rsidRDefault="00FF19B8"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D27722">
              <w:rPr>
                <w:rFonts w:cstheme="minorHAnsi"/>
                <w:i/>
                <w:sz w:val="24"/>
                <w:szCs w:val="24"/>
              </w:rPr>
              <w:t>An indoor bike storage facility in the city centre to keep my bike safe from theft.</w:t>
            </w:r>
          </w:p>
        </w:tc>
      </w:tr>
      <w:tr w:rsidR="00CB2C68" w:rsidRPr="00B245A0" w14:paraId="2B0D3472" w14:textId="77777777" w:rsidTr="00150AB2">
        <w:trPr>
          <w:cnfStyle w:val="000000010000" w:firstRow="0" w:lastRow="0" w:firstColumn="0" w:lastColumn="0" w:oddVBand="0" w:evenVBand="0" w:oddHBand="0" w:evenHBand="1" w:firstRowFirstColumn="0" w:firstRowLastColumn="0" w:lastRowFirstColumn="0" w:lastRowLastColumn="0"/>
          <w:trHeight w:val="477"/>
        </w:trPr>
        <w:tc>
          <w:tcPr>
            <w:cnfStyle w:val="001000000000" w:firstRow="0" w:lastRow="0" w:firstColumn="1" w:lastColumn="0" w:oddVBand="0" w:evenVBand="0" w:oddHBand="0" w:evenHBand="0" w:firstRowFirstColumn="0" w:firstRowLastColumn="0" w:lastRowFirstColumn="0" w:lastRowLastColumn="0"/>
            <w:tcW w:w="2434" w:type="dxa"/>
          </w:tcPr>
          <w:p w14:paraId="7EE981C5" w14:textId="4EA94CC6" w:rsidR="00CB2C68" w:rsidRPr="00B245A0" w:rsidRDefault="00FF19B8" w:rsidP="00150AB2">
            <w:pPr>
              <w:rPr>
                <w:rFonts w:ascii="Calibri" w:eastAsia="Times New Roman" w:hAnsi="Calibri" w:cs="Calibri"/>
                <w:b w:val="0"/>
                <w:bCs w:val="0"/>
                <w:color w:val="000000"/>
                <w:sz w:val="24"/>
                <w:szCs w:val="28"/>
                <w:lang w:eastAsia="en-GB"/>
              </w:rPr>
            </w:pPr>
            <w:r w:rsidRPr="00C63B85">
              <w:rPr>
                <w:rFonts w:eastAsia="Times New Roman" w:cstheme="minorHAnsi"/>
                <w:color w:val="000000"/>
                <w:sz w:val="24"/>
                <w:szCs w:val="24"/>
                <w:lang w:eastAsia="en-GB"/>
              </w:rPr>
              <w:t>Policing</w:t>
            </w:r>
            <w:r>
              <w:rPr>
                <w:rFonts w:eastAsia="Times New Roman" w:cstheme="minorHAnsi"/>
                <w:color w:val="000000"/>
                <w:sz w:val="24"/>
                <w:szCs w:val="24"/>
                <w:lang w:eastAsia="en-GB"/>
              </w:rPr>
              <w:t xml:space="preserve"> </w:t>
            </w:r>
            <w:r w:rsidRPr="00C63B85">
              <w:rPr>
                <w:rFonts w:eastAsia="Times New Roman" w:cstheme="minorHAnsi"/>
                <w:color w:val="000000"/>
                <w:sz w:val="24"/>
                <w:szCs w:val="24"/>
                <w:lang w:eastAsia="en-GB"/>
              </w:rPr>
              <w:t>/</w:t>
            </w:r>
            <w:r>
              <w:rPr>
                <w:rFonts w:eastAsia="Times New Roman" w:cstheme="minorHAnsi"/>
                <w:color w:val="000000"/>
                <w:sz w:val="24"/>
                <w:szCs w:val="24"/>
                <w:lang w:eastAsia="en-GB"/>
              </w:rPr>
              <w:t xml:space="preserve"> </w:t>
            </w:r>
            <w:r w:rsidRPr="00C63B85">
              <w:rPr>
                <w:rFonts w:eastAsia="Times New Roman" w:cstheme="minorHAnsi"/>
                <w:color w:val="000000"/>
                <w:sz w:val="24"/>
                <w:szCs w:val="24"/>
                <w:lang w:eastAsia="en-GB"/>
              </w:rPr>
              <w:t>Enforcement</w:t>
            </w:r>
          </w:p>
        </w:tc>
        <w:tc>
          <w:tcPr>
            <w:tcW w:w="703" w:type="dxa"/>
          </w:tcPr>
          <w:p w14:paraId="5F245A87" w14:textId="4FF32584" w:rsidR="00CB2C68" w:rsidRPr="00B245A0" w:rsidRDefault="00FF19B8" w:rsidP="00150AB2">
            <w:pP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C63B85">
              <w:rPr>
                <w:rFonts w:eastAsia="Times New Roman" w:cstheme="minorHAnsi"/>
                <w:color w:val="000000"/>
                <w:sz w:val="24"/>
                <w:szCs w:val="24"/>
                <w:lang w:eastAsia="en-GB"/>
              </w:rPr>
              <w:t>144</w:t>
            </w:r>
          </w:p>
        </w:tc>
        <w:tc>
          <w:tcPr>
            <w:tcW w:w="642" w:type="dxa"/>
          </w:tcPr>
          <w:p w14:paraId="10B1D678" w14:textId="3DF30DC6" w:rsidR="00CB2C68" w:rsidRPr="00B245A0" w:rsidRDefault="00FF19B8" w:rsidP="00150AB2">
            <w:pP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8"/>
                <w:lang w:eastAsia="en-GB"/>
              </w:rPr>
            </w:pPr>
            <w:r w:rsidRPr="00C63B85">
              <w:rPr>
                <w:rFonts w:eastAsia="Times New Roman" w:cstheme="minorHAnsi"/>
                <w:i/>
                <w:iCs/>
                <w:color w:val="000000"/>
                <w:sz w:val="24"/>
                <w:szCs w:val="24"/>
                <w:lang w:eastAsia="en-GB"/>
              </w:rPr>
              <w:t>24.6</w:t>
            </w:r>
          </w:p>
        </w:tc>
        <w:tc>
          <w:tcPr>
            <w:tcW w:w="5997" w:type="dxa"/>
          </w:tcPr>
          <w:p w14:paraId="30643016" w14:textId="77777777" w:rsidR="00FF19B8" w:rsidRDefault="00FF19B8" w:rsidP="00FF19B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C7B3A">
              <w:rPr>
                <w:rFonts w:cstheme="minorHAnsi"/>
                <w:i/>
                <w:sz w:val="24"/>
                <w:szCs w:val="24"/>
              </w:rPr>
              <w:t>act on unsafe drivers, electric bikes which ignore road signs and traffic lights. enforce ban on scooters on the roads</w:t>
            </w:r>
          </w:p>
          <w:p w14:paraId="0E957697" w14:textId="77777777" w:rsidR="00FF19B8" w:rsidRDefault="00FF19B8" w:rsidP="00FF19B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F744E">
              <w:rPr>
                <w:rFonts w:cstheme="minorHAnsi"/>
                <w:i/>
                <w:sz w:val="24"/>
                <w:szCs w:val="24"/>
              </w:rPr>
              <w:t>Enforcement of all the illegal delivery riders who use electric bikes and ride so dangerously</w:t>
            </w:r>
          </w:p>
          <w:p w14:paraId="16F333FC" w14:textId="77777777" w:rsidR="00FF19B8" w:rsidRDefault="00FF19B8" w:rsidP="00FF19B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F744E">
              <w:rPr>
                <w:rFonts w:cstheme="minorHAnsi"/>
                <w:i/>
                <w:sz w:val="24"/>
                <w:szCs w:val="24"/>
              </w:rPr>
              <w:t>Make sure everyone adheres to highway code.</w:t>
            </w:r>
          </w:p>
          <w:p w14:paraId="42B168C5" w14:textId="0B1DF5B6" w:rsidR="00CB2C68" w:rsidRPr="00B245A0" w:rsidRDefault="00FF19B8"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B61ED0">
              <w:rPr>
                <w:rFonts w:cstheme="minorHAnsi"/>
                <w:i/>
                <w:sz w:val="24"/>
                <w:szCs w:val="24"/>
              </w:rPr>
              <w:t>Undercover professional cyclists/officers</w:t>
            </w:r>
          </w:p>
        </w:tc>
      </w:tr>
      <w:tr w:rsidR="00CB2C68" w:rsidRPr="00B245A0" w14:paraId="49CD4D2E" w14:textId="77777777" w:rsidTr="00150AB2">
        <w:trPr>
          <w:cnfStyle w:val="000000100000" w:firstRow="0" w:lastRow="0" w:firstColumn="0" w:lastColumn="0" w:oddVBand="0" w:evenVBand="0" w:oddHBand="1" w:evenHBand="0" w:firstRowFirstColumn="0" w:firstRowLastColumn="0" w:lastRowFirstColumn="0" w:lastRowLastColumn="0"/>
          <w:trHeight w:val="371"/>
        </w:trPr>
        <w:tc>
          <w:tcPr>
            <w:cnfStyle w:val="001000000000" w:firstRow="0" w:lastRow="0" w:firstColumn="1" w:lastColumn="0" w:oddVBand="0" w:evenVBand="0" w:oddHBand="0" w:evenHBand="0" w:firstRowFirstColumn="0" w:firstRowLastColumn="0" w:lastRowFirstColumn="0" w:lastRowLastColumn="0"/>
            <w:tcW w:w="2434" w:type="dxa"/>
          </w:tcPr>
          <w:p w14:paraId="34A1BBF4" w14:textId="1767EC36" w:rsidR="00CB2C68" w:rsidRPr="00B245A0" w:rsidRDefault="00FF19B8" w:rsidP="00150AB2">
            <w:pPr>
              <w:rPr>
                <w:rFonts w:ascii="Calibri" w:eastAsia="Times New Roman" w:hAnsi="Calibri" w:cs="Calibri"/>
                <w:color w:val="000000"/>
                <w:sz w:val="24"/>
                <w:szCs w:val="28"/>
                <w:lang w:eastAsia="en-GB"/>
              </w:rPr>
            </w:pPr>
            <w:r w:rsidRPr="00C63B85">
              <w:rPr>
                <w:rFonts w:eastAsia="Times New Roman" w:cstheme="minorHAnsi"/>
                <w:color w:val="000000"/>
                <w:sz w:val="24"/>
                <w:szCs w:val="24"/>
                <w:lang w:eastAsia="en-GB"/>
              </w:rPr>
              <w:t>Improved Road Infrastructure</w:t>
            </w:r>
          </w:p>
        </w:tc>
        <w:tc>
          <w:tcPr>
            <w:tcW w:w="703" w:type="dxa"/>
          </w:tcPr>
          <w:p w14:paraId="3BB43E82" w14:textId="08DD83BA" w:rsidR="00CB2C68" w:rsidRPr="00B245A0" w:rsidRDefault="00FF19B8" w:rsidP="00150AB2">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8"/>
                <w:lang w:eastAsia="en-GB"/>
              </w:rPr>
            </w:pPr>
            <w:r w:rsidRPr="00C63B85">
              <w:rPr>
                <w:rFonts w:eastAsia="Times New Roman" w:cstheme="minorHAnsi"/>
                <w:color w:val="000000"/>
                <w:sz w:val="24"/>
                <w:szCs w:val="24"/>
                <w:lang w:eastAsia="en-GB"/>
              </w:rPr>
              <w:t>63</w:t>
            </w:r>
          </w:p>
        </w:tc>
        <w:tc>
          <w:tcPr>
            <w:tcW w:w="642" w:type="dxa"/>
          </w:tcPr>
          <w:p w14:paraId="0CCEC3EB" w14:textId="35131B36" w:rsidR="00CB2C68" w:rsidRPr="00B245A0" w:rsidRDefault="00FF19B8" w:rsidP="00150AB2">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8"/>
                <w:lang w:eastAsia="en-GB"/>
              </w:rPr>
            </w:pPr>
            <w:r w:rsidRPr="00C63B85">
              <w:rPr>
                <w:rFonts w:eastAsia="Times New Roman" w:cstheme="minorHAnsi"/>
                <w:i/>
                <w:iCs/>
                <w:color w:val="000000"/>
                <w:sz w:val="24"/>
                <w:szCs w:val="24"/>
                <w:lang w:eastAsia="en-GB"/>
              </w:rPr>
              <w:t>10.8</w:t>
            </w:r>
          </w:p>
        </w:tc>
        <w:tc>
          <w:tcPr>
            <w:tcW w:w="5997" w:type="dxa"/>
          </w:tcPr>
          <w:p w14:paraId="3907B9A3" w14:textId="77777777" w:rsidR="00FF19B8" w:rsidRDefault="00FF19B8" w:rsidP="00FF19B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F65D9">
              <w:rPr>
                <w:rFonts w:cstheme="minorHAnsi"/>
                <w:i/>
                <w:sz w:val="24"/>
                <w:szCs w:val="24"/>
              </w:rPr>
              <w:t>Improve the road surfaces across the city - not every community has cycle lanes</w:t>
            </w:r>
          </w:p>
          <w:p w14:paraId="786985F1" w14:textId="77777777" w:rsidR="00FF19B8" w:rsidRDefault="00FF19B8" w:rsidP="00FF19B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652D8">
              <w:rPr>
                <w:rFonts w:cstheme="minorHAnsi"/>
                <w:i/>
                <w:sz w:val="24"/>
                <w:szCs w:val="24"/>
              </w:rPr>
              <w:t>Put a lane each side of the road, so you travel WITH other traffic, remove floating bus stops, where people often walk into your path.</w:t>
            </w:r>
          </w:p>
          <w:p w14:paraId="74DC7DA6" w14:textId="034465B1" w:rsidR="00CB2C68" w:rsidRPr="00B245A0" w:rsidRDefault="00FF19B8"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2652D8">
              <w:rPr>
                <w:rFonts w:cstheme="minorHAnsi"/>
                <w:i/>
                <w:sz w:val="24"/>
                <w:szCs w:val="24"/>
              </w:rPr>
              <w:t>Be more proactive about maintaining the road surface and keeping drains in working order so that there is less water on the road surface.</w:t>
            </w:r>
          </w:p>
        </w:tc>
      </w:tr>
    </w:tbl>
    <w:p w14:paraId="6416AB8F" w14:textId="77777777" w:rsidR="00CB2C68" w:rsidRPr="00BA50FD" w:rsidRDefault="00CB2C68" w:rsidP="00CB2C68"/>
    <w:p w14:paraId="54C08296" w14:textId="77777777" w:rsidR="00CB2C68" w:rsidRPr="00BA50FD" w:rsidRDefault="00CB2C68" w:rsidP="00CB2C68"/>
    <w:p w14:paraId="785E9512" w14:textId="77777777" w:rsidR="00CB2C68" w:rsidRPr="00BA50FD" w:rsidRDefault="00CB2C68" w:rsidP="00CB2C68"/>
    <w:p w14:paraId="5F89D8E9" w14:textId="323A01EC" w:rsidR="002128D6" w:rsidRDefault="002128D6">
      <w:pPr>
        <w:spacing w:after="160" w:line="259" w:lineRule="auto"/>
        <w:rPr>
          <w:rFonts w:cstheme="minorHAnsi"/>
          <w:sz w:val="32"/>
        </w:rPr>
      </w:pPr>
      <w:r>
        <w:rPr>
          <w:rFonts w:cstheme="minorHAnsi"/>
          <w:sz w:val="32"/>
        </w:rPr>
        <w:br w:type="page"/>
      </w:r>
    </w:p>
    <w:p w14:paraId="76688296" w14:textId="77777777" w:rsidR="00CB2C68" w:rsidRPr="00BA50FD" w:rsidRDefault="00CB2C68" w:rsidP="00CB2C68">
      <w:pPr>
        <w:jc w:val="center"/>
        <w:rPr>
          <w:rFonts w:cstheme="minorHAnsi"/>
          <w:sz w:val="32"/>
        </w:rPr>
      </w:pPr>
    </w:p>
    <w:p w14:paraId="465348C6" w14:textId="77777777" w:rsidR="00CB2C68" w:rsidRPr="00BA50FD" w:rsidRDefault="00CB2C68" w:rsidP="00CB2C68">
      <w:pPr>
        <w:jc w:val="center"/>
        <w:rPr>
          <w:rFonts w:cstheme="minorHAnsi"/>
          <w:sz w:val="32"/>
        </w:rPr>
      </w:pPr>
    </w:p>
    <w:p w14:paraId="041B9D83" w14:textId="77777777" w:rsidR="00CB2C68" w:rsidRPr="00BA50FD" w:rsidRDefault="00CB2C68" w:rsidP="00CB2C68">
      <w:pPr>
        <w:jc w:val="center"/>
        <w:rPr>
          <w:rFonts w:cstheme="minorHAnsi"/>
          <w:sz w:val="32"/>
        </w:rPr>
      </w:pPr>
    </w:p>
    <w:p w14:paraId="32766C4E" w14:textId="77777777" w:rsidR="00CB2C68" w:rsidRPr="00BA50FD" w:rsidRDefault="00CB2C68" w:rsidP="00CB2C68">
      <w:pPr>
        <w:jc w:val="center"/>
        <w:rPr>
          <w:rFonts w:cstheme="minorHAnsi"/>
          <w:sz w:val="32"/>
        </w:rPr>
      </w:pPr>
    </w:p>
    <w:p w14:paraId="0425AB48" w14:textId="77777777" w:rsidR="00CB2C68" w:rsidRPr="00BA50FD" w:rsidRDefault="00CB2C68" w:rsidP="00CB2C68">
      <w:pPr>
        <w:jc w:val="center"/>
        <w:rPr>
          <w:rFonts w:cstheme="minorHAnsi"/>
          <w:sz w:val="32"/>
        </w:rPr>
      </w:pPr>
    </w:p>
    <w:p w14:paraId="34288C73" w14:textId="77777777" w:rsidR="00CB2C68" w:rsidRPr="00BA50FD" w:rsidRDefault="00CB2C68" w:rsidP="00CB2C68">
      <w:pPr>
        <w:jc w:val="center"/>
        <w:rPr>
          <w:rFonts w:cstheme="minorHAnsi"/>
          <w:sz w:val="32"/>
        </w:rPr>
      </w:pPr>
    </w:p>
    <w:p w14:paraId="12A0E076" w14:textId="77777777" w:rsidR="00CB2C68" w:rsidRPr="00BA50FD" w:rsidRDefault="00CB2C68" w:rsidP="00CB2C68">
      <w:pPr>
        <w:jc w:val="center"/>
        <w:rPr>
          <w:rFonts w:cstheme="minorHAnsi"/>
          <w:sz w:val="32"/>
        </w:rPr>
      </w:pPr>
    </w:p>
    <w:p w14:paraId="40CFC9B0" w14:textId="1BEE898D" w:rsidR="00CB2C68" w:rsidRPr="00BA50FD" w:rsidRDefault="00CB2C68" w:rsidP="00CB2C68">
      <w:pPr>
        <w:jc w:val="center"/>
        <w:rPr>
          <w:b/>
          <w:sz w:val="36"/>
          <w:szCs w:val="36"/>
        </w:rPr>
      </w:pPr>
      <w:r w:rsidRPr="00BA50FD">
        <w:rPr>
          <w:b/>
          <w:sz w:val="36"/>
          <w:szCs w:val="36"/>
        </w:rPr>
        <w:t xml:space="preserve">Section </w:t>
      </w:r>
      <w:r w:rsidR="002128D6">
        <w:rPr>
          <w:b/>
          <w:sz w:val="36"/>
          <w:szCs w:val="36"/>
        </w:rPr>
        <w:t>10</w:t>
      </w:r>
      <w:r w:rsidRPr="00BA50FD">
        <w:rPr>
          <w:b/>
          <w:sz w:val="36"/>
          <w:szCs w:val="36"/>
        </w:rPr>
        <w:t>:</w:t>
      </w:r>
    </w:p>
    <w:p w14:paraId="7E792EF7" w14:textId="77777777" w:rsidR="00CB2C68" w:rsidRPr="00BA50FD" w:rsidRDefault="00CB2C68" w:rsidP="00CB2C68">
      <w:pPr>
        <w:pStyle w:val="Heading1"/>
        <w:jc w:val="center"/>
        <w:rPr>
          <w:rFonts w:asciiTheme="minorHAnsi" w:hAnsiTheme="minorHAnsi" w:cstheme="minorHAnsi"/>
          <w:b/>
          <w:color w:val="auto"/>
          <w:sz w:val="36"/>
        </w:rPr>
      </w:pPr>
      <w:bookmarkStart w:id="42" w:name="_Toc168164273"/>
      <w:bookmarkStart w:id="43" w:name="_Toc197967201"/>
      <w:r w:rsidRPr="00BA50FD">
        <w:rPr>
          <w:rFonts w:asciiTheme="minorHAnsi" w:hAnsiTheme="minorHAnsi" w:cstheme="minorHAnsi"/>
          <w:b/>
          <w:color w:val="auto"/>
          <w:sz w:val="36"/>
        </w:rPr>
        <w:t>Environment</w:t>
      </w:r>
      <w:bookmarkEnd w:id="42"/>
      <w:bookmarkEnd w:id="43"/>
    </w:p>
    <w:p w14:paraId="0A0BA542" w14:textId="77777777" w:rsidR="00CB2C68" w:rsidRPr="00BA50FD" w:rsidRDefault="00CB2C68" w:rsidP="00CB2C68"/>
    <w:p w14:paraId="7BCF7B43"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61B8B292" w14:textId="32ED8445" w:rsidR="00CB2C68" w:rsidRPr="00BA50FD" w:rsidRDefault="002128D6" w:rsidP="00CB2C68">
      <w:pPr>
        <w:rPr>
          <w:rFonts w:ascii="Calibri" w:hAnsi="Calibri" w:cs="Calibri"/>
          <w:b/>
          <w:sz w:val="26"/>
          <w:szCs w:val="26"/>
        </w:rPr>
      </w:pPr>
      <w:r>
        <w:rPr>
          <w:rFonts w:ascii="Calibri" w:hAnsi="Calibri" w:cs="Calibri"/>
          <w:b/>
          <w:sz w:val="26"/>
          <w:szCs w:val="26"/>
        </w:rPr>
        <w:lastRenderedPageBreak/>
        <w:t>37</w:t>
      </w:r>
      <w:r w:rsidR="00CB2C68" w:rsidRPr="00BA50FD">
        <w:rPr>
          <w:rFonts w:ascii="Calibri" w:hAnsi="Calibri" w:cs="Calibri"/>
          <w:b/>
          <w:sz w:val="26"/>
          <w:szCs w:val="26"/>
        </w:rPr>
        <w:t>.  To what extent do you agree with the following statements?</w:t>
      </w:r>
    </w:p>
    <w:p w14:paraId="05A78759" w14:textId="50CE374C" w:rsidR="00CB2C68" w:rsidRPr="00BA50FD" w:rsidRDefault="00863076" w:rsidP="00CB2C68">
      <w:pPr>
        <w:rPr>
          <w:rFonts w:ascii="Calibri" w:hAnsi="Calibri" w:cs="Calibri"/>
          <w:bCs/>
          <w:sz w:val="24"/>
          <w:szCs w:val="24"/>
        </w:rPr>
      </w:pPr>
      <w:r w:rsidRPr="007D5541">
        <w:rPr>
          <w:rFonts w:ascii="Calibri" w:hAnsi="Calibri" w:cs="Calibri"/>
          <w:bCs/>
          <w:sz w:val="24"/>
          <w:szCs w:val="24"/>
        </w:rPr>
        <w:t>Half</w:t>
      </w:r>
      <w:r w:rsidR="00CB2C68" w:rsidRPr="007D5541">
        <w:rPr>
          <w:rFonts w:ascii="Calibri" w:hAnsi="Calibri" w:cs="Calibri"/>
          <w:bCs/>
          <w:sz w:val="24"/>
          <w:szCs w:val="24"/>
        </w:rPr>
        <w:t xml:space="preserve"> of respondents rated air quality in Cardiff as good (</w:t>
      </w:r>
      <w:r w:rsidRPr="007D5541">
        <w:rPr>
          <w:rFonts w:ascii="Calibri" w:hAnsi="Calibri" w:cs="Calibri"/>
          <w:bCs/>
          <w:sz w:val="24"/>
          <w:szCs w:val="24"/>
        </w:rPr>
        <w:t>50.4</w:t>
      </w:r>
      <w:r w:rsidR="00CB2C68" w:rsidRPr="007D5541">
        <w:rPr>
          <w:rFonts w:ascii="Calibri" w:hAnsi="Calibri" w:cs="Calibri"/>
          <w:bCs/>
          <w:sz w:val="24"/>
          <w:szCs w:val="24"/>
        </w:rPr>
        <w:t>%), the highest proportion in the last five years (including in 2020 when lockdowns during the pandemic restricted the use of vehicles).</w:t>
      </w:r>
      <w:r w:rsidR="007D5541">
        <w:rPr>
          <w:rFonts w:ascii="Calibri" w:hAnsi="Calibri" w:cs="Calibri"/>
          <w:bCs/>
          <w:sz w:val="24"/>
          <w:szCs w:val="24"/>
        </w:rPr>
        <w:t xml:space="preserve">  One in ten (10.8%) </w:t>
      </w:r>
      <w:r w:rsidR="00F717EC">
        <w:rPr>
          <w:rFonts w:ascii="Calibri" w:hAnsi="Calibri" w:cs="Calibri"/>
          <w:bCs/>
          <w:sz w:val="24"/>
          <w:szCs w:val="24"/>
        </w:rPr>
        <w:t>‘strongly agreed’ that the air quality in the city is good.</w:t>
      </w:r>
    </w:p>
    <w:p w14:paraId="070021ED" w14:textId="754D1C56" w:rsidR="00CB2C68" w:rsidRPr="00BA50FD" w:rsidRDefault="005B72F2" w:rsidP="00CB2C68">
      <w:pPr>
        <w:rPr>
          <w:i/>
          <w:sz w:val="24"/>
          <w:szCs w:val="24"/>
        </w:rPr>
      </w:pPr>
      <w:r>
        <w:rPr>
          <w:noProof/>
          <w14:ligatures w14:val="standardContextual"/>
        </w:rPr>
        <w:drawing>
          <wp:inline distT="0" distB="0" distL="0" distR="0" wp14:anchorId="40CC82C8" wp14:editId="46DCB042">
            <wp:extent cx="5759450" cy="2362200"/>
            <wp:effectExtent l="0" t="0" r="12700" b="0"/>
            <wp:docPr id="2002759623" name="Chart 1" descr="Chart showing response pattern described in the narrative text">
              <a:extLst xmlns:a="http://schemas.openxmlformats.org/drawingml/2006/main">
                <a:ext uri="{FF2B5EF4-FFF2-40B4-BE49-F238E27FC236}">
                  <a16:creationId xmlns:a16="http://schemas.microsoft.com/office/drawing/2014/main" id="{4610465D-60A4-5601-491E-2F6B537CFAB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3"/>
              </a:graphicData>
            </a:graphic>
          </wp:inline>
        </w:drawing>
      </w:r>
      <w:r w:rsidR="00CB2C68" w:rsidRPr="00BA50FD">
        <w:rPr>
          <w:i/>
          <w:sz w:val="24"/>
          <w:szCs w:val="24"/>
        </w:rPr>
        <w:t>Base sizes shown in brackets; excludes ‘Don’t Know’ responses</w:t>
      </w:r>
      <w:r w:rsidR="00CB2C68">
        <w:rPr>
          <w:i/>
          <w:sz w:val="24"/>
          <w:szCs w:val="24"/>
        </w:rPr>
        <w:t>.</w:t>
      </w:r>
    </w:p>
    <w:p w14:paraId="2B22243E" w14:textId="77777777" w:rsidR="00CB2C68" w:rsidRPr="00BA50FD" w:rsidRDefault="00CB2C68" w:rsidP="00CB2C68">
      <w:pPr>
        <w:spacing w:after="0"/>
      </w:pPr>
    </w:p>
    <w:p w14:paraId="57D51944" w14:textId="3C9339BE" w:rsidR="00CB2C68" w:rsidRPr="00BA50FD" w:rsidRDefault="00CB2C68" w:rsidP="00322273">
      <w:pPr>
        <w:ind w:right="-188"/>
        <w:rPr>
          <w:rFonts w:ascii="Calibri" w:hAnsi="Calibri" w:cs="Calibri"/>
          <w:bCs/>
          <w:sz w:val="24"/>
          <w:szCs w:val="24"/>
        </w:rPr>
      </w:pPr>
      <w:r w:rsidRPr="00322273">
        <w:rPr>
          <w:rFonts w:ascii="Calibri" w:hAnsi="Calibri" w:cs="Calibri"/>
          <w:bCs/>
          <w:sz w:val="24"/>
          <w:szCs w:val="24"/>
        </w:rPr>
        <w:t xml:space="preserve">More than </w:t>
      </w:r>
      <w:r w:rsidR="00551A0E" w:rsidRPr="00322273">
        <w:rPr>
          <w:rFonts w:ascii="Calibri" w:hAnsi="Calibri" w:cs="Calibri"/>
          <w:bCs/>
          <w:sz w:val="24"/>
          <w:szCs w:val="24"/>
        </w:rPr>
        <w:t>three in five</w:t>
      </w:r>
      <w:r w:rsidRPr="00322273">
        <w:rPr>
          <w:rFonts w:ascii="Calibri" w:hAnsi="Calibri" w:cs="Calibri"/>
          <w:bCs/>
          <w:sz w:val="24"/>
          <w:szCs w:val="24"/>
        </w:rPr>
        <w:t xml:space="preserve"> respondents from an ethnic</w:t>
      </w:r>
      <w:r w:rsidR="00551A0E" w:rsidRPr="00322273">
        <w:rPr>
          <w:rFonts w:ascii="Calibri" w:hAnsi="Calibri" w:cs="Calibri"/>
          <w:bCs/>
          <w:sz w:val="24"/>
          <w:szCs w:val="24"/>
        </w:rPr>
        <w:t>all</w:t>
      </w:r>
      <w:r w:rsidRPr="00322273">
        <w:rPr>
          <w:rFonts w:ascii="Calibri" w:hAnsi="Calibri" w:cs="Calibri"/>
          <w:bCs/>
          <w:sz w:val="24"/>
          <w:szCs w:val="24"/>
        </w:rPr>
        <w:t>y</w:t>
      </w:r>
      <w:r w:rsidR="00551A0E" w:rsidRPr="00322273">
        <w:rPr>
          <w:rFonts w:ascii="Calibri" w:hAnsi="Calibri" w:cs="Calibri"/>
          <w:bCs/>
          <w:sz w:val="24"/>
          <w:szCs w:val="24"/>
        </w:rPr>
        <w:t xml:space="preserve"> diverse backgroun</w:t>
      </w:r>
      <w:r w:rsidR="00974A59" w:rsidRPr="00322273">
        <w:rPr>
          <w:rFonts w:ascii="Calibri" w:hAnsi="Calibri" w:cs="Calibri"/>
          <w:bCs/>
          <w:sz w:val="24"/>
          <w:szCs w:val="24"/>
        </w:rPr>
        <w:t>d</w:t>
      </w:r>
      <w:r w:rsidRPr="00322273">
        <w:rPr>
          <w:rFonts w:ascii="Calibri" w:hAnsi="Calibri" w:cs="Calibri"/>
          <w:bCs/>
          <w:sz w:val="24"/>
          <w:szCs w:val="24"/>
        </w:rPr>
        <w:t xml:space="preserve"> (</w:t>
      </w:r>
      <w:r w:rsidR="00551A0E" w:rsidRPr="00322273">
        <w:rPr>
          <w:rFonts w:ascii="Calibri" w:hAnsi="Calibri" w:cs="Calibri"/>
          <w:bCs/>
          <w:sz w:val="24"/>
          <w:szCs w:val="24"/>
        </w:rPr>
        <w:t>63.0</w:t>
      </w:r>
      <w:r w:rsidRPr="00322273">
        <w:rPr>
          <w:rFonts w:ascii="Calibri" w:hAnsi="Calibri" w:cs="Calibri"/>
          <w:bCs/>
          <w:sz w:val="24"/>
          <w:szCs w:val="24"/>
        </w:rPr>
        <w:t>%) rated air quality as good, contrasting with those identifying as disabled and women (</w:t>
      </w:r>
      <w:r w:rsidR="005D62BC" w:rsidRPr="00322273">
        <w:rPr>
          <w:rFonts w:ascii="Calibri" w:hAnsi="Calibri" w:cs="Calibri"/>
          <w:bCs/>
          <w:sz w:val="24"/>
          <w:szCs w:val="24"/>
        </w:rPr>
        <w:t xml:space="preserve">47.1% from </w:t>
      </w:r>
      <w:r w:rsidR="0025227F" w:rsidRPr="00322273">
        <w:rPr>
          <w:rFonts w:ascii="Calibri" w:hAnsi="Calibri" w:cs="Calibri"/>
          <w:bCs/>
          <w:sz w:val="24"/>
          <w:szCs w:val="24"/>
        </w:rPr>
        <w:t>each</w:t>
      </w:r>
      <w:r w:rsidRPr="00322273">
        <w:rPr>
          <w:rFonts w:ascii="Calibri" w:hAnsi="Calibri" w:cs="Calibri"/>
          <w:bCs/>
          <w:sz w:val="24"/>
          <w:szCs w:val="24"/>
        </w:rPr>
        <w:t>).</w:t>
      </w:r>
    </w:p>
    <w:p w14:paraId="25372F21" w14:textId="55FB1281" w:rsidR="00CB2C68" w:rsidRPr="00322273" w:rsidRDefault="007C5E99" w:rsidP="00CB2C68">
      <w:pPr>
        <w:rPr>
          <w:i/>
          <w:sz w:val="24"/>
          <w:szCs w:val="24"/>
        </w:rPr>
      </w:pPr>
      <w:r>
        <w:rPr>
          <w:noProof/>
          <w14:ligatures w14:val="standardContextual"/>
        </w:rPr>
        <w:drawing>
          <wp:inline distT="0" distB="0" distL="0" distR="0" wp14:anchorId="17DB1BD6" wp14:editId="3331A26B">
            <wp:extent cx="5759450" cy="3413760"/>
            <wp:effectExtent l="0" t="0" r="12700" b="15240"/>
            <wp:docPr id="1937291703" name="Chart 1" descr="Chart showing response pattern described in the narrative text">
              <a:extLst xmlns:a="http://schemas.openxmlformats.org/drawingml/2006/main">
                <a:ext uri="{FF2B5EF4-FFF2-40B4-BE49-F238E27FC236}">
                  <a16:creationId xmlns:a16="http://schemas.microsoft.com/office/drawing/2014/main" id="{5C88AD0E-6E97-4D1C-901B-91048C4AC80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4"/>
              </a:graphicData>
            </a:graphic>
          </wp:inline>
        </w:drawing>
      </w:r>
      <w:r w:rsidR="00CB2C68" w:rsidRPr="00BA50FD">
        <w:rPr>
          <w:i/>
          <w:sz w:val="24"/>
          <w:szCs w:val="24"/>
        </w:rPr>
        <w:t>Base sizes shown in brackets; excludes ‘Don’t Know’ responses</w:t>
      </w:r>
      <w:r w:rsidR="00CB2C68">
        <w:rPr>
          <w:i/>
          <w:sz w:val="24"/>
          <w:szCs w:val="24"/>
        </w:rPr>
        <w:t>.</w:t>
      </w:r>
    </w:p>
    <w:p w14:paraId="5117CE44" w14:textId="77777777" w:rsidR="00CB2C68" w:rsidRPr="00BA50FD" w:rsidRDefault="00CB2C68" w:rsidP="00CB2C68">
      <w:pPr>
        <w:rPr>
          <w:rFonts w:ascii="Calibri" w:hAnsi="Calibri" w:cs="Calibri"/>
          <w:bCs/>
          <w:sz w:val="24"/>
          <w:szCs w:val="24"/>
        </w:rPr>
      </w:pPr>
      <w:r w:rsidRPr="00944F78">
        <w:rPr>
          <w:rFonts w:ascii="Calibri" w:hAnsi="Calibri" w:cs="Calibri"/>
          <w:bCs/>
          <w:sz w:val="24"/>
          <w:szCs w:val="24"/>
        </w:rPr>
        <w:t>There was no clear correlation between rating of air quality in the city and the level of deprivation.</w:t>
      </w:r>
    </w:p>
    <w:p w14:paraId="1950F945" w14:textId="42591CB5" w:rsidR="00CB2C68" w:rsidRPr="00BA50FD" w:rsidRDefault="008F1611" w:rsidP="00CB2C68">
      <w:pPr>
        <w:rPr>
          <w:rFonts w:ascii="Calibri" w:hAnsi="Calibri" w:cs="Calibri"/>
          <w:bCs/>
          <w:sz w:val="24"/>
          <w:szCs w:val="24"/>
        </w:rPr>
      </w:pPr>
      <w:r w:rsidRPr="00923DE1">
        <w:rPr>
          <w:rFonts w:ascii="Calibri" w:hAnsi="Calibri" w:cs="Calibri"/>
          <w:bCs/>
          <w:sz w:val="24"/>
          <w:szCs w:val="24"/>
        </w:rPr>
        <w:lastRenderedPageBreak/>
        <w:t>Three in ten</w:t>
      </w:r>
      <w:r w:rsidR="00CB2C68" w:rsidRPr="00923DE1">
        <w:rPr>
          <w:rFonts w:ascii="Calibri" w:hAnsi="Calibri" w:cs="Calibri"/>
          <w:bCs/>
          <w:sz w:val="24"/>
          <w:szCs w:val="24"/>
        </w:rPr>
        <w:t xml:space="preserve"> respondents (</w:t>
      </w:r>
      <w:r w:rsidRPr="00923DE1">
        <w:rPr>
          <w:rFonts w:ascii="Calibri" w:hAnsi="Calibri" w:cs="Calibri"/>
          <w:bCs/>
          <w:sz w:val="24"/>
          <w:szCs w:val="24"/>
        </w:rPr>
        <w:t>31.4</w:t>
      </w:r>
      <w:r w:rsidR="00CB2C68" w:rsidRPr="00923DE1">
        <w:rPr>
          <w:rFonts w:ascii="Calibri" w:hAnsi="Calibri" w:cs="Calibri"/>
          <w:bCs/>
          <w:sz w:val="24"/>
          <w:szCs w:val="24"/>
        </w:rPr>
        <w:t xml:space="preserve">%) agreed that Cardiff has a clean environment, </w:t>
      </w:r>
      <w:r w:rsidR="005C56A3" w:rsidRPr="00923DE1">
        <w:rPr>
          <w:rFonts w:ascii="Calibri" w:hAnsi="Calibri" w:cs="Calibri"/>
          <w:bCs/>
          <w:sz w:val="24"/>
          <w:szCs w:val="24"/>
        </w:rPr>
        <w:t>a slight increas</w:t>
      </w:r>
      <w:r w:rsidR="00CB2C68" w:rsidRPr="00923DE1">
        <w:rPr>
          <w:rFonts w:ascii="Calibri" w:hAnsi="Calibri" w:cs="Calibri"/>
          <w:bCs/>
          <w:sz w:val="24"/>
          <w:szCs w:val="24"/>
        </w:rPr>
        <w:t>e</w:t>
      </w:r>
      <w:r w:rsidR="005C56A3" w:rsidRPr="00923DE1">
        <w:rPr>
          <w:rFonts w:ascii="Calibri" w:hAnsi="Calibri" w:cs="Calibri"/>
          <w:bCs/>
          <w:sz w:val="24"/>
          <w:szCs w:val="24"/>
        </w:rPr>
        <w:t xml:space="preserve"> from recent</w:t>
      </w:r>
      <w:r w:rsidR="00CB2C68" w:rsidRPr="00923DE1">
        <w:rPr>
          <w:rFonts w:ascii="Calibri" w:hAnsi="Calibri" w:cs="Calibri"/>
          <w:bCs/>
          <w:sz w:val="24"/>
          <w:szCs w:val="24"/>
        </w:rPr>
        <w:t xml:space="preserve"> surveys, but below levels seen during and before the pandemic.</w:t>
      </w:r>
      <w:r w:rsidR="00CB2C68" w:rsidRPr="004323ED">
        <w:rPr>
          <w:rFonts w:ascii="Calibri" w:hAnsi="Calibri" w:cs="Calibri"/>
          <w:bCs/>
          <w:sz w:val="24"/>
          <w:szCs w:val="24"/>
        </w:rPr>
        <w:t xml:space="preserve">  </w:t>
      </w:r>
    </w:p>
    <w:p w14:paraId="52779B7D" w14:textId="60DC033A" w:rsidR="00CB2C68" w:rsidRPr="00BA50FD" w:rsidRDefault="00553364" w:rsidP="00CB2C68">
      <w:pPr>
        <w:rPr>
          <w:i/>
          <w:sz w:val="24"/>
          <w:szCs w:val="24"/>
        </w:rPr>
      </w:pPr>
      <w:r>
        <w:rPr>
          <w:noProof/>
          <w14:ligatures w14:val="standardContextual"/>
        </w:rPr>
        <w:drawing>
          <wp:inline distT="0" distB="0" distL="0" distR="0" wp14:anchorId="67C2D8BE" wp14:editId="71BECF8E">
            <wp:extent cx="5760000" cy="2678430"/>
            <wp:effectExtent l="0" t="0" r="12700" b="7620"/>
            <wp:docPr id="609957284" name="Chart 1" descr="Chart showing response pattern described in the narrative text">
              <a:extLst xmlns:a="http://schemas.openxmlformats.org/drawingml/2006/main">
                <a:ext uri="{FF2B5EF4-FFF2-40B4-BE49-F238E27FC236}">
                  <a16:creationId xmlns:a16="http://schemas.microsoft.com/office/drawing/2014/main" id="{88E55401-6720-4329-95DE-6E8A6B0142C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5"/>
              </a:graphicData>
            </a:graphic>
          </wp:inline>
        </w:drawing>
      </w:r>
      <w:r w:rsidR="00CB2C68" w:rsidRPr="00BA50FD">
        <w:rPr>
          <w:i/>
          <w:sz w:val="24"/>
          <w:szCs w:val="24"/>
        </w:rPr>
        <w:t>Base sizes shown in brackets; excludes ‘Don’t Know’ responses</w:t>
      </w:r>
      <w:r w:rsidR="00CB2C68">
        <w:rPr>
          <w:i/>
          <w:sz w:val="24"/>
          <w:szCs w:val="24"/>
        </w:rPr>
        <w:t>.</w:t>
      </w:r>
    </w:p>
    <w:p w14:paraId="5194F8EE" w14:textId="77777777" w:rsidR="00CB2C68" w:rsidRPr="00BA50FD" w:rsidRDefault="00CB2C68" w:rsidP="00CB2C68">
      <w:pPr>
        <w:spacing w:after="0"/>
      </w:pPr>
    </w:p>
    <w:p w14:paraId="5B1E993A" w14:textId="647F6753" w:rsidR="00CB2C68" w:rsidRPr="00BA50FD" w:rsidRDefault="00EF28A5" w:rsidP="00CB2C68">
      <w:pPr>
        <w:rPr>
          <w:rFonts w:ascii="Calibri" w:hAnsi="Calibri" w:cs="Calibri"/>
          <w:bCs/>
          <w:sz w:val="24"/>
          <w:szCs w:val="24"/>
        </w:rPr>
      </w:pPr>
      <w:r w:rsidRPr="009250D2">
        <w:rPr>
          <w:rFonts w:ascii="Calibri" w:hAnsi="Calibri" w:cs="Calibri"/>
          <w:bCs/>
          <w:sz w:val="24"/>
          <w:szCs w:val="24"/>
        </w:rPr>
        <w:t>R</w:t>
      </w:r>
      <w:r w:rsidR="00CB2C68" w:rsidRPr="009250D2">
        <w:rPr>
          <w:rFonts w:ascii="Calibri" w:hAnsi="Calibri" w:cs="Calibri"/>
          <w:bCs/>
          <w:sz w:val="24"/>
          <w:szCs w:val="24"/>
        </w:rPr>
        <w:t xml:space="preserve">espondents from </w:t>
      </w:r>
      <w:r w:rsidR="00A504AD" w:rsidRPr="009250D2">
        <w:rPr>
          <w:rFonts w:ascii="Calibri" w:hAnsi="Calibri" w:cs="Calibri"/>
          <w:bCs/>
          <w:sz w:val="24"/>
          <w:szCs w:val="24"/>
        </w:rPr>
        <w:t xml:space="preserve">an </w:t>
      </w:r>
      <w:r w:rsidR="00CB2C68" w:rsidRPr="009250D2">
        <w:rPr>
          <w:rFonts w:ascii="Calibri" w:hAnsi="Calibri" w:cs="Calibri"/>
          <w:bCs/>
          <w:sz w:val="24"/>
          <w:szCs w:val="24"/>
        </w:rPr>
        <w:t>ethnic</w:t>
      </w:r>
      <w:r w:rsidRPr="009250D2">
        <w:rPr>
          <w:rFonts w:ascii="Calibri" w:hAnsi="Calibri" w:cs="Calibri"/>
          <w:bCs/>
          <w:sz w:val="24"/>
          <w:szCs w:val="24"/>
        </w:rPr>
        <w:t>all</w:t>
      </w:r>
      <w:r w:rsidR="00CB2C68" w:rsidRPr="009250D2">
        <w:rPr>
          <w:rFonts w:ascii="Calibri" w:hAnsi="Calibri" w:cs="Calibri"/>
          <w:bCs/>
          <w:sz w:val="24"/>
          <w:szCs w:val="24"/>
        </w:rPr>
        <w:t>y</w:t>
      </w:r>
      <w:r w:rsidR="006132AE" w:rsidRPr="009250D2">
        <w:rPr>
          <w:rFonts w:ascii="Calibri" w:hAnsi="Calibri" w:cs="Calibri"/>
          <w:bCs/>
          <w:sz w:val="24"/>
          <w:szCs w:val="24"/>
        </w:rPr>
        <w:t xml:space="preserve"> diverse background</w:t>
      </w:r>
      <w:r w:rsidR="00CB2C68" w:rsidRPr="009250D2">
        <w:rPr>
          <w:rFonts w:ascii="Calibri" w:hAnsi="Calibri" w:cs="Calibri"/>
          <w:bCs/>
          <w:sz w:val="24"/>
          <w:szCs w:val="24"/>
        </w:rPr>
        <w:t xml:space="preserve"> were most likely to agree that ‘Cardiff has a clean environment’ (</w:t>
      </w:r>
      <w:r w:rsidR="00E16611" w:rsidRPr="009250D2">
        <w:rPr>
          <w:rFonts w:ascii="Calibri" w:hAnsi="Calibri" w:cs="Calibri"/>
          <w:bCs/>
          <w:sz w:val="24"/>
          <w:szCs w:val="24"/>
        </w:rPr>
        <w:t>47.4%</w:t>
      </w:r>
      <w:r w:rsidR="00CB2C68" w:rsidRPr="009250D2">
        <w:rPr>
          <w:rFonts w:ascii="Calibri" w:hAnsi="Calibri" w:cs="Calibri"/>
          <w:bCs/>
          <w:sz w:val="24"/>
          <w:szCs w:val="24"/>
        </w:rPr>
        <w:t>).  Those identifying as disabled were least likely to agree (</w:t>
      </w:r>
      <w:r w:rsidR="00E16611" w:rsidRPr="009250D2">
        <w:rPr>
          <w:rFonts w:ascii="Calibri" w:hAnsi="Calibri" w:cs="Calibri"/>
          <w:bCs/>
          <w:sz w:val="24"/>
          <w:szCs w:val="24"/>
        </w:rPr>
        <w:t>29.5%</w:t>
      </w:r>
      <w:r w:rsidR="00CB2C68" w:rsidRPr="009250D2">
        <w:rPr>
          <w:rFonts w:ascii="Calibri" w:hAnsi="Calibri" w:cs="Calibri"/>
          <w:bCs/>
          <w:sz w:val="24"/>
          <w:szCs w:val="24"/>
        </w:rPr>
        <w:t>).</w:t>
      </w:r>
    </w:p>
    <w:p w14:paraId="3FE92CF2" w14:textId="0C427313" w:rsidR="00CB2C68" w:rsidRPr="00260D25" w:rsidRDefault="0038338C" w:rsidP="00CB2C68">
      <w:pPr>
        <w:ind w:right="-306"/>
        <w:rPr>
          <w:i/>
          <w:sz w:val="24"/>
          <w:szCs w:val="24"/>
        </w:rPr>
      </w:pPr>
      <w:r>
        <w:rPr>
          <w:noProof/>
          <w14:ligatures w14:val="standardContextual"/>
        </w:rPr>
        <w:drawing>
          <wp:inline distT="0" distB="0" distL="0" distR="0" wp14:anchorId="582CB93F" wp14:editId="2A7098DB">
            <wp:extent cx="5731510" cy="3190875"/>
            <wp:effectExtent l="0" t="0" r="2540" b="9525"/>
            <wp:docPr id="541573329" name="Chart 1" descr="Chart showing response pattern described in the narrative text">
              <a:extLst xmlns:a="http://schemas.openxmlformats.org/drawingml/2006/main">
                <a:ext uri="{FF2B5EF4-FFF2-40B4-BE49-F238E27FC236}">
                  <a16:creationId xmlns:a16="http://schemas.microsoft.com/office/drawing/2014/main" id="{24B5A10B-CA02-487B-9997-73151DB9D6E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6"/>
              </a:graphicData>
            </a:graphic>
          </wp:inline>
        </w:drawing>
      </w:r>
      <w:r w:rsidR="00CB2C68" w:rsidRPr="00BA50FD">
        <w:rPr>
          <w:i/>
          <w:sz w:val="24"/>
          <w:szCs w:val="24"/>
        </w:rPr>
        <w:t xml:space="preserve">Base sizes shown in brackets; excludes ‘Don’t Know’ responses.  </w:t>
      </w:r>
    </w:p>
    <w:p w14:paraId="6F6E28D0" w14:textId="77777777" w:rsidR="00CB2C68" w:rsidRPr="00BA50FD" w:rsidRDefault="00CB2C68" w:rsidP="00CB2C68">
      <w:pPr>
        <w:rPr>
          <w:rFonts w:ascii="Calibri" w:hAnsi="Calibri" w:cs="Calibri"/>
          <w:bCs/>
          <w:sz w:val="24"/>
          <w:szCs w:val="24"/>
        </w:rPr>
      </w:pPr>
      <w:r w:rsidRPr="00BA50FD">
        <w:rPr>
          <w:rFonts w:ascii="Calibri" w:hAnsi="Calibri" w:cs="Calibri"/>
          <w:bCs/>
          <w:sz w:val="24"/>
          <w:szCs w:val="24"/>
        </w:rPr>
        <w:t xml:space="preserve"> </w:t>
      </w:r>
    </w:p>
    <w:p w14:paraId="702098CA" w14:textId="58236D61" w:rsidR="00CB2C68" w:rsidRPr="00BA50FD" w:rsidRDefault="00CB2C68" w:rsidP="00CB2C68">
      <w:pPr>
        <w:rPr>
          <w:rFonts w:ascii="Calibri" w:hAnsi="Calibri" w:cs="Calibri"/>
          <w:bCs/>
          <w:sz w:val="24"/>
          <w:szCs w:val="24"/>
        </w:rPr>
      </w:pPr>
      <w:r w:rsidRPr="008525F4">
        <w:rPr>
          <w:rFonts w:ascii="Calibri" w:hAnsi="Calibri" w:cs="Calibri"/>
          <w:bCs/>
          <w:sz w:val="24"/>
          <w:szCs w:val="24"/>
        </w:rPr>
        <w:t>There was not a clear correlation with level of deprivation</w:t>
      </w:r>
      <w:r w:rsidR="008525F4" w:rsidRPr="008525F4">
        <w:rPr>
          <w:rFonts w:ascii="Calibri" w:hAnsi="Calibri" w:cs="Calibri"/>
          <w:bCs/>
          <w:sz w:val="24"/>
          <w:szCs w:val="24"/>
        </w:rPr>
        <w:t>.</w:t>
      </w:r>
    </w:p>
    <w:p w14:paraId="38C65F32" w14:textId="36594DB4" w:rsidR="00CB2C68" w:rsidRPr="00BA50FD" w:rsidRDefault="00CB2C68" w:rsidP="00CB2C68">
      <w:pPr>
        <w:rPr>
          <w:rFonts w:ascii="Calibri" w:hAnsi="Calibri" w:cs="Calibri"/>
          <w:b/>
          <w:sz w:val="26"/>
          <w:szCs w:val="26"/>
        </w:rPr>
      </w:pPr>
      <w:r w:rsidRPr="00BA50FD">
        <w:rPr>
          <w:rFonts w:ascii="Calibri" w:hAnsi="Calibri" w:cs="Calibri"/>
          <w:b/>
          <w:sz w:val="26"/>
          <w:szCs w:val="26"/>
        </w:rPr>
        <w:lastRenderedPageBreak/>
        <w:t>3</w:t>
      </w:r>
      <w:r w:rsidR="002128D6">
        <w:rPr>
          <w:rFonts w:ascii="Calibri" w:hAnsi="Calibri" w:cs="Calibri"/>
          <w:b/>
          <w:sz w:val="26"/>
          <w:szCs w:val="26"/>
        </w:rPr>
        <w:t>8</w:t>
      </w:r>
      <w:r w:rsidRPr="00BA50FD">
        <w:rPr>
          <w:rFonts w:ascii="Calibri" w:hAnsi="Calibri" w:cs="Calibri"/>
          <w:b/>
          <w:sz w:val="26"/>
          <w:szCs w:val="26"/>
        </w:rPr>
        <w:t>.  Over the last 12 months, would you say the cleanliness in your local area has:</w:t>
      </w:r>
    </w:p>
    <w:p w14:paraId="4F720F6F" w14:textId="79058799" w:rsidR="003A22E1" w:rsidRPr="003A22E1" w:rsidRDefault="003A22E1" w:rsidP="00CB2C68">
      <w:pPr>
        <w:rPr>
          <w:rFonts w:ascii="Calibri" w:hAnsi="Calibri" w:cs="Calibri"/>
          <w:bCs/>
          <w:sz w:val="24"/>
          <w:szCs w:val="24"/>
        </w:rPr>
      </w:pPr>
      <w:r w:rsidRPr="003A22E1">
        <w:rPr>
          <w:rFonts w:ascii="Calibri" w:hAnsi="Calibri" w:cs="Calibri"/>
          <w:bCs/>
          <w:sz w:val="24"/>
          <w:szCs w:val="24"/>
        </w:rPr>
        <w:t>Most</w:t>
      </w:r>
      <w:r w:rsidR="00765BD9">
        <w:rPr>
          <w:rFonts w:ascii="Calibri" w:hAnsi="Calibri" w:cs="Calibri"/>
          <w:bCs/>
          <w:sz w:val="24"/>
          <w:szCs w:val="24"/>
        </w:rPr>
        <w:t xml:space="preserve"> of those</w:t>
      </w:r>
      <w:r w:rsidR="00A20849">
        <w:rPr>
          <w:rFonts w:ascii="Calibri" w:hAnsi="Calibri" w:cs="Calibri"/>
          <w:bCs/>
          <w:sz w:val="24"/>
          <w:szCs w:val="24"/>
        </w:rPr>
        <w:t xml:space="preserve"> responding</w:t>
      </w:r>
      <w:r w:rsidR="00E8745E">
        <w:rPr>
          <w:rFonts w:ascii="Calibri" w:hAnsi="Calibri" w:cs="Calibri"/>
          <w:bCs/>
          <w:sz w:val="24"/>
          <w:szCs w:val="24"/>
        </w:rPr>
        <w:t xml:space="preserve"> (55.1%)</w:t>
      </w:r>
      <w:r w:rsidR="00A20849">
        <w:rPr>
          <w:rFonts w:ascii="Calibri" w:hAnsi="Calibri" w:cs="Calibri"/>
          <w:bCs/>
          <w:sz w:val="24"/>
          <w:szCs w:val="24"/>
        </w:rPr>
        <w:t xml:space="preserve"> felt levels of cleanliness in the</w:t>
      </w:r>
      <w:r w:rsidR="00E8745E">
        <w:rPr>
          <w:rFonts w:ascii="Calibri" w:hAnsi="Calibri" w:cs="Calibri"/>
          <w:bCs/>
          <w:sz w:val="24"/>
          <w:szCs w:val="24"/>
        </w:rPr>
        <w:t>i</w:t>
      </w:r>
      <w:r w:rsidR="00A20849">
        <w:rPr>
          <w:rFonts w:ascii="Calibri" w:hAnsi="Calibri" w:cs="Calibri"/>
          <w:bCs/>
          <w:sz w:val="24"/>
          <w:szCs w:val="24"/>
        </w:rPr>
        <w:t>r are</w:t>
      </w:r>
      <w:r w:rsidR="00E8745E">
        <w:rPr>
          <w:rFonts w:ascii="Calibri" w:hAnsi="Calibri" w:cs="Calibri"/>
          <w:bCs/>
          <w:sz w:val="24"/>
          <w:szCs w:val="24"/>
        </w:rPr>
        <w:t>a had not changed over the previous year</w:t>
      </w:r>
      <w:r w:rsidR="00767864">
        <w:rPr>
          <w:rFonts w:ascii="Calibri" w:hAnsi="Calibri" w:cs="Calibri"/>
          <w:bCs/>
          <w:sz w:val="24"/>
          <w:szCs w:val="24"/>
        </w:rPr>
        <w:t>.  Two in five</w:t>
      </w:r>
      <w:r w:rsidR="001E1EC1">
        <w:rPr>
          <w:rFonts w:ascii="Calibri" w:hAnsi="Calibri" w:cs="Calibri"/>
          <w:bCs/>
          <w:sz w:val="24"/>
          <w:szCs w:val="24"/>
        </w:rPr>
        <w:t xml:space="preserve"> (40.1%)</w:t>
      </w:r>
      <w:r w:rsidR="00767864">
        <w:rPr>
          <w:rFonts w:ascii="Calibri" w:hAnsi="Calibri" w:cs="Calibri"/>
          <w:bCs/>
          <w:sz w:val="24"/>
          <w:szCs w:val="24"/>
        </w:rPr>
        <w:t xml:space="preserve"> felt cleanliness</w:t>
      </w:r>
      <w:r w:rsidR="001E1EC1">
        <w:rPr>
          <w:rFonts w:ascii="Calibri" w:hAnsi="Calibri" w:cs="Calibri"/>
          <w:bCs/>
          <w:sz w:val="24"/>
          <w:szCs w:val="24"/>
        </w:rPr>
        <w:t xml:space="preserve"> had declined, compared with one in twent</w:t>
      </w:r>
      <w:r w:rsidR="003C4BFC">
        <w:rPr>
          <w:rFonts w:ascii="Calibri" w:hAnsi="Calibri" w:cs="Calibri"/>
          <w:bCs/>
          <w:sz w:val="24"/>
          <w:szCs w:val="24"/>
        </w:rPr>
        <w:t>y</w:t>
      </w:r>
      <w:r w:rsidR="001E1EC1">
        <w:rPr>
          <w:rFonts w:ascii="Calibri" w:hAnsi="Calibri" w:cs="Calibri"/>
          <w:bCs/>
          <w:sz w:val="24"/>
          <w:szCs w:val="24"/>
        </w:rPr>
        <w:t xml:space="preserve"> (</w:t>
      </w:r>
      <w:r w:rsidR="003C4BFC">
        <w:rPr>
          <w:rFonts w:ascii="Calibri" w:hAnsi="Calibri" w:cs="Calibri"/>
          <w:bCs/>
          <w:sz w:val="24"/>
          <w:szCs w:val="24"/>
        </w:rPr>
        <w:t>4.8%) who felt it had improved.</w:t>
      </w:r>
    </w:p>
    <w:p w14:paraId="5CFD62B6" w14:textId="49CE3D81" w:rsidR="00CB2C68" w:rsidRPr="00BA50FD" w:rsidRDefault="00A10BA1" w:rsidP="00765BD9">
      <w:pPr>
        <w:spacing w:after="0"/>
        <w:rPr>
          <w:i/>
          <w:sz w:val="24"/>
          <w:szCs w:val="24"/>
        </w:rPr>
      </w:pPr>
      <w:r>
        <w:rPr>
          <w:noProof/>
          <w14:ligatures w14:val="standardContextual"/>
        </w:rPr>
        <w:drawing>
          <wp:inline distT="0" distB="0" distL="0" distR="0" wp14:anchorId="27C2EEBA" wp14:editId="18F75CCB">
            <wp:extent cx="5760000" cy="2678907"/>
            <wp:effectExtent l="0" t="0" r="12700" b="7620"/>
            <wp:docPr id="1324898546" name="Chart 1" descr="Chart showing response pattern described in the narrative text">
              <a:extLst xmlns:a="http://schemas.openxmlformats.org/drawingml/2006/main">
                <a:ext uri="{FF2B5EF4-FFF2-40B4-BE49-F238E27FC236}">
                  <a16:creationId xmlns:a16="http://schemas.microsoft.com/office/drawing/2014/main" id="{B47D4375-9106-ACDB-9D18-3377A0F0C6A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7"/>
              </a:graphicData>
            </a:graphic>
          </wp:inline>
        </w:drawing>
      </w:r>
      <w:r w:rsidR="00CB2C68" w:rsidRPr="00BA50FD">
        <w:rPr>
          <w:i/>
          <w:sz w:val="24"/>
          <w:szCs w:val="24"/>
        </w:rPr>
        <w:t>Base sizes shown in brackets; excludes ‘Don’t Know’ responses</w:t>
      </w:r>
      <w:r w:rsidR="00CB2C68">
        <w:rPr>
          <w:i/>
          <w:sz w:val="24"/>
          <w:szCs w:val="24"/>
        </w:rPr>
        <w:t>.</w:t>
      </w:r>
    </w:p>
    <w:p w14:paraId="00843765" w14:textId="1D2732D9" w:rsidR="00765BD9" w:rsidRDefault="00765BD9" w:rsidP="00CB2C68">
      <w:pPr>
        <w:rPr>
          <w:rFonts w:ascii="Calibri" w:hAnsi="Calibri" w:cs="Calibri"/>
          <w:bCs/>
          <w:i/>
          <w:iCs/>
          <w:sz w:val="24"/>
          <w:szCs w:val="24"/>
        </w:rPr>
      </w:pPr>
      <w:r>
        <w:rPr>
          <w:i/>
          <w:sz w:val="24"/>
          <w:szCs w:val="24"/>
        </w:rPr>
        <w:t xml:space="preserve">Note: </w:t>
      </w:r>
      <w:r w:rsidRPr="00765BD9">
        <w:rPr>
          <w:rFonts w:ascii="Calibri" w:hAnsi="Calibri" w:cs="Calibri"/>
          <w:bCs/>
          <w:i/>
          <w:iCs/>
          <w:sz w:val="24"/>
          <w:szCs w:val="24"/>
        </w:rPr>
        <w:t xml:space="preserve">Waste operatives were involved in industrial action whilst the </w:t>
      </w:r>
      <w:r>
        <w:rPr>
          <w:rFonts w:ascii="Calibri" w:hAnsi="Calibri" w:cs="Calibri"/>
          <w:bCs/>
          <w:i/>
          <w:iCs/>
          <w:sz w:val="24"/>
          <w:szCs w:val="24"/>
        </w:rPr>
        <w:t xml:space="preserve">2023 </w:t>
      </w:r>
      <w:r w:rsidRPr="00765BD9">
        <w:rPr>
          <w:rFonts w:ascii="Calibri" w:hAnsi="Calibri" w:cs="Calibri"/>
          <w:bCs/>
          <w:i/>
          <w:iCs/>
          <w:sz w:val="24"/>
          <w:szCs w:val="24"/>
        </w:rPr>
        <w:t>survey was live, potentially impacting these results.</w:t>
      </w:r>
    </w:p>
    <w:p w14:paraId="1EA916A2" w14:textId="77777777" w:rsidR="00765BD9" w:rsidRPr="00765BD9" w:rsidRDefault="00765BD9" w:rsidP="00CB2C68">
      <w:pPr>
        <w:rPr>
          <w:iCs/>
          <w:sz w:val="24"/>
          <w:szCs w:val="24"/>
        </w:rPr>
      </w:pPr>
    </w:p>
    <w:p w14:paraId="7FC0B90E" w14:textId="7741F72F" w:rsidR="00CB2C68" w:rsidRPr="00BA50FD" w:rsidRDefault="00CB2C68" w:rsidP="00CB2C68">
      <w:pPr>
        <w:rPr>
          <w:rFonts w:ascii="Calibri" w:hAnsi="Calibri" w:cs="Calibri"/>
          <w:bCs/>
          <w:sz w:val="24"/>
          <w:szCs w:val="24"/>
        </w:rPr>
      </w:pPr>
      <w:r w:rsidRPr="004D1FED">
        <w:rPr>
          <w:rFonts w:ascii="Calibri" w:hAnsi="Calibri" w:cs="Calibri"/>
          <w:bCs/>
          <w:sz w:val="24"/>
          <w:szCs w:val="24"/>
        </w:rPr>
        <w:t xml:space="preserve">The proportion of those stating cleanliness in their local area had declined ranged from </w:t>
      </w:r>
      <w:r w:rsidR="00A31E9D" w:rsidRPr="004D1FED">
        <w:rPr>
          <w:rFonts w:ascii="Calibri" w:hAnsi="Calibri" w:cs="Calibri"/>
          <w:bCs/>
          <w:sz w:val="24"/>
          <w:szCs w:val="24"/>
        </w:rPr>
        <w:t>26.7</w:t>
      </w:r>
      <w:r w:rsidRPr="004D1FED">
        <w:rPr>
          <w:rFonts w:ascii="Calibri" w:hAnsi="Calibri" w:cs="Calibri"/>
          <w:bCs/>
          <w:sz w:val="24"/>
          <w:szCs w:val="24"/>
        </w:rPr>
        <w:t xml:space="preserve">% of those aged under 35 to </w:t>
      </w:r>
      <w:r w:rsidR="00A31E9D" w:rsidRPr="004D1FED">
        <w:rPr>
          <w:rFonts w:ascii="Calibri" w:hAnsi="Calibri" w:cs="Calibri"/>
          <w:bCs/>
          <w:sz w:val="24"/>
          <w:szCs w:val="24"/>
        </w:rPr>
        <w:t>44.7</w:t>
      </w:r>
      <w:r w:rsidRPr="004D1FED">
        <w:rPr>
          <w:rFonts w:ascii="Calibri" w:hAnsi="Calibri" w:cs="Calibri"/>
          <w:bCs/>
          <w:sz w:val="24"/>
          <w:szCs w:val="24"/>
        </w:rPr>
        <w:t>% of respondents living in the Southern Arc</w:t>
      </w:r>
      <w:r w:rsidR="00A31E9D" w:rsidRPr="004D1FED">
        <w:rPr>
          <w:rFonts w:ascii="Calibri" w:hAnsi="Calibri" w:cs="Calibri"/>
          <w:bCs/>
          <w:sz w:val="24"/>
          <w:szCs w:val="24"/>
        </w:rPr>
        <w:t>, reflecting the findings of previous surveys</w:t>
      </w:r>
      <w:r w:rsidRPr="004D1FED">
        <w:rPr>
          <w:rFonts w:ascii="Calibri" w:hAnsi="Calibri" w:cs="Calibri"/>
          <w:bCs/>
          <w:sz w:val="24"/>
          <w:szCs w:val="24"/>
        </w:rPr>
        <w:t>.</w:t>
      </w:r>
    </w:p>
    <w:p w14:paraId="1F883F3B" w14:textId="57C8B86E" w:rsidR="00CB2C68" w:rsidRPr="004D1FED" w:rsidRDefault="007C46A3" w:rsidP="00CB2C68">
      <w:r>
        <w:rPr>
          <w:noProof/>
          <w14:ligatures w14:val="standardContextual"/>
        </w:rPr>
        <w:drawing>
          <wp:inline distT="0" distB="0" distL="0" distR="0" wp14:anchorId="5BAAFE75" wp14:editId="41DB0912">
            <wp:extent cx="5731510" cy="2865120"/>
            <wp:effectExtent l="0" t="0" r="2540" b="11430"/>
            <wp:docPr id="1442675073" name="Chart 1" descr="Chart showing response pattern described in the narrative text">
              <a:extLst xmlns:a="http://schemas.openxmlformats.org/drawingml/2006/main">
                <a:ext uri="{FF2B5EF4-FFF2-40B4-BE49-F238E27FC236}">
                  <a16:creationId xmlns:a16="http://schemas.microsoft.com/office/drawing/2014/main" id="{49E28454-79C5-47AD-8737-D5E02C6FF2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8"/>
              </a:graphicData>
            </a:graphic>
          </wp:inline>
        </w:drawing>
      </w:r>
      <w:r w:rsidR="00CB2C68" w:rsidRPr="00BA50FD">
        <w:t xml:space="preserve"> </w:t>
      </w:r>
      <w:r w:rsidR="00CB2C68" w:rsidRPr="00BA50FD">
        <w:rPr>
          <w:i/>
          <w:sz w:val="24"/>
          <w:szCs w:val="24"/>
        </w:rPr>
        <w:t>Base sizes shown in brackets; excludes ‘Don’t Know’ responses</w:t>
      </w:r>
      <w:r w:rsidR="00CB2C68">
        <w:rPr>
          <w:i/>
          <w:sz w:val="24"/>
          <w:szCs w:val="24"/>
        </w:rPr>
        <w:t>.</w:t>
      </w:r>
    </w:p>
    <w:p w14:paraId="7F9942B1" w14:textId="66FD9B63" w:rsidR="00CB2C68" w:rsidRPr="00BA50FD" w:rsidRDefault="00FD0844" w:rsidP="00CB2C68">
      <w:pPr>
        <w:rPr>
          <w:rFonts w:ascii="Calibri" w:hAnsi="Calibri" w:cs="Calibri"/>
          <w:bCs/>
          <w:sz w:val="24"/>
          <w:szCs w:val="24"/>
        </w:rPr>
      </w:pPr>
      <w:r w:rsidRPr="005E34A7">
        <w:rPr>
          <w:rFonts w:ascii="Calibri" w:hAnsi="Calibri" w:cs="Calibri"/>
          <w:bCs/>
          <w:sz w:val="24"/>
          <w:szCs w:val="24"/>
        </w:rPr>
        <w:lastRenderedPageBreak/>
        <w:t>R</w:t>
      </w:r>
      <w:r w:rsidR="00CB2C68" w:rsidRPr="005E34A7">
        <w:rPr>
          <w:rFonts w:ascii="Calibri" w:hAnsi="Calibri" w:cs="Calibri"/>
          <w:bCs/>
          <w:sz w:val="24"/>
          <w:szCs w:val="24"/>
        </w:rPr>
        <w:t xml:space="preserve">espondents </w:t>
      </w:r>
      <w:r w:rsidR="00B50C3D" w:rsidRPr="005E34A7">
        <w:rPr>
          <w:rFonts w:ascii="Calibri" w:hAnsi="Calibri" w:cs="Calibri"/>
          <w:bCs/>
          <w:sz w:val="24"/>
          <w:szCs w:val="24"/>
        </w:rPr>
        <w:t>living</w:t>
      </w:r>
      <w:r w:rsidR="00CB2C68" w:rsidRPr="005E34A7">
        <w:rPr>
          <w:rFonts w:ascii="Calibri" w:hAnsi="Calibri" w:cs="Calibri"/>
          <w:bCs/>
          <w:sz w:val="24"/>
          <w:szCs w:val="24"/>
        </w:rPr>
        <w:t xml:space="preserve"> in the most deprived areas </w:t>
      </w:r>
      <w:r w:rsidR="00B50C3D" w:rsidRPr="005E34A7">
        <w:rPr>
          <w:rFonts w:ascii="Calibri" w:hAnsi="Calibri" w:cs="Calibri"/>
          <w:bCs/>
          <w:sz w:val="24"/>
          <w:szCs w:val="24"/>
        </w:rPr>
        <w:t xml:space="preserve">were less likely than in the 2023 survey to </w:t>
      </w:r>
      <w:r w:rsidR="00CB2C68" w:rsidRPr="005E34A7">
        <w:rPr>
          <w:rFonts w:ascii="Calibri" w:hAnsi="Calibri" w:cs="Calibri"/>
          <w:bCs/>
          <w:sz w:val="24"/>
          <w:szCs w:val="24"/>
        </w:rPr>
        <w:t>report a decline in cleanliness compared</w:t>
      </w:r>
      <w:r w:rsidR="00A00B17" w:rsidRPr="005E34A7">
        <w:rPr>
          <w:rFonts w:ascii="Calibri" w:hAnsi="Calibri" w:cs="Calibri"/>
          <w:bCs/>
          <w:sz w:val="24"/>
          <w:szCs w:val="24"/>
        </w:rPr>
        <w:t>, falling from 64.1% to 47.3%; one in six (12.4%)</w:t>
      </w:r>
      <w:r w:rsidR="00F9627E" w:rsidRPr="005E34A7">
        <w:rPr>
          <w:rFonts w:ascii="Calibri" w:hAnsi="Calibri" w:cs="Calibri"/>
          <w:bCs/>
          <w:sz w:val="24"/>
          <w:szCs w:val="24"/>
        </w:rPr>
        <w:t xml:space="preserve"> reported an improvement in the level of cleanliness in their local area</w:t>
      </w:r>
      <w:r w:rsidR="00CB2C68" w:rsidRPr="005E34A7">
        <w:rPr>
          <w:rFonts w:ascii="Calibri" w:hAnsi="Calibri" w:cs="Calibri"/>
          <w:bCs/>
          <w:sz w:val="24"/>
          <w:szCs w:val="24"/>
        </w:rPr>
        <w:t>.</w:t>
      </w:r>
    </w:p>
    <w:p w14:paraId="754BC2B5" w14:textId="7C7420E0" w:rsidR="005E34A7" w:rsidRPr="00BA50FD" w:rsidRDefault="005E34A7" w:rsidP="00CB2C68">
      <w:pPr>
        <w:rPr>
          <w:rFonts w:ascii="Calibri" w:hAnsi="Calibri" w:cs="Calibri"/>
          <w:bCs/>
          <w:sz w:val="24"/>
          <w:szCs w:val="24"/>
        </w:rPr>
      </w:pPr>
      <w:r>
        <w:rPr>
          <w:rFonts w:ascii="Calibri" w:hAnsi="Calibri" w:cs="Calibri"/>
          <w:bCs/>
          <w:sz w:val="24"/>
          <w:szCs w:val="24"/>
        </w:rPr>
        <w:t>Those living in the most affluent areas were least likely to report a decline in cleanliness in their local area (33.9%).</w:t>
      </w:r>
    </w:p>
    <w:p w14:paraId="35A06E12" w14:textId="2FE19C49" w:rsidR="00CB2C68" w:rsidRPr="00BA50FD" w:rsidRDefault="00615202" w:rsidP="00CB2C68">
      <w:pPr>
        <w:spacing w:after="0"/>
        <w:rPr>
          <w:i/>
          <w:sz w:val="24"/>
          <w:szCs w:val="24"/>
        </w:rPr>
      </w:pPr>
      <w:r>
        <w:rPr>
          <w:noProof/>
          <w14:ligatures w14:val="standardContextual"/>
        </w:rPr>
        <w:drawing>
          <wp:inline distT="0" distB="0" distL="0" distR="0" wp14:anchorId="0E6D48C9" wp14:editId="61505A96">
            <wp:extent cx="5731510" cy="2973070"/>
            <wp:effectExtent l="0" t="0" r="2540" b="17780"/>
            <wp:docPr id="285960723" name="Chart 1" descr="Chart showing response pattern described in the narrative text">
              <a:extLst xmlns:a="http://schemas.openxmlformats.org/drawingml/2006/main">
                <a:ext uri="{FF2B5EF4-FFF2-40B4-BE49-F238E27FC236}">
                  <a16:creationId xmlns:a16="http://schemas.microsoft.com/office/drawing/2014/main" id="{179FAB87-8F19-B22C-9415-A926FD798B7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9"/>
              </a:graphicData>
            </a:graphic>
          </wp:inline>
        </w:drawing>
      </w:r>
      <w:r w:rsidR="00CB2C68" w:rsidRPr="00BA50FD">
        <w:t xml:space="preserve"> </w:t>
      </w:r>
      <w:r w:rsidR="00CB2C68" w:rsidRPr="00BA50FD">
        <w:rPr>
          <w:i/>
          <w:sz w:val="24"/>
          <w:szCs w:val="24"/>
        </w:rPr>
        <w:t>Base sizes shown in brackets; excludes ‘Don’t Know’ responses</w:t>
      </w:r>
      <w:r w:rsidR="00CB2C68">
        <w:rPr>
          <w:i/>
          <w:sz w:val="24"/>
          <w:szCs w:val="24"/>
        </w:rPr>
        <w:t>.</w:t>
      </w:r>
    </w:p>
    <w:p w14:paraId="0E56E013" w14:textId="77777777" w:rsidR="008570FB" w:rsidRPr="00FD0EF8" w:rsidRDefault="008570FB">
      <w:pPr>
        <w:spacing w:after="160" w:line="259" w:lineRule="auto"/>
        <w:rPr>
          <w:rFonts w:ascii="Calibri" w:hAnsi="Calibri" w:cs="Calibri"/>
          <w:b/>
          <w:sz w:val="26"/>
          <w:szCs w:val="26"/>
        </w:rPr>
      </w:pPr>
    </w:p>
    <w:tbl>
      <w:tblPr>
        <w:tblStyle w:val="GridTable5Dark-Accent6"/>
        <w:tblW w:w="9499" w:type="dxa"/>
        <w:tblLook w:val="04A0" w:firstRow="1" w:lastRow="0" w:firstColumn="1" w:lastColumn="0" w:noHBand="0" w:noVBand="1"/>
      </w:tblPr>
      <w:tblGrid>
        <w:gridCol w:w="2547"/>
        <w:gridCol w:w="1701"/>
        <w:gridCol w:w="1847"/>
        <w:gridCol w:w="1701"/>
        <w:gridCol w:w="1703"/>
      </w:tblGrid>
      <w:tr w:rsidR="007F259C" w:rsidRPr="00A9683A" w14:paraId="7B493981" w14:textId="77777777" w:rsidTr="00A035B8">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tcBorders>
              <w:right w:val="single" w:sz="4" w:space="0" w:color="FFFFFF" w:themeColor="background1"/>
            </w:tcBorders>
            <w:noWrap/>
            <w:hideMark/>
          </w:tcPr>
          <w:p w14:paraId="61D382C5" w14:textId="77777777" w:rsidR="008570FB" w:rsidRPr="00A9683A" w:rsidRDefault="008570FB" w:rsidP="008570FB">
            <w:pPr>
              <w:spacing w:after="0" w:line="240" w:lineRule="auto"/>
              <w:rPr>
                <w:rFonts w:ascii="Times New Roman" w:eastAsia="Times New Roman" w:hAnsi="Times New Roman" w:cs="Times New Roman"/>
                <w:sz w:val="24"/>
                <w:szCs w:val="24"/>
                <w:lang w:eastAsia="en-GB"/>
              </w:rPr>
            </w:pPr>
          </w:p>
        </w:tc>
        <w:tc>
          <w:tcPr>
            <w:tcW w:w="3548" w:type="dxa"/>
            <w:gridSpan w:val="2"/>
            <w:tcBorders>
              <w:left w:val="single" w:sz="4" w:space="0" w:color="FFFFFF" w:themeColor="background1"/>
              <w:right w:val="single" w:sz="4" w:space="0" w:color="FFFFFF" w:themeColor="background1"/>
            </w:tcBorders>
            <w:noWrap/>
            <w:hideMark/>
          </w:tcPr>
          <w:p w14:paraId="0A4CAB3E" w14:textId="77777777" w:rsidR="008570FB" w:rsidRPr="00A9683A" w:rsidRDefault="008570FB" w:rsidP="008570FB">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9683A">
              <w:rPr>
                <w:rFonts w:ascii="Calibri" w:eastAsia="Times New Roman" w:hAnsi="Calibri" w:cs="Calibri"/>
                <w:sz w:val="24"/>
                <w:szCs w:val="24"/>
                <w:lang w:eastAsia="en-GB"/>
              </w:rPr>
              <w:t>2023</w:t>
            </w:r>
          </w:p>
        </w:tc>
        <w:tc>
          <w:tcPr>
            <w:tcW w:w="3404" w:type="dxa"/>
            <w:gridSpan w:val="2"/>
            <w:tcBorders>
              <w:left w:val="single" w:sz="4" w:space="0" w:color="FFFFFF" w:themeColor="background1"/>
            </w:tcBorders>
            <w:noWrap/>
            <w:hideMark/>
          </w:tcPr>
          <w:p w14:paraId="3A521DAD" w14:textId="77777777" w:rsidR="008570FB" w:rsidRPr="00A9683A" w:rsidRDefault="008570FB" w:rsidP="008570FB">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9683A">
              <w:rPr>
                <w:rFonts w:ascii="Calibri" w:eastAsia="Times New Roman" w:hAnsi="Calibri" w:cs="Calibri"/>
                <w:sz w:val="24"/>
                <w:szCs w:val="24"/>
                <w:lang w:eastAsia="en-GB"/>
              </w:rPr>
              <w:t>2024</w:t>
            </w:r>
          </w:p>
        </w:tc>
      </w:tr>
      <w:tr w:rsidR="007F259C" w:rsidRPr="00A9683A" w14:paraId="2A6E5174" w14:textId="77777777" w:rsidTr="00A035B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tcBorders>
              <w:right w:val="single" w:sz="4" w:space="0" w:color="FFFFFF" w:themeColor="background1"/>
            </w:tcBorders>
            <w:shd w:val="clear" w:color="auto" w:fill="27A096"/>
            <w:noWrap/>
            <w:hideMark/>
          </w:tcPr>
          <w:p w14:paraId="43300AE4" w14:textId="77777777" w:rsidR="008570FB" w:rsidRPr="00A9683A" w:rsidRDefault="008570FB" w:rsidP="008570FB">
            <w:pPr>
              <w:spacing w:after="0" w:line="240" w:lineRule="auto"/>
              <w:jc w:val="center"/>
              <w:rPr>
                <w:rFonts w:ascii="Calibri" w:eastAsia="Times New Roman" w:hAnsi="Calibri" w:cs="Calibri"/>
                <w:color w:val="FFFFFF" w:themeColor="background1"/>
                <w:sz w:val="24"/>
                <w:szCs w:val="24"/>
                <w:lang w:eastAsia="en-GB"/>
              </w:rPr>
            </w:pPr>
          </w:p>
        </w:tc>
        <w:tc>
          <w:tcPr>
            <w:tcW w:w="1701" w:type="dxa"/>
            <w:tcBorders>
              <w:left w:val="single" w:sz="4" w:space="0" w:color="FFFFFF" w:themeColor="background1"/>
            </w:tcBorders>
            <w:shd w:val="clear" w:color="auto" w:fill="27A096"/>
            <w:noWrap/>
            <w:hideMark/>
          </w:tcPr>
          <w:p w14:paraId="251E9E94" w14:textId="77777777" w:rsidR="008570FB" w:rsidRPr="00A9683A" w:rsidRDefault="008570FB" w:rsidP="008570FB">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9683A">
              <w:rPr>
                <w:rFonts w:ascii="Calibri" w:eastAsia="Times New Roman" w:hAnsi="Calibri" w:cs="Calibri"/>
                <w:b/>
                <w:bCs/>
                <w:color w:val="FFFFFF" w:themeColor="background1"/>
                <w:sz w:val="24"/>
                <w:szCs w:val="24"/>
                <w:lang w:eastAsia="en-GB"/>
              </w:rPr>
              <w:t>Most deprived</w:t>
            </w:r>
          </w:p>
        </w:tc>
        <w:tc>
          <w:tcPr>
            <w:tcW w:w="1847" w:type="dxa"/>
            <w:tcBorders>
              <w:right w:val="single" w:sz="4" w:space="0" w:color="FFFFFF" w:themeColor="background1"/>
            </w:tcBorders>
            <w:shd w:val="clear" w:color="auto" w:fill="27A096"/>
            <w:noWrap/>
            <w:hideMark/>
          </w:tcPr>
          <w:p w14:paraId="22B64DC3" w14:textId="77777777" w:rsidR="008570FB" w:rsidRPr="00A9683A" w:rsidRDefault="008570FB" w:rsidP="008570FB">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9683A">
              <w:rPr>
                <w:rFonts w:ascii="Calibri" w:eastAsia="Times New Roman" w:hAnsi="Calibri" w:cs="Calibri"/>
                <w:b/>
                <w:bCs/>
                <w:color w:val="FFFFFF" w:themeColor="background1"/>
                <w:sz w:val="24"/>
                <w:szCs w:val="24"/>
                <w:lang w:eastAsia="en-GB"/>
              </w:rPr>
              <w:t>Least deprived</w:t>
            </w:r>
          </w:p>
        </w:tc>
        <w:tc>
          <w:tcPr>
            <w:tcW w:w="1701" w:type="dxa"/>
            <w:tcBorders>
              <w:left w:val="single" w:sz="4" w:space="0" w:color="FFFFFF" w:themeColor="background1"/>
            </w:tcBorders>
            <w:shd w:val="clear" w:color="auto" w:fill="27A096"/>
            <w:noWrap/>
            <w:hideMark/>
          </w:tcPr>
          <w:p w14:paraId="46D1FBF2" w14:textId="77777777" w:rsidR="008570FB" w:rsidRPr="00A9683A" w:rsidRDefault="008570FB" w:rsidP="008570FB">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9683A">
              <w:rPr>
                <w:rFonts w:ascii="Calibri" w:eastAsia="Times New Roman" w:hAnsi="Calibri" w:cs="Calibri"/>
                <w:b/>
                <w:bCs/>
                <w:color w:val="FFFFFF" w:themeColor="background1"/>
                <w:sz w:val="24"/>
                <w:szCs w:val="24"/>
                <w:lang w:eastAsia="en-GB"/>
              </w:rPr>
              <w:t>Most deprived</w:t>
            </w:r>
          </w:p>
        </w:tc>
        <w:tc>
          <w:tcPr>
            <w:tcW w:w="1703" w:type="dxa"/>
            <w:shd w:val="clear" w:color="auto" w:fill="27A096"/>
            <w:noWrap/>
            <w:hideMark/>
          </w:tcPr>
          <w:p w14:paraId="00BB3F0C" w14:textId="77777777" w:rsidR="008570FB" w:rsidRPr="00A9683A" w:rsidRDefault="008570FB" w:rsidP="008570FB">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9683A">
              <w:rPr>
                <w:rFonts w:ascii="Calibri" w:eastAsia="Times New Roman" w:hAnsi="Calibri" w:cs="Calibri"/>
                <w:b/>
                <w:bCs/>
                <w:color w:val="FFFFFF" w:themeColor="background1"/>
                <w:sz w:val="24"/>
                <w:szCs w:val="24"/>
                <w:lang w:eastAsia="en-GB"/>
              </w:rPr>
              <w:t>Least deprived</w:t>
            </w:r>
          </w:p>
        </w:tc>
      </w:tr>
      <w:tr w:rsidR="008570FB" w:rsidRPr="00A9683A" w14:paraId="125FB68E" w14:textId="77777777" w:rsidTr="00A035B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65379B6B" w14:textId="77777777" w:rsidR="008570FB" w:rsidRPr="00A9683A" w:rsidRDefault="008570FB" w:rsidP="008570FB">
            <w:pPr>
              <w:spacing w:after="0" w:line="240" w:lineRule="auto"/>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Improved</w:t>
            </w:r>
          </w:p>
        </w:tc>
        <w:tc>
          <w:tcPr>
            <w:tcW w:w="1701" w:type="dxa"/>
            <w:noWrap/>
            <w:hideMark/>
          </w:tcPr>
          <w:p w14:paraId="215239C4" w14:textId="77777777" w:rsidR="008570FB" w:rsidRPr="00A9683A" w:rsidRDefault="008570FB" w:rsidP="008570F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4.4</w:t>
            </w:r>
          </w:p>
        </w:tc>
        <w:tc>
          <w:tcPr>
            <w:tcW w:w="1847" w:type="dxa"/>
            <w:noWrap/>
            <w:hideMark/>
          </w:tcPr>
          <w:p w14:paraId="6A7EE6EC" w14:textId="77777777" w:rsidR="008570FB" w:rsidRPr="00A9683A" w:rsidRDefault="008570FB" w:rsidP="008570F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1.3</w:t>
            </w:r>
          </w:p>
        </w:tc>
        <w:tc>
          <w:tcPr>
            <w:tcW w:w="1701" w:type="dxa"/>
            <w:noWrap/>
            <w:hideMark/>
          </w:tcPr>
          <w:p w14:paraId="216DD9F5" w14:textId="77777777" w:rsidR="008570FB" w:rsidRPr="00A9683A" w:rsidRDefault="008570FB" w:rsidP="008570F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12.4</w:t>
            </w:r>
          </w:p>
        </w:tc>
        <w:tc>
          <w:tcPr>
            <w:tcW w:w="1703" w:type="dxa"/>
            <w:noWrap/>
            <w:hideMark/>
          </w:tcPr>
          <w:p w14:paraId="0E4F46E7" w14:textId="77777777" w:rsidR="008570FB" w:rsidRPr="00A9683A" w:rsidRDefault="008570FB" w:rsidP="008570F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1.3</w:t>
            </w:r>
          </w:p>
        </w:tc>
      </w:tr>
      <w:tr w:rsidR="008570FB" w:rsidRPr="00A9683A" w14:paraId="75E946D3" w14:textId="77777777" w:rsidTr="00A035B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7CEB269F" w14:textId="77777777" w:rsidR="008570FB" w:rsidRPr="00A9683A" w:rsidRDefault="008570FB" w:rsidP="008570FB">
            <w:pPr>
              <w:spacing w:after="0" w:line="240" w:lineRule="auto"/>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Remained the same</w:t>
            </w:r>
          </w:p>
        </w:tc>
        <w:tc>
          <w:tcPr>
            <w:tcW w:w="1701" w:type="dxa"/>
            <w:noWrap/>
            <w:hideMark/>
          </w:tcPr>
          <w:p w14:paraId="64359513" w14:textId="77777777" w:rsidR="008570FB" w:rsidRPr="00A9683A" w:rsidRDefault="008570FB" w:rsidP="008570F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31.5</w:t>
            </w:r>
          </w:p>
        </w:tc>
        <w:tc>
          <w:tcPr>
            <w:tcW w:w="1847" w:type="dxa"/>
            <w:noWrap/>
            <w:hideMark/>
          </w:tcPr>
          <w:p w14:paraId="76A4E8B8" w14:textId="77777777" w:rsidR="008570FB" w:rsidRPr="00A9683A" w:rsidRDefault="008570FB" w:rsidP="008570F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61.8</w:t>
            </w:r>
          </w:p>
        </w:tc>
        <w:tc>
          <w:tcPr>
            <w:tcW w:w="1701" w:type="dxa"/>
            <w:noWrap/>
            <w:hideMark/>
          </w:tcPr>
          <w:p w14:paraId="2F80CD7C" w14:textId="77777777" w:rsidR="008570FB" w:rsidRPr="00A9683A" w:rsidRDefault="008570FB" w:rsidP="008570F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40.3</w:t>
            </w:r>
          </w:p>
        </w:tc>
        <w:tc>
          <w:tcPr>
            <w:tcW w:w="1703" w:type="dxa"/>
            <w:noWrap/>
            <w:hideMark/>
          </w:tcPr>
          <w:p w14:paraId="7B57E496" w14:textId="77777777" w:rsidR="008570FB" w:rsidRPr="00A9683A" w:rsidRDefault="008570FB" w:rsidP="008570F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64.8</w:t>
            </w:r>
          </w:p>
        </w:tc>
      </w:tr>
      <w:tr w:rsidR="008570FB" w:rsidRPr="00A9683A" w14:paraId="15F0E498" w14:textId="77777777" w:rsidTr="00A035B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114F0211" w14:textId="77777777" w:rsidR="008570FB" w:rsidRPr="00A9683A" w:rsidRDefault="008570FB" w:rsidP="008570FB">
            <w:pPr>
              <w:spacing w:after="0" w:line="240" w:lineRule="auto"/>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Declined</w:t>
            </w:r>
          </w:p>
        </w:tc>
        <w:tc>
          <w:tcPr>
            <w:tcW w:w="1701" w:type="dxa"/>
            <w:noWrap/>
            <w:hideMark/>
          </w:tcPr>
          <w:p w14:paraId="1F0F11EE" w14:textId="77777777" w:rsidR="008570FB" w:rsidRPr="00A9683A" w:rsidRDefault="008570FB" w:rsidP="008570F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64.1</w:t>
            </w:r>
          </w:p>
        </w:tc>
        <w:tc>
          <w:tcPr>
            <w:tcW w:w="1847" w:type="dxa"/>
            <w:noWrap/>
            <w:hideMark/>
          </w:tcPr>
          <w:p w14:paraId="202FA371" w14:textId="77777777" w:rsidR="008570FB" w:rsidRPr="00A9683A" w:rsidRDefault="008570FB" w:rsidP="008570F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36.9</w:t>
            </w:r>
          </w:p>
        </w:tc>
        <w:tc>
          <w:tcPr>
            <w:tcW w:w="1701" w:type="dxa"/>
            <w:noWrap/>
            <w:hideMark/>
          </w:tcPr>
          <w:p w14:paraId="5E9DE091" w14:textId="77777777" w:rsidR="008570FB" w:rsidRPr="00A9683A" w:rsidRDefault="008570FB" w:rsidP="008570F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47.3</w:t>
            </w:r>
          </w:p>
        </w:tc>
        <w:tc>
          <w:tcPr>
            <w:tcW w:w="1703" w:type="dxa"/>
            <w:noWrap/>
            <w:hideMark/>
          </w:tcPr>
          <w:p w14:paraId="69BD158E" w14:textId="77777777" w:rsidR="008570FB" w:rsidRPr="00A9683A" w:rsidRDefault="008570FB" w:rsidP="008570F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A9683A">
              <w:rPr>
                <w:rFonts w:ascii="Calibri" w:eastAsia="Times New Roman" w:hAnsi="Calibri" w:cs="Calibri"/>
                <w:color w:val="000000"/>
                <w:sz w:val="24"/>
                <w:szCs w:val="24"/>
                <w:lang w:eastAsia="en-GB"/>
              </w:rPr>
              <w:t>33.9</w:t>
            </w:r>
          </w:p>
        </w:tc>
      </w:tr>
    </w:tbl>
    <w:p w14:paraId="096A927A" w14:textId="147602D2" w:rsidR="00234C59" w:rsidRPr="00FD0EF8" w:rsidRDefault="00234C59">
      <w:pPr>
        <w:spacing w:after="160" w:line="259" w:lineRule="auto"/>
        <w:rPr>
          <w:rFonts w:ascii="Calibri" w:hAnsi="Calibri" w:cs="Calibri"/>
          <w:b/>
          <w:sz w:val="26"/>
          <w:szCs w:val="26"/>
        </w:rPr>
      </w:pPr>
      <w:r w:rsidRPr="00FD0EF8">
        <w:rPr>
          <w:rFonts w:ascii="Calibri" w:hAnsi="Calibri" w:cs="Calibri"/>
          <w:b/>
          <w:sz w:val="26"/>
          <w:szCs w:val="26"/>
        </w:rPr>
        <w:br w:type="page"/>
      </w:r>
    </w:p>
    <w:p w14:paraId="66AB866C" w14:textId="6E8B6267" w:rsidR="00CB2C68" w:rsidRPr="00BA50FD" w:rsidRDefault="002128D6" w:rsidP="00CB2C68">
      <w:pPr>
        <w:rPr>
          <w:rFonts w:ascii="Calibri" w:hAnsi="Calibri" w:cs="Calibri"/>
          <w:b/>
          <w:sz w:val="26"/>
          <w:szCs w:val="26"/>
        </w:rPr>
      </w:pPr>
      <w:r>
        <w:rPr>
          <w:rFonts w:ascii="Calibri" w:hAnsi="Calibri" w:cs="Calibri"/>
          <w:b/>
          <w:sz w:val="26"/>
          <w:szCs w:val="26"/>
        </w:rPr>
        <w:lastRenderedPageBreak/>
        <w:t>39</w:t>
      </w:r>
      <w:r w:rsidR="00CB2C68" w:rsidRPr="00BA50FD">
        <w:rPr>
          <w:rFonts w:ascii="Calibri" w:hAnsi="Calibri" w:cs="Calibri"/>
          <w:b/>
          <w:sz w:val="26"/>
          <w:szCs w:val="26"/>
        </w:rPr>
        <w:t>.  How concerned are you about Climate Emergency?</w:t>
      </w:r>
    </w:p>
    <w:p w14:paraId="5D50CDED" w14:textId="32EC9D4F" w:rsidR="00CB2C68" w:rsidRPr="005B6C4D" w:rsidRDefault="00CB2C68" w:rsidP="00CB2C68">
      <w:pPr>
        <w:rPr>
          <w:rFonts w:ascii="Calibri" w:hAnsi="Calibri" w:cs="Calibri"/>
          <w:bCs/>
          <w:sz w:val="24"/>
          <w:szCs w:val="24"/>
        </w:rPr>
      </w:pPr>
      <w:r w:rsidRPr="005B6C4D">
        <w:rPr>
          <w:rFonts w:ascii="Calibri" w:hAnsi="Calibri" w:cs="Calibri"/>
          <w:sz w:val="24"/>
          <w:szCs w:val="24"/>
        </w:rPr>
        <w:t>Th</w:t>
      </w:r>
      <w:r w:rsidR="00D44A69" w:rsidRPr="005B6C4D">
        <w:rPr>
          <w:rFonts w:ascii="Calibri" w:hAnsi="Calibri" w:cs="Calibri"/>
          <w:sz w:val="24"/>
          <w:szCs w:val="24"/>
        </w:rPr>
        <w:t>re</w:t>
      </w:r>
      <w:r w:rsidRPr="005B6C4D">
        <w:rPr>
          <w:rFonts w:ascii="Calibri" w:hAnsi="Calibri" w:cs="Calibri"/>
          <w:sz w:val="24"/>
          <w:szCs w:val="24"/>
        </w:rPr>
        <w:t xml:space="preserve">e </w:t>
      </w:r>
      <w:r w:rsidR="00D44A69" w:rsidRPr="005B6C4D">
        <w:rPr>
          <w:rFonts w:ascii="Calibri" w:hAnsi="Calibri" w:cs="Calibri"/>
          <w:sz w:val="24"/>
          <w:szCs w:val="24"/>
        </w:rPr>
        <w:t>quarters</w:t>
      </w:r>
      <w:r w:rsidRPr="005B6C4D">
        <w:rPr>
          <w:rFonts w:ascii="Calibri" w:hAnsi="Calibri" w:cs="Calibri"/>
          <w:sz w:val="24"/>
          <w:szCs w:val="24"/>
        </w:rPr>
        <w:t xml:space="preserve"> of respondents </w:t>
      </w:r>
      <w:r w:rsidR="00D44A69" w:rsidRPr="005B6C4D">
        <w:rPr>
          <w:rFonts w:ascii="Calibri" w:hAnsi="Calibri" w:cs="Calibri"/>
          <w:sz w:val="24"/>
          <w:szCs w:val="24"/>
        </w:rPr>
        <w:t xml:space="preserve">(75.6%) </w:t>
      </w:r>
      <w:r w:rsidRPr="005B6C4D">
        <w:rPr>
          <w:rFonts w:ascii="Calibri" w:hAnsi="Calibri" w:cs="Calibri"/>
          <w:sz w:val="24"/>
          <w:szCs w:val="24"/>
        </w:rPr>
        <w:t>expressed concern about Climate Emergency, reflecting the findings of previous surveys</w:t>
      </w:r>
      <w:r w:rsidRPr="005B6C4D">
        <w:rPr>
          <w:rFonts w:ascii="Calibri" w:hAnsi="Calibri" w:cs="Calibri"/>
          <w:bCs/>
          <w:sz w:val="24"/>
          <w:szCs w:val="24"/>
        </w:rPr>
        <w:t>.</w:t>
      </w:r>
    </w:p>
    <w:p w14:paraId="7FF8DE20" w14:textId="7A4598A7" w:rsidR="00CB2C68" w:rsidRPr="00BA50FD" w:rsidRDefault="00CB2C68" w:rsidP="00CB2C68">
      <w:pPr>
        <w:rPr>
          <w:rFonts w:ascii="Calibri" w:hAnsi="Calibri" w:cs="Calibri"/>
          <w:bCs/>
          <w:sz w:val="24"/>
          <w:szCs w:val="24"/>
        </w:rPr>
      </w:pPr>
      <w:r w:rsidRPr="00605D61">
        <w:rPr>
          <w:rFonts w:ascii="Calibri" w:hAnsi="Calibri" w:cs="Calibri"/>
          <w:bCs/>
          <w:sz w:val="24"/>
          <w:szCs w:val="24"/>
        </w:rPr>
        <w:t>Levels of concern ranged from 8</w:t>
      </w:r>
      <w:r w:rsidR="005B6C4D" w:rsidRPr="00605D61">
        <w:rPr>
          <w:rFonts w:ascii="Calibri" w:hAnsi="Calibri" w:cs="Calibri"/>
          <w:bCs/>
          <w:sz w:val="24"/>
          <w:szCs w:val="24"/>
        </w:rPr>
        <w:t>4</w:t>
      </w:r>
      <w:r w:rsidRPr="00605D61">
        <w:rPr>
          <w:rFonts w:ascii="Calibri" w:hAnsi="Calibri" w:cs="Calibri"/>
          <w:bCs/>
          <w:sz w:val="24"/>
          <w:szCs w:val="24"/>
        </w:rPr>
        <w:t>.</w:t>
      </w:r>
      <w:r w:rsidR="005B6C4D" w:rsidRPr="00605D61">
        <w:rPr>
          <w:rFonts w:ascii="Calibri" w:hAnsi="Calibri" w:cs="Calibri"/>
          <w:bCs/>
          <w:sz w:val="24"/>
          <w:szCs w:val="24"/>
        </w:rPr>
        <w:t>1</w:t>
      </w:r>
      <w:r w:rsidRPr="00605D61">
        <w:rPr>
          <w:rFonts w:ascii="Calibri" w:hAnsi="Calibri" w:cs="Calibri"/>
          <w:bCs/>
          <w:sz w:val="24"/>
          <w:szCs w:val="24"/>
        </w:rPr>
        <w:t xml:space="preserve">% amongst </w:t>
      </w:r>
      <w:r w:rsidR="005B6C4D" w:rsidRPr="00605D61">
        <w:rPr>
          <w:rFonts w:ascii="Calibri" w:hAnsi="Calibri" w:cs="Calibri"/>
          <w:bCs/>
          <w:sz w:val="24"/>
          <w:szCs w:val="24"/>
        </w:rPr>
        <w:t>Welsh speakers</w:t>
      </w:r>
      <w:r w:rsidRPr="00605D61">
        <w:rPr>
          <w:rFonts w:ascii="Calibri" w:hAnsi="Calibri" w:cs="Calibri"/>
          <w:bCs/>
          <w:sz w:val="24"/>
          <w:szCs w:val="24"/>
        </w:rPr>
        <w:t xml:space="preserve"> to 68</w:t>
      </w:r>
      <w:r w:rsidR="005B6C4D" w:rsidRPr="00605D61">
        <w:rPr>
          <w:rFonts w:ascii="Calibri" w:hAnsi="Calibri" w:cs="Calibri"/>
          <w:bCs/>
          <w:sz w:val="24"/>
          <w:szCs w:val="24"/>
        </w:rPr>
        <w:t>.5</w:t>
      </w:r>
      <w:r w:rsidRPr="00605D61">
        <w:rPr>
          <w:rFonts w:ascii="Calibri" w:hAnsi="Calibri" w:cs="Calibri"/>
          <w:bCs/>
          <w:sz w:val="24"/>
          <w:szCs w:val="24"/>
        </w:rPr>
        <w:t>% amongst men.</w:t>
      </w:r>
      <w:r w:rsidRPr="00BA50FD">
        <w:rPr>
          <w:rFonts w:ascii="Calibri" w:hAnsi="Calibri" w:cs="Calibri"/>
          <w:bCs/>
          <w:sz w:val="24"/>
          <w:szCs w:val="24"/>
        </w:rPr>
        <w:t xml:space="preserve">  </w:t>
      </w:r>
    </w:p>
    <w:p w14:paraId="096E7A73" w14:textId="5AFE30B5" w:rsidR="00CB2C68" w:rsidRPr="00BA50FD" w:rsidRDefault="00691549" w:rsidP="00CB2C68">
      <w:pPr>
        <w:rPr>
          <w:i/>
          <w:sz w:val="24"/>
          <w:szCs w:val="24"/>
        </w:rPr>
      </w:pPr>
      <w:r>
        <w:rPr>
          <w:noProof/>
          <w14:ligatures w14:val="standardContextual"/>
        </w:rPr>
        <w:drawing>
          <wp:inline distT="0" distB="0" distL="0" distR="0" wp14:anchorId="27087B57" wp14:editId="1B3F5F62">
            <wp:extent cx="5731510" cy="2974340"/>
            <wp:effectExtent l="0" t="0" r="2540" b="16510"/>
            <wp:docPr id="888077568" name="Chart 1" descr="Chart showing response pattern described in the narrative text">
              <a:extLst xmlns:a="http://schemas.openxmlformats.org/drawingml/2006/main">
                <a:ext uri="{FF2B5EF4-FFF2-40B4-BE49-F238E27FC236}">
                  <a16:creationId xmlns:a16="http://schemas.microsoft.com/office/drawing/2014/main" id="{5D6703DC-0493-4A47-9D59-C1500D1E11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0"/>
              </a:graphicData>
            </a:graphic>
          </wp:inline>
        </w:drawing>
      </w:r>
      <w:r w:rsidR="00CB2C68" w:rsidRPr="00BA50FD">
        <w:t xml:space="preserve"> </w:t>
      </w:r>
      <w:r w:rsidR="00CB2C68" w:rsidRPr="00BA50FD">
        <w:rPr>
          <w:i/>
          <w:sz w:val="24"/>
          <w:szCs w:val="24"/>
        </w:rPr>
        <w:t>Base sizes shown in brackets; excludes ‘Don’t Know’ responses</w:t>
      </w:r>
      <w:r w:rsidR="00CB2C68">
        <w:rPr>
          <w:i/>
          <w:sz w:val="24"/>
          <w:szCs w:val="24"/>
        </w:rPr>
        <w:t>.</w:t>
      </w:r>
    </w:p>
    <w:p w14:paraId="6E5C34F6" w14:textId="77777777" w:rsidR="00CB2C68" w:rsidRPr="00BA50FD" w:rsidRDefault="00CB2C68" w:rsidP="00CB2C68">
      <w:pPr>
        <w:rPr>
          <w:rFonts w:ascii="Calibri" w:hAnsi="Calibri" w:cs="Calibri"/>
          <w:bCs/>
          <w:sz w:val="24"/>
          <w:szCs w:val="24"/>
        </w:rPr>
      </w:pPr>
    </w:p>
    <w:p w14:paraId="6268C17E" w14:textId="77777777" w:rsidR="00CB2C68" w:rsidRPr="00BA50FD" w:rsidRDefault="00CB2C68" w:rsidP="00CB2C68">
      <w:pPr>
        <w:rPr>
          <w:rFonts w:ascii="Calibri" w:hAnsi="Calibri" w:cs="Calibri"/>
          <w:bCs/>
          <w:sz w:val="24"/>
          <w:szCs w:val="24"/>
        </w:rPr>
      </w:pPr>
      <w:r w:rsidRPr="00FB6729">
        <w:rPr>
          <w:rFonts w:ascii="Calibri" w:hAnsi="Calibri" w:cs="Calibri"/>
          <w:bCs/>
          <w:sz w:val="24"/>
          <w:szCs w:val="24"/>
        </w:rPr>
        <w:t>There was no correlation with level of deprivation.</w:t>
      </w:r>
    </w:p>
    <w:p w14:paraId="48AAA85B"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56099707" w14:textId="709E5EB4" w:rsidR="00CB2C68" w:rsidRPr="00BA50FD" w:rsidRDefault="00CB2C68" w:rsidP="00CB2C68">
      <w:pPr>
        <w:rPr>
          <w:rFonts w:ascii="Calibri" w:hAnsi="Calibri" w:cs="Calibri"/>
          <w:b/>
          <w:sz w:val="26"/>
          <w:szCs w:val="26"/>
        </w:rPr>
      </w:pPr>
      <w:r w:rsidRPr="007B045C">
        <w:rPr>
          <w:rFonts w:ascii="Calibri" w:hAnsi="Calibri" w:cs="Calibri"/>
          <w:b/>
          <w:sz w:val="26"/>
          <w:szCs w:val="26"/>
        </w:rPr>
        <w:lastRenderedPageBreak/>
        <w:t>Do you feel t</w:t>
      </w:r>
      <w:r w:rsidR="00DE2BA9" w:rsidRPr="007B045C">
        <w:rPr>
          <w:rFonts w:ascii="Calibri" w:hAnsi="Calibri" w:cs="Calibri"/>
          <w:b/>
          <w:sz w:val="26"/>
          <w:szCs w:val="26"/>
        </w:rPr>
        <w:t>hat t</w:t>
      </w:r>
      <w:r w:rsidRPr="007B045C">
        <w:rPr>
          <w:rFonts w:ascii="Calibri" w:hAnsi="Calibri" w:cs="Calibri"/>
          <w:b/>
          <w:sz w:val="26"/>
          <w:szCs w:val="26"/>
        </w:rPr>
        <w:t xml:space="preserve">he Council </w:t>
      </w:r>
      <w:r w:rsidR="00DE2BA9" w:rsidRPr="007B045C">
        <w:rPr>
          <w:rFonts w:ascii="Calibri" w:hAnsi="Calibri" w:cs="Calibri"/>
          <w:b/>
          <w:sz w:val="26"/>
          <w:szCs w:val="26"/>
        </w:rPr>
        <w:t>should continue</w:t>
      </w:r>
      <w:r w:rsidRPr="007B045C">
        <w:rPr>
          <w:rFonts w:ascii="Calibri" w:hAnsi="Calibri" w:cs="Calibri"/>
          <w:b/>
          <w:sz w:val="26"/>
          <w:szCs w:val="26"/>
        </w:rPr>
        <w:t xml:space="preserve"> to </w:t>
      </w:r>
      <w:r w:rsidR="00DE2BA9" w:rsidRPr="007B045C">
        <w:rPr>
          <w:rFonts w:ascii="Calibri" w:hAnsi="Calibri" w:cs="Calibri"/>
          <w:b/>
          <w:sz w:val="26"/>
          <w:szCs w:val="26"/>
        </w:rPr>
        <w:t>take action</w:t>
      </w:r>
      <w:r w:rsidRPr="007B045C">
        <w:rPr>
          <w:rFonts w:ascii="Calibri" w:hAnsi="Calibri" w:cs="Calibri"/>
          <w:b/>
          <w:sz w:val="26"/>
          <w:szCs w:val="26"/>
        </w:rPr>
        <w:t xml:space="preserve"> to</w:t>
      </w:r>
      <w:r w:rsidR="007B045C" w:rsidRPr="007B045C">
        <w:rPr>
          <w:rFonts w:ascii="Calibri" w:hAnsi="Calibri" w:cs="Calibri"/>
          <w:b/>
          <w:sz w:val="26"/>
          <w:szCs w:val="26"/>
        </w:rPr>
        <w:t xml:space="preserve"> respond to</w:t>
      </w:r>
      <w:r w:rsidRPr="007B045C">
        <w:rPr>
          <w:rFonts w:ascii="Calibri" w:hAnsi="Calibri" w:cs="Calibri"/>
          <w:b/>
          <w:sz w:val="26"/>
          <w:szCs w:val="26"/>
        </w:rPr>
        <w:t xml:space="preserve"> the challenge of Climate Emergency?</w:t>
      </w:r>
    </w:p>
    <w:p w14:paraId="47C48362" w14:textId="2CA55C09" w:rsidR="003C161F" w:rsidRPr="00962D58" w:rsidRDefault="00CB2C68" w:rsidP="00CB2C68">
      <w:pPr>
        <w:rPr>
          <w:rFonts w:ascii="Calibri" w:hAnsi="Calibri" w:cs="Calibri"/>
          <w:sz w:val="24"/>
          <w:szCs w:val="24"/>
        </w:rPr>
      </w:pPr>
      <w:r w:rsidRPr="00962D58">
        <w:rPr>
          <w:rFonts w:ascii="Calibri" w:hAnsi="Calibri" w:cs="Calibri"/>
          <w:sz w:val="24"/>
          <w:szCs w:val="24"/>
        </w:rPr>
        <w:t xml:space="preserve">Looking at all responses, </w:t>
      </w:r>
      <w:r w:rsidR="0031372C" w:rsidRPr="00962D58">
        <w:rPr>
          <w:rFonts w:ascii="Calibri" w:hAnsi="Calibri" w:cs="Calibri"/>
          <w:sz w:val="24"/>
          <w:szCs w:val="24"/>
        </w:rPr>
        <w:t>two-thirds (65.1%)</w:t>
      </w:r>
      <w:r w:rsidR="008C5EBD" w:rsidRPr="00962D58">
        <w:rPr>
          <w:rFonts w:ascii="Calibri" w:hAnsi="Calibri" w:cs="Calibri"/>
          <w:sz w:val="24"/>
          <w:szCs w:val="24"/>
        </w:rPr>
        <w:t xml:space="preserve"> felt the </w:t>
      </w:r>
      <w:r w:rsidR="008403D7" w:rsidRPr="00962D58">
        <w:rPr>
          <w:rFonts w:ascii="Calibri" w:hAnsi="Calibri" w:cs="Calibri"/>
          <w:sz w:val="24"/>
          <w:szCs w:val="24"/>
        </w:rPr>
        <w:t>Coun</w:t>
      </w:r>
      <w:r w:rsidR="00C81BBE" w:rsidRPr="00962D58">
        <w:rPr>
          <w:rFonts w:ascii="Calibri" w:hAnsi="Calibri" w:cs="Calibri"/>
          <w:sz w:val="24"/>
          <w:szCs w:val="24"/>
        </w:rPr>
        <w:t>c</w:t>
      </w:r>
      <w:r w:rsidR="008403D7" w:rsidRPr="00962D58">
        <w:rPr>
          <w:rFonts w:ascii="Calibri" w:hAnsi="Calibri" w:cs="Calibri"/>
          <w:sz w:val="24"/>
          <w:szCs w:val="24"/>
        </w:rPr>
        <w:t>i</w:t>
      </w:r>
      <w:r w:rsidR="00C81BBE" w:rsidRPr="00962D58">
        <w:rPr>
          <w:rFonts w:ascii="Calibri" w:hAnsi="Calibri" w:cs="Calibri"/>
          <w:sz w:val="24"/>
          <w:szCs w:val="24"/>
        </w:rPr>
        <w:t>l should continue to take action to respond to the challenge</w:t>
      </w:r>
      <w:r w:rsidR="00CA7B7D" w:rsidRPr="00962D58">
        <w:rPr>
          <w:rFonts w:ascii="Calibri" w:hAnsi="Calibri" w:cs="Calibri"/>
          <w:sz w:val="24"/>
          <w:szCs w:val="24"/>
        </w:rPr>
        <w:t xml:space="preserve"> of the climate emergency</w:t>
      </w:r>
      <w:r w:rsidR="00852B4E" w:rsidRPr="00962D58">
        <w:rPr>
          <w:rFonts w:ascii="Calibri" w:hAnsi="Calibri" w:cs="Calibri"/>
          <w:sz w:val="24"/>
          <w:szCs w:val="24"/>
        </w:rPr>
        <w:t>, with a fifth (20.9%) feeling action is not needed</w:t>
      </w:r>
      <w:r w:rsidR="008C5EBD" w:rsidRPr="00962D58">
        <w:rPr>
          <w:rFonts w:ascii="Calibri" w:hAnsi="Calibri" w:cs="Calibri"/>
          <w:sz w:val="24"/>
          <w:szCs w:val="24"/>
        </w:rPr>
        <w:t xml:space="preserve">; </w:t>
      </w:r>
      <w:r w:rsidRPr="00962D58">
        <w:rPr>
          <w:rFonts w:ascii="Calibri" w:hAnsi="Calibri" w:cs="Calibri"/>
          <w:sz w:val="24"/>
          <w:szCs w:val="24"/>
        </w:rPr>
        <w:t xml:space="preserve">around </w:t>
      </w:r>
      <w:r w:rsidR="003C161F" w:rsidRPr="00962D58">
        <w:rPr>
          <w:rFonts w:ascii="Calibri" w:hAnsi="Calibri" w:cs="Calibri"/>
          <w:sz w:val="24"/>
          <w:szCs w:val="24"/>
        </w:rPr>
        <w:t>one</w:t>
      </w:r>
      <w:r w:rsidRPr="00962D58">
        <w:rPr>
          <w:rFonts w:ascii="Calibri" w:hAnsi="Calibri" w:cs="Calibri"/>
          <w:sz w:val="24"/>
          <w:szCs w:val="24"/>
        </w:rPr>
        <w:t xml:space="preserve"> in </w:t>
      </w:r>
      <w:r w:rsidR="003C161F" w:rsidRPr="00962D58">
        <w:rPr>
          <w:rFonts w:ascii="Calibri" w:hAnsi="Calibri" w:cs="Calibri"/>
          <w:sz w:val="24"/>
          <w:szCs w:val="24"/>
        </w:rPr>
        <w:t>seven (14.0</w:t>
      </w:r>
      <w:r w:rsidRPr="00962D58">
        <w:rPr>
          <w:rFonts w:ascii="Calibri" w:hAnsi="Calibri" w:cs="Calibri"/>
          <w:sz w:val="24"/>
          <w:szCs w:val="24"/>
        </w:rPr>
        <w:t>%) were unsure.</w:t>
      </w:r>
    </w:p>
    <w:p w14:paraId="48F3DDEE" w14:textId="382C6AEE" w:rsidR="00CB2C68" w:rsidRPr="00BA50FD" w:rsidRDefault="00CB2C68" w:rsidP="00CB2C68">
      <w:pPr>
        <w:rPr>
          <w:rFonts w:ascii="Calibri" w:hAnsi="Calibri" w:cs="Calibri"/>
          <w:bCs/>
          <w:sz w:val="24"/>
          <w:szCs w:val="24"/>
        </w:rPr>
      </w:pPr>
      <w:r w:rsidRPr="009C19C6">
        <w:rPr>
          <w:rFonts w:ascii="Calibri" w:hAnsi="Calibri" w:cs="Calibri"/>
          <w:sz w:val="24"/>
          <w:szCs w:val="24"/>
        </w:rPr>
        <w:t xml:space="preserve">When excluding those answering, ‘Don’t know’, </w:t>
      </w:r>
      <w:r w:rsidR="005326E4" w:rsidRPr="009C19C6">
        <w:rPr>
          <w:rFonts w:ascii="Calibri" w:hAnsi="Calibri" w:cs="Calibri"/>
          <w:bCs/>
          <w:sz w:val="24"/>
          <w:szCs w:val="24"/>
        </w:rPr>
        <w:t>three-</w:t>
      </w:r>
      <w:r w:rsidR="00741645" w:rsidRPr="009C19C6">
        <w:rPr>
          <w:rFonts w:ascii="Calibri" w:hAnsi="Calibri" w:cs="Calibri"/>
          <w:bCs/>
          <w:sz w:val="24"/>
          <w:szCs w:val="24"/>
        </w:rPr>
        <w:t>quarter</w:t>
      </w:r>
      <w:r w:rsidR="005326E4" w:rsidRPr="009C19C6">
        <w:rPr>
          <w:rFonts w:ascii="Calibri" w:hAnsi="Calibri" w:cs="Calibri"/>
          <w:bCs/>
          <w:sz w:val="24"/>
          <w:szCs w:val="24"/>
        </w:rPr>
        <w:t>s</w:t>
      </w:r>
      <w:r w:rsidR="00741645" w:rsidRPr="009C19C6">
        <w:rPr>
          <w:rFonts w:ascii="Calibri" w:hAnsi="Calibri" w:cs="Calibri"/>
          <w:bCs/>
          <w:sz w:val="24"/>
          <w:szCs w:val="24"/>
        </w:rPr>
        <w:t xml:space="preserve"> </w:t>
      </w:r>
      <w:r w:rsidR="005326E4" w:rsidRPr="009C19C6">
        <w:rPr>
          <w:rFonts w:ascii="Calibri" w:hAnsi="Calibri" w:cs="Calibri"/>
          <w:bCs/>
          <w:sz w:val="24"/>
          <w:szCs w:val="24"/>
        </w:rPr>
        <w:t xml:space="preserve">(75.7%) </w:t>
      </w:r>
      <w:r w:rsidR="009B1708" w:rsidRPr="009C19C6">
        <w:rPr>
          <w:rFonts w:ascii="Calibri" w:hAnsi="Calibri" w:cs="Calibri"/>
          <w:bCs/>
          <w:sz w:val="24"/>
          <w:szCs w:val="24"/>
        </w:rPr>
        <w:t xml:space="preserve">supported </w:t>
      </w:r>
      <w:r w:rsidR="009C19C6">
        <w:rPr>
          <w:rFonts w:ascii="Calibri" w:hAnsi="Calibri" w:cs="Calibri"/>
          <w:bCs/>
          <w:sz w:val="24"/>
          <w:szCs w:val="24"/>
        </w:rPr>
        <w:t>continued</w:t>
      </w:r>
      <w:r w:rsidR="009B1708" w:rsidRPr="009C19C6">
        <w:rPr>
          <w:rFonts w:ascii="Calibri" w:hAnsi="Calibri" w:cs="Calibri"/>
          <w:bCs/>
          <w:sz w:val="24"/>
          <w:szCs w:val="24"/>
        </w:rPr>
        <w:t xml:space="preserve"> action, compared with </w:t>
      </w:r>
      <w:r w:rsidR="00741645" w:rsidRPr="009C19C6">
        <w:rPr>
          <w:rFonts w:ascii="Calibri" w:hAnsi="Calibri" w:cs="Calibri"/>
          <w:bCs/>
          <w:sz w:val="24"/>
          <w:szCs w:val="24"/>
        </w:rPr>
        <w:t>24.3%</w:t>
      </w:r>
      <w:r w:rsidR="00CF1915" w:rsidRPr="009C19C6">
        <w:rPr>
          <w:rFonts w:ascii="Calibri" w:hAnsi="Calibri" w:cs="Calibri"/>
          <w:bCs/>
          <w:sz w:val="24"/>
          <w:szCs w:val="24"/>
        </w:rPr>
        <w:t xml:space="preserve"> who did not</w:t>
      </w:r>
      <w:r w:rsidRPr="009C19C6">
        <w:rPr>
          <w:rFonts w:ascii="Calibri" w:hAnsi="Calibri" w:cs="Calibri"/>
          <w:sz w:val="24"/>
          <w:szCs w:val="24"/>
        </w:rPr>
        <w:t>.</w:t>
      </w:r>
    </w:p>
    <w:p w14:paraId="4E95CD00" w14:textId="5F40F322" w:rsidR="00CB2C68" w:rsidRDefault="003C7224" w:rsidP="00CB2C68">
      <w:pPr>
        <w:rPr>
          <w:i/>
          <w:sz w:val="24"/>
          <w:szCs w:val="24"/>
        </w:rPr>
      </w:pPr>
      <w:r>
        <w:rPr>
          <w:noProof/>
          <w14:ligatures w14:val="standardContextual"/>
        </w:rPr>
        <w:drawing>
          <wp:inline distT="0" distB="0" distL="0" distR="0" wp14:anchorId="2F93DA37" wp14:editId="149EF32C">
            <wp:extent cx="5731510" cy="1988820"/>
            <wp:effectExtent l="0" t="0" r="2540" b="11430"/>
            <wp:docPr id="1463089740" name="Chart 1" descr="Chart showing response pattern described in the narrative text">
              <a:extLst xmlns:a="http://schemas.openxmlformats.org/drawingml/2006/main">
                <a:ext uri="{FF2B5EF4-FFF2-40B4-BE49-F238E27FC236}">
                  <a16:creationId xmlns:a16="http://schemas.microsoft.com/office/drawing/2014/main" id="{CD2CAA99-A542-45AC-B484-3B51A417B47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1"/>
              </a:graphicData>
            </a:graphic>
          </wp:inline>
        </w:drawing>
      </w:r>
      <w:r w:rsidR="00CB2C68" w:rsidRPr="00BA50FD">
        <w:rPr>
          <w:i/>
          <w:sz w:val="24"/>
          <w:szCs w:val="24"/>
        </w:rPr>
        <w:t xml:space="preserve"> Base sizes shown in brackets</w:t>
      </w:r>
      <w:r w:rsidR="00CB2C68">
        <w:rPr>
          <w:i/>
          <w:sz w:val="24"/>
          <w:szCs w:val="24"/>
        </w:rPr>
        <w:t>.</w:t>
      </w:r>
    </w:p>
    <w:p w14:paraId="4BB365CE" w14:textId="77777777" w:rsidR="00803361" w:rsidRDefault="00803361" w:rsidP="00CB2C68">
      <w:pPr>
        <w:rPr>
          <w:bCs/>
          <w:i/>
          <w:sz w:val="24"/>
          <w:szCs w:val="24"/>
        </w:rPr>
      </w:pPr>
    </w:p>
    <w:p w14:paraId="63E65529" w14:textId="782DE5A1" w:rsidR="00CB2C68" w:rsidRPr="00BA50FD" w:rsidRDefault="00647BD3" w:rsidP="00CB2C68">
      <w:pPr>
        <w:rPr>
          <w:rFonts w:ascii="Calibri" w:hAnsi="Calibri" w:cs="Calibri"/>
          <w:bCs/>
          <w:sz w:val="24"/>
          <w:szCs w:val="24"/>
        </w:rPr>
      </w:pPr>
      <w:r>
        <w:rPr>
          <w:rFonts w:ascii="Calibri" w:hAnsi="Calibri" w:cs="Calibri"/>
          <w:sz w:val="24"/>
          <w:szCs w:val="24"/>
        </w:rPr>
        <w:t>At least two-thirds</w:t>
      </w:r>
      <w:r w:rsidR="004B34A8">
        <w:rPr>
          <w:rFonts w:ascii="Calibri" w:hAnsi="Calibri" w:cs="Calibri"/>
          <w:sz w:val="24"/>
          <w:szCs w:val="24"/>
        </w:rPr>
        <w:t xml:space="preserve"> </w:t>
      </w:r>
      <w:r w:rsidR="007B0EB9">
        <w:rPr>
          <w:rFonts w:ascii="Calibri" w:hAnsi="Calibri" w:cs="Calibri"/>
          <w:sz w:val="24"/>
          <w:szCs w:val="24"/>
        </w:rPr>
        <w:t>of each demo</w:t>
      </w:r>
      <w:r w:rsidR="00525F51">
        <w:rPr>
          <w:rFonts w:ascii="Calibri" w:hAnsi="Calibri" w:cs="Calibri"/>
          <w:sz w:val="24"/>
          <w:szCs w:val="24"/>
        </w:rPr>
        <w:t xml:space="preserve">graphic group analysed </w:t>
      </w:r>
      <w:r w:rsidR="00F32DCF">
        <w:rPr>
          <w:rFonts w:ascii="Calibri" w:hAnsi="Calibri" w:cs="Calibri"/>
          <w:sz w:val="24"/>
          <w:szCs w:val="24"/>
        </w:rPr>
        <w:t xml:space="preserve">felt the Council should continue to </w:t>
      </w:r>
      <w:r w:rsidR="00053F0C">
        <w:rPr>
          <w:rFonts w:ascii="Calibri" w:hAnsi="Calibri" w:cs="Calibri"/>
          <w:sz w:val="24"/>
          <w:szCs w:val="24"/>
        </w:rPr>
        <w:t>take action to respond to the challenge of the climate emergency</w:t>
      </w:r>
      <w:r w:rsidR="003769CB">
        <w:rPr>
          <w:rFonts w:ascii="Calibri" w:hAnsi="Calibri" w:cs="Calibri"/>
          <w:sz w:val="24"/>
          <w:szCs w:val="24"/>
        </w:rPr>
        <w:t>.</w:t>
      </w:r>
    </w:p>
    <w:p w14:paraId="165DEFC5" w14:textId="6531A3A6" w:rsidR="00CB2C68" w:rsidRPr="00BA50FD" w:rsidRDefault="009730C0" w:rsidP="00CB2C68">
      <w:pPr>
        <w:rPr>
          <w:i/>
          <w:sz w:val="24"/>
          <w:szCs w:val="24"/>
        </w:rPr>
      </w:pPr>
      <w:r>
        <w:rPr>
          <w:noProof/>
          <w14:ligatures w14:val="standardContextual"/>
        </w:rPr>
        <w:drawing>
          <wp:inline distT="0" distB="0" distL="0" distR="0" wp14:anchorId="7A54856E" wp14:editId="26AFDC72">
            <wp:extent cx="5731510" cy="2974340"/>
            <wp:effectExtent l="0" t="0" r="2540" b="16510"/>
            <wp:docPr id="193490353" name="Chart 1" descr="Chart showing response pattern described in the narrative text">
              <a:extLst xmlns:a="http://schemas.openxmlformats.org/drawingml/2006/main">
                <a:ext uri="{FF2B5EF4-FFF2-40B4-BE49-F238E27FC236}">
                  <a16:creationId xmlns:a16="http://schemas.microsoft.com/office/drawing/2014/main" id="{D2367F22-4D48-4C77-834F-0D2D354B524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2"/>
              </a:graphicData>
            </a:graphic>
          </wp:inline>
        </w:drawing>
      </w:r>
      <w:r w:rsidR="00CB2C68" w:rsidRPr="00BA50FD">
        <w:rPr>
          <w:i/>
          <w:sz w:val="24"/>
          <w:szCs w:val="24"/>
        </w:rPr>
        <w:t>Base sizes shown in brackets; excludes ‘Don’t Know’ responses</w:t>
      </w:r>
      <w:r w:rsidR="00CB2C68">
        <w:rPr>
          <w:i/>
          <w:sz w:val="24"/>
          <w:szCs w:val="24"/>
        </w:rPr>
        <w:t>.</w:t>
      </w:r>
    </w:p>
    <w:p w14:paraId="2CC4254B" w14:textId="77777777" w:rsidR="00CB2C68" w:rsidRPr="00BA50FD" w:rsidRDefault="00CB2C68" w:rsidP="00CB2C68">
      <w:pPr>
        <w:rPr>
          <w:rFonts w:ascii="Calibri" w:hAnsi="Calibri" w:cs="Calibri"/>
          <w:bCs/>
          <w:sz w:val="24"/>
          <w:szCs w:val="24"/>
        </w:rPr>
      </w:pPr>
      <w:r w:rsidRPr="007036D7">
        <w:rPr>
          <w:rFonts w:ascii="Calibri" w:hAnsi="Calibri" w:cs="Calibri"/>
          <w:bCs/>
          <w:sz w:val="24"/>
          <w:szCs w:val="24"/>
        </w:rPr>
        <w:t>There was no correlation with level of deprivation.</w:t>
      </w:r>
    </w:p>
    <w:p w14:paraId="7BD78815" w14:textId="77777777" w:rsidR="00CB2C68" w:rsidRPr="00BA50FD" w:rsidRDefault="00CB2C68" w:rsidP="00CB2C68">
      <w:pPr>
        <w:rPr>
          <w:rFonts w:ascii="Calibri" w:hAnsi="Calibri" w:cs="Calibri"/>
          <w:b/>
          <w:sz w:val="26"/>
          <w:szCs w:val="26"/>
        </w:rPr>
      </w:pPr>
    </w:p>
    <w:p w14:paraId="168C85AB" w14:textId="77777777" w:rsidR="00CB2C68" w:rsidRPr="00BA50FD" w:rsidRDefault="00CB2C68" w:rsidP="00CB2C68"/>
    <w:p w14:paraId="27F0A44D" w14:textId="77777777" w:rsidR="00CB2C68" w:rsidRPr="00BA50FD" w:rsidRDefault="00CB2C68" w:rsidP="00CB2C68">
      <w:pPr>
        <w:jc w:val="center"/>
        <w:rPr>
          <w:rFonts w:cstheme="minorHAnsi"/>
          <w:sz w:val="32"/>
        </w:rPr>
      </w:pPr>
    </w:p>
    <w:p w14:paraId="55DBD3C5" w14:textId="77777777" w:rsidR="00CB2C68" w:rsidRPr="00BA50FD" w:rsidRDefault="00CB2C68" w:rsidP="00CB2C68">
      <w:pPr>
        <w:jc w:val="center"/>
        <w:rPr>
          <w:rFonts w:cstheme="minorHAnsi"/>
          <w:sz w:val="32"/>
        </w:rPr>
      </w:pPr>
    </w:p>
    <w:p w14:paraId="6D581670" w14:textId="77777777" w:rsidR="00CB2C68" w:rsidRPr="00BA50FD" w:rsidRDefault="00CB2C68" w:rsidP="00CB2C68">
      <w:pPr>
        <w:jc w:val="center"/>
        <w:rPr>
          <w:rFonts w:cstheme="minorHAnsi"/>
          <w:sz w:val="32"/>
        </w:rPr>
      </w:pPr>
    </w:p>
    <w:p w14:paraId="6761B9C6" w14:textId="77777777" w:rsidR="00CB2C68" w:rsidRPr="00BA50FD" w:rsidRDefault="00CB2C68" w:rsidP="00CB2C68">
      <w:pPr>
        <w:jc w:val="center"/>
        <w:rPr>
          <w:rFonts w:cstheme="minorHAnsi"/>
          <w:sz w:val="32"/>
        </w:rPr>
      </w:pPr>
    </w:p>
    <w:p w14:paraId="2B20E122" w14:textId="77777777" w:rsidR="00CB2C68" w:rsidRPr="00BA50FD" w:rsidRDefault="00CB2C68" w:rsidP="00CB2C68">
      <w:pPr>
        <w:jc w:val="center"/>
        <w:rPr>
          <w:rFonts w:cstheme="minorHAnsi"/>
          <w:sz w:val="32"/>
        </w:rPr>
      </w:pPr>
    </w:p>
    <w:p w14:paraId="2769A706" w14:textId="77777777" w:rsidR="00CB2C68" w:rsidRPr="00BA50FD" w:rsidRDefault="00CB2C68" w:rsidP="00CB2C68">
      <w:pPr>
        <w:jc w:val="center"/>
        <w:rPr>
          <w:rFonts w:cstheme="minorHAnsi"/>
          <w:sz w:val="32"/>
        </w:rPr>
      </w:pPr>
    </w:p>
    <w:p w14:paraId="1B396A92" w14:textId="77777777" w:rsidR="00CB2C68" w:rsidRPr="00BA50FD" w:rsidRDefault="00CB2C68" w:rsidP="00CB2C68">
      <w:pPr>
        <w:jc w:val="center"/>
        <w:rPr>
          <w:rFonts w:cstheme="minorHAnsi"/>
          <w:sz w:val="32"/>
        </w:rPr>
      </w:pPr>
    </w:p>
    <w:p w14:paraId="04BA3145" w14:textId="0577E966" w:rsidR="00CB2C68" w:rsidRPr="00BA50FD" w:rsidRDefault="00CB2C68" w:rsidP="00CB2C68">
      <w:pPr>
        <w:jc w:val="center"/>
        <w:rPr>
          <w:b/>
          <w:sz w:val="36"/>
          <w:szCs w:val="36"/>
        </w:rPr>
      </w:pPr>
      <w:r w:rsidRPr="00BA50FD">
        <w:rPr>
          <w:b/>
          <w:sz w:val="36"/>
          <w:szCs w:val="36"/>
        </w:rPr>
        <w:t xml:space="preserve">Section </w:t>
      </w:r>
      <w:r w:rsidR="002128D6">
        <w:rPr>
          <w:b/>
          <w:sz w:val="36"/>
          <w:szCs w:val="36"/>
        </w:rPr>
        <w:t>11</w:t>
      </w:r>
      <w:r w:rsidRPr="00BA50FD">
        <w:rPr>
          <w:b/>
          <w:sz w:val="36"/>
          <w:szCs w:val="36"/>
        </w:rPr>
        <w:t>:</w:t>
      </w:r>
    </w:p>
    <w:p w14:paraId="7600C974" w14:textId="77777777" w:rsidR="00CB2C68" w:rsidRPr="00BA50FD" w:rsidRDefault="00CB2C68" w:rsidP="00CB2C68">
      <w:pPr>
        <w:pStyle w:val="Heading1"/>
        <w:jc w:val="center"/>
        <w:rPr>
          <w:rFonts w:asciiTheme="minorHAnsi" w:hAnsiTheme="minorHAnsi" w:cstheme="minorHAnsi"/>
          <w:b/>
          <w:color w:val="auto"/>
          <w:sz w:val="36"/>
        </w:rPr>
      </w:pPr>
      <w:bookmarkStart w:id="44" w:name="_Toc168164274"/>
      <w:bookmarkStart w:id="45" w:name="_Toc197967202"/>
      <w:r w:rsidRPr="00BA50FD">
        <w:rPr>
          <w:rFonts w:asciiTheme="minorHAnsi" w:hAnsiTheme="minorHAnsi" w:cstheme="minorHAnsi"/>
          <w:b/>
          <w:color w:val="auto"/>
          <w:sz w:val="36"/>
        </w:rPr>
        <w:t>Budget Priorities</w:t>
      </w:r>
      <w:bookmarkEnd w:id="44"/>
      <w:bookmarkEnd w:id="45"/>
    </w:p>
    <w:p w14:paraId="173D597C"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279EA4B8" w14:textId="65C84816" w:rsidR="00CB2C68" w:rsidRPr="00BA50FD" w:rsidRDefault="00820166" w:rsidP="00820166">
      <w:pPr>
        <w:rPr>
          <w:rFonts w:ascii="Calibri" w:hAnsi="Calibri" w:cs="Calibri"/>
          <w:b/>
          <w:sz w:val="26"/>
          <w:szCs w:val="26"/>
        </w:rPr>
      </w:pPr>
      <w:r w:rsidRPr="00820166">
        <w:rPr>
          <w:rFonts w:ascii="Calibri" w:hAnsi="Calibri" w:cs="Calibri"/>
          <w:b/>
          <w:sz w:val="26"/>
          <w:szCs w:val="26"/>
        </w:rPr>
        <w:lastRenderedPageBreak/>
        <w:t>40</w:t>
      </w:r>
      <w:r w:rsidR="00CB2C68" w:rsidRPr="00820166">
        <w:rPr>
          <w:rFonts w:ascii="Calibri" w:hAnsi="Calibri" w:cs="Calibri"/>
          <w:b/>
          <w:sz w:val="26"/>
          <w:szCs w:val="26"/>
        </w:rPr>
        <w:t xml:space="preserve">.  </w:t>
      </w:r>
      <w:r w:rsidRPr="00820166">
        <w:rPr>
          <w:rFonts w:ascii="Calibri" w:hAnsi="Calibri" w:cs="Calibri"/>
          <w:b/>
          <w:sz w:val="26"/>
          <w:szCs w:val="26"/>
        </w:rPr>
        <w:t>The Council is currently forecasting a funding gap of £50 million next financial year (2025/26). This is because available funding is not expected to be able to keep up with rising costs and demand. Planning to bridge this gap and deliver a sustainable and affordable budget will require difficult decisions and careful prioritisation of resources.</w:t>
      </w:r>
    </w:p>
    <w:p w14:paraId="0C21E2F1" w14:textId="77777777" w:rsidR="00CB2C68" w:rsidRPr="00333B24" w:rsidRDefault="00CB2C68" w:rsidP="00CB2C68">
      <w:pPr>
        <w:ind w:right="-23"/>
        <w:rPr>
          <w:rFonts w:ascii="Calibri" w:hAnsi="Calibri" w:cs="Calibri"/>
          <w:bCs/>
          <w:sz w:val="24"/>
          <w:szCs w:val="24"/>
        </w:rPr>
      </w:pPr>
      <w:r w:rsidRPr="00333B24">
        <w:rPr>
          <w:rFonts w:ascii="Calibri" w:hAnsi="Calibri" w:cs="Calibri"/>
          <w:bCs/>
          <w:sz w:val="24"/>
          <w:szCs w:val="24"/>
        </w:rPr>
        <w:t>Respondents were given a list of services provided by the Council, and asked to prioritise the Council’s available resources both for the next financial year, and in the longer term.</w:t>
      </w:r>
    </w:p>
    <w:p w14:paraId="0B0BDE98" w14:textId="77777777" w:rsidR="00CB2C68" w:rsidRPr="00BA50FD" w:rsidRDefault="00CB2C68" w:rsidP="00CB2C68">
      <w:pPr>
        <w:ind w:right="-23"/>
        <w:rPr>
          <w:rFonts w:ascii="Calibri" w:hAnsi="Calibri" w:cs="Calibri"/>
          <w:bCs/>
          <w:sz w:val="24"/>
          <w:szCs w:val="24"/>
        </w:rPr>
      </w:pPr>
      <w:r w:rsidRPr="00333B24">
        <w:rPr>
          <w:rFonts w:ascii="Calibri" w:hAnsi="Calibri" w:cs="Calibri"/>
          <w:bCs/>
          <w:sz w:val="24"/>
          <w:szCs w:val="24"/>
        </w:rPr>
        <w:t>Scores were generated based on the number of votes for first place, second place and so on, giving each service a total score out of 12 – the higher the score, the more important the service.</w:t>
      </w:r>
    </w:p>
    <w:p w14:paraId="616712AE" w14:textId="77777777" w:rsidR="00CB2C68" w:rsidRPr="00BA50FD" w:rsidRDefault="00CB2C68" w:rsidP="00CB2C68">
      <w:pPr>
        <w:ind w:right="-23"/>
        <w:rPr>
          <w:rFonts w:ascii="Calibri" w:hAnsi="Calibri" w:cs="Calibri"/>
          <w:bCs/>
          <w:sz w:val="24"/>
          <w:szCs w:val="24"/>
        </w:rPr>
      </w:pPr>
    </w:p>
    <w:p w14:paraId="4A449685" w14:textId="62E1DCB9" w:rsidR="00CB2C68" w:rsidRPr="00BA50FD" w:rsidRDefault="00CB2C68" w:rsidP="00CB2C68">
      <w:pPr>
        <w:ind w:right="-23"/>
        <w:rPr>
          <w:rFonts w:ascii="Calibri" w:hAnsi="Calibri" w:cs="Calibri"/>
          <w:b/>
          <w:sz w:val="26"/>
          <w:szCs w:val="26"/>
        </w:rPr>
      </w:pPr>
      <w:r w:rsidRPr="00BA50FD">
        <w:rPr>
          <w:rFonts w:ascii="Calibri" w:hAnsi="Calibri" w:cs="Calibri"/>
          <w:b/>
          <w:sz w:val="26"/>
          <w:szCs w:val="26"/>
        </w:rPr>
        <w:t xml:space="preserve">Priorities for </w:t>
      </w:r>
      <w:r w:rsidRPr="00E93C62">
        <w:rPr>
          <w:rFonts w:ascii="Calibri" w:hAnsi="Calibri" w:cs="Calibri"/>
          <w:b/>
          <w:sz w:val="26"/>
          <w:szCs w:val="26"/>
        </w:rPr>
        <w:t>202</w:t>
      </w:r>
      <w:r w:rsidR="00234C59">
        <w:rPr>
          <w:rFonts w:ascii="Calibri" w:hAnsi="Calibri" w:cs="Calibri"/>
          <w:b/>
          <w:sz w:val="26"/>
          <w:szCs w:val="26"/>
        </w:rPr>
        <w:t>5</w:t>
      </w:r>
      <w:r w:rsidRPr="00E93C62">
        <w:rPr>
          <w:rFonts w:ascii="Calibri" w:hAnsi="Calibri" w:cs="Calibri"/>
          <w:b/>
          <w:sz w:val="26"/>
          <w:szCs w:val="26"/>
        </w:rPr>
        <w:t>/2</w:t>
      </w:r>
      <w:r w:rsidR="00234C59">
        <w:rPr>
          <w:rFonts w:ascii="Calibri" w:hAnsi="Calibri" w:cs="Calibri"/>
          <w:b/>
          <w:sz w:val="26"/>
          <w:szCs w:val="26"/>
        </w:rPr>
        <w:t>6</w:t>
      </w:r>
    </w:p>
    <w:p w14:paraId="444F4914" w14:textId="0B4D56EB" w:rsidR="00CB2C68" w:rsidRPr="00FD0EF8" w:rsidRDefault="00CB2C68" w:rsidP="00CB2C68">
      <w:pPr>
        <w:ind w:right="-23"/>
        <w:rPr>
          <w:rFonts w:ascii="Calibri" w:hAnsi="Calibri" w:cs="Calibri"/>
          <w:sz w:val="24"/>
          <w:szCs w:val="24"/>
        </w:rPr>
      </w:pPr>
      <w:r w:rsidRPr="00FD0EF8">
        <w:rPr>
          <w:rFonts w:ascii="Calibri" w:hAnsi="Calibri" w:cs="Calibri"/>
          <w:sz w:val="24"/>
          <w:szCs w:val="24"/>
        </w:rPr>
        <w:t>Schools and Education, including Youth Services, was seen as the most important service, with a score of 9.</w:t>
      </w:r>
      <w:r w:rsidRPr="00FD0EF8">
        <w:rPr>
          <w:rFonts w:ascii="Calibri" w:hAnsi="Calibri" w:cs="Calibri"/>
          <w:bCs/>
          <w:sz w:val="24"/>
          <w:szCs w:val="24"/>
        </w:rPr>
        <w:t>3</w:t>
      </w:r>
      <w:r w:rsidRPr="00FD0EF8">
        <w:rPr>
          <w:rFonts w:ascii="Calibri" w:hAnsi="Calibri" w:cs="Calibri"/>
          <w:sz w:val="24"/>
          <w:szCs w:val="24"/>
        </w:rPr>
        <w:t xml:space="preserve"> out of 12.  Over a third of respondents (</w:t>
      </w:r>
      <w:r w:rsidRPr="00FD0EF8">
        <w:rPr>
          <w:rFonts w:ascii="Calibri" w:hAnsi="Calibri" w:cs="Calibri"/>
          <w:bCs/>
          <w:sz w:val="24"/>
          <w:szCs w:val="24"/>
        </w:rPr>
        <w:t>36.</w:t>
      </w:r>
      <w:r w:rsidR="00CF0973" w:rsidRPr="00FD0EF8">
        <w:rPr>
          <w:rFonts w:ascii="Calibri" w:hAnsi="Calibri" w:cs="Calibri"/>
          <w:bCs/>
          <w:sz w:val="24"/>
          <w:szCs w:val="24"/>
        </w:rPr>
        <w:t>7</w:t>
      </w:r>
      <w:r w:rsidRPr="00FD0EF8">
        <w:rPr>
          <w:rFonts w:ascii="Calibri" w:hAnsi="Calibri" w:cs="Calibri"/>
          <w:sz w:val="24"/>
          <w:szCs w:val="24"/>
        </w:rPr>
        <w:t>%) ranked this as their most important priority, with three-fifths (</w:t>
      </w:r>
      <w:r w:rsidR="00467A46" w:rsidRPr="00FD0EF8">
        <w:rPr>
          <w:rFonts w:ascii="Calibri" w:hAnsi="Calibri" w:cs="Calibri"/>
          <w:bCs/>
          <w:sz w:val="24"/>
          <w:szCs w:val="24"/>
        </w:rPr>
        <w:t>61.4</w:t>
      </w:r>
      <w:r w:rsidRPr="00FD0EF8">
        <w:rPr>
          <w:rFonts w:ascii="Calibri" w:hAnsi="Calibri" w:cs="Calibri"/>
          <w:sz w:val="24"/>
          <w:szCs w:val="24"/>
        </w:rPr>
        <w:t>%) putting this in their top three priorities.</w:t>
      </w:r>
    </w:p>
    <w:p w14:paraId="30B35929" w14:textId="15406A6A" w:rsidR="00CB2C68" w:rsidRPr="00FD0EF8" w:rsidRDefault="00CB2C68" w:rsidP="00CB2C68">
      <w:pPr>
        <w:ind w:right="-23"/>
        <w:rPr>
          <w:rFonts w:ascii="Calibri" w:hAnsi="Calibri" w:cs="Calibri"/>
          <w:sz w:val="24"/>
          <w:szCs w:val="24"/>
        </w:rPr>
      </w:pPr>
      <w:r w:rsidRPr="00FD0EF8">
        <w:rPr>
          <w:rFonts w:ascii="Calibri" w:hAnsi="Calibri" w:cs="Calibri"/>
          <w:sz w:val="24"/>
          <w:szCs w:val="24"/>
        </w:rPr>
        <w:t xml:space="preserve">This was followed by supporting vulnerable children and families (scoring </w:t>
      </w:r>
      <w:r w:rsidRPr="00FD0EF8">
        <w:rPr>
          <w:rFonts w:ascii="Calibri" w:hAnsi="Calibri" w:cs="Calibri"/>
          <w:bCs/>
          <w:sz w:val="24"/>
          <w:szCs w:val="24"/>
        </w:rPr>
        <w:t>9</w:t>
      </w:r>
      <w:r w:rsidR="00467A46" w:rsidRPr="00FD0EF8">
        <w:rPr>
          <w:rFonts w:ascii="Calibri" w:hAnsi="Calibri" w:cs="Calibri"/>
          <w:bCs/>
          <w:sz w:val="24"/>
          <w:szCs w:val="24"/>
        </w:rPr>
        <w:t>.1</w:t>
      </w:r>
      <w:r w:rsidRPr="00FD0EF8">
        <w:rPr>
          <w:rFonts w:ascii="Calibri" w:hAnsi="Calibri" w:cs="Calibri"/>
          <w:bCs/>
          <w:sz w:val="24"/>
          <w:szCs w:val="24"/>
        </w:rPr>
        <w:t>, with 1</w:t>
      </w:r>
      <w:r w:rsidR="00356162" w:rsidRPr="00FD0EF8">
        <w:rPr>
          <w:rFonts w:ascii="Calibri" w:hAnsi="Calibri" w:cs="Calibri"/>
          <w:bCs/>
          <w:sz w:val="24"/>
          <w:szCs w:val="24"/>
        </w:rPr>
        <w:t>5</w:t>
      </w:r>
      <w:r w:rsidRPr="00FD0EF8">
        <w:rPr>
          <w:rFonts w:ascii="Calibri" w:hAnsi="Calibri" w:cs="Calibri"/>
          <w:bCs/>
          <w:sz w:val="24"/>
          <w:szCs w:val="24"/>
        </w:rPr>
        <w:t>.</w:t>
      </w:r>
      <w:r w:rsidR="00356162" w:rsidRPr="00FD0EF8">
        <w:rPr>
          <w:rFonts w:ascii="Calibri" w:hAnsi="Calibri" w:cs="Calibri"/>
          <w:bCs/>
          <w:sz w:val="24"/>
          <w:szCs w:val="24"/>
        </w:rPr>
        <w:t>7</w:t>
      </w:r>
      <w:r w:rsidRPr="00FD0EF8">
        <w:rPr>
          <w:rFonts w:ascii="Calibri" w:hAnsi="Calibri" w:cs="Calibri"/>
          <w:sz w:val="24"/>
          <w:szCs w:val="24"/>
        </w:rPr>
        <w:t>% placing this as their most important priority) and supporting vulnerable adults and older people (scoring 8.</w:t>
      </w:r>
      <w:r w:rsidR="00467A46" w:rsidRPr="00FD0EF8">
        <w:rPr>
          <w:rFonts w:ascii="Calibri" w:hAnsi="Calibri" w:cs="Calibri"/>
          <w:bCs/>
          <w:sz w:val="24"/>
          <w:szCs w:val="24"/>
        </w:rPr>
        <w:t>7</w:t>
      </w:r>
      <w:r w:rsidRPr="00FD0EF8">
        <w:rPr>
          <w:rFonts w:ascii="Calibri" w:hAnsi="Calibri" w:cs="Calibri"/>
          <w:sz w:val="24"/>
          <w:szCs w:val="24"/>
        </w:rPr>
        <w:t>, with 8.</w:t>
      </w:r>
      <w:r w:rsidR="00356162" w:rsidRPr="00FD0EF8">
        <w:rPr>
          <w:rFonts w:ascii="Calibri" w:hAnsi="Calibri" w:cs="Calibri"/>
          <w:bCs/>
          <w:sz w:val="24"/>
          <w:szCs w:val="24"/>
        </w:rPr>
        <w:t>7</w:t>
      </w:r>
      <w:r w:rsidRPr="00FD0EF8">
        <w:rPr>
          <w:rFonts w:ascii="Calibri" w:hAnsi="Calibri" w:cs="Calibri"/>
          <w:sz w:val="24"/>
          <w:szCs w:val="24"/>
        </w:rPr>
        <w:t>% of first place votes).</w:t>
      </w:r>
    </w:p>
    <w:p w14:paraId="6B704C03" w14:textId="4AC97945" w:rsidR="00CB2C68" w:rsidRPr="00FD0EF8" w:rsidRDefault="00CB2C68" w:rsidP="00CB2C68">
      <w:pPr>
        <w:ind w:right="-23"/>
        <w:rPr>
          <w:rFonts w:ascii="Calibri" w:hAnsi="Calibri" w:cs="Calibri"/>
          <w:sz w:val="24"/>
          <w:szCs w:val="24"/>
        </w:rPr>
      </w:pPr>
      <w:r w:rsidRPr="00FD0EF8">
        <w:rPr>
          <w:rFonts w:ascii="Calibri" w:hAnsi="Calibri" w:cs="Calibri"/>
          <w:sz w:val="24"/>
          <w:szCs w:val="24"/>
        </w:rPr>
        <w:t xml:space="preserve">These </w:t>
      </w:r>
      <w:r w:rsidR="002616C5" w:rsidRPr="00FD0EF8">
        <w:rPr>
          <w:rFonts w:ascii="Calibri" w:hAnsi="Calibri" w:cs="Calibri"/>
          <w:sz w:val="24"/>
          <w:szCs w:val="24"/>
        </w:rPr>
        <w:t>three</w:t>
      </w:r>
      <w:r w:rsidR="00F65384" w:rsidRPr="00FD0EF8">
        <w:rPr>
          <w:rFonts w:ascii="Calibri" w:hAnsi="Calibri" w:cs="Calibri"/>
          <w:sz w:val="24"/>
          <w:szCs w:val="24"/>
        </w:rPr>
        <w:t xml:space="preserve"> </w:t>
      </w:r>
      <w:r w:rsidR="000825EB" w:rsidRPr="00FD0EF8">
        <w:rPr>
          <w:rFonts w:ascii="Calibri" w:hAnsi="Calibri" w:cs="Calibri"/>
          <w:sz w:val="24"/>
          <w:szCs w:val="24"/>
        </w:rPr>
        <w:t xml:space="preserve">services have </w:t>
      </w:r>
      <w:r w:rsidR="006C5799" w:rsidRPr="00FD0EF8">
        <w:rPr>
          <w:rFonts w:ascii="Calibri" w:hAnsi="Calibri" w:cs="Calibri"/>
          <w:sz w:val="24"/>
          <w:szCs w:val="24"/>
        </w:rPr>
        <w:t xml:space="preserve">consistently </w:t>
      </w:r>
      <w:r w:rsidR="000825EB" w:rsidRPr="00FD0EF8">
        <w:rPr>
          <w:rFonts w:ascii="Calibri" w:hAnsi="Calibri" w:cs="Calibri"/>
          <w:sz w:val="24"/>
          <w:szCs w:val="24"/>
        </w:rPr>
        <w:t>been id</w:t>
      </w:r>
      <w:r w:rsidR="007F3B04" w:rsidRPr="00FD0EF8">
        <w:rPr>
          <w:rFonts w:ascii="Calibri" w:hAnsi="Calibri" w:cs="Calibri"/>
          <w:sz w:val="24"/>
          <w:szCs w:val="24"/>
        </w:rPr>
        <w:t>en</w:t>
      </w:r>
      <w:r w:rsidR="006C5799" w:rsidRPr="00FD0EF8">
        <w:rPr>
          <w:rFonts w:ascii="Calibri" w:hAnsi="Calibri" w:cs="Calibri"/>
          <w:sz w:val="24"/>
          <w:szCs w:val="24"/>
        </w:rPr>
        <w:t xml:space="preserve">tified as being the highest </w:t>
      </w:r>
      <w:r w:rsidR="00F65384" w:rsidRPr="00FD0EF8">
        <w:rPr>
          <w:rFonts w:ascii="Calibri" w:hAnsi="Calibri" w:cs="Calibri"/>
          <w:sz w:val="24"/>
          <w:szCs w:val="24"/>
        </w:rPr>
        <w:t>priorities</w:t>
      </w:r>
      <w:r w:rsidRPr="00FD0EF8">
        <w:rPr>
          <w:rFonts w:ascii="Calibri" w:hAnsi="Calibri" w:cs="Calibri"/>
          <w:sz w:val="24"/>
          <w:szCs w:val="24"/>
        </w:rPr>
        <w:t xml:space="preserve"> </w:t>
      </w:r>
      <w:r w:rsidR="006C5799" w:rsidRPr="00FD0EF8">
        <w:rPr>
          <w:rFonts w:ascii="Calibri" w:hAnsi="Calibri" w:cs="Calibri"/>
          <w:sz w:val="24"/>
          <w:szCs w:val="24"/>
        </w:rPr>
        <w:t xml:space="preserve">since the </w:t>
      </w:r>
      <w:r w:rsidRPr="00FD0EF8">
        <w:rPr>
          <w:rFonts w:ascii="Calibri" w:hAnsi="Calibri" w:cs="Calibri"/>
          <w:sz w:val="24"/>
          <w:szCs w:val="24"/>
        </w:rPr>
        <w:t xml:space="preserve">2021 Ask Cardiff </w:t>
      </w:r>
      <w:r w:rsidRPr="00FD0EF8">
        <w:rPr>
          <w:rFonts w:ascii="Calibri" w:hAnsi="Calibri" w:cs="Calibri"/>
          <w:bCs/>
          <w:sz w:val="24"/>
          <w:szCs w:val="24"/>
        </w:rPr>
        <w:t>survey</w:t>
      </w:r>
      <w:r w:rsidRPr="00FD0EF8">
        <w:rPr>
          <w:rFonts w:ascii="Calibri" w:hAnsi="Calibri" w:cs="Calibri"/>
          <w:sz w:val="24"/>
          <w:szCs w:val="24"/>
        </w:rPr>
        <w:t>.</w:t>
      </w:r>
    </w:p>
    <w:p w14:paraId="65C77CD1" w14:textId="0C09F6F4" w:rsidR="00CB2C68" w:rsidRPr="00BA50FD" w:rsidRDefault="00CB2C68" w:rsidP="00CB2C68">
      <w:pPr>
        <w:ind w:right="-23"/>
        <w:rPr>
          <w:rFonts w:ascii="Calibri" w:hAnsi="Calibri" w:cs="Calibri"/>
          <w:bCs/>
          <w:sz w:val="24"/>
          <w:szCs w:val="24"/>
        </w:rPr>
      </w:pPr>
      <w:r w:rsidRPr="00FD0EF8">
        <w:rPr>
          <w:rFonts w:ascii="Calibri" w:hAnsi="Calibri" w:cs="Calibri"/>
          <w:sz w:val="24"/>
          <w:szCs w:val="24"/>
        </w:rPr>
        <w:t>‘</w:t>
      </w:r>
      <w:r w:rsidR="00124999" w:rsidRPr="00FD0EF8">
        <w:rPr>
          <w:rFonts w:ascii="Calibri" w:hAnsi="Calibri" w:cs="Calibri"/>
          <w:sz w:val="24"/>
          <w:szCs w:val="24"/>
        </w:rPr>
        <w:t xml:space="preserve">Delivery </w:t>
      </w:r>
      <w:r w:rsidR="000729D1" w:rsidRPr="00FD0EF8">
        <w:rPr>
          <w:rFonts w:ascii="Calibri" w:hAnsi="Calibri" w:cs="Calibri"/>
          <w:sz w:val="24"/>
          <w:szCs w:val="24"/>
        </w:rPr>
        <w:t>of the One Planet Cardiff strategy</w:t>
      </w:r>
      <w:r w:rsidRPr="00FD0EF8">
        <w:rPr>
          <w:rFonts w:ascii="Calibri" w:hAnsi="Calibri" w:cs="Calibri"/>
          <w:sz w:val="24"/>
          <w:szCs w:val="24"/>
        </w:rPr>
        <w:t>’ was seen as the lowest priority</w:t>
      </w:r>
      <w:r w:rsidR="00F34F05" w:rsidRPr="00FD0EF8">
        <w:rPr>
          <w:rFonts w:ascii="Calibri" w:hAnsi="Calibri" w:cs="Calibri"/>
          <w:sz w:val="24"/>
          <w:szCs w:val="24"/>
        </w:rPr>
        <w:t xml:space="preserve"> overall</w:t>
      </w:r>
      <w:r w:rsidRPr="00FD0EF8">
        <w:rPr>
          <w:rFonts w:ascii="Calibri" w:hAnsi="Calibri" w:cs="Calibri"/>
          <w:sz w:val="24"/>
          <w:szCs w:val="24"/>
        </w:rPr>
        <w:t xml:space="preserve">, gaining a score of </w:t>
      </w:r>
      <w:r w:rsidR="00A13027" w:rsidRPr="00FD0EF8">
        <w:rPr>
          <w:rFonts w:ascii="Calibri" w:hAnsi="Calibri" w:cs="Calibri"/>
          <w:bCs/>
          <w:sz w:val="24"/>
          <w:szCs w:val="24"/>
        </w:rPr>
        <w:t>3.8</w:t>
      </w:r>
      <w:r w:rsidR="00DC3D30" w:rsidRPr="00FD0EF8">
        <w:rPr>
          <w:rFonts w:ascii="Calibri" w:hAnsi="Calibri" w:cs="Calibri"/>
          <w:bCs/>
          <w:sz w:val="24"/>
          <w:szCs w:val="24"/>
        </w:rPr>
        <w:t>;</w:t>
      </w:r>
      <w:r w:rsidRPr="00FD0EF8">
        <w:rPr>
          <w:rFonts w:ascii="Calibri" w:hAnsi="Calibri" w:cs="Calibri"/>
          <w:bCs/>
          <w:sz w:val="24"/>
          <w:szCs w:val="24"/>
        </w:rPr>
        <w:t xml:space="preserve"> </w:t>
      </w:r>
      <w:r w:rsidR="00E51E10" w:rsidRPr="00FD0EF8">
        <w:rPr>
          <w:rFonts w:ascii="Calibri" w:hAnsi="Calibri" w:cs="Calibri"/>
          <w:bCs/>
          <w:sz w:val="24"/>
          <w:szCs w:val="24"/>
        </w:rPr>
        <w:t>it</w:t>
      </w:r>
      <w:r w:rsidR="00683533" w:rsidRPr="00FD0EF8">
        <w:rPr>
          <w:rFonts w:ascii="Calibri" w:hAnsi="Calibri" w:cs="Calibri"/>
          <w:bCs/>
          <w:sz w:val="24"/>
          <w:szCs w:val="24"/>
        </w:rPr>
        <w:t xml:space="preserve"> received</w:t>
      </w:r>
      <w:r w:rsidRPr="00FD0EF8">
        <w:rPr>
          <w:rFonts w:ascii="Calibri" w:hAnsi="Calibri" w:cs="Calibri"/>
          <w:bCs/>
          <w:sz w:val="24"/>
          <w:szCs w:val="24"/>
        </w:rPr>
        <w:t xml:space="preserve"> </w:t>
      </w:r>
      <w:r w:rsidR="00E46A31" w:rsidRPr="00FD0EF8">
        <w:rPr>
          <w:rFonts w:ascii="Calibri" w:hAnsi="Calibri" w:cs="Calibri"/>
          <w:bCs/>
          <w:sz w:val="24"/>
          <w:szCs w:val="24"/>
        </w:rPr>
        <w:t>5.2</w:t>
      </w:r>
      <w:r w:rsidRPr="00FD0EF8">
        <w:rPr>
          <w:rFonts w:ascii="Calibri" w:hAnsi="Calibri" w:cs="Calibri"/>
          <w:sz w:val="24"/>
          <w:szCs w:val="24"/>
        </w:rPr>
        <w:t>% of first place votes.</w:t>
      </w:r>
    </w:p>
    <w:p w14:paraId="41C91211" w14:textId="77777777" w:rsidR="00CB2C68" w:rsidRDefault="00CB2C68" w:rsidP="00CB2C68">
      <w:pPr>
        <w:ind w:right="-23"/>
        <w:rPr>
          <w:rFonts w:ascii="Calibri" w:hAnsi="Calibri" w:cs="Calibri"/>
          <w:b/>
          <w:sz w:val="26"/>
          <w:szCs w:val="26"/>
        </w:rPr>
      </w:pPr>
    </w:p>
    <w:p w14:paraId="59C6EEE4" w14:textId="77777777" w:rsidR="00CB2C68" w:rsidRPr="00BA50FD" w:rsidRDefault="00CB2C68" w:rsidP="00CB2C68">
      <w:pPr>
        <w:ind w:right="-23"/>
        <w:rPr>
          <w:rFonts w:ascii="Calibri" w:hAnsi="Calibri" w:cs="Calibri"/>
          <w:b/>
          <w:sz w:val="26"/>
          <w:szCs w:val="26"/>
        </w:rPr>
      </w:pPr>
      <w:r w:rsidRPr="00BA50FD">
        <w:rPr>
          <w:rFonts w:ascii="Calibri" w:hAnsi="Calibri" w:cs="Calibri"/>
          <w:b/>
          <w:sz w:val="26"/>
          <w:szCs w:val="26"/>
        </w:rPr>
        <w:t>Priorities for the Longer Term</w:t>
      </w:r>
    </w:p>
    <w:p w14:paraId="3FC77D11" w14:textId="121B3199" w:rsidR="00CB2C68" w:rsidRPr="00BA50FD" w:rsidRDefault="00CB2C68" w:rsidP="00CB2C68">
      <w:pPr>
        <w:rPr>
          <w:rFonts w:ascii="Calibri" w:hAnsi="Calibri" w:cs="Calibri"/>
          <w:bCs/>
          <w:sz w:val="24"/>
          <w:szCs w:val="24"/>
        </w:rPr>
      </w:pPr>
      <w:r w:rsidRPr="00FD0EF8">
        <w:rPr>
          <w:rFonts w:ascii="Calibri" w:hAnsi="Calibri" w:cs="Calibri"/>
          <w:sz w:val="24"/>
          <w:szCs w:val="24"/>
        </w:rPr>
        <w:t xml:space="preserve">The pattern of priorities for the longer term broadly matched those for the next financial year; ‘Major projects including infrastructure to support businesses, local economy, city centre and local community centres’ </w:t>
      </w:r>
      <w:r w:rsidR="00D81BB0" w:rsidRPr="00FD0EF8">
        <w:rPr>
          <w:rFonts w:ascii="Calibri" w:hAnsi="Calibri" w:cs="Calibri"/>
          <w:sz w:val="24"/>
          <w:szCs w:val="24"/>
        </w:rPr>
        <w:t>(which scored 5.6 out of 12</w:t>
      </w:r>
      <w:r w:rsidR="00C67D41" w:rsidRPr="00FD0EF8">
        <w:rPr>
          <w:rFonts w:ascii="Calibri" w:hAnsi="Calibri" w:cs="Calibri"/>
          <w:sz w:val="24"/>
          <w:szCs w:val="24"/>
        </w:rPr>
        <w:t xml:space="preserve">, and was </w:t>
      </w:r>
      <w:r w:rsidR="00B46663" w:rsidRPr="00FD0EF8">
        <w:rPr>
          <w:rFonts w:ascii="Calibri" w:hAnsi="Calibri" w:cs="Calibri"/>
          <w:sz w:val="24"/>
          <w:szCs w:val="24"/>
        </w:rPr>
        <w:t>ranked as the top</w:t>
      </w:r>
      <w:r w:rsidR="00C67D41" w:rsidRPr="00FD0EF8">
        <w:rPr>
          <w:rFonts w:ascii="Calibri" w:hAnsi="Calibri" w:cs="Calibri"/>
          <w:sz w:val="24"/>
          <w:szCs w:val="24"/>
        </w:rPr>
        <w:t xml:space="preserve"> priorit</w:t>
      </w:r>
      <w:r w:rsidR="007C5ACE" w:rsidRPr="00FD0EF8">
        <w:rPr>
          <w:rFonts w:ascii="Calibri" w:hAnsi="Calibri" w:cs="Calibri"/>
          <w:sz w:val="24"/>
          <w:szCs w:val="24"/>
        </w:rPr>
        <w:t>y</w:t>
      </w:r>
      <w:r w:rsidR="00C67D41" w:rsidRPr="00FD0EF8">
        <w:rPr>
          <w:rFonts w:ascii="Calibri" w:hAnsi="Calibri" w:cs="Calibri"/>
          <w:sz w:val="24"/>
          <w:szCs w:val="24"/>
        </w:rPr>
        <w:t xml:space="preserve"> by </w:t>
      </w:r>
      <w:r w:rsidR="007C5ACE" w:rsidRPr="00FD0EF8">
        <w:rPr>
          <w:rFonts w:ascii="Calibri" w:hAnsi="Calibri" w:cs="Calibri"/>
          <w:sz w:val="24"/>
          <w:szCs w:val="24"/>
        </w:rPr>
        <w:t>9</w:t>
      </w:r>
      <w:r w:rsidR="00944B28" w:rsidRPr="00FD0EF8">
        <w:rPr>
          <w:rFonts w:ascii="Calibri" w:hAnsi="Calibri" w:cs="Calibri"/>
          <w:sz w:val="24"/>
          <w:szCs w:val="24"/>
        </w:rPr>
        <w:t>.3% of respondents</w:t>
      </w:r>
      <w:r w:rsidR="00D81BB0" w:rsidRPr="00FD0EF8">
        <w:rPr>
          <w:rFonts w:ascii="Calibri" w:hAnsi="Calibri" w:cs="Calibri"/>
          <w:sz w:val="24"/>
          <w:szCs w:val="24"/>
        </w:rPr>
        <w:t xml:space="preserve">) </w:t>
      </w:r>
      <w:r w:rsidRPr="00FD0EF8">
        <w:rPr>
          <w:rFonts w:ascii="Calibri" w:hAnsi="Calibri" w:cs="Calibri"/>
          <w:sz w:val="24"/>
          <w:szCs w:val="24"/>
        </w:rPr>
        <w:t xml:space="preserve">‘Delivery of the One Planet Cardiff Strategy’ </w:t>
      </w:r>
      <w:r w:rsidR="00937B1C" w:rsidRPr="00FD0EF8">
        <w:rPr>
          <w:rFonts w:ascii="Calibri" w:hAnsi="Calibri" w:cs="Calibri"/>
          <w:sz w:val="24"/>
          <w:szCs w:val="24"/>
        </w:rPr>
        <w:t>(</w:t>
      </w:r>
      <w:r w:rsidR="00C21CB0" w:rsidRPr="00FD0EF8">
        <w:rPr>
          <w:rFonts w:ascii="Calibri" w:hAnsi="Calibri" w:cs="Calibri"/>
          <w:sz w:val="24"/>
          <w:szCs w:val="24"/>
        </w:rPr>
        <w:t>4.2</w:t>
      </w:r>
      <w:r w:rsidR="00944B28" w:rsidRPr="00FD0EF8">
        <w:rPr>
          <w:rFonts w:ascii="Calibri" w:hAnsi="Calibri" w:cs="Calibri"/>
          <w:sz w:val="24"/>
          <w:szCs w:val="24"/>
        </w:rPr>
        <w:t xml:space="preserve"> and </w:t>
      </w:r>
      <w:r w:rsidR="007C5ACE" w:rsidRPr="00FD0EF8">
        <w:rPr>
          <w:rFonts w:ascii="Calibri" w:hAnsi="Calibri" w:cs="Calibri"/>
          <w:sz w:val="24"/>
          <w:szCs w:val="24"/>
        </w:rPr>
        <w:t>9.7</w:t>
      </w:r>
      <w:r w:rsidR="00944B28" w:rsidRPr="00FD0EF8">
        <w:rPr>
          <w:rFonts w:ascii="Calibri" w:hAnsi="Calibri" w:cs="Calibri"/>
          <w:sz w:val="24"/>
          <w:szCs w:val="24"/>
        </w:rPr>
        <w:t>%</w:t>
      </w:r>
      <w:r w:rsidR="00C21CB0" w:rsidRPr="00FD0EF8">
        <w:rPr>
          <w:rFonts w:ascii="Calibri" w:hAnsi="Calibri" w:cs="Calibri"/>
          <w:sz w:val="24"/>
          <w:szCs w:val="24"/>
        </w:rPr>
        <w:t xml:space="preserve">) </w:t>
      </w:r>
      <w:r w:rsidRPr="00FD0EF8">
        <w:rPr>
          <w:rFonts w:ascii="Calibri" w:hAnsi="Calibri" w:cs="Calibri"/>
          <w:sz w:val="24"/>
          <w:szCs w:val="24"/>
        </w:rPr>
        <w:t xml:space="preserve">and </w:t>
      </w:r>
      <w:r w:rsidR="00F234B2" w:rsidRPr="00FD0EF8">
        <w:rPr>
          <w:rFonts w:ascii="Calibri" w:hAnsi="Calibri" w:cs="Calibri"/>
          <w:sz w:val="24"/>
          <w:szCs w:val="24"/>
        </w:rPr>
        <w:t>‘Culture, Venues and Events’ (4.1</w:t>
      </w:r>
      <w:r w:rsidR="00F9606A" w:rsidRPr="00FD0EF8">
        <w:rPr>
          <w:rFonts w:ascii="Calibri" w:hAnsi="Calibri" w:cs="Calibri"/>
          <w:sz w:val="24"/>
          <w:szCs w:val="24"/>
        </w:rPr>
        <w:t xml:space="preserve"> and </w:t>
      </w:r>
      <w:r w:rsidR="00A15503" w:rsidRPr="00FD0EF8">
        <w:rPr>
          <w:rFonts w:ascii="Calibri" w:hAnsi="Calibri" w:cs="Calibri"/>
          <w:sz w:val="24"/>
          <w:szCs w:val="24"/>
        </w:rPr>
        <w:t>1.2</w:t>
      </w:r>
      <w:r w:rsidR="00F9606A" w:rsidRPr="00FD0EF8">
        <w:rPr>
          <w:rFonts w:ascii="Calibri" w:hAnsi="Calibri" w:cs="Calibri"/>
          <w:sz w:val="24"/>
          <w:szCs w:val="24"/>
        </w:rPr>
        <w:t>%</w:t>
      </w:r>
      <w:r w:rsidR="00F234B2" w:rsidRPr="00FD0EF8">
        <w:rPr>
          <w:rFonts w:ascii="Calibri" w:hAnsi="Calibri" w:cs="Calibri"/>
          <w:sz w:val="24"/>
          <w:szCs w:val="24"/>
        </w:rPr>
        <w:t xml:space="preserve">) </w:t>
      </w:r>
      <w:r w:rsidRPr="00FD0EF8">
        <w:rPr>
          <w:rFonts w:ascii="Calibri" w:hAnsi="Calibri" w:cs="Calibri"/>
          <w:sz w:val="24"/>
          <w:szCs w:val="24"/>
        </w:rPr>
        <w:t xml:space="preserve">were given a higher priority </w:t>
      </w:r>
      <w:r w:rsidR="00A15503" w:rsidRPr="00FD0EF8">
        <w:rPr>
          <w:rFonts w:ascii="Calibri" w:hAnsi="Calibri" w:cs="Calibri"/>
          <w:sz w:val="24"/>
          <w:szCs w:val="24"/>
        </w:rPr>
        <w:t>for</w:t>
      </w:r>
      <w:r w:rsidRPr="00FD0EF8">
        <w:rPr>
          <w:rFonts w:ascii="Calibri" w:hAnsi="Calibri" w:cs="Calibri"/>
          <w:sz w:val="24"/>
          <w:szCs w:val="24"/>
        </w:rPr>
        <w:t xml:space="preserve"> the longer term.</w:t>
      </w:r>
    </w:p>
    <w:p w14:paraId="6315BFA7" w14:textId="55E934DF" w:rsidR="00CB2C68" w:rsidRPr="00BA50FD" w:rsidRDefault="00871F8F" w:rsidP="00010EFF">
      <w:pPr>
        <w:ind w:left="-284"/>
        <w:rPr>
          <w:rFonts w:ascii="Calibri" w:hAnsi="Calibri" w:cs="Calibri"/>
          <w:bCs/>
          <w:sz w:val="24"/>
          <w:szCs w:val="24"/>
        </w:rPr>
      </w:pPr>
      <w:r w:rsidRPr="00FD0EF8">
        <w:rPr>
          <w:noProof/>
          <w14:ligatures w14:val="standardContextual"/>
        </w:rPr>
        <w:lastRenderedPageBreak/>
        <w:drawing>
          <wp:inline distT="0" distB="0" distL="0" distR="0" wp14:anchorId="6E9E2806" wp14:editId="3BCB6E02">
            <wp:extent cx="6120000" cy="7848000"/>
            <wp:effectExtent l="0" t="0" r="14605" b="635"/>
            <wp:docPr id="738337493" name="Chart 1" descr="Chart showing response pattern described in the narrative text">
              <a:extLst xmlns:a="http://schemas.openxmlformats.org/drawingml/2006/main">
                <a:ext uri="{FF2B5EF4-FFF2-40B4-BE49-F238E27FC236}">
                  <a16:creationId xmlns:a16="http://schemas.microsoft.com/office/drawing/2014/main" id="{0675AFA2-64F0-7151-59EA-F4FA68A6241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3"/>
              </a:graphicData>
            </a:graphic>
          </wp:inline>
        </w:drawing>
      </w:r>
    </w:p>
    <w:p w14:paraId="546658A3" w14:textId="513AE05B" w:rsidR="00CB2C68" w:rsidRPr="00FD0EF8" w:rsidRDefault="00CB2C68" w:rsidP="00CB2C68">
      <w:pPr>
        <w:rPr>
          <w:rFonts w:ascii="Calibri" w:hAnsi="Calibri" w:cs="Calibri"/>
          <w:bCs/>
          <w:sz w:val="24"/>
          <w:szCs w:val="24"/>
        </w:rPr>
      </w:pPr>
      <w:r w:rsidRPr="00FD0EF8">
        <w:rPr>
          <w:rFonts w:ascii="Calibri" w:hAnsi="Calibri" w:cs="Calibri"/>
          <w:sz w:val="24"/>
          <w:szCs w:val="24"/>
        </w:rPr>
        <w:t>Priorities were broadly consistent across the different demographic and geographic groups analysed</w:t>
      </w:r>
      <w:r w:rsidRPr="00FD0EF8">
        <w:rPr>
          <w:rFonts w:ascii="Calibri" w:hAnsi="Calibri" w:cs="Calibri"/>
          <w:bCs/>
          <w:sz w:val="24"/>
          <w:szCs w:val="24"/>
        </w:rPr>
        <w:t xml:space="preserve">.  A full breakdown is available in </w:t>
      </w:r>
      <w:hyperlink w:anchor="_Budget_Priorities_by" w:history="1">
        <w:r w:rsidRPr="00FD0EF8">
          <w:rPr>
            <w:rStyle w:val="Hyperlink"/>
            <w:rFonts w:ascii="Calibri" w:hAnsi="Calibri" w:cs="Calibri"/>
            <w:bCs/>
            <w:sz w:val="24"/>
            <w:szCs w:val="24"/>
          </w:rPr>
          <w:t xml:space="preserve">Appendix </w:t>
        </w:r>
        <w:r w:rsidR="00E37854" w:rsidRPr="00FD0EF8">
          <w:rPr>
            <w:rStyle w:val="Hyperlink"/>
            <w:rFonts w:ascii="Calibri" w:hAnsi="Calibri" w:cs="Calibri"/>
            <w:bCs/>
            <w:sz w:val="24"/>
            <w:szCs w:val="24"/>
          </w:rPr>
          <w:t>22</w:t>
        </w:r>
      </w:hyperlink>
      <w:r w:rsidRPr="00FD0EF8">
        <w:rPr>
          <w:rFonts w:ascii="Calibri" w:hAnsi="Calibri" w:cs="Calibri"/>
          <w:bCs/>
          <w:sz w:val="24"/>
          <w:szCs w:val="24"/>
        </w:rPr>
        <w:t>.</w:t>
      </w:r>
    </w:p>
    <w:p w14:paraId="75633F6D" w14:textId="77777777" w:rsidR="00CB2C68" w:rsidRPr="00BA50FD" w:rsidRDefault="00CB2C68" w:rsidP="00CB2C68">
      <w:pPr>
        <w:ind w:right="-23"/>
        <w:rPr>
          <w:rFonts w:ascii="Calibri" w:hAnsi="Calibri" w:cs="Calibri"/>
          <w:bCs/>
          <w:sz w:val="24"/>
          <w:szCs w:val="24"/>
        </w:rPr>
      </w:pPr>
      <w:r w:rsidRPr="00BA50FD">
        <w:rPr>
          <w:rFonts w:ascii="Calibri" w:hAnsi="Calibri" w:cs="Calibri"/>
          <w:bCs/>
          <w:sz w:val="24"/>
          <w:szCs w:val="24"/>
        </w:rPr>
        <w:br w:type="page"/>
      </w:r>
    </w:p>
    <w:p w14:paraId="7B852D1C" w14:textId="77777777" w:rsidR="00CB2C68" w:rsidRPr="00BA50FD" w:rsidRDefault="00CB2C68" w:rsidP="00CB2C68"/>
    <w:p w14:paraId="3F207665" w14:textId="77777777" w:rsidR="00CB2C68" w:rsidRPr="00BA50FD" w:rsidRDefault="00CB2C68" w:rsidP="00CB2C68">
      <w:pPr>
        <w:jc w:val="center"/>
        <w:rPr>
          <w:rFonts w:cstheme="minorHAnsi"/>
          <w:sz w:val="32"/>
        </w:rPr>
      </w:pPr>
    </w:p>
    <w:p w14:paraId="5B6AD7D5" w14:textId="77777777" w:rsidR="00CB2C68" w:rsidRPr="00BA50FD" w:rsidRDefault="00CB2C68" w:rsidP="00CB2C68">
      <w:pPr>
        <w:jc w:val="center"/>
        <w:rPr>
          <w:rFonts w:cstheme="minorHAnsi"/>
          <w:sz w:val="32"/>
        </w:rPr>
      </w:pPr>
    </w:p>
    <w:p w14:paraId="2CE6E9BC" w14:textId="77777777" w:rsidR="00CB2C68" w:rsidRPr="00BA50FD" w:rsidRDefault="00CB2C68" w:rsidP="00CB2C68">
      <w:pPr>
        <w:jc w:val="center"/>
        <w:rPr>
          <w:rFonts w:cstheme="minorHAnsi"/>
          <w:sz w:val="32"/>
        </w:rPr>
      </w:pPr>
    </w:p>
    <w:p w14:paraId="31A1A598" w14:textId="77777777" w:rsidR="00CB2C68" w:rsidRPr="00BA50FD" w:rsidRDefault="00CB2C68" w:rsidP="00CB2C68">
      <w:pPr>
        <w:jc w:val="center"/>
        <w:rPr>
          <w:rFonts w:cstheme="minorHAnsi"/>
          <w:sz w:val="32"/>
        </w:rPr>
      </w:pPr>
    </w:p>
    <w:p w14:paraId="215A78F6" w14:textId="77777777" w:rsidR="00CB2C68" w:rsidRPr="00BA50FD" w:rsidRDefault="00CB2C68" w:rsidP="00CB2C68">
      <w:pPr>
        <w:jc w:val="center"/>
        <w:rPr>
          <w:rFonts w:cstheme="minorHAnsi"/>
          <w:sz w:val="32"/>
        </w:rPr>
      </w:pPr>
    </w:p>
    <w:p w14:paraId="26DF2672" w14:textId="77777777" w:rsidR="00CB2C68" w:rsidRPr="00BA50FD" w:rsidRDefault="00CB2C68" w:rsidP="00CB2C68">
      <w:pPr>
        <w:jc w:val="center"/>
        <w:rPr>
          <w:rFonts w:cstheme="minorHAnsi"/>
          <w:sz w:val="32"/>
        </w:rPr>
      </w:pPr>
    </w:p>
    <w:p w14:paraId="59D2BC47" w14:textId="77777777" w:rsidR="00CB2C68" w:rsidRPr="00BA50FD" w:rsidRDefault="00CB2C68" w:rsidP="00CB2C68">
      <w:pPr>
        <w:jc w:val="center"/>
        <w:rPr>
          <w:rFonts w:cstheme="minorHAnsi"/>
          <w:sz w:val="32"/>
        </w:rPr>
      </w:pPr>
    </w:p>
    <w:p w14:paraId="048DD9F8" w14:textId="593AC4A6" w:rsidR="00CB2C68" w:rsidRPr="00BA50FD" w:rsidRDefault="00CB2C68" w:rsidP="00CB2C68">
      <w:pPr>
        <w:jc w:val="center"/>
        <w:rPr>
          <w:b/>
          <w:sz w:val="36"/>
          <w:szCs w:val="36"/>
        </w:rPr>
      </w:pPr>
      <w:r w:rsidRPr="00BA50FD">
        <w:rPr>
          <w:b/>
          <w:sz w:val="36"/>
          <w:szCs w:val="36"/>
        </w:rPr>
        <w:t>Section 1</w:t>
      </w:r>
      <w:r w:rsidR="00820166">
        <w:rPr>
          <w:b/>
          <w:sz w:val="36"/>
          <w:szCs w:val="36"/>
        </w:rPr>
        <w:t>2</w:t>
      </w:r>
      <w:r w:rsidRPr="00BA50FD">
        <w:rPr>
          <w:b/>
          <w:sz w:val="36"/>
          <w:szCs w:val="36"/>
        </w:rPr>
        <w:t>:</w:t>
      </w:r>
    </w:p>
    <w:p w14:paraId="50EFC154" w14:textId="77777777" w:rsidR="00CB2C68" w:rsidRPr="00BA50FD" w:rsidRDefault="00CB2C68" w:rsidP="00CB2C68">
      <w:pPr>
        <w:pStyle w:val="Heading1"/>
        <w:jc w:val="center"/>
        <w:rPr>
          <w:rFonts w:asciiTheme="minorHAnsi" w:hAnsiTheme="minorHAnsi" w:cstheme="minorHAnsi"/>
          <w:b/>
          <w:color w:val="auto"/>
          <w:sz w:val="36"/>
        </w:rPr>
      </w:pPr>
      <w:bookmarkStart w:id="46" w:name="_Toc168164275"/>
      <w:bookmarkStart w:id="47" w:name="_Toc197967203"/>
      <w:r w:rsidRPr="00BA50FD">
        <w:rPr>
          <w:rFonts w:asciiTheme="minorHAnsi" w:hAnsiTheme="minorHAnsi" w:cstheme="minorHAnsi"/>
          <w:b/>
          <w:color w:val="auto"/>
          <w:sz w:val="36"/>
        </w:rPr>
        <w:t>Family Services &amp; Social Care</w:t>
      </w:r>
      <w:bookmarkEnd w:id="46"/>
      <w:bookmarkEnd w:id="47"/>
    </w:p>
    <w:p w14:paraId="18D8A33D" w14:textId="77777777" w:rsidR="00CB2C68" w:rsidRPr="00BA50FD" w:rsidRDefault="00CB2C68" w:rsidP="00CB2C68"/>
    <w:p w14:paraId="49FB07F8"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4760963A" w14:textId="46ADA82C" w:rsidR="00E15220" w:rsidRPr="00BA50FD" w:rsidRDefault="00E15220" w:rsidP="00E15220">
      <w:pPr>
        <w:rPr>
          <w:rFonts w:ascii="Calibri" w:hAnsi="Calibri" w:cs="Calibri"/>
          <w:b/>
          <w:sz w:val="26"/>
          <w:szCs w:val="26"/>
        </w:rPr>
      </w:pPr>
      <w:r>
        <w:rPr>
          <w:rFonts w:ascii="Calibri" w:hAnsi="Calibri" w:cs="Calibri"/>
          <w:b/>
          <w:sz w:val="26"/>
          <w:szCs w:val="26"/>
        </w:rPr>
        <w:lastRenderedPageBreak/>
        <w:t>4</w:t>
      </w:r>
      <w:r w:rsidR="00F24F63">
        <w:rPr>
          <w:rFonts w:ascii="Calibri" w:hAnsi="Calibri" w:cs="Calibri"/>
          <w:b/>
          <w:sz w:val="26"/>
          <w:szCs w:val="26"/>
        </w:rPr>
        <w:t>1</w:t>
      </w:r>
      <w:r w:rsidRPr="00BA50FD">
        <w:rPr>
          <w:rFonts w:ascii="Calibri" w:hAnsi="Calibri" w:cs="Calibri"/>
          <w:b/>
          <w:sz w:val="26"/>
          <w:szCs w:val="26"/>
        </w:rPr>
        <w:t xml:space="preserve">.  </w:t>
      </w:r>
      <w:r w:rsidR="00F24F63" w:rsidRPr="00F24F63">
        <w:rPr>
          <w:rFonts w:ascii="Calibri" w:hAnsi="Calibri" w:cs="Calibri"/>
          <w:b/>
          <w:sz w:val="26"/>
          <w:szCs w:val="26"/>
        </w:rPr>
        <w:t>Would you be interested in fostering or would you like to receive more information?</w:t>
      </w:r>
    </w:p>
    <w:p w14:paraId="5F701A11" w14:textId="7AEAFCA5" w:rsidR="00E15220" w:rsidRDefault="007F3272" w:rsidP="00E15220">
      <w:pPr>
        <w:rPr>
          <w:rFonts w:ascii="Calibri" w:hAnsi="Calibri" w:cs="Calibri"/>
          <w:bCs/>
          <w:sz w:val="24"/>
          <w:szCs w:val="24"/>
        </w:rPr>
      </w:pPr>
      <w:r>
        <w:rPr>
          <w:rFonts w:ascii="Calibri" w:hAnsi="Calibri" w:cs="Calibri"/>
          <w:bCs/>
          <w:sz w:val="24"/>
          <w:szCs w:val="24"/>
        </w:rPr>
        <w:t>Of the respondents answering this question, 5.3% indicated</w:t>
      </w:r>
      <w:r w:rsidR="00127015">
        <w:rPr>
          <w:rFonts w:ascii="Calibri" w:hAnsi="Calibri" w:cs="Calibri"/>
          <w:bCs/>
          <w:sz w:val="24"/>
          <w:szCs w:val="24"/>
        </w:rPr>
        <w:t xml:space="preserve"> an interest in</w:t>
      </w:r>
      <w:r w:rsidR="00F63A2E">
        <w:rPr>
          <w:rFonts w:ascii="Calibri" w:hAnsi="Calibri" w:cs="Calibri"/>
          <w:bCs/>
          <w:sz w:val="24"/>
          <w:szCs w:val="24"/>
        </w:rPr>
        <w:t xml:space="preserve"> </w:t>
      </w:r>
      <w:r w:rsidR="00127015">
        <w:rPr>
          <w:rFonts w:ascii="Calibri" w:hAnsi="Calibri" w:cs="Calibri"/>
          <w:bCs/>
          <w:sz w:val="24"/>
          <w:szCs w:val="24"/>
        </w:rPr>
        <w:t xml:space="preserve">fostering, or in receiving more information on this.  </w:t>
      </w:r>
      <w:r w:rsidR="00F63A2E">
        <w:rPr>
          <w:rFonts w:ascii="Calibri" w:hAnsi="Calibri" w:cs="Calibri"/>
          <w:bCs/>
          <w:sz w:val="24"/>
          <w:szCs w:val="24"/>
        </w:rPr>
        <w:t xml:space="preserve">Interest was highest for ‘becoming a </w:t>
      </w:r>
      <w:proofErr w:type="gramStart"/>
      <w:r w:rsidR="00F63A2E">
        <w:rPr>
          <w:rFonts w:ascii="Calibri" w:hAnsi="Calibri" w:cs="Calibri"/>
          <w:bCs/>
          <w:sz w:val="24"/>
          <w:szCs w:val="24"/>
        </w:rPr>
        <w:t>short breaks</w:t>
      </w:r>
      <w:proofErr w:type="gramEnd"/>
      <w:r w:rsidR="00F63A2E">
        <w:rPr>
          <w:rFonts w:ascii="Calibri" w:hAnsi="Calibri" w:cs="Calibri"/>
          <w:bCs/>
          <w:sz w:val="24"/>
          <w:szCs w:val="24"/>
        </w:rPr>
        <w:t xml:space="preserve"> foster carer’ (3.1%)</w:t>
      </w:r>
      <w:r w:rsidR="009A612C">
        <w:rPr>
          <w:rFonts w:ascii="Calibri" w:hAnsi="Calibri" w:cs="Calibri"/>
          <w:bCs/>
          <w:sz w:val="24"/>
          <w:szCs w:val="24"/>
        </w:rPr>
        <w:t>, followed by ‘becoming a long-term foster carer’ (2.3%) and ‘becoming a supported lodging host’ (1.9%).</w:t>
      </w:r>
    </w:p>
    <w:p w14:paraId="12735C43" w14:textId="46BFF691" w:rsidR="009A612C" w:rsidRDefault="009A612C" w:rsidP="00E15220">
      <w:pPr>
        <w:rPr>
          <w:rFonts w:ascii="Calibri" w:hAnsi="Calibri" w:cs="Calibri"/>
          <w:bCs/>
          <w:sz w:val="24"/>
          <w:szCs w:val="24"/>
        </w:rPr>
      </w:pPr>
      <w:r>
        <w:rPr>
          <w:rFonts w:ascii="Calibri" w:hAnsi="Calibri" w:cs="Calibri"/>
          <w:bCs/>
          <w:sz w:val="24"/>
          <w:szCs w:val="24"/>
        </w:rPr>
        <w:t>Details of these respondents have been passed on to the project team.</w:t>
      </w:r>
    </w:p>
    <w:p w14:paraId="4DEAA5E2" w14:textId="6D298530" w:rsidR="000D7187" w:rsidRPr="00BA50FD" w:rsidRDefault="000C69DA" w:rsidP="000D7187">
      <w:pPr>
        <w:rPr>
          <w:sz w:val="24"/>
          <w:szCs w:val="24"/>
        </w:rPr>
      </w:pPr>
      <w:r>
        <w:rPr>
          <w:noProof/>
          <w14:ligatures w14:val="standardContextual"/>
        </w:rPr>
        <w:drawing>
          <wp:inline distT="0" distB="0" distL="0" distR="0" wp14:anchorId="25D988AF" wp14:editId="1557B10D">
            <wp:extent cx="5731510" cy="2287270"/>
            <wp:effectExtent l="0" t="0" r="2540" b="17780"/>
            <wp:docPr id="686273544" name="Chart 1" descr="Chart showing response pattern described in the narrative text">
              <a:extLst xmlns:a="http://schemas.openxmlformats.org/drawingml/2006/main">
                <a:ext uri="{FF2B5EF4-FFF2-40B4-BE49-F238E27FC236}">
                  <a16:creationId xmlns:a16="http://schemas.microsoft.com/office/drawing/2014/main" id="{74419666-8795-4F77-AC03-C7A15F384EB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4"/>
              </a:graphicData>
            </a:graphic>
          </wp:inline>
        </w:drawing>
      </w:r>
      <w:r w:rsidR="000D7187" w:rsidRPr="000D7187">
        <w:rPr>
          <w:i/>
          <w:sz w:val="24"/>
          <w:szCs w:val="24"/>
        </w:rPr>
        <w:t xml:space="preserve"> </w:t>
      </w:r>
      <w:r w:rsidR="000D7187" w:rsidRPr="00BA50FD">
        <w:rPr>
          <w:i/>
          <w:sz w:val="24"/>
          <w:szCs w:val="24"/>
        </w:rPr>
        <w:t>Respondents could select multiple options so the total will exceed 100%</w:t>
      </w:r>
      <w:r w:rsidR="000D7187">
        <w:rPr>
          <w:i/>
          <w:sz w:val="24"/>
          <w:szCs w:val="24"/>
        </w:rPr>
        <w:t>.</w:t>
      </w:r>
    </w:p>
    <w:p w14:paraId="5CD316C2" w14:textId="3DEAA0D9" w:rsidR="00110EA5" w:rsidRPr="005554B9" w:rsidRDefault="00110EA5" w:rsidP="000D7187">
      <w:pPr>
        <w:rPr>
          <w:rFonts w:ascii="Calibri" w:hAnsi="Calibri" w:cs="Calibri"/>
          <w:bCs/>
          <w:sz w:val="24"/>
          <w:szCs w:val="24"/>
        </w:rPr>
      </w:pPr>
    </w:p>
    <w:p w14:paraId="3E6D8066" w14:textId="50A46352" w:rsidR="00CB2C68" w:rsidRPr="00BA50FD" w:rsidRDefault="00820166" w:rsidP="00CB2C68">
      <w:pPr>
        <w:rPr>
          <w:rFonts w:ascii="Calibri" w:hAnsi="Calibri" w:cs="Calibri"/>
          <w:b/>
          <w:sz w:val="26"/>
          <w:szCs w:val="26"/>
        </w:rPr>
      </w:pPr>
      <w:r>
        <w:rPr>
          <w:rFonts w:ascii="Calibri" w:hAnsi="Calibri" w:cs="Calibri"/>
          <w:b/>
          <w:sz w:val="26"/>
          <w:szCs w:val="26"/>
        </w:rPr>
        <w:t>4</w:t>
      </w:r>
      <w:r w:rsidR="00C65854">
        <w:rPr>
          <w:rFonts w:ascii="Calibri" w:hAnsi="Calibri" w:cs="Calibri"/>
          <w:b/>
          <w:sz w:val="26"/>
          <w:szCs w:val="26"/>
        </w:rPr>
        <w:t>2</w:t>
      </w:r>
      <w:r w:rsidR="00CB2C68" w:rsidRPr="00BA50FD">
        <w:rPr>
          <w:rFonts w:ascii="Calibri" w:hAnsi="Calibri" w:cs="Calibri"/>
          <w:b/>
          <w:sz w:val="26"/>
          <w:szCs w:val="26"/>
        </w:rPr>
        <w:t xml:space="preserve">.  </w:t>
      </w:r>
      <w:r w:rsidR="00CB2C68" w:rsidRPr="004F2287">
        <w:rPr>
          <w:rFonts w:ascii="Calibri" w:hAnsi="Calibri" w:cs="Calibri"/>
          <w:b/>
          <w:sz w:val="26"/>
          <w:szCs w:val="26"/>
        </w:rPr>
        <w:t>Are you aware of Cardiff Family Advice and Support Service?</w:t>
      </w:r>
    </w:p>
    <w:p w14:paraId="09E39197" w14:textId="49654B8C" w:rsidR="00CB2C68" w:rsidRDefault="00CB2C68" w:rsidP="00CB2C68">
      <w:pPr>
        <w:rPr>
          <w:rFonts w:ascii="Calibri" w:hAnsi="Calibri" w:cs="Calibri"/>
          <w:b/>
          <w:sz w:val="26"/>
          <w:szCs w:val="26"/>
        </w:rPr>
      </w:pPr>
      <w:r w:rsidRPr="00194E28">
        <w:rPr>
          <w:rFonts w:ascii="Calibri" w:hAnsi="Calibri" w:cs="Calibri"/>
          <w:bCs/>
          <w:sz w:val="24"/>
          <w:szCs w:val="24"/>
        </w:rPr>
        <w:t xml:space="preserve">Respondents were asked if they were aware of Cardiff Family Advice &amp; Support Service with a </w:t>
      </w:r>
      <w:r w:rsidR="00194E28" w:rsidRPr="00194E28">
        <w:rPr>
          <w:rFonts w:ascii="Calibri" w:hAnsi="Calibri" w:cs="Calibri"/>
          <w:bCs/>
          <w:sz w:val="24"/>
          <w:szCs w:val="24"/>
        </w:rPr>
        <w:t>third (34.8</w:t>
      </w:r>
      <w:r w:rsidRPr="00194E28">
        <w:rPr>
          <w:rFonts w:ascii="Calibri" w:hAnsi="Calibri" w:cs="Calibri"/>
          <w:bCs/>
          <w:sz w:val="24"/>
          <w:szCs w:val="24"/>
        </w:rPr>
        <w:t>%) stating they were</w:t>
      </w:r>
      <w:r w:rsidR="00194E28" w:rsidRPr="00194E28">
        <w:rPr>
          <w:rFonts w:ascii="Calibri" w:hAnsi="Calibri" w:cs="Calibri"/>
          <w:bCs/>
          <w:sz w:val="24"/>
          <w:szCs w:val="24"/>
        </w:rPr>
        <w:t xml:space="preserve"> (up from 25.5% in 2023)</w:t>
      </w:r>
      <w:r w:rsidRPr="00194E28">
        <w:rPr>
          <w:rFonts w:ascii="Calibri" w:hAnsi="Calibri" w:cs="Calibri"/>
          <w:bCs/>
          <w:sz w:val="24"/>
          <w:szCs w:val="24"/>
        </w:rPr>
        <w:t>.</w:t>
      </w:r>
      <w:r>
        <w:rPr>
          <w:rFonts w:ascii="Calibri" w:hAnsi="Calibri" w:cs="Calibri"/>
          <w:bCs/>
          <w:sz w:val="24"/>
          <w:szCs w:val="24"/>
        </w:rPr>
        <w:t xml:space="preserve">  </w:t>
      </w:r>
    </w:p>
    <w:p w14:paraId="7A54FABC" w14:textId="4E10211C" w:rsidR="00CB2C68" w:rsidRDefault="00E15220" w:rsidP="00CB2C68">
      <w:pPr>
        <w:rPr>
          <w:rFonts w:ascii="Calibri" w:hAnsi="Calibri" w:cs="Calibri"/>
          <w:b/>
          <w:sz w:val="26"/>
          <w:szCs w:val="26"/>
        </w:rPr>
      </w:pPr>
      <w:r>
        <w:rPr>
          <w:noProof/>
          <w14:ligatures w14:val="standardContextual"/>
        </w:rPr>
        <w:drawing>
          <wp:inline distT="0" distB="0" distL="0" distR="0" wp14:anchorId="20398091" wp14:editId="2D7A3BB5">
            <wp:extent cx="5731510" cy="2287270"/>
            <wp:effectExtent l="0" t="0" r="2540" b="17780"/>
            <wp:docPr id="93470042" name="Chart 1" descr="Chart showing response pattern described in the narrative text">
              <a:extLst xmlns:a="http://schemas.openxmlformats.org/drawingml/2006/main">
                <a:ext uri="{FF2B5EF4-FFF2-40B4-BE49-F238E27FC236}">
                  <a16:creationId xmlns:a16="http://schemas.microsoft.com/office/drawing/2014/main" id="{79952120-23FA-46F2-A1C4-EB65FCBF3E4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5"/>
              </a:graphicData>
            </a:graphic>
          </wp:inline>
        </w:drawing>
      </w:r>
    </w:p>
    <w:p w14:paraId="697122EC" w14:textId="77777777" w:rsidR="001C286F" w:rsidRDefault="001C286F">
      <w:pPr>
        <w:spacing w:after="160" w:line="259" w:lineRule="auto"/>
        <w:rPr>
          <w:rFonts w:ascii="Calibri" w:hAnsi="Calibri" w:cs="Calibri"/>
          <w:b/>
          <w:sz w:val="26"/>
          <w:szCs w:val="26"/>
        </w:rPr>
      </w:pPr>
      <w:r>
        <w:rPr>
          <w:rFonts w:ascii="Calibri" w:hAnsi="Calibri" w:cs="Calibri"/>
          <w:b/>
          <w:sz w:val="26"/>
          <w:szCs w:val="26"/>
        </w:rPr>
        <w:br w:type="page"/>
      </w:r>
    </w:p>
    <w:p w14:paraId="2923F6EF" w14:textId="6C3286FA" w:rsidR="00CB2C68" w:rsidRDefault="00CB2C68" w:rsidP="00CB2C68">
      <w:pPr>
        <w:rPr>
          <w:rFonts w:ascii="Calibri" w:hAnsi="Calibri" w:cs="Calibri"/>
          <w:bCs/>
          <w:sz w:val="24"/>
          <w:szCs w:val="24"/>
        </w:rPr>
      </w:pPr>
      <w:r>
        <w:rPr>
          <w:rFonts w:ascii="Calibri" w:hAnsi="Calibri" w:cs="Calibri"/>
          <w:b/>
          <w:sz w:val="26"/>
          <w:szCs w:val="26"/>
        </w:rPr>
        <w:lastRenderedPageBreak/>
        <w:t>Have you used</w:t>
      </w:r>
      <w:r w:rsidRPr="00B91575">
        <w:rPr>
          <w:rFonts w:ascii="Calibri" w:hAnsi="Calibri" w:cs="Calibri"/>
          <w:b/>
          <w:sz w:val="26"/>
          <w:szCs w:val="26"/>
        </w:rPr>
        <w:t xml:space="preserve"> </w:t>
      </w:r>
      <w:r w:rsidRPr="004F2287">
        <w:rPr>
          <w:rFonts w:ascii="Calibri" w:hAnsi="Calibri" w:cs="Calibri"/>
          <w:b/>
          <w:sz w:val="26"/>
          <w:szCs w:val="26"/>
        </w:rPr>
        <w:t>Cardiff Family Advice and Support Service</w:t>
      </w:r>
      <w:r>
        <w:rPr>
          <w:rFonts w:ascii="Calibri" w:hAnsi="Calibri" w:cs="Calibri"/>
          <w:b/>
          <w:sz w:val="26"/>
          <w:szCs w:val="26"/>
        </w:rPr>
        <w:t xml:space="preserve"> within the last 12 months</w:t>
      </w:r>
      <w:r w:rsidRPr="004F2287">
        <w:rPr>
          <w:rFonts w:ascii="Calibri" w:hAnsi="Calibri" w:cs="Calibri"/>
          <w:b/>
          <w:sz w:val="26"/>
          <w:szCs w:val="26"/>
        </w:rPr>
        <w:t>?</w:t>
      </w:r>
      <w:r w:rsidRPr="008B18BB">
        <w:rPr>
          <w:rFonts w:ascii="Calibri" w:hAnsi="Calibri" w:cs="Calibri"/>
          <w:bCs/>
          <w:sz w:val="24"/>
          <w:szCs w:val="24"/>
        </w:rPr>
        <w:t xml:space="preserve"> </w:t>
      </w:r>
    </w:p>
    <w:p w14:paraId="63C4F362" w14:textId="25B9041D" w:rsidR="00CB2C68" w:rsidRPr="002D3EB8" w:rsidRDefault="00CB2C68" w:rsidP="00CB2C68">
      <w:pPr>
        <w:rPr>
          <w:rFonts w:ascii="Calibri" w:hAnsi="Calibri" w:cs="Calibri"/>
          <w:bCs/>
          <w:sz w:val="24"/>
          <w:szCs w:val="24"/>
        </w:rPr>
      </w:pPr>
      <w:r w:rsidRPr="002B58C4">
        <w:rPr>
          <w:rFonts w:ascii="Calibri" w:hAnsi="Calibri" w:cs="Calibri"/>
          <w:bCs/>
          <w:sz w:val="24"/>
          <w:szCs w:val="24"/>
        </w:rPr>
        <w:t xml:space="preserve">Respondents who were aware of the Cardiff Family Advice and Support Service were then asked if they had used this service in the past 12 months, with </w:t>
      </w:r>
      <w:r w:rsidR="00964C54" w:rsidRPr="002B58C4">
        <w:rPr>
          <w:rFonts w:ascii="Calibri" w:hAnsi="Calibri" w:cs="Calibri"/>
          <w:bCs/>
          <w:sz w:val="24"/>
          <w:szCs w:val="24"/>
        </w:rPr>
        <w:t xml:space="preserve">around </w:t>
      </w:r>
      <w:r w:rsidRPr="002B58C4">
        <w:rPr>
          <w:rFonts w:ascii="Calibri" w:hAnsi="Calibri" w:cs="Calibri"/>
          <w:bCs/>
          <w:sz w:val="24"/>
          <w:szCs w:val="24"/>
        </w:rPr>
        <w:t xml:space="preserve">one in </w:t>
      </w:r>
      <w:r w:rsidR="00964C54" w:rsidRPr="002B58C4">
        <w:rPr>
          <w:rFonts w:ascii="Calibri" w:hAnsi="Calibri" w:cs="Calibri"/>
          <w:bCs/>
          <w:sz w:val="24"/>
          <w:szCs w:val="24"/>
        </w:rPr>
        <w:t>eight</w:t>
      </w:r>
      <w:r w:rsidRPr="002B58C4">
        <w:rPr>
          <w:rFonts w:ascii="Calibri" w:hAnsi="Calibri" w:cs="Calibri"/>
          <w:bCs/>
          <w:sz w:val="24"/>
          <w:szCs w:val="24"/>
        </w:rPr>
        <w:t xml:space="preserve"> (</w:t>
      </w:r>
      <w:r w:rsidR="002B58C4" w:rsidRPr="002B58C4">
        <w:rPr>
          <w:rFonts w:ascii="Calibri" w:hAnsi="Calibri" w:cs="Calibri"/>
          <w:bCs/>
          <w:sz w:val="24"/>
          <w:szCs w:val="24"/>
        </w:rPr>
        <w:t>13.6</w:t>
      </w:r>
      <w:r w:rsidRPr="002B58C4">
        <w:rPr>
          <w:rFonts w:ascii="Calibri" w:hAnsi="Calibri" w:cs="Calibri"/>
          <w:bCs/>
          <w:sz w:val="24"/>
          <w:szCs w:val="24"/>
        </w:rPr>
        <w:t>%) stating that they had</w:t>
      </w:r>
      <w:r w:rsidR="002B58C4" w:rsidRPr="002B58C4">
        <w:rPr>
          <w:rFonts w:ascii="Calibri" w:hAnsi="Calibri" w:cs="Calibri"/>
          <w:bCs/>
          <w:sz w:val="24"/>
          <w:szCs w:val="24"/>
        </w:rPr>
        <w:t xml:space="preserve"> (up from 8.6% in 2023)</w:t>
      </w:r>
      <w:r w:rsidRPr="002B58C4">
        <w:rPr>
          <w:rFonts w:ascii="Calibri" w:hAnsi="Calibri" w:cs="Calibri"/>
          <w:bCs/>
          <w:sz w:val="24"/>
          <w:szCs w:val="24"/>
        </w:rPr>
        <w:t>.</w:t>
      </w:r>
      <w:r w:rsidRPr="002D3EB8">
        <w:rPr>
          <w:rFonts w:ascii="Calibri" w:hAnsi="Calibri" w:cs="Calibri"/>
          <w:bCs/>
          <w:sz w:val="24"/>
          <w:szCs w:val="24"/>
        </w:rPr>
        <w:t xml:space="preserve">   </w:t>
      </w:r>
    </w:p>
    <w:p w14:paraId="15B9D829" w14:textId="45DF9B82" w:rsidR="00CB2C68" w:rsidRPr="00BA50FD" w:rsidRDefault="00E15220" w:rsidP="00CB2C68">
      <w:pPr>
        <w:rPr>
          <w:i/>
          <w:sz w:val="24"/>
          <w:szCs w:val="24"/>
        </w:rPr>
      </w:pPr>
      <w:r>
        <w:rPr>
          <w:noProof/>
          <w14:ligatures w14:val="standardContextual"/>
        </w:rPr>
        <w:drawing>
          <wp:inline distT="0" distB="0" distL="0" distR="0" wp14:anchorId="2176964F" wp14:editId="5A5AF81D">
            <wp:extent cx="5731510" cy="2287270"/>
            <wp:effectExtent l="0" t="0" r="2540" b="17780"/>
            <wp:docPr id="1889930321" name="Chart 1" descr="Chart showing response pattern described in the narrative text">
              <a:extLst xmlns:a="http://schemas.openxmlformats.org/drawingml/2006/main">
                <a:ext uri="{FF2B5EF4-FFF2-40B4-BE49-F238E27FC236}">
                  <a16:creationId xmlns:a16="http://schemas.microsoft.com/office/drawing/2014/main" id="{B17B5E45-76C1-469F-BA1F-24E3E9F23C1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6"/>
              </a:graphicData>
            </a:graphic>
          </wp:inline>
        </w:drawing>
      </w:r>
      <w:r w:rsidR="00CB2C68" w:rsidRPr="00BA50FD">
        <w:rPr>
          <w:i/>
        </w:rPr>
        <w:t xml:space="preserve"> </w:t>
      </w:r>
    </w:p>
    <w:p w14:paraId="15A66368" w14:textId="77777777" w:rsidR="00CB2C68" w:rsidRPr="00BA50FD" w:rsidRDefault="00CB2C68" w:rsidP="00CB2C68">
      <w:pPr>
        <w:rPr>
          <w:rFonts w:ascii="Calibri" w:hAnsi="Calibri" w:cs="Calibri"/>
          <w:b/>
          <w:sz w:val="26"/>
          <w:szCs w:val="26"/>
        </w:rPr>
      </w:pPr>
    </w:p>
    <w:p w14:paraId="5A7DDAB1"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t xml:space="preserve">How satisfied or dissatisfied are you with Cardiff </w:t>
      </w:r>
      <w:r w:rsidRPr="004F2287">
        <w:rPr>
          <w:rFonts w:ascii="Calibri" w:hAnsi="Calibri" w:cs="Calibri"/>
          <w:b/>
          <w:sz w:val="26"/>
          <w:szCs w:val="26"/>
        </w:rPr>
        <w:t>Family Advice and Support Service</w:t>
      </w:r>
      <w:r w:rsidRPr="00BA50FD">
        <w:rPr>
          <w:rFonts w:ascii="Calibri" w:hAnsi="Calibri" w:cs="Calibri"/>
          <w:b/>
          <w:sz w:val="26"/>
          <w:szCs w:val="26"/>
        </w:rPr>
        <w:t>?</w:t>
      </w:r>
    </w:p>
    <w:p w14:paraId="293B98F6" w14:textId="4050EF0B" w:rsidR="00CB2C68" w:rsidRPr="00BA50FD" w:rsidRDefault="00CB2C68" w:rsidP="00CB2C68">
      <w:pPr>
        <w:rPr>
          <w:iCs/>
          <w:sz w:val="24"/>
          <w:szCs w:val="24"/>
        </w:rPr>
      </w:pPr>
      <w:r w:rsidRPr="005B1D59">
        <w:rPr>
          <w:iCs/>
          <w:sz w:val="24"/>
          <w:szCs w:val="24"/>
        </w:rPr>
        <w:t xml:space="preserve">Respondents who had used the service were asked how satisfied or dissatisfied they were with it.  Of the </w:t>
      </w:r>
      <w:r w:rsidR="00536DFF" w:rsidRPr="005B1D59">
        <w:rPr>
          <w:iCs/>
          <w:sz w:val="24"/>
          <w:szCs w:val="24"/>
        </w:rPr>
        <w:t>42</w:t>
      </w:r>
      <w:r w:rsidRPr="005B1D59">
        <w:rPr>
          <w:iCs/>
          <w:sz w:val="24"/>
          <w:szCs w:val="24"/>
        </w:rPr>
        <w:t xml:space="preserve"> respondents answering this question, </w:t>
      </w:r>
      <w:r w:rsidR="008D0CE1" w:rsidRPr="005B1D59">
        <w:rPr>
          <w:iCs/>
          <w:sz w:val="24"/>
          <w:szCs w:val="24"/>
        </w:rPr>
        <w:t>three in five (59.5</w:t>
      </w:r>
      <w:r w:rsidRPr="005B1D59">
        <w:rPr>
          <w:iCs/>
          <w:sz w:val="24"/>
          <w:szCs w:val="24"/>
        </w:rPr>
        <w:t xml:space="preserve">%) were satisfied, with </w:t>
      </w:r>
      <w:r w:rsidR="00A22BF2" w:rsidRPr="005B1D59">
        <w:rPr>
          <w:iCs/>
          <w:sz w:val="24"/>
          <w:szCs w:val="24"/>
        </w:rPr>
        <w:t xml:space="preserve">one in five (19.0%, down from </w:t>
      </w:r>
      <w:r w:rsidRPr="005B1D59">
        <w:rPr>
          <w:iCs/>
          <w:sz w:val="24"/>
          <w:szCs w:val="24"/>
        </w:rPr>
        <w:t>28.0%</w:t>
      </w:r>
      <w:r w:rsidR="00A22BF2" w:rsidRPr="005B1D59">
        <w:rPr>
          <w:iCs/>
          <w:sz w:val="24"/>
          <w:szCs w:val="24"/>
        </w:rPr>
        <w:t xml:space="preserve"> in 2023</w:t>
      </w:r>
      <w:r w:rsidRPr="005B1D59">
        <w:rPr>
          <w:iCs/>
          <w:sz w:val="24"/>
          <w:szCs w:val="24"/>
        </w:rPr>
        <w:t>) stated they were dissatisfied.</w:t>
      </w:r>
      <w:r w:rsidR="00A22BF2">
        <w:rPr>
          <w:iCs/>
          <w:sz w:val="24"/>
          <w:szCs w:val="24"/>
        </w:rPr>
        <w:t xml:space="preserve">  The proportion </w:t>
      </w:r>
      <w:r w:rsidR="005B1D59">
        <w:rPr>
          <w:iCs/>
          <w:sz w:val="24"/>
          <w:szCs w:val="24"/>
        </w:rPr>
        <w:t>who felt ‘very dissatisfied’ fell from 12.0% in 2023 to 2.4% in 2024.</w:t>
      </w:r>
    </w:p>
    <w:p w14:paraId="6E67D4FB" w14:textId="7BEF4A84" w:rsidR="00CB2C68" w:rsidRPr="00BA50FD" w:rsidRDefault="00753D9D" w:rsidP="00CB2C68">
      <w:pPr>
        <w:rPr>
          <w:i/>
          <w:sz w:val="24"/>
          <w:szCs w:val="24"/>
        </w:rPr>
      </w:pPr>
      <w:r>
        <w:rPr>
          <w:noProof/>
          <w14:ligatures w14:val="standardContextual"/>
        </w:rPr>
        <w:drawing>
          <wp:inline distT="0" distB="0" distL="0" distR="0" wp14:anchorId="0F90E5BB" wp14:editId="1F793FFD">
            <wp:extent cx="5565503" cy="2402480"/>
            <wp:effectExtent l="0" t="0" r="16510" b="17145"/>
            <wp:docPr id="2039842620" name="Chart 1" descr="Chart showing response pattern described in the narrative text">
              <a:extLst xmlns:a="http://schemas.openxmlformats.org/drawingml/2006/main">
                <a:ext uri="{FF2B5EF4-FFF2-40B4-BE49-F238E27FC236}">
                  <a16:creationId xmlns:a16="http://schemas.microsoft.com/office/drawing/2014/main" id="{EEC28F63-CEC1-4CE7-B35C-2CC30EF0326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7"/>
              </a:graphicData>
            </a:graphic>
          </wp:inline>
        </w:drawing>
      </w:r>
      <w:r w:rsidR="00CB2C68" w:rsidRPr="00BA50FD">
        <w:rPr>
          <w:i/>
        </w:rPr>
        <w:t xml:space="preserve"> </w:t>
      </w:r>
      <w:r w:rsidR="00CB2C68" w:rsidRPr="00BA50FD">
        <w:rPr>
          <w:noProof/>
        </w:rPr>
        <w:t xml:space="preserve"> </w:t>
      </w:r>
      <w:r w:rsidR="00CB2C68" w:rsidRPr="00BA50FD">
        <w:rPr>
          <w:i/>
          <w:sz w:val="24"/>
          <w:szCs w:val="24"/>
        </w:rPr>
        <w:t>Caution should be taken with low base sizes</w:t>
      </w:r>
      <w:r w:rsidR="00CB2C68">
        <w:rPr>
          <w:i/>
          <w:sz w:val="24"/>
          <w:szCs w:val="24"/>
        </w:rPr>
        <w:t>.</w:t>
      </w:r>
    </w:p>
    <w:p w14:paraId="41D15E40" w14:textId="77777777" w:rsidR="00DB78B4" w:rsidRPr="00FD0EF8" w:rsidRDefault="00DB78B4">
      <w:pPr>
        <w:spacing w:after="160" w:line="259" w:lineRule="auto"/>
        <w:rPr>
          <w:rFonts w:ascii="Calibri" w:hAnsi="Calibri" w:cs="Calibri"/>
          <w:b/>
          <w:sz w:val="26"/>
          <w:szCs w:val="26"/>
        </w:rPr>
      </w:pPr>
      <w:r w:rsidRPr="00FD0EF8">
        <w:rPr>
          <w:rFonts w:ascii="Calibri" w:hAnsi="Calibri" w:cs="Calibri"/>
          <w:b/>
          <w:sz w:val="26"/>
          <w:szCs w:val="26"/>
        </w:rPr>
        <w:br w:type="page"/>
      </w:r>
    </w:p>
    <w:p w14:paraId="536FA8AB" w14:textId="62A07C67" w:rsidR="00CB2C68" w:rsidRPr="00BA50FD" w:rsidRDefault="00C65854" w:rsidP="00CB2C68">
      <w:pPr>
        <w:rPr>
          <w:rFonts w:ascii="Calibri" w:hAnsi="Calibri" w:cs="Calibri"/>
          <w:b/>
          <w:sz w:val="26"/>
          <w:szCs w:val="26"/>
        </w:rPr>
      </w:pPr>
      <w:r>
        <w:rPr>
          <w:rFonts w:ascii="Calibri" w:hAnsi="Calibri" w:cs="Calibri"/>
          <w:b/>
          <w:sz w:val="26"/>
          <w:szCs w:val="26"/>
        </w:rPr>
        <w:lastRenderedPageBreak/>
        <w:t>43</w:t>
      </w:r>
      <w:r w:rsidR="00CB2C68" w:rsidRPr="00BA50FD">
        <w:rPr>
          <w:rFonts w:ascii="Calibri" w:hAnsi="Calibri" w:cs="Calibri"/>
          <w:b/>
          <w:sz w:val="26"/>
          <w:szCs w:val="26"/>
        </w:rPr>
        <w:t>.  Are you a parent of a child under 25 with additional needs?</w:t>
      </w:r>
    </w:p>
    <w:p w14:paraId="7DA678F7" w14:textId="5678F983" w:rsidR="00CB2C68" w:rsidRPr="00BA50FD" w:rsidRDefault="00CB2C68" w:rsidP="00CB2C68">
      <w:pPr>
        <w:rPr>
          <w:iCs/>
          <w:sz w:val="24"/>
          <w:szCs w:val="24"/>
        </w:rPr>
      </w:pPr>
      <w:r w:rsidRPr="00D20F3A">
        <w:rPr>
          <w:iCs/>
          <w:sz w:val="24"/>
          <w:szCs w:val="24"/>
        </w:rPr>
        <w:t xml:space="preserve">Of those responding to this question, </w:t>
      </w:r>
      <w:r w:rsidR="00D20F3A" w:rsidRPr="00D20F3A">
        <w:rPr>
          <w:iCs/>
          <w:sz w:val="24"/>
          <w:szCs w:val="24"/>
        </w:rPr>
        <w:t>6</w:t>
      </w:r>
      <w:r w:rsidRPr="00D20F3A">
        <w:rPr>
          <w:iCs/>
          <w:sz w:val="24"/>
          <w:szCs w:val="24"/>
        </w:rPr>
        <w:t>.8</w:t>
      </w:r>
      <w:r w:rsidRPr="00D20F3A">
        <w:rPr>
          <w:sz w:val="24"/>
          <w:szCs w:val="24"/>
        </w:rPr>
        <w:t xml:space="preserve">%, or </w:t>
      </w:r>
      <w:r w:rsidRPr="00D20F3A">
        <w:rPr>
          <w:iCs/>
          <w:sz w:val="24"/>
          <w:szCs w:val="24"/>
        </w:rPr>
        <w:t>1</w:t>
      </w:r>
      <w:r w:rsidR="00D20F3A" w:rsidRPr="00D20F3A">
        <w:rPr>
          <w:iCs/>
          <w:sz w:val="24"/>
          <w:szCs w:val="24"/>
        </w:rPr>
        <w:t>21</w:t>
      </w:r>
      <w:r w:rsidRPr="00D20F3A">
        <w:rPr>
          <w:iCs/>
          <w:sz w:val="24"/>
          <w:szCs w:val="24"/>
        </w:rPr>
        <w:t xml:space="preserve"> individuals, were identified as a parent of a child aged under 25 with additional needs.</w:t>
      </w:r>
    </w:p>
    <w:p w14:paraId="767B9B8E" w14:textId="3C2C29FC" w:rsidR="00CB2C68" w:rsidRPr="00BA50FD" w:rsidRDefault="00753D9D" w:rsidP="00CB2C68">
      <w:pPr>
        <w:rPr>
          <w:iCs/>
          <w:sz w:val="24"/>
          <w:szCs w:val="24"/>
        </w:rPr>
      </w:pPr>
      <w:r w:rsidRPr="00FD0EF8">
        <w:rPr>
          <w:noProof/>
          <w14:ligatures w14:val="standardContextual"/>
        </w:rPr>
        <w:drawing>
          <wp:inline distT="0" distB="0" distL="0" distR="0" wp14:anchorId="09BB85DF" wp14:editId="3F4AB08B">
            <wp:extent cx="5796000" cy="1440000"/>
            <wp:effectExtent l="0" t="0" r="14605" b="8255"/>
            <wp:docPr id="1978854247" name="Chart 1" descr="Chart showing response pattern described in the narrative text">
              <a:extLst xmlns:a="http://schemas.openxmlformats.org/drawingml/2006/main">
                <a:ext uri="{FF2B5EF4-FFF2-40B4-BE49-F238E27FC236}">
                  <a16:creationId xmlns:a16="http://schemas.microsoft.com/office/drawing/2014/main" id="{163F4F24-22CE-4120-97C6-534603CF127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8"/>
              </a:graphicData>
            </a:graphic>
          </wp:inline>
        </w:drawing>
      </w:r>
      <w:r w:rsidR="00CB2C68" w:rsidRPr="00BA50FD">
        <w:rPr>
          <w:noProof/>
        </w:rPr>
        <w:t xml:space="preserve"> </w:t>
      </w:r>
    </w:p>
    <w:p w14:paraId="7F0B924A" w14:textId="77777777" w:rsidR="00CB2C68" w:rsidRPr="00BA50FD" w:rsidRDefault="00CB2C68" w:rsidP="00CB2C68">
      <w:pPr>
        <w:rPr>
          <w:iCs/>
          <w:sz w:val="24"/>
          <w:szCs w:val="24"/>
        </w:rPr>
      </w:pPr>
      <w:r w:rsidRPr="00536DFF">
        <w:rPr>
          <w:iCs/>
          <w:sz w:val="24"/>
          <w:szCs w:val="24"/>
        </w:rPr>
        <w:t>Those answering ‘Yes’ were then asked the following questions:</w:t>
      </w:r>
    </w:p>
    <w:p w14:paraId="79F81CE3" w14:textId="77777777" w:rsidR="00CB2C68" w:rsidRPr="00BA50FD" w:rsidRDefault="00CB2C68" w:rsidP="00127E13">
      <w:pPr>
        <w:spacing w:after="0"/>
        <w:rPr>
          <w:iCs/>
          <w:sz w:val="24"/>
          <w:szCs w:val="24"/>
        </w:rPr>
      </w:pPr>
    </w:p>
    <w:p w14:paraId="48197B37"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t>Have you accessed support for your child?</w:t>
      </w:r>
    </w:p>
    <w:p w14:paraId="1498CF70" w14:textId="093719A6" w:rsidR="00CB2C68" w:rsidRPr="00BA50FD" w:rsidRDefault="00CB2C68" w:rsidP="00CB2C68">
      <w:pPr>
        <w:rPr>
          <w:iCs/>
          <w:sz w:val="24"/>
          <w:szCs w:val="24"/>
        </w:rPr>
      </w:pPr>
      <w:r w:rsidRPr="002E5111">
        <w:rPr>
          <w:iCs/>
          <w:sz w:val="24"/>
          <w:szCs w:val="24"/>
        </w:rPr>
        <w:t xml:space="preserve">Of those answering this question, </w:t>
      </w:r>
      <w:r w:rsidR="005F5E1E" w:rsidRPr="002E5111">
        <w:rPr>
          <w:iCs/>
          <w:sz w:val="24"/>
          <w:szCs w:val="24"/>
        </w:rPr>
        <w:t>two in five (40.8</w:t>
      </w:r>
      <w:r w:rsidRPr="002E5111">
        <w:rPr>
          <w:iCs/>
          <w:sz w:val="24"/>
          <w:szCs w:val="24"/>
        </w:rPr>
        <w:t>%)</w:t>
      </w:r>
      <w:r w:rsidRPr="002E5111">
        <w:rPr>
          <w:sz w:val="24"/>
          <w:szCs w:val="24"/>
        </w:rPr>
        <w:t xml:space="preserve"> had accessed support</w:t>
      </w:r>
      <w:r w:rsidR="002E5111" w:rsidRPr="002E5111">
        <w:rPr>
          <w:sz w:val="24"/>
          <w:szCs w:val="24"/>
        </w:rPr>
        <w:t>, down from 52.4% in 2023)</w:t>
      </w:r>
      <w:r w:rsidRPr="002E5111">
        <w:rPr>
          <w:sz w:val="24"/>
          <w:szCs w:val="24"/>
        </w:rPr>
        <w:t>.</w:t>
      </w:r>
      <w:r w:rsidRPr="00BA50FD">
        <w:rPr>
          <w:iCs/>
          <w:sz w:val="24"/>
          <w:szCs w:val="24"/>
        </w:rPr>
        <w:t xml:space="preserve"> </w:t>
      </w:r>
    </w:p>
    <w:p w14:paraId="455AC917" w14:textId="1CCF743B" w:rsidR="00CB2C68" w:rsidRPr="00FD0EF8" w:rsidRDefault="00216F48" w:rsidP="00CB2C68">
      <w:pPr>
        <w:rPr>
          <w:iCs/>
          <w:sz w:val="24"/>
          <w:szCs w:val="24"/>
        </w:rPr>
      </w:pPr>
      <w:r w:rsidRPr="00FD0EF8">
        <w:rPr>
          <w:noProof/>
          <w14:ligatures w14:val="standardContextual"/>
        </w:rPr>
        <w:drawing>
          <wp:inline distT="0" distB="0" distL="0" distR="0" wp14:anchorId="07FB1386" wp14:editId="1D0B8BEA">
            <wp:extent cx="5760000" cy="1440000"/>
            <wp:effectExtent l="0" t="0" r="12700" b="8255"/>
            <wp:docPr id="364544447" name="Chart 1" descr="Chart showing response pattern described in the narrative text">
              <a:extLst xmlns:a="http://schemas.openxmlformats.org/drawingml/2006/main">
                <a:ext uri="{FF2B5EF4-FFF2-40B4-BE49-F238E27FC236}">
                  <a16:creationId xmlns:a16="http://schemas.microsoft.com/office/drawing/2014/main" id="{531C141F-B302-4984-A854-423128B7176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9"/>
              </a:graphicData>
            </a:graphic>
          </wp:inline>
        </w:drawing>
      </w:r>
    </w:p>
    <w:p w14:paraId="46E1432F" w14:textId="77777777" w:rsidR="00CB2C68" w:rsidRPr="00BA50FD" w:rsidRDefault="00CB2C68" w:rsidP="00127E13">
      <w:pPr>
        <w:spacing w:after="0"/>
        <w:rPr>
          <w:iCs/>
          <w:sz w:val="24"/>
          <w:szCs w:val="24"/>
        </w:rPr>
      </w:pPr>
    </w:p>
    <w:p w14:paraId="4ADB3505" w14:textId="72B2FEA8" w:rsidR="00CB2C68" w:rsidRPr="00BA50FD" w:rsidRDefault="00CB2C68" w:rsidP="00CB2C68">
      <w:pPr>
        <w:rPr>
          <w:iCs/>
          <w:sz w:val="24"/>
          <w:szCs w:val="24"/>
        </w:rPr>
      </w:pPr>
      <w:r w:rsidRPr="00481603">
        <w:rPr>
          <w:iCs/>
          <w:sz w:val="24"/>
          <w:szCs w:val="24"/>
        </w:rPr>
        <w:t xml:space="preserve">Those accessing support were asked to give further details of the kind </w:t>
      </w:r>
      <w:r w:rsidRPr="00481603">
        <w:rPr>
          <w:sz w:val="24"/>
          <w:szCs w:val="24"/>
        </w:rPr>
        <w:t>o</w:t>
      </w:r>
      <w:r w:rsidRPr="00481603">
        <w:rPr>
          <w:iCs/>
          <w:sz w:val="24"/>
          <w:szCs w:val="24"/>
        </w:rPr>
        <w:t xml:space="preserve">f support they had accessed; </w:t>
      </w:r>
      <w:r w:rsidR="00481603" w:rsidRPr="00481603">
        <w:rPr>
          <w:iCs/>
          <w:sz w:val="24"/>
          <w:szCs w:val="24"/>
        </w:rPr>
        <w:t>35</w:t>
      </w:r>
      <w:r w:rsidRPr="00481603">
        <w:rPr>
          <w:iCs/>
          <w:sz w:val="24"/>
          <w:szCs w:val="24"/>
        </w:rPr>
        <w:t xml:space="preserve"> responses were received, and categorised into themes.  The top three themes are shown below, with a full breakdown available in </w:t>
      </w:r>
      <w:bookmarkStart w:id="48" w:name="Appendix20"/>
      <w:bookmarkStart w:id="49" w:name="Appendix23"/>
      <w:r w:rsidR="0044236E" w:rsidRPr="00FD0EF8">
        <w:rPr>
          <w:iCs/>
          <w:sz w:val="24"/>
          <w:szCs w:val="24"/>
        </w:rPr>
        <w:fldChar w:fldCharType="begin"/>
      </w:r>
      <w:r w:rsidR="0082551C" w:rsidRPr="00FD0EF8">
        <w:rPr>
          <w:iCs/>
          <w:sz w:val="24"/>
          <w:szCs w:val="24"/>
        </w:rPr>
        <w:instrText>HYPERLINK  \l "_What_Other_Support"</w:instrText>
      </w:r>
      <w:r w:rsidR="0044236E" w:rsidRPr="00FD0EF8">
        <w:rPr>
          <w:iCs/>
          <w:sz w:val="24"/>
          <w:szCs w:val="24"/>
        </w:rPr>
      </w:r>
      <w:r w:rsidR="0044236E" w:rsidRPr="00FD0EF8">
        <w:rPr>
          <w:iCs/>
          <w:sz w:val="24"/>
          <w:szCs w:val="24"/>
        </w:rPr>
        <w:fldChar w:fldCharType="separate"/>
      </w:r>
      <w:r w:rsidRPr="00FD0EF8">
        <w:rPr>
          <w:rStyle w:val="Hyperlink"/>
          <w:iCs/>
          <w:sz w:val="24"/>
          <w:szCs w:val="24"/>
        </w:rPr>
        <w:t xml:space="preserve">Appendix </w:t>
      </w:r>
      <w:bookmarkEnd w:id="48"/>
      <w:r w:rsidR="00B37337" w:rsidRPr="00FD0EF8">
        <w:rPr>
          <w:rStyle w:val="Hyperlink"/>
          <w:iCs/>
          <w:sz w:val="24"/>
          <w:szCs w:val="24"/>
        </w:rPr>
        <w:t>2</w:t>
      </w:r>
      <w:r w:rsidR="00E37854" w:rsidRPr="00FD0EF8">
        <w:rPr>
          <w:rStyle w:val="Hyperlink"/>
          <w:iCs/>
          <w:sz w:val="24"/>
          <w:szCs w:val="24"/>
        </w:rPr>
        <w:t>3</w:t>
      </w:r>
      <w:bookmarkEnd w:id="49"/>
      <w:r w:rsidR="0044236E" w:rsidRPr="00FD0EF8">
        <w:rPr>
          <w:iCs/>
          <w:sz w:val="24"/>
          <w:szCs w:val="24"/>
        </w:rPr>
        <w:fldChar w:fldCharType="end"/>
      </w:r>
      <w:r w:rsidRPr="00FD0EF8">
        <w:rPr>
          <w:iCs/>
          <w:sz w:val="24"/>
          <w:szCs w:val="24"/>
        </w:rPr>
        <w:t>:</w:t>
      </w:r>
    </w:p>
    <w:tbl>
      <w:tblPr>
        <w:tblStyle w:val="GridTable5Dark-Accent6"/>
        <w:tblW w:w="9782" w:type="dxa"/>
        <w:tblLook w:val="04A0" w:firstRow="1" w:lastRow="0" w:firstColumn="1" w:lastColumn="0" w:noHBand="0" w:noVBand="1"/>
      </w:tblPr>
      <w:tblGrid>
        <w:gridCol w:w="2722"/>
        <w:gridCol w:w="568"/>
        <w:gridCol w:w="642"/>
        <w:gridCol w:w="5850"/>
      </w:tblGrid>
      <w:tr w:rsidR="00CB2C68" w:rsidRPr="00BD39ED" w14:paraId="489E393F"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722" w:type="dxa"/>
            <w:noWrap/>
            <w:hideMark/>
          </w:tcPr>
          <w:p w14:paraId="568DDD94" w14:textId="77777777" w:rsidR="00CB2C68" w:rsidRPr="00BD39ED" w:rsidRDefault="00CB2C68" w:rsidP="00150AB2">
            <w:pPr>
              <w:rPr>
                <w:rFonts w:ascii="Calibri" w:eastAsia="Times New Roman" w:hAnsi="Calibri" w:cs="Calibri"/>
                <w:sz w:val="24"/>
                <w:szCs w:val="24"/>
                <w:lang w:eastAsia="en-GB"/>
              </w:rPr>
            </w:pPr>
            <w:r w:rsidRPr="00BD39ED">
              <w:rPr>
                <w:rFonts w:ascii="Calibri" w:eastAsia="Times New Roman" w:hAnsi="Calibri" w:cs="Calibri"/>
                <w:sz w:val="24"/>
                <w:szCs w:val="24"/>
                <w:lang w:eastAsia="en-GB"/>
              </w:rPr>
              <w:t>Theme</w:t>
            </w:r>
          </w:p>
        </w:tc>
        <w:tc>
          <w:tcPr>
            <w:tcW w:w="568" w:type="dxa"/>
            <w:noWrap/>
            <w:hideMark/>
          </w:tcPr>
          <w:p w14:paraId="1B7A4BA9" w14:textId="77777777" w:rsidR="00CB2C68" w:rsidRPr="00BD39ED"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D39ED">
              <w:rPr>
                <w:rFonts w:ascii="Calibri" w:eastAsia="Times New Roman" w:hAnsi="Calibri" w:cs="Calibri"/>
                <w:sz w:val="24"/>
                <w:szCs w:val="24"/>
                <w:lang w:eastAsia="en-GB"/>
              </w:rPr>
              <w:t>No.</w:t>
            </w:r>
          </w:p>
        </w:tc>
        <w:tc>
          <w:tcPr>
            <w:tcW w:w="642" w:type="dxa"/>
            <w:noWrap/>
            <w:hideMark/>
          </w:tcPr>
          <w:p w14:paraId="3DB56484" w14:textId="77777777" w:rsidR="00CB2C68" w:rsidRPr="00BD39ED"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D39ED">
              <w:rPr>
                <w:rFonts w:ascii="Calibri" w:eastAsia="Times New Roman" w:hAnsi="Calibri" w:cs="Calibri"/>
                <w:sz w:val="24"/>
                <w:szCs w:val="24"/>
                <w:lang w:eastAsia="en-GB"/>
              </w:rPr>
              <w:t>%</w:t>
            </w:r>
          </w:p>
        </w:tc>
        <w:tc>
          <w:tcPr>
            <w:tcW w:w="5850" w:type="dxa"/>
            <w:noWrap/>
            <w:hideMark/>
          </w:tcPr>
          <w:p w14:paraId="72DDF8C9" w14:textId="77777777" w:rsidR="00CB2C68" w:rsidRPr="00BD39ED"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D39ED">
              <w:rPr>
                <w:rFonts w:ascii="Calibri" w:eastAsia="Times New Roman" w:hAnsi="Calibri" w:cs="Calibri"/>
                <w:sz w:val="24"/>
                <w:szCs w:val="24"/>
                <w:lang w:eastAsia="en-GB"/>
              </w:rPr>
              <w:t>Example Comments</w:t>
            </w:r>
          </w:p>
        </w:tc>
      </w:tr>
      <w:tr w:rsidR="00CB2C68" w:rsidRPr="00BD39ED" w14:paraId="4D87B80D" w14:textId="77777777" w:rsidTr="00150AB2">
        <w:trPr>
          <w:cnfStyle w:val="000000100000" w:firstRow="0" w:lastRow="0" w:firstColumn="0" w:lastColumn="0" w:oddVBand="0" w:evenVBand="0" w:oddHBand="1" w:evenHBand="0" w:firstRowFirstColumn="0" w:firstRowLastColumn="0" w:lastRowFirstColumn="0" w:lastRowLastColumn="0"/>
          <w:trHeight w:val="538"/>
        </w:trPr>
        <w:tc>
          <w:tcPr>
            <w:cnfStyle w:val="001000000000" w:firstRow="0" w:lastRow="0" w:firstColumn="1" w:lastColumn="0" w:oddVBand="0" w:evenVBand="0" w:oddHBand="0" w:evenHBand="0" w:firstRowFirstColumn="0" w:firstRowLastColumn="0" w:lastRowFirstColumn="0" w:lastRowLastColumn="0"/>
            <w:tcW w:w="2722" w:type="dxa"/>
          </w:tcPr>
          <w:p w14:paraId="7906F409" w14:textId="126C64B1" w:rsidR="00CB2C68" w:rsidRPr="00BD39ED" w:rsidRDefault="00177EEE" w:rsidP="00150AB2">
            <w:pPr>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School</w:t>
            </w:r>
          </w:p>
        </w:tc>
        <w:tc>
          <w:tcPr>
            <w:tcW w:w="568" w:type="dxa"/>
            <w:noWrap/>
          </w:tcPr>
          <w:p w14:paraId="1ACCE86B" w14:textId="6598F6FF" w:rsidR="00CB2C68" w:rsidRPr="00BD39ED" w:rsidRDefault="00177EEE"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8</w:t>
            </w:r>
          </w:p>
        </w:tc>
        <w:tc>
          <w:tcPr>
            <w:tcW w:w="642" w:type="dxa"/>
            <w:noWrap/>
          </w:tcPr>
          <w:p w14:paraId="41FD211F" w14:textId="07CC0FB5" w:rsidR="00CB2C68" w:rsidRPr="00BD39ED" w:rsidRDefault="00177EEE"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BD39ED">
              <w:rPr>
                <w:rFonts w:eastAsia="Times New Roman" w:cstheme="minorHAnsi"/>
                <w:i/>
                <w:iCs/>
                <w:color w:val="000000"/>
                <w:sz w:val="24"/>
                <w:szCs w:val="24"/>
                <w:lang w:eastAsia="en-GB"/>
              </w:rPr>
              <w:t>22.9</w:t>
            </w:r>
          </w:p>
        </w:tc>
        <w:tc>
          <w:tcPr>
            <w:tcW w:w="5850" w:type="dxa"/>
            <w:noWrap/>
          </w:tcPr>
          <w:p w14:paraId="44C3704C" w14:textId="77777777" w:rsidR="00CB2C68" w:rsidRPr="00BD39ED" w:rsidRDefault="00470085"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9ED">
              <w:rPr>
                <w:i/>
                <w:sz w:val="24"/>
                <w:szCs w:val="24"/>
              </w:rPr>
              <w:t>Through the school</w:t>
            </w:r>
          </w:p>
          <w:p w14:paraId="387DFCEB" w14:textId="77777777" w:rsidR="00470085" w:rsidRPr="00BD39ED" w:rsidRDefault="00470085"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9ED">
              <w:rPr>
                <w:i/>
                <w:sz w:val="24"/>
                <w:szCs w:val="24"/>
              </w:rPr>
              <w:t>Educational support</w:t>
            </w:r>
          </w:p>
          <w:p w14:paraId="7F572732" w14:textId="7851A0C5" w:rsidR="00CB2C68" w:rsidRPr="00BD39ED" w:rsidRDefault="005F5E1E"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9ED">
              <w:rPr>
                <w:i/>
                <w:sz w:val="24"/>
                <w:szCs w:val="24"/>
              </w:rPr>
              <w:t xml:space="preserve">He has a TA </w:t>
            </w:r>
            <w:proofErr w:type="gramStart"/>
            <w:r w:rsidRPr="00BD39ED">
              <w:rPr>
                <w:i/>
                <w:sz w:val="24"/>
                <w:szCs w:val="24"/>
              </w:rPr>
              <w:t>as a result of</w:t>
            </w:r>
            <w:proofErr w:type="gramEnd"/>
            <w:r w:rsidRPr="00BD39ED">
              <w:rPr>
                <w:i/>
                <w:sz w:val="24"/>
                <w:szCs w:val="24"/>
              </w:rPr>
              <w:t xml:space="preserve"> his IDP</w:t>
            </w:r>
          </w:p>
        </w:tc>
      </w:tr>
      <w:tr w:rsidR="00CB2C68" w:rsidRPr="00BD39ED" w14:paraId="5014BD7F" w14:textId="77777777" w:rsidTr="00150AB2">
        <w:trPr>
          <w:cnfStyle w:val="000000010000" w:firstRow="0" w:lastRow="0" w:firstColumn="0" w:lastColumn="0" w:oddVBand="0" w:evenVBand="0" w:oddHBand="0" w:evenHBand="1" w:firstRowFirstColumn="0" w:firstRowLastColumn="0" w:lastRowFirstColumn="0" w:lastRowLastColumn="0"/>
          <w:trHeight w:val="557"/>
        </w:trPr>
        <w:tc>
          <w:tcPr>
            <w:cnfStyle w:val="001000000000" w:firstRow="0" w:lastRow="0" w:firstColumn="1" w:lastColumn="0" w:oddVBand="0" w:evenVBand="0" w:oddHBand="0" w:evenHBand="0" w:firstRowFirstColumn="0" w:firstRowLastColumn="0" w:lastRowFirstColumn="0" w:lastRowLastColumn="0"/>
            <w:tcW w:w="2722" w:type="dxa"/>
          </w:tcPr>
          <w:p w14:paraId="6AACB38C" w14:textId="432D2C56" w:rsidR="00CB2C68" w:rsidRPr="00BD39ED" w:rsidRDefault="00177EEE" w:rsidP="00150AB2">
            <w:pPr>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Social services</w:t>
            </w:r>
          </w:p>
        </w:tc>
        <w:tc>
          <w:tcPr>
            <w:tcW w:w="568" w:type="dxa"/>
            <w:noWrap/>
          </w:tcPr>
          <w:p w14:paraId="7E70E01E" w14:textId="6FABD89D" w:rsidR="00CB2C68" w:rsidRPr="00BD39ED" w:rsidRDefault="00177EEE"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7</w:t>
            </w:r>
          </w:p>
        </w:tc>
        <w:tc>
          <w:tcPr>
            <w:tcW w:w="642" w:type="dxa"/>
            <w:noWrap/>
          </w:tcPr>
          <w:p w14:paraId="4B52CC12" w14:textId="1D9CF561" w:rsidR="00CB2C68" w:rsidRPr="00BD39ED" w:rsidRDefault="00177EEE"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D39ED">
              <w:rPr>
                <w:rFonts w:eastAsia="Times New Roman" w:cstheme="minorHAnsi"/>
                <w:i/>
                <w:iCs/>
                <w:color w:val="000000"/>
                <w:sz w:val="24"/>
                <w:szCs w:val="24"/>
                <w:lang w:eastAsia="en-GB"/>
              </w:rPr>
              <w:t>20.0</w:t>
            </w:r>
          </w:p>
        </w:tc>
        <w:tc>
          <w:tcPr>
            <w:tcW w:w="5850" w:type="dxa"/>
            <w:noWrap/>
          </w:tcPr>
          <w:p w14:paraId="0880C324" w14:textId="77777777" w:rsidR="00CB2C68" w:rsidRPr="00BD39ED" w:rsidRDefault="0017516D"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BD39ED">
              <w:rPr>
                <w:i/>
                <w:sz w:val="24"/>
                <w:szCs w:val="24"/>
              </w:rPr>
              <w:t>Social services</w:t>
            </w:r>
          </w:p>
          <w:p w14:paraId="3527B9EE" w14:textId="160196F4" w:rsidR="00CB2C68" w:rsidRPr="00BD39ED" w:rsidRDefault="00470085"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BD39ED">
              <w:rPr>
                <w:i/>
                <w:sz w:val="24"/>
                <w:szCs w:val="24"/>
              </w:rPr>
              <w:t>Social worker</w:t>
            </w:r>
          </w:p>
        </w:tc>
      </w:tr>
      <w:tr w:rsidR="00CB2C68" w:rsidRPr="00BD39ED" w14:paraId="61F2B96A" w14:textId="77777777" w:rsidTr="00150AB2">
        <w:trPr>
          <w:cnfStyle w:val="000000100000" w:firstRow="0" w:lastRow="0" w:firstColumn="0" w:lastColumn="0" w:oddVBand="0" w:evenVBand="0" w:oddHBand="1" w:evenHBand="0"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46B68967" w14:textId="1D1DBD5C" w:rsidR="00CB2C68" w:rsidRPr="00BD39ED" w:rsidRDefault="00177EEE" w:rsidP="00150AB2">
            <w:pPr>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Specific services</w:t>
            </w:r>
          </w:p>
        </w:tc>
        <w:tc>
          <w:tcPr>
            <w:tcW w:w="568" w:type="dxa"/>
            <w:noWrap/>
          </w:tcPr>
          <w:p w14:paraId="63C20D35" w14:textId="1C99C0BC" w:rsidR="00CB2C68" w:rsidRPr="00BD39ED" w:rsidRDefault="00177EEE"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6</w:t>
            </w:r>
          </w:p>
        </w:tc>
        <w:tc>
          <w:tcPr>
            <w:tcW w:w="642" w:type="dxa"/>
            <w:noWrap/>
          </w:tcPr>
          <w:p w14:paraId="26818D76" w14:textId="0D1C80DC" w:rsidR="00CB2C68" w:rsidRPr="00BD39ED" w:rsidRDefault="00177EEE"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BD39ED">
              <w:rPr>
                <w:rFonts w:eastAsia="Times New Roman" w:cstheme="minorHAnsi"/>
                <w:i/>
                <w:iCs/>
                <w:color w:val="000000"/>
                <w:sz w:val="24"/>
                <w:szCs w:val="24"/>
                <w:lang w:eastAsia="en-GB"/>
              </w:rPr>
              <w:t>17.1</w:t>
            </w:r>
          </w:p>
        </w:tc>
        <w:tc>
          <w:tcPr>
            <w:tcW w:w="5850" w:type="dxa"/>
            <w:noWrap/>
          </w:tcPr>
          <w:p w14:paraId="35D1B904" w14:textId="77777777" w:rsidR="00CB2C68" w:rsidRPr="00BD39ED" w:rsidRDefault="00E40CDB"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9ED">
              <w:rPr>
                <w:i/>
                <w:sz w:val="24"/>
                <w:szCs w:val="24"/>
              </w:rPr>
              <w:t>Respite</w:t>
            </w:r>
          </w:p>
          <w:p w14:paraId="04D6B1D2" w14:textId="77777777" w:rsidR="00E40CDB" w:rsidRPr="00BD39ED" w:rsidRDefault="00E40CDB"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9ED">
              <w:rPr>
                <w:i/>
                <w:sz w:val="24"/>
                <w:szCs w:val="24"/>
              </w:rPr>
              <w:t>Eating disorder</w:t>
            </w:r>
          </w:p>
          <w:p w14:paraId="0E54B00E" w14:textId="0E0F7101" w:rsidR="00CB2C68" w:rsidRPr="00BD39ED" w:rsidRDefault="0017516D"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9ED">
              <w:rPr>
                <w:i/>
                <w:sz w:val="24"/>
                <w:szCs w:val="24"/>
              </w:rPr>
              <w:t>Enfys</w:t>
            </w:r>
          </w:p>
        </w:tc>
      </w:tr>
    </w:tbl>
    <w:p w14:paraId="5A838A87" w14:textId="77777777" w:rsidR="00CB2C68" w:rsidRPr="00170B17" w:rsidRDefault="00CB2C68" w:rsidP="00CB2C68">
      <w:pPr>
        <w:rPr>
          <w:rFonts w:ascii="Calibri" w:hAnsi="Calibri" w:cs="Calibri"/>
          <w:bCs/>
          <w:sz w:val="24"/>
          <w:szCs w:val="24"/>
        </w:rPr>
      </w:pPr>
    </w:p>
    <w:p w14:paraId="26A74C40"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lastRenderedPageBreak/>
        <w:t>How satisfied or dissatisfied are you with the services you received?</w:t>
      </w:r>
    </w:p>
    <w:p w14:paraId="7B24EBD1" w14:textId="743F9058" w:rsidR="00CB2C68" w:rsidRPr="00BA50FD" w:rsidRDefault="00CB2C68" w:rsidP="00CB2C68">
      <w:pPr>
        <w:rPr>
          <w:iCs/>
          <w:sz w:val="24"/>
          <w:szCs w:val="24"/>
        </w:rPr>
      </w:pPr>
      <w:r w:rsidRPr="000C3DE3">
        <w:rPr>
          <w:iCs/>
          <w:sz w:val="24"/>
          <w:szCs w:val="24"/>
        </w:rPr>
        <w:t>Just over half (</w:t>
      </w:r>
      <w:r w:rsidR="001E0A10" w:rsidRPr="000C3DE3">
        <w:rPr>
          <w:iCs/>
          <w:sz w:val="24"/>
          <w:szCs w:val="24"/>
        </w:rPr>
        <w:t>55.8</w:t>
      </w:r>
      <w:r w:rsidRPr="000C3DE3">
        <w:rPr>
          <w:sz w:val="24"/>
          <w:szCs w:val="24"/>
        </w:rPr>
        <w:t xml:space="preserve">%) of those accessing support were satisfied with the services they had received, with </w:t>
      </w:r>
      <w:r w:rsidR="001E0A10" w:rsidRPr="000C3DE3">
        <w:rPr>
          <w:sz w:val="24"/>
          <w:szCs w:val="24"/>
        </w:rPr>
        <w:t xml:space="preserve">almost </w:t>
      </w:r>
      <w:r w:rsidRPr="000C3DE3">
        <w:rPr>
          <w:iCs/>
          <w:sz w:val="24"/>
          <w:szCs w:val="24"/>
        </w:rPr>
        <w:t>two</w:t>
      </w:r>
      <w:r w:rsidRPr="000C3DE3">
        <w:rPr>
          <w:sz w:val="24"/>
          <w:szCs w:val="24"/>
        </w:rPr>
        <w:t xml:space="preserve"> in </w:t>
      </w:r>
      <w:r w:rsidRPr="000C3DE3">
        <w:rPr>
          <w:iCs/>
          <w:sz w:val="24"/>
          <w:szCs w:val="24"/>
        </w:rPr>
        <w:t>five (</w:t>
      </w:r>
      <w:r w:rsidR="001E0A10" w:rsidRPr="000C3DE3">
        <w:rPr>
          <w:iCs/>
          <w:sz w:val="24"/>
          <w:szCs w:val="24"/>
        </w:rPr>
        <w:t>37.2</w:t>
      </w:r>
      <w:r w:rsidRPr="000C3DE3">
        <w:rPr>
          <w:sz w:val="24"/>
          <w:szCs w:val="24"/>
        </w:rPr>
        <w:t>%) stating they were dissatisfied.</w:t>
      </w:r>
    </w:p>
    <w:p w14:paraId="5277B672" w14:textId="7F3FDE07" w:rsidR="00CB2C68" w:rsidRPr="008F33FB" w:rsidRDefault="0004345D" w:rsidP="00CB2C68">
      <w:r>
        <w:rPr>
          <w:noProof/>
          <w14:ligatures w14:val="standardContextual"/>
        </w:rPr>
        <w:drawing>
          <wp:inline distT="0" distB="0" distL="0" distR="0" wp14:anchorId="07C11151" wp14:editId="1E48DACE">
            <wp:extent cx="5760000" cy="2402479"/>
            <wp:effectExtent l="0" t="0" r="12700" b="17145"/>
            <wp:docPr id="1195966441" name="Chart 1" descr="Chart showing response pattern described in the narrative text">
              <a:extLst xmlns:a="http://schemas.openxmlformats.org/drawingml/2006/main">
                <a:ext uri="{FF2B5EF4-FFF2-40B4-BE49-F238E27FC236}">
                  <a16:creationId xmlns:a16="http://schemas.microsoft.com/office/drawing/2014/main" id="{53F12C3E-3231-4F32-9BEC-46F0AC34BDF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0"/>
              </a:graphicData>
            </a:graphic>
          </wp:inline>
        </w:drawing>
      </w:r>
      <w:r w:rsidR="00CB2C68" w:rsidRPr="00BA50FD">
        <w:rPr>
          <w:noProof/>
        </w:rPr>
        <w:t xml:space="preserve"> </w:t>
      </w:r>
      <w:r w:rsidR="00CB2C68" w:rsidRPr="00BA50FD">
        <w:rPr>
          <w:i/>
          <w:sz w:val="24"/>
          <w:szCs w:val="24"/>
        </w:rPr>
        <w:t>Caution should be taken with low base sizes</w:t>
      </w:r>
      <w:r w:rsidR="00CB2C68">
        <w:rPr>
          <w:i/>
          <w:sz w:val="24"/>
          <w:szCs w:val="24"/>
        </w:rPr>
        <w:t>.</w:t>
      </w:r>
    </w:p>
    <w:p w14:paraId="559F27A0" w14:textId="77777777" w:rsidR="00CB2C68" w:rsidRPr="00BA50FD" w:rsidRDefault="00CB2C68" w:rsidP="00CB2C68">
      <w:pPr>
        <w:rPr>
          <w:rFonts w:ascii="Calibri" w:hAnsi="Calibri" w:cs="Calibri"/>
          <w:bCs/>
          <w:sz w:val="24"/>
          <w:szCs w:val="24"/>
        </w:rPr>
      </w:pPr>
    </w:p>
    <w:p w14:paraId="55C01AC3"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t>Please tell us why you have not accessed support</w:t>
      </w:r>
      <w:r>
        <w:rPr>
          <w:rFonts w:ascii="Calibri" w:hAnsi="Calibri" w:cs="Calibri"/>
          <w:b/>
          <w:sz w:val="26"/>
          <w:szCs w:val="26"/>
        </w:rPr>
        <w:t>:</w:t>
      </w:r>
    </w:p>
    <w:p w14:paraId="45CF8B6C" w14:textId="3C761161" w:rsidR="00CB2C68" w:rsidRPr="00BA50FD" w:rsidRDefault="00CB2C68" w:rsidP="00CB2C68">
      <w:pPr>
        <w:rPr>
          <w:rFonts w:ascii="Calibri" w:hAnsi="Calibri" w:cs="Calibri"/>
          <w:bCs/>
          <w:sz w:val="24"/>
          <w:szCs w:val="24"/>
        </w:rPr>
      </w:pPr>
      <w:r w:rsidRPr="00536C1D">
        <w:rPr>
          <w:rFonts w:ascii="Calibri" w:hAnsi="Calibri" w:cs="Calibri"/>
          <w:bCs/>
          <w:sz w:val="24"/>
          <w:szCs w:val="24"/>
        </w:rPr>
        <w:t xml:space="preserve">Those who did not access support were asked why they did not; 39 comments were received, and grouped into themes.  The top three are shown below, with a full breakdown in </w:t>
      </w:r>
      <w:bookmarkStart w:id="50" w:name="Appendix21"/>
      <w:bookmarkStart w:id="51" w:name="Appendix24"/>
      <w:r w:rsidR="00742ADE" w:rsidRPr="00FD0EF8">
        <w:rPr>
          <w:rFonts w:ascii="Calibri" w:hAnsi="Calibri" w:cs="Calibri"/>
          <w:bCs/>
          <w:sz w:val="24"/>
          <w:szCs w:val="24"/>
        </w:rPr>
        <w:fldChar w:fldCharType="begin"/>
      </w:r>
      <w:r w:rsidR="00742ADE" w:rsidRPr="00FD0EF8">
        <w:rPr>
          <w:rFonts w:ascii="Calibri" w:hAnsi="Calibri" w:cs="Calibri"/>
          <w:bCs/>
          <w:sz w:val="24"/>
          <w:szCs w:val="24"/>
        </w:rPr>
        <w:instrText>HYPERLINK  \l "_Why_Have_You"</w:instrText>
      </w:r>
      <w:r w:rsidR="00742ADE" w:rsidRPr="00FD0EF8">
        <w:rPr>
          <w:rFonts w:ascii="Calibri" w:hAnsi="Calibri" w:cs="Calibri"/>
          <w:bCs/>
          <w:sz w:val="24"/>
          <w:szCs w:val="24"/>
        </w:rPr>
      </w:r>
      <w:r w:rsidR="00742ADE" w:rsidRPr="00FD0EF8">
        <w:rPr>
          <w:rFonts w:ascii="Calibri" w:hAnsi="Calibri" w:cs="Calibri"/>
          <w:bCs/>
          <w:sz w:val="24"/>
          <w:szCs w:val="24"/>
        </w:rPr>
        <w:fldChar w:fldCharType="separate"/>
      </w:r>
      <w:r w:rsidRPr="00FD0EF8">
        <w:rPr>
          <w:rStyle w:val="Hyperlink"/>
          <w:rFonts w:ascii="Calibri" w:hAnsi="Calibri" w:cs="Calibri"/>
          <w:bCs/>
          <w:sz w:val="24"/>
          <w:szCs w:val="24"/>
        </w:rPr>
        <w:t xml:space="preserve">Appendix </w:t>
      </w:r>
      <w:bookmarkEnd w:id="50"/>
      <w:r w:rsidR="00B37337" w:rsidRPr="00347F70">
        <w:rPr>
          <w:rStyle w:val="Hyperlink"/>
          <w:rFonts w:ascii="Calibri" w:hAnsi="Calibri" w:cs="Calibri"/>
          <w:bCs/>
          <w:sz w:val="24"/>
          <w:szCs w:val="24"/>
        </w:rPr>
        <w:t>2</w:t>
      </w:r>
      <w:r w:rsidR="00347F70" w:rsidRPr="00347F70">
        <w:rPr>
          <w:rStyle w:val="Hyperlink"/>
          <w:rFonts w:ascii="Calibri" w:hAnsi="Calibri" w:cs="Calibri"/>
          <w:bCs/>
          <w:sz w:val="24"/>
          <w:szCs w:val="24"/>
        </w:rPr>
        <w:t>4</w:t>
      </w:r>
      <w:bookmarkEnd w:id="51"/>
      <w:r w:rsidR="00742ADE" w:rsidRPr="00FD0EF8">
        <w:rPr>
          <w:rFonts w:ascii="Calibri" w:hAnsi="Calibri" w:cs="Calibri"/>
          <w:bCs/>
          <w:sz w:val="24"/>
          <w:szCs w:val="24"/>
        </w:rPr>
        <w:fldChar w:fldCharType="end"/>
      </w:r>
      <w:r w:rsidR="00B37337">
        <w:rPr>
          <w:rFonts w:ascii="Calibri" w:hAnsi="Calibri" w:cs="Calibri"/>
          <w:bCs/>
          <w:sz w:val="24"/>
          <w:szCs w:val="24"/>
        </w:rPr>
        <w:t>:</w:t>
      </w:r>
    </w:p>
    <w:tbl>
      <w:tblPr>
        <w:tblStyle w:val="GridTable5Dark-Accent6"/>
        <w:tblW w:w="9776" w:type="dxa"/>
        <w:tblLook w:val="04A0" w:firstRow="1" w:lastRow="0" w:firstColumn="1" w:lastColumn="0" w:noHBand="0" w:noVBand="1"/>
      </w:tblPr>
      <w:tblGrid>
        <w:gridCol w:w="3114"/>
        <w:gridCol w:w="568"/>
        <w:gridCol w:w="642"/>
        <w:gridCol w:w="5452"/>
      </w:tblGrid>
      <w:tr w:rsidR="00CB2C68" w:rsidRPr="00BD39ED" w14:paraId="34212EAD" w14:textId="77777777" w:rsidTr="00451334">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46248D3E" w14:textId="77777777" w:rsidR="00CB2C68" w:rsidRPr="00BD39ED" w:rsidRDefault="00CB2C68" w:rsidP="00150AB2">
            <w:pPr>
              <w:rPr>
                <w:rFonts w:ascii="Calibri" w:eastAsia="Times New Roman" w:hAnsi="Calibri" w:cs="Calibri"/>
                <w:sz w:val="24"/>
                <w:szCs w:val="24"/>
                <w:lang w:eastAsia="en-GB"/>
              </w:rPr>
            </w:pPr>
            <w:r w:rsidRPr="00BD39ED">
              <w:rPr>
                <w:rFonts w:ascii="Calibri" w:eastAsia="Times New Roman" w:hAnsi="Calibri" w:cs="Calibri"/>
                <w:sz w:val="24"/>
                <w:szCs w:val="24"/>
                <w:lang w:eastAsia="en-GB"/>
              </w:rPr>
              <w:t>Theme</w:t>
            </w:r>
          </w:p>
        </w:tc>
        <w:tc>
          <w:tcPr>
            <w:tcW w:w="568" w:type="dxa"/>
            <w:noWrap/>
            <w:hideMark/>
          </w:tcPr>
          <w:p w14:paraId="034B69A8" w14:textId="77777777" w:rsidR="00CB2C68" w:rsidRPr="00BD39ED"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D39ED">
              <w:rPr>
                <w:rFonts w:ascii="Calibri" w:eastAsia="Times New Roman" w:hAnsi="Calibri" w:cs="Calibri"/>
                <w:sz w:val="24"/>
                <w:szCs w:val="24"/>
                <w:lang w:eastAsia="en-GB"/>
              </w:rPr>
              <w:t>No.</w:t>
            </w:r>
          </w:p>
        </w:tc>
        <w:tc>
          <w:tcPr>
            <w:tcW w:w="642" w:type="dxa"/>
            <w:noWrap/>
            <w:hideMark/>
          </w:tcPr>
          <w:p w14:paraId="7F20F53E" w14:textId="77777777" w:rsidR="00CB2C68" w:rsidRPr="00BD39ED"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D39ED">
              <w:rPr>
                <w:rFonts w:ascii="Calibri" w:eastAsia="Times New Roman" w:hAnsi="Calibri" w:cs="Calibri"/>
                <w:sz w:val="24"/>
                <w:szCs w:val="24"/>
                <w:lang w:eastAsia="en-GB"/>
              </w:rPr>
              <w:t>%</w:t>
            </w:r>
          </w:p>
        </w:tc>
        <w:tc>
          <w:tcPr>
            <w:tcW w:w="5452" w:type="dxa"/>
            <w:noWrap/>
            <w:hideMark/>
          </w:tcPr>
          <w:p w14:paraId="2E6D59F7" w14:textId="77777777" w:rsidR="00CB2C68" w:rsidRPr="00BD39ED" w:rsidRDefault="00CB2C68"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D39ED">
              <w:rPr>
                <w:rFonts w:ascii="Calibri" w:eastAsia="Times New Roman" w:hAnsi="Calibri" w:cs="Calibri"/>
                <w:sz w:val="24"/>
                <w:szCs w:val="24"/>
                <w:lang w:eastAsia="en-GB"/>
              </w:rPr>
              <w:t>Example Comments</w:t>
            </w:r>
          </w:p>
        </w:tc>
      </w:tr>
      <w:tr w:rsidR="00CB2C68" w:rsidRPr="00BD39ED" w14:paraId="4B5D4A91" w14:textId="77777777" w:rsidTr="00451334">
        <w:trPr>
          <w:cnfStyle w:val="000000100000" w:firstRow="0" w:lastRow="0" w:firstColumn="0" w:lastColumn="0" w:oddVBand="0" w:evenVBand="0" w:oddHBand="1" w:evenHBand="0" w:firstRowFirstColumn="0" w:firstRowLastColumn="0" w:lastRowFirstColumn="0" w:lastRowLastColumn="0"/>
          <w:trHeight w:val="936"/>
        </w:trPr>
        <w:tc>
          <w:tcPr>
            <w:cnfStyle w:val="001000000000" w:firstRow="0" w:lastRow="0" w:firstColumn="1" w:lastColumn="0" w:oddVBand="0" w:evenVBand="0" w:oddHBand="0" w:evenHBand="0" w:firstRowFirstColumn="0" w:firstRowLastColumn="0" w:lastRowFirstColumn="0" w:lastRowLastColumn="0"/>
            <w:tcW w:w="3114" w:type="dxa"/>
          </w:tcPr>
          <w:p w14:paraId="7808636F" w14:textId="306C20FD" w:rsidR="00CB2C68" w:rsidRPr="00BD39ED" w:rsidRDefault="00414416" w:rsidP="00150AB2">
            <w:pPr>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Unaware of what's available</w:t>
            </w:r>
          </w:p>
        </w:tc>
        <w:tc>
          <w:tcPr>
            <w:tcW w:w="568" w:type="dxa"/>
            <w:noWrap/>
          </w:tcPr>
          <w:p w14:paraId="74DB8930" w14:textId="6C9FFCD0" w:rsidR="00CB2C68" w:rsidRPr="00BD39ED" w:rsidRDefault="00414416"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14</w:t>
            </w:r>
          </w:p>
        </w:tc>
        <w:tc>
          <w:tcPr>
            <w:tcW w:w="642" w:type="dxa"/>
            <w:noWrap/>
          </w:tcPr>
          <w:p w14:paraId="252AFDFC" w14:textId="380C3B70" w:rsidR="00CB2C68" w:rsidRPr="00BD39ED" w:rsidRDefault="00414416"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D39ED">
              <w:rPr>
                <w:rFonts w:eastAsia="Times New Roman" w:cstheme="minorHAnsi"/>
                <w:i/>
                <w:iCs/>
                <w:color w:val="000000"/>
                <w:sz w:val="24"/>
                <w:szCs w:val="24"/>
                <w:lang w:eastAsia="en-GB"/>
              </w:rPr>
              <w:t>35.9</w:t>
            </w:r>
          </w:p>
        </w:tc>
        <w:tc>
          <w:tcPr>
            <w:tcW w:w="5452" w:type="dxa"/>
            <w:noWrap/>
          </w:tcPr>
          <w:p w14:paraId="3DCA2AB2" w14:textId="77777777" w:rsidR="00CB2C68" w:rsidRPr="00BD39ED" w:rsidRDefault="002232F6"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9ED">
              <w:rPr>
                <w:i/>
                <w:sz w:val="24"/>
                <w:szCs w:val="24"/>
              </w:rPr>
              <w:t>Not sure what is available. And not had positive experience from children's support services</w:t>
            </w:r>
          </w:p>
          <w:p w14:paraId="0376FFB1" w14:textId="77777777" w:rsidR="002232F6" w:rsidRPr="00BD39ED" w:rsidRDefault="002232F6"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9ED">
              <w:rPr>
                <w:i/>
                <w:sz w:val="24"/>
                <w:szCs w:val="24"/>
              </w:rPr>
              <w:t>Don't know how. They don't want to go outside home</w:t>
            </w:r>
          </w:p>
          <w:p w14:paraId="2BFAB0CC" w14:textId="375C1839" w:rsidR="00CB2C68" w:rsidRPr="00BD39ED" w:rsidRDefault="002232F6"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9ED">
              <w:rPr>
                <w:i/>
                <w:sz w:val="24"/>
                <w:szCs w:val="24"/>
              </w:rPr>
              <w:t>Didn’t know about it</w:t>
            </w:r>
          </w:p>
        </w:tc>
      </w:tr>
      <w:tr w:rsidR="00CB2C68" w:rsidRPr="00BD39ED" w14:paraId="411A2F16" w14:textId="77777777" w:rsidTr="00451334">
        <w:trPr>
          <w:cnfStyle w:val="000000010000" w:firstRow="0" w:lastRow="0" w:firstColumn="0" w:lastColumn="0" w:oddVBand="0" w:evenVBand="0" w:oddHBand="0" w:evenHBand="1" w:firstRowFirstColumn="0" w:firstRowLastColumn="0" w:lastRowFirstColumn="0" w:lastRowLastColumn="0"/>
          <w:trHeight w:val="403"/>
        </w:trPr>
        <w:tc>
          <w:tcPr>
            <w:cnfStyle w:val="001000000000" w:firstRow="0" w:lastRow="0" w:firstColumn="1" w:lastColumn="0" w:oddVBand="0" w:evenVBand="0" w:oddHBand="0" w:evenHBand="0" w:firstRowFirstColumn="0" w:firstRowLastColumn="0" w:lastRowFirstColumn="0" w:lastRowLastColumn="0"/>
            <w:tcW w:w="3114" w:type="dxa"/>
          </w:tcPr>
          <w:p w14:paraId="550268F4" w14:textId="33FFC662" w:rsidR="00CB2C68" w:rsidRPr="00BD39ED" w:rsidRDefault="00414416" w:rsidP="00150AB2">
            <w:pPr>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Cannot get support I need / Nothing available</w:t>
            </w:r>
          </w:p>
        </w:tc>
        <w:tc>
          <w:tcPr>
            <w:tcW w:w="568" w:type="dxa"/>
            <w:noWrap/>
          </w:tcPr>
          <w:p w14:paraId="58812F08" w14:textId="6F42197B" w:rsidR="00CB2C68" w:rsidRPr="00BD39ED" w:rsidRDefault="00414416"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7</w:t>
            </w:r>
          </w:p>
        </w:tc>
        <w:tc>
          <w:tcPr>
            <w:tcW w:w="642" w:type="dxa"/>
            <w:noWrap/>
          </w:tcPr>
          <w:p w14:paraId="6EF6304D" w14:textId="6E55F265" w:rsidR="00CB2C68" w:rsidRPr="00BD39ED" w:rsidRDefault="00414416"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D39ED">
              <w:rPr>
                <w:rFonts w:eastAsia="Times New Roman" w:cstheme="minorHAnsi"/>
                <w:i/>
                <w:iCs/>
                <w:color w:val="000000"/>
                <w:sz w:val="24"/>
                <w:szCs w:val="24"/>
                <w:lang w:eastAsia="en-GB"/>
              </w:rPr>
              <w:t>17.9</w:t>
            </w:r>
          </w:p>
        </w:tc>
        <w:tc>
          <w:tcPr>
            <w:tcW w:w="5452" w:type="dxa"/>
            <w:noWrap/>
          </w:tcPr>
          <w:p w14:paraId="5556F719" w14:textId="77777777" w:rsidR="00CB2C68" w:rsidRPr="00BD39ED" w:rsidRDefault="00546558"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BD39ED">
              <w:rPr>
                <w:i/>
                <w:sz w:val="24"/>
                <w:szCs w:val="24"/>
              </w:rPr>
              <w:t>It's not available</w:t>
            </w:r>
          </w:p>
          <w:p w14:paraId="47CDE6C0" w14:textId="3F18DC7B" w:rsidR="00CB2C68" w:rsidRPr="00BD39ED" w:rsidRDefault="002232F6"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BD39ED">
              <w:rPr>
                <w:i/>
                <w:sz w:val="24"/>
                <w:szCs w:val="24"/>
              </w:rPr>
              <w:t xml:space="preserve">Nothing available for </w:t>
            </w:r>
            <w:proofErr w:type="spellStart"/>
            <w:r w:rsidRPr="00BD39ED">
              <w:rPr>
                <w:i/>
                <w:sz w:val="24"/>
                <w:szCs w:val="24"/>
              </w:rPr>
              <w:t>adhd</w:t>
            </w:r>
            <w:proofErr w:type="spellEnd"/>
          </w:p>
        </w:tc>
      </w:tr>
      <w:tr w:rsidR="00CB2C68" w:rsidRPr="00BD39ED" w14:paraId="6D810F06" w14:textId="77777777" w:rsidTr="00451334">
        <w:trPr>
          <w:cnfStyle w:val="000000100000" w:firstRow="0" w:lastRow="0" w:firstColumn="0" w:lastColumn="0" w:oddVBand="0" w:evenVBand="0" w:oddHBand="1" w:evenHBand="0" w:firstRowFirstColumn="0" w:firstRowLastColumn="0" w:lastRowFirstColumn="0" w:lastRowLastColumn="0"/>
          <w:trHeight w:val="490"/>
        </w:trPr>
        <w:tc>
          <w:tcPr>
            <w:cnfStyle w:val="001000000000" w:firstRow="0" w:lastRow="0" w:firstColumn="1" w:lastColumn="0" w:oddVBand="0" w:evenVBand="0" w:oddHBand="0" w:evenHBand="0" w:firstRowFirstColumn="0" w:firstRowLastColumn="0" w:lastRowFirstColumn="0" w:lastRowLastColumn="0"/>
            <w:tcW w:w="3114" w:type="dxa"/>
          </w:tcPr>
          <w:p w14:paraId="248D48F1" w14:textId="0E031647" w:rsidR="00CB2C68" w:rsidRPr="00BD39ED" w:rsidRDefault="00414416" w:rsidP="00150AB2">
            <w:pPr>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Awaiting assessment</w:t>
            </w:r>
          </w:p>
        </w:tc>
        <w:tc>
          <w:tcPr>
            <w:tcW w:w="568" w:type="dxa"/>
            <w:noWrap/>
          </w:tcPr>
          <w:p w14:paraId="5B34193F" w14:textId="79BDF0F7" w:rsidR="00CB2C68" w:rsidRPr="00BD39ED" w:rsidRDefault="00414416"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D39ED">
              <w:rPr>
                <w:rFonts w:eastAsia="Times New Roman" w:cstheme="minorHAnsi"/>
                <w:color w:val="000000"/>
                <w:sz w:val="24"/>
                <w:szCs w:val="24"/>
                <w:lang w:eastAsia="en-GB"/>
              </w:rPr>
              <w:t>3</w:t>
            </w:r>
          </w:p>
        </w:tc>
        <w:tc>
          <w:tcPr>
            <w:tcW w:w="642" w:type="dxa"/>
            <w:noWrap/>
          </w:tcPr>
          <w:p w14:paraId="78B95B9A" w14:textId="12B0493B" w:rsidR="00CB2C68" w:rsidRPr="00BD39ED" w:rsidRDefault="00414416"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D39ED">
              <w:rPr>
                <w:rFonts w:eastAsia="Times New Roman" w:cstheme="minorHAnsi"/>
                <w:i/>
                <w:iCs/>
                <w:color w:val="000000"/>
                <w:sz w:val="24"/>
                <w:szCs w:val="24"/>
                <w:lang w:eastAsia="en-GB"/>
              </w:rPr>
              <w:t>7.7</w:t>
            </w:r>
          </w:p>
        </w:tc>
        <w:tc>
          <w:tcPr>
            <w:tcW w:w="5452" w:type="dxa"/>
            <w:noWrap/>
          </w:tcPr>
          <w:p w14:paraId="57B24800" w14:textId="4CD41883" w:rsidR="00CB2C68" w:rsidRPr="00BD39ED" w:rsidRDefault="00546558"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9ED">
              <w:rPr>
                <w:i/>
                <w:sz w:val="24"/>
                <w:szCs w:val="24"/>
              </w:rPr>
              <w:t>Child still going through assessment</w:t>
            </w:r>
          </w:p>
        </w:tc>
      </w:tr>
    </w:tbl>
    <w:p w14:paraId="0B2A5005" w14:textId="77777777" w:rsidR="00CB2C68" w:rsidRPr="00BA50FD" w:rsidRDefault="00CB2C68" w:rsidP="00CB2C68">
      <w:pPr>
        <w:rPr>
          <w:rFonts w:ascii="Calibri" w:hAnsi="Calibri" w:cs="Calibri"/>
          <w:bCs/>
          <w:sz w:val="26"/>
          <w:szCs w:val="26"/>
        </w:rPr>
      </w:pPr>
    </w:p>
    <w:p w14:paraId="714C8696" w14:textId="77777777" w:rsidR="00CB2C68" w:rsidRDefault="00CB2C68" w:rsidP="00CB2C68">
      <w:pPr>
        <w:spacing w:after="120" w:line="360" w:lineRule="auto"/>
        <w:rPr>
          <w:rFonts w:ascii="Calibri" w:hAnsi="Calibri" w:cs="Calibri"/>
          <w:b/>
          <w:sz w:val="26"/>
          <w:szCs w:val="26"/>
        </w:rPr>
      </w:pPr>
      <w:r>
        <w:rPr>
          <w:rFonts w:ascii="Calibri" w:hAnsi="Calibri" w:cs="Calibri"/>
          <w:b/>
          <w:sz w:val="26"/>
          <w:szCs w:val="26"/>
        </w:rPr>
        <w:br w:type="page"/>
      </w:r>
    </w:p>
    <w:p w14:paraId="1FD4203B"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lastRenderedPageBreak/>
        <w:t>Are you aware of the Disability Index?</w:t>
      </w:r>
    </w:p>
    <w:p w14:paraId="27E5351A" w14:textId="18E3B018" w:rsidR="00CB2C68" w:rsidRPr="00BA50FD" w:rsidRDefault="00CB2C68" w:rsidP="00CB2C68">
      <w:pPr>
        <w:rPr>
          <w:iCs/>
          <w:sz w:val="24"/>
          <w:szCs w:val="24"/>
        </w:rPr>
      </w:pPr>
      <w:r w:rsidRPr="00B86509">
        <w:rPr>
          <w:iCs/>
          <w:sz w:val="24"/>
          <w:szCs w:val="24"/>
        </w:rPr>
        <w:t xml:space="preserve">Respondents with a child aged under 25 with additional needs were asked if they were aware of the Disability Index – </w:t>
      </w:r>
      <w:r w:rsidRPr="00B86509">
        <w:rPr>
          <w:sz w:val="24"/>
          <w:szCs w:val="24"/>
        </w:rPr>
        <w:t>three in ten (</w:t>
      </w:r>
      <w:r w:rsidR="00B86509" w:rsidRPr="00B86509">
        <w:rPr>
          <w:iCs/>
          <w:sz w:val="24"/>
          <w:szCs w:val="24"/>
        </w:rPr>
        <w:t>29.3</w:t>
      </w:r>
      <w:r w:rsidRPr="00B86509">
        <w:rPr>
          <w:sz w:val="24"/>
          <w:szCs w:val="24"/>
        </w:rPr>
        <w:t>%)</w:t>
      </w:r>
      <w:r w:rsidRPr="00B86509">
        <w:rPr>
          <w:iCs/>
          <w:sz w:val="24"/>
          <w:szCs w:val="24"/>
        </w:rPr>
        <w:t xml:space="preserve"> said they were.</w:t>
      </w:r>
    </w:p>
    <w:p w14:paraId="1F32ECBB" w14:textId="71E74555" w:rsidR="00CB2C68" w:rsidRPr="00BA50FD" w:rsidRDefault="00CB2C68" w:rsidP="00CB2C68">
      <w:pPr>
        <w:rPr>
          <w:rFonts w:ascii="Calibri" w:hAnsi="Calibri" w:cs="Calibri"/>
          <w:b/>
          <w:sz w:val="26"/>
          <w:szCs w:val="26"/>
        </w:rPr>
      </w:pPr>
      <w:r w:rsidRPr="00BA50FD">
        <w:rPr>
          <w:noProof/>
        </w:rPr>
        <w:t xml:space="preserve"> </w:t>
      </w:r>
      <w:r w:rsidR="00EB226C">
        <w:rPr>
          <w:noProof/>
          <w14:ligatures w14:val="standardContextual"/>
        </w:rPr>
        <w:drawing>
          <wp:inline distT="0" distB="0" distL="0" distR="0" wp14:anchorId="105588D3" wp14:editId="27A703C5">
            <wp:extent cx="5731510" cy="2287270"/>
            <wp:effectExtent l="0" t="0" r="2540" b="17780"/>
            <wp:docPr id="1457132031" name="Chart 1" descr="Chart showing response pattern described in the narrative text">
              <a:extLst xmlns:a="http://schemas.openxmlformats.org/drawingml/2006/main">
                <a:ext uri="{FF2B5EF4-FFF2-40B4-BE49-F238E27FC236}">
                  <a16:creationId xmlns:a16="http://schemas.microsoft.com/office/drawing/2014/main" id="{491E3316-5683-4DC7-B1B9-D3C28EDF61C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1"/>
              </a:graphicData>
            </a:graphic>
          </wp:inline>
        </w:drawing>
      </w:r>
    </w:p>
    <w:p w14:paraId="7FB083F1" w14:textId="77777777" w:rsidR="00CB2C68" w:rsidRPr="00BA50FD" w:rsidRDefault="00CB2C68" w:rsidP="00CB2C68">
      <w:pPr>
        <w:spacing w:after="0"/>
        <w:rPr>
          <w:rFonts w:ascii="Calibri" w:hAnsi="Calibri" w:cs="Calibri"/>
          <w:b/>
          <w:sz w:val="26"/>
          <w:szCs w:val="26"/>
        </w:rPr>
      </w:pPr>
    </w:p>
    <w:p w14:paraId="31C2B5BA" w14:textId="0D8CDD0E" w:rsidR="00CB2C68" w:rsidRPr="00BA50FD" w:rsidRDefault="00C65854" w:rsidP="00CB2C68">
      <w:pPr>
        <w:rPr>
          <w:rFonts w:ascii="Calibri" w:hAnsi="Calibri" w:cs="Calibri"/>
          <w:b/>
          <w:sz w:val="26"/>
          <w:szCs w:val="26"/>
        </w:rPr>
      </w:pPr>
      <w:r>
        <w:rPr>
          <w:rFonts w:ascii="Calibri" w:hAnsi="Calibri" w:cs="Calibri"/>
          <w:b/>
          <w:sz w:val="26"/>
          <w:szCs w:val="26"/>
        </w:rPr>
        <w:t>44</w:t>
      </w:r>
      <w:r w:rsidR="00CB2C68" w:rsidRPr="00BA50FD">
        <w:rPr>
          <w:rFonts w:ascii="Calibri" w:hAnsi="Calibri" w:cs="Calibri"/>
          <w:b/>
          <w:sz w:val="26"/>
          <w:szCs w:val="26"/>
        </w:rPr>
        <w:t>.  Has anyone in your household accessed social care from the Council?</w:t>
      </w:r>
    </w:p>
    <w:p w14:paraId="15C2801B" w14:textId="74287A27" w:rsidR="00CB2C68" w:rsidRPr="000C1B80" w:rsidRDefault="00CB2C68" w:rsidP="00CB2C68">
      <w:pPr>
        <w:rPr>
          <w:sz w:val="24"/>
          <w:szCs w:val="24"/>
        </w:rPr>
      </w:pPr>
      <w:r w:rsidRPr="00B86509">
        <w:rPr>
          <w:sz w:val="24"/>
          <w:szCs w:val="24"/>
        </w:rPr>
        <w:t>Amongst those responding to this question, 7.</w:t>
      </w:r>
      <w:r w:rsidR="00B83F1F" w:rsidRPr="00B86509">
        <w:rPr>
          <w:sz w:val="24"/>
          <w:szCs w:val="24"/>
        </w:rPr>
        <w:t>8</w:t>
      </w:r>
      <w:r w:rsidRPr="00B86509">
        <w:rPr>
          <w:sz w:val="24"/>
          <w:szCs w:val="24"/>
        </w:rPr>
        <w:t xml:space="preserve">% reported that someone in their household had accessed social care from the Council; </w:t>
      </w:r>
      <w:r w:rsidR="00B83F1F" w:rsidRPr="00B86509">
        <w:rPr>
          <w:sz w:val="24"/>
          <w:szCs w:val="24"/>
        </w:rPr>
        <w:t>6.2</w:t>
      </w:r>
      <w:r w:rsidRPr="00B86509">
        <w:rPr>
          <w:sz w:val="24"/>
          <w:szCs w:val="24"/>
        </w:rPr>
        <w:t xml:space="preserve">% of these had accessed care for an adult, and </w:t>
      </w:r>
      <w:r w:rsidR="00B83F1F" w:rsidRPr="00B86509">
        <w:rPr>
          <w:sz w:val="24"/>
          <w:szCs w:val="24"/>
        </w:rPr>
        <w:t>2.4</w:t>
      </w:r>
      <w:r w:rsidRPr="00B86509">
        <w:rPr>
          <w:sz w:val="24"/>
          <w:szCs w:val="24"/>
        </w:rPr>
        <w:t xml:space="preserve">% for a child, </w:t>
      </w:r>
      <w:r w:rsidR="00B83F1F" w:rsidRPr="00B86509">
        <w:rPr>
          <w:sz w:val="24"/>
          <w:szCs w:val="24"/>
        </w:rPr>
        <w:t xml:space="preserve">broadly </w:t>
      </w:r>
      <w:r w:rsidRPr="00B86509">
        <w:rPr>
          <w:sz w:val="24"/>
          <w:szCs w:val="24"/>
        </w:rPr>
        <w:t>reflecting the results of previous Ask Cardiff surveys.</w:t>
      </w:r>
      <w:r w:rsidRPr="00BA50FD">
        <w:rPr>
          <w:iCs/>
          <w:sz w:val="24"/>
          <w:szCs w:val="24"/>
        </w:rPr>
        <w:t xml:space="preserve"> </w:t>
      </w:r>
    </w:p>
    <w:p w14:paraId="61B955FC" w14:textId="47E6DFD8" w:rsidR="00CB2C68" w:rsidRPr="00BA50FD" w:rsidRDefault="008515D3" w:rsidP="00CB2C68">
      <w:pPr>
        <w:widowControl w:val="0"/>
        <w:autoSpaceDE w:val="0"/>
        <w:autoSpaceDN w:val="0"/>
        <w:adjustRightInd w:val="0"/>
        <w:spacing w:after="0" w:line="240" w:lineRule="auto"/>
        <w:rPr>
          <w:rFonts w:ascii="Times New Roman" w:hAnsi="Times New Roman" w:cs="Times New Roman"/>
          <w:sz w:val="24"/>
          <w:szCs w:val="24"/>
        </w:rPr>
      </w:pPr>
      <w:r>
        <w:rPr>
          <w:noProof/>
          <w14:ligatures w14:val="standardContextual"/>
        </w:rPr>
        <w:drawing>
          <wp:inline distT="0" distB="0" distL="0" distR="0" wp14:anchorId="6254CFC5" wp14:editId="6F18CF48">
            <wp:extent cx="5567033" cy="2398900"/>
            <wp:effectExtent l="0" t="0" r="15240" b="1905"/>
            <wp:docPr id="1582706286" name="Chart 1" descr="Chart showing response pattern described in the narrative text">
              <a:extLst xmlns:a="http://schemas.openxmlformats.org/drawingml/2006/main">
                <a:ext uri="{FF2B5EF4-FFF2-40B4-BE49-F238E27FC236}">
                  <a16:creationId xmlns:a16="http://schemas.microsoft.com/office/drawing/2014/main" id="{094A133B-AE39-4D26-BF54-AF03DDBB3E0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2"/>
              </a:graphicData>
            </a:graphic>
          </wp:inline>
        </w:drawing>
      </w:r>
      <w:r w:rsidR="00CB2C68" w:rsidRPr="00BA50FD">
        <w:rPr>
          <w:i/>
          <w:sz w:val="24"/>
          <w:szCs w:val="24"/>
        </w:rPr>
        <w:t xml:space="preserve"> </w:t>
      </w:r>
      <w:r w:rsidR="00CB2C68" w:rsidRPr="00BA50FD">
        <w:rPr>
          <w:noProof/>
        </w:rPr>
        <w:t xml:space="preserve"> </w:t>
      </w:r>
      <w:r w:rsidR="00CB2C68" w:rsidRPr="00BA50FD">
        <w:rPr>
          <w:i/>
          <w:sz w:val="24"/>
          <w:szCs w:val="24"/>
        </w:rPr>
        <w:t>Respondents could select multiple options so the total will exceed 100%</w:t>
      </w:r>
      <w:r w:rsidR="00CB2C68">
        <w:rPr>
          <w:i/>
          <w:sz w:val="24"/>
          <w:szCs w:val="24"/>
        </w:rPr>
        <w:t>.</w:t>
      </w:r>
    </w:p>
    <w:p w14:paraId="1E249E02" w14:textId="77777777" w:rsidR="00CB2C68" w:rsidRPr="00BA50FD" w:rsidRDefault="00CB2C68" w:rsidP="00CB2C68">
      <w:pPr>
        <w:rPr>
          <w:rFonts w:ascii="Calibri" w:hAnsi="Calibri" w:cs="Calibri"/>
          <w:b/>
          <w:sz w:val="26"/>
          <w:szCs w:val="26"/>
        </w:rPr>
      </w:pPr>
    </w:p>
    <w:p w14:paraId="7DCE770F" w14:textId="77777777" w:rsidR="00CB2C68" w:rsidRDefault="00CB2C68" w:rsidP="00CB2C68">
      <w:pPr>
        <w:spacing w:after="120" w:line="360" w:lineRule="auto"/>
        <w:rPr>
          <w:rFonts w:ascii="Calibri" w:hAnsi="Calibri" w:cs="Calibri"/>
          <w:b/>
          <w:sz w:val="26"/>
          <w:szCs w:val="26"/>
        </w:rPr>
      </w:pPr>
      <w:r>
        <w:rPr>
          <w:rFonts w:ascii="Calibri" w:hAnsi="Calibri" w:cs="Calibri"/>
          <w:b/>
          <w:sz w:val="26"/>
          <w:szCs w:val="26"/>
        </w:rPr>
        <w:br w:type="page"/>
      </w:r>
    </w:p>
    <w:p w14:paraId="74BA6D76"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lastRenderedPageBreak/>
        <w:t>How satisfied were they with the service they received?</w:t>
      </w:r>
    </w:p>
    <w:p w14:paraId="2F06412D" w14:textId="5DAE763E" w:rsidR="00CB2C68" w:rsidRPr="00BA50FD" w:rsidRDefault="00FF6B5F" w:rsidP="00CB2C68">
      <w:pPr>
        <w:rPr>
          <w:iCs/>
          <w:sz w:val="24"/>
          <w:szCs w:val="24"/>
        </w:rPr>
      </w:pPr>
      <w:r w:rsidRPr="0031019E">
        <w:rPr>
          <w:sz w:val="24"/>
          <w:szCs w:val="24"/>
        </w:rPr>
        <w:t>Three in five (62.5%)</w:t>
      </w:r>
      <w:r w:rsidR="00CB2C68" w:rsidRPr="0031019E">
        <w:rPr>
          <w:sz w:val="24"/>
          <w:szCs w:val="24"/>
        </w:rPr>
        <w:t xml:space="preserve"> of </w:t>
      </w:r>
      <w:r w:rsidR="00CB2C68" w:rsidRPr="0031019E">
        <w:rPr>
          <w:iCs/>
          <w:sz w:val="24"/>
          <w:szCs w:val="24"/>
        </w:rPr>
        <w:t xml:space="preserve">those </w:t>
      </w:r>
      <w:r w:rsidR="00CB2C68" w:rsidRPr="0031019E">
        <w:rPr>
          <w:sz w:val="24"/>
          <w:szCs w:val="24"/>
        </w:rPr>
        <w:t xml:space="preserve">who had accessed social care </w:t>
      </w:r>
      <w:r w:rsidR="00CB2C68" w:rsidRPr="0031019E">
        <w:rPr>
          <w:iCs/>
          <w:sz w:val="24"/>
          <w:szCs w:val="24"/>
        </w:rPr>
        <w:t xml:space="preserve">for an adult </w:t>
      </w:r>
      <w:r w:rsidR="00CB2C68" w:rsidRPr="0031019E">
        <w:rPr>
          <w:sz w:val="24"/>
          <w:szCs w:val="24"/>
        </w:rPr>
        <w:t>were satisfied with this service (</w:t>
      </w:r>
      <w:r w:rsidR="0091371F" w:rsidRPr="0031019E">
        <w:rPr>
          <w:sz w:val="24"/>
          <w:szCs w:val="24"/>
        </w:rPr>
        <w:t xml:space="preserve">up from </w:t>
      </w:r>
      <w:r w:rsidR="00CB2C68" w:rsidRPr="0031019E">
        <w:rPr>
          <w:iCs/>
          <w:sz w:val="24"/>
          <w:szCs w:val="24"/>
        </w:rPr>
        <w:t xml:space="preserve">55.8% </w:t>
      </w:r>
      <w:r w:rsidR="0091371F" w:rsidRPr="0031019E">
        <w:rPr>
          <w:iCs/>
          <w:sz w:val="24"/>
          <w:szCs w:val="24"/>
        </w:rPr>
        <w:t>in</w:t>
      </w:r>
      <w:r w:rsidR="00CB2C68" w:rsidRPr="0031019E">
        <w:rPr>
          <w:iCs/>
          <w:sz w:val="24"/>
          <w:szCs w:val="24"/>
        </w:rPr>
        <w:t xml:space="preserve"> 202</w:t>
      </w:r>
      <w:r w:rsidR="0091371F" w:rsidRPr="0031019E">
        <w:rPr>
          <w:iCs/>
          <w:sz w:val="24"/>
          <w:szCs w:val="24"/>
        </w:rPr>
        <w:t>3</w:t>
      </w:r>
      <w:r w:rsidR="00CB2C68" w:rsidRPr="0031019E">
        <w:rPr>
          <w:iCs/>
          <w:sz w:val="24"/>
          <w:szCs w:val="24"/>
        </w:rPr>
        <w:t xml:space="preserve">); </w:t>
      </w:r>
      <w:r w:rsidR="00240703" w:rsidRPr="0031019E">
        <w:rPr>
          <w:iCs/>
          <w:sz w:val="24"/>
          <w:szCs w:val="24"/>
        </w:rPr>
        <w:t xml:space="preserve">just under half </w:t>
      </w:r>
      <w:r w:rsidR="00240703" w:rsidRPr="0031019E">
        <w:rPr>
          <w:sz w:val="24"/>
          <w:szCs w:val="24"/>
        </w:rPr>
        <w:t xml:space="preserve">(44.7%) </w:t>
      </w:r>
      <w:r w:rsidR="00CB2C68" w:rsidRPr="0031019E">
        <w:rPr>
          <w:sz w:val="24"/>
          <w:szCs w:val="24"/>
        </w:rPr>
        <w:t xml:space="preserve">of those accessing this service for a child were satisfied, </w:t>
      </w:r>
      <w:r w:rsidR="0031019E" w:rsidRPr="0031019E">
        <w:rPr>
          <w:iCs/>
          <w:sz w:val="24"/>
          <w:szCs w:val="24"/>
        </w:rPr>
        <w:t>up</w:t>
      </w:r>
      <w:r w:rsidR="00CB2C68" w:rsidRPr="0031019E">
        <w:rPr>
          <w:iCs/>
          <w:sz w:val="24"/>
          <w:szCs w:val="24"/>
        </w:rPr>
        <w:t xml:space="preserve"> from </w:t>
      </w:r>
      <w:r w:rsidR="0031019E" w:rsidRPr="0031019E">
        <w:rPr>
          <w:iCs/>
          <w:sz w:val="24"/>
          <w:szCs w:val="24"/>
        </w:rPr>
        <w:t>32.5</w:t>
      </w:r>
      <w:r w:rsidR="00CB2C68" w:rsidRPr="0031019E">
        <w:rPr>
          <w:iCs/>
          <w:sz w:val="24"/>
          <w:szCs w:val="24"/>
        </w:rPr>
        <w:t>% in 202</w:t>
      </w:r>
      <w:r w:rsidR="0031019E" w:rsidRPr="0031019E">
        <w:rPr>
          <w:iCs/>
          <w:sz w:val="24"/>
          <w:szCs w:val="24"/>
        </w:rPr>
        <w:t>3</w:t>
      </w:r>
      <w:r w:rsidR="00CB2C68" w:rsidRPr="0031019E">
        <w:rPr>
          <w:sz w:val="24"/>
          <w:szCs w:val="24"/>
        </w:rPr>
        <w:t>.</w:t>
      </w:r>
    </w:p>
    <w:p w14:paraId="1DFF3830" w14:textId="08FB2369" w:rsidR="00CB2C68" w:rsidRPr="00BA50FD" w:rsidRDefault="00CB2C68" w:rsidP="00CB2C68">
      <w:pPr>
        <w:rPr>
          <w:i/>
          <w:sz w:val="24"/>
          <w:szCs w:val="24"/>
        </w:rPr>
      </w:pPr>
      <w:r w:rsidRPr="00BA50FD">
        <w:rPr>
          <w:noProof/>
        </w:rPr>
        <w:t xml:space="preserve"> </w:t>
      </w:r>
      <w:r w:rsidR="00AB1563">
        <w:rPr>
          <w:noProof/>
          <w14:ligatures w14:val="standardContextual"/>
        </w:rPr>
        <w:drawing>
          <wp:inline distT="0" distB="0" distL="0" distR="0" wp14:anchorId="5520E272" wp14:editId="7228FC4B">
            <wp:extent cx="5760000" cy="2410099"/>
            <wp:effectExtent l="0" t="0" r="12700" b="9525"/>
            <wp:docPr id="918499932" name="Chart 1" descr="Chart showing response pattern described in the narrative text">
              <a:extLst xmlns:a="http://schemas.openxmlformats.org/drawingml/2006/main">
                <a:ext uri="{FF2B5EF4-FFF2-40B4-BE49-F238E27FC236}">
                  <a16:creationId xmlns:a16="http://schemas.microsoft.com/office/drawing/2014/main" id="{6173B404-A7E7-42FB-88EA-AACA875BEA7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3"/>
              </a:graphicData>
            </a:graphic>
          </wp:inline>
        </w:drawing>
      </w:r>
      <w:r w:rsidRPr="00BA50FD">
        <w:rPr>
          <w:i/>
          <w:sz w:val="24"/>
          <w:szCs w:val="24"/>
        </w:rPr>
        <w:t xml:space="preserve"> Base sizes shown in brackets; excludes ‘Don’t Know’ responses.  Caution should be taken with low base sizes</w:t>
      </w:r>
      <w:r>
        <w:rPr>
          <w:i/>
          <w:sz w:val="24"/>
          <w:szCs w:val="24"/>
        </w:rPr>
        <w:t>.</w:t>
      </w:r>
    </w:p>
    <w:p w14:paraId="631B3EEF" w14:textId="77777777" w:rsidR="00CB2C68" w:rsidRPr="00BA50FD" w:rsidRDefault="00CB2C68" w:rsidP="00CB2C68">
      <w:pPr>
        <w:rPr>
          <w:rFonts w:ascii="Calibri" w:hAnsi="Calibri" w:cs="Calibri"/>
          <w:sz w:val="26"/>
          <w:szCs w:val="26"/>
        </w:rPr>
      </w:pPr>
      <w:r w:rsidRPr="00BA50FD">
        <w:rPr>
          <w:rFonts w:ascii="Calibri" w:hAnsi="Calibri" w:cs="Calibri"/>
          <w:sz w:val="26"/>
          <w:szCs w:val="26"/>
        </w:rPr>
        <w:br w:type="page"/>
      </w:r>
    </w:p>
    <w:p w14:paraId="274A4B31" w14:textId="77777777" w:rsidR="00CB2C68" w:rsidRPr="00BA50FD" w:rsidRDefault="00CB2C68" w:rsidP="00CB2C68">
      <w:pPr>
        <w:widowControl w:val="0"/>
        <w:autoSpaceDE w:val="0"/>
        <w:autoSpaceDN w:val="0"/>
        <w:adjustRightInd w:val="0"/>
        <w:spacing w:after="0" w:line="240" w:lineRule="auto"/>
        <w:rPr>
          <w:rFonts w:ascii="Calibri" w:hAnsi="Calibri" w:cs="Calibri"/>
          <w:sz w:val="26"/>
          <w:szCs w:val="26"/>
        </w:rPr>
      </w:pPr>
    </w:p>
    <w:p w14:paraId="68334DA5" w14:textId="77777777" w:rsidR="00CB2C68" w:rsidRPr="00BA50FD" w:rsidRDefault="00CB2C68" w:rsidP="00CB2C68"/>
    <w:p w14:paraId="1336B1A6" w14:textId="77777777" w:rsidR="00CB2C68" w:rsidRPr="00BA50FD" w:rsidRDefault="00CB2C68" w:rsidP="00CB2C68">
      <w:pPr>
        <w:jc w:val="both"/>
        <w:rPr>
          <w:rFonts w:ascii="Calibri" w:hAnsi="Calibri" w:cs="Calibri"/>
          <w:b/>
          <w:sz w:val="26"/>
          <w:szCs w:val="26"/>
        </w:rPr>
      </w:pPr>
    </w:p>
    <w:p w14:paraId="3449E6B3" w14:textId="77777777" w:rsidR="00CB2C68" w:rsidRPr="00BA50FD" w:rsidRDefault="00CB2C68" w:rsidP="00CB2C68"/>
    <w:p w14:paraId="1224401D" w14:textId="77777777" w:rsidR="00CB2C68" w:rsidRPr="00BA50FD" w:rsidRDefault="00CB2C68" w:rsidP="00CB2C68">
      <w:pPr>
        <w:jc w:val="center"/>
        <w:rPr>
          <w:rFonts w:cstheme="minorHAnsi"/>
          <w:sz w:val="32"/>
        </w:rPr>
      </w:pPr>
    </w:p>
    <w:p w14:paraId="13BC5F45" w14:textId="77777777" w:rsidR="00CB2C68" w:rsidRPr="00BA50FD" w:rsidRDefault="00CB2C68" w:rsidP="00CB2C68">
      <w:pPr>
        <w:jc w:val="center"/>
        <w:rPr>
          <w:rFonts w:cstheme="minorHAnsi"/>
          <w:sz w:val="32"/>
        </w:rPr>
      </w:pPr>
    </w:p>
    <w:p w14:paraId="3C9F9F87" w14:textId="77777777" w:rsidR="00CB2C68" w:rsidRPr="00BA50FD" w:rsidRDefault="00CB2C68" w:rsidP="00CB2C68">
      <w:pPr>
        <w:jc w:val="center"/>
        <w:rPr>
          <w:rFonts w:cstheme="minorHAnsi"/>
          <w:sz w:val="32"/>
        </w:rPr>
      </w:pPr>
    </w:p>
    <w:p w14:paraId="52B7C021" w14:textId="77777777" w:rsidR="00CB2C68" w:rsidRPr="00BA50FD" w:rsidRDefault="00CB2C68" w:rsidP="00CB2C68">
      <w:pPr>
        <w:jc w:val="center"/>
        <w:rPr>
          <w:rFonts w:cstheme="minorHAnsi"/>
          <w:sz w:val="32"/>
        </w:rPr>
      </w:pPr>
    </w:p>
    <w:p w14:paraId="6E5293C4" w14:textId="77777777" w:rsidR="00CB2C68" w:rsidRPr="00BA50FD" w:rsidRDefault="00CB2C68" w:rsidP="00CB2C68">
      <w:pPr>
        <w:jc w:val="center"/>
        <w:rPr>
          <w:rFonts w:cstheme="minorHAnsi"/>
          <w:sz w:val="32"/>
        </w:rPr>
      </w:pPr>
    </w:p>
    <w:p w14:paraId="70FBC7FA" w14:textId="77777777" w:rsidR="00CB2C68" w:rsidRPr="00BA50FD" w:rsidRDefault="00CB2C68" w:rsidP="00CB2C68">
      <w:pPr>
        <w:jc w:val="center"/>
        <w:rPr>
          <w:rFonts w:cstheme="minorHAnsi"/>
          <w:sz w:val="32"/>
        </w:rPr>
      </w:pPr>
    </w:p>
    <w:p w14:paraId="0633B2BE" w14:textId="77777777" w:rsidR="00CB2C68" w:rsidRPr="00BA50FD" w:rsidRDefault="00CB2C68" w:rsidP="00CB2C68">
      <w:pPr>
        <w:jc w:val="center"/>
        <w:rPr>
          <w:rFonts w:cstheme="minorHAnsi"/>
          <w:sz w:val="32"/>
        </w:rPr>
      </w:pPr>
    </w:p>
    <w:p w14:paraId="085CCC50" w14:textId="163A98C6" w:rsidR="00CB2C68" w:rsidRPr="00BA50FD" w:rsidRDefault="00CB2C68" w:rsidP="00CB2C68">
      <w:pPr>
        <w:jc w:val="center"/>
        <w:rPr>
          <w:b/>
          <w:sz w:val="36"/>
          <w:szCs w:val="36"/>
        </w:rPr>
      </w:pPr>
      <w:r w:rsidRPr="00BA50FD">
        <w:rPr>
          <w:b/>
          <w:sz w:val="36"/>
          <w:szCs w:val="36"/>
        </w:rPr>
        <w:t>Section 1</w:t>
      </w:r>
      <w:r w:rsidR="00D7069E">
        <w:rPr>
          <w:b/>
          <w:sz w:val="36"/>
          <w:szCs w:val="36"/>
        </w:rPr>
        <w:t>3</w:t>
      </w:r>
      <w:r w:rsidRPr="00BA50FD">
        <w:rPr>
          <w:b/>
          <w:sz w:val="36"/>
          <w:szCs w:val="36"/>
        </w:rPr>
        <w:t>:</w:t>
      </w:r>
    </w:p>
    <w:p w14:paraId="6B16CFC2" w14:textId="77777777" w:rsidR="00CB2C68" w:rsidRPr="00BA50FD" w:rsidRDefault="00CB2C68" w:rsidP="00CB2C68">
      <w:pPr>
        <w:pStyle w:val="Heading1"/>
        <w:jc w:val="center"/>
        <w:rPr>
          <w:rFonts w:asciiTheme="minorHAnsi" w:hAnsiTheme="minorHAnsi" w:cstheme="minorHAnsi"/>
          <w:b/>
          <w:color w:val="auto"/>
          <w:sz w:val="36"/>
        </w:rPr>
      </w:pPr>
      <w:bookmarkStart w:id="52" w:name="_Toc168164276"/>
      <w:bookmarkStart w:id="53" w:name="_Toc197967204"/>
      <w:r w:rsidRPr="00BA50FD">
        <w:rPr>
          <w:rFonts w:asciiTheme="minorHAnsi" w:hAnsiTheme="minorHAnsi" w:cstheme="minorHAnsi"/>
          <w:b/>
          <w:color w:val="auto"/>
          <w:sz w:val="36"/>
        </w:rPr>
        <w:t>Any Other Comments</w:t>
      </w:r>
      <w:bookmarkEnd w:id="52"/>
      <w:bookmarkEnd w:id="53"/>
    </w:p>
    <w:p w14:paraId="652D363E"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1286D09A" w14:textId="0D6DA129" w:rsidR="00CB2C68" w:rsidRPr="00BA50FD" w:rsidRDefault="00C65854" w:rsidP="00CB2C68">
      <w:pPr>
        <w:rPr>
          <w:rFonts w:ascii="Calibri" w:hAnsi="Calibri" w:cs="Calibri"/>
          <w:b/>
          <w:sz w:val="26"/>
          <w:szCs w:val="26"/>
        </w:rPr>
      </w:pPr>
      <w:r>
        <w:rPr>
          <w:rFonts w:ascii="Calibri" w:hAnsi="Calibri" w:cs="Calibri"/>
          <w:b/>
          <w:sz w:val="26"/>
          <w:szCs w:val="26"/>
        </w:rPr>
        <w:lastRenderedPageBreak/>
        <w:t>45</w:t>
      </w:r>
      <w:r w:rsidR="00CB2C68" w:rsidRPr="00BA50FD">
        <w:rPr>
          <w:rFonts w:ascii="Calibri" w:hAnsi="Calibri" w:cs="Calibri"/>
          <w:b/>
          <w:sz w:val="26"/>
          <w:szCs w:val="26"/>
        </w:rPr>
        <w:t>.  Do you have any other feedback for us?  This could include comments about your experiences of Council services, what the Council does well, what we could do better, or what you’d like to see in the future.</w:t>
      </w:r>
    </w:p>
    <w:p w14:paraId="58FD62E2" w14:textId="1811E4D1" w:rsidR="00CB2C68" w:rsidRPr="00BA50FD" w:rsidRDefault="00CB2C68" w:rsidP="00CB2C68">
      <w:pPr>
        <w:ind w:right="-23"/>
      </w:pPr>
      <w:r w:rsidRPr="002052F5">
        <w:rPr>
          <w:rFonts w:ascii="Calibri" w:hAnsi="Calibri" w:cs="Calibri"/>
          <w:bCs/>
          <w:sz w:val="24"/>
          <w:szCs w:val="24"/>
        </w:rPr>
        <w:t xml:space="preserve">Respondents were asked for any other comments they wished the Council to be made aware of; </w:t>
      </w:r>
      <w:r w:rsidR="002052F5" w:rsidRPr="002052F5">
        <w:rPr>
          <w:rFonts w:ascii="Calibri" w:hAnsi="Calibri" w:cs="Calibri"/>
          <w:bCs/>
          <w:sz w:val="24"/>
          <w:szCs w:val="24"/>
        </w:rPr>
        <w:t>74</w:t>
      </w:r>
      <w:r w:rsidRPr="002052F5">
        <w:rPr>
          <w:rFonts w:ascii="Calibri" w:hAnsi="Calibri" w:cs="Calibri"/>
          <w:bCs/>
          <w:sz w:val="24"/>
          <w:szCs w:val="24"/>
        </w:rPr>
        <w:t xml:space="preserve">8 comments were received, which have been grouped into themes.  The top three themes are shown below, with a full breakdown in </w:t>
      </w:r>
      <w:bookmarkStart w:id="54" w:name="Appendix22"/>
      <w:bookmarkStart w:id="55" w:name="Appendix25"/>
      <w:r w:rsidR="00A70C74" w:rsidRPr="00FD0EF8">
        <w:rPr>
          <w:rFonts w:ascii="Calibri" w:hAnsi="Calibri" w:cs="Calibri"/>
          <w:bCs/>
          <w:sz w:val="24"/>
          <w:szCs w:val="24"/>
        </w:rPr>
        <w:fldChar w:fldCharType="begin"/>
      </w:r>
      <w:r w:rsidR="00A70C74" w:rsidRPr="00FD0EF8">
        <w:rPr>
          <w:rFonts w:ascii="Calibri" w:hAnsi="Calibri" w:cs="Calibri"/>
          <w:bCs/>
          <w:sz w:val="24"/>
          <w:szCs w:val="24"/>
        </w:rPr>
        <w:instrText>HYPERLINK  \l "_Do_you_have"</w:instrText>
      </w:r>
      <w:r w:rsidR="00A70C74" w:rsidRPr="00FD0EF8">
        <w:rPr>
          <w:rFonts w:ascii="Calibri" w:hAnsi="Calibri" w:cs="Calibri"/>
          <w:bCs/>
          <w:sz w:val="24"/>
          <w:szCs w:val="24"/>
        </w:rPr>
      </w:r>
      <w:r w:rsidR="00A70C74" w:rsidRPr="00FD0EF8">
        <w:rPr>
          <w:rFonts w:ascii="Calibri" w:hAnsi="Calibri" w:cs="Calibri"/>
          <w:bCs/>
          <w:sz w:val="24"/>
          <w:szCs w:val="24"/>
        </w:rPr>
        <w:fldChar w:fldCharType="separate"/>
      </w:r>
      <w:r w:rsidRPr="00FD0EF8">
        <w:rPr>
          <w:rStyle w:val="Hyperlink"/>
          <w:rFonts w:ascii="Calibri" w:hAnsi="Calibri" w:cs="Calibri"/>
          <w:bCs/>
          <w:sz w:val="24"/>
          <w:szCs w:val="24"/>
        </w:rPr>
        <w:t xml:space="preserve">Appendix </w:t>
      </w:r>
      <w:bookmarkEnd w:id="54"/>
      <w:r w:rsidR="00B37337" w:rsidRPr="00FD0EF8">
        <w:rPr>
          <w:rStyle w:val="Hyperlink"/>
          <w:rFonts w:ascii="Calibri" w:hAnsi="Calibri" w:cs="Calibri"/>
          <w:bCs/>
          <w:sz w:val="24"/>
          <w:szCs w:val="24"/>
        </w:rPr>
        <w:t>2</w:t>
      </w:r>
      <w:r w:rsidR="00347F70" w:rsidRPr="00FD0EF8">
        <w:rPr>
          <w:rStyle w:val="Hyperlink"/>
          <w:rFonts w:ascii="Calibri" w:hAnsi="Calibri" w:cs="Calibri"/>
          <w:bCs/>
          <w:sz w:val="24"/>
          <w:szCs w:val="24"/>
        </w:rPr>
        <w:t>5</w:t>
      </w:r>
      <w:bookmarkEnd w:id="55"/>
      <w:r w:rsidR="00A70C74" w:rsidRPr="00FD0EF8">
        <w:rPr>
          <w:rFonts w:ascii="Calibri" w:hAnsi="Calibri" w:cs="Calibri"/>
          <w:bCs/>
          <w:sz w:val="24"/>
          <w:szCs w:val="24"/>
        </w:rPr>
        <w:fldChar w:fldCharType="end"/>
      </w:r>
      <w:r w:rsidRPr="00FD0EF8">
        <w:rPr>
          <w:rFonts w:ascii="Calibri" w:hAnsi="Calibri" w:cs="Calibri"/>
          <w:bCs/>
          <w:sz w:val="24"/>
          <w:szCs w:val="24"/>
        </w:rPr>
        <w:t>.</w:t>
      </w:r>
    </w:p>
    <w:tbl>
      <w:tblPr>
        <w:tblStyle w:val="GridTable5Dark-Accent6"/>
        <w:tblW w:w="9209" w:type="dxa"/>
        <w:tblLook w:val="04A0" w:firstRow="1" w:lastRow="0" w:firstColumn="1" w:lastColumn="0" w:noHBand="0" w:noVBand="1"/>
      </w:tblPr>
      <w:tblGrid>
        <w:gridCol w:w="2421"/>
        <w:gridCol w:w="581"/>
        <w:gridCol w:w="644"/>
        <w:gridCol w:w="5563"/>
      </w:tblGrid>
      <w:tr w:rsidR="00CB2C68" w:rsidRPr="00BA50FD" w14:paraId="68A2108B" w14:textId="77777777" w:rsidTr="00237E27">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21" w:type="dxa"/>
            <w:noWrap/>
            <w:hideMark/>
          </w:tcPr>
          <w:p w14:paraId="0BC7681F" w14:textId="77777777" w:rsidR="00CB2C68" w:rsidRPr="00BA50FD" w:rsidRDefault="00CB2C68" w:rsidP="00150AB2">
            <w:pPr>
              <w:rPr>
                <w:rFonts w:eastAsia="Times New Roman" w:cstheme="minorHAnsi"/>
                <w:szCs w:val="24"/>
                <w:lang w:eastAsia="en-GB"/>
              </w:rPr>
            </w:pPr>
            <w:r w:rsidRPr="00BA50FD">
              <w:rPr>
                <w:rFonts w:eastAsia="Times New Roman" w:cstheme="minorHAnsi"/>
                <w:szCs w:val="24"/>
                <w:lang w:eastAsia="en-GB"/>
              </w:rPr>
              <w:t>Theme</w:t>
            </w:r>
          </w:p>
        </w:tc>
        <w:tc>
          <w:tcPr>
            <w:tcW w:w="581" w:type="dxa"/>
            <w:noWrap/>
            <w:hideMark/>
          </w:tcPr>
          <w:p w14:paraId="7BF235F0" w14:textId="77777777" w:rsidR="00CB2C68" w:rsidRPr="00BA50FD" w:rsidRDefault="00CB2C68"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Cs w:val="24"/>
                <w:lang w:eastAsia="en-GB"/>
              </w:rPr>
            </w:pPr>
            <w:r w:rsidRPr="00BA50FD">
              <w:rPr>
                <w:rFonts w:eastAsia="Times New Roman" w:cstheme="minorHAnsi"/>
                <w:szCs w:val="24"/>
                <w:lang w:eastAsia="en-GB"/>
              </w:rPr>
              <w:t>No.</w:t>
            </w:r>
          </w:p>
        </w:tc>
        <w:tc>
          <w:tcPr>
            <w:tcW w:w="644" w:type="dxa"/>
            <w:noWrap/>
            <w:hideMark/>
          </w:tcPr>
          <w:p w14:paraId="160C3FBC" w14:textId="77777777" w:rsidR="00CB2C68" w:rsidRPr="00BA50FD" w:rsidRDefault="00CB2C68"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Cs w:val="24"/>
                <w:lang w:eastAsia="en-GB"/>
              </w:rPr>
            </w:pPr>
            <w:r w:rsidRPr="00BA50FD">
              <w:rPr>
                <w:rFonts w:eastAsia="Times New Roman" w:cstheme="minorHAnsi"/>
                <w:szCs w:val="24"/>
                <w:lang w:eastAsia="en-GB"/>
              </w:rPr>
              <w:t>%</w:t>
            </w:r>
          </w:p>
        </w:tc>
        <w:tc>
          <w:tcPr>
            <w:tcW w:w="5563" w:type="dxa"/>
            <w:noWrap/>
            <w:hideMark/>
          </w:tcPr>
          <w:p w14:paraId="6EF5D966" w14:textId="77777777" w:rsidR="00CB2C68" w:rsidRPr="00220931" w:rsidRDefault="00CB2C68"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220931">
              <w:rPr>
                <w:rFonts w:eastAsia="Times New Roman" w:cstheme="minorHAnsi"/>
                <w:sz w:val="24"/>
                <w:szCs w:val="24"/>
                <w:lang w:eastAsia="en-GB"/>
              </w:rPr>
              <w:t>Example Comments</w:t>
            </w:r>
          </w:p>
        </w:tc>
      </w:tr>
      <w:tr w:rsidR="00CB2C68" w:rsidRPr="00BA50FD" w14:paraId="379C2F2D" w14:textId="77777777" w:rsidTr="00237E27">
        <w:trPr>
          <w:cnfStyle w:val="000000100000" w:firstRow="0" w:lastRow="0" w:firstColumn="0" w:lastColumn="0" w:oddVBand="0" w:evenVBand="0" w:oddHBand="1" w:evenHBand="0" w:firstRowFirstColumn="0" w:firstRowLastColumn="0" w:lastRowFirstColumn="0" w:lastRowLastColumn="0"/>
          <w:trHeight w:val="4895"/>
        </w:trPr>
        <w:tc>
          <w:tcPr>
            <w:cnfStyle w:val="001000000000" w:firstRow="0" w:lastRow="0" w:firstColumn="1" w:lastColumn="0" w:oddVBand="0" w:evenVBand="0" w:oddHBand="0" w:evenHBand="0" w:firstRowFirstColumn="0" w:firstRowLastColumn="0" w:lastRowFirstColumn="0" w:lastRowLastColumn="0"/>
            <w:tcW w:w="2421" w:type="dxa"/>
          </w:tcPr>
          <w:p w14:paraId="2C619351" w14:textId="40504529" w:rsidR="00CB2C68" w:rsidRPr="00BA50FD" w:rsidRDefault="00A176DE" w:rsidP="00150AB2">
            <w:pPr>
              <w:rPr>
                <w:rFonts w:ascii="Calibri" w:eastAsia="Times New Roman" w:hAnsi="Calibri" w:cs="Calibri"/>
                <w:color w:val="000000"/>
                <w:szCs w:val="24"/>
                <w:lang w:eastAsia="en-GB"/>
              </w:rPr>
            </w:pPr>
            <w:r w:rsidRPr="00A176DE">
              <w:rPr>
                <w:rFonts w:ascii="Aptos Narrow" w:eastAsia="Times New Roman" w:hAnsi="Aptos Narrow" w:cs="Calibri"/>
                <w:color w:val="000000"/>
                <w:sz w:val="24"/>
                <w:szCs w:val="24"/>
                <w:lang w:eastAsia="en-GB"/>
              </w:rPr>
              <w:t>Recycling &amp; Waste / Street Cleaning / Refuse Issues / Pollution</w:t>
            </w:r>
          </w:p>
        </w:tc>
        <w:tc>
          <w:tcPr>
            <w:tcW w:w="581" w:type="dxa"/>
            <w:noWrap/>
          </w:tcPr>
          <w:p w14:paraId="365D56B4" w14:textId="73827B3B" w:rsidR="00CB2C68" w:rsidRPr="00BA50FD" w:rsidRDefault="00A176DE"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Cs w:val="24"/>
                <w:lang w:eastAsia="en-GB"/>
              </w:rPr>
            </w:pPr>
            <w:r w:rsidRPr="00A176DE">
              <w:rPr>
                <w:rFonts w:ascii="Aptos Narrow" w:eastAsia="Times New Roman" w:hAnsi="Aptos Narrow" w:cs="Calibri"/>
                <w:color w:val="000000"/>
                <w:sz w:val="24"/>
                <w:szCs w:val="24"/>
                <w:lang w:eastAsia="en-GB"/>
              </w:rPr>
              <w:t>197</w:t>
            </w:r>
          </w:p>
        </w:tc>
        <w:tc>
          <w:tcPr>
            <w:tcW w:w="644" w:type="dxa"/>
            <w:noWrap/>
          </w:tcPr>
          <w:p w14:paraId="35D40DC9" w14:textId="628BEA0C" w:rsidR="00CB2C68" w:rsidRPr="00BA50FD" w:rsidRDefault="00A176DE"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Cs w:val="24"/>
                <w:lang w:eastAsia="en-GB"/>
              </w:rPr>
            </w:pPr>
            <w:r w:rsidRPr="00A176DE">
              <w:rPr>
                <w:rFonts w:ascii="Aptos Narrow" w:eastAsia="Times New Roman" w:hAnsi="Aptos Narrow" w:cs="Calibri"/>
                <w:i/>
                <w:iCs/>
                <w:color w:val="000000"/>
                <w:sz w:val="24"/>
                <w:szCs w:val="24"/>
                <w:lang w:eastAsia="en-GB"/>
              </w:rPr>
              <w:t>26.3</w:t>
            </w:r>
          </w:p>
        </w:tc>
        <w:tc>
          <w:tcPr>
            <w:tcW w:w="5563" w:type="dxa"/>
            <w:noWrap/>
          </w:tcPr>
          <w:p w14:paraId="597E0234" w14:textId="77777777" w:rsidR="00CB2C68" w:rsidRPr="00220931" w:rsidRDefault="006A7182"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I pay over £4000 council tax a year and I can’t even get a free bin!!!</w:t>
            </w:r>
          </w:p>
          <w:p w14:paraId="3C1AFC22" w14:textId="77777777" w:rsidR="006A7182" w:rsidRPr="00220931" w:rsidRDefault="00155F4D"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Find the design of the new red and blue bags for collection very bad</w:t>
            </w:r>
          </w:p>
          <w:p w14:paraId="3D705830" w14:textId="77777777" w:rsidR="00155F4D" w:rsidRPr="00220931" w:rsidRDefault="00155F4D"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Make city cleaner in appearance and inviting. Take more pride in public areas and parks/gardens</w:t>
            </w:r>
          </w:p>
          <w:p w14:paraId="6184070C" w14:textId="77777777" w:rsidR="00155F4D" w:rsidRPr="00220931" w:rsidRDefault="00155F4D"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 xml:space="preserve">clearing leaves up in the autumn needs to be addressed, leaves have been strewn around the pavements on my </w:t>
            </w:r>
            <w:proofErr w:type="spellStart"/>
            <w:r w:rsidRPr="00220931">
              <w:rPr>
                <w:i/>
                <w:sz w:val="24"/>
                <w:szCs w:val="24"/>
              </w:rPr>
              <w:t>est</w:t>
            </w:r>
            <w:proofErr w:type="spellEnd"/>
            <w:r w:rsidRPr="00220931">
              <w:rPr>
                <w:i/>
                <w:sz w:val="24"/>
                <w:szCs w:val="24"/>
              </w:rPr>
              <w:t xml:space="preserve"> for the last 6 weeks and its dangerous for the elderly</w:t>
            </w:r>
          </w:p>
          <w:p w14:paraId="2906B8A4" w14:textId="77777777" w:rsidR="00155F4D" w:rsidRPr="00220931" w:rsidRDefault="00B376C5"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 xml:space="preserve">The overhaul cleanliness of Cardiff has declined rapidly. Just in the last 4 years one area Canton has declined very sadly. It smells of garbage and the pavements are just dirty. It's </w:t>
            </w:r>
            <w:proofErr w:type="gramStart"/>
            <w:r w:rsidRPr="00220931">
              <w:rPr>
                <w:i/>
                <w:sz w:val="24"/>
                <w:szCs w:val="24"/>
              </w:rPr>
              <w:t>really disappointing</w:t>
            </w:r>
            <w:proofErr w:type="gramEnd"/>
            <w:r w:rsidRPr="00220931">
              <w:rPr>
                <w:i/>
                <w:sz w:val="24"/>
                <w:szCs w:val="24"/>
              </w:rPr>
              <w:t>.</w:t>
            </w:r>
          </w:p>
          <w:p w14:paraId="68E7C129" w14:textId="77777777" w:rsidR="00B376C5" w:rsidRPr="00220931" w:rsidRDefault="00B376C5"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Why are garden waste bins not collected for much of the year?</w:t>
            </w:r>
          </w:p>
          <w:p w14:paraId="1577FFC7" w14:textId="4BE83ADA" w:rsidR="00CB2C68" w:rsidRPr="00220931" w:rsidRDefault="002052F5"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Cleaning the streets roads in all areas to stop the roads flooding</w:t>
            </w:r>
          </w:p>
        </w:tc>
      </w:tr>
      <w:tr w:rsidR="00CB2C68" w:rsidRPr="00BA50FD" w14:paraId="0FF2239D" w14:textId="77777777" w:rsidTr="00220931">
        <w:trPr>
          <w:cnfStyle w:val="000000010000" w:firstRow="0" w:lastRow="0" w:firstColumn="0" w:lastColumn="0" w:oddVBand="0" w:evenVBand="0" w:oddHBand="0" w:evenHBand="1" w:firstRowFirstColumn="0" w:firstRowLastColumn="0" w:lastRowFirstColumn="0" w:lastRowLastColumn="0"/>
          <w:trHeight w:val="1124"/>
        </w:trPr>
        <w:tc>
          <w:tcPr>
            <w:cnfStyle w:val="001000000000" w:firstRow="0" w:lastRow="0" w:firstColumn="1" w:lastColumn="0" w:oddVBand="0" w:evenVBand="0" w:oddHBand="0" w:evenHBand="0" w:firstRowFirstColumn="0" w:firstRowLastColumn="0" w:lastRowFirstColumn="0" w:lastRowLastColumn="0"/>
            <w:tcW w:w="2421" w:type="dxa"/>
          </w:tcPr>
          <w:p w14:paraId="7DCAA42D" w14:textId="246F6E61" w:rsidR="00CB2C68" w:rsidRPr="00BA50FD" w:rsidRDefault="00A176DE" w:rsidP="00150AB2">
            <w:pPr>
              <w:rPr>
                <w:rFonts w:ascii="Calibri" w:eastAsia="Times New Roman" w:hAnsi="Calibri" w:cs="Calibri"/>
                <w:color w:val="000000"/>
                <w:szCs w:val="24"/>
                <w:lang w:eastAsia="en-GB"/>
              </w:rPr>
            </w:pPr>
            <w:r w:rsidRPr="00A176DE">
              <w:rPr>
                <w:rFonts w:ascii="Aptos Narrow" w:eastAsia="Times New Roman" w:hAnsi="Aptos Narrow" w:cs="Calibri"/>
                <w:color w:val="000000"/>
                <w:sz w:val="24"/>
                <w:szCs w:val="24"/>
                <w:lang w:eastAsia="en-GB"/>
              </w:rPr>
              <w:t>Highways / Roads / Pavements / Walkways / Cycle lanes</w:t>
            </w:r>
          </w:p>
        </w:tc>
        <w:tc>
          <w:tcPr>
            <w:tcW w:w="581" w:type="dxa"/>
            <w:noWrap/>
          </w:tcPr>
          <w:p w14:paraId="62095E29" w14:textId="58C179F6" w:rsidR="00CB2C68" w:rsidRPr="00BA50FD" w:rsidRDefault="00A176DE"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Cs w:val="24"/>
                <w:lang w:eastAsia="en-GB"/>
              </w:rPr>
            </w:pPr>
            <w:r w:rsidRPr="00A176DE">
              <w:rPr>
                <w:rFonts w:ascii="Aptos Narrow" w:eastAsia="Times New Roman" w:hAnsi="Aptos Narrow" w:cs="Calibri"/>
                <w:color w:val="000000"/>
                <w:sz w:val="24"/>
                <w:szCs w:val="24"/>
                <w:lang w:eastAsia="en-GB"/>
              </w:rPr>
              <w:t>169</w:t>
            </w:r>
          </w:p>
        </w:tc>
        <w:tc>
          <w:tcPr>
            <w:tcW w:w="644" w:type="dxa"/>
            <w:noWrap/>
          </w:tcPr>
          <w:p w14:paraId="1C6E4900" w14:textId="411AC3EB" w:rsidR="00CB2C68" w:rsidRPr="00BA50FD" w:rsidRDefault="00A176DE"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Cs w:val="24"/>
                <w:lang w:eastAsia="en-GB"/>
              </w:rPr>
            </w:pPr>
            <w:r w:rsidRPr="00A176DE">
              <w:rPr>
                <w:rFonts w:ascii="Aptos Narrow" w:eastAsia="Times New Roman" w:hAnsi="Aptos Narrow" w:cs="Calibri"/>
                <w:i/>
                <w:iCs/>
                <w:color w:val="000000"/>
                <w:sz w:val="24"/>
                <w:szCs w:val="24"/>
                <w:lang w:eastAsia="en-GB"/>
              </w:rPr>
              <w:t>22.6</w:t>
            </w:r>
          </w:p>
        </w:tc>
        <w:tc>
          <w:tcPr>
            <w:tcW w:w="5563" w:type="dxa"/>
            <w:noWrap/>
          </w:tcPr>
          <w:p w14:paraId="30270F3B" w14:textId="77777777" w:rsidR="00CB2C68" w:rsidRPr="00220931" w:rsidRDefault="00BE679E"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20931">
              <w:rPr>
                <w:i/>
                <w:sz w:val="24"/>
                <w:szCs w:val="24"/>
              </w:rPr>
              <w:t>Fix the holes in the roads - until you can demonstrate competence in managing the highways I will trust you to do nothing else in a competent manner</w:t>
            </w:r>
          </w:p>
          <w:p w14:paraId="4B4A19FE" w14:textId="77777777" w:rsidR="008B2381" w:rsidRPr="00220931" w:rsidRDefault="002272F6"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20931">
              <w:rPr>
                <w:i/>
                <w:sz w:val="24"/>
                <w:szCs w:val="24"/>
              </w:rPr>
              <w:t>More attention to roads and repairs</w:t>
            </w:r>
          </w:p>
          <w:p w14:paraId="5D8194F7" w14:textId="77777777" w:rsidR="002272F6" w:rsidRPr="00220931" w:rsidRDefault="00E0337F"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20931">
              <w:rPr>
                <w:i/>
                <w:sz w:val="24"/>
                <w:szCs w:val="24"/>
              </w:rPr>
              <w:t>The general cleaning of roads and pavements throughout the city is awful. They haven't been cleaned for years and detritus formed from leaves and general dirt has solidified. Also, road signs throughout the city and surrounding motorways are covered in algae to such an extent that it's often difficult to read especially at night.</w:t>
            </w:r>
          </w:p>
          <w:p w14:paraId="35C951A4" w14:textId="77777777" w:rsidR="00E0337F" w:rsidRPr="00220931" w:rsidRDefault="00E0337F"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20931">
              <w:rPr>
                <w:i/>
                <w:sz w:val="24"/>
                <w:szCs w:val="24"/>
              </w:rPr>
              <w:t xml:space="preserve">There needs to be much stricter enforcement of speed limits.  Cars regularly travel through my street at crazy speeds, </w:t>
            </w:r>
            <w:proofErr w:type="spellStart"/>
            <w:r w:rsidRPr="00220931">
              <w:rPr>
                <w:i/>
                <w:sz w:val="24"/>
                <w:szCs w:val="24"/>
              </w:rPr>
              <w:t>dispite</w:t>
            </w:r>
            <w:proofErr w:type="spellEnd"/>
            <w:r w:rsidRPr="00220931">
              <w:rPr>
                <w:i/>
                <w:sz w:val="24"/>
                <w:szCs w:val="24"/>
              </w:rPr>
              <w:t xml:space="preserve"> there being lots of families, older people, disabled people and even a school here!  I've reported it but nothing ever seems to get done.</w:t>
            </w:r>
          </w:p>
          <w:p w14:paraId="1E5C0C51" w14:textId="77777777" w:rsidR="00E0337F" w:rsidRPr="00220931" w:rsidRDefault="00BE3A8A"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20931">
              <w:rPr>
                <w:i/>
                <w:sz w:val="24"/>
                <w:szCs w:val="24"/>
              </w:rPr>
              <w:lastRenderedPageBreak/>
              <w:t>BETTER BIKE LANES PLEASE</w:t>
            </w:r>
          </w:p>
          <w:p w14:paraId="0954A95E" w14:textId="113F8043" w:rsidR="00CB2C68" w:rsidRPr="00220931" w:rsidRDefault="007A6EB6" w:rsidP="00CB2C6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20931">
              <w:rPr>
                <w:i/>
                <w:sz w:val="24"/>
                <w:szCs w:val="24"/>
              </w:rPr>
              <w:t xml:space="preserve">I have rung the council regarding </w:t>
            </w:r>
            <w:proofErr w:type="spellStart"/>
            <w:r w:rsidRPr="00220931">
              <w:rPr>
                <w:i/>
                <w:sz w:val="24"/>
                <w:szCs w:val="24"/>
              </w:rPr>
              <w:t>pavments</w:t>
            </w:r>
            <w:proofErr w:type="spellEnd"/>
            <w:r w:rsidRPr="00220931">
              <w:rPr>
                <w:i/>
                <w:sz w:val="24"/>
                <w:szCs w:val="24"/>
              </w:rPr>
              <w:t xml:space="preserve"> in my street and they have not been resolved</w:t>
            </w:r>
          </w:p>
        </w:tc>
      </w:tr>
      <w:tr w:rsidR="00CB2C68" w:rsidRPr="00BA50FD" w14:paraId="5C5F05ED" w14:textId="77777777" w:rsidTr="00237E27">
        <w:trPr>
          <w:cnfStyle w:val="000000100000" w:firstRow="0" w:lastRow="0" w:firstColumn="0" w:lastColumn="0" w:oddVBand="0" w:evenVBand="0" w:oddHBand="1" w:evenHBand="0" w:firstRowFirstColumn="0" w:firstRowLastColumn="0" w:lastRowFirstColumn="0" w:lastRowLastColumn="0"/>
          <w:trHeight w:val="3818"/>
        </w:trPr>
        <w:tc>
          <w:tcPr>
            <w:cnfStyle w:val="001000000000" w:firstRow="0" w:lastRow="0" w:firstColumn="1" w:lastColumn="0" w:oddVBand="0" w:evenVBand="0" w:oddHBand="0" w:evenHBand="0" w:firstRowFirstColumn="0" w:firstRowLastColumn="0" w:lastRowFirstColumn="0" w:lastRowLastColumn="0"/>
            <w:tcW w:w="2421" w:type="dxa"/>
          </w:tcPr>
          <w:p w14:paraId="574CF4CF" w14:textId="3FB23BAC" w:rsidR="00CB2C68" w:rsidRPr="00BA50FD" w:rsidRDefault="00A176DE" w:rsidP="00150AB2">
            <w:pPr>
              <w:rPr>
                <w:rFonts w:ascii="Calibri" w:eastAsia="Times New Roman" w:hAnsi="Calibri" w:cs="Calibri"/>
                <w:color w:val="000000"/>
                <w:szCs w:val="24"/>
                <w:lang w:eastAsia="en-GB"/>
              </w:rPr>
            </w:pPr>
            <w:r w:rsidRPr="00A176DE">
              <w:rPr>
                <w:rFonts w:ascii="Aptos Narrow" w:eastAsia="Times New Roman" w:hAnsi="Aptos Narrow" w:cs="Calibri"/>
                <w:color w:val="000000"/>
                <w:sz w:val="24"/>
                <w:szCs w:val="24"/>
                <w:lang w:eastAsia="en-GB"/>
              </w:rPr>
              <w:lastRenderedPageBreak/>
              <w:t>Better Communication / Consultation / Transparency</w:t>
            </w:r>
          </w:p>
        </w:tc>
        <w:tc>
          <w:tcPr>
            <w:tcW w:w="581" w:type="dxa"/>
            <w:noWrap/>
          </w:tcPr>
          <w:p w14:paraId="3E587A92" w14:textId="37F73961" w:rsidR="00CB2C68" w:rsidRPr="00BA50FD" w:rsidRDefault="00A176DE"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Cs w:val="24"/>
                <w:lang w:eastAsia="en-GB"/>
              </w:rPr>
            </w:pPr>
            <w:r w:rsidRPr="00A176DE">
              <w:rPr>
                <w:rFonts w:ascii="Aptos Narrow" w:eastAsia="Times New Roman" w:hAnsi="Aptos Narrow" w:cs="Calibri"/>
                <w:color w:val="000000"/>
                <w:sz w:val="24"/>
                <w:szCs w:val="24"/>
                <w:lang w:eastAsia="en-GB"/>
              </w:rPr>
              <w:t>146</w:t>
            </w:r>
          </w:p>
        </w:tc>
        <w:tc>
          <w:tcPr>
            <w:tcW w:w="644" w:type="dxa"/>
            <w:noWrap/>
          </w:tcPr>
          <w:p w14:paraId="636316EB" w14:textId="74401B62" w:rsidR="00CB2C68" w:rsidRPr="00BA50FD" w:rsidRDefault="00A176DE"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Cs w:val="24"/>
                <w:lang w:eastAsia="en-GB"/>
              </w:rPr>
            </w:pPr>
            <w:r w:rsidRPr="00A176DE">
              <w:rPr>
                <w:rFonts w:ascii="Aptos Narrow" w:eastAsia="Times New Roman" w:hAnsi="Aptos Narrow" w:cs="Calibri"/>
                <w:i/>
                <w:iCs/>
                <w:color w:val="000000"/>
                <w:sz w:val="24"/>
                <w:szCs w:val="24"/>
                <w:lang w:eastAsia="en-GB"/>
              </w:rPr>
              <w:t>19.5</w:t>
            </w:r>
          </w:p>
        </w:tc>
        <w:tc>
          <w:tcPr>
            <w:tcW w:w="5563" w:type="dxa"/>
            <w:noWrap/>
          </w:tcPr>
          <w:p w14:paraId="451CCDBE" w14:textId="77777777" w:rsidR="00CB2C68" w:rsidRPr="00220931" w:rsidRDefault="00344073"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More involvement with residents regarding major decisions made by council</w:t>
            </w:r>
          </w:p>
          <w:p w14:paraId="0F2D66B2" w14:textId="77777777" w:rsidR="00344073" w:rsidRPr="00220931" w:rsidRDefault="00587D21"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proofErr w:type="gramStart"/>
            <w:r w:rsidRPr="00220931">
              <w:rPr>
                <w:i/>
                <w:sz w:val="24"/>
                <w:szCs w:val="24"/>
              </w:rPr>
              <w:t>Actually listen</w:t>
            </w:r>
            <w:proofErr w:type="gramEnd"/>
            <w:r w:rsidRPr="00220931">
              <w:rPr>
                <w:i/>
                <w:sz w:val="24"/>
                <w:szCs w:val="24"/>
              </w:rPr>
              <w:t xml:space="preserve"> to the people of Cardiff - recent Roath Park enquiry proves failure to listen and arrogance of council views.</w:t>
            </w:r>
          </w:p>
          <w:p w14:paraId="07F0D340" w14:textId="77777777" w:rsidR="00587D21" w:rsidRPr="00220931" w:rsidRDefault="00587D21"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Recent dealings with Cardiff Council have proved to be totally unacceptable. Communication has been appalling. A lot of my time has been needlessly wasted exacerbated by untrained staff working from home and clearly unsupervised.</w:t>
            </w:r>
          </w:p>
          <w:p w14:paraId="628DDF7E" w14:textId="77777777" w:rsidR="00587D21" w:rsidRPr="00220931" w:rsidRDefault="00725DD7"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start coming door to door in communities/face to face</w:t>
            </w:r>
          </w:p>
          <w:p w14:paraId="073E16E1" w14:textId="77777777" w:rsidR="00725DD7" w:rsidRPr="00220931" w:rsidRDefault="00BA04C1"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Need to know who to contact</w:t>
            </w:r>
          </w:p>
          <w:p w14:paraId="4803FF1E" w14:textId="33DBD408" w:rsidR="00CB2C68" w:rsidRPr="00220931" w:rsidRDefault="008B2381" w:rsidP="00CB2C6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20931">
              <w:rPr>
                <w:i/>
                <w:sz w:val="24"/>
                <w:szCs w:val="24"/>
              </w:rPr>
              <w:t>c2c phone line is very frustrating</w:t>
            </w:r>
          </w:p>
        </w:tc>
      </w:tr>
    </w:tbl>
    <w:p w14:paraId="447341BE" w14:textId="77777777" w:rsidR="00CB2C68" w:rsidRPr="00BA50FD" w:rsidRDefault="00CB2C68" w:rsidP="00CB2C68">
      <w:pPr>
        <w:rPr>
          <w:sz w:val="24"/>
          <w:szCs w:val="24"/>
        </w:rPr>
      </w:pPr>
    </w:p>
    <w:p w14:paraId="14ADFE67" w14:textId="77777777" w:rsidR="00CB2C68" w:rsidRPr="00BA50FD" w:rsidRDefault="00CB2C68" w:rsidP="00CB2C68">
      <w:r w:rsidRPr="00BA50FD">
        <w:br w:type="page"/>
      </w:r>
    </w:p>
    <w:p w14:paraId="720569DD" w14:textId="77777777" w:rsidR="00CB2C68" w:rsidRPr="00BA50FD" w:rsidRDefault="00CB2C68" w:rsidP="00CB2C68"/>
    <w:p w14:paraId="54BB492E" w14:textId="77777777" w:rsidR="00CB2C68" w:rsidRPr="00BA50FD" w:rsidRDefault="00CB2C68" w:rsidP="00CB2C68">
      <w:pPr>
        <w:jc w:val="center"/>
        <w:rPr>
          <w:rFonts w:cstheme="minorHAnsi"/>
          <w:sz w:val="32"/>
        </w:rPr>
      </w:pPr>
    </w:p>
    <w:p w14:paraId="2FF35A54" w14:textId="77777777" w:rsidR="00CB2C68" w:rsidRPr="00BA50FD" w:rsidRDefault="00CB2C68" w:rsidP="00CB2C68">
      <w:pPr>
        <w:jc w:val="center"/>
        <w:rPr>
          <w:rFonts w:cstheme="minorHAnsi"/>
          <w:sz w:val="32"/>
        </w:rPr>
      </w:pPr>
    </w:p>
    <w:p w14:paraId="25DD2295" w14:textId="77777777" w:rsidR="00CB2C68" w:rsidRPr="00BA50FD" w:rsidRDefault="00CB2C68" w:rsidP="00CB2C68">
      <w:pPr>
        <w:jc w:val="center"/>
        <w:rPr>
          <w:rFonts w:cstheme="minorHAnsi"/>
          <w:sz w:val="32"/>
        </w:rPr>
      </w:pPr>
    </w:p>
    <w:p w14:paraId="2F846E58" w14:textId="77777777" w:rsidR="00CB2C68" w:rsidRPr="00BA50FD" w:rsidRDefault="00CB2C68" w:rsidP="00CB2C68">
      <w:pPr>
        <w:jc w:val="center"/>
        <w:rPr>
          <w:rFonts w:cstheme="minorHAnsi"/>
          <w:sz w:val="32"/>
        </w:rPr>
      </w:pPr>
    </w:p>
    <w:p w14:paraId="0689F300" w14:textId="77777777" w:rsidR="00CB2C68" w:rsidRPr="00BA50FD" w:rsidRDefault="00CB2C68" w:rsidP="00CB2C68">
      <w:pPr>
        <w:jc w:val="center"/>
        <w:rPr>
          <w:rFonts w:cstheme="minorHAnsi"/>
          <w:sz w:val="32"/>
        </w:rPr>
      </w:pPr>
    </w:p>
    <w:p w14:paraId="753BEFFC" w14:textId="77777777" w:rsidR="00CB2C68" w:rsidRPr="00BA50FD" w:rsidRDefault="00CB2C68" w:rsidP="00CB2C68">
      <w:pPr>
        <w:jc w:val="center"/>
        <w:rPr>
          <w:rFonts w:cstheme="minorHAnsi"/>
          <w:sz w:val="32"/>
        </w:rPr>
      </w:pPr>
    </w:p>
    <w:p w14:paraId="17727E1A" w14:textId="77777777" w:rsidR="00CB2C68" w:rsidRPr="00BA50FD" w:rsidRDefault="00CB2C68" w:rsidP="00CB2C68">
      <w:pPr>
        <w:jc w:val="center"/>
        <w:rPr>
          <w:rFonts w:cstheme="minorHAnsi"/>
          <w:sz w:val="32"/>
        </w:rPr>
      </w:pPr>
    </w:p>
    <w:p w14:paraId="1E5C601F" w14:textId="62F3B585" w:rsidR="00CB2C68" w:rsidRPr="00BA50FD" w:rsidRDefault="00CB2C68" w:rsidP="00CB2C68">
      <w:pPr>
        <w:jc w:val="center"/>
        <w:rPr>
          <w:b/>
          <w:sz w:val="36"/>
          <w:szCs w:val="36"/>
        </w:rPr>
      </w:pPr>
      <w:r w:rsidRPr="00BA50FD">
        <w:rPr>
          <w:b/>
          <w:sz w:val="36"/>
          <w:szCs w:val="36"/>
        </w:rPr>
        <w:t>Section 1</w:t>
      </w:r>
      <w:r w:rsidR="00D7069E">
        <w:rPr>
          <w:b/>
          <w:sz w:val="36"/>
          <w:szCs w:val="36"/>
        </w:rPr>
        <w:t>4</w:t>
      </w:r>
      <w:r w:rsidRPr="00BA50FD">
        <w:rPr>
          <w:b/>
          <w:sz w:val="36"/>
          <w:szCs w:val="36"/>
        </w:rPr>
        <w:t>:</w:t>
      </w:r>
    </w:p>
    <w:p w14:paraId="58E05356" w14:textId="77777777" w:rsidR="00CB2C68" w:rsidRPr="00BA50FD" w:rsidRDefault="00CB2C68" w:rsidP="00CB2C68">
      <w:pPr>
        <w:pStyle w:val="Heading1"/>
        <w:jc w:val="center"/>
        <w:rPr>
          <w:rFonts w:asciiTheme="minorHAnsi" w:hAnsiTheme="minorHAnsi" w:cstheme="minorHAnsi"/>
          <w:b/>
          <w:color w:val="auto"/>
          <w:sz w:val="36"/>
        </w:rPr>
      </w:pPr>
      <w:bookmarkStart w:id="56" w:name="_Toc168164277"/>
      <w:bookmarkStart w:id="57" w:name="_Toc197967205"/>
      <w:r w:rsidRPr="00BA50FD">
        <w:rPr>
          <w:rFonts w:asciiTheme="minorHAnsi" w:hAnsiTheme="minorHAnsi" w:cstheme="minorHAnsi"/>
          <w:b/>
          <w:color w:val="auto"/>
          <w:sz w:val="36"/>
        </w:rPr>
        <w:t>About You</w:t>
      </w:r>
      <w:bookmarkEnd w:id="56"/>
      <w:bookmarkEnd w:id="57"/>
    </w:p>
    <w:p w14:paraId="30E9EE6C" w14:textId="77777777" w:rsidR="00CB2C68" w:rsidRPr="00BA50FD" w:rsidRDefault="00CB2C68" w:rsidP="00CB2C68"/>
    <w:p w14:paraId="196C7975" w14:textId="77777777" w:rsidR="00CB2C68" w:rsidRPr="00BA50FD" w:rsidRDefault="00CB2C68" w:rsidP="00CB2C68"/>
    <w:p w14:paraId="717C3745" w14:textId="77777777" w:rsidR="00CB2C68" w:rsidRPr="00BA50FD" w:rsidRDefault="00CB2C68" w:rsidP="00CB2C68">
      <w:pPr>
        <w:rPr>
          <w:rFonts w:ascii="Calibri" w:hAnsi="Calibri" w:cs="Calibri"/>
          <w:b/>
          <w:sz w:val="26"/>
          <w:szCs w:val="26"/>
        </w:rPr>
      </w:pPr>
      <w:r w:rsidRPr="00BA50FD">
        <w:rPr>
          <w:rFonts w:ascii="Calibri" w:hAnsi="Calibri" w:cs="Calibri"/>
          <w:b/>
          <w:sz w:val="26"/>
          <w:szCs w:val="26"/>
        </w:rPr>
        <w:br w:type="page"/>
      </w:r>
    </w:p>
    <w:p w14:paraId="3DF49104" w14:textId="77777777" w:rsidR="00893C67" w:rsidRPr="00220931" w:rsidRDefault="00893C67" w:rsidP="00893C67">
      <w:pPr>
        <w:rPr>
          <w:b/>
          <w:sz w:val="24"/>
          <w:szCs w:val="24"/>
        </w:rPr>
      </w:pPr>
      <w:r w:rsidRPr="00190FD5">
        <w:rPr>
          <w:b/>
          <w:sz w:val="24"/>
          <w:szCs w:val="24"/>
        </w:rPr>
        <w:lastRenderedPageBreak/>
        <w:t>Please provide your full postcode below (e.g. CF10 4UW).  This allows us to more accurately understand respondents’ views and needs by area, and to make sure we've heard from people in all parts of the city:-</w:t>
      </w:r>
    </w:p>
    <w:p w14:paraId="6DCDA798" w14:textId="3FEE2CFC" w:rsidR="00752370" w:rsidRPr="00752370" w:rsidRDefault="00752370" w:rsidP="00752370">
      <w:r w:rsidRPr="00752370">
        <w:rPr>
          <w:noProof/>
        </w:rPr>
        <w:drawing>
          <wp:inline distT="0" distB="0" distL="0" distR="0" wp14:anchorId="11EDE096" wp14:editId="4FD20D04">
            <wp:extent cx="5731510" cy="4050665"/>
            <wp:effectExtent l="0" t="0" r="2540" b="6985"/>
            <wp:docPr id="1590186114" name="Picture 2" descr="Map showing the geographic spread of respondents, covering the c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0186114" name="Picture 2" descr="Map showing the geographic spread of respondents, covering the city."/>
                    <pic:cNvPicPr>
                      <a:picLocks noChangeAspect="1" noChangeArrowheads="1"/>
                    </pic:cNvPicPr>
                  </pic:nvPicPr>
                  <pic:blipFill>
                    <a:blip r:embed="rId144" cstate="print">
                      <a:extLst>
                        <a:ext uri="{28A0092B-C50C-407E-A947-70E740481C1C}">
                          <a14:useLocalDpi xmlns:a14="http://schemas.microsoft.com/office/drawing/2010/main" val="0"/>
                        </a:ext>
                      </a:extLst>
                    </a:blip>
                    <a:srcRect/>
                    <a:stretch>
                      <a:fillRect/>
                    </a:stretch>
                  </pic:blipFill>
                  <pic:spPr bwMode="auto">
                    <a:xfrm>
                      <a:off x="0" y="0"/>
                      <a:ext cx="5731510" cy="4050665"/>
                    </a:xfrm>
                    <a:prstGeom prst="rect">
                      <a:avLst/>
                    </a:prstGeom>
                    <a:noFill/>
                    <a:ln>
                      <a:noFill/>
                    </a:ln>
                  </pic:spPr>
                </pic:pic>
              </a:graphicData>
            </a:graphic>
          </wp:inline>
        </w:drawing>
      </w:r>
    </w:p>
    <w:p w14:paraId="6A6C235D" w14:textId="77777777" w:rsidR="00893C67" w:rsidRDefault="00893C67" w:rsidP="00893C67"/>
    <w:p w14:paraId="5195899D" w14:textId="77777777" w:rsidR="00893C67" w:rsidRPr="00190FD5" w:rsidRDefault="00893C67" w:rsidP="00893C67">
      <w:pPr>
        <w:rPr>
          <w:b/>
          <w:sz w:val="24"/>
          <w:szCs w:val="24"/>
        </w:rPr>
      </w:pPr>
      <w:r w:rsidRPr="00190FD5">
        <w:rPr>
          <w:b/>
          <w:sz w:val="24"/>
          <w:szCs w:val="24"/>
        </w:rPr>
        <w:t>What was your age on your last birthday?</w:t>
      </w:r>
    </w:p>
    <w:tbl>
      <w:tblPr>
        <w:tblStyle w:val="GridTable4-Accent5"/>
        <w:tblW w:w="4183" w:type="dxa"/>
        <w:tblLook w:val="04E0" w:firstRow="1" w:lastRow="1" w:firstColumn="1" w:lastColumn="0" w:noHBand="0" w:noVBand="1"/>
      </w:tblPr>
      <w:tblGrid>
        <w:gridCol w:w="2263"/>
        <w:gridCol w:w="960"/>
        <w:gridCol w:w="960"/>
      </w:tblGrid>
      <w:tr w:rsidR="00893C67" w:rsidRPr="00D378C4" w14:paraId="618A8579"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0CD3C46" w14:textId="77777777" w:rsidR="00893C67" w:rsidRPr="00D378C4" w:rsidRDefault="00893C67" w:rsidP="000426D1">
            <w:pPr>
              <w:spacing w:after="0" w:line="240" w:lineRule="auto"/>
              <w:jc w:val="right"/>
              <w:rPr>
                <w:rFonts w:cstheme="minorHAnsi"/>
                <w:color w:val="FFFFFF" w:themeColor="background1"/>
                <w:sz w:val="24"/>
                <w:szCs w:val="24"/>
              </w:rPr>
            </w:pPr>
          </w:p>
        </w:tc>
        <w:tc>
          <w:tcPr>
            <w:tcW w:w="960" w:type="dxa"/>
            <w:noWrap/>
            <w:hideMark/>
          </w:tcPr>
          <w:p w14:paraId="0C8E4D62" w14:textId="77777777" w:rsidR="00893C67" w:rsidRPr="00D378C4" w:rsidRDefault="00893C67" w:rsidP="000426D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4A3B5722" w14:textId="77777777" w:rsidR="00893C67" w:rsidRPr="00D378C4" w:rsidRDefault="00893C67" w:rsidP="000426D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0426D1" w:rsidRPr="00D378C4" w14:paraId="2D29A3B2" w14:textId="77777777" w:rsidTr="00150AB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1A2F4FCC" w14:textId="08B803F2" w:rsidR="000426D1" w:rsidRPr="00D378C4" w:rsidRDefault="000426D1" w:rsidP="000426D1">
            <w:pPr>
              <w:spacing w:after="0" w:line="240" w:lineRule="auto"/>
              <w:rPr>
                <w:rFonts w:cs="Calibri"/>
                <w:color w:val="000000"/>
                <w:sz w:val="24"/>
                <w:szCs w:val="24"/>
              </w:rPr>
            </w:pPr>
            <w:r w:rsidRPr="00D378C4">
              <w:rPr>
                <w:rFonts w:ascii="Calibri" w:hAnsi="Calibri" w:cs="Calibri"/>
                <w:color w:val="000000"/>
                <w:sz w:val="24"/>
                <w:szCs w:val="24"/>
              </w:rPr>
              <w:t>Under 16</w:t>
            </w:r>
          </w:p>
        </w:tc>
        <w:tc>
          <w:tcPr>
            <w:tcW w:w="960" w:type="dxa"/>
            <w:noWrap/>
            <w:vAlign w:val="bottom"/>
          </w:tcPr>
          <w:p w14:paraId="2414FA9C" w14:textId="167C1F54" w:rsidR="000426D1" w:rsidRPr="00D378C4" w:rsidRDefault="000426D1" w:rsidP="000426D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D378C4">
              <w:rPr>
                <w:rFonts w:ascii="Calibri" w:hAnsi="Calibri" w:cs="Calibri"/>
                <w:color w:val="000000"/>
                <w:sz w:val="24"/>
                <w:szCs w:val="24"/>
              </w:rPr>
              <w:t>10</w:t>
            </w:r>
          </w:p>
        </w:tc>
        <w:tc>
          <w:tcPr>
            <w:tcW w:w="960" w:type="dxa"/>
            <w:noWrap/>
            <w:vAlign w:val="bottom"/>
          </w:tcPr>
          <w:p w14:paraId="53DF00AC" w14:textId="32CA86C6" w:rsidR="000426D1" w:rsidRPr="00B81FEB" w:rsidRDefault="000426D1" w:rsidP="000426D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B81FEB">
              <w:rPr>
                <w:rFonts w:ascii="Calibri" w:hAnsi="Calibri" w:cs="Calibri"/>
                <w:i/>
                <w:iCs/>
                <w:color w:val="000000"/>
                <w:sz w:val="24"/>
                <w:szCs w:val="24"/>
              </w:rPr>
              <w:t>0.5</w:t>
            </w:r>
          </w:p>
        </w:tc>
      </w:tr>
      <w:tr w:rsidR="000426D1" w:rsidRPr="00D378C4" w14:paraId="64F77310" w14:textId="77777777" w:rsidTr="00150AB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3179BC01" w14:textId="27A27161" w:rsidR="000426D1" w:rsidRPr="00D378C4" w:rsidRDefault="000426D1" w:rsidP="000426D1">
            <w:pPr>
              <w:spacing w:after="0" w:line="240" w:lineRule="auto"/>
              <w:rPr>
                <w:rFonts w:cs="Calibri"/>
                <w:color w:val="000000"/>
                <w:sz w:val="24"/>
                <w:szCs w:val="24"/>
              </w:rPr>
            </w:pPr>
            <w:r w:rsidRPr="00D378C4">
              <w:rPr>
                <w:rFonts w:ascii="Calibri" w:hAnsi="Calibri" w:cs="Calibri"/>
                <w:color w:val="000000"/>
                <w:sz w:val="24"/>
                <w:szCs w:val="24"/>
              </w:rPr>
              <w:t>16-24</w:t>
            </w:r>
          </w:p>
        </w:tc>
        <w:tc>
          <w:tcPr>
            <w:tcW w:w="960" w:type="dxa"/>
            <w:noWrap/>
            <w:vAlign w:val="bottom"/>
          </w:tcPr>
          <w:p w14:paraId="262E5220" w14:textId="1DE46BBC" w:rsidR="000426D1" w:rsidRPr="00D378C4" w:rsidRDefault="000426D1" w:rsidP="000426D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D378C4">
              <w:rPr>
                <w:rFonts w:ascii="Calibri" w:hAnsi="Calibri" w:cs="Calibri"/>
                <w:color w:val="000000"/>
                <w:sz w:val="24"/>
                <w:szCs w:val="24"/>
              </w:rPr>
              <w:t>73</w:t>
            </w:r>
          </w:p>
        </w:tc>
        <w:tc>
          <w:tcPr>
            <w:tcW w:w="960" w:type="dxa"/>
            <w:noWrap/>
            <w:vAlign w:val="bottom"/>
          </w:tcPr>
          <w:p w14:paraId="5A114E58" w14:textId="5F05C870" w:rsidR="000426D1" w:rsidRPr="00B81FEB" w:rsidRDefault="000426D1" w:rsidP="000426D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B81FEB">
              <w:rPr>
                <w:rFonts w:ascii="Calibri" w:hAnsi="Calibri" w:cs="Calibri"/>
                <w:i/>
                <w:iCs/>
                <w:color w:val="000000"/>
                <w:sz w:val="24"/>
                <w:szCs w:val="24"/>
              </w:rPr>
              <w:t>3.6</w:t>
            </w:r>
          </w:p>
        </w:tc>
      </w:tr>
      <w:tr w:rsidR="000426D1" w:rsidRPr="00D378C4" w14:paraId="06AE059B" w14:textId="77777777" w:rsidTr="00150AB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040618A3" w14:textId="7464E03A" w:rsidR="000426D1" w:rsidRPr="00D378C4" w:rsidRDefault="000426D1" w:rsidP="000426D1">
            <w:pPr>
              <w:spacing w:after="0" w:line="240" w:lineRule="auto"/>
              <w:rPr>
                <w:rFonts w:cs="Calibri"/>
                <w:color w:val="000000"/>
                <w:sz w:val="24"/>
                <w:szCs w:val="24"/>
              </w:rPr>
            </w:pPr>
            <w:r w:rsidRPr="00D378C4">
              <w:rPr>
                <w:rFonts w:ascii="Calibri" w:hAnsi="Calibri" w:cs="Calibri"/>
                <w:color w:val="000000"/>
                <w:sz w:val="24"/>
                <w:szCs w:val="24"/>
              </w:rPr>
              <w:t>25-34</w:t>
            </w:r>
          </w:p>
        </w:tc>
        <w:tc>
          <w:tcPr>
            <w:tcW w:w="960" w:type="dxa"/>
            <w:noWrap/>
            <w:vAlign w:val="bottom"/>
          </w:tcPr>
          <w:p w14:paraId="78EBE74C" w14:textId="5CFB0FC6" w:rsidR="000426D1" w:rsidRPr="00D378C4" w:rsidRDefault="000426D1" w:rsidP="000426D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D378C4">
              <w:rPr>
                <w:rFonts w:ascii="Calibri" w:hAnsi="Calibri" w:cs="Calibri"/>
                <w:color w:val="000000"/>
                <w:sz w:val="24"/>
                <w:szCs w:val="24"/>
              </w:rPr>
              <w:t>249</w:t>
            </w:r>
          </w:p>
        </w:tc>
        <w:tc>
          <w:tcPr>
            <w:tcW w:w="960" w:type="dxa"/>
            <w:noWrap/>
            <w:vAlign w:val="bottom"/>
          </w:tcPr>
          <w:p w14:paraId="0D1556C2" w14:textId="2698FEC4" w:rsidR="000426D1" w:rsidRPr="00B81FEB" w:rsidRDefault="000426D1" w:rsidP="000426D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B81FEB">
              <w:rPr>
                <w:rFonts w:ascii="Calibri" w:hAnsi="Calibri" w:cs="Calibri"/>
                <w:i/>
                <w:iCs/>
                <w:color w:val="000000"/>
                <w:sz w:val="24"/>
                <w:szCs w:val="24"/>
              </w:rPr>
              <w:t>12.2</w:t>
            </w:r>
          </w:p>
        </w:tc>
      </w:tr>
      <w:tr w:rsidR="000426D1" w:rsidRPr="00D378C4" w14:paraId="024F3706" w14:textId="77777777" w:rsidTr="00150AB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5D19B677" w14:textId="7D9567CD" w:rsidR="000426D1" w:rsidRPr="00D378C4" w:rsidRDefault="000426D1" w:rsidP="000426D1">
            <w:pPr>
              <w:spacing w:after="0" w:line="240" w:lineRule="auto"/>
              <w:rPr>
                <w:rFonts w:cs="Calibri"/>
                <w:color w:val="000000"/>
                <w:sz w:val="24"/>
                <w:szCs w:val="24"/>
              </w:rPr>
            </w:pPr>
            <w:r w:rsidRPr="00D378C4">
              <w:rPr>
                <w:rFonts w:ascii="Calibri" w:hAnsi="Calibri" w:cs="Calibri"/>
                <w:color w:val="000000"/>
                <w:sz w:val="24"/>
                <w:szCs w:val="24"/>
              </w:rPr>
              <w:t>35-44</w:t>
            </w:r>
          </w:p>
        </w:tc>
        <w:tc>
          <w:tcPr>
            <w:tcW w:w="960" w:type="dxa"/>
            <w:noWrap/>
            <w:vAlign w:val="bottom"/>
          </w:tcPr>
          <w:p w14:paraId="3E79E50C" w14:textId="67BC0FAB" w:rsidR="000426D1" w:rsidRPr="00D378C4" w:rsidRDefault="000426D1" w:rsidP="000426D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D378C4">
              <w:rPr>
                <w:rFonts w:ascii="Calibri" w:hAnsi="Calibri" w:cs="Calibri"/>
                <w:color w:val="000000"/>
                <w:sz w:val="24"/>
                <w:szCs w:val="24"/>
              </w:rPr>
              <w:t>316</w:t>
            </w:r>
          </w:p>
        </w:tc>
        <w:tc>
          <w:tcPr>
            <w:tcW w:w="960" w:type="dxa"/>
            <w:noWrap/>
            <w:vAlign w:val="bottom"/>
          </w:tcPr>
          <w:p w14:paraId="6554D3D3" w14:textId="34B1F80D" w:rsidR="000426D1" w:rsidRPr="00B81FEB" w:rsidRDefault="000426D1" w:rsidP="000426D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B81FEB">
              <w:rPr>
                <w:rFonts w:ascii="Calibri" w:hAnsi="Calibri" w:cs="Calibri"/>
                <w:i/>
                <w:iCs/>
                <w:color w:val="000000"/>
                <w:sz w:val="24"/>
                <w:szCs w:val="24"/>
              </w:rPr>
              <w:t>15.5</w:t>
            </w:r>
          </w:p>
        </w:tc>
      </w:tr>
      <w:tr w:rsidR="000426D1" w:rsidRPr="00D378C4" w14:paraId="7C1358B9" w14:textId="77777777" w:rsidTr="00150AB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33FE8DD7" w14:textId="6BB86FD7" w:rsidR="000426D1" w:rsidRPr="00D378C4" w:rsidRDefault="000426D1" w:rsidP="000426D1">
            <w:pPr>
              <w:spacing w:after="0" w:line="240" w:lineRule="auto"/>
              <w:rPr>
                <w:rFonts w:cs="Calibri"/>
                <w:color w:val="000000"/>
                <w:sz w:val="24"/>
                <w:szCs w:val="24"/>
              </w:rPr>
            </w:pPr>
            <w:r w:rsidRPr="00D378C4">
              <w:rPr>
                <w:rFonts w:ascii="Calibri" w:hAnsi="Calibri" w:cs="Calibri"/>
                <w:color w:val="000000"/>
                <w:sz w:val="24"/>
                <w:szCs w:val="24"/>
              </w:rPr>
              <w:t>45-54</w:t>
            </w:r>
          </w:p>
        </w:tc>
        <w:tc>
          <w:tcPr>
            <w:tcW w:w="960" w:type="dxa"/>
            <w:noWrap/>
            <w:vAlign w:val="bottom"/>
          </w:tcPr>
          <w:p w14:paraId="47942E79" w14:textId="1DA76A6B" w:rsidR="000426D1" w:rsidRPr="00D378C4" w:rsidRDefault="000426D1" w:rsidP="000426D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D378C4">
              <w:rPr>
                <w:rFonts w:ascii="Calibri" w:hAnsi="Calibri" w:cs="Calibri"/>
                <w:color w:val="000000"/>
                <w:sz w:val="24"/>
                <w:szCs w:val="24"/>
              </w:rPr>
              <w:t>341</w:t>
            </w:r>
          </w:p>
        </w:tc>
        <w:tc>
          <w:tcPr>
            <w:tcW w:w="960" w:type="dxa"/>
            <w:noWrap/>
            <w:vAlign w:val="bottom"/>
          </w:tcPr>
          <w:p w14:paraId="1AC7BFBC" w14:textId="3AAA4025" w:rsidR="000426D1" w:rsidRPr="00B81FEB" w:rsidRDefault="000426D1" w:rsidP="000426D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B81FEB">
              <w:rPr>
                <w:rFonts w:ascii="Calibri" w:hAnsi="Calibri" w:cs="Calibri"/>
                <w:i/>
                <w:iCs/>
                <w:color w:val="000000"/>
                <w:sz w:val="24"/>
                <w:szCs w:val="24"/>
              </w:rPr>
              <w:t>16.8</w:t>
            </w:r>
          </w:p>
        </w:tc>
      </w:tr>
      <w:tr w:rsidR="000426D1" w:rsidRPr="00D378C4" w14:paraId="7C086559" w14:textId="77777777" w:rsidTr="00150AB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0D3FB1B6" w14:textId="2D882321" w:rsidR="000426D1" w:rsidRPr="00D378C4" w:rsidRDefault="000426D1" w:rsidP="000426D1">
            <w:pPr>
              <w:spacing w:after="0" w:line="240" w:lineRule="auto"/>
              <w:rPr>
                <w:rFonts w:cs="Calibri"/>
                <w:sz w:val="24"/>
                <w:szCs w:val="24"/>
              </w:rPr>
            </w:pPr>
            <w:r w:rsidRPr="00D378C4">
              <w:rPr>
                <w:rFonts w:ascii="Calibri" w:hAnsi="Calibri" w:cs="Calibri"/>
                <w:color w:val="000000"/>
                <w:sz w:val="24"/>
                <w:szCs w:val="24"/>
              </w:rPr>
              <w:t>55-64</w:t>
            </w:r>
          </w:p>
        </w:tc>
        <w:tc>
          <w:tcPr>
            <w:tcW w:w="960" w:type="dxa"/>
            <w:noWrap/>
            <w:vAlign w:val="bottom"/>
          </w:tcPr>
          <w:p w14:paraId="5F915A5F" w14:textId="5AB88034" w:rsidR="000426D1" w:rsidRPr="00D378C4" w:rsidRDefault="000426D1" w:rsidP="000426D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D378C4">
              <w:rPr>
                <w:rFonts w:ascii="Calibri" w:hAnsi="Calibri" w:cs="Calibri"/>
                <w:color w:val="000000"/>
                <w:sz w:val="24"/>
                <w:szCs w:val="24"/>
              </w:rPr>
              <w:t>414</w:t>
            </w:r>
          </w:p>
        </w:tc>
        <w:tc>
          <w:tcPr>
            <w:tcW w:w="960" w:type="dxa"/>
            <w:noWrap/>
            <w:vAlign w:val="bottom"/>
          </w:tcPr>
          <w:p w14:paraId="6644E4BF" w14:textId="731B3536" w:rsidR="000426D1" w:rsidRPr="00B81FEB" w:rsidRDefault="000426D1" w:rsidP="000426D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B81FEB">
              <w:rPr>
                <w:rFonts w:ascii="Calibri" w:hAnsi="Calibri" w:cs="Calibri"/>
                <w:i/>
                <w:iCs/>
                <w:color w:val="000000"/>
                <w:sz w:val="24"/>
                <w:szCs w:val="24"/>
              </w:rPr>
              <w:t>20.3</w:t>
            </w:r>
          </w:p>
        </w:tc>
      </w:tr>
      <w:tr w:rsidR="000426D1" w:rsidRPr="00D378C4" w14:paraId="44BC95DE" w14:textId="77777777" w:rsidTr="00150AB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69251219" w14:textId="134A72CC" w:rsidR="000426D1" w:rsidRPr="00D378C4" w:rsidRDefault="000426D1" w:rsidP="000426D1">
            <w:pPr>
              <w:spacing w:after="0" w:line="240" w:lineRule="auto"/>
              <w:rPr>
                <w:rFonts w:cs="Calibri"/>
                <w:i/>
                <w:iCs/>
                <w:color w:val="000000"/>
                <w:sz w:val="24"/>
                <w:szCs w:val="24"/>
              </w:rPr>
            </w:pPr>
            <w:r w:rsidRPr="00D378C4">
              <w:rPr>
                <w:rFonts w:ascii="Calibri" w:hAnsi="Calibri" w:cs="Calibri"/>
                <w:color w:val="000000"/>
                <w:sz w:val="24"/>
                <w:szCs w:val="24"/>
              </w:rPr>
              <w:t>65-74</w:t>
            </w:r>
          </w:p>
        </w:tc>
        <w:tc>
          <w:tcPr>
            <w:tcW w:w="960" w:type="dxa"/>
            <w:noWrap/>
            <w:vAlign w:val="bottom"/>
          </w:tcPr>
          <w:p w14:paraId="4E343235" w14:textId="2A22B7AE" w:rsidR="000426D1" w:rsidRPr="00D378C4" w:rsidRDefault="000426D1" w:rsidP="000426D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D378C4">
              <w:rPr>
                <w:rFonts w:ascii="Calibri" w:hAnsi="Calibri" w:cs="Calibri"/>
                <w:color w:val="000000"/>
                <w:sz w:val="24"/>
                <w:szCs w:val="24"/>
              </w:rPr>
              <w:t>404</w:t>
            </w:r>
          </w:p>
        </w:tc>
        <w:tc>
          <w:tcPr>
            <w:tcW w:w="960" w:type="dxa"/>
            <w:noWrap/>
            <w:vAlign w:val="bottom"/>
          </w:tcPr>
          <w:p w14:paraId="4376EF06" w14:textId="10ED5133" w:rsidR="000426D1" w:rsidRPr="00B81FEB" w:rsidRDefault="000426D1" w:rsidP="000426D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B81FEB">
              <w:rPr>
                <w:rFonts w:ascii="Calibri" w:hAnsi="Calibri" w:cs="Calibri"/>
                <w:i/>
                <w:iCs/>
                <w:color w:val="000000"/>
                <w:sz w:val="24"/>
                <w:szCs w:val="24"/>
              </w:rPr>
              <w:t>19.9</w:t>
            </w:r>
          </w:p>
        </w:tc>
      </w:tr>
      <w:tr w:rsidR="000426D1" w:rsidRPr="00D378C4" w14:paraId="746F50CC" w14:textId="77777777" w:rsidTr="00150AB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11CE3394" w14:textId="66DBAF6D" w:rsidR="000426D1" w:rsidRPr="00D378C4" w:rsidRDefault="000426D1" w:rsidP="000426D1">
            <w:pPr>
              <w:spacing w:after="0" w:line="240" w:lineRule="auto"/>
              <w:rPr>
                <w:rFonts w:cs="Calibri"/>
                <w:color w:val="000000"/>
                <w:sz w:val="24"/>
                <w:szCs w:val="24"/>
              </w:rPr>
            </w:pPr>
            <w:r w:rsidRPr="00D378C4">
              <w:rPr>
                <w:rFonts w:ascii="Calibri" w:hAnsi="Calibri" w:cs="Calibri"/>
                <w:color w:val="000000"/>
                <w:sz w:val="24"/>
                <w:szCs w:val="24"/>
              </w:rPr>
              <w:t>75+</w:t>
            </w:r>
          </w:p>
        </w:tc>
        <w:tc>
          <w:tcPr>
            <w:tcW w:w="960" w:type="dxa"/>
            <w:noWrap/>
            <w:vAlign w:val="bottom"/>
          </w:tcPr>
          <w:p w14:paraId="2E9D64A5" w14:textId="14E5DE03" w:rsidR="000426D1" w:rsidRPr="00D378C4" w:rsidRDefault="000426D1" w:rsidP="000426D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D378C4">
              <w:rPr>
                <w:rFonts w:ascii="Calibri" w:hAnsi="Calibri" w:cs="Calibri"/>
                <w:color w:val="000000"/>
                <w:sz w:val="24"/>
                <w:szCs w:val="24"/>
              </w:rPr>
              <w:t>180</w:t>
            </w:r>
          </w:p>
        </w:tc>
        <w:tc>
          <w:tcPr>
            <w:tcW w:w="960" w:type="dxa"/>
            <w:noWrap/>
            <w:vAlign w:val="bottom"/>
          </w:tcPr>
          <w:p w14:paraId="672AEA67" w14:textId="5182E4C4" w:rsidR="000426D1" w:rsidRPr="00B81FEB" w:rsidRDefault="000426D1" w:rsidP="000426D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B81FEB">
              <w:rPr>
                <w:rFonts w:ascii="Calibri" w:hAnsi="Calibri" w:cs="Calibri"/>
                <w:i/>
                <w:iCs/>
                <w:color w:val="000000"/>
                <w:sz w:val="24"/>
                <w:szCs w:val="24"/>
              </w:rPr>
              <w:t>8.8</w:t>
            </w:r>
          </w:p>
        </w:tc>
      </w:tr>
      <w:tr w:rsidR="000426D1" w:rsidRPr="00D378C4" w14:paraId="1A396EC2" w14:textId="77777777" w:rsidTr="00150AB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6D7BAB13" w14:textId="7E94D267" w:rsidR="000426D1" w:rsidRPr="00D378C4" w:rsidRDefault="000426D1" w:rsidP="000426D1">
            <w:pPr>
              <w:spacing w:after="0" w:line="240" w:lineRule="auto"/>
              <w:rPr>
                <w:rFonts w:cs="Calibri"/>
                <w:color w:val="000000"/>
                <w:sz w:val="24"/>
                <w:szCs w:val="24"/>
              </w:rPr>
            </w:pPr>
            <w:r w:rsidRPr="00D378C4">
              <w:rPr>
                <w:rFonts w:ascii="Calibri" w:hAnsi="Calibri" w:cs="Calibri"/>
                <w:color w:val="000000"/>
                <w:sz w:val="24"/>
                <w:szCs w:val="24"/>
              </w:rPr>
              <w:t>Prefer not to say</w:t>
            </w:r>
          </w:p>
        </w:tc>
        <w:tc>
          <w:tcPr>
            <w:tcW w:w="960" w:type="dxa"/>
            <w:noWrap/>
            <w:vAlign w:val="bottom"/>
          </w:tcPr>
          <w:p w14:paraId="3C5EF99B" w14:textId="2E58B3ED" w:rsidR="000426D1" w:rsidRPr="00D378C4" w:rsidRDefault="000426D1" w:rsidP="000426D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D378C4">
              <w:rPr>
                <w:rFonts w:ascii="Calibri" w:hAnsi="Calibri" w:cs="Calibri"/>
                <w:color w:val="000000"/>
                <w:sz w:val="24"/>
                <w:szCs w:val="24"/>
              </w:rPr>
              <w:t>48</w:t>
            </w:r>
          </w:p>
        </w:tc>
        <w:tc>
          <w:tcPr>
            <w:tcW w:w="960" w:type="dxa"/>
            <w:noWrap/>
            <w:vAlign w:val="bottom"/>
          </w:tcPr>
          <w:p w14:paraId="229A72F9" w14:textId="1BFB6457" w:rsidR="000426D1" w:rsidRPr="00B81FEB" w:rsidRDefault="000426D1" w:rsidP="000426D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B81FEB">
              <w:rPr>
                <w:rFonts w:ascii="Calibri" w:hAnsi="Calibri" w:cs="Calibri"/>
                <w:i/>
                <w:iCs/>
                <w:color w:val="000000"/>
                <w:sz w:val="24"/>
                <w:szCs w:val="24"/>
              </w:rPr>
              <w:t>2.4</w:t>
            </w:r>
          </w:p>
        </w:tc>
      </w:tr>
      <w:tr w:rsidR="000426D1" w:rsidRPr="00D378C4" w14:paraId="0ABB78E2" w14:textId="77777777" w:rsidTr="00150AB2">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285ADA13" w14:textId="7498AE2F" w:rsidR="000426D1" w:rsidRPr="00D378C4" w:rsidRDefault="000426D1" w:rsidP="000426D1">
            <w:pPr>
              <w:spacing w:after="0" w:line="240" w:lineRule="auto"/>
              <w:rPr>
                <w:rFonts w:cs="Calibri"/>
                <w:color w:val="000000"/>
                <w:sz w:val="24"/>
                <w:szCs w:val="24"/>
              </w:rPr>
            </w:pPr>
            <w:r w:rsidRPr="00D378C4">
              <w:rPr>
                <w:rFonts w:ascii="Calibri" w:hAnsi="Calibri" w:cs="Calibri"/>
                <w:color w:val="000000"/>
                <w:sz w:val="24"/>
                <w:szCs w:val="24"/>
              </w:rPr>
              <w:t>Total</w:t>
            </w:r>
          </w:p>
        </w:tc>
        <w:tc>
          <w:tcPr>
            <w:tcW w:w="960" w:type="dxa"/>
            <w:noWrap/>
            <w:vAlign w:val="bottom"/>
          </w:tcPr>
          <w:p w14:paraId="406CDD53" w14:textId="205F32AB" w:rsidR="000426D1" w:rsidRPr="00D378C4" w:rsidRDefault="000426D1" w:rsidP="000426D1">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4"/>
              </w:rPr>
            </w:pPr>
            <w:r w:rsidRPr="00D378C4">
              <w:rPr>
                <w:rFonts w:ascii="Calibri" w:hAnsi="Calibri" w:cs="Calibri"/>
                <w:color w:val="000000"/>
                <w:sz w:val="24"/>
                <w:szCs w:val="24"/>
              </w:rPr>
              <w:t>2035</w:t>
            </w:r>
          </w:p>
        </w:tc>
        <w:tc>
          <w:tcPr>
            <w:tcW w:w="960" w:type="dxa"/>
            <w:noWrap/>
            <w:vAlign w:val="bottom"/>
          </w:tcPr>
          <w:p w14:paraId="2B738B80" w14:textId="2B268FF1" w:rsidR="000426D1" w:rsidRPr="00B81FEB" w:rsidRDefault="000426D1" w:rsidP="000426D1">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4"/>
              </w:rPr>
            </w:pPr>
            <w:r w:rsidRPr="00B81FEB">
              <w:rPr>
                <w:rFonts w:ascii="Calibri" w:hAnsi="Calibri" w:cs="Calibri"/>
                <w:i/>
                <w:iCs/>
                <w:color w:val="000000"/>
                <w:sz w:val="24"/>
                <w:szCs w:val="24"/>
              </w:rPr>
              <w:t>100.0</w:t>
            </w:r>
          </w:p>
        </w:tc>
      </w:tr>
    </w:tbl>
    <w:p w14:paraId="55191F3C" w14:textId="77777777" w:rsidR="00893C67" w:rsidRDefault="00893C67" w:rsidP="00893C67"/>
    <w:p w14:paraId="318D4B2D" w14:textId="77777777" w:rsidR="00941D03" w:rsidRDefault="00941D03">
      <w:pPr>
        <w:spacing w:after="160" w:line="259" w:lineRule="auto"/>
        <w:rPr>
          <w:b/>
        </w:rPr>
      </w:pPr>
      <w:r>
        <w:rPr>
          <w:b/>
        </w:rPr>
        <w:br w:type="page"/>
      </w:r>
    </w:p>
    <w:p w14:paraId="3FD03649" w14:textId="44A60EA9" w:rsidR="00893C67" w:rsidRPr="00190FD5" w:rsidRDefault="00893C67" w:rsidP="00893C67">
      <w:pPr>
        <w:rPr>
          <w:b/>
          <w:sz w:val="24"/>
          <w:szCs w:val="24"/>
        </w:rPr>
      </w:pPr>
      <w:r w:rsidRPr="00190FD5">
        <w:rPr>
          <w:b/>
          <w:sz w:val="24"/>
          <w:szCs w:val="24"/>
        </w:rPr>
        <w:lastRenderedPageBreak/>
        <w:t>Are you…?</w:t>
      </w:r>
    </w:p>
    <w:tbl>
      <w:tblPr>
        <w:tblStyle w:val="GridTable4-Accent5"/>
        <w:tblW w:w="4183" w:type="dxa"/>
        <w:tblLook w:val="04E0" w:firstRow="1" w:lastRow="1" w:firstColumn="1" w:lastColumn="0" w:noHBand="0" w:noVBand="1"/>
      </w:tblPr>
      <w:tblGrid>
        <w:gridCol w:w="2263"/>
        <w:gridCol w:w="960"/>
        <w:gridCol w:w="960"/>
      </w:tblGrid>
      <w:tr w:rsidR="00893C67" w:rsidRPr="00BB75A4" w14:paraId="6FA811EE"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31BF612B" w14:textId="77777777" w:rsidR="00893C67" w:rsidRPr="00BB75A4" w:rsidRDefault="00893C67" w:rsidP="00B51ED7">
            <w:pPr>
              <w:spacing w:after="0"/>
              <w:jc w:val="right"/>
              <w:rPr>
                <w:rFonts w:cstheme="minorHAnsi"/>
                <w:color w:val="FFFFFF" w:themeColor="background1"/>
                <w:sz w:val="24"/>
                <w:szCs w:val="24"/>
              </w:rPr>
            </w:pPr>
          </w:p>
        </w:tc>
        <w:tc>
          <w:tcPr>
            <w:tcW w:w="960" w:type="dxa"/>
            <w:noWrap/>
            <w:hideMark/>
          </w:tcPr>
          <w:p w14:paraId="15FF6F83" w14:textId="77777777" w:rsidR="00893C67" w:rsidRPr="00BB75A4" w:rsidRDefault="00893C67" w:rsidP="00B51ED7">
            <w:pPr>
              <w:spacing w:after="0"/>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BB75A4">
              <w:rPr>
                <w:rFonts w:cstheme="minorHAnsi"/>
                <w:b/>
                <w:bCs/>
                <w:color w:val="FFFFFF" w:themeColor="background1"/>
                <w:sz w:val="24"/>
                <w:szCs w:val="24"/>
              </w:rPr>
              <w:t>No.</w:t>
            </w:r>
          </w:p>
        </w:tc>
        <w:tc>
          <w:tcPr>
            <w:tcW w:w="960" w:type="dxa"/>
            <w:noWrap/>
            <w:hideMark/>
          </w:tcPr>
          <w:p w14:paraId="0365B39C" w14:textId="77777777" w:rsidR="00893C67" w:rsidRPr="00BB75A4" w:rsidRDefault="00893C67" w:rsidP="00B51ED7">
            <w:pPr>
              <w:spacing w:after="0"/>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BB75A4">
              <w:rPr>
                <w:rFonts w:cstheme="minorHAnsi"/>
                <w:b/>
                <w:bCs/>
                <w:color w:val="FFFFFF" w:themeColor="background1"/>
                <w:sz w:val="24"/>
                <w:szCs w:val="24"/>
              </w:rPr>
              <w:t>%</w:t>
            </w:r>
          </w:p>
        </w:tc>
      </w:tr>
      <w:tr w:rsidR="006B323E" w:rsidRPr="00BB75A4" w14:paraId="323DB23A" w14:textId="77777777" w:rsidTr="00150AB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1DC4C263" w14:textId="77777777" w:rsidR="006B323E" w:rsidRPr="00BB75A4" w:rsidRDefault="006B323E" w:rsidP="006B323E">
            <w:pPr>
              <w:spacing w:after="0" w:line="240" w:lineRule="auto"/>
              <w:rPr>
                <w:rFonts w:cs="Calibri"/>
                <w:color w:val="000000"/>
                <w:sz w:val="24"/>
                <w:szCs w:val="24"/>
              </w:rPr>
            </w:pPr>
            <w:r w:rsidRPr="00BB75A4">
              <w:rPr>
                <w:rFonts w:cs="Calibri"/>
                <w:color w:val="000000"/>
                <w:sz w:val="24"/>
                <w:szCs w:val="24"/>
              </w:rPr>
              <w:t>Female</w:t>
            </w:r>
          </w:p>
        </w:tc>
        <w:tc>
          <w:tcPr>
            <w:tcW w:w="960" w:type="dxa"/>
            <w:noWrap/>
          </w:tcPr>
          <w:p w14:paraId="20620B3C" w14:textId="6F1D8351" w:rsidR="006B323E" w:rsidRPr="00BB75A4" w:rsidRDefault="006B323E" w:rsidP="006B323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BB75A4">
              <w:rPr>
                <w:sz w:val="24"/>
                <w:szCs w:val="24"/>
              </w:rPr>
              <w:t>1036</w:t>
            </w:r>
          </w:p>
        </w:tc>
        <w:tc>
          <w:tcPr>
            <w:tcW w:w="960" w:type="dxa"/>
            <w:noWrap/>
          </w:tcPr>
          <w:p w14:paraId="6C55CA45" w14:textId="5A43B648" w:rsidR="006B323E" w:rsidRPr="00B81FEB" w:rsidRDefault="006B323E" w:rsidP="006B323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B81FEB">
              <w:rPr>
                <w:i/>
                <w:iCs/>
                <w:sz w:val="24"/>
                <w:szCs w:val="24"/>
              </w:rPr>
              <w:t>51.0</w:t>
            </w:r>
          </w:p>
        </w:tc>
      </w:tr>
      <w:tr w:rsidR="006B323E" w:rsidRPr="00BB75A4" w14:paraId="51A08E9F" w14:textId="77777777" w:rsidTr="00150AB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03EB29F9" w14:textId="77777777" w:rsidR="006B323E" w:rsidRPr="00BB75A4" w:rsidRDefault="006B323E" w:rsidP="006B323E">
            <w:pPr>
              <w:spacing w:after="0" w:line="240" w:lineRule="auto"/>
              <w:rPr>
                <w:rFonts w:cs="Calibri"/>
                <w:color w:val="000000"/>
                <w:sz w:val="24"/>
                <w:szCs w:val="24"/>
              </w:rPr>
            </w:pPr>
            <w:r w:rsidRPr="00BB75A4">
              <w:rPr>
                <w:rFonts w:cs="Calibri"/>
                <w:color w:val="000000"/>
                <w:sz w:val="24"/>
                <w:szCs w:val="24"/>
              </w:rPr>
              <w:t>Male</w:t>
            </w:r>
          </w:p>
        </w:tc>
        <w:tc>
          <w:tcPr>
            <w:tcW w:w="960" w:type="dxa"/>
            <w:noWrap/>
          </w:tcPr>
          <w:p w14:paraId="6FB5F332" w14:textId="72B4CBBC" w:rsidR="006B323E" w:rsidRPr="00BB75A4" w:rsidRDefault="006B323E" w:rsidP="006B323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BB75A4">
              <w:rPr>
                <w:sz w:val="24"/>
                <w:szCs w:val="24"/>
              </w:rPr>
              <w:t>908</w:t>
            </w:r>
          </w:p>
        </w:tc>
        <w:tc>
          <w:tcPr>
            <w:tcW w:w="960" w:type="dxa"/>
            <w:noWrap/>
          </w:tcPr>
          <w:p w14:paraId="323FB8C8" w14:textId="1CF8D480" w:rsidR="006B323E" w:rsidRPr="00B81FEB" w:rsidRDefault="006B323E" w:rsidP="006B323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B81FEB">
              <w:rPr>
                <w:i/>
                <w:iCs/>
                <w:sz w:val="24"/>
                <w:szCs w:val="24"/>
              </w:rPr>
              <w:t>44.7</w:t>
            </w:r>
          </w:p>
        </w:tc>
      </w:tr>
      <w:tr w:rsidR="006B323E" w:rsidRPr="00BB75A4" w14:paraId="3EBFA41E" w14:textId="77777777" w:rsidTr="00150AB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tcPr>
          <w:p w14:paraId="178C4BEC" w14:textId="77777777" w:rsidR="006B323E" w:rsidRPr="00BB75A4" w:rsidRDefault="006B323E" w:rsidP="006B323E">
            <w:pPr>
              <w:spacing w:after="0" w:line="240" w:lineRule="auto"/>
              <w:rPr>
                <w:rFonts w:cs="Calibri"/>
                <w:color w:val="000000"/>
                <w:sz w:val="24"/>
                <w:szCs w:val="24"/>
              </w:rPr>
            </w:pPr>
            <w:r w:rsidRPr="00BB75A4">
              <w:rPr>
                <w:rFonts w:cs="Calibri"/>
                <w:color w:val="000000"/>
                <w:sz w:val="24"/>
                <w:szCs w:val="24"/>
              </w:rPr>
              <w:t>Non-binary</w:t>
            </w:r>
          </w:p>
        </w:tc>
        <w:tc>
          <w:tcPr>
            <w:tcW w:w="960" w:type="dxa"/>
            <w:noWrap/>
          </w:tcPr>
          <w:p w14:paraId="7C494E42" w14:textId="10FCE6E1" w:rsidR="006B323E" w:rsidRPr="00BB75A4" w:rsidRDefault="006B323E" w:rsidP="006B323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BB75A4">
              <w:rPr>
                <w:sz w:val="24"/>
                <w:szCs w:val="24"/>
              </w:rPr>
              <w:t>21</w:t>
            </w:r>
          </w:p>
        </w:tc>
        <w:tc>
          <w:tcPr>
            <w:tcW w:w="960" w:type="dxa"/>
            <w:noWrap/>
          </w:tcPr>
          <w:p w14:paraId="234C3CA7" w14:textId="5131F7F1" w:rsidR="006B323E" w:rsidRPr="00B81FEB" w:rsidRDefault="006B323E" w:rsidP="006B323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B81FEB">
              <w:rPr>
                <w:i/>
                <w:iCs/>
                <w:sz w:val="24"/>
                <w:szCs w:val="24"/>
              </w:rPr>
              <w:t>1.0</w:t>
            </w:r>
          </w:p>
        </w:tc>
      </w:tr>
      <w:tr w:rsidR="006B323E" w:rsidRPr="00BB75A4" w14:paraId="141A3982" w14:textId="77777777" w:rsidTr="00150AB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5907D762" w14:textId="77777777" w:rsidR="006B323E" w:rsidRPr="00BB75A4" w:rsidRDefault="006B323E" w:rsidP="006B323E">
            <w:pPr>
              <w:spacing w:after="0" w:line="240" w:lineRule="auto"/>
              <w:rPr>
                <w:rFonts w:cs="Calibri"/>
                <w:color w:val="000000"/>
                <w:sz w:val="24"/>
                <w:szCs w:val="24"/>
              </w:rPr>
            </w:pPr>
            <w:r w:rsidRPr="00BB75A4">
              <w:rPr>
                <w:rFonts w:cs="Calibri"/>
                <w:color w:val="000000"/>
                <w:sz w:val="24"/>
                <w:szCs w:val="24"/>
              </w:rPr>
              <w:t>Other</w:t>
            </w:r>
          </w:p>
        </w:tc>
        <w:tc>
          <w:tcPr>
            <w:tcW w:w="960" w:type="dxa"/>
            <w:noWrap/>
          </w:tcPr>
          <w:p w14:paraId="1CDEA531" w14:textId="0501A6DB" w:rsidR="006B323E" w:rsidRPr="00BB75A4" w:rsidRDefault="006B323E" w:rsidP="006B323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BB75A4">
              <w:rPr>
                <w:sz w:val="24"/>
                <w:szCs w:val="24"/>
              </w:rPr>
              <w:t>1</w:t>
            </w:r>
          </w:p>
        </w:tc>
        <w:tc>
          <w:tcPr>
            <w:tcW w:w="960" w:type="dxa"/>
            <w:noWrap/>
          </w:tcPr>
          <w:p w14:paraId="2474136E" w14:textId="2B6ACBEB" w:rsidR="006B323E" w:rsidRPr="00B81FEB" w:rsidRDefault="006B323E" w:rsidP="006B323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B81FEB">
              <w:rPr>
                <w:i/>
                <w:iCs/>
                <w:sz w:val="24"/>
                <w:szCs w:val="24"/>
              </w:rPr>
              <w:t>0.0</w:t>
            </w:r>
          </w:p>
        </w:tc>
      </w:tr>
      <w:tr w:rsidR="006B323E" w:rsidRPr="00BB75A4" w14:paraId="2CB168D4" w14:textId="77777777" w:rsidTr="00150AB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4D1CDBD6" w14:textId="77777777" w:rsidR="006B323E" w:rsidRPr="00BB75A4" w:rsidRDefault="006B323E" w:rsidP="006B323E">
            <w:pPr>
              <w:spacing w:after="0" w:line="240" w:lineRule="auto"/>
              <w:rPr>
                <w:rFonts w:cs="Calibri"/>
                <w:color w:val="000000"/>
                <w:sz w:val="24"/>
                <w:szCs w:val="24"/>
              </w:rPr>
            </w:pPr>
            <w:r w:rsidRPr="00BB75A4">
              <w:rPr>
                <w:rFonts w:cs="Calibri"/>
                <w:color w:val="000000"/>
                <w:sz w:val="24"/>
                <w:szCs w:val="24"/>
              </w:rPr>
              <w:t>Prefer not to say</w:t>
            </w:r>
          </w:p>
        </w:tc>
        <w:tc>
          <w:tcPr>
            <w:tcW w:w="960" w:type="dxa"/>
            <w:noWrap/>
          </w:tcPr>
          <w:p w14:paraId="672A6FA4" w14:textId="3B1DBE3A" w:rsidR="006B323E" w:rsidRPr="00BB75A4" w:rsidRDefault="006B323E" w:rsidP="006B323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BB75A4">
              <w:rPr>
                <w:sz w:val="24"/>
                <w:szCs w:val="24"/>
              </w:rPr>
              <w:t>66</w:t>
            </w:r>
          </w:p>
        </w:tc>
        <w:tc>
          <w:tcPr>
            <w:tcW w:w="960" w:type="dxa"/>
            <w:noWrap/>
          </w:tcPr>
          <w:p w14:paraId="6209CAAE" w14:textId="7F179853" w:rsidR="006B323E" w:rsidRPr="00B81FEB" w:rsidRDefault="006B323E" w:rsidP="006B323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B81FEB">
              <w:rPr>
                <w:i/>
                <w:iCs/>
                <w:sz w:val="24"/>
                <w:szCs w:val="24"/>
              </w:rPr>
              <w:t>3.2</w:t>
            </w:r>
          </w:p>
        </w:tc>
      </w:tr>
      <w:tr w:rsidR="00893C67" w:rsidRPr="00BB75A4" w14:paraId="7C257A3E" w14:textId="77777777" w:rsidTr="00150AB2">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2D0F4AE8" w14:textId="77777777" w:rsidR="00893C67" w:rsidRPr="00BB75A4" w:rsidRDefault="00893C67" w:rsidP="00B51ED7">
            <w:pPr>
              <w:spacing w:after="0" w:line="240" w:lineRule="auto"/>
              <w:rPr>
                <w:rFonts w:cs="Calibri"/>
                <w:i/>
                <w:iCs/>
                <w:color w:val="000000"/>
                <w:sz w:val="24"/>
                <w:szCs w:val="24"/>
              </w:rPr>
            </w:pPr>
            <w:r w:rsidRPr="00BB75A4">
              <w:rPr>
                <w:rFonts w:cs="Calibri"/>
                <w:color w:val="000000"/>
                <w:sz w:val="24"/>
                <w:szCs w:val="24"/>
              </w:rPr>
              <w:t>Total</w:t>
            </w:r>
          </w:p>
        </w:tc>
        <w:tc>
          <w:tcPr>
            <w:tcW w:w="960" w:type="dxa"/>
            <w:noWrap/>
          </w:tcPr>
          <w:p w14:paraId="3EB98178" w14:textId="4EE4E2F6" w:rsidR="00893C67" w:rsidRPr="00BB75A4" w:rsidRDefault="00BB75A4" w:rsidP="00B51ED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4"/>
              </w:rPr>
            </w:pPr>
            <w:r w:rsidRPr="00BB75A4">
              <w:rPr>
                <w:rFonts w:cs="Calibri"/>
                <w:color w:val="000000"/>
                <w:sz w:val="24"/>
                <w:szCs w:val="24"/>
              </w:rPr>
              <w:t>2032</w:t>
            </w:r>
          </w:p>
        </w:tc>
        <w:tc>
          <w:tcPr>
            <w:tcW w:w="960" w:type="dxa"/>
            <w:noWrap/>
          </w:tcPr>
          <w:p w14:paraId="6DA8B49A" w14:textId="77777777" w:rsidR="00893C67" w:rsidRPr="00B81FEB" w:rsidRDefault="00893C67" w:rsidP="00B51ED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4"/>
              </w:rPr>
            </w:pPr>
            <w:r w:rsidRPr="00B81FEB">
              <w:rPr>
                <w:rFonts w:cs="Calibri"/>
                <w:i/>
                <w:iCs/>
                <w:color w:val="000000"/>
                <w:sz w:val="24"/>
                <w:szCs w:val="24"/>
              </w:rPr>
              <w:t>100.0</w:t>
            </w:r>
          </w:p>
        </w:tc>
      </w:tr>
    </w:tbl>
    <w:p w14:paraId="44CF97EE" w14:textId="77777777" w:rsidR="00893C67" w:rsidRPr="00FD0EF8" w:rsidRDefault="00893C67" w:rsidP="00893C67"/>
    <w:p w14:paraId="6B046597" w14:textId="77777777" w:rsidR="00893C67" w:rsidRPr="00190FD5" w:rsidRDefault="00893C67" w:rsidP="00893C67">
      <w:pPr>
        <w:rPr>
          <w:b/>
          <w:sz w:val="24"/>
          <w:szCs w:val="24"/>
        </w:rPr>
      </w:pPr>
      <w:r w:rsidRPr="00190FD5">
        <w:rPr>
          <w:b/>
          <w:sz w:val="24"/>
          <w:szCs w:val="24"/>
        </w:rPr>
        <w:t>Do you identify as Trans?</w:t>
      </w:r>
    </w:p>
    <w:tbl>
      <w:tblPr>
        <w:tblStyle w:val="GridTable4-Accent5"/>
        <w:tblW w:w="4609" w:type="dxa"/>
        <w:tblLook w:val="04E0" w:firstRow="1" w:lastRow="1" w:firstColumn="1" w:lastColumn="0" w:noHBand="0" w:noVBand="1"/>
      </w:tblPr>
      <w:tblGrid>
        <w:gridCol w:w="2689"/>
        <w:gridCol w:w="960"/>
        <w:gridCol w:w="960"/>
      </w:tblGrid>
      <w:tr w:rsidR="00893C67" w:rsidRPr="00D378C4" w14:paraId="12B19657"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22BA53C9" w14:textId="77777777" w:rsidR="00893C67" w:rsidRPr="00D378C4" w:rsidRDefault="00893C67" w:rsidP="00B51ED7">
            <w:pPr>
              <w:spacing w:after="0"/>
              <w:jc w:val="right"/>
              <w:rPr>
                <w:rFonts w:cstheme="minorHAnsi"/>
                <w:color w:val="FFFFFF" w:themeColor="background1"/>
                <w:sz w:val="24"/>
                <w:szCs w:val="24"/>
              </w:rPr>
            </w:pPr>
          </w:p>
        </w:tc>
        <w:tc>
          <w:tcPr>
            <w:tcW w:w="960" w:type="dxa"/>
            <w:noWrap/>
            <w:hideMark/>
          </w:tcPr>
          <w:p w14:paraId="612CF84B" w14:textId="77777777" w:rsidR="00893C67" w:rsidRPr="00D378C4" w:rsidRDefault="00893C67" w:rsidP="00B51ED7">
            <w:pPr>
              <w:spacing w:after="0"/>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153E50E1" w14:textId="77777777" w:rsidR="00893C67" w:rsidRPr="00D378C4" w:rsidRDefault="00893C67" w:rsidP="00B51ED7">
            <w:pPr>
              <w:spacing w:after="0"/>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B41948" w:rsidRPr="00D378C4" w14:paraId="559D9353"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41E14FD6" w14:textId="77777777" w:rsidR="00B41948" w:rsidRPr="00D378C4" w:rsidRDefault="00B41948" w:rsidP="00B41948">
            <w:pPr>
              <w:spacing w:after="0" w:line="240" w:lineRule="auto"/>
              <w:rPr>
                <w:rFonts w:cs="Calibri"/>
                <w:color w:val="000000"/>
                <w:sz w:val="24"/>
                <w:szCs w:val="24"/>
              </w:rPr>
            </w:pPr>
            <w:r w:rsidRPr="00D378C4">
              <w:rPr>
                <w:rFonts w:cs="Calibri"/>
                <w:color w:val="000000"/>
                <w:sz w:val="24"/>
                <w:szCs w:val="24"/>
              </w:rPr>
              <w:t>Yes</w:t>
            </w:r>
          </w:p>
        </w:tc>
        <w:tc>
          <w:tcPr>
            <w:tcW w:w="960" w:type="dxa"/>
            <w:noWrap/>
          </w:tcPr>
          <w:p w14:paraId="7BC0A279" w14:textId="408111BC" w:rsidR="00B41948" w:rsidRPr="003013A7" w:rsidRDefault="00B4194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3013A7">
              <w:rPr>
                <w:sz w:val="24"/>
                <w:szCs w:val="24"/>
              </w:rPr>
              <w:t>21</w:t>
            </w:r>
          </w:p>
        </w:tc>
        <w:tc>
          <w:tcPr>
            <w:tcW w:w="960" w:type="dxa"/>
            <w:noWrap/>
          </w:tcPr>
          <w:p w14:paraId="28260514" w14:textId="32921D7C" w:rsidR="00B41948" w:rsidRPr="003013A7" w:rsidRDefault="00B4194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3013A7">
              <w:rPr>
                <w:i/>
                <w:iCs/>
                <w:sz w:val="24"/>
                <w:szCs w:val="24"/>
              </w:rPr>
              <w:t>1.1</w:t>
            </w:r>
          </w:p>
        </w:tc>
      </w:tr>
      <w:tr w:rsidR="00B41948" w:rsidRPr="00D378C4" w14:paraId="6F5D4B90"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1929C6CC" w14:textId="77777777" w:rsidR="00B41948" w:rsidRPr="00D378C4" w:rsidRDefault="00B41948" w:rsidP="00B41948">
            <w:pPr>
              <w:spacing w:after="0" w:line="240" w:lineRule="auto"/>
              <w:rPr>
                <w:rFonts w:cs="Calibri"/>
                <w:color w:val="000000"/>
                <w:sz w:val="24"/>
                <w:szCs w:val="24"/>
              </w:rPr>
            </w:pPr>
            <w:r w:rsidRPr="00D378C4">
              <w:rPr>
                <w:rFonts w:cs="Calibri"/>
                <w:color w:val="000000"/>
                <w:sz w:val="24"/>
                <w:szCs w:val="24"/>
              </w:rPr>
              <w:t>No</w:t>
            </w:r>
          </w:p>
        </w:tc>
        <w:tc>
          <w:tcPr>
            <w:tcW w:w="960" w:type="dxa"/>
            <w:noWrap/>
          </w:tcPr>
          <w:p w14:paraId="72BC4C4F" w14:textId="2A81DCC3" w:rsidR="00B41948" w:rsidRPr="003013A7" w:rsidRDefault="00B4194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3013A7">
              <w:rPr>
                <w:sz w:val="24"/>
                <w:szCs w:val="24"/>
              </w:rPr>
              <w:t>1780</w:t>
            </w:r>
          </w:p>
        </w:tc>
        <w:tc>
          <w:tcPr>
            <w:tcW w:w="960" w:type="dxa"/>
            <w:noWrap/>
          </w:tcPr>
          <w:p w14:paraId="3CC8687D" w14:textId="52FEFFF4" w:rsidR="00B41948" w:rsidRPr="003013A7" w:rsidRDefault="00B4194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3013A7">
              <w:rPr>
                <w:i/>
                <w:iCs/>
                <w:sz w:val="24"/>
                <w:szCs w:val="24"/>
              </w:rPr>
              <w:t>94.1</w:t>
            </w:r>
          </w:p>
        </w:tc>
      </w:tr>
      <w:tr w:rsidR="00B41948" w:rsidRPr="00D378C4" w14:paraId="245878A6"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6928D071" w14:textId="77777777" w:rsidR="00B41948" w:rsidRPr="00D378C4" w:rsidRDefault="00B41948" w:rsidP="00B41948">
            <w:pPr>
              <w:spacing w:after="0" w:line="240" w:lineRule="auto"/>
              <w:rPr>
                <w:rFonts w:cs="Calibri"/>
                <w:color w:val="000000"/>
                <w:sz w:val="24"/>
                <w:szCs w:val="24"/>
              </w:rPr>
            </w:pPr>
            <w:r w:rsidRPr="00D378C4">
              <w:rPr>
                <w:rFonts w:cs="Calibri"/>
                <w:color w:val="000000"/>
                <w:sz w:val="24"/>
                <w:szCs w:val="24"/>
              </w:rPr>
              <w:t>Prefer to self-describe</w:t>
            </w:r>
          </w:p>
        </w:tc>
        <w:tc>
          <w:tcPr>
            <w:tcW w:w="960" w:type="dxa"/>
            <w:noWrap/>
          </w:tcPr>
          <w:p w14:paraId="5DD16613" w14:textId="1BAE08B0" w:rsidR="00B41948" w:rsidRPr="003013A7" w:rsidRDefault="00B4194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3013A7">
              <w:rPr>
                <w:sz w:val="24"/>
                <w:szCs w:val="24"/>
              </w:rPr>
              <w:t>19</w:t>
            </w:r>
          </w:p>
        </w:tc>
        <w:tc>
          <w:tcPr>
            <w:tcW w:w="960" w:type="dxa"/>
            <w:noWrap/>
          </w:tcPr>
          <w:p w14:paraId="4545DDBD" w14:textId="7E9001A1" w:rsidR="00B41948" w:rsidRPr="003013A7" w:rsidRDefault="00B4194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3013A7">
              <w:rPr>
                <w:i/>
                <w:iCs/>
                <w:sz w:val="24"/>
                <w:szCs w:val="24"/>
              </w:rPr>
              <w:t>1.0</w:t>
            </w:r>
          </w:p>
        </w:tc>
      </w:tr>
      <w:tr w:rsidR="00B41948" w:rsidRPr="00D378C4" w14:paraId="6A38F1A4"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71193BBD" w14:textId="77777777" w:rsidR="00B41948" w:rsidRPr="00D378C4" w:rsidRDefault="00B41948" w:rsidP="00B41948">
            <w:pPr>
              <w:spacing w:after="0" w:line="240" w:lineRule="auto"/>
              <w:rPr>
                <w:rFonts w:cs="Calibri"/>
                <w:color w:val="000000"/>
                <w:sz w:val="24"/>
                <w:szCs w:val="24"/>
              </w:rPr>
            </w:pPr>
            <w:r w:rsidRPr="00D378C4">
              <w:rPr>
                <w:rFonts w:cs="Calibri"/>
                <w:color w:val="000000"/>
                <w:sz w:val="24"/>
                <w:szCs w:val="24"/>
              </w:rPr>
              <w:t>Prefer not to say</w:t>
            </w:r>
          </w:p>
        </w:tc>
        <w:tc>
          <w:tcPr>
            <w:tcW w:w="960" w:type="dxa"/>
            <w:noWrap/>
          </w:tcPr>
          <w:p w14:paraId="7015ADC7" w14:textId="759B7871" w:rsidR="00B41948" w:rsidRPr="003013A7" w:rsidRDefault="00B4194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3013A7">
              <w:rPr>
                <w:sz w:val="24"/>
                <w:szCs w:val="24"/>
              </w:rPr>
              <w:t>71</w:t>
            </w:r>
          </w:p>
        </w:tc>
        <w:tc>
          <w:tcPr>
            <w:tcW w:w="960" w:type="dxa"/>
            <w:noWrap/>
          </w:tcPr>
          <w:p w14:paraId="0AB8AFB2" w14:textId="68688A19" w:rsidR="00B41948" w:rsidRPr="003013A7" w:rsidRDefault="00B4194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3013A7">
              <w:rPr>
                <w:i/>
                <w:iCs/>
                <w:sz w:val="24"/>
                <w:szCs w:val="24"/>
              </w:rPr>
              <w:t>3.8</w:t>
            </w:r>
          </w:p>
        </w:tc>
      </w:tr>
      <w:tr w:rsidR="00893C67" w:rsidRPr="00D378C4" w14:paraId="149577B6" w14:textId="77777777" w:rsidTr="003013A7">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259B0057" w14:textId="77777777" w:rsidR="00893C67" w:rsidRPr="00D378C4" w:rsidRDefault="00893C67" w:rsidP="00B51ED7">
            <w:pPr>
              <w:spacing w:after="0" w:line="240" w:lineRule="auto"/>
              <w:rPr>
                <w:rFonts w:cs="Calibri"/>
                <w:i/>
                <w:iCs/>
                <w:color w:val="000000"/>
                <w:sz w:val="24"/>
                <w:szCs w:val="24"/>
              </w:rPr>
            </w:pPr>
            <w:r w:rsidRPr="00D378C4">
              <w:rPr>
                <w:rFonts w:cs="Calibri"/>
                <w:color w:val="000000"/>
                <w:sz w:val="24"/>
                <w:szCs w:val="24"/>
              </w:rPr>
              <w:t>Total</w:t>
            </w:r>
          </w:p>
        </w:tc>
        <w:tc>
          <w:tcPr>
            <w:tcW w:w="960" w:type="dxa"/>
            <w:noWrap/>
          </w:tcPr>
          <w:p w14:paraId="4668C253" w14:textId="52A1FFE1" w:rsidR="00893C67" w:rsidRPr="003013A7" w:rsidRDefault="00B41948" w:rsidP="003013A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4"/>
              </w:rPr>
            </w:pPr>
            <w:r w:rsidRPr="003013A7">
              <w:rPr>
                <w:rFonts w:cs="Calibri"/>
                <w:color w:val="000000"/>
                <w:sz w:val="24"/>
                <w:szCs w:val="24"/>
              </w:rPr>
              <w:t>1891</w:t>
            </w:r>
          </w:p>
        </w:tc>
        <w:tc>
          <w:tcPr>
            <w:tcW w:w="960" w:type="dxa"/>
            <w:noWrap/>
          </w:tcPr>
          <w:p w14:paraId="3BF3D740" w14:textId="77777777" w:rsidR="00893C67" w:rsidRPr="003013A7" w:rsidRDefault="00893C67" w:rsidP="003013A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4"/>
              </w:rPr>
            </w:pPr>
            <w:r w:rsidRPr="003013A7">
              <w:rPr>
                <w:rFonts w:cs="Calibri"/>
                <w:i/>
                <w:iCs/>
                <w:color w:val="000000"/>
                <w:sz w:val="24"/>
                <w:szCs w:val="24"/>
              </w:rPr>
              <w:t>100.0</w:t>
            </w:r>
          </w:p>
        </w:tc>
      </w:tr>
    </w:tbl>
    <w:p w14:paraId="451E4334" w14:textId="77777777" w:rsidR="00893C67" w:rsidRDefault="00893C67" w:rsidP="00893C67">
      <w:pPr>
        <w:rPr>
          <w:b/>
        </w:rPr>
      </w:pPr>
    </w:p>
    <w:p w14:paraId="350503AC" w14:textId="77777777" w:rsidR="00893C67" w:rsidRDefault="00893C67" w:rsidP="00893C67">
      <w:pPr>
        <w:rPr>
          <w:b/>
        </w:rPr>
      </w:pPr>
    </w:p>
    <w:p w14:paraId="1C6AB8E6" w14:textId="77777777" w:rsidR="00893C67" w:rsidRPr="00190FD5" w:rsidRDefault="00893C67" w:rsidP="00893C67">
      <w:pPr>
        <w:rPr>
          <w:b/>
          <w:sz w:val="24"/>
          <w:szCs w:val="24"/>
        </w:rPr>
      </w:pPr>
      <w:r w:rsidRPr="00190FD5">
        <w:rPr>
          <w:b/>
          <w:sz w:val="24"/>
          <w:szCs w:val="24"/>
        </w:rPr>
        <w:t>How many children live in your household?</w:t>
      </w:r>
    </w:p>
    <w:tbl>
      <w:tblPr>
        <w:tblStyle w:val="GridTable4-Accent5"/>
        <w:tblW w:w="9016" w:type="dxa"/>
        <w:tblLook w:val="04E0" w:firstRow="1" w:lastRow="1" w:firstColumn="1" w:lastColumn="0" w:noHBand="0" w:noVBand="1"/>
      </w:tblPr>
      <w:tblGrid>
        <w:gridCol w:w="7150"/>
        <w:gridCol w:w="933"/>
        <w:gridCol w:w="933"/>
      </w:tblGrid>
      <w:tr w:rsidR="00893C67" w:rsidRPr="00D378C4" w14:paraId="2A480936"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hideMark/>
          </w:tcPr>
          <w:p w14:paraId="45441A1C" w14:textId="77777777" w:rsidR="00893C67" w:rsidRPr="00D378C4" w:rsidRDefault="00893C67" w:rsidP="00B51ED7">
            <w:pPr>
              <w:spacing w:after="0"/>
              <w:jc w:val="right"/>
              <w:rPr>
                <w:rFonts w:cstheme="minorHAnsi"/>
                <w:color w:val="FFFFFF" w:themeColor="background1"/>
                <w:sz w:val="24"/>
                <w:szCs w:val="24"/>
              </w:rPr>
            </w:pPr>
          </w:p>
        </w:tc>
        <w:tc>
          <w:tcPr>
            <w:tcW w:w="933" w:type="dxa"/>
            <w:noWrap/>
            <w:hideMark/>
          </w:tcPr>
          <w:p w14:paraId="60AA73BE" w14:textId="77777777" w:rsidR="00893C67" w:rsidRPr="00D378C4" w:rsidRDefault="00893C67" w:rsidP="00B51ED7">
            <w:pPr>
              <w:spacing w:after="0"/>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33" w:type="dxa"/>
            <w:noWrap/>
            <w:hideMark/>
          </w:tcPr>
          <w:p w14:paraId="06273C7C" w14:textId="77777777" w:rsidR="00893C67" w:rsidRPr="00D378C4" w:rsidRDefault="00893C67" w:rsidP="00B51ED7">
            <w:pPr>
              <w:spacing w:after="0"/>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070E4A" w:rsidRPr="00D378C4" w14:paraId="204FF161"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28961DE2" w14:textId="77777777" w:rsidR="00070E4A" w:rsidRPr="00D378C4" w:rsidRDefault="00070E4A" w:rsidP="00070E4A">
            <w:pPr>
              <w:spacing w:after="0" w:line="240" w:lineRule="auto"/>
              <w:rPr>
                <w:rFonts w:cs="Calibri"/>
                <w:sz w:val="24"/>
                <w:szCs w:val="24"/>
              </w:rPr>
            </w:pPr>
            <w:r w:rsidRPr="00D378C4">
              <w:rPr>
                <w:rFonts w:cs="Calibri"/>
                <w:sz w:val="24"/>
                <w:szCs w:val="24"/>
              </w:rPr>
              <w:t>No children</w:t>
            </w:r>
          </w:p>
        </w:tc>
        <w:tc>
          <w:tcPr>
            <w:tcW w:w="933" w:type="dxa"/>
            <w:noWrap/>
          </w:tcPr>
          <w:p w14:paraId="22052299" w14:textId="17F3D634" w:rsidR="00070E4A" w:rsidRPr="00070E4A" w:rsidRDefault="00070E4A"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sz w:val="24"/>
                <w:szCs w:val="22"/>
              </w:rPr>
            </w:pPr>
            <w:r w:rsidRPr="00070E4A">
              <w:rPr>
                <w:rFonts w:ascii="Calibri" w:hAnsi="Calibri" w:cs="Calibri"/>
                <w:color w:val="000000"/>
                <w:sz w:val="24"/>
                <w:szCs w:val="22"/>
              </w:rPr>
              <w:t>1423</w:t>
            </w:r>
          </w:p>
        </w:tc>
        <w:tc>
          <w:tcPr>
            <w:tcW w:w="933" w:type="dxa"/>
            <w:noWrap/>
          </w:tcPr>
          <w:p w14:paraId="3A0D039A" w14:textId="006D570C" w:rsidR="00070E4A" w:rsidRPr="005F57C6" w:rsidRDefault="00070E4A"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sz w:val="24"/>
                <w:szCs w:val="22"/>
              </w:rPr>
            </w:pPr>
            <w:r w:rsidRPr="005F57C6">
              <w:rPr>
                <w:rFonts w:ascii="Calibri" w:hAnsi="Calibri" w:cs="Calibri"/>
                <w:i/>
                <w:iCs/>
                <w:color w:val="000000"/>
                <w:sz w:val="24"/>
                <w:szCs w:val="22"/>
              </w:rPr>
              <w:t>76.1</w:t>
            </w:r>
          </w:p>
        </w:tc>
      </w:tr>
      <w:tr w:rsidR="00070E4A" w:rsidRPr="00D378C4" w14:paraId="547B313A"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35EBE630" w14:textId="77777777" w:rsidR="00070E4A" w:rsidRPr="00D378C4" w:rsidRDefault="00070E4A" w:rsidP="00070E4A">
            <w:pPr>
              <w:spacing w:after="0" w:line="240" w:lineRule="auto"/>
              <w:rPr>
                <w:rFonts w:cs="Calibri"/>
                <w:sz w:val="24"/>
                <w:szCs w:val="24"/>
              </w:rPr>
            </w:pPr>
            <w:r w:rsidRPr="00D378C4">
              <w:rPr>
                <w:rFonts w:cs="Calibri"/>
                <w:sz w:val="24"/>
                <w:szCs w:val="24"/>
              </w:rPr>
              <w:t>Yes, under 5 years old (pre-school)</w:t>
            </w:r>
          </w:p>
        </w:tc>
        <w:tc>
          <w:tcPr>
            <w:tcW w:w="933" w:type="dxa"/>
            <w:noWrap/>
          </w:tcPr>
          <w:p w14:paraId="35EA9202" w14:textId="7DB105C7" w:rsidR="00070E4A" w:rsidRPr="00070E4A" w:rsidRDefault="00070E4A"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sz w:val="24"/>
                <w:szCs w:val="22"/>
              </w:rPr>
            </w:pPr>
            <w:r w:rsidRPr="00070E4A">
              <w:rPr>
                <w:rFonts w:ascii="Calibri" w:hAnsi="Calibri" w:cs="Calibri"/>
                <w:color w:val="000000"/>
                <w:sz w:val="24"/>
                <w:szCs w:val="22"/>
              </w:rPr>
              <w:t>109</w:t>
            </w:r>
          </w:p>
        </w:tc>
        <w:tc>
          <w:tcPr>
            <w:tcW w:w="933" w:type="dxa"/>
            <w:noWrap/>
          </w:tcPr>
          <w:p w14:paraId="02F03703" w14:textId="0B3799C2" w:rsidR="00070E4A" w:rsidRPr="005F57C6" w:rsidRDefault="00070E4A"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sz w:val="24"/>
                <w:szCs w:val="22"/>
              </w:rPr>
            </w:pPr>
            <w:r w:rsidRPr="005F57C6">
              <w:rPr>
                <w:rFonts w:ascii="Calibri" w:hAnsi="Calibri" w:cs="Calibri"/>
                <w:i/>
                <w:iCs/>
                <w:color w:val="000000"/>
                <w:sz w:val="24"/>
                <w:szCs w:val="22"/>
              </w:rPr>
              <w:t>5.8</w:t>
            </w:r>
          </w:p>
        </w:tc>
      </w:tr>
      <w:tr w:rsidR="00070E4A" w:rsidRPr="00D378C4" w14:paraId="5DBCDDA1"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151C4E53" w14:textId="77777777" w:rsidR="00070E4A" w:rsidRPr="00D378C4" w:rsidRDefault="00070E4A" w:rsidP="00070E4A">
            <w:pPr>
              <w:spacing w:after="0" w:line="240" w:lineRule="auto"/>
              <w:rPr>
                <w:rFonts w:cs="Calibri"/>
                <w:sz w:val="24"/>
                <w:szCs w:val="24"/>
              </w:rPr>
            </w:pPr>
            <w:r w:rsidRPr="00D378C4">
              <w:rPr>
                <w:rFonts w:cs="Calibri"/>
                <w:sz w:val="24"/>
                <w:szCs w:val="24"/>
              </w:rPr>
              <w:t>Yes, aged 5 - 11 (primary school)</w:t>
            </w:r>
          </w:p>
        </w:tc>
        <w:tc>
          <w:tcPr>
            <w:tcW w:w="933" w:type="dxa"/>
            <w:noWrap/>
          </w:tcPr>
          <w:p w14:paraId="79F57EDF" w14:textId="6F126D3B" w:rsidR="00070E4A" w:rsidRPr="00070E4A" w:rsidRDefault="00070E4A"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sz w:val="24"/>
                <w:szCs w:val="22"/>
              </w:rPr>
            </w:pPr>
            <w:r w:rsidRPr="00070E4A">
              <w:rPr>
                <w:rFonts w:ascii="Calibri" w:hAnsi="Calibri" w:cs="Calibri"/>
                <w:color w:val="000000"/>
                <w:sz w:val="24"/>
                <w:szCs w:val="22"/>
              </w:rPr>
              <w:t>184</w:t>
            </w:r>
          </w:p>
        </w:tc>
        <w:tc>
          <w:tcPr>
            <w:tcW w:w="933" w:type="dxa"/>
            <w:noWrap/>
          </w:tcPr>
          <w:p w14:paraId="5A111E1B" w14:textId="30F574C2" w:rsidR="00070E4A" w:rsidRPr="005F57C6" w:rsidRDefault="00070E4A"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sz w:val="24"/>
                <w:szCs w:val="22"/>
              </w:rPr>
            </w:pPr>
            <w:r w:rsidRPr="005F57C6">
              <w:rPr>
                <w:rFonts w:ascii="Calibri" w:hAnsi="Calibri" w:cs="Calibri"/>
                <w:i/>
                <w:iCs/>
                <w:color w:val="000000"/>
                <w:sz w:val="24"/>
                <w:szCs w:val="22"/>
              </w:rPr>
              <w:t>9.8</w:t>
            </w:r>
          </w:p>
        </w:tc>
      </w:tr>
      <w:tr w:rsidR="00070E4A" w:rsidRPr="00D378C4" w14:paraId="2BF043C8"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318F51F1" w14:textId="77777777" w:rsidR="00070E4A" w:rsidRPr="00D378C4" w:rsidRDefault="00070E4A" w:rsidP="00070E4A">
            <w:pPr>
              <w:spacing w:after="0" w:line="240" w:lineRule="auto"/>
              <w:rPr>
                <w:rFonts w:cs="Calibri"/>
                <w:sz w:val="24"/>
                <w:szCs w:val="24"/>
              </w:rPr>
            </w:pPr>
            <w:r w:rsidRPr="00D378C4">
              <w:rPr>
                <w:rFonts w:cs="Calibri"/>
                <w:sz w:val="24"/>
                <w:szCs w:val="24"/>
              </w:rPr>
              <w:t>Yes, aged 11 - 16 (secondary school)</w:t>
            </w:r>
          </w:p>
        </w:tc>
        <w:tc>
          <w:tcPr>
            <w:tcW w:w="933" w:type="dxa"/>
            <w:noWrap/>
          </w:tcPr>
          <w:p w14:paraId="624745F8" w14:textId="538D07EC" w:rsidR="00070E4A" w:rsidRPr="00070E4A" w:rsidRDefault="00070E4A"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sz w:val="24"/>
                <w:szCs w:val="22"/>
              </w:rPr>
            </w:pPr>
            <w:r w:rsidRPr="00070E4A">
              <w:rPr>
                <w:rFonts w:ascii="Calibri" w:hAnsi="Calibri" w:cs="Calibri"/>
                <w:color w:val="000000"/>
                <w:sz w:val="24"/>
                <w:szCs w:val="22"/>
              </w:rPr>
              <w:t>195</w:t>
            </w:r>
          </w:p>
        </w:tc>
        <w:tc>
          <w:tcPr>
            <w:tcW w:w="933" w:type="dxa"/>
            <w:noWrap/>
          </w:tcPr>
          <w:p w14:paraId="63541681" w14:textId="6475D395" w:rsidR="00070E4A" w:rsidRPr="005F57C6" w:rsidRDefault="00070E4A"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sz w:val="24"/>
                <w:szCs w:val="22"/>
              </w:rPr>
            </w:pPr>
            <w:r w:rsidRPr="005F57C6">
              <w:rPr>
                <w:rFonts w:ascii="Calibri" w:hAnsi="Calibri" w:cs="Calibri"/>
                <w:i/>
                <w:iCs/>
                <w:color w:val="000000"/>
                <w:sz w:val="24"/>
                <w:szCs w:val="22"/>
              </w:rPr>
              <w:t>10.4</w:t>
            </w:r>
          </w:p>
        </w:tc>
      </w:tr>
      <w:tr w:rsidR="00070E4A" w:rsidRPr="00D378C4" w14:paraId="6B68574D"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3B651F3B" w14:textId="77777777" w:rsidR="00070E4A" w:rsidRPr="00D378C4" w:rsidRDefault="00070E4A" w:rsidP="00070E4A">
            <w:pPr>
              <w:spacing w:after="0" w:line="240" w:lineRule="auto"/>
              <w:rPr>
                <w:rFonts w:cs="Calibri"/>
                <w:sz w:val="24"/>
                <w:szCs w:val="24"/>
              </w:rPr>
            </w:pPr>
            <w:r w:rsidRPr="00D378C4">
              <w:rPr>
                <w:rFonts w:cs="Calibri"/>
                <w:sz w:val="24"/>
                <w:szCs w:val="24"/>
              </w:rPr>
              <w:t>Yes, aged 16 - 18 in full-time education, or working</w:t>
            </w:r>
          </w:p>
        </w:tc>
        <w:tc>
          <w:tcPr>
            <w:tcW w:w="933" w:type="dxa"/>
            <w:noWrap/>
          </w:tcPr>
          <w:p w14:paraId="316BF087" w14:textId="1742D5B8" w:rsidR="00070E4A" w:rsidRPr="00070E4A" w:rsidRDefault="00070E4A"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sz w:val="24"/>
                <w:szCs w:val="22"/>
              </w:rPr>
            </w:pPr>
            <w:r w:rsidRPr="00070E4A">
              <w:rPr>
                <w:rFonts w:ascii="Calibri" w:hAnsi="Calibri" w:cs="Calibri"/>
                <w:color w:val="000000"/>
                <w:sz w:val="24"/>
                <w:szCs w:val="22"/>
              </w:rPr>
              <w:t>96</w:t>
            </w:r>
          </w:p>
        </w:tc>
        <w:tc>
          <w:tcPr>
            <w:tcW w:w="933" w:type="dxa"/>
            <w:noWrap/>
          </w:tcPr>
          <w:p w14:paraId="14F73992" w14:textId="7A0DBE78" w:rsidR="00070E4A" w:rsidRPr="005F57C6" w:rsidRDefault="00070E4A"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sz w:val="24"/>
                <w:szCs w:val="22"/>
              </w:rPr>
            </w:pPr>
            <w:r w:rsidRPr="005F57C6">
              <w:rPr>
                <w:rFonts w:ascii="Calibri" w:hAnsi="Calibri" w:cs="Calibri"/>
                <w:i/>
                <w:iCs/>
                <w:color w:val="000000"/>
                <w:sz w:val="24"/>
                <w:szCs w:val="22"/>
              </w:rPr>
              <w:t>5.1</w:t>
            </w:r>
          </w:p>
        </w:tc>
      </w:tr>
      <w:tr w:rsidR="00070E4A" w:rsidRPr="00D378C4" w14:paraId="38B40F24"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1CEA06D5" w14:textId="77777777" w:rsidR="00070E4A" w:rsidRPr="00D378C4" w:rsidRDefault="00070E4A" w:rsidP="00070E4A">
            <w:pPr>
              <w:spacing w:after="0" w:line="240" w:lineRule="auto"/>
              <w:rPr>
                <w:rFonts w:cs="Calibri"/>
                <w:sz w:val="24"/>
                <w:szCs w:val="24"/>
              </w:rPr>
            </w:pPr>
            <w:r w:rsidRPr="00D378C4">
              <w:rPr>
                <w:rFonts w:cs="Calibri"/>
                <w:sz w:val="24"/>
                <w:szCs w:val="24"/>
              </w:rPr>
              <w:t>Yes, aged 16 - 18 but not in full time education or working</w:t>
            </w:r>
          </w:p>
        </w:tc>
        <w:tc>
          <w:tcPr>
            <w:tcW w:w="933" w:type="dxa"/>
            <w:noWrap/>
          </w:tcPr>
          <w:p w14:paraId="5914D58C" w14:textId="7C50FE7F" w:rsidR="00070E4A" w:rsidRPr="00070E4A" w:rsidRDefault="00070E4A"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sz w:val="24"/>
                <w:szCs w:val="22"/>
              </w:rPr>
            </w:pPr>
            <w:r w:rsidRPr="00070E4A">
              <w:rPr>
                <w:rFonts w:ascii="Calibri" w:hAnsi="Calibri" w:cs="Calibri"/>
                <w:color w:val="000000"/>
                <w:sz w:val="24"/>
                <w:szCs w:val="22"/>
              </w:rPr>
              <w:t>24</w:t>
            </w:r>
          </w:p>
        </w:tc>
        <w:tc>
          <w:tcPr>
            <w:tcW w:w="933" w:type="dxa"/>
            <w:noWrap/>
          </w:tcPr>
          <w:p w14:paraId="0F51303B" w14:textId="4A40468C" w:rsidR="00070E4A" w:rsidRPr="005F57C6" w:rsidRDefault="00070E4A"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sz w:val="24"/>
                <w:szCs w:val="22"/>
              </w:rPr>
            </w:pPr>
            <w:r w:rsidRPr="005F57C6">
              <w:rPr>
                <w:rFonts w:ascii="Calibri" w:hAnsi="Calibri" w:cs="Calibri"/>
                <w:i/>
                <w:iCs/>
                <w:color w:val="000000"/>
                <w:sz w:val="24"/>
                <w:szCs w:val="22"/>
              </w:rPr>
              <w:t>1.3</w:t>
            </w:r>
          </w:p>
        </w:tc>
      </w:tr>
      <w:tr w:rsidR="00070E4A" w:rsidRPr="00D378C4" w14:paraId="7C7DEB6B" w14:textId="77777777" w:rsidTr="003013A7">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6EB5AB65" w14:textId="77777777" w:rsidR="00070E4A" w:rsidRPr="00D378C4" w:rsidRDefault="00070E4A" w:rsidP="00070E4A">
            <w:pPr>
              <w:spacing w:after="0" w:line="240" w:lineRule="auto"/>
              <w:rPr>
                <w:rFonts w:cs="Calibri"/>
                <w:i/>
                <w:iCs/>
                <w:sz w:val="24"/>
                <w:szCs w:val="24"/>
              </w:rPr>
            </w:pPr>
            <w:r w:rsidRPr="00D378C4">
              <w:rPr>
                <w:rFonts w:cs="Calibri"/>
                <w:sz w:val="24"/>
                <w:szCs w:val="24"/>
              </w:rPr>
              <w:t>Total</w:t>
            </w:r>
          </w:p>
        </w:tc>
        <w:tc>
          <w:tcPr>
            <w:tcW w:w="933" w:type="dxa"/>
            <w:noWrap/>
          </w:tcPr>
          <w:p w14:paraId="4A7D414B" w14:textId="1EDF3ECE" w:rsidR="00070E4A" w:rsidRPr="00070E4A" w:rsidRDefault="00070E4A" w:rsidP="003013A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sz w:val="24"/>
                <w:szCs w:val="22"/>
              </w:rPr>
            </w:pPr>
            <w:r w:rsidRPr="00070E4A">
              <w:rPr>
                <w:rFonts w:ascii="Calibri" w:hAnsi="Calibri" w:cs="Calibri"/>
                <w:color w:val="000000"/>
                <w:sz w:val="24"/>
                <w:szCs w:val="22"/>
              </w:rPr>
              <w:t>1869</w:t>
            </w:r>
          </w:p>
        </w:tc>
        <w:tc>
          <w:tcPr>
            <w:tcW w:w="933" w:type="dxa"/>
            <w:noWrap/>
          </w:tcPr>
          <w:p w14:paraId="423EC0F9" w14:textId="439D901A" w:rsidR="00070E4A" w:rsidRPr="00070E4A" w:rsidRDefault="00070E4A" w:rsidP="003013A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sz w:val="24"/>
                <w:szCs w:val="22"/>
              </w:rPr>
            </w:pPr>
            <w:r w:rsidRPr="00070E4A">
              <w:rPr>
                <w:rFonts w:ascii="Calibri" w:hAnsi="Calibri" w:cs="Calibri"/>
                <w:color w:val="000000"/>
                <w:sz w:val="24"/>
                <w:szCs w:val="22"/>
              </w:rPr>
              <w:t>-</w:t>
            </w:r>
          </w:p>
        </w:tc>
      </w:tr>
    </w:tbl>
    <w:p w14:paraId="05BD5558" w14:textId="77777777" w:rsidR="00893C67" w:rsidRPr="00576AB4" w:rsidRDefault="00893C67" w:rsidP="00893C67">
      <w:pPr>
        <w:jc w:val="center"/>
        <w:rPr>
          <w:rFonts w:ascii="Arial" w:eastAsia="Times New Roman" w:hAnsi="Arial" w:cs="Arial"/>
          <w:b/>
          <w:bCs/>
          <w:lang w:eastAsia="en-GB"/>
        </w:rPr>
      </w:pPr>
      <w:r w:rsidRPr="00576AB4">
        <w:rPr>
          <w:rFonts w:eastAsia="Times New Roman"/>
          <w:b/>
          <w:bCs/>
          <w:i/>
          <w:lang w:eastAsia="en-GB"/>
        </w:rPr>
        <w:t>NB. Percentages do not total 100% as respondent could have children in more than one age group</w:t>
      </w:r>
    </w:p>
    <w:p w14:paraId="4B7FD2FB" w14:textId="77777777" w:rsidR="00893C67" w:rsidRDefault="00893C67" w:rsidP="00893C67">
      <w:pPr>
        <w:rPr>
          <w:b/>
        </w:rPr>
      </w:pPr>
    </w:p>
    <w:p w14:paraId="01CDC200" w14:textId="77777777" w:rsidR="00893C67" w:rsidRPr="00190FD5" w:rsidRDefault="00893C67" w:rsidP="00893C67">
      <w:pPr>
        <w:rPr>
          <w:b/>
          <w:sz w:val="24"/>
          <w:szCs w:val="24"/>
        </w:rPr>
      </w:pPr>
      <w:r w:rsidRPr="00190FD5">
        <w:rPr>
          <w:b/>
          <w:sz w:val="24"/>
          <w:szCs w:val="24"/>
        </w:rPr>
        <w:t>Are you pregnant, or have you given birth within the last 26 weeks?</w:t>
      </w:r>
    </w:p>
    <w:tbl>
      <w:tblPr>
        <w:tblStyle w:val="GridTable4-Accent5"/>
        <w:tblW w:w="4609" w:type="dxa"/>
        <w:tblLook w:val="04E0" w:firstRow="1" w:lastRow="1" w:firstColumn="1" w:lastColumn="0" w:noHBand="0" w:noVBand="1"/>
      </w:tblPr>
      <w:tblGrid>
        <w:gridCol w:w="2689"/>
        <w:gridCol w:w="960"/>
        <w:gridCol w:w="960"/>
      </w:tblGrid>
      <w:tr w:rsidR="00893C67" w:rsidRPr="00D378C4" w14:paraId="6F55B6B0"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4D98332B" w14:textId="77777777" w:rsidR="00893C67" w:rsidRPr="00D378C4" w:rsidRDefault="00893C67" w:rsidP="00B51ED7">
            <w:pPr>
              <w:spacing w:after="0"/>
              <w:jc w:val="right"/>
              <w:rPr>
                <w:rFonts w:cstheme="minorHAnsi"/>
                <w:color w:val="FFFFFF" w:themeColor="background1"/>
                <w:sz w:val="24"/>
                <w:szCs w:val="24"/>
              </w:rPr>
            </w:pPr>
          </w:p>
        </w:tc>
        <w:tc>
          <w:tcPr>
            <w:tcW w:w="960" w:type="dxa"/>
            <w:noWrap/>
            <w:hideMark/>
          </w:tcPr>
          <w:p w14:paraId="62EFE92A" w14:textId="77777777" w:rsidR="00893C67" w:rsidRPr="00D378C4" w:rsidRDefault="00893C67" w:rsidP="00B51ED7">
            <w:pPr>
              <w:spacing w:after="0"/>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28D0DA5C" w14:textId="77777777" w:rsidR="00893C67" w:rsidRPr="00D378C4" w:rsidRDefault="00893C67" w:rsidP="00B51ED7">
            <w:pPr>
              <w:spacing w:after="0"/>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5F57C6" w:rsidRPr="00D378C4" w14:paraId="6C4AF4A0"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464E71C7" w14:textId="77777777" w:rsidR="005F57C6" w:rsidRPr="00D378C4" w:rsidRDefault="005F57C6" w:rsidP="005F57C6">
            <w:pPr>
              <w:spacing w:after="0" w:line="240" w:lineRule="auto"/>
              <w:rPr>
                <w:rFonts w:cs="Calibri"/>
                <w:color w:val="000000"/>
                <w:sz w:val="24"/>
                <w:szCs w:val="24"/>
              </w:rPr>
            </w:pPr>
            <w:r w:rsidRPr="00D378C4">
              <w:rPr>
                <w:rFonts w:cs="Calibri"/>
                <w:sz w:val="24"/>
                <w:szCs w:val="24"/>
              </w:rPr>
              <w:t>Yes, I’m pregnant</w:t>
            </w:r>
          </w:p>
        </w:tc>
        <w:tc>
          <w:tcPr>
            <w:tcW w:w="960" w:type="dxa"/>
            <w:noWrap/>
          </w:tcPr>
          <w:p w14:paraId="4A6FB23D" w14:textId="4087EF1F" w:rsidR="005F57C6" w:rsidRPr="005F57C6" w:rsidRDefault="005F57C6"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5F57C6">
              <w:rPr>
                <w:rFonts w:ascii="Calibri" w:hAnsi="Calibri" w:cs="Calibri"/>
                <w:color w:val="000000"/>
                <w:sz w:val="24"/>
                <w:szCs w:val="22"/>
              </w:rPr>
              <w:t>24</w:t>
            </w:r>
          </w:p>
        </w:tc>
        <w:tc>
          <w:tcPr>
            <w:tcW w:w="960" w:type="dxa"/>
            <w:noWrap/>
          </w:tcPr>
          <w:p w14:paraId="3A15AAEC" w14:textId="39ED4583" w:rsidR="005F57C6" w:rsidRPr="005F57C6" w:rsidRDefault="005F57C6"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5F57C6">
              <w:rPr>
                <w:rFonts w:ascii="Calibri" w:hAnsi="Calibri" w:cs="Calibri"/>
                <w:i/>
                <w:iCs/>
                <w:color w:val="000000"/>
                <w:sz w:val="24"/>
                <w:szCs w:val="22"/>
              </w:rPr>
              <w:t>1.3</w:t>
            </w:r>
          </w:p>
        </w:tc>
      </w:tr>
      <w:tr w:rsidR="005F57C6" w:rsidRPr="00D378C4" w14:paraId="425CAE5B"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1297969D" w14:textId="77777777" w:rsidR="005F57C6" w:rsidRPr="00D378C4" w:rsidRDefault="005F57C6" w:rsidP="005F57C6">
            <w:pPr>
              <w:spacing w:after="0" w:line="240" w:lineRule="auto"/>
              <w:rPr>
                <w:rFonts w:cs="Calibri"/>
                <w:color w:val="000000"/>
                <w:sz w:val="24"/>
                <w:szCs w:val="24"/>
              </w:rPr>
            </w:pPr>
            <w:r w:rsidRPr="00D378C4">
              <w:rPr>
                <w:rFonts w:cs="Calibri"/>
                <w:sz w:val="24"/>
                <w:szCs w:val="24"/>
              </w:rPr>
              <w:t>Yes, I’ve given birth</w:t>
            </w:r>
          </w:p>
        </w:tc>
        <w:tc>
          <w:tcPr>
            <w:tcW w:w="960" w:type="dxa"/>
            <w:noWrap/>
          </w:tcPr>
          <w:p w14:paraId="5C79BB82" w14:textId="5E9096D8" w:rsidR="005F57C6" w:rsidRPr="005F57C6" w:rsidRDefault="005F57C6"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5F57C6">
              <w:rPr>
                <w:rFonts w:ascii="Calibri" w:hAnsi="Calibri" w:cs="Calibri"/>
                <w:color w:val="000000"/>
                <w:sz w:val="24"/>
                <w:szCs w:val="22"/>
              </w:rPr>
              <w:t>6</w:t>
            </w:r>
          </w:p>
        </w:tc>
        <w:tc>
          <w:tcPr>
            <w:tcW w:w="960" w:type="dxa"/>
            <w:noWrap/>
          </w:tcPr>
          <w:p w14:paraId="451B4617" w14:textId="6BF7B7A7" w:rsidR="005F57C6" w:rsidRPr="005F57C6" w:rsidRDefault="005F57C6"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5F57C6">
              <w:rPr>
                <w:rFonts w:ascii="Calibri" w:hAnsi="Calibri" w:cs="Calibri"/>
                <w:i/>
                <w:iCs/>
                <w:color w:val="000000"/>
                <w:sz w:val="24"/>
                <w:szCs w:val="22"/>
              </w:rPr>
              <w:t>0.3</w:t>
            </w:r>
          </w:p>
        </w:tc>
      </w:tr>
      <w:tr w:rsidR="005F57C6" w:rsidRPr="00D378C4" w14:paraId="14F06317"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7899B644" w14:textId="77777777" w:rsidR="005F57C6" w:rsidRPr="00D378C4" w:rsidRDefault="005F57C6" w:rsidP="005F57C6">
            <w:pPr>
              <w:spacing w:after="0" w:line="240" w:lineRule="auto"/>
              <w:rPr>
                <w:rFonts w:cs="Calibri"/>
                <w:color w:val="000000"/>
                <w:sz w:val="24"/>
                <w:szCs w:val="24"/>
              </w:rPr>
            </w:pPr>
            <w:r w:rsidRPr="00D378C4">
              <w:rPr>
                <w:rFonts w:cs="Calibri"/>
                <w:sz w:val="24"/>
                <w:szCs w:val="24"/>
              </w:rPr>
              <w:t>No</w:t>
            </w:r>
          </w:p>
        </w:tc>
        <w:tc>
          <w:tcPr>
            <w:tcW w:w="960" w:type="dxa"/>
            <w:noWrap/>
          </w:tcPr>
          <w:p w14:paraId="3BF24D68" w14:textId="194D840C" w:rsidR="005F57C6" w:rsidRPr="005F57C6" w:rsidRDefault="005F57C6"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5F57C6">
              <w:rPr>
                <w:rFonts w:ascii="Calibri" w:hAnsi="Calibri" w:cs="Calibri"/>
                <w:color w:val="000000"/>
                <w:sz w:val="24"/>
                <w:szCs w:val="22"/>
              </w:rPr>
              <w:t>1784</w:t>
            </w:r>
          </w:p>
        </w:tc>
        <w:tc>
          <w:tcPr>
            <w:tcW w:w="960" w:type="dxa"/>
            <w:noWrap/>
          </w:tcPr>
          <w:p w14:paraId="59906E9D" w14:textId="4DCF75EF" w:rsidR="005F57C6" w:rsidRPr="005F57C6" w:rsidRDefault="005F57C6"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5F57C6">
              <w:rPr>
                <w:rFonts w:ascii="Calibri" w:hAnsi="Calibri" w:cs="Calibri"/>
                <w:i/>
                <w:iCs/>
                <w:color w:val="000000"/>
                <w:sz w:val="24"/>
                <w:szCs w:val="22"/>
              </w:rPr>
              <w:t>96.1</w:t>
            </w:r>
          </w:p>
        </w:tc>
      </w:tr>
      <w:tr w:rsidR="005F57C6" w:rsidRPr="00D378C4" w14:paraId="6FE87CB7"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65162BF7" w14:textId="77777777" w:rsidR="005F57C6" w:rsidRPr="00D378C4" w:rsidRDefault="005F57C6" w:rsidP="005F57C6">
            <w:pPr>
              <w:spacing w:after="0" w:line="240" w:lineRule="auto"/>
              <w:rPr>
                <w:rFonts w:cs="Calibri"/>
                <w:color w:val="000000"/>
                <w:sz w:val="24"/>
                <w:szCs w:val="24"/>
              </w:rPr>
            </w:pPr>
            <w:r w:rsidRPr="00D378C4">
              <w:rPr>
                <w:rFonts w:cs="Calibri"/>
                <w:sz w:val="24"/>
                <w:szCs w:val="24"/>
              </w:rPr>
              <w:t>Prefer not to say</w:t>
            </w:r>
          </w:p>
        </w:tc>
        <w:tc>
          <w:tcPr>
            <w:tcW w:w="960" w:type="dxa"/>
            <w:noWrap/>
          </w:tcPr>
          <w:p w14:paraId="1EA18EEE" w14:textId="2AEC26CB" w:rsidR="005F57C6" w:rsidRPr="005F57C6" w:rsidRDefault="005F57C6"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5F57C6">
              <w:rPr>
                <w:rFonts w:ascii="Calibri" w:hAnsi="Calibri" w:cs="Calibri"/>
                <w:color w:val="000000"/>
                <w:sz w:val="24"/>
                <w:szCs w:val="22"/>
              </w:rPr>
              <w:t>42</w:t>
            </w:r>
          </w:p>
        </w:tc>
        <w:tc>
          <w:tcPr>
            <w:tcW w:w="960" w:type="dxa"/>
            <w:noWrap/>
          </w:tcPr>
          <w:p w14:paraId="36F4FF07" w14:textId="409912D6" w:rsidR="005F57C6" w:rsidRPr="005F57C6" w:rsidRDefault="005F57C6"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5F57C6">
              <w:rPr>
                <w:rFonts w:ascii="Calibri" w:hAnsi="Calibri" w:cs="Calibri"/>
                <w:i/>
                <w:iCs/>
                <w:color w:val="000000"/>
                <w:sz w:val="24"/>
                <w:szCs w:val="22"/>
              </w:rPr>
              <w:t>2.3</w:t>
            </w:r>
          </w:p>
        </w:tc>
      </w:tr>
      <w:tr w:rsidR="005F57C6" w:rsidRPr="00D378C4" w14:paraId="27CB223D" w14:textId="77777777" w:rsidTr="003013A7">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45057C21" w14:textId="77777777" w:rsidR="005F57C6" w:rsidRPr="00D378C4" w:rsidRDefault="005F57C6" w:rsidP="005F57C6">
            <w:pPr>
              <w:spacing w:after="0" w:line="240" w:lineRule="auto"/>
              <w:rPr>
                <w:rFonts w:cs="Calibri"/>
                <w:i/>
                <w:iCs/>
                <w:color w:val="000000"/>
                <w:sz w:val="24"/>
                <w:szCs w:val="24"/>
              </w:rPr>
            </w:pPr>
            <w:r w:rsidRPr="00D378C4">
              <w:rPr>
                <w:rFonts w:cs="Calibri"/>
                <w:color w:val="000000"/>
                <w:sz w:val="24"/>
                <w:szCs w:val="24"/>
              </w:rPr>
              <w:t>Total</w:t>
            </w:r>
          </w:p>
        </w:tc>
        <w:tc>
          <w:tcPr>
            <w:tcW w:w="960" w:type="dxa"/>
            <w:noWrap/>
          </w:tcPr>
          <w:p w14:paraId="7E77DD5E" w14:textId="4B747475" w:rsidR="005F57C6" w:rsidRPr="005F57C6" w:rsidRDefault="005F57C6" w:rsidP="003013A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5F57C6">
              <w:rPr>
                <w:rFonts w:ascii="Calibri" w:hAnsi="Calibri" w:cs="Calibri"/>
                <w:color w:val="000000"/>
                <w:sz w:val="24"/>
                <w:szCs w:val="22"/>
              </w:rPr>
              <w:t>1856</w:t>
            </w:r>
          </w:p>
        </w:tc>
        <w:tc>
          <w:tcPr>
            <w:tcW w:w="960" w:type="dxa"/>
            <w:noWrap/>
          </w:tcPr>
          <w:p w14:paraId="5774681E" w14:textId="3C1EAB81" w:rsidR="005F57C6" w:rsidRPr="005F57C6" w:rsidRDefault="005F57C6" w:rsidP="003013A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2"/>
              </w:rPr>
            </w:pPr>
            <w:r w:rsidRPr="005F57C6">
              <w:rPr>
                <w:rFonts w:ascii="Calibri" w:hAnsi="Calibri" w:cs="Calibri"/>
                <w:i/>
                <w:iCs/>
                <w:color w:val="000000"/>
                <w:sz w:val="24"/>
                <w:szCs w:val="22"/>
              </w:rPr>
              <w:t>100.0</w:t>
            </w:r>
          </w:p>
        </w:tc>
      </w:tr>
    </w:tbl>
    <w:p w14:paraId="36ED41BF" w14:textId="77777777" w:rsidR="00893C67" w:rsidRDefault="00893C67" w:rsidP="00893C67">
      <w:pPr>
        <w:rPr>
          <w:b/>
        </w:rPr>
      </w:pPr>
    </w:p>
    <w:p w14:paraId="47001015" w14:textId="77777777" w:rsidR="00893C67" w:rsidRPr="00FD0EF8" w:rsidRDefault="00893C67" w:rsidP="00893C67">
      <w:pPr>
        <w:spacing w:after="0"/>
        <w:rPr>
          <w:sz w:val="20"/>
          <w:szCs w:val="20"/>
        </w:rPr>
      </w:pPr>
    </w:p>
    <w:p w14:paraId="6875CB58" w14:textId="77777777" w:rsidR="00893C67" w:rsidRPr="00190FD5" w:rsidRDefault="00893C67" w:rsidP="00893C67">
      <w:pPr>
        <w:rPr>
          <w:b/>
          <w:sz w:val="24"/>
          <w:szCs w:val="24"/>
        </w:rPr>
      </w:pPr>
      <w:r w:rsidRPr="00190FD5">
        <w:rPr>
          <w:b/>
          <w:sz w:val="24"/>
          <w:szCs w:val="24"/>
        </w:rPr>
        <w:t>Do you care, unpaid, for a friend or family member due to illness, disability, a mental health problem or an addiction, cannot cope without your support?</w:t>
      </w:r>
    </w:p>
    <w:tbl>
      <w:tblPr>
        <w:tblStyle w:val="GridTable4-Accent5"/>
        <w:tblW w:w="4042" w:type="dxa"/>
        <w:tblLook w:val="04E0" w:firstRow="1" w:lastRow="1" w:firstColumn="1" w:lastColumn="0" w:noHBand="0" w:noVBand="1"/>
      </w:tblPr>
      <w:tblGrid>
        <w:gridCol w:w="2122"/>
        <w:gridCol w:w="960"/>
        <w:gridCol w:w="960"/>
      </w:tblGrid>
      <w:tr w:rsidR="00893C67" w:rsidRPr="005C749E" w14:paraId="4D6DB25F" w14:textId="77777777" w:rsidTr="005C749E">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0A06E762" w14:textId="77777777" w:rsidR="00893C67" w:rsidRPr="005C749E" w:rsidRDefault="00893C67" w:rsidP="00B51ED7">
            <w:pPr>
              <w:spacing w:after="0"/>
              <w:jc w:val="right"/>
              <w:rPr>
                <w:rFonts w:cstheme="minorHAnsi"/>
                <w:color w:val="FFFFFF" w:themeColor="background1"/>
                <w:sz w:val="24"/>
                <w:szCs w:val="24"/>
              </w:rPr>
            </w:pPr>
          </w:p>
        </w:tc>
        <w:tc>
          <w:tcPr>
            <w:tcW w:w="960" w:type="dxa"/>
            <w:noWrap/>
            <w:hideMark/>
          </w:tcPr>
          <w:p w14:paraId="45E74A1B" w14:textId="77777777" w:rsidR="00893C67" w:rsidRPr="005C749E" w:rsidRDefault="00893C67" w:rsidP="00B51ED7">
            <w:pPr>
              <w:spacing w:after="0"/>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5C749E">
              <w:rPr>
                <w:rFonts w:cstheme="minorHAnsi"/>
                <w:b/>
                <w:bCs/>
                <w:color w:val="FFFFFF" w:themeColor="background1"/>
                <w:sz w:val="24"/>
                <w:szCs w:val="24"/>
              </w:rPr>
              <w:t>No.</w:t>
            </w:r>
          </w:p>
        </w:tc>
        <w:tc>
          <w:tcPr>
            <w:tcW w:w="960" w:type="dxa"/>
            <w:noWrap/>
            <w:hideMark/>
          </w:tcPr>
          <w:p w14:paraId="5512CDCA" w14:textId="77777777" w:rsidR="00893C67" w:rsidRPr="005C749E" w:rsidRDefault="00893C67" w:rsidP="00B51ED7">
            <w:pPr>
              <w:spacing w:after="0"/>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5C749E">
              <w:rPr>
                <w:rFonts w:cstheme="minorHAnsi"/>
                <w:b/>
                <w:bCs/>
                <w:color w:val="FFFFFF" w:themeColor="background1"/>
                <w:sz w:val="24"/>
                <w:szCs w:val="24"/>
              </w:rPr>
              <w:t>%</w:t>
            </w:r>
          </w:p>
        </w:tc>
      </w:tr>
      <w:tr w:rsidR="005C749E" w:rsidRPr="005C749E" w14:paraId="73F22002"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vAlign w:val="bottom"/>
            <w:hideMark/>
          </w:tcPr>
          <w:p w14:paraId="0460C740" w14:textId="64B6FF34" w:rsidR="005C749E" w:rsidRPr="005C749E" w:rsidRDefault="005C749E" w:rsidP="005C749E">
            <w:pPr>
              <w:spacing w:after="0" w:line="240" w:lineRule="auto"/>
              <w:rPr>
                <w:rFonts w:cs="Calibri"/>
                <w:sz w:val="24"/>
                <w:szCs w:val="24"/>
              </w:rPr>
            </w:pPr>
            <w:r w:rsidRPr="005C749E">
              <w:rPr>
                <w:rFonts w:ascii="Calibri" w:hAnsi="Calibri" w:cs="Calibri"/>
                <w:color w:val="000000"/>
                <w:sz w:val="24"/>
                <w:szCs w:val="24"/>
              </w:rPr>
              <w:t>Yes</w:t>
            </w:r>
          </w:p>
        </w:tc>
        <w:tc>
          <w:tcPr>
            <w:tcW w:w="960" w:type="dxa"/>
            <w:noWrap/>
          </w:tcPr>
          <w:p w14:paraId="0FC88279" w14:textId="5B695331" w:rsidR="005C749E" w:rsidRPr="005C749E" w:rsidRDefault="005C749E"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sz w:val="24"/>
                <w:szCs w:val="24"/>
              </w:rPr>
            </w:pPr>
            <w:r w:rsidRPr="005C749E">
              <w:rPr>
                <w:rFonts w:ascii="Calibri" w:hAnsi="Calibri" w:cs="Calibri"/>
                <w:color w:val="000000"/>
                <w:sz w:val="24"/>
                <w:szCs w:val="24"/>
              </w:rPr>
              <w:t>347</w:t>
            </w:r>
          </w:p>
        </w:tc>
        <w:tc>
          <w:tcPr>
            <w:tcW w:w="960" w:type="dxa"/>
            <w:noWrap/>
          </w:tcPr>
          <w:p w14:paraId="1A42137B" w14:textId="72A96ED1" w:rsidR="005C749E" w:rsidRPr="005C749E" w:rsidRDefault="005C749E"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sz w:val="24"/>
                <w:szCs w:val="24"/>
              </w:rPr>
            </w:pPr>
            <w:r w:rsidRPr="005C749E">
              <w:rPr>
                <w:rFonts w:ascii="Calibri" w:hAnsi="Calibri" w:cs="Calibri"/>
                <w:i/>
                <w:iCs/>
                <w:color w:val="000000"/>
                <w:sz w:val="24"/>
                <w:szCs w:val="24"/>
              </w:rPr>
              <w:t>18.7</w:t>
            </w:r>
          </w:p>
        </w:tc>
      </w:tr>
      <w:tr w:rsidR="005C749E" w:rsidRPr="005C749E" w14:paraId="1024499C"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vAlign w:val="bottom"/>
            <w:hideMark/>
          </w:tcPr>
          <w:p w14:paraId="2AC2F420" w14:textId="3B02A96D" w:rsidR="005C749E" w:rsidRPr="005C749E" w:rsidRDefault="005C749E" w:rsidP="005C749E">
            <w:pPr>
              <w:spacing w:after="0" w:line="240" w:lineRule="auto"/>
              <w:rPr>
                <w:rFonts w:cs="Calibri"/>
                <w:sz w:val="24"/>
                <w:szCs w:val="24"/>
              </w:rPr>
            </w:pPr>
            <w:r w:rsidRPr="005C749E">
              <w:rPr>
                <w:rFonts w:ascii="Calibri" w:hAnsi="Calibri" w:cs="Calibri"/>
                <w:color w:val="000000"/>
                <w:sz w:val="24"/>
                <w:szCs w:val="24"/>
              </w:rPr>
              <w:t>No</w:t>
            </w:r>
          </w:p>
        </w:tc>
        <w:tc>
          <w:tcPr>
            <w:tcW w:w="960" w:type="dxa"/>
            <w:noWrap/>
          </w:tcPr>
          <w:p w14:paraId="141C2BCC" w14:textId="702A9290" w:rsidR="005C749E" w:rsidRPr="005C749E" w:rsidRDefault="005C749E"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sz w:val="24"/>
                <w:szCs w:val="24"/>
              </w:rPr>
            </w:pPr>
            <w:r w:rsidRPr="005C749E">
              <w:rPr>
                <w:rFonts w:ascii="Calibri" w:hAnsi="Calibri" w:cs="Calibri"/>
                <w:color w:val="000000"/>
                <w:sz w:val="24"/>
                <w:szCs w:val="24"/>
              </w:rPr>
              <w:t>1408</w:t>
            </w:r>
          </w:p>
        </w:tc>
        <w:tc>
          <w:tcPr>
            <w:tcW w:w="960" w:type="dxa"/>
            <w:noWrap/>
          </w:tcPr>
          <w:p w14:paraId="17C8DF1E" w14:textId="2C458198" w:rsidR="005C749E" w:rsidRPr="005C749E" w:rsidRDefault="005C749E"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sz w:val="24"/>
                <w:szCs w:val="24"/>
              </w:rPr>
            </w:pPr>
            <w:r w:rsidRPr="005C749E">
              <w:rPr>
                <w:rFonts w:ascii="Calibri" w:hAnsi="Calibri" w:cs="Calibri"/>
                <w:i/>
                <w:iCs/>
                <w:color w:val="000000"/>
                <w:sz w:val="24"/>
                <w:szCs w:val="24"/>
              </w:rPr>
              <w:t>76.1</w:t>
            </w:r>
          </w:p>
        </w:tc>
      </w:tr>
      <w:tr w:rsidR="005C749E" w:rsidRPr="005C749E" w14:paraId="3BD05C0C"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vAlign w:val="bottom"/>
          </w:tcPr>
          <w:p w14:paraId="0A7D9053" w14:textId="018971A0" w:rsidR="005C749E" w:rsidRPr="005C749E" w:rsidRDefault="005C749E" w:rsidP="005C749E">
            <w:pPr>
              <w:spacing w:after="0" w:line="240" w:lineRule="auto"/>
              <w:rPr>
                <w:rFonts w:cs="Calibri"/>
                <w:sz w:val="24"/>
                <w:szCs w:val="24"/>
              </w:rPr>
            </w:pPr>
            <w:r w:rsidRPr="005C749E">
              <w:rPr>
                <w:rFonts w:ascii="Calibri" w:hAnsi="Calibri" w:cs="Calibri"/>
                <w:color w:val="000000"/>
                <w:sz w:val="24"/>
                <w:szCs w:val="24"/>
              </w:rPr>
              <w:t>Prefer not to say</w:t>
            </w:r>
          </w:p>
        </w:tc>
        <w:tc>
          <w:tcPr>
            <w:tcW w:w="960" w:type="dxa"/>
            <w:noWrap/>
          </w:tcPr>
          <w:p w14:paraId="0E166984" w14:textId="10D8AC98" w:rsidR="005C749E" w:rsidRPr="005C749E" w:rsidRDefault="005C749E"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sz w:val="24"/>
                <w:szCs w:val="24"/>
              </w:rPr>
            </w:pPr>
            <w:r w:rsidRPr="005C749E">
              <w:rPr>
                <w:rFonts w:ascii="Calibri" w:hAnsi="Calibri" w:cs="Calibri"/>
                <w:color w:val="000000"/>
                <w:sz w:val="24"/>
                <w:szCs w:val="24"/>
              </w:rPr>
              <w:t>96</w:t>
            </w:r>
          </w:p>
        </w:tc>
        <w:tc>
          <w:tcPr>
            <w:tcW w:w="960" w:type="dxa"/>
            <w:noWrap/>
          </w:tcPr>
          <w:p w14:paraId="0CDAAA9F" w14:textId="6361EFCD" w:rsidR="005C749E" w:rsidRPr="005C749E" w:rsidRDefault="005C749E"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sz w:val="24"/>
                <w:szCs w:val="24"/>
              </w:rPr>
            </w:pPr>
            <w:r w:rsidRPr="005C749E">
              <w:rPr>
                <w:rFonts w:ascii="Calibri" w:hAnsi="Calibri" w:cs="Calibri"/>
                <w:i/>
                <w:iCs/>
                <w:color w:val="000000"/>
                <w:sz w:val="24"/>
                <w:szCs w:val="24"/>
              </w:rPr>
              <w:t>5.2</w:t>
            </w:r>
          </w:p>
        </w:tc>
      </w:tr>
      <w:tr w:rsidR="005C749E" w:rsidRPr="005C749E" w14:paraId="3900A7B4" w14:textId="77777777" w:rsidTr="003013A7">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vAlign w:val="bottom"/>
            <w:hideMark/>
          </w:tcPr>
          <w:p w14:paraId="5B2892A1" w14:textId="1A19D6CE" w:rsidR="005C749E" w:rsidRPr="005C749E" w:rsidRDefault="005C749E" w:rsidP="005C749E">
            <w:pPr>
              <w:spacing w:after="0" w:line="240" w:lineRule="auto"/>
              <w:rPr>
                <w:rFonts w:cs="Calibri"/>
                <w:i/>
                <w:iCs/>
                <w:sz w:val="24"/>
                <w:szCs w:val="24"/>
              </w:rPr>
            </w:pPr>
            <w:r w:rsidRPr="005C749E">
              <w:rPr>
                <w:rFonts w:ascii="Calibri" w:hAnsi="Calibri" w:cs="Calibri"/>
                <w:color w:val="000000"/>
                <w:sz w:val="24"/>
                <w:szCs w:val="24"/>
              </w:rPr>
              <w:t>Total</w:t>
            </w:r>
          </w:p>
        </w:tc>
        <w:tc>
          <w:tcPr>
            <w:tcW w:w="960" w:type="dxa"/>
            <w:noWrap/>
          </w:tcPr>
          <w:p w14:paraId="3E8E03BA" w14:textId="6C5258B4" w:rsidR="005C749E" w:rsidRPr="005C749E" w:rsidRDefault="005C749E" w:rsidP="003013A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sz w:val="24"/>
                <w:szCs w:val="24"/>
              </w:rPr>
            </w:pPr>
            <w:r w:rsidRPr="005C749E">
              <w:rPr>
                <w:rFonts w:ascii="Calibri" w:hAnsi="Calibri" w:cs="Calibri"/>
                <w:color w:val="000000"/>
                <w:sz w:val="24"/>
                <w:szCs w:val="24"/>
              </w:rPr>
              <w:t>1851</w:t>
            </w:r>
          </w:p>
        </w:tc>
        <w:tc>
          <w:tcPr>
            <w:tcW w:w="960" w:type="dxa"/>
            <w:noWrap/>
          </w:tcPr>
          <w:p w14:paraId="6931DD38" w14:textId="623EFF97" w:rsidR="005C749E" w:rsidRPr="005C749E" w:rsidRDefault="005C749E" w:rsidP="003013A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sz w:val="24"/>
                <w:szCs w:val="24"/>
              </w:rPr>
            </w:pPr>
            <w:r w:rsidRPr="005C749E">
              <w:rPr>
                <w:rFonts w:ascii="Calibri" w:hAnsi="Calibri" w:cs="Calibri"/>
                <w:i/>
                <w:iCs/>
                <w:color w:val="000000"/>
                <w:sz w:val="24"/>
                <w:szCs w:val="24"/>
              </w:rPr>
              <w:t>100.0</w:t>
            </w:r>
          </w:p>
        </w:tc>
      </w:tr>
    </w:tbl>
    <w:p w14:paraId="692E6F9E" w14:textId="77777777" w:rsidR="00893C67" w:rsidRDefault="00893C67" w:rsidP="00893C67">
      <w:pPr>
        <w:spacing w:after="0"/>
        <w:rPr>
          <w:b/>
        </w:rPr>
      </w:pPr>
    </w:p>
    <w:p w14:paraId="357CE853" w14:textId="77777777" w:rsidR="00893C67" w:rsidRDefault="00893C67" w:rsidP="00893C67">
      <w:pPr>
        <w:spacing w:after="0"/>
        <w:rPr>
          <w:b/>
        </w:rPr>
      </w:pPr>
    </w:p>
    <w:p w14:paraId="13E98F86" w14:textId="77777777" w:rsidR="00893C67" w:rsidRPr="00190FD5" w:rsidRDefault="00893C67" w:rsidP="00893C67">
      <w:pPr>
        <w:rPr>
          <w:b/>
          <w:sz w:val="24"/>
          <w:szCs w:val="24"/>
        </w:rPr>
      </w:pPr>
      <w:r w:rsidRPr="00190FD5">
        <w:rPr>
          <w:b/>
          <w:sz w:val="24"/>
          <w:szCs w:val="24"/>
        </w:rPr>
        <w:t>Which of the following best describes what you are doing at present?</w:t>
      </w:r>
    </w:p>
    <w:tbl>
      <w:tblPr>
        <w:tblStyle w:val="GridTable4-Accent5"/>
        <w:tblW w:w="7018" w:type="dxa"/>
        <w:tblLook w:val="04E0" w:firstRow="1" w:lastRow="1" w:firstColumn="1" w:lastColumn="0" w:noHBand="0" w:noVBand="1"/>
      </w:tblPr>
      <w:tblGrid>
        <w:gridCol w:w="5098"/>
        <w:gridCol w:w="960"/>
        <w:gridCol w:w="960"/>
      </w:tblGrid>
      <w:tr w:rsidR="00893C67" w:rsidRPr="00D378C4" w14:paraId="0FC604E5"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hideMark/>
          </w:tcPr>
          <w:p w14:paraId="0233B338" w14:textId="77777777" w:rsidR="00893C67" w:rsidRPr="00D378C4" w:rsidRDefault="00893C67" w:rsidP="00B51ED7">
            <w:pPr>
              <w:spacing w:after="0" w:line="240" w:lineRule="auto"/>
              <w:jc w:val="right"/>
              <w:rPr>
                <w:rFonts w:cstheme="minorHAnsi"/>
                <w:color w:val="FFFFFF" w:themeColor="background1"/>
                <w:sz w:val="24"/>
                <w:szCs w:val="24"/>
              </w:rPr>
            </w:pPr>
          </w:p>
        </w:tc>
        <w:tc>
          <w:tcPr>
            <w:tcW w:w="960" w:type="dxa"/>
            <w:noWrap/>
            <w:hideMark/>
          </w:tcPr>
          <w:p w14:paraId="146F0CEA"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034F2EE0"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996F78" w:rsidRPr="00D378C4" w14:paraId="17C5888E"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3AB67D8A" w14:textId="47F6895B"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Working full time (30+ hours per week)</w:t>
            </w:r>
          </w:p>
        </w:tc>
        <w:tc>
          <w:tcPr>
            <w:tcW w:w="960" w:type="dxa"/>
            <w:noWrap/>
          </w:tcPr>
          <w:p w14:paraId="05FAF865" w14:textId="5800512F"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728</w:t>
            </w:r>
          </w:p>
        </w:tc>
        <w:tc>
          <w:tcPr>
            <w:tcW w:w="960" w:type="dxa"/>
            <w:noWrap/>
          </w:tcPr>
          <w:p w14:paraId="0817E554" w14:textId="1F374BD9"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38.2</w:t>
            </w:r>
          </w:p>
        </w:tc>
      </w:tr>
      <w:tr w:rsidR="00996F78" w:rsidRPr="00D378C4" w14:paraId="5B822FED"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10147C8A" w14:textId="7B0C1E74"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Working part time (less than 30 hours per week)</w:t>
            </w:r>
          </w:p>
        </w:tc>
        <w:tc>
          <w:tcPr>
            <w:tcW w:w="960" w:type="dxa"/>
            <w:noWrap/>
          </w:tcPr>
          <w:p w14:paraId="7CFA8283" w14:textId="1AF944C0"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247</w:t>
            </w:r>
          </w:p>
        </w:tc>
        <w:tc>
          <w:tcPr>
            <w:tcW w:w="960" w:type="dxa"/>
            <w:noWrap/>
          </w:tcPr>
          <w:p w14:paraId="316DC743" w14:textId="67CF2FEC"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13.0</w:t>
            </w:r>
          </w:p>
        </w:tc>
      </w:tr>
      <w:tr w:rsidR="00996F78" w:rsidRPr="00D378C4" w14:paraId="45A0BEF1"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tcPr>
          <w:p w14:paraId="2C758817" w14:textId="2E0FC57A"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In full time education</w:t>
            </w:r>
          </w:p>
        </w:tc>
        <w:tc>
          <w:tcPr>
            <w:tcW w:w="960" w:type="dxa"/>
            <w:noWrap/>
          </w:tcPr>
          <w:p w14:paraId="33F2B0E6" w14:textId="2E17B509"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3</w:t>
            </w:r>
          </w:p>
        </w:tc>
        <w:tc>
          <w:tcPr>
            <w:tcW w:w="960" w:type="dxa"/>
            <w:noWrap/>
          </w:tcPr>
          <w:p w14:paraId="00793988" w14:textId="5E88DA55"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96F78">
              <w:rPr>
                <w:rFonts w:ascii="Calibri" w:hAnsi="Calibri" w:cs="Calibri"/>
                <w:i/>
                <w:iCs/>
                <w:color w:val="000000"/>
                <w:sz w:val="24"/>
                <w:szCs w:val="22"/>
              </w:rPr>
              <w:t>0.2</w:t>
            </w:r>
          </w:p>
        </w:tc>
      </w:tr>
      <w:tr w:rsidR="00996F78" w:rsidRPr="00D378C4" w14:paraId="276D839B"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42CA07A8" w14:textId="29DA9879"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On a government training scheme</w:t>
            </w:r>
          </w:p>
        </w:tc>
        <w:tc>
          <w:tcPr>
            <w:tcW w:w="960" w:type="dxa"/>
            <w:noWrap/>
          </w:tcPr>
          <w:p w14:paraId="5B9490BF" w14:textId="42181A65"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57</w:t>
            </w:r>
          </w:p>
        </w:tc>
        <w:tc>
          <w:tcPr>
            <w:tcW w:w="960" w:type="dxa"/>
            <w:noWrap/>
          </w:tcPr>
          <w:p w14:paraId="6D81CB9F" w14:textId="31B976A0"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3.0</w:t>
            </w:r>
          </w:p>
        </w:tc>
      </w:tr>
      <w:tr w:rsidR="00996F78" w:rsidRPr="00D378C4" w14:paraId="2116D51D"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2F5E9A11" w14:textId="6C3369D8"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Unemployed - Registered Job Seeker</w:t>
            </w:r>
          </w:p>
        </w:tc>
        <w:tc>
          <w:tcPr>
            <w:tcW w:w="960" w:type="dxa"/>
            <w:noWrap/>
          </w:tcPr>
          <w:p w14:paraId="5B493FF6" w14:textId="0B707A29"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44</w:t>
            </w:r>
          </w:p>
        </w:tc>
        <w:tc>
          <w:tcPr>
            <w:tcW w:w="960" w:type="dxa"/>
            <w:noWrap/>
          </w:tcPr>
          <w:p w14:paraId="2427ACA4" w14:textId="750B1F94"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2.3</w:t>
            </w:r>
          </w:p>
        </w:tc>
      </w:tr>
      <w:tr w:rsidR="00996F78" w:rsidRPr="00D378C4" w14:paraId="428EEF0E"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03FA8298" w14:textId="6A26645B"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Unemployed - Unregistered but seeking work</w:t>
            </w:r>
          </w:p>
        </w:tc>
        <w:tc>
          <w:tcPr>
            <w:tcW w:w="960" w:type="dxa"/>
            <w:noWrap/>
          </w:tcPr>
          <w:p w14:paraId="3C70B884" w14:textId="5DE4E9FF"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46</w:t>
            </w:r>
          </w:p>
        </w:tc>
        <w:tc>
          <w:tcPr>
            <w:tcW w:w="960" w:type="dxa"/>
            <w:noWrap/>
          </w:tcPr>
          <w:p w14:paraId="4B637BBD" w14:textId="31F1CDE7"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2.4</w:t>
            </w:r>
          </w:p>
        </w:tc>
      </w:tr>
      <w:tr w:rsidR="00996F78" w:rsidRPr="00D378C4" w14:paraId="6341A0F8"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0075CD6C" w14:textId="3547F405"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On a zero hour contract</w:t>
            </w:r>
          </w:p>
        </w:tc>
        <w:tc>
          <w:tcPr>
            <w:tcW w:w="960" w:type="dxa"/>
            <w:noWrap/>
          </w:tcPr>
          <w:p w14:paraId="425659D6" w14:textId="24693916"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19</w:t>
            </w:r>
          </w:p>
        </w:tc>
        <w:tc>
          <w:tcPr>
            <w:tcW w:w="960" w:type="dxa"/>
            <w:noWrap/>
          </w:tcPr>
          <w:p w14:paraId="05C14A07" w14:textId="73BFCF97"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1.0</w:t>
            </w:r>
          </w:p>
        </w:tc>
      </w:tr>
      <w:tr w:rsidR="00996F78" w:rsidRPr="00D378C4" w14:paraId="6F6DD09D"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67C92D4C" w14:textId="2CAF9384"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Permanently sick or disabled person</w:t>
            </w:r>
          </w:p>
        </w:tc>
        <w:tc>
          <w:tcPr>
            <w:tcW w:w="960" w:type="dxa"/>
            <w:noWrap/>
          </w:tcPr>
          <w:p w14:paraId="2BDBA955" w14:textId="66BAEB58"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78</w:t>
            </w:r>
          </w:p>
        </w:tc>
        <w:tc>
          <w:tcPr>
            <w:tcW w:w="960" w:type="dxa"/>
            <w:noWrap/>
          </w:tcPr>
          <w:p w14:paraId="24FBEADC" w14:textId="2BE3783F"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4.1</w:t>
            </w:r>
          </w:p>
        </w:tc>
      </w:tr>
      <w:tr w:rsidR="00996F78" w:rsidRPr="00D378C4" w14:paraId="54AE5066"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62E8F6F1" w14:textId="29DCDFE1"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Wholly retired from work</w:t>
            </w:r>
          </w:p>
        </w:tc>
        <w:tc>
          <w:tcPr>
            <w:tcW w:w="960" w:type="dxa"/>
            <w:noWrap/>
          </w:tcPr>
          <w:p w14:paraId="1E566893" w14:textId="1985896A"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515</w:t>
            </w:r>
          </w:p>
        </w:tc>
        <w:tc>
          <w:tcPr>
            <w:tcW w:w="960" w:type="dxa"/>
            <w:noWrap/>
          </w:tcPr>
          <w:p w14:paraId="73F68DE4" w14:textId="32F576B5"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27.0</w:t>
            </w:r>
          </w:p>
        </w:tc>
      </w:tr>
      <w:tr w:rsidR="00996F78" w:rsidRPr="00D378C4" w14:paraId="6CA316C1"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3E4F3A89" w14:textId="2C6E1448"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Looking after home</w:t>
            </w:r>
          </w:p>
        </w:tc>
        <w:tc>
          <w:tcPr>
            <w:tcW w:w="960" w:type="dxa"/>
            <w:noWrap/>
          </w:tcPr>
          <w:p w14:paraId="00857FAD" w14:textId="160CCD8C"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51</w:t>
            </w:r>
          </w:p>
        </w:tc>
        <w:tc>
          <w:tcPr>
            <w:tcW w:w="960" w:type="dxa"/>
            <w:noWrap/>
          </w:tcPr>
          <w:p w14:paraId="1C7FC486" w14:textId="043640F7"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2.7</w:t>
            </w:r>
          </w:p>
        </w:tc>
      </w:tr>
      <w:tr w:rsidR="00996F78" w:rsidRPr="00D378C4" w14:paraId="4E8EA14F" w14:textId="77777777" w:rsidTr="003013A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47ACD9CB" w14:textId="789F6400" w:rsidR="00996F78" w:rsidRPr="00996F78" w:rsidRDefault="00996F78" w:rsidP="00996F78">
            <w:pPr>
              <w:spacing w:after="0" w:line="240" w:lineRule="auto"/>
              <w:rPr>
                <w:rFonts w:cs="Calibri"/>
                <w:color w:val="000000"/>
                <w:sz w:val="24"/>
                <w:szCs w:val="22"/>
              </w:rPr>
            </w:pPr>
            <w:r w:rsidRPr="00996F78">
              <w:rPr>
                <w:rFonts w:ascii="Calibri" w:hAnsi="Calibri" w:cs="Calibri"/>
                <w:color w:val="000000"/>
                <w:sz w:val="24"/>
                <w:szCs w:val="22"/>
              </w:rPr>
              <w:t>Caring for a child or adult</w:t>
            </w:r>
          </w:p>
        </w:tc>
        <w:tc>
          <w:tcPr>
            <w:tcW w:w="960" w:type="dxa"/>
            <w:noWrap/>
          </w:tcPr>
          <w:p w14:paraId="4D2C23BA" w14:textId="15CC55A1"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24</w:t>
            </w:r>
          </w:p>
        </w:tc>
        <w:tc>
          <w:tcPr>
            <w:tcW w:w="960" w:type="dxa"/>
            <w:noWrap/>
          </w:tcPr>
          <w:p w14:paraId="31636E63" w14:textId="5AFDBE41" w:rsidR="00996F78" w:rsidRPr="00996F78" w:rsidRDefault="00996F78" w:rsidP="003013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1.3</w:t>
            </w:r>
          </w:p>
        </w:tc>
      </w:tr>
      <w:tr w:rsidR="00996F78" w:rsidRPr="00D378C4" w14:paraId="0A8D13BE" w14:textId="77777777" w:rsidTr="003013A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50CF2944" w14:textId="57064840" w:rsidR="00996F78" w:rsidRPr="00996F78" w:rsidRDefault="00996F78" w:rsidP="00996F78">
            <w:pPr>
              <w:spacing w:after="0" w:line="240" w:lineRule="auto"/>
              <w:rPr>
                <w:rFonts w:cs="Calibri"/>
                <w:i/>
                <w:iCs/>
                <w:color w:val="000000"/>
                <w:sz w:val="24"/>
                <w:szCs w:val="22"/>
              </w:rPr>
            </w:pPr>
            <w:r w:rsidRPr="00996F78">
              <w:rPr>
                <w:rFonts w:ascii="Calibri" w:hAnsi="Calibri" w:cs="Calibri"/>
                <w:color w:val="000000"/>
                <w:sz w:val="24"/>
                <w:szCs w:val="22"/>
              </w:rPr>
              <w:t>Other</w:t>
            </w:r>
          </w:p>
        </w:tc>
        <w:tc>
          <w:tcPr>
            <w:tcW w:w="960" w:type="dxa"/>
            <w:noWrap/>
          </w:tcPr>
          <w:p w14:paraId="366F002D" w14:textId="270E9592"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996F78">
              <w:rPr>
                <w:rFonts w:ascii="Calibri" w:hAnsi="Calibri" w:cs="Calibri"/>
                <w:color w:val="000000"/>
                <w:sz w:val="24"/>
                <w:szCs w:val="22"/>
              </w:rPr>
              <w:t>95</w:t>
            </w:r>
          </w:p>
        </w:tc>
        <w:tc>
          <w:tcPr>
            <w:tcW w:w="960" w:type="dxa"/>
            <w:noWrap/>
          </w:tcPr>
          <w:p w14:paraId="5B669C75" w14:textId="338C4A13" w:rsidR="00996F78" w:rsidRPr="00996F78" w:rsidRDefault="00996F78" w:rsidP="003013A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996F78">
              <w:rPr>
                <w:rFonts w:ascii="Calibri" w:hAnsi="Calibri" w:cs="Calibri"/>
                <w:i/>
                <w:iCs/>
                <w:color w:val="000000"/>
                <w:sz w:val="24"/>
                <w:szCs w:val="22"/>
              </w:rPr>
              <w:t>5.0</w:t>
            </w:r>
          </w:p>
        </w:tc>
      </w:tr>
      <w:tr w:rsidR="00977CDD" w:rsidRPr="00D378C4" w14:paraId="097EB8C1" w14:textId="77777777" w:rsidTr="003013A7">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tcPr>
          <w:p w14:paraId="3FB3E9ED" w14:textId="0B170CC0" w:rsidR="00977CDD" w:rsidRPr="00996F78" w:rsidRDefault="00977CDD" w:rsidP="00977CDD">
            <w:pPr>
              <w:spacing w:after="0" w:line="240" w:lineRule="auto"/>
              <w:rPr>
                <w:rFonts w:ascii="Calibri" w:hAnsi="Calibri" w:cs="Calibri"/>
                <w:color w:val="000000"/>
                <w:sz w:val="24"/>
              </w:rPr>
            </w:pPr>
            <w:r>
              <w:rPr>
                <w:rFonts w:ascii="Calibri" w:hAnsi="Calibri" w:cs="Calibri"/>
                <w:color w:val="000000"/>
              </w:rPr>
              <w:t>Total</w:t>
            </w:r>
          </w:p>
        </w:tc>
        <w:tc>
          <w:tcPr>
            <w:tcW w:w="960" w:type="dxa"/>
            <w:noWrap/>
          </w:tcPr>
          <w:p w14:paraId="742208DA" w14:textId="0E50D11C" w:rsidR="00977CDD" w:rsidRPr="00977CDD" w:rsidRDefault="00977CDD" w:rsidP="003013A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ascii="Calibri" w:hAnsi="Calibri" w:cs="Calibri"/>
                <w:color w:val="000000"/>
                <w:sz w:val="24"/>
                <w:szCs w:val="22"/>
              </w:rPr>
            </w:pPr>
            <w:r w:rsidRPr="00977CDD">
              <w:rPr>
                <w:rFonts w:ascii="Calibri" w:hAnsi="Calibri" w:cs="Calibri"/>
                <w:color w:val="000000"/>
                <w:sz w:val="24"/>
                <w:szCs w:val="22"/>
              </w:rPr>
              <w:t>1907</w:t>
            </w:r>
          </w:p>
        </w:tc>
        <w:tc>
          <w:tcPr>
            <w:tcW w:w="960" w:type="dxa"/>
            <w:noWrap/>
          </w:tcPr>
          <w:p w14:paraId="58BA98A4" w14:textId="4D72CADB" w:rsidR="00977CDD" w:rsidRPr="00977CDD" w:rsidRDefault="00977CDD" w:rsidP="003013A7">
            <w:pPr>
              <w:spacing w:after="0" w:line="240" w:lineRule="auto"/>
              <w:jc w:val="right"/>
              <w:cnfStyle w:val="010000000000" w:firstRow="0" w:lastRow="1" w:firstColumn="0" w:lastColumn="0" w:oddVBand="0" w:evenVBand="0" w:oddHBand="0" w:evenHBand="0" w:firstRowFirstColumn="0" w:firstRowLastColumn="0" w:lastRowFirstColumn="0" w:lastRowLastColumn="0"/>
              <w:rPr>
                <w:rFonts w:ascii="Calibri" w:hAnsi="Calibri" w:cs="Calibri"/>
                <w:i/>
                <w:iCs/>
                <w:color w:val="000000"/>
                <w:sz w:val="24"/>
                <w:szCs w:val="22"/>
              </w:rPr>
            </w:pPr>
            <w:r w:rsidRPr="00977CDD">
              <w:rPr>
                <w:rFonts w:ascii="Calibri" w:hAnsi="Calibri" w:cs="Calibri"/>
                <w:i/>
                <w:iCs/>
                <w:color w:val="000000"/>
                <w:sz w:val="24"/>
                <w:szCs w:val="22"/>
              </w:rPr>
              <w:t>100.0</w:t>
            </w:r>
          </w:p>
        </w:tc>
      </w:tr>
    </w:tbl>
    <w:p w14:paraId="613B0E54" w14:textId="77777777" w:rsidR="00893C67" w:rsidRPr="00FD0EF8" w:rsidRDefault="00893C67" w:rsidP="00893C67">
      <w:pPr>
        <w:spacing w:after="0"/>
      </w:pPr>
    </w:p>
    <w:p w14:paraId="2F934E37" w14:textId="77777777" w:rsidR="00C0344A" w:rsidRDefault="00C0344A" w:rsidP="00893C67">
      <w:pPr>
        <w:rPr>
          <w:b/>
        </w:rPr>
      </w:pPr>
    </w:p>
    <w:p w14:paraId="1E21D1EC" w14:textId="400F8CA4" w:rsidR="00893C67" w:rsidRPr="00190FD5" w:rsidRDefault="00893C67" w:rsidP="00893C67">
      <w:pPr>
        <w:rPr>
          <w:b/>
          <w:sz w:val="24"/>
          <w:szCs w:val="24"/>
        </w:rPr>
      </w:pPr>
      <w:r w:rsidRPr="00190FD5">
        <w:rPr>
          <w:b/>
          <w:sz w:val="24"/>
          <w:szCs w:val="24"/>
        </w:rPr>
        <w:t>Which best describes your housing tenure?</w:t>
      </w:r>
    </w:p>
    <w:tbl>
      <w:tblPr>
        <w:tblStyle w:val="GridTable4-Accent5"/>
        <w:tblW w:w="5884" w:type="dxa"/>
        <w:tblLook w:val="04E0" w:firstRow="1" w:lastRow="1" w:firstColumn="1" w:lastColumn="0" w:noHBand="0" w:noVBand="1"/>
      </w:tblPr>
      <w:tblGrid>
        <w:gridCol w:w="3964"/>
        <w:gridCol w:w="960"/>
        <w:gridCol w:w="960"/>
      </w:tblGrid>
      <w:tr w:rsidR="00893C67" w:rsidRPr="00D378C4" w14:paraId="1F582517"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127EFF1D" w14:textId="77777777" w:rsidR="00893C67" w:rsidRPr="00D378C4" w:rsidRDefault="00893C67" w:rsidP="00B51ED7">
            <w:pPr>
              <w:spacing w:after="0" w:line="240" w:lineRule="auto"/>
              <w:jc w:val="right"/>
              <w:rPr>
                <w:rFonts w:cstheme="minorHAnsi"/>
                <w:color w:val="FFFFFF" w:themeColor="background1"/>
                <w:sz w:val="24"/>
                <w:szCs w:val="24"/>
              </w:rPr>
            </w:pPr>
          </w:p>
        </w:tc>
        <w:tc>
          <w:tcPr>
            <w:tcW w:w="960" w:type="dxa"/>
            <w:noWrap/>
            <w:hideMark/>
          </w:tcPr>
          <w:p w14:paraId="2D0DADBD"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00CEF9F7"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977CDD" w:rsidRPr="00D378C4" w14:paraId="73C24B20"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1393AB37" w14:textId="77777777" w:rsidR="00977CDD" w:rsidRPr="00D378C4" w:rsidRDefault="00977CDD" w:rsidP="00977CDD">
            <w:pPr>
              <w:spacing w:after="0" w:line="240" w:lineRule="auto"/>
              <w:rPr>
                <w:rFonts w:cs="Calibri"/>
                <w:color w:val="000000"/>
                <w:sz w:val="24"/>
                <w:szCs w:val="24"/>
              </w:rPr>
            </w:pPr>
            <w:r w:rsidRPr="00D378C4">
              <w:rPr>
                <w:rFonts w:cs="Calibri"/>
                <w:color w:val="000000"/>
                <w:sz w:val="24"/>
                <w:szCs w:val="24"/>
              </w:rPr>
              <w:t>Owned outright</w:t>
            </w:r>
          </w:p>
        </w:tc>
        <w:tc>
          <w:tcPr>
            <w:tcW w:w="960" w:type="dxa"/>
            <w:noWrap/>
          </w:tcPr>
          <w:p w14:paraId="231C2361" w14:textId="47785532" w:rsidR="00977CDD" w:rsidRPr="00977CDD" w:rsidRDefault="00977CDD"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77CDD">
              <w:rPr>
                <w:rFonts w:ascii="Calibri" w:hAnsi="Calibri" w:cs="Calibri"/>
                <w:color w:val="000000"/>
                <w:sz w:val="24"/>
                <w:szCs w:val="22"/>
              </w:rPr>
              <w:t>847</w:t>
            </w:r>
          </w:p>
        </w:tc>
        <w:tc>
          <w:tcPr>
            <w:tcW w:w="960" w:type="dxa"/>
            <w:noWrap/>
          </w:tcPr>
          <w:p w14:paraId="0985F986" w14:textId="6E6933D5" w:rsidR="00977CDD" w:rsidRPr="00977CDD" w:rsidRDefault="00977CDD"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977CDD">
              <w:rPr>
                <w:rFonts w:ascii="Calibri" w:hAnsi="Calibri" w:cs="Calibri"/>
                <w:i/>
                <w:iCs/>
                <w:color w:val="000000"/>
                <w:sz w:val="24"/>
                <w:szCs w:val="22"/>
              </w:rPr>
              <w:t>45.2</w:t>
            </w:r>
          </w:p>
        </w:tc>
      </w:tr>
      <w:tr w:rsidR="00977CDD" w:rsidRPr="00D378C4" w14:paraId="3B1CB961"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7FC91115" w14:textId="77777777" w:rsidR="00977CDD" w:rsidRPr="00D378C4" w:rsidRDefault="00977CDD" w:rsidP="00977CDD">
            <w:pPr>
              <w:spacing w:after="0" w:line="240" w:lineRule="auto"/>
              <w:rPr>
                <w:rFonts w:cs="Calibri"/>
                <w:color w:val="000000"/>
                <w:sz w:val="24"/>
                <w:szCs w:val="24"/>
              </w:rPr>
            </w:pPr>
            <w:r w:rsidRPr="00D378C4">
              <w:rPr>
                <w:rFonts w:cs="Calibri"/>
                <w:color w:val="000000"/>
                <w:sz w:val="24"/>
                <w:szCs w:val="24"/>
              </w:rPr>
              <w:t>Owned with a mortgage</w:t>
            </w:r>
          </w:p>
        </w:tc>
        <w:tc>
          <w:tcPr>
            <w:tcW w:w="960" w:type="dxa"/>
            <w:noWrap/>
          </w:tcPr>
          <w:p w14:paraId="5FA13E00" w14:textId="54F655F5" w:rsidR="00977CDD" w:rsidRPr="00977CDD" w:rsidRDefault="00977CDD"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977CDD">
              <w:rPr>
                <w:rFonts w:ascii="Calibri" w:hAnsi="Calibri" w:cs="Calibri"/>
                <w:color w:val="000000"/>
                <w:sz w:val="24"/>
                <w:szCs w:val="22"/>
              </w:rPr>
              <w:t>513</w:t>
            </w:r>
          </w:p>
        </w:tc>
        <w:tc>
          <w:tcPr>
            <w:tcW w:w="960" w:type="dxa"/>
            <w:noWrap/>
          </w:tcPr>
          <w:p w14:paraId="47D46B14" w14:textId="094C8148" w:rsidR="00977CDD" w:rsidRPr="00977CDD" w:rsidRDefault="00977CDD"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977CDD">
              <w:rPr>
                <w:rFonts w:ascii="Calibri" w:hAnsi="Calibri" w:cs="Calibri"/>
                <w:i/>
                <w:iCs/>
                <w:color w:val="000000"/>
                <w:sz w:val="24"/>
                <w:szCs w:val="22"/>
              </w:rPr>
              <w:t>27.4</w:t>
            </w:r>
          </w:p>
        </w:tc>
      </w:tr>
      <w:tr w:rsidR="00977CDD" w:rsidRPr="00D378C4" w14:paraId="7A67C703"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58009348" w14:textId="77777777" w:rsidR="00977CDD" w:rsidRPr="00D378C4" w:rsidRDefault="00977CDD" w:rsidP="00977CDD">
            <w:pPr>
              <w:spacing w:after="0" w:line="240" w:lineRule="auto"/>
              <w:rPr>
                <w:rFonts w:cs="Calibri"/>
                <w:color w:val="000000"/>
                <w:sz w:val="24"/>
                <w:szCs w:val="24"/>
              </w:rPr>
            </w:pPr>
            <w:r w:rsidRPr="00D378C4">
              <w:rPr>
                <w:rFonts w:cs="Calibri"/>
                <w:color w:val="000000"/>
                <w:sz w:val="24"/>
                <w:szCs w:val="24"/>
              </w:rPr>
              <w:t>Rented from the Local Authority</w:t>
            </w:r>
          </w:p>
        </w:tc>
        <w:tc>
          <w:tcPr>
            <w:tcW w:w="960" w:type="dxa"/>
            <w:noWrap/>
          </w:tcPr>
          <w:p w14:paraId="291F1137" w14:textId="57086280" w:rsidR="00977CDD" w:rsidRPr="00977CDD" w:rsidRDefault="00977CDD"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77CDD">
              <w:rPr>
                <w:rFonts w:ascii="Calibri" w:hAnsi="Calibri" w:cs="Calibri"/>
                <w:color w:val="000000"/>
                <w:sz w:val="24"/>
                <w:szCs w:val="22"/>
              </w:rPr>
              <w:t>90</w:t>
            </w:r>
          </w:p>
        </w:tc>
        <w:tc>
          <w:tcPr>
            <w:tcW w:w="960" w:type="dxa"/>
            <w:noWrap/>
          </w:tcPr>
          <w:p w14:paraId="27E43F94" w14:textId="77B79CF1" w:rsidR="00977CDD" w:rsidRPr="00977CDD" w:rsidRDefault="00977CDD"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977CDD">
              <w:rPr>
                <w:rFonts w:ascii="Calibri" w:hAnsi="Calibri" w:cs="Calibri"/>
                <w:i/>
                <w:iCs/>
                <w:color w:val="000000"/>
                <w:sz w:val="24"/>
                <w:szCs w:val="22"/>
              </w:rPr>
              <w:t>4.8</w:t>
            </w:r>
          </w:p>
        </w:tc>
      </w:tr>
      <w:tr w:rsidR="00977CDD" w:rsidRPr="00D378C4" w14:paraId="2948E1BB"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7A4AAB68" w14:textId="77777777" w:rsidR="00977CDD" w:rsidRPr="00D378C4" w:rsidRDefault="00977CDD" w:rsidP="00977CDD">
            <w:pPr>
              <w:spacing w:after="0" w:line="240" w:lineRule="auto"/>
              <w:rPr>
                <w:rFonts w:cs="Calibri"/>
                <w:color w:val="000000"/>
                <w:sz w:val="24"/>
                <w:szCs w:val="24"/>
              </w:rPr>
            </w:pPr>
            <w:r w:rsidRPr="00D378C4">
              <w:rPr>
                <w:rFonts w:cs="Calibri"/>
                <w:color w:val="000000"/>
                <w:sz w:val="24"/>
                <w:szCs w:val="24"/>
              </w:rPr>
              <w:t>Rented from a Housing Association</w:t>
            </w:r>
          </w:p>
        </w:tc>
        <w:tc>
          <w:tcPr>
            <w:tcW w:w="960" w:type="dxa"/>
            <w:noWrap/>
          </w:tcPr>
          <w:p w14:paraId="1D9EB596" w14:textId="5A0CBE96" w:rsidR="00977CDD" w:rsidRPr="00977CDD" w:rsidRDefault="00977CDD"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977CDD">
              <w:rPr>
                <w:rFonts w:ascii="Calibri" w:hAnsi="Calibri" w:cs="Calibri"/>
                <w:color w:val="000000"/>
                <w:sz w:val="24"/>
                <w:szCs w:val="22"/>
              </w:rPr>
              <w:t>104</w:t>
            </w:r>
          </w:p>
        </w:tc>
        <w:tc>
          <w:tcPr>
            <w:tcW w:w="960" w:type="dxa"/>
            <w:noWrap/>
          </w:tcPr>
          <w:p w14:paraId="6CA8F842" w14:textId="35F87635" w:rsidR="00977CDD" w:rsidRPr="00977CDD" w:rsidRDefault="00977CDD"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977CDD">
              <w:rPr>
                <w:rFonts w:ascii="Calibri" w:hAnsi="Calibri" w:cs="Calibri"/>
                <w:i/>
                <w:iCs/>
                <w:color w:val="000000"/>
                <w:sz w:val="24"/>
                <w:szCs w:val="22"/>
              </w:rPr>
              <w:t>5.6</w:t>
            </w:r>
          </w:p>
        </w:tc>
      </w:tr>
      <w:tr w:rsidR="00977CDD" w:rsidRPr="00D378C4" w14:paraId="01F61926"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6C08902F" w14:textId="77777777" w:rsidR="00977CDD" w:rsidRPr="00D378C4" w:rsidRDefault="00977CDD" w:rsidP="00977CDD">
            <w:pPr>
              <w:spacing w:after="0" w:line="240" w:lineRule="auto"/>
              <w:rPr>
                <w:rFonts w:cs="Calibri"/>
                <w:color w:val="000000"/>
                <w:sz w:val="24"/>
                <w:szCs w:val="24"/>
              </w:rPr>
            </w:pPr>
            <w:r w:rsidRPr="00D378C4">
              <w:rPr>
                <w:rFonts w:cs="Calibri"/>
                <w:color w:val="000000"/>
                <w:sz w:val="24"/>
                <w:szCs w:val="24"/>
              </w:rPr>
              <w:t>Private rented</w:t>
            </w:r>
          </w:p>
        </w:tc>
        <w:tc>
          <w:tcPr>
            <w:tcW w:w="960" w:type="dxa"/>
            <w:noWrap/>
          </w:tcPr>
          <w:p w14:paraId="1F903F55" w14:textId="17DB9072" w:rsidR="00977CDD" w:rsidRPr="00977CDD" w:rsidRDefault="00977CDD"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77CDD">
              <w:rPr>
                <w:rFonts w:ascii="Calibri" w:hAnsi="Calibri" w:cs="Calibri"/>
                <w:color w:val="000000"/>
                <w:sz w:val="24"/>
                <w:szCs w:val="22"/>
              </w:rPr>
              <w:t>232</w:t>
            </w:r>
          </w:p>
        </w:tc>
        <w:tc>
          <w:tcPr>
            <w:tcW w:w="960" w:type="dxa"/>
            <w:noWrap/>
          </w:tcPr>
          <w:p w14:paraId="7BDA54DA" w14:textId="5D4119F0" w:rsidR="00977CDD" w:rsidRPr="00977CDD" w:rsidRDefault="00977CDD"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977CDD">
              <w:rPr>
                <w:rFonts w:ascii="Calibri" w:hAnsi="Calibri" w:cs="Calibri"/>
                <w:i/>
                <w:iCs/>
                <w:color w:val="000000"/>
                <w:sz w:val="24"/>
                <w:szCs w:val="22"/>
              </w:rPr>
              <w:t>12.4</w:t>
            </w:r>
          </w:p>
        </w:tc>
      </w:tr>
      <w:tr w:rsidR="00977CDD" w:rsidRPr="00D378C4" w14:paraId="50944715"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592F7449" w14:textId="77777777" w:rsidR="00977CDD" w:rsidRPr="00D378C4" w:rsidRDefault="00977CDD" w:rsidP="00977CDD">
            <w:pPr>
              <w:spacing w:after="0" w:line="240" w:lineRule="auto"/>
              <w:rPr>
                <w:rFonts w:cs="Calibri"/>
                <w:color w:val="000000"/>
                <w:sz w:val="24"/>
                <w:szCs w:val="24"/>
              </w:rPr>
            </w:pPr>
            <w:r w:rsidRPr="00D378C4">
              <w:rPr>
                <w:rFonts w:cs="Calibri"/>
                <w:color w:val="000000"/>
                <w:sz w:val="24"/>
                <w:szCs w:val="24"/>
              </w:rPr>
              <w:t>Other</w:t>
            </w:r>
          </w:p>
        </w:tc>
        <w:tc>
          <w:tcPr>
            <w:tcW w:w="960" w:type="dxa"/>
            <w:noWrap/>
          </w:tcPr>
          <w:p w14:paraId="0C8CF82E" w14:textId="258CF2B1" w:rsidR="00977CDD" w:rsidRPr="00977CDD" w:rsidRDefault="00977CDD"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977CDD">
              <w:rPr>
                <w:rFonts w:ascii="Calibri" w:hAnsi="Calibri" w:cs="Calibri"/>
                <w:color w:val="000000"/>
                <w:sz w:val="24"/>
                <w:szCs w:val="22"/>
              </w:rPr>
              <w:t>86</w:t>
            </w:r>
          </w:p>
        </w:tc>
        <w:tc>
          <w:tcPr>
            <w:tcW w:w="960" w:type="dxa"/>
            <w:noWrap/>
          </w:tcPr>
          <w:p w14:paraId="1719B728" w14:textId="2B47365C" w:rsidR="00977CDD" w:rsidRPr="00977CDD" w:rsidRDefault="00977CDD"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977CDD">
              <w:rPr>
                <w:rFonts w:ascii="Calibri" w:hAnsi="Calibri" w:cs="Calibri"/>
                <w:i/>
                <w:iCs/>
                <w:color w:val="000000"/>
                <w:sz w:val="24"/>
                <w:szCs w:val="22"/>
              </w:rPr>
              <w:t>4.6</w:t>
            </w:r>
          </w:p>
        </w:tc>
      </w:tr>
      <w:tr w:rsidR="00977CDD" w:rsidRPr="00D378C4" w14:paraId="5B4D9FBD" w14:textId="77777777" w:rsidTr="00B37D6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6377CA64" w14:textId="77777777" w:rsidR="00977CDD" w:rsidRPr="00D378C4" w:rsidRDefault="00977CDD" w:rsidP="00977CDD">
            <w:pPr>
              <w:tabs>
                <w:tab w:val="center" w:pos="1874"/>
              </w:tabs>
              <w:spacing w:after="0" w:line="240" w:lineRule="auto"/>
              <w:rPr>
                <w:rFonts w:cs="Calibri"/>
                <w:i/>
                <w:iCs/>
                <w:color w:val="000000"/>
                <w:sz w:val="24"/>
                <w:szCs w:val="24"/>
              </w:rPr>
            </w:pPr>
            <w:r w:rsidRPr="00D378C4">
              <w:rPr>
                <w:rFonts w:cs="Calibri"/>
                <w:color w:val="000000"/>
                <w:sz w:val="24"/>
                <w:szCs w:val="24"/>
              </w:rPr>
              <w:t>Total</w:t>
            </w:r>
            <w:r w:rsidRPr="00D378C4">
              <w:rPr>
                <w:rFonts w:cs="Calibri"/>
                <w:color w:val="000000"/>
                <w:sz w:val="24"/>
                <w:szCs w:val="24"/>
              </w:rPr>
              <w:tab/>
            </w:r>
          </w:p>
        </w:tc>
        <w:tc>
          <w:tcPr>
            <w:tcW w:w="960" w:type="dxa"/>
            <w:noWrap/>
          </w:tcPr>
          <w:p w14:paraId="059C4F66" w14:textId="65FD3AE4" w:rsidR="00977CDD" w:rsidRPr="00977CDD" w:rsidRDefault="00977CDD"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977CDD">
              <w:rPr>
                <w:rFonts w:ascii="Calibri" w:hAnsi="Calibri" w:cs="Calibri"/>
                <w:color w:val="000000"/>
                <w:sz w:val="24"/>
                <w:szCs w:val="22"/>
              </w:rPr>
              <w:t>1872</w:t>
            </w:r>
          </w:p>
        </w:tc>
        <w:tc>
          <w:tcPr>
            <w:tcW w:w="960" w:type="dxa"/>
            <w:noWrap/>
          </w:tcPr>
          <w:p w14:paraId="589EB333" w14:textId="457718C6" w:rsidR="00977CDD" w:rsidRPr="00977CDD" w:rsidRDefault="00977CDD"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2"/>
              </w:rPr>
            </w:pPr>
            <w:r w:rsidRPr="00977CDD">
              <w:rPr>
                <w:rFonts w:ascii="Calibri" w:hAnsi="Calibri" w:cs="Calibri"/>
                <w:i/>
                <w:iCs/>
                <w:color w:val="000000"/>
                <w:sz w:val="24"/>
                <w:szCs w:val="22"/>
              </w:rPr>
              <w:t>100.0</w:t>
            </w:r>
          </w:p>
        </w:tc>
      </w:tr>
    </w:tbl>
    <w:p w14:paraId="4BF60B4C" w14:textId="77777777" w:rsidR="00893C67" w:rsidRDefault="00893C67" w:rsidP="00893C67">
      <w:pPr>
        <w:rPr>
          <w:b/>
        </w:rPr>
      </w:pPr>
    </w:p>
    <w:p w14:paraId="074D7B66" w14:textId="77777777" w:rsidR="00941D03" w:rsidRDefault="00941D03">
      <w:pPr>
        <w:spacing w:after="160" w:line="259" w:lineRule="auto"/>
        <w:rPr>
          <w:b/>
        </w:rPr>
      </w:pPr>
      <w:r>
        <w:rPr>
          <w:b/>
        </w:rPr>
        <w:br w:type="page"/>
      </w:r>
    </w:p>
    <w:p w14:paraId="391C4331" w14:textId="1489D8C3" w:rsidR="00893C67" w:rsidRPr="00190FD5" w:rsidRDefault="00893C67" w:rsidP="00893C67">
      <w:pPr>
        <w:rPr>
          <w:b/>
          <w:sz w:val="24"/>
          <w:szCs w:val="24"/>
        </w:rPr>
      </w:pPr>
      <w:r w:rsidRPr="00190FD5">
        <w:rPr>
          <w:b/>
          <w:sz w:val="24"/>
          <w:szCs w:val="24"/>
        </w:rPr>
        <w:lastRenderedPageBreak/>
        <w:t>Are you or a member of your household…?</w:t>
      </w:r>
    </w:p>
    <w:tbl>
      <w:tblPr>
        <w:tblStyle w:val="GridTable4-Accent5"/>
        <w:tblW w:w="8230" w:type="dxa"/>
        <w:tblLook w:val="04E0" w:firstRow="1" w:lastRow="1" w:firstColumn="1" w:lastColumn="0" w:noHBand="0" w:noVBand="1"/>
      </w:tblPr>
      <w:tblGrid>
        <w:gridCol w:w="4390"/>
        <w:gridCol w:w="960"/>
        <w:gridCol w:w="960"/>
        <w:gridCol w:w="1090"/>
        <w:gridCol w:w="830"/>
      </w:tblGrid>
      <w:tr w:rsidR="00893C67" w:rsidRPr="00D378C4" w14:paraId="011FA4CC" w14:textId="77777777" w:rsidTr="00205AF6">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0C4A8DD0" w14:textId="77777777" w:rsidR="00893C67" w:rsidRPr="00D378C4" w:rsidRDefault="00893C67" w:rsidP="00B51ED7">
            <w:pPr>
              <w:spacing w:after="0" w:line="240" w:lineRule="auto"/>
              <w:jc w:val="right"/>
              <w:rPr>
                <w:rFonts w:cstheme="minorHAnsi"/>
                <w:color w:val="FFFFFF" w:themeColor="background1"/>
                <w:sz w:val="24"/>
                <w:szCs w:val="24"/>
              </w:rPr>
            </w:pPr>
          </w:p>
        </w:tc>
        <w:tc>
          <w:tcPr>
            <w:tcW w:w="1920" w:type="dxa"/>
            <w:gridSpan w:val="2"/>
            <w:noWrap/>
          </w:tcPr>
          <w:p w14:paraId="232F2454" w14:textId="77777777" w:rsidR="00893C67" w:rsidRPr="00D378C4" w:rsidRDefault="00893C67" w:rsidP="00B51ED7">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You</w:t>
            </w:r>
          </w:p>
        </w:tc>
        <w:tc>
          <w:tcPr>
            <w:tcW w:w="1920" w:type="dxa"/>
            <w:gridSpan w:val="2"/>
          </w:tcPr>
          <w:p w14:paraId="62917418" w14:textId="77777777" w:rsidR="00893C67" w:rsidRPr="00D378C4" w:rsidRDefault="00893C67" w:rsidP="00B51ED7">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A member of your household</w:t>
            </w:r>
          </w:p>
        </w:tc>
      </w:tr>
      <w:tr w:rsidR="00893C67" w:rsidRPr="00B37D6F" w14:paraId="73FCF0E0"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3601E50D" w14:textId="77777777" w:rsidR="00893C67" w:rsidRPr="00B37D6F" w:rsidRDefault="00893C67" w:rsidP="00B51ED7">
            <w:pPr>
              <w:spacing w:after="0" w:line="240" w:lineRule="auto"/>
              <w:rPr>
                <w:rFonts w:ascii="Times New Roman" w:hAnsi="Times New Roman"/>
                <w:sz w:val="24"/>
                <w:szCs w:val="24"/>
              </w:rPr>
            </w:pPr>
          </w:p>
        </w:tc>
        <w:tc>
          <w:tcPr>
            <w:tcW w:w="960" w:type="dxa"/>
            <w:noWrap/>
          </w:tcPr>
          <w:p w14:paraId="01BCED62" w14:textId="77777777" w:rsidR="00893C67" w:rsidRPr="00B37D6F" w:rsidRDefault="00893C67"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b/>
                <w:bCs/>
                <w:color w:val="000000"/>
                <w:sz w:val="24"/>
                <w:szCs w:val="24"/>
              </w:rPr>
            </w:pPr>
            <w:r w:rsidRPr="00B37D6F">
              <w:rPr>
                <w:rFonts w:cs="Calibri"/>
                <w:b/>
                <w:bCs/>
                <w:color w:val="000000"/>
                <w:sz w:val="24"/>
                <w:szCs w:val="24"/>
              </w:rPr>
              <w:t>No.</w:t>
            </w:r>
          </w:p>
        </w:tc>
        <w:tc>
          <w:tcPr>
            <w:tcW w:w="960" w:type="dxa"/>
            <w:noWrap/>
          </w:tcPr>
          <w:p w14:paraId="47EB7662" w14:textId="77777777" w:rsidR="00893C67" w:rsidRPr="00B37D6F" w:rsidRDefault="00893C67"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b/>
                <w:bCs/>
                <w:color w:val="000000"/>
                <w:sz w:val="24"/>
                <w:szCs w:val="24"/>
              </w:rPr>
            </w:pPr>
            <w:r w:rsidRPr="00B37D6F">
              <w:rPr>
                <w:rFonts w:cs="Calibri"/>
                <w:b/>
                <w:bCs/>
                <w:color w:val="000000"/>
                <w:sz w:val="24"/>
                <w:szCs w:val="24"/>
              </w:rPr>
              <w:t>%</w:t>
            </w:r>
          </w:p>
        </w:tc>
        <w:tc>
          <w:tcPr>
            <w:tcW w:w="1090" w:type="dxa"/>
          </w:tcPr>
          <w:p w14:paraId="2F2966C5" w14:textId="77777777" w:rsidR="00893C67" w:rsidRPr="00B37D6F" w:rsidRDefault="00893C67"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b/>
                <w:bCs/>
                <w:color w:val="000000"/>
                <w:sz w:val="24"/>
                <w:szCs w:val="24"/>
              </w:rPr>
            </w:pPr>
            <w:r w:rsidRPr="00B37D6F">
              <w:rPr>
                <w:rFonts w:cs="Calibri"/>
                <w:b/>
                <w:bCs/>
                <w:color w:val="000000"/>
                <w:sz w:val="24"/>
                <w:szCs w:val="24"/>
              </w:rPr>
              <w:t>No.</w:t>
            </w:r>
          </w:p>
        </w:tc>
        <w:tc>
          <w:tcPr>
            <w:tcW w:w="830" w:type="dxa"/>
          </w:tcPr>
          <w:p w14:paraId="625863E3" w14:textId="77777777" w:rsidR="00893C67" w:rsidRPr="00B37D6F" w:rsidRDefault="00893C67"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b/>
                <w:bCs/>
                <w:color w:val="000000"/>
                <w:sz w:val="24"/>
                <w:szCs w:val="24"/>
              </w:rPr>
            </w:pPr>
            <w:r w:rsidRPr="00B37D6F">
              <w:rPr>
                <w:rFonts w:cs="Calibri"/>
                <w:b/>
                <w:bCs/>
                <w:color w:val="000000"/>
                <w:sz w:val="24"/>
                <w:szCs w:val="24"/>
              </w:rPr>
              <w:t>%</w:t>
            </w:r>
          </w:p>
        </w:tc>
      </w:tr>
      <w:tr w:rsidR="00526D68" w:rsidRPr="00D378C4" w14:paraId="616F2470"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49B1B36A" w14:textId="77777777" w:rsidR="00526D68" w:rsidRPr="00D378C4" w:rsidRDefault="00526D68" w:rsidP="00526D68">
            <w:pPr>
              <w:spacing w:after="0" w:line="240" w:lineRule="auto"/>
              <w:rPr>
                <w:rFonts w:cs="Calibri"/>
                <w:color w:val="000000"/>
                <w:sz w:val="24"/>
                <w:szCs w:val="24"/>
              </w:rPr>
            </w:pPr>
            <w:r w:rsidRPr="00D378C4">
              <w:rPr>
                <w:rFonts w:cs="Calibri"/>
                <w:color w:val="000000"/>
                <w:sz w:val="24"/>
                <w:szCs w:val="24"/>
              </w:rPr>
              <w:t>Currently serving in the armed forces</w:t>
            </w:r>
          </w:p>
        </w:tc>
        <w:tc>
          <w:tcPr>
            <w:tcW w:w="960" w:type="dxa"/>
            <w:noWrap/>
          </w:tcPr>
          <w:p w14:paraId="413CD508" w14:textId="645C3FA5" w:rsidR="00526D68" w:rsidRPr="00B1104B" w:rsidRDefault="00526D6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B1104B">
              <w:rPr>
                <w:rFonts w:ascii="Calibri" w:hAnsi="Calibri" w:cs="Calibri"/>
                <w:color w:val="000000"/>
                <w:sz w:val="24"/>
                <w:szCs w:val="22"/>
              </w:rPr>
              <w:t>5</w:t>
            </w:r>
          </w:p>
        </w:tc>
        <w:tc>
          <w:tcPr>
            <w:tcW w:w="960" w:type="dxa"/>
            <w:noWrap/>
          </w:tcPr>
          <w:p w14:paraId="55C5607B" w14:textId="420277AE" w:rsidR="00526D68" w:rsidRPr="00B1104B" w:rsidRDefault="00526D6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B1104B">
              <w:rPr>
                <w:rFonts w:ascii="Calibri" w:hAnsi="Calibri" w:cs="Calibri"/>
                <w:i/>
                <w:iCs/>
                <w:color w:val="000000"/>
                <w:sz w:val="24"/>
                <w:szCs w:val="22"/>
              </w:rPr>
              <w:t>0.3</w:t>
            </w:r>
          </w:p>
        </w:tc>
        <w:tc>
          <w:tcPr>
            <w:tcW w:w="1090" w:type="dxa"/>
          </w:tcPr>
          <w:p w14:paraId="101340F4" w14:textId="470E5821" w:rsidR="00526D68" w:rsidRPr="00C0455D" w:rsidRDefault="00526D6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C0455D">
              <w:rPr>
                <w:rFonts w:ascii="Calibri" w:hAnsi="Calibri" w:cs="Calibri"/>
                <w:color w:val="000000"/>
                <w:sz w:val="24"/>
                <w:szCs w:val="22"/>
              </w:rPr>
              <w:t>6</w:t>
            </w:r>
          </w:p>
        </w:tc>
        <w:tc>
          <w:tcPr>
            <w:tcW w:w="830" w:type="dxa"/>
          </w:tcPr>
          <w:p w14:paraId="4DAF8431" w14:textId="0C57BE70" w:rsidR="00526D68" w:rsidRPr="00C0455D" w:rsidRDefault="00526D6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C0455D">
              <w:rPr>
                <w:rFonts w:ascii="Calibri" w:hAnsi="Calibri" w:cs="Calibri"/>
                <w:i/>
                <w:iCs/>
                <w:color w:val="000000"/>
                <w:sz w:val="24"/>
                <w:szCs w:val="22"/>
              </w:rPr>
              <w:t>0.4</w:t>
            </w:r>
          </w:p>
        </w:tc>
      </w:tr>
      <w:tr w:rsidR="00526D68" w:rsidRPr="00D378C4" w14:paraId="0E7742FF"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7FD5D851" w14:textId="77777777" w:rsidR="00526D68" w:rsidRPr="00D378C4" w:rsidRDefault="00526D68" w:rsidP="00526D68">
            <w:pPr>
              <w:spacing w:after="0" w:line="240" w:lineRule="auto"/>
              <w:rPr>
                <w:rFonts w:cs="Calibri"/>
                <w:color w:val="000000"/>
                <w:sz w:val="24"/>
                <w:szCs w:val="24"/>
              </w:rPr>
            </w:pPr>
            <w:r w:rsidRPr="00D378C4">
              <w:rPr>
                <w:rFonts w:cs="Calibri"/>
                <w:color w:val="000000"/>
                <w:sz w:val="24"/>
                <w:szCs w:val="24"/>
              </w:rPr>
              <w:t>An armed forces service leaver (Veteran)</w:t>
            </w:r>
          </w:p>
        </w:tc>
        <w:tc>
          <w:tcPr>
            <w:tcW w:w="960" w:type="dxa"/>
            <w:noWrap/>
          </w:tcPr>
          <w:p w14:paraId="49D89063" w14:textId="73B626C6" w:rsidR="00526D68" w:rsidRPr="00B1104B" w:rsidRDefault="00526D6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B1104B">
              <w:rPr>
                <w:rFonts w:ascii="Calibri" w:hAnsi="Calibri" w:cs="Calibri"/>
                <w:color w:val="000000"/>
                <w:sz w:val="24"/>
                <w:szCs w:val="22"/>
              </w:rPr>
              <w:t>39</w:t>
            </w:r>
          </w:p>
        </w:tc>
        <w:tc>
          <w:tcPr>
            <w:tcW w:w="960" w:type="dxa"/>
            <w:noWrap/>
          </w:tcPr>
          <w:p w14:paraId="142814A3" w14:textId="2DFA6E98" w:rsidR="00526D68" w:rsidRPr="00B1104B" w:rsidRDefault="00526D6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B1104B">
              <w:rPr>
                <w:rFonts w:ascii="Calibri" w:hAnsi="Calibri" w:cs="Calibri"/>
                <w:i/>
                <w:iCs/>
                <w:color w:val="000000"/>
                <w:sz w:val="24"/>
                <w:szCs w:val="22"/>
              </w:rPr>
              <w:t>2.4</w:t>
            </w:r>
          </w:p>
        </w:tc>
        <w:tc>
          <w:tcPr>
            <w:tcW w:w="1090" w:type="dxa"/>
          </w:tcPr>
          <w:p w14:paraId="60AC6F8E" w14:textId="1D317700" w:rsidR="00526D68" w:rsidRPr="00C0455D" w:rsidRDefault="00526D6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C0455D">
              <w:rPr>
                <w:rFonts w:ascii="Calibri" w:hAnsi="Calibri" w:cs="Calibri"/>
                <w:color w:val="000000"/>
                <w:sz w:val="24"/>
                <w:szCs w:val="22"/>
              </w:rPr>
              <w:t>28</w:t>
            </w:r>
          </w:p>
        </w:tc>
        <w:tc>
          <w:tcPr>
            <w:tcW w:w="830" w:type="dxa"/>
          </w:tcPr>
          <w:p w14:paraId="52407938" w14:textId="7B14D71F" w:rsidR="00526D68" w:rsidRPr="00C0455D" w:rsidRDefault="00C61773"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C0455D">
              <w:rPr>
                <w:rFonts w:cs="Calibri"/>
                <w:i/>
                <w:iCs/>
                <w:color w:val="000000"/>
                <w:sz w:val="24"/>
                <w:szCs w:val="22"/>
              </w:rPr>
              <w:t>2.0</w:t>
            </w:r>
          </w:p>
        </w:tc>
      </w:tr>
      <w:tr w:rsidR="00526D68" w:rsidRPr="00D378C4" w14:paraId="6C92986C"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1051E876" w14:textId="77777777" w:rsidR="00526D68" w:rsidRPr="00D378C4" w:rsidRDefault="00526D68" w:rsidP="00526D68">
            <w:pPr>
              <w:spacing w:after="0" w:line="240" w:lineRule="auto"/>
              <w:rPr>
                <w:rFonts w:cs="Calibri"/>
                <w:color w:val="000000"/>
                <w:sz w:val="24"/>
                <w:szCs w:val="24"/>
              </w:rPr>
            </w:pPr>
            <w:r w:rsidRPr="00D378C4">
              <w:rPr>
                <w:rFonts w:cs="Calibri"/>
                <w:color w:val="000000"/>
                <w:sz w:val="24"/>
                <w:szCs w:val="24"/>
              </w:rPr>
              <w:t>Not applicable</w:t>
            </w:r>
          </w:p>
        </w:tc>
        <w:tc>
          <w:tcPr>
            <w:tcW w:w="960" w:type="dxa"/>
            <w:noWrap/>
          </w:tcPr>
          <w:p w14:paraId="314FB6B5" w14:textId="7B719003" w:rsidR="00526D68" w:rsidRPr="00B1104B" w:rsidRDefault="00526D6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B1104B">
              <w:rPr>
                <w:rFonts w:ascii="Calibri" w:hAnsi="Calibri" w:cs="Calibri"/>
                <w:color w:val="000000"/>
                <w:sz w:val="24"/>
                <w:szCs w:val="22"/>
              </w:rPr>
              <w:t>1600</w:t>
            </w:r>
          </w:p>
        </w:tc>
        <w:tc>
          <w:tcPr>
            <w:tcW w:w="960" w:type="dxa"/>
            <w:noWrap/>
          </w:tcPr>
          <w:p w14:paraId="5A210E4D" w14:textId="4EAEB847" w:rsidR="00526D68" w:rsidRPr="00B1104B" w:rsidRDefault="00526D6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B1104B">
              <w:rPr>
                <w:rFonts w:ascii="Calibri" w:hAnsi="Calibri" w:cs="Calibri"/>
                <w:i/>
                <w:iCs/>
                <w:color w:val="000000"/>
                <w:sz w:val="24"/>
                <w:szCs w:val="22"/>
              </w:rPr>
              <w:t>97.3</w:t>
            </w:r>
          </w:p>
        </w:tc>
        <w:tc>
          <w:tcPr>
            <w:tcW w:w="1090" w:type="dxa"/>
          </w:tcPr>
          <w:p w14:paraId="412E83ED" w14:textId="0F272025" w:rsidR="00526D68" w:rsidRPr="00C0455D" w:rsidRDefault="00526D6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C0455D">
              <w:rPr>
                <w:rFonts w:ascii="Calibri" w:hAnsi="Calibri" w:cs="Calibri"/>
                <w:color w:val="000000"/>
                <w:sz w:val="24"/>
                <w:szCs w:val="22"/>
              </w:rPr>
              <w:t>1391</w:t>
            </w:r>
          </w:p>
        </w:tc>
        <w:tc>
          <w:tcPr>
            <w:tcW w:w="830" w:type="dxa"/>
          </w:tcPr>
          <w:p w14:paraId="308800C7" w14:textId="3E23EBFF" w:rsidR="00526D68" w:rsidRPr="00C0455D" w:rsidRDefault="00C0455D"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C0455D">
              <w:rPr>
                <w:rFonts w:ascii="Calibri" w:hAnsi="Calibri" w:cs="Calibri"/>
                <w:i/>
                <w:iCs/>
                <w:color w:val="000000"/>
                <w:sz w:val="24"/>
                <w:szCs w:val="22"/>
              </w:rPr>
              <w:t>97.6</w:t>
            </w:r>
          </w:p>
        </w:tc>
      </w:tr>
      <w:tr w:rsidR="00526D68" w:rsidRPr="00D378C4" w14:paraId="64624F55" w14:textId="77777777" w:rsidTr="00B37D6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29C1EBB9" w14:textId="7E08FEFD" w:rsidR="00526D68" w:rsidRPr="00D378C4" w:rsidRDefault="00526D68" w:rsidP="00526D68">
            <w:pPr>
              <w:spacing w:after="0" w:line="240" w:lineRule="auto"/>
              <w:rPr>
                <w:rFonts w:cs="Calibri"/>
                <w:color w:val="000000"/>
                <w:sz w:val="24"/>
                <w:szCs w:val="24"/>
              </w:rPr>
            </w:pPr>
            <w:r>
              <w:rPr>
                <w:rFonts w:cs="Calibri"/>
                <w:color w:val="000000"/>
                <w:sz w:val="24"/>
                <w:szCs w:val="24"/>
              </w:rPr>
              <w:t>Total</w:t>
            </w:r>
          </w:p>
        </w:tc>
        <w:tc>
          <w:tcPr>
            <w:tcW w:w="960" w:type="dxa"/>
            <w:noWrap/>
          </w:tcPr>
          <w:p w14:paraId="0F7CD667" w14:textId="1FE058EE" w:rsidR="00526D68" w:rsidRPr="00B1104B" w:rsidRDefault="00526D68"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B1104B">
              <w:rPr>
                <w:rFonts w:ascii="Calibri" w:hAnsi="Calibri" w:cs="Calibri"/>
                <w:color w:val="000000"/>
                <w:sz w:val="24"/>
                <w:szCs w:val="22"/>
              </w:rPr>
              <w:t>1644</w:t>
            </w:r>
          </w:p>
        </w:tc>
        <w:tc>
          <w:tcPr>
            <w:tcW w:w="960" w:type="dxa"/>
            <w:noWrap/>
          </w:tcPr>
          <w:p w14:paraId="4339D7C1" w14:textId="7CC073D4" w:rsidR="00526D68" w:rsidRPr="00B1104B" w:rsidRDefault="00526D68"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2"/>
              </w:rPr>
            </w:pPr>
            <w:r w:rsidRPr="00B1104B">
              <w:rPr>
                <w:rFonts w:ascii="Calibri" w:hAnsi="Calibri" w:cs="Calibri"/>
                <w:i/>
                <w:iCs/>
                <w:color w:val="000000"/>
                <w:sz w:val="24"/>
                <w:szCs w:val="22"/>
              </w:rPr>
              <w:t>100.0</w:t>
            </w:r>
          </w:p>
        </w:tc>
        <w:tc>
          <w:tcPr>
            <w:tcW w:w="1090" w:type="dxa"/>
          </w:tcPr>
          <w:p w14:paraId="1D16D2A5" w14:textId="115BAC1E" w:rsidR="00526D68" w:rsidRPr="00C0455D" w:rsidRDefault="00C61773"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C0455D">
              <w:rPr>
                <w:rFonts w:cs="Calibri"/>
                <w:color w:val="000000"/>
                <w:sz w:val="24"/>
                <w:szCs w:val="22"/>
              </w:rPr>
              <w:t>1425</w:t>
            </w:r>
          </w:p>
        </w:tc>
        <w:tc>
          <w:tcPr>
            <w:tcW w:w="830" w:type="dxa"/>
          </w:tcPr>
          <w:p w14:paraId="0F9BBB04" w14:textId="3ECF5CFA" w:rsidR="00526D68" w:rsidRPr="00C0455D" w:rsidRDefault="00526D68"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C0455D">
              <w:rPr>
                <w:rFonts w:ascii="Calibri" w:hAnsi="Calibri" w:cs="Calibri"/>
                <w:i/>
                <w:iCs/>
                <w:color w:val="000000"/>
                <w:sz w:val="24"/>
                <w:szCs w:val="22"/>
              </w:rPr>
              <w:t>-</w:t>
            </w:r>
          </w:p>
        </w:tc>
      </w:tr>
    </w:tbl>
    <w:p w14:paraId="4EEE6809" w14:textId="77777777" w:rsidR="00893C67" w:rsidRPr="00FD0EF8" w:rsidRDefault="00893C67" w:rsidP="00893C67"/>
    <w:p w14:paraId="2B1A0467" w14:textId="77777777" w:rsidR="00893C67" w:rsidRPr="001A1C0D" w:rsidRDefault="00893C67" w:rsidP="00893C67">
      <w:pPr>
        <w:rPr>
          <w:b/>
          <w:sz w:val="24"/>
          <w:szCs w:val="24"/>
        </w:rPr>
      </w:pPr>
      <w:r w:rsidRPr="001A1C0D">
        <w:rPr>
          <w:b/>
          <w:sz w:val="24"/>
          <w:szCs w:val="24"/>
        </w:rPr>
        <w:t>Do you identify as a disabled person?</w:t>
      </w:r>
    </w:p>
    <w:tbl>
      <w:tblPr>
        <w:tblStyle w:val="GridTable4-Accent5"/>
        <w:tblW w:w="4042" w:type="dxa"/>
        <w:tblLook w:val="04E0" w:firstRow="1" w:lastRow="1" w:firstColumn="1" w:lastColumn="0" w:noHBand="0" w:noVBand="1"/>
      </w:tblPr>
      <w:tblGrid>
        <w:gridCol w:w="2122"/>
        <w:gridCol w:w="960"/>
        <w:gridCol w:w="960"/>
      </w:tblGrid>
      <w:tr w:rsidR="00893C67" w:rsidRPr="00D378C4" w14:paraId="0BFAE651"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2027A2CF" w14:textId="77777777" w:rsidR="00893C67" w:rsidRPr="00D378C4" w:rsidRDefault="00893C67" w:rsidP="00B51ED7">
            <w:pPr>
              <w:spacing w:after="0" w:line="240" w:lineRule="auto"/>
              <w:jc w:val="right"/>
              <w:rPr>
                <w:rFonts w:cstheme="minorHAnsi"/>
                <w:color w:val="FFFFFF" w:themeColor="background1"/>
                <w:sz w:val="24"/>
                <w:szCs w:val="24"/>
              </w:rPr>
            </w:pPr>
          </w:p>
        </w:tc>
        <w:tc>
          <w:tcPr>
            <w:tcW w:w="960" w:type="dxa"/>
            <w:noWrap/>
            <w:hideMark/>
          </w:tcPr>
          <w:p w14:paraId="2B9DAC4D"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5AE7DC4A"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427907" w:rsidRPr="00D378C4" w14:paraId="72FC9FF6"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33626654" w14:textId="77777777" w:rsidR="00427907" w:rsidRPr="00FD0EF8" w:rsidRDefault="00427907" w:rsidP="00427907">
            <w:pPr>
              <w:spacing w:after="0" w:line="240" w:lineRule="auto"/>
              <w:rPr>
                <w:rFonts w:cs="Calibri"/>
                <w:color w:val="000000"/>
                <w:sz w:val="24"/>
                <w:szCs w:val="24"/>
              </w:rPr>
            </w:pPr>
            <w:r w:rsidRPr="00D378C4">
              <w:rPr>
                <w:rFonts w:cs="Calibri"/>
                <w:color w:val="000000"/>
                <w:sz w:val="24"/>
                <w:szCs w:val="24"/>
              </w:rPr>
              <w:t>Yes</w:t>
            </w:r>
          </w:p>
        </w:tc>
        <w:tc>
          <w:tcPr>
            <w:tcW w:w="960" w:type="dxa"/>
            <w:noWrap/>
          </w:tcPr>
          <w:p w14:paraId="60FC6122" w14:textId="3FC7ED3E" w:rsidR="00427907" w:rsidRPr="00427907" w:rsidRDefault="00427907"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427907">
              <w:rPr>
                <w:rFonts w:ascii="Calibri" w:hAnsi="Calibri" w:cs="Calibri"/>
                <w:color w:val="000000"/>
                <w:sz w:val="24"/>
                <w:szCs w:val="22"/>
              </w:rPr>
              <w:t>321</w:t>
            </w:r>
          </w:p>
        </w:tc>
        <w:tc>
          <w:tcPr>
            <w:tcW w:w="960" w:type="dxa"/>
            <w:noWrap/>
          </w:tcPr>
          <w:p w14:paraId="4D272D2B" w14:textId="73E52C47" w:rsidR="00427907" w:rsidRPr="00427907" w:rsidRDefault="00427907"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427907">
              <w:rPr>
                <w:rFonts w:ascii="Calibri" w:hAnsi="Calibri" w:cs="Calibri"/>
                <w:i/>
                <w:iCs/>
                <w:color w:val="000000"/>
                <w:sz w:val="24"/>
                <w:szCs w:val="22"/>
              </w:rPr>
              <w:t>17.4</w:t>
            </w:r>
          </w:p>
        </w:tc>
      </w:tr>
      <w:tr w:rsidR="00427907" w:rsidRPr="00D378C4" w14:paraId="4F5C66AD"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60919C4C" w14:textId="77777777" w:rsidR="00427907" w:rsidRPr="00FD0EF8" w:rsidRDefault="00427907" w:rsidP="00427907">
            <w:pPr>
              <w:spacing w:after="0" w:line="240" w:lineRule="auto"/>
              <w:rPr>
                <w:rFonts w:cs="Calibri"/>
                <w:color w:val="000000"/>
                <w:sz w:val="24"/>
                <w:szCs w:val="24"/>
              </w:rPr>
            </w:pPr>
            <w:r w:rsidRPr="00D378C4">
              <w:rPr>
                <w:rFonts w:cs="Calibri"/>
                <w:color w:val="000000"/>
                <w:sz w:val="24"/>
                <w:szCs w:val="24"/>
              </w:rPr>
              <w:t xml:space="preserve">No </w:t>
            </w:r>
          </w:p>
        </w:tc>
        <w:tc>
          <w:tcPr>
            <w:tcW w:w="960" w:type="dxa"/>
            <w:noWrap/>
          </w:tcPr>
          <w:p w14:paraId="4D25FA3B" w14:textId="39E087F2" w:rsidR="00427907" w:rsidRPr="00427907" w:rsidRDefault="00427907"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427907">
              <w:rPr>
                <w:rFonts w:ascii="Calibri" w:hAnsi="Calibri" w:cs="Calibri"/>
                <w:color w:val="000000"/>
                <w:sz w:val="24"/>
                <w:szCs w:val="22"/>
              </w:rPr>
              <w:t>1434</w:t>
            </w:r>
          </w:p>
        </w:tc>
        <w:tc>
          <w:tcPr>
            <w:tcW w:w="960" w:type="dxa"/>
            <w:noWrap/>
          </w:tcPr>
          <w:p w14:paraId="44FD957B" w14:textId="75CC14F8" w:rsidR="00427907" w:rsidRPr="00427907" w:rsidRDefault="00427907"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427907">
              <w:rPr>
                <w:rFonts w:ascii="Calibri" w:hAnsi="Calibri" w:cs="Calibri"/>
                <w:i/>
                <w:iCs/>
                <w:color w:val="000000"/>
                <w:sz w:val="24"/>
                <w:szCs w:val="22"/>
              </w:rPr>
              <w:t>77.7</w:t>
            </w:r>
          </w:p>
        </w:tc>
      </w:tr>
      <w:tr w:rsidR="00427907" w:rsidRPr="00D378C4" w14:paraId="211B6714"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26DBD045" w14:textId="77777777" w:rsidR="00427907" w:rsidRPr="00FD0EF8" w:rsidRDefault="00427907" w:rsidP="00427907">
            <w:pPr>
              <w:spacing w:after="0" w:line="240" w:lineRule="auto"/>
              <w:rPr>
                <w:rFonts w:cs="Calibri"/>
                <w:color w:val="000000"/>
                <w:sz w:val="24"/>
                <w:szCs w:val="24"/>
              </w:rPr>
            </w:pPr>
            <w:r w:rsidRPr="00D378C4">
              <w:rPr>
                <w:rFonts w:cs="Calibri"/>
                <w:color w:val="000000"/>
                <w:sz w:val="24"/>
                <w:szCs w:val="24"/>
              </w:rPr>
              <w:t>Prefer not to say</w:t>
            </w:r>
          </w:p>
        </w:tc>
        <w:tc>
          <w:tcPr>
            <w:tcW w:w="960" w:type="dxa"/>
            <w:noWrap/>
          </w:tcPr>
          <w:p w14:paraId="59D19D3D" w14:textId="314D67EE" w:rsidR="00427907" w:rsidRPr="00427907" w:rsidRDefault="00427907"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427907">
              <w:rPr>
                <w:rFonts w:ascii="Calibri" w:hAnsi="Calibri" w:cs="Calibri"/>
                <w:color w:val="000000"/>
                <w:sz w:val="24"/>
                <w:szCs w:val="22"/>
              </w:rPr>
              <w:t>91</w:t>
            </w:r>
          </w:p>
        </w:tc>
        <w:tc>
          <w:tcPr>
            <w:tcW w:w="960" w:type="dxa"/>
            <w:noWrap/>
          </w:tcPr>
          <w:p w14:paraId="598A1383" w14:textId="0198D66E" w:rsidR="00427907" w:rsidRPr="00427907" w:rsidRDefault="00427907"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427907">
              <w:rPr>
                <w:rFonts w:ascii="Calibri" w:hAnsi="Calibri" w:cs="Calibri"/>
                <w:i/>
                <w:iCs/>
                <w:color w:val="000000"/>
                <w:sz w:val="24"/>
                <w:szCs w:val="22"/>
              </w:rPr>
              <w:t>4.9</w:t>
            </w:r>
          </w:p>
        </w:tc>
      </w:tr>
      <w:tr w:rsidR="00427907" w:rsidRPr="00D378C4" w14:paraId="1BFE1562" w14:textId="77777777" w:rsidTr="00B37D6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334E1F9E" w14:textId="77777777" w:rsidR="00427907" w:rsidRPr="00FD0EF8" w:rsidRDefault="00427907" w:rsidP="00427907">
            <w:pPr>
              <w:spacing w:after="0" w:line="240" w:lineRule="auto"/>
              <w:rPr>
                <w:rFonts w:cs="Calibri"/>
                <w:i/>
                <w:iCs/>
                <w:color w:val="000000"/>
                <w:sz w:val="24"/>
                <w:szCs w:val="24"/>
              </w:rPr>
            </w:pPr>
            <w:r w:rsidRPr="00D378C4">
              <w:rPr>
                <w:rFonts w:cs="Calibri"/>
                <w:color w:val="000000"/>
                <w:sz w:val="24"/>
                <w:szCs w:val="24"/>
              </w:rPr>
              <w:t>Total</w:t>
            </w:r>
          </w:p>
        </w:tc>
        <w:tc>
          <w:tcPr>
            <w:tcW w:w="960" w:type="dxa"/>
            <w:noWrap/>
          </w:tcPr>
          <w:p w14:paraId="571FB076" w14:textId="5F66D994" w:rsidR="00427907" w:rsidRPr="00427907" w:rsidRDefault="00427907"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427907">
              <w:rPr>
                <w:rFonts w:ascii="Calibri" w:hAnsi="Calibri" w:cs="Calibri"/>
                <w:color w:val="000000"/>
                <w:sz w:val="24"/>
                <w:szCs w:val="22"/>
              </w:rPr>
              <w:t>1846</w:t>
            </w:r>
          </w:p>
        </w:tc>
        <w:tc>
          <w:tcPr>
            <w:tcW w:w="960" w:type="dxa"/>
            <w:noWrap/>
          </w:tcPr>
          <w:p w14:paraId="75C18451" w14:textId="6A9D183F" w:rsidR="00427907" w:rsidRPr="00427907" w:rsidRDefault="00427907"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2"/>
              </w:rPr>
            </w:pPr>
            <w:r w:rsidRPr="00427907">
              <w:rPr>
                <w:rFonts w:ascii="Calibri" w:hAnsi="Calibri" w:cs="Calibri"/>
                <w:i/>
                <w:iCs/>
                <w:color w:val="000000"/>
                <w:sz w:val="24"/>
                <w:szCs w:val="22"/>
              </w:rPr>
              <w:t>100.0</w:t>
            </w:r>
          </w:p>
        </w:tc>
      </w:tr>
    </w:tbl>
    <w:p w14:paraId="7D87111D" w14:textId="77777777" w:rsidR="00893C67" w:rsidRPr="00FD0EF8" w:rsidRDefault="00893C67" w:rsidP="00893C67">
      <w:pPr>
        <w:spacing w:after="0"/>
      </w:pPr>
    </w:p>
    <w:p w14:paraId="41A86E6F" w14:textId="77777777" w:rsidR="00893C67" w:rsidRPr="001A1C0D" w:rsidRDefault="00893C67" w:rsidP="00893C67">
      <w:pPr>
        <w:rPr>
          <w:b/>
          <w:sz w:val="24"/>
          <w:szCs w:val="24"/>
        </w:rPr>
      </w:pPr>
      <w:r w:rsidRPr="001A1C0D">
        <w:rPr>
          <w:b/>
          <w:sz w:val="24"/>
          <w:szCs w:val="24"/>
        </w:rPr>
        <w:t>Please tick any of the following that apply to you:</w:t>
      </w:r>
    </w:p>
    <w:tbl>
      <w:tblPr>
        <w:tblStyle w:val="GridTable4-Accent5"/>
        <w:tblW w:w="6310" w:type="dxa"/>
        <w:tblLook w:val="04E0" w:firstRow="1" w:lastRow="1" w:firstColumn="1" w:lastColumn="0" w:noHBand="0" w:noVBand="1"/>
      </w:tblPr>
      <w:tblGrid>
        <w:gridCol w:w="4390"/>
        <w:gridCol w:w="960"/>
        <w:gridCol w:w="960"/>
      </w:tblGrid>
      <w:tr w:rsidR="00893C67" w:rsidRPr="00D378C4" w14:paraId="4978A4FB"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75A17D8D" w14:textId="77777777" w:rsidR="00893C67" w:rsidRPr="00D378C4" w:rsidRDefault="00893C67" w:rsidP="00B51ED7">
            <w:pPr>
              <w:spacing w:after="0" w:line="240" w:lineRule="auto"/>
              <w:jc w:val="right"/>
              <w:rPr>
                <w:rFonts w:cstheme="minorHAnsi"/>
                <w:color w:val="FFFFFF" w:themeColor="background1"/>
                <w:sz w:val="24"/>
                <w:szCs w:val="24"/>
              </w:rPr>
            </w:pPr>
          </w:p>
        </w:tc>
        <w:tc>
          <w:tcPr>
            <w:tcW w:w="960" w:type="dxa"/>
            <w:noWrap/>
            <w:hideMark/>
          </w:tcPr>
          <w:p w14:paraId="4F5A7346"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5C051161"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D46FD5" w:rsidRPr="00D378C4" w14:paraId="4384B2FA"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345E1CDB" w14:textId="346044C6" w:rsidR="00D46FD5" w:rsidRPr="00D46FD5" w:rsidRDefault="00D46FD5" w:rsidP="00D46FD5">
            <w:pPr>
              <w:spacing w:after="0" w:line="240" w:lineRule="auto"/>
              <w:rPr>
                <w:rFonts w:cs="Calibri"/>
                <w:color w:val="000000"/>
                <w:sz w:val="24"/>
                <w:szCs w:val="22"/>
              </w:rPr>
            </w:pPr>
            <w:r w:rsidRPr="00D46FD5">
              <w:rPr>
                <w:rFonts w:ascii="Calibri" w:hAnsi="Calibri" w:cs="Calibri"/>
                <w:color w:val="000000"/>
                <w:sz w:val="24"/>
                <w:szCs w:val="22"/>
              </w:rPr>
              <w:t>Deaf/ Deafened/ Hard of hearing</w:t>
            </w:r>
          </w:p>
        </w:tc>
        <w:tc>
          <w:tcPr>
            <w:tcW w:w="960" w:type="dxa"/>
            <w:noWrap/>
          </w:tcPr>
          <w:p w14:paraId="1985D813" w14:textId="365235AE" w:rsidR="00D46FD5" w:rsidRPr="00D46FD5" w:rsidRDefault="00D46FD5"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D46FD5">
              <w:rPr>
                <w:rFonts w:ascii="Calibri" w:hAnsi="Calibri" w:cs="Calibri"/>
                <w:color w:val="000000"/>
                <w:sz w:val="24"/>
                <w:szCs w:val="22"/>
              </w:rPr>
              <w:t>196</w:t>
            </w:r>
          </w:p>
        </w:tc>
        <w:tc>
          <w:tcPr>
            <w:tcW w:w="960" w:type="dxa"/>
            <w:noWrap/>
          </w:tcPr>
          <w:p w14:paraId="3EBF1490" w14:textId="21164585" w:rsidR="00D46FD5" w:rsidRPr="00D46FD5" w:rsidRDefault="00D46FD5"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D46FD5">
              <w:rPr>
                <w:rFonts w:ascii="Calibri" w:hAnsi="Calibri" w:cs="Calibri"/>
                <w:i/>
                <w:iCs/>
                <w:color w:val="000000"/>
                <w:sz w:val="24"/>
                <w:szCs w:val="22"/>
              </w:rPr>
              <w:t>12.1</w:t>
            </w:r>
          </w:p>
        </w:tc>
      </w:tr>
      <w:tr w:rsidR="00D46FD5" w:rsidRPr="00D378C4" w14:paraId="6CA0B298"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54D2F26B" w14:textId="35A6586B" w:rsidR="00D46FD5" w:rsidRPr="00D46FD5" w:rsidRDefault="00D46FD5" w:rsidP="00D46FD5">
            <w:pPr>
              <w:spacing w:after="0" w:line="240" w:lineRule="auto"/>
              <w:rPr>
                <w:rFonts w:cs="Calibri"/>
                <w:color w:val="000000"/>
                <w:sz w:val="24"/>
                <w:szCs w:val="22"/>
              </w:rPr>
            </w:pPr>
            <w:r w:rsidRPr="00D46FD5">
              <w:rPr>
                <w:rFonts w:ascii="Calibri" w:hAnsi="Calibri" w:cs="Calibri"/>
                <w:color w:val="000000"/>
                <w:sz w:val="24"/>
                <w:szCs w:val="22"/>
              </w:rPr>
              <w:t>Mental health difficulties</w:t>
            </w:r>
          </w:p>
        </w:tc>
        <w:tc>
          <w:tcPr>
            <w:tcW w:w="960" w:type="dxa"/>
            <w:noWrap/>
          </w:tcPr>
          <w:p w14:paraId="3BAAC54B" w14:textId="521368D4" w:rsidR="00D46FD5" w:rsidRPr="00D46FD5" w:rsidRDefault="00D46FD5"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D46FD5">
              <w:rPr>
                <w:rFonts w:ascii="Calibri" w:hAnsi="Calibri" w:cs="Calibri"/>
                <w:color w:val="000000"/>
                <w:sz w:val="24"/>
                <w:szCs w:val="22"/>
              </w:rPr>
              <w:t>51</w:t>
            </w:r>
          </w:p>
        </w:tc>
        <w:tc>
          <w:tcPr>
            <w:tcW w:w="960" w:type="dxa"/>
            <w:noWrap/>
          </w:tcPr>
          <w:p w14:paraId="215FA098" w14:textId="7588807D" w:rsidR="00D46FD5" w:rsidRPr="00D46FD5" w:rsidRDefault="00D46FD5"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D46FD5">
              <w:rPr>
                <w:rFonts w:ascii="Calibri" w:hAnsi="Calibri" w:cs="Calibri"/>
                <w:i/>
                <w:iCs/>
                <w:color w:val="000000"/>
                <w:sz w:val="24"/>
                <w:szCs w:val="22"/>
              </w:rPr>
              <w:t>3.1</w:t>
            </w:r>
          </w:p>
        </w:tc>
      </w:tr>
      <w:tr w:rsidR="00D46FD5" w:rsidRPr="00D378C4" w14:paraId="7DA5E07D"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6BF06714" w14:textId="382B5E07" w:rsidR="00D46FD5" w:rsidRPr="00D46FD5" w:rsidRDefault="00D46FD5" w:rsidP="00D46FD5">
            <w:pPr>
              <w:spacing w:after="0" w:line="240" w:lineRule="auto"/>
              <w:rPr>
                <w:rFonts w:cs="Calibri"/>
                <w:color w:val="000000"/>
                <w:sz w:val="24"/>
                <w:szCs w:val="22"/>
              </w:rPr>
            </w:pPr>
            <w:r w:rsidRPr="00D46FD5">
              <w:rPr>
                <w:rFonts w:ascii="Calibri" w:hAnsi="Calibri" w:cs="Calibri"/>
                <w:color w:val="000000"/>
                <w:sz w:val="24"/>
                <w:szCs w:val="22"/>
              </w:rPr>
              <w:t>Learning impairment/ difficulties</w:t>
            </w:r>
          </w:p>
        </w:tc>
        <w:tc>
          <w:tcPr>
            <w:tcW w:w="960" w:type="dxa"/>
            <w:noWrap/>
          </w:tcPr>
          <w:p w14:paraId="00AF5FD5" w14:textId="3DB694AF" w:rsidR="00D46FD5" w:rsidRPr="00D46FD5" w:rsidRDefault="00D46FD5"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D46FD5">
              <w:rPr>
                <w:rFonts w:ascii="Calibri" w:hAnsi="Calibri" w:cs="Calibri"/>
                <w:color w:val="000000"/>
                <w:sz w:val="24"/>
                <w:szCs w:val="22"/>
              </w:rPr>
              <w:t>16</w:t>
            </w:r>
          </w:p>
        </w:tc>
        <w:tc>
          <w:tcPr>
            <w:tcW w:w="960" w:type="dxa"/>
            <w:noWrap/>
          </w:tcPr>
          <w:p w14:paraId="62FC21B4" w14:textId="6D7D34AF" w:rsidR="00D46FD5" w:rsidRPr="00D46FD5" w:rsidRDefault="00D46FD5"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D46FD5">
              <w:rPr>
                <w:rFonts w:ascii="Calibri" w:hAnsi="Calibri" w:cs="Calibri"/>
                <w:i/>
                <w:iCs/>
                <w:color w:val="000000"/>
                <w:sz w:val="24"/>
                <w:szCs w:val="22"/>
              </w:rPr>
              <w:t>1.0</w:t>
            </w:r>
          </w:p>
        </w:tc>
      </w:tr>
      <w:tr w:rsidR="00D46FD5" w:rsidRPr="00D378C4" w14:paraId="2F4D89F6"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5FA20881" w14:textId="78A165F1" w:rsidR="00D46FD5" w:rsidRPr="00D46FD5" w:rsidRDefault="00D46FD5" w:rsidP="00D46FD5">
            <w:pPr>
              <w:spacing w:after="0" w:line="240" w:lineRule="auto"/>
              <w:rPr>
                <w:rFonts w:cs="Calibri"/>
                <w:color w:val="000000"/>
                <w:sz w:val="24"/>
                <w:szCs w:val="22"/>
              </w:rPr>
            </w:pPr>
            <w:r w:rsidRPr="00D46FD5">
              <w:rPr>
                <w:rFonts w:ascii="Calibri" w:hAnsi="Calibri" w:cs="Calibri"/>
                <w:color w:val="000000"/>
                <w:sz w:val="24"/>
                <w:szCs w:val="22"/>
              </w:rPr>
              <w:t>Visual impairment</w:t>
            </w:r>
          </w:p>
        </w:tc>
        <w:tc>
          <w:tcPr>
            <w:tcW w:w="960" w:type="dxa"/>
            <w:noWrap/>
          </w:tcPr>
          <w:p w14:paraId="662D28AF" w14:textId="7C5CB91A" w:rsidR="00D46FD5" w:rsidRPr="00D46FD5" w:rsidRDefault="00D46FD5"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D46FD5">
              <w:rPr>
                <w:rFonts w:ascii="Calibri" w:hAnsi="Calibri" w:cs="Calibri"/>
                <w:color w:val="000000"/>
                <w:sz w:val="24"/>
                <w:szCs w:val="22"/>
              </w:rPr>
              <w:t>411</w:t>
            </w:r>
          </w:p>
        </w:tc>
        <w:tc>
          <w:tcPr>
            <w:tcW w:w="960" w:type="dxa"/>
            <w:noWrap/>
          </w:tcPr>
          <w:p w14:paraId="6D7EAA06" w14:textId="13473D04" w:rsidR="00D46FD5" w:rsidRPr="00D46FD5" w:rsidRDefault="00D46FD5"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D46FD5">
              <w:rPr>
                <w:rFonts w:ascii="Calibri" w:hAnsi="Calibri" w:cs="Calibri"/>
                <w:i/>
                <w:iCs/>
                <w:color w:val="000000"/>
                <w:sz w:val="24"/>
                <w:szCs w:val="22"/>
              </w:rPr>
              <w:t>25.3</w:t>
            </w:r>
          </w:p>
        </w:tc>
      </w:tr>
      <w:tr w:rsidR="00D46FD5" w:rsidRPr="00D378C4" w14:paraId="6AF0F52B"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4CB27DDB" w14:textId="28D17FC7" w:rsidR="00D46FD5" w:rsidRPr="00D46FD5" w:rsidRDefault="00D46FD5" w:rsidP="00D46FD5">
            <w:pPr>
              <w:spacing w:after="0" w:line="240" w:lineRule="auto"/>
              <w:rPr>
                <w:rFonts w:cs="Calibri"/>
                <w:color w:val="000000"/>
                <w:sz w:val="24"/>
                <w:szCs w:val="22"/>
              </w:rPr>
            </w:pPr>
            <w:r w:rsidRPr="00D46FD5">
              <w:rPr>
                <w:rFonts w:ascii="Calibri" w:hAnsi="Calibri" w:cs="Calibri"/>
                <w:color w:val="000000"/>
                <w:sz w:val="24"/>
                <w:szCs w:val="22"/>
              </w:rPr>
              <w:t>Wheelchair user</w:t>
            </w:r>
          </w:p>
        </w:tc>
        <w:tc>
          <w:tcPr>
            <w:tcW w:w="960" w:type="dxa"/>
            <w:noWrap/>
          </w:tcPr>
          <w:p w14:paraId="76930C14" w14:textId="45129747" w:rsidR="00D46FD5" w:rsidRPr="00D46FD5" w:rsidRDefault="00D46FD5"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D46FD5">
              <w:rPr>
                <w:rFonts w:ascii="Calibri" w:hAnsi="Calibri" w:cs="Calibri"/>
                <w:color w:val="000000"/>
                <w:sz w:val="24"/>
                <w:szCs w:val="22"/>
              </w:rPr>
              <w:t>261</w:t>
            </w:r>
          </w:p>
        </w:tc>
        <w:tc>
          <w:tcPr>
            <w:tcW w:w="960" w:type="dxa"/>
            <w:noWrap/>
          </w:tcPr>
          <w:p w14:paraId="02434D16" w14:textId="0C213E1B" w:rsidR="00D46FD5" w:rsidRPr="00D46FD5" w:rsidRDefault="00D46FD5"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D46FD5">
              <w:rPr>
                <w:rFonts w:ascii="Calibri" w:hAnsi="Calibri" w:cs="Calibri"/>
                <w:i/>
                <w:iCs/>
                <w:color w:val="000000"/>
                <w:sz w:val="24"/>
                <w:szCs w:val="22"/>
              </w:rPr>
              <w:t>16.1</w:t>
            </w:r>
          </w:p>
        </w:tc>
      </w:tr>
      <w:tr w:rsidR="00D46FD5" w:rsidRPr="00D378C4" w14:paraId="7719D2C1"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38FA6AF6" w14:textId="40F38158" w:rsidR="00D46FD5" w:rsidRPr="00D46FD5" w:rsidRDefault="00D46FD5" w:rsidP="00D46FD5">
            <w:pPr>
              <w:spacing w:after="0" w:line="240" w:lineRule="auto"/>
              <w:rPr>
                <w:rFonts w:cs="Calibri"/>
                <w:color w:val="000000"/>
                <w:sz w:val="24"/>
                <w:szCs w:val="22"/>
              </w:rPr>
            </w:pPr>
            <w:r w:rsidRPr="00D46FD5">
              <w:rPr>
                <w:rFonts w:ascii="Calibri" w:hAnsi="Calibri" w:cs="Calibri"/>
                <w:color w:val="000000"/>
                <w:sz w:val="24"/>
                <w:szCs w:val="22"/>
              </w:rPr>
              <w:t>Mobility impairment</w:t>
            </w:r>
          </w:p>
        </w:tc>
        <w:tc>
          <w:tcPr>
            <w:tcW w:w="960" w:type="dxa"/>
            <w:noWrap/>
          </w:tcPr>
          <w:p w14:paraId="79E61EFA" w14:textId="5655DA02" w:rsidR="00D46FD5" w:rsidRPr="00D46FD5" w:rsidRDefault="00D46FD5"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D46FD5">
              <w:rPr>
                <w:rFonts w:ascii="Calibri" w:hAnsi="Calibri" w:cs="Calibri"/>
                <w:color w:val="000000"/>
                <w:sz w:val="24"/>
                <w:szCs w:val="22"/>
              </w:rPr>
              <w:t>68</w:t>
            </w:r>
          </w:p>
        </w:tc>
        <w:tc>
          <w:tcPr>
            <w:tcW w:w="960" w:type="dxa"/>
            <w:noWrap/>
          </w:tcPr>
          <w:p w14:paraId="0C3F6531" w14:textId="33B3C6AD" w:rsidR="00D46FD5" w:rsidRPr="00D46FD5" w:rsidRDefault="00D46FD5"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D46FD5">
              <w:rPr>
                <w:rFonts w:ascii="Calibri" w:hAnsi="Calibri" w:cs="Calibri"/>
                <w:i/>
                <w:iCs/>
                <w:color w:val="000000"/>
                <w:sz w:val="24"/>
                <w:szCs w:val="22"/>
              </w:rPr>
              <w:t>4.2</w:t>
            </w:r>
          </w:p>
        </w:tc>
      </w:tr>
      <w:tr w:rsidR="00D46FD5" w:rsidRPr="00D378C4" w14:paraId="2C80CC4B"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34B71AAB" w14:textId="44829AC8" w:rsidR="00D46FD5" w:rsidRPr="00D46FD5" w:rsidRDefault="00D46FD5" w:rsidP="00D46FD5">
            <w:pPr>
              <w:spacing w:after="0" w:line="240" w:lineRule="auto"/>
              <w:rPr>
                <w:rFonts w:cs="Calibri"/>
                <w:color w:val="000000"/>
                <w:sz w:val="24"/>
                <w:szCs w:val="22"/>
              </w:rPr>
            </w:pPr>
            <w:r w:rsidRPr="00D46FD5">
              <w:rPr>
                <w:rFonts w:ascii="Calibri" w:hAnsi="Calibri" w:cs="Calibri"/>
                <w:color w:val="000000"/>
                <w:sz w:val="24"/>
                <w:szCs w:val="22"/>
              </w:rPr>
              <w:t>Long-standing illness or health condition (e.g. cancer, diabetes, or asthma)</w:t>
            </w:r>
          </w:p>
        </w:tc>
        <w:tc>
          <w:tcPr>
            <w:tcW w:w="960" w:type="dxa"/>
            <w:noWrap/>
          </w:tcPr>
          <w:p w14:paraId="6F86E2F7" w14:textId="72BABAED" w:rsidR="00D46FD5" w:rsidRPr="00D46FD5" w:rsidRDefault="00D46FD5"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D46FD5">
              <w:rPr>
                <w:rFonts w:ascii="Calibri" w:hAnsi="Calibri" w:cs="Calibri"/>
                <w:color w:val="000000"/>
                <w:sz w:val="24"/>
                <w:szCs w:val="22"/>
              </w:rPr>
              <w:t>227</w:t>
            </w:r>
          </w:p>
        </w:tc>
        <w:tc>
          <w:tcPr>
            <w:tcW w:w="960" w:type="dxa"/>
            <w:noWrap/>
          </w:tcPr>
          <w:p w14:paraId="24BE1D8F" w14:textId="613F07C2" w:rsidR="00D46FD5" w:rsidRPr="00D46FD5" w:rsidRDefault="00D46FD5"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D46FD5">
              <w:rPr>
                <w:rFonts w:ascii="Calibri" w:hAnsi="Calibri" w:cs="Calibri"/>
                <w:i/>
                <w:iCs/>
                <w:color w:val="000000"/>
                <w:sz w:val="24"/>
                <w:szCs w:val="22"/>
              </w:rPr>
              <w:t>14.0</w:t>
            </w:r>
          </w:p>
        </w:tc>
      </w:tr>
      <w:tr w:rsidR="00D46FD5" w:rsidRPr="00D378C4" w14:paraId="2A0D8F79"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642A2ED0" w14:textId="5061C046" w:rsidR="00D46FD5" w:rsidRPr="00D46FD5" w:rsidRDefault="00D46FD5" w:rsidP="00D46FD5">
            <w:pPr>
              <w:spacing w:after="0" w:line="240" w:lineRule="auto"/>
              <w:rPr>
                <w:rFonts w:cs="Calibri"/>
                <w:color w:val="000000"/>
                <w:sz w:val="24"/>
                <w:szCs w:val="22"/>
              </w:rPr>
            </w:pPr>
            <w:r w:rsidRPr="00D46FD5">
              <w:rPr>
                <w:rFonts w:ascii="Calibri" w:hAnsi="Calibri" w:cs="Calibri"/>
                <w:color w:val="000000"/>
                <w:sz w:val="24"/>
                <w:szCs w:val="22"/>
              </w:rPr>
              <w:t>Prefer not to say</w:t>
            </w:r>
          </w:p>
        </w:tc>
        <w:tc>
          <w:tcPr>
            <w:tcW w:w="960" w:type="dxa"/>
            <w:noWrap/>
          </w:tcPr>
          <w:p w14:paraId="4152CC09" w14:textId="71A23C3C" w:rsidR="00D46FD5" w:rsidRPr="00D46FD5" w:rsidRDefault="00D46FD5"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D46FD5">
              <w:rPr>
                <w:rFonts w:ascii="Calibri" w:hAnsi="Calibri" w:cs="Calibri"/>
                <w:color w:val="000000"/>
                <w:sz w:val="24"/>
                <w:szCs w:val="22"/>
              </w:rPr>
              <w:t>77</w:t>
            </w:r>
          </w:p>
        </w:tc>
        <w:tc>
          <w:tcPr>
            <w:tcW w:w="960" w:type="dxa"/>
            <w:noWrap/>
          </w:tcPr>
          <w:p w14:paraId="206A5362" w14:textId="7706C3C8" w:rsidR="00D46FD5" w:rsidRPr="00D46FD5" w:rsidRDefault="00D46FD5"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D46FD5">
              <w:rPr>
                <w:rFonts w:ascii="Calibri" w:hAnsi="Calibri" w:cs="Calibri"/>
                <w:i/>
                <w:iCs/>
                <w:color w:val="000000"/>
                <w:sz w:val="24"/>
                <w:szCs w:val="22"/>
              </w:rPr>
              <w:t>4.7</w:t>
            </w:r>
          </w:p>
        </w:tc>
      </w:tr>
      <w:tr w:rsidR="00D46FD5" w:rsidRPr="00D378C4" w14:paraId="71ACA797"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6545E9A0" w14:textId="46F49E4B" w:rsidR="00D46FD5" w:rsidRPr="00D46FD5" w:rsidRDefault="00D46FD5" w:rsidP="00D46FD5">
            <w:pPr>
              <w:spacing w:after="0" w:line="240" w:lineRule="auto"/>
              <w:rPr>
                <w:rFonts w:cs="Calibri"/>
                <w:color w:val="000000"/>
                <w:sz w:val="24"/>
                <w:szCs w:val="22"/>
              </w:rPr>
            </w:pPr>
            <w:r w:rsidRPr="00D46FD5">
              <w:rPr>
                <w:rFonts w:ascii="Calibri" w:hAnsi="Calibri" w:cs="Calibri"/>
                <w:color w:val="000000"/>
                <w:sz w:val="24"/>
                <w:szCs w:val="22"/>
              </w:rPr>
              <w:t>Other</w:t>
            </w:r>
          </w:p>
        </w:tc>
        <w:tc>
          <w:tcPr>
            <w:tcW w:w="960" w:type="dxa"/>
            <w:noWrap/>
          </w:tcPr>
          <w:p w14:paraId="462082B4" w14:textId="37832012" w:rsidR="00D46FD5" w:rsidRPr="00D46FD5" w:rsidRDefault="00D46FD5"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D46FD5">
              <w:rPr>
                <w:rFonts w:ascii="Calibri" w:hAnsi="Calibri" w:cs="Calibri"/>
                <w:color w:val="000000"/>
                <w:sz w:val="24"/>
                <w:szCs w:val="22"/>
              </w:rPr>
              <w:t>45</w:t>
            </w:r>
          </w:p>
        </w:tc>
        <w:tc>
          <w:tcPr>
            <w:tcW w:w="960" w:type="dxa"/>
            <w:noWrap/>
          </w:tcPr>
          <w:p w14:paraId="68431C96" w14:textId="004BD760" w:rsidR="00D46FD5" w:rsidRPr="00D46FD5" w:rsidRDefault="00D46FD5"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D46FD5">
              <w:rPr>
                <w:rFonts w:ascii="Calibri" w:hAnsi="Calibri" w:cs="Calibri"/>
                <w:i/>
                <w:iCs/>
                <w:color w:val="000000"/>
                <w:sz w:val="24"/>
                <w:szCs w:val="22"/>
              </w:rPr>
              <w:t>2.8</w:t>
            </w:r>
          </w:p>
        </w:tc>
      </w:tr>
      <w:tr w:rsidR="00D46FD5" w:rsidRPr="00D378C4" w14:paraId="70B0F03A"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07A64ACA" w14:textId="1B343E9B" w:rsidR="00D46FD5" w:rsidRPr="00D46FD5" w:rsidRDefault="00D46FD5" w:rsidP="00D46FD5">
            <w:pPr>
              <w:spacing w:after="0" w:line="240" w:lineRule="auto"/>
              <w:rPr>
                <w:rFonts w:cs="Calibri"/>
                <w:i/>
                <w:iCs/>
                <w:color w:val="000000"/>
                <w:sz w:val="24"/>
                <w:szCs w:val="22"/>
              </w:rPr>
            </w:pPr>
            <w:r w:rsidRPr="00D46FD5">
              <w:rPr>
                <w:rFonts w:ascii="Calibri" w:hAnsi="Calibri" w:cs="Calibri"/>
                <w:color w:val="000000"/>
                <w:sz w:val="24"/>
                <w:szCs w:val="22"/>
              </w:rPr>
              <w:t>None of these</w:t>
            </w:r>
          </w:p>
        </w:tc>
        <w:tc>
          <w:tcPr>
            <w:tcW w:w="960" w:type="dxa"/>
            <w:noWrap/>
          </w:tcPr>
          <w:p w14:paraId="118FCF79" w14:textId="7C7B7453" w:rsidR="00D46FD5" w:rsidRPr="00D46FD5" w:rsidRDefault="00D46FD5"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D46FD5">
              <w:rPr>
                <w:rFonts w:ascii="Calibri" w:hAnsi="Calibri" w:cs="Calibri"/>
                <w:color w:val="000000"/>
                <w:sz w:val="24"/>
                <w:szCs w:val="22"/>
              </w:rPr>
              <w:t>766</w:t>
            </w:r>
          </w:p>
        </w:tc>
        <w:tc>
          <w:tcPr>
            <w:tcW w:w="960" w:type="dxa"/>
            <w:noWrap/>
          </w:tcPr>
          <w:p w14:paraId="55170F40" w14:textId="28A9ABE0" w:rsidR="00D46FD5" w:rsidRPr="00D46FD5" w:rsidRDefault="00D46FD5"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D46FD5">
              <w:rPr>
                <w:rFonts w:ascii="Calibri" w:hAnsi="Calibri" w:cs="Calibri"/>
                <w:i/>
                <w:iCs/>
                <w:color w:val="000000"/>
                <w:sz w:val="24"/>
                <w:szCs w:val="22"/>
              </w:rPr>
              <w:t>47.2</w:t>
            </w:r>
          </w:p>
        </w:tc>
      </w:tr>
      <w:tr w:rsidR="00D46FD5" w:rsidRPr="00D378C4" w14:paraId="70E67B11" w14:textId="77777777" w:rsidTr="00B37D6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tcPr>
          <w:p w14:paraId="2706A340" w14:textId="10337443" w:rsidR="00D46FD5" w:rsidRPr="00D46FD5" w:rsidRDefault="00D46FD5" w:rsidP="00D46FD5">
            <w:pPr>
              <w:spacing w:after="0" w:line="240" w:lineRule="auto"/>
              <w:rPr>
                <w:rFonts w:ascii="Calibri" w:hAnsi="Calibri" w:cs="Calibri"/>
                <w:color w:val="000000"/>
                <w:sz w:val="24"/>
                <w:szCs w:val="22"/>
              </w:rPr>
            </w:pPr>
            <w:r w:rsidRPr="00D46FD5">
              <w:rPr>
                <w:rFonts w:ascii="Calibri" w:hAnsi="Calibri" w:cs="Calibri"/>
                <w:color w:val="000000"/>
                <w:sz w:val="24"/>
                <w:szCs w:val="22"/>
              </w:rPr>
              <w:t>Total Respondents</w:t>
            </w:r>
          </w:p>
        </w:tc>
        <w:tc>
          <w:tcPr>
            <w:tcW w:w="960" w:type="dxa"/>
            <w:noWrap/>
          </w:tcPr>
          <w:p w14:paraId="44B183AD" w14:textId="20FFF78C" w:rsidR="00D46FD5" w:rsidRPr="00D46FD5" w:rsidRDefault="00D46FD5"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ascii="Calibri" w:hAnsi="Calibri" w:cs="Calibri"/>
                <w:color w:val="000000"/>
                <w:sz w:val="24"/>
                <w:szCs w:val="22"/>
              </w:rPr>
            </w:pPr>
            <w:r w:rsidRPr="00D46FD5">
              <w:rPr>
                <w:rFonts w:ascii="Calibri" w:hAnsi="Calibri" w:cs="Calibri"/>
                <w:color w:val="000000"/>
                <w:sz w:val="24"/>
                <w:szCs w:val="22"/>
              </w:rPr>
              <w:t>1623</w:t>
            </w:r>
          </w:p>
        </w:tc>
        <w:tc>
          <w:tcPr>
            <w:tcW w:w="960" w:type="dxa"/>
            <w:noWrap/>
          </w:tcPr>
          <w:p w14:paraId="69154AE1" w14:textId="16C87B19" w:rsidR="00D46FD5" w:rsidRPr="00D46FD5" w:rsidRDefault="00D46FD5"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ascii="Calibri" w:hAnsi="Calibri" w:cs="Calibri"/>
                <w:i/>
                <w:iCs/>
                <w:color w:val="000000"/>
                <w:sz w:val="24"/>
                <w:szCs w:val="22"/>
              </w:rPr>
            </w:pPr>
            <w:r w:rsidRPr="00D46FD5">
              <w:rPr>
                <w:rFonts w:ascii="Calibri" w:hAnsi="Calibri" w:cs="Calibri"/>
                <w:i/>
                <w:iCs/>
                <w:color w:val="000000"/>
                <w:sz w:val="24"/>
                <w:szCs w:val="22"/>
              </w:rPr>
              <w:t>-</w:t>
            </w:r>
          </w:p>
        </w:tc>
      </w:tr>
    </w:tbl>
    <w:p w14:paraId="4EFCC313" w14:textId="77777777" w:rsidR="00893C67" w:rsidRPr="00576AB4" w:rsidRDefault="00893C67" w:rsidP="00893C67">
      <w:pPr>
        <w:rPr>
          <w:rFonts w:ascii="Arial" w:eastAsia="Times New Roman" w:hAnsi="Arial" w:cs="Arial"/>
          <w:b/>
          <w:bCs/>
          <w:lang w:eastAsia="en-GB"/>
        </w:rPr>
      </w:pPr>
      <w:r w:rsidRPr="00576AB4">
        <w:rPr>
          <w:rFonts w:eastAsia="Times New Roman"/>
          <w:b/>
          <w:bCs/>
          <w:i/>
          <w:lang w:eastAsia="en-GB"/>
        </w:rPr>
        <w:t xml:space="preserve">NB. Percentages do not total 100% as respondent could </w:t>
      </w:r>
      <w:r>
        <w:rPr>
          <w:rFonts w:eastAsia="Times New Roman"/>
          <w:b/>
          <w:bCs/>
          <w:i/>
          <w:lang w:eastAsia="en-GB"/>
        </w:rPr>
        <w:t>answer more than one option</w:t>
      </w:r>
    </w:p>
    <w:p w14:paraId="51D4A038" w14:textId="77777777" w:rsidR="00893C67" w:rsidRPr="00FD0EF8" w:rsidRDefault="00893C67" w:rsidP="00893C67">
      <w:pPr>
        <w:spacing w:after="0"/>
        <w:rPr>
          <w:sz w:val="20"/>
          <w:szCs w:val="20"/>
        </w:rPr>
      </w:pPr>
    </w:p>
    <w:p w14:paraId="651368E5" w14:textId="77777777" w:rsidR="00893C67" w:rsidRPr="001A1C0D" w:rsidRDefault="00893C67" w:rsidP="00893C67">
      <w:pPr>
        <w:rPr>
          <w:b/>
          <w:sz w:val="24"/>
          <w:szCs w:val="24"/>
        </w:rPr>
      </w:pPr>
      <w:r w:rsidRPr="001A1C0D">
        <w:rPr>
          <w:b/>
          <w:sz w:val="24"/>
          <w:szCs w:val="24"/>
        </w:rPr>
        <w:t>Do you or a member of your family identify as neurodivergent (e.g. Attention Deficit Disorders, Autism, Dyslexia, Dyspraxia, Dyscalculia and Dysgraphia)?</w:t>
      </w:r>
    </w:p>
    <w:tbl>
      <w:tblPr>
        <w:tblStyle w:val="GridTable4-Accent5"/>
        <w:tblW w:w="3900" w:type="dxa"/>
        <w:tblLook w:val="04E0" w:firstRow="1" w:lastRow="1" w:firstColumn="1" w:lastColumn="0" w:noHBand="0" w:noVBand="1"/>
      </w:tblPr>
      <w:tblGrid>
        <w:gridCol w:w="1980"/>
        <w:gridCol w:w="960"/>
        <w:gridCol w:w="960"/>
      </w:tblGrid>
      <w:tr w:rsidR="009739BA" w:rsidRPr="00D378C4" w14:paraId="1E9240FF" w14:textId="77777777" w:rsidTr="00B37D6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noWrap/>
          </w:tcPr>
          <w:p w14:paraId="0D860A24" w14:textId="77777777" w:rsidR="009739BA" w:rsidRPr="00D378C4" w:rsidRDefault="009739BA" w:rsidP="00B51ED7">
            <w:pPr>
              <w:spacing w:after="0" w:line="240" w:lineRule="auto"/>
              <w:rPr>
                <w:rFonts w:ascii="Times New Roman" w:hAnsi="Times New Roman"/>
                <w:sz w:val="24"/>
                <w:szCs w:val="24"/>
              </w:rPr>
            </w:pPr>
          </w:p>
        </w:tc>
        <w:tc>
          <w:tcPr>
            <w:tcW w:w="960" w:type="dxa"/>
            <w:noWrap/>
          </w:tcPr>
          <w:p w14:paraId="6A3FC0EC" w14:textId="77777777" w:rsidR="009739BA" w:rsidRPr="009739BA" w:rsidRDefault="009739BA"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9739BA">
              <w:rPr>
                <w:rFonts w:cstheme="minorHAnsi"/>
                <w:b/>
                <w:bCs/>
                <w:color w:val="FFFFFF" w:themeColor="background1"/>
                <w:sz w:val="24"/>
                <w:szCs w:val="24"/>
              </w:rPr>
              <w:t>No.</w:t>
            </w:r>
          </w:p>
        </w:tc>
        <w:tc>
          <w:tcPr>
            <w:tcW w:w="960" w:type="dxa"/>
            <w:noWrap/>
          </w:tcPr>
          <w:p w14:paraId="2AD90044" w14:textId="77777777" w:rsidR="009739BA" w:rsidRPr="009739BA" w:rsidRDefault="009739BA"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9739BA">
              <w:rPr>
                <w:rFonts w:cstheme="minorHAnsi"/>
                <w:b/>
                <w:bCs/>
                <w:color w:val="FFFFFF" w:themeColor="background1"/>
                <w:sz w:val="24"/>
                <w:szCs w:val="24"/>
              </w:rPr>
              <w:t>%</w:t>
            </w:r>
          </w:p>
        </w:tc>
      </w:tr>
      <w:tr w:rsidR="009739BA" w:rsidRPr="00D378C4" w14:paraId="3FD0C702"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bottom"/>
            <w:hideMark/>
          </w:tcPr>
          <w:p w14:paraId="6BD42983" w14:textId="0EFA15FF" w:rsidR="009739BA" w:rsidRPr="009739BA" w:rsidRDefault="009739BA" w:rsidP="009739BA">
            <w:pPr>
              <w:spacing w:after="0" w:line="240" w:lineRule="auto"/>
              <w:rPr>
                <w:rFonts w:cs="Calibri"/>
                <w:color w:val="000000"/>
                <w:sz w:val="24"/>
                <w:szCs w:val="22"/>
              </w:rPr>
            </w:pPr>
            <w:r w:rsidRPr="009739BA">
              <w:rPr>
                <w:rFonts w:ascii="Calibri" w:hAnsi="Calibri" w:cs="Calibri"/>
                <w:color w:val="000000"/>
                <w:sz w:val="24"/>
                <w:szCs w:val="22"/>
              </w:rPr>
              <w:t>Yes</w:t>
            </w:r>
          </w:p>
        </w:tc>
        <w:tc>
          <w:tcPr>
            <w:tcW w:w="960" w:type="dxa"/>
            <w:noWrap/>
          </w:tcPr>
          <w:p w14:paraId="45496D3E" w14:textId="2B2A8532" w:rsidR="009739BA" w:rsidRPr="009739BA" w:rsidRDefault="009739BA"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739BA">
              <w:rPr>
                <w:rFonts w:ascii="Calibri" w:hAnsi="Calibri" w:cs="Calibri"/>
                <w:color w:val="000000"/>
                <w:sz w:val="24"/>
                <w:szCs w:val="22"/>
              </w:rPr>
              <w:t>196</w:t>
            </w:r>
          </w:p>
        </w:tc>
        <w:tc>
          <w:tcPr>
            <w:tcW w:w="960" w:type="dxa"/>
            <w:noWrap/>
          </w:tcPr>
          <w:p w14:paraId="2CF0B7AB" w14:textId="1944936D" w:rsidR="009739BA" w:rsidRPr="009739BA" w:rsidRDefault="009739BA"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9739BA">
              <w:rPr>
                <w:rFonts w:ascii="Calibri" w:hAnsi="Calibri" w:cs="Calibri"/>
                <w:i/>
                <w:iCs/>
                <w:color w:val="000000"/>
                <w:sz w:val="24"/>
                <w:szCs w:val="22"/>
              </w:rPr>
              <w:t>11.0</w:t>
            </w:r>
          </w:p>
        </w:tc>
      </w:tr>
      <w:tr w:rsidR="009739BA" w:rsidRPr="00D378C4" w14:paraId="48984EF4"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bottom"/>
          </w:tcPr>
          <w:p w14:paraId="476F6294" w14:textId="6B0ADB25" w:rsidR="009739BA" w:rsidRPr="009739BA" w:rsidRDefault="009739BA" w:rsidP="009739BA">
            <w:pPr>
              <w:spacing w:after="0" w:line="240" w:lineRule="auto"/>
              <w:rPr>
                <w:rFonts w:cs="Calibri"/>
                <w:color w:val="000000"/>
                <w:sz w:val="24"/>
                <w:szCs w:val="22"/>
              </w:rPr>
            </w:pPr>
            <w:r w:rsidRPr="009739BA">
              <w:rPr>
                <w:rFonts w:ascii="Calibri" w:hAnsi="Calibri" w:cs="Calibri"/>
                <w:color w:val="000000"/>
                <w:sz w:val="24"/>
                <w:szCs w:val="22"/>
              </w:rPr>
              <w:t>No</w:t>
            </w:r>
          </w:p>
        </w:tc>
        <w:tc>
          <w:tcPr>
            <w:tcW w:w="960" w:type="dxa"/>
            <w:noWrap/>
          </w:tcPr>
          <w:p w14:paraId="1725B337" w14:textId="1A86164D" w:rsidR="009739BA" w:rsidRPr="009739BA" w:rsidRDefault="009739BA"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9739BA">
              <w:rPr>
                <w:rFonts w:ascii="Calibri" w:hAnsi="Calibri" w:cs="Calibri"/>
                <w:color w:val="000000"/>
                <w:sz w:val="24"/>
                <w:szCs w:val="22"/>
              </w:rPr>
              <w:t>1490</w:t>
            </w:r>
          </w:p>
        </w:tc>
        <w:tc>
          <w:tcPr>
            <w:tcW w:w="960" w:type="dxa"/>
            <w:noWrap/>
          </w:tcPr>
          <w:p w14:paraId="1C590A97" w14:textId="25124531" w:rsidR="009739BA" w:rsidRPr="009739BA" w:rsidRDefault="009739BA"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9739BA">
              <w:rPr>
                <w:rFonts w:ascii="Calibri" w:hAnsi="Calibri" w:cs="Calibri"/>
                <w:i/>
                <w:iCs/>
                <w:color w:val="000000"/>
                <w:sz w:val="24"/>
                <w:szCs w:val="22"/>
              </w:rPr>
              <w:t>83.7</w:t>
            </w:r>
          </w:p>
        </w:tc>
      </w:tr>
      <w:tr w:rsidR="009739BA" w:rsidRPr="00D378C4" w14:paraId="09A78015"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bottom"/>
          </w:tcPr>
          <w:p w14:paraId="3F0BFD39" w14:textId="0097E6F5" w:rsidR="009739BA" w:rsidRPr="009739BA" w:rsidRDefault="009739BA" w:rsidP="009739BA">
            <w:pPr>
              <w:spacing w:after="0" w:line="240" w:lineRule="auto"/>
              <w:rPr>
                <w:rFonts w:cstheme="minorHAnsi"/>
                <w:color w:val="000000" w:themeColor="text1"/>
                <w:sz w:val="24"/>
                <w:szCs w:val="22"/>
              </w:rPr>
            </w:pPr>
            <w:r w:rsidRPr="009739BA">
              <w:rPr>
                <w:rFonts w:ascii="Calibri" w:hAnsi="Calibri" w:cs="Calibri"/>
                <w:color w:val="000000"/>
                <w:sz w:val="24"/>
                <w:szCs w:val="22"/>
              </w:rPr>
              <w:t>Prefer not to say</w:t>
            </w:r>
          </w:p>
        </w:tc>
        <w:tc>
          <w:tcPr>
            <w:tcW w:w="960" w:type="dxa"/>
            <w:noWrap/>
          </w:tcPr>
          <w:p w14:paraId="49FE4AEC" w14:textId="5E83F734" w:rsidR="009739BA" w:rsidRPr="009739BA" w:rsidRDefault="009739BA"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9739BA">
              <w:rPr>
                <w:rFonts w:ascii="Calibri" w:hAnsi="Calibri" w:cs="Calibri"/>
                <w:color w:val="000000"/>
                <w:sz w:val="24"/>
                <w:szCs w:val="22"/>
              </w:rPr>
              <w:t>95</w:t>
            </w:r>
          </w:p>
        </w:tc>
        <w:tc>
          <w:tcPr>
            <w:tcW w:w="960" w:type="dxa"/>
            <w:noWrap/>
          </w:tcPr>
          <w:p w14:paraId="3B8D2A0F" w14:textId="07AF7A8F" w:rsidR="009739BA" w:rsidRPr="009739BA" w:rsidRDefault="009739BA"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9739BA">
              <w:rPr>
                <w:rFonts w:ascii="Calibri" w:hAnsi="Calibri" w:cs="Calibri"/>
                <w:i/>
                <w:iCs/>
                <w:color w:val="000000"/>
                <w:sz w:val="24"/>
                <w:szCs w:val="22"/>
              </w:rPr>
              <w:t>5.3</w:t>
            </w:r>
          </w:p>
        </w:tc>
      </w:tr>
      <w:tr w:rsidR="009739BA" w:rsidRPr="00D378C4" w14:paraId="30C90AD5" w14:textId="77777777" w:rsidTr="00B37D6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noWrap/>
            <w:vAlign w:val="bottom"/>
          </w:tcPr>
          <w:p w14:paraId="3D5C5938" w14:textId="71FD77C5" w:rsidR="009739BA" w:rsidRPr="009739BA" w:rsidRDefault="009739BA" w:rsidP="009739BA">
            <w:pPr>
              <w:spacing w:after="0" w:line="240" w:lineRule="auto"/>
              <w:rPr>
                <w:rFonts w:cstheme="minorHAnsi"/>
                <w:color w:val="000000" w:themeColor="text1"/>
                <w:sz w:val="24"/>
                <w:szCs w:val="22"/>
              </w:rPr>
            </w:pPr>
            <w:r w:rsidRPr="009739BA">
              <w:rPr>
                <w:rFonts w:ascii="Calibri" w:hAnsi="Calibri" w:cs="Calibri"/>
                <w:color w:val="000000"/>
                <w:sz w:val="24"/>
                <w:szCs w:val="22"/>
              </w:rPr>
              <w:t>Total</w:t>
            </w:r>
          </w:p>
        </w:tc>
        <w:tc>
          <w:tcPr>
            <w:tcW w:w="960" w:type="dxa"/>
            <w:noWrap/>
          </w:tcPr>
          <w:p w14:paraId="1AD781E0" w14:textId="23E8A6C5" w:rsidR="009739BA" w:rsidRPr="009739BA" w:rsidRDefault="009739BA"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9739BA">
              <w:rPr>
                <w:rFonts w:ascii="Calibri" w:hAnsi="Calibri" w:cs="Calibri"/>
                <w:color w:val="000000"/>
                <w:sz w:val="24"/>
                <w:szCs w:val="22"/>
              </w:rPr>
              <w:t>1781</w:t>
            </w:r>
          </w:p>
        </w:tc>
        <w:tc>
          <w:tcPr>
            <w:tcW w:w="960" w:type="dxa"/>
            <w:noWrap/>
          </w:tcPr>
          <w:p w14:paraId="589E419F" w14:textId="2F52A41E" w:rsidR="009739BA" w:rsidRPr="009739BA" w:rsidRDefault="009739BA"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2"/>
              </w:rPr>
            </w:pPr>
            <w:r w:rsidRPr="009739BA">
              <w:rPr>
                <w:rFonts w:ascii="Calibri" w:hAnsi="Calibri" w:cs="Calibri"/>
                <w:i/>
                <w:iCs/>
                <w:color w:val="000000"/>
                <w:sz w:val="24"/>
                <w:szCs w:val="22"/>
              </w:rPr>
              <w:t>100.0</w:t>
            </w:r>
          </w:p>
        </w:tc>
      </w:tr>
    </w:tbl>
    <w:p w14:paraId="1619D084" w14:textId="77777777" w:rsidR="00893C67" w:rsidRPr="00FD0EF8" w:rsidRDefault="00893C67" w:rsidP="00893C67"/>
    <w:p w14:paraId="64C9010C" w14:textId="77777777" w:rsidR="00893C67" w:rsidRPr="001A1C0D" w:rsidRDefault="00893C67" w:rsidP="00893C67">
      <w:pPr>
        <w:rPr>
          <w:b/>
          <w:sz w:val="24"/>
          <w:szCs w:val="24"/>
        </w:rPr>
      </w:pPr>
      <w:r w:rsidRPr="001A1C0D">
        <w:rPr>
          <w:b/>
          <w:sz w:val="24"/>
          <w:szCs w:val="24"/>
        </w:rPr>
        <w:lastRenderedPageBreak/>
        <w:t>Do you regard yourself as belonging to a particular religion?</w:t>
      </w:r>
    </w:p>
    <w:tbl>
      <w:tblPr>
        <w:tblStyle w:val="GridTable4-Accent5"/>
        <w:tblW w:w="6952" w:type="dxa"/>
        <w:tblLook w:val="04E0" w:firstRow="1" w:lastRow="1" w:firstColumn="1" w:lastColumn="0" w:noHBand="0" w:noVBand="1"/>
      </w:tblPr>
      <w:tblGrid>
        <w:gridCol w:w="5240"/>
        <w:gridCol w:w="856"/>
        <w:gridCol w:w="856"/>
      </w:tblGrid>
      <w:tr w:rsidR="00893C67" w:rsidRPr="00D378C4" w14:paraId="2B46B584"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0E3A2179" w14:textId="77777777" w:rsidR="00893C67" w:rsidRPr="00D378C4" w:rsidRDefault="00893C67" w:rsidP="00B51ED7">
            <w:pPr>
              <w:spacing w:after="0" w:line="240" w:lineRule="auto"/>
              <w:jc w:val="right"/>
              <w:rPr>
                <w:rFonts w:cstheme="minorHAnsi"/>
                <w:color w:val="FFFFFF" w:themeColor="background1"/>
                <w:sz w:val="24"/>
                <w:szCs w:val="24"/>
              </w:rPr>
            </w:pPr>
          </w:p>
        </w:tc>
        <w:tc>
          <w:tcPr>
            <w:tcW w:w="856" w:type="dxa"/>
            <w:noWrap/>
            <w:hideMark/>
          </w:tcPr>
          <w:p w14:paraId="6722D8F3"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856" w:type="dxa"/>
            <w:noWrap/>
            <w:hideMark/>
          </w:tcPr>
          <w:p w14:paraId="3EE9D2BF"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29797B" w:rsidRPr="00D378C4" w14:paraId="24EC1286"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vAlign w:val="bottom"/>
          </w:tcPr>
          <w:p w14:paraId="52AE5168" w14:textId="20885D74" w:rsidR="0029797B" w:rsidRPr="0029797B" w:rsidRDefault="0029797B" w:rsidP="0029797B">
            <w:pPr>
              <w:spacing w:after="0" w:line="240" w:lineRule="auto"/>
              <w:rPr>
                <w:rFonts w:ascii="Times New Roman" w:hAnsi="Times New Roman"/>
                <w:sz w:val="24"/>
                <w:szCs w:val="22"/>
              </w:rPr>
            </w:pPr>
            <w:r w:rsidRPr="0029797B">
              <w:rPr>
                <w:rFonts w:ascii="Calibri" w:hAnsi="Calibri" w:cs="Calibri"/>
                <w:color w:val="000000"/>
                <w:sz w:val="24"/>
                <w:szCs w:val="22"/>
              </w:rPr>
              <w:t>No, no religion</w:t>
            </w:r>
          </w:p>
        </w:tc>
        <w:tc>
          <w:tcPr>
            <w:tcW w:w="856" w:type="dxa"/>
            <w:noWrap/>
          </w:tcPr>
          <w:p w14:paraId="0475F56D" w14:textId="2A75E523" w:rsidR="0029797B" w:rsidRPr="0029797B" w:rsidRDefault="0029797B"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29797B">
              <w:rPr>
                <w:rFonts w:ascii="Calibri" w:hAnsi="Calibri" w:cs="Calibri"/>
                <w:color w:val="000000"/>
                <w:sz w:val="24"/>
                <w:szCs w:val="22"/>
              </w:rPr>
              <w:t>809</w:t>
            </w:r>
          </w:p>
        </w:tc>
        <w:tc>
          <w:tcPr>
            <w:tcW w:w="856" w:type="dxa"/>
            <w:noWrap/>
          </w:tcPr>
          <w:p w14:paraId="3C5506A1" w14:textId="07E439D3" w:rsidR="0029797B" w:rsidRPr="0029797B" w:rsidRDefault="0029797B"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29797B">
              <w:rPr>
                <w:rFonts w:ascii="Calibri" w:hAnsi="Calibri" w:cs="Calibri"/>
                <w:i/>
                <w:iCs/>
                <w:color w:val="000000"/>
                <w:sz w:val="24"/>
                <w:szCs w:val="22"/>
              </w:rPr>
              <w:t>42.3</w:t>
            </w:r>
          </w:p>
        </w:tc>
      </w:tr>
      <w:tr w:rsidR="0029797B" w:rsidRPr="00D378C4" w14:paraId="550636E6"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vAlign w:val="bottom"/>
            <w:hideMark/>
          </w:tcPr>
          <w:p w14:paraId="0F8F75D3" w14:textId="438F4654" w:rsidR="0029797B" w:rsidRPr="0029797B" w:rsidRDefault="0029797B" w:rsidP="0029797B">
            <w:pPr>
              <w:spacing w:after="0" w:line="240" w:lineRule="auto"/>
              <w:rPr>
                <w:rFonts w:cs="Calibri"/>
                <w:color w:val="000000"/>
                <w:sz w:val="24"/>
                <w:szCs w:val="22"/>
              </w:rPr>
            </w:pPr>
            <w:r w:rsidRPr="0029797B">
              <w:rPr>
                <w:rFonts w:ascii="Calibri" w:hAnsi="Calibri" w:cs="Calibri"/>
                <w:color w:val="000000"/>
                <w:sz w:val="24"/>
                <w:szCs w:val="22"/>
              </w:rPr>
              <w:t>Buddhist</w:t>
            </w:r>
          </w:p>
        </w:tc>
        <w:tc>
          <w:tcPr>
            <w:tcW w:w="856" w:type="dxa"/>
            <w:noWrap/>
          </w:tcPr>
          <w:p w14:paraId="0DA7DCA6" w14:textId="6A89D0CA" w:rsidR="0029797B" w:rsidRPr="0029797B" w:rsidRDefault="0029797B"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29797B">
              <w:rPr>
                <w:rFonts w:ascii="Calibri" w:hAnsi="Calibri" w:cs="Calibri"/>
                <w:color w:val="000000"/>
                <w:sz w:val="24"/>
                <w:szCs w:val="22"/>
              </w:rPr>
              <w:t>13</w:t>
            </w:r>
          </w:p>
        </w:tc>
        <w:tc>
          <w:tcPr>
            <w:tcW w:w="856" w:type="dxa"/>
            <w:noWrap/>
          </w:tcPr>
          <w:p w14:paraId="7BC87A3B" w14:textId="441BD223" w:rsidR="0029797B" w:rsidRPr="0029797B" w:rsidRDefault="0029797B"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29797B">
              <w:rPr>
                <w:rFonts w:ascii="Calibri" w:hAnsi="Calibri" w:cs="Calibri"/>
                <w:i/>
                <w:iCs/>
                <w:color w:val="000000"/>
                <w:sz w:val="24"/>
                <w:szCs w:val="22"/>
              </w:rPr>
              <w:t>0.7</w:t>
            </w:r>
          </w:p>
        </w:tc>
      </w:tr>
      <w:tr w:rsidR="0029797B" w:rsidRPr="00D378C4" w14:paraId="6831CA15"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vAlign w:val="bottom"/>
            <w:hideMark/>
          </w:tcPr>
          <w:p w14:paraId="6A74ECFE" w14:textId="54A1F6AD" w:rsidR="0029797B" w:rsidRPr="0029797B" w:rsidRDefault="0029797B" w:rsidP="0029797B">
            <w:pPr>
              <w:spacing w:after="0" w:line="240" w:lineRule="auto"/>
              <w:rPr>
                <w:rFonts w:cs="Calibri"/>
                <w:color w:val="000000"/>
                <w:sz w:val="24"/>
                <w:szCs w:val="22"/>
              </w:rPr>
            </w:pPr>
            <w:r w:rsidRPr="0029797B">
              <w:rPr>
                <w:rFonts w:ascii="Calibri" w:hAnsi="Calibri" w:cs="Calibri"/>
                <w:color w:val="000000"/>
                <w:sz w:val="24"/>
                <w:szCs w:val="22"/>
              </w:rPr>
              <w:t>Christian (Including Church in Wales, Catholic, Protestant and all other Christian denominations)</w:t>
            </w:r>
          </w:p>
        </w:tc>
        <w:tc>
          <w:tcPr>
            <w:tcW w:w="856" w:type="dxa"/>
            <w:noWrap/>
          </w:tcPr>
          <w:p w14:paraId="22B4CB81" w14:textId="64812E47" w:rsidR="0029797B" w:rsidRPr="0029797B" w:rsidRDefault="0029797B"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29797B">
              <w:rPr>
                <w:rFonts w:ascii="Calibri" w:hAnsi="Calibri" w:cs="Calibri"/>
                <w:color w:val="000000"/>
                <w:sz w:val="24"/>
                <w:szCs w:val="22"/>
              </w:rPr>
              <w:t>721</w:t>
            </w:r>
          </w:p>
        </w:tc>
        <w:tc>
          <w:tcPr>
            <w:tcW w:w="856" w:type="dxa"/>
            <w:noWrap/>
          </w:tcPr>
          <w:p w14:paraId="0CEFD7AD" w14:textId="4AD9350E" w:rsidR="0029797B" w:rsidRPr="0029797B" w:rsidRDefault="0029797B"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29797B">
              <w:rPr>
                <w:rFonts w:ascii="Calibri" w:hAnsi="Calibri" w:cs="Calibri"/>
                <w:i/>
                <w:iCs/>
                <w:color w:val="000000"/>
                <w:sz w:val="24"/>
                <w:szCs w:val="22"/>
              </w:rPr>
              <w:t>37.7</w:t>
            </w:r>
          </w:p>
        </w:tc>
      </w:tr>
      <w:tr w:rsidR="0029797B" w:rsidRPr="00D378C4" w14:paraId="28F25E27"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vAlign w:val="bottom"/>
            <w:hideMark/>
          </w:tcPr>
          <w:p w14:paraId="59227759" w14:textId="54948CFE" w:rsidR="0029797B" w:rsidRPr="0029797B" w:rsidRDefault="0029797B" w:rsidP="0029797B">
            <w:pPr>
              <w:spacing w:after="0" w:line="240" w:lineRule="auto"/>
              <w:rPr>
                <w:rFonts w:cs="Calibri"/>
                <w:color w:val="000000"/>
                <w:sz w:val="24"/>
                <w:szCs w:val="22"/>
              </w:rPr>
            </w:pPr>
            <w:r w:rsidRPr="0029797B">
              <w:rPr>
                <w:rFonts w:ascii="Calibri" w:hAnsi="Calibri" w:cs="Calibri"/>
                <w:color w:val="000000"/>
                <w:sz w:val="24"/>
                <w:szCs w:val="22"/>
              </w:rPr>
              <w:t>Hindu</w:t>
            </w:r>
          </w:p>
        </w:tc>
        <w:tc>
          <w:tcPr>
            <w:tcW w:w="856" w:type="dxa"/>
            <w:noWrap/>
          </w:tcPr>
          <w:p w14:paraId="1A496481" w14:textId="61F1C19D" w:rsidR="0029797B" w:rsidRPr="0029797B" w:rsidRDefault="0029797B"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29797B">
              <w:rPr>
                <w:rFonts w:ascii="Calibri" w:hAnsi="Calibri" w:cs="Calibri"/>
                <w:color w:val="000000"/>
                <w:sz w:val="24"/>
                <w:szCs w:val="22"/>
              </w:rPr>
              <w:t>41</w:t>
            </w:r>
          </w:p>
        </w:tc>
        <w:tc>
          <w:tcPr>
            <w:tcW w:w="856" w:type="dxa"/>
            <w:noWrap/>
          </w:tcPr>
          <w:p w14:paraId="0CA1742B" w14:textId="129D9FF8" w:rsidR="0029797B" w:rsidRPr="0029797B" w:rsidRDefault="0029797B"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29797B">
              <w:rPr>
                <w:rFonts w:ascii="Calibri" w:hAnsi="Calibri" w:cs="Calibri"/>
                <w:i/>
                <w:iCs/>
                <w:color w:val="000000"/>
                <w:sz w:val="24"/>
                <w:szCs w:val="22"/>
              </w:rPr>
              <w:t>2.1</w:t>
            </w:r>
          </w:p>
        </w:tc>
      </w:tr>
      <w:tr w:rsidR="0029797B" w:rsidRPr="00D378C4" w14:paraId="57BD319C"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vAlign w:val="bottom"/>
            <w:hideMark/>
          </w:tcPr>
          <w:p w14:paraId="7512D169" w14:textId="02B0F601" w:rsidR="0029797B" w:rsidRPr="0029797B" w:rsidRDefault="0029797B" w:rsidP="0029797B">
            <w:pPr>
              <w:spacing w:after="0" w:line="240" w:lineRule="auto"/>
              <w:rPr>
                <w:rFonts w:cs="Calibri"/>
                <w:color w:val="000000"/>
                <w:sz w:val="24"/>
                <w:szCs w:val="22"/>
              </w:rPr>
            </w:pPr>
            <w:r w:rsidRPr="0029797B">
              <w:rPr>
                <w:rFonts w:ascii="Calibri" w:hAnsi="Calibri" w:cs="Calibri"/>
                <w:color w:val="000000"/>
                <w:sz w:val="24"/>
                <w:szCs w:val="22"/>
              </w:rPr>
              <w:t>Jewish</w:t>
            </w:r>
          </w:p>
        </w:tc>
        <w:tc>
          <w:tcPr>
            <w:tcW w:w="856" w:type="dxa"/>
            <w:noWrap/>
          </w:tcPr>
          <w:p w14:paraId="6DF8A1C7" w14:textId="59DA3D3C" w:rsidR="0029797B" w:rsidRPr="0029797B" w:rsidRDefault="0029797B"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29797B">
              <w:rPr>
                <w:rFonts w:ascii="Calibri" w:hAnsi="Calibri" w:cs="Calibri"/>
                <w:color w:val="000000"/>
                <w:sz w:val="24"/>
                <w:szCs w:val="22"/>
              </w:rPr>
              <w:t>5</w:t>
            </w:r>
          </w:p>
        </w:tc>
        <w:tc>
          <w:tcPr>
            <w:tcW w:w="856" w:type="dxa"/>
            <w:noWrap/>
          </w:tcPr>
          <w:p w14:paraId="76633A36" w14:textId="246BFB78" w:rsidR="0029797B" w:rsidRPr="0029797B" w:rsidRDefault="0029797B"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29797B">
              <w:rPr>
                <w:rFonts w:ascii="Calibri" w:hAnsi="Calibri" w:cs="Calibri"/>
                <w:i/>
                <w:iCs/>
                <w:color w:val="000000"/>
                <w:sz w:val="24"/>
                <w:szCs w:val="22"/>
              </w:rPr>
              <w:t>0.3</w:t>
            </w:r>
          </w:p>
        </w:tc>
      </w:tr>
      <w:tr w:rsidR="0029797B" w:rsidRPr="00D378C4" w14:paraId="657ABFCB"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vAlign w:val="bottom"/>
            <w:hideMark/>
          </w:tcPr>
          <w:p w14:paraId="10252197" w14:textId="1E2E51B3" w:rsidR="0029797B" w:rsidRPr="0029797B" w:rsidRDefault="0029797B" w:rsidP="0029797B">
            <w:pPr>
              <w:spacing w:after="0" w:line="240" w:lineRule="auto"/>
              <w:rPr>
                <w:rFonts w:cs="Calibri"/>
                <w:color w:val="000000"/>
                <w:sz w:val="24"/>
                <w:szCs w:val="22"/>
              </w:rPr>
            </w:pPr>
            <w:r w:rsidRPr="0029797B">
              <w:rPr>
                <w:rFonts w:ascii="Calibri" w:hAnsi="Calibri" w:cs="Calibri"/>
                <w:color w:val="000000"/>
                <w:sz w:val="24"/>
                <w:szCs w:val="22"/>
              </w:rPr>
              <w:t>Muslim</w:t>
            </w:r>
          </w:p>
        </w:tc>
        <w:tc>
          <w:tcPr>
            <w:tcW w:w="856" w:type="dxa"/>
            <w:noWrap/>
          </w:tcPr>
          <w:p w14:paraId="7B865141" w14:textId="7200F539" w:rsidR="0029797B" w:rsidRPr="0029797B" w:rsidRDefault="0029797B"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29797B">
              <w:rPr>
                <w:rFonts w:ascii="Calibri" w:hAnsi="Calibri" w:cs="Calibri"/>
                <w:color w:val="000000"/>
                <w:sz w:val="24"/>
                <w:szCs w:val="22"/>
              </w:rPr>
              <w:t>153</w:t>
            </w:r>
          </w:p>
        </w:tc>
        <w:tc>
          <w:tcPr>
            <w:tcW w:w="856" w:type="dxa"/>
            <w:noWrap/>
          </w:tcPr>
          <w:p w14:paraId="6AE81BAE" w14:textId="29CC8A90" w:rsidR="0029797B" w:rsidRPr="0029797B" w:rsidRDefault="0029797B"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29797B">
              <w:rPr>
                <w:rFonts w:ascii="Calibri" w:hAnsi="Calibri" w:cs="Calibri"/>
                <w:i/>
                <w:iCs/>
                <w:color w:val="000000"/>
                <w:sz w:val="24"/>
                <w:szCs w:val="22"/>
              </w:rPr>
              <w:t>8.0</w:t>
            </w:r>
          </w:p>
        </w:tc>
      </w:tr>
      <w:tr w:rsidR="0029797B" w:rsidRPr="00D378C4" w14:paraId="6A0770F6"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vAlign w:val="bottom"/>
            <w:hideMark/>
          </w:tcPr>
          <w:p w14:paraId="311CCA01" w14:textId="599FD9A7" w:rsidR="0029797B" w:rsidRPr="0029797B" w:rsidRDefault="0029797B" w:rsidP="0029797B">
            <w:pPr>
              <w:spacing w:after="0" w:line="240" w:lineRule="auto"/>
              <w:rPr>
                <w:rFonts w:cs="Calibri"/>
                <w:color w:val="000000"/>
                <w:sz w:val="24"/>
                <w:szCs w:val="22"/>
              </w:rPr>
            </w:pPr>
            <w:r w:rsidRPr="0029797B">
              <w:rPr>
                <w:rFonts w:ascii="Calibri" w:hAnsi="Calibri" w:cs="Calibri"/>
                <w:color w:val="000000"/>
                <w:sz w:val="24"/>
                <w:szCs w:val="22"/>
              </w:rPr>
              <w:t>Sikh</w:t>
            </w:r>
          </w:p>
        </w:tc>
        <w:tc>
          <w:tcPr>
            <w:tcW w:w="856" w:type="dxa"/>
            <w:noWrap/>
          </w:tcPr>
          <w:p w14:paraId="387E5A7C" w14:textId="646DC564" w:rsidR="0029797B" w:rsidRPr="0029797B" w:rsidRDefault="0029797B"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29797B">
              <w:rPr>
                <w:rFonts w:ascii="Calibri" w:hAnsi="Calibri" w:cs="Calibri"/>
                <w:color w:val="000000"/>
                <w:sz w:val="24"/>
                <w:szCs w:val="22"/>
              </w:rPr>
              <w:t>8</w:t>
            </w:r>
          </w:p>
        </w:tc>
        <w:tc>
          <w:tcPr>
            <w:tcW w:w="856" w:type="dxa"/>
            <w:noWrap/>
          </w:tcPr>
          <w:p w14:paraId="626223E2" w14:textId="623A727B" w:rsidR="0029797B" w:rsidRPr="0029797B" w:rsidRDefault="0029797B"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29797B">
              <w:rPr>
                <w:rFonts w:ascii="Calibri" w:hAnsi="Calibri" w:cs="Calibri"/>
                <w:i/>
                <w:iCs/>
                <w:color w:val="000000"/>
                <w:sz w:val="24"/>
                <w:szCs w:val="22"/>
              </w:rPr>
              <w:t>0.4</w:t>
            </w:r>
          </w:p>
        </w:tc>
      </w:tr>
      <w:tr w:rsidR="0029797B" w:rsidRPr="00D378C4" w14:paraId="4F9F8F6A"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vAlign w:val="bottom"/>
            <w:hideMark/>
          </w:tcPr>
          <w:p w14:paraId="3A8581BB" w14:textId="6F77C220" w:rsidR="0029797B" w:rsidRPr="0029797B" w:rsidRDefault="0029797B" w:rsidP="0029797B">
            <w:pPr>
              <w:spacing w:after="0" w:line="240" w:lineRule="auto"/>
              <w:rPr>
                <w:rFonts w:cs="Calibri"/>
                <w:color w:val="000000"/>
                <w:sz w:val="24"/>
                <w:szCs w:val="22"/>
              </w:rPr>
            </w:pPr>
            <w:r w:rsidRPr="0029797B">
              <w:rPr>
                <w:rFonts w:ascii="Calibri" w:hAnsi="Calibri" w:cs="Calibri"/>
                <w:color w:val="000000"/>
                <w:sz w:val="24"/>
                <w:szCs w:val="22"/>
              </w:rPr>
              <w:t>Other</w:t>
            </w:r>
          </w:p>
        </w:tc>
        <w:tc>
          <w:tcPr>
            <w:tcW w:w="856" w:type="dxa"/>
            <w:noWrap/>
          </w:tcPr>
          <w:p w14:paraId="2ECEC025" w14:textId="605F260E" w:rsidR="0029797B" w:rsidRPr="0029797B" w:rsidRDefault="0029797B"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29797B">
              <w:rPr>
                <w:rFonts w:ascii="Calibri" w:hAnsi="Calibri" w:cs="Calibri"/>
                <w:color w:val="000000"/>
                <w:sz w:val="24"/>
                <w:szCs w:val="22"/>
              </w:rPr>
              <w:t>51</w:t>
            </w:r>
          </w:p>
        </w:tc>
        <w:tc>
          <w:tcPr>
            <w:tcW w:w="856" w:type="dxa"/>
            <w:noWrap/>
          </w:tcPr>
          <w:p w14:paraId="4CAE23C8" w14:textId="3D43DE99" w:rsidR="0029797B" w:rsidRPr="0029797B" w:rsidRDefault="0029797B"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29797B">
              <w:rPr>
                <w:rFonts w:ascii="Calibri" w:hAnsi="Calibri" w:cs="Calibri"/>
                <w:i/>
                <w:iCs/>
                <w:color w:val="000000"/>
                <w:sz w:val="24"/>
                <w:szCs w:val="22"/>
              </w:rPr>
              <w:t>2.7</w:t>
            </w:r>
          </w:p>
        </w:tc>
      </w:tr>
      <w:tr w:rsidR="0029797B" w:rsidRPr="00D378C4" w14:paraId="34E81E88"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vAlign w:val="bottom"/>
            <w:hideMark/>
          </w:tcPr>
          <w:p w14:paraId="374DB498" w14:textId="1C34CCA9" w:rsidR="0029797B" w:rsidRPr="0029797B" w:rsidRDefault="0029797B" w:rsidP="0029797B">
            <w:pPr>
              <w:spacing w:after="0" w:line="240" w:lineRule="auto"/>
              <w:rPr>
                <w:rFonts w:cs="Calibri"/>
                <w:color w:val="000000"/>
                <w:sz w:val="24"/>
                <w:szCs w:val="22"/>
              </w:rPr>
            </w:pPr>
            <w:r w:rsidRPr="0029797B">
              <w:rPr>
                <w:rFonts w:ascii="Calibri" w:hAnsi="Calibri" w:cs="Calibri"/>
                <w:color w:val="000000"/>
                <w:sz w:val="24"/>
                <w:szCs w:val="22"/>
              </w:rPr>
              <w:t>Prefer not to answer</w:t>
            </w:r>
          </w:p>
        </w:tc>
        <w:tc>
          <w:tcPr>
            <w:tcW w:w="856" w:type="dxa"/>
            <w:noWrap/>
          </w:tcPr>
          <w:p w14:paraId="3B15F1F4" w14:textId="309C389A" w:rsidR="0029797B" w:rsidRPr="0029797B" w:rsidRDefault="0029797B"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29797B">
              <w:rPr>
                <w:rFonts w:ascii="Calibri" w:hAnsi="Calibri" w:cs="Calibri"/>
                <w:color w:val="000000"/>
                <w:sz w:val="24"/>
                <w:szCs w:val="22"/>
              </w:rPr>
              <w:t>111</w:t>
            </w:r>
          </w:p>
        </w:tc>
        <w:tc>
          <w:tcPr>
            <w:tcW w:w="856" w:type="dxa"/>
            <w:noWrap/>
          </w:tcPr>
          <w:p w14:paraId="53EFE319" w14:textId="7434312D" w:rsidR="0029797B" w:rsidRPr="0029797B" w:rsidRDefault="0029797B"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29797B">
              <w:rPr>
                <w:rFonts w:ascii="Calibri" w:hAnsi="Calibri" w:cs="Calibri"/>
                <w:i/>
                <w:iCs/>
                <w:color w:val="000000"/>
                <w:sz w:val="24"/>
                <w:szCs w:val="22"/>
              </w:rPr>
              <w:t>5.8</w:t>
            </w:r>
          </w:p>
        </w:tc>
      </w:tr>
      <w:tr w:rsidR="0029797B" w:rsidRPr="00D378C4" w14:paraId="50354F53" w14:textId="77777777" w:rsidTr="00B37D6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vAlign w:val="bottom"/>
            <w:hideMark/>
          </w:tcPr>
          <w:p w14:paraId="47E82930" w14:textId="32B7FCD5" w:rsidR="0029797B" w:rsidRPr="0029797B" w:rsidRDefault="0029797B" w:rsidP="0029797B">
            <w:pPr>
              <w:spacing w:after="0" w:line="240" w:lineRule="auto"/>
              <w:rPr>
                <w:rFonts w:cs="Calibri"/>
                <w:i/>
                <w:iCs/>
                <w:color w:val="000000"/>
                <w:sz w:val="24"/>
                <w:szCs w:val="22"/>
              </w:rPr>
            </w:pPr>
            <w:r w:rsidRPr="0029797B">
              <w:rPr>
                <w:rFonts w:ascii="Calibri" w:hAnsi="Calibri" w:cs="Calibri"/>
                <w:color w:val="000000"/>
                <w:sz w:val="24"/>
                <w:szCs w:val="22"/>
              </w:rPr>
              <w:t>Total</w:t>
            </w:r>
          </w:p>
        </w:tc>
        <w:tc>
          <w:tcPr>
            <w:tcW w:w="856" w:type="dxa"/>
            <w:noWrap/>
          </w:tcPr>
          <w:p w14:paraId="3080F1DA" w14:textId="576B58A2" w:rsidR="0029797B" w:rsidRPr="0029797B" w:rsidRDefault="0029797B"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29797B">
              <w:rPr>
                <w:rFonts w:ascii="Calibri" w:hAnsi="Calibri" w:cs="Calibri"/>
                <w:color w:val="000000"/>
                <w:sz w:val="24"/>
                <w:szCs w:val="22"/>
              </w:rPr>
              <w:t>1912</w:t>
            </w:r>
          </w:p>
        </w:tc>
        <w:tc>
          <w:tcPr>
            <w:tcW w:w="856" w:type="dxa"/>
            <w:noWrap/>
          </w:tcPr>
          <w:p w14:paraId="5DCB02BF" w14:textId="0A109D06" w:rsidR="0029797B" w:rsidRPr="0029797B" w:rsidRDefault="0029797B"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2"/>
              </w:rPr>
            </w:pPr>
            <w:r w:rsidRPr="0029797B">
              <w:rPr>
                <w:rFonts w:ascii="Calibri" w:hAnsi="Calibri" w:cs="Calibri"/>
                <w:i/>
                <w:iCs/>
                <w:color w:val="000000"/>
                <w:sz w:val="24"/>
                <w:szCs w:val="22"/>
              </w:rPr>
              <w:t>100.0</w:t>
            </w:r>
          </w:p>
        </w:tc>
      </w:tr>
    </w:tbl>
    <w:p w14:paraId="2830F93F" w14:textId="77777777" w:rsidR="00893C67" w:rsidRDefault="00893C67" w:rsidP="00893C67">
      <w:pPr>
        <w:rPr>
          <w:b/>
        </w:rPr>
      </w:pPr>
    </w:p>
    <w:p w14:paraId="79D6B469" w14:textId="77777777" w:rsidR="00893C67" w:rsidRPr="001A1C0D" w:rsidRDefault="00893C67" w:rsidP="00893C67">
      <w:pPr>
        <w:rPr>
          <w:b/>
          <w:sz w:val="24"/>
          <w:szCs w:val="24"/>
        </w:rPr>
      </w:pPr>
      <w:r w:rsidRPr="001A1C0D">
        <w:rPr>
          <w:b/>
          <w:sz w:val="24"/>
          <w:szCs w:val="24"/>
        </w:rPr>
        <w:t>How would you describe your sexual orientation?</w:t>
      </w:r>
    </w:p>
    <w:tbl>
      <w:tblPr>
        <w:tblStyle w:val="GridTable4-Accent5"/>
        <w:tblW w:w="4467" w:type="dxa"/>
        <w:tblLook w:val="04E0" w:firstRow="1" w:lastRow="1" w:firstColumn="1" w:lastColumn="0" w:noHBand="0" w:noVBand="1"/>
      </w:tblPr>
      <w:tblGrid>
        <w:gridCol w:w="2547"/>
        <w:gridCol w:w="960"/>
        <w:gridCol w:w="960"/>
      </w:tblGrid>
      <w:tr w:rsidR="00893C67" w:rsidRPr="00D378C4" w14:paraId="49720CB9"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3CD407C5" w14:textId="77777777" w:rsidR="00893C67" w:rsidRPr="00D378C4" w:rsidRDefault="00893C67" w:rsidP="00B51ED7">
            <w:pPr>
              <w:spacing w:after="0" w:line="240" w:lineRule="auto"/>
              <w:jc w:val="right"/>
              <w:rPr>
                <w:rFonts w:cstheme="minorHAnsi"/>
                <w:color w:val="FFFFFF" w:themeColor="background1"/>
                <w:sz w:val="24"/>
                <w:szCs w:val="24"/>
              </w:rPr>
            </w:pPr>
          </w:p>
        </w:tc>
        <w:tc>
          <w:tcPr>
            <w:tcW w:w="960" w:type="dxa"/>
            <w:noWrap/>
            <w:hideMark/>
          </w:tcPr>
          <w:p w14:paraId="2D3AF280"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4975DB7C"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B657FA" w:rsidRPr="00D378C4" w14:paraId="09D17D16"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375EE588" w14:textId="77777777" w:rsidR="00B657FA" w:rsidRPr="00D378C4" w:rsidRDefault="00B657FA" w:rsidP="00B657FA">
            <w:pPr>
              <w:spacing w:after="0" w:line="240" w:lineRule="auto"/>
              <w:rPr>
                <w:rFonts w:cs="Calibri"/>
                <w:color w:val="000000"/>
                <w:sz w:val="24"/>
                <w:szCs w:val="24"/>
              </w:rPr>
            </w:pPr>
            <w:r w:rsidRPr="00D378C4">
              <w:rPr>
                <w:rFonts w:cs="Calibri"/>
                <w:color w:val="000000"/>
                <w:sz w:val="24"/>
                <w:szCs w:val="24"/>
              </w:rPr>
              <w:t>Bisexual</w:t>
            </w:r>
          </w:p>
        </w:tc>
        <w:tc>
          <w:tcPr>
            <w:tcW w:w="960" w:type="dxa"/>
            <w:noWrap/>
          </w:tcPr>
          <w:p w14:paraId="4E986174" w14:textId="4082F9E9" w:rsidR="00B657FA" w:rsidRPr="00B657FA" w:rsidRDefault="00B657FA"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B657FA">
              <w:rPr>
                <w:rFonts w:ascii="Calibri" w:hAnsi="Calibri" w:cs="Calibri"/>
                <w:color w:val="000000"/>
                <w:sz w:val="24"/>
                <w:szCs w:val="22"/>
              </w:rPr>
              <w:t>96</w:t>
            </w:r>
          </w:p>
        </w:tc>
        <w:tc>
          <w:tcPr>
            <w:tcW w:w="960" w:type="dxa"/>
            <w:noWrap/>
          </w:tcPr>
          <w:p w14:paraId="46DF912E" w14:textId="7BBA44CB" w:rsidR="00B657FA" w:rsidRPr="00B657FA" w:rsidRDefault="00B657FA"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B657FA">
              <w:rPr>
                <w:rFonts w:ascii="Calibri" w:hAnsi="Calibri" w:cs="Calibri"/>
                <w:i/>
                <w:iCs/>
                <w:color w:val="000000"/>
                <w:sz w:val="24"/>
                <w:szCs w:val="22"/>
              </w:rPr>
              <w:t>5.2</w:t>
            </w:r>
          </w:p>
        </w:tc>
      </w:tr>
      <w:tr w:rsidR="00B657FA" w:rsidRPr="00D378C4" w14:paraId="65B7B44E"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44B873A2" w14:textId="77777777" w:rsidR="00B657FA" w:rsidRPr="00D378C4" w:rsidRDefault="00B657FA" w:rsidP="00B657FA">
            <w:pPr>
              <w:spacing w:after="0" w:line="240" w:lineRule="auto"/>
              <w:rPr>
                <w:rFonts w:cs="Calibri"/>
                <w:color w:val="000000"/>
                <w:sz w:val="24"/>
                <w:szCs w:val="24"/>
              </w:rPr>
            </w:pPr>
            <w:r w:rsidRPr="00D378C4">
              <w:rPr>
                <w:rFonts w:cs="Calibri"/>
                <w:color w:val="000000"/>
                <w:sz w:val="24"/>
                <w:szCs w:val="24"/>
              </w:rPr>
              <w:t>Gay Woman/Lesbian</w:t>
            </w:r>
          </w:p>
        </w:tc>
        <w:tc>
          <w:tcPr>
            <w:tcW w:w="960" w:type="dxa"/>
            <w:noWrap/>
          </w:tcPr>
          <w:p w14:paraId="7338E1FE" w14:textId="33EE2831" w:rsidR="00B657FA" w:rsidRPr="00B657FA" w:rsidRDefault="00B657FA"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B657FA">
              <w:rPr>
                <w:rFonts w:ascii="Calibri" w:hAnsi="Calibri" w:cs="Calibri"/>
                <w:color w:val="000000"/>
                <w:sz w:val="24"/>
                <w:szCs w:val="22"/>
              </w:rPr>
              <w:t>23</w:t>
            </w:r>
          </w:p>
        </w:tc>
        <w:tc>
          <w:tcPr>
            <w:tcW w:w="960" w:type="dxa"/>
            <w:noWrap/>
          </w:tcPr>
          <w:p w14:paraId="6842CCCD" w14:textId="5288B0CC" w:rsidR="00B657FA" w:rsidRPr="00B657FA" w:rsidRDefault="00B657FA"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B657FA">
              <w:rPr>
                <w:rFonts w:ascii="Calibri" w:hAnsi="Calibri" w:cs="Calibri"/>
                <w:i/>
                <w:iCs/>
                <w:color w:val="000000"/>
                <w:sz w:val="24"/>
                <w:szCs w:val="22"/>
              </w:rPr>
              <w:t>1.3</w:t>
            </w:r>
          </w:p>
        </w:tc>
      </w:tr>
      <w:tr w:rsidR="00B657FA" w:rsidRPr="00D378C4" w14:paraId="16AF1B88"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38CFA63" w14:textId="77777777" w:rsidR="00B657FA" w:rsidRPr="00D378C4" w:rsidRDefault="00B657FA" w:rsidP="00B657FA">
            <w:pPr>
              <w:spacing w:after="0" w:line="240" w:lineRule="auto"/>
              <w:rPr>
                <w:rFonts w:cs="Calibri"/>
                <w:color w:val="000000"/>
                <w:sz w:val="24"/>
                <w:szCs w:val="24"/>
              </w:rPr>
            </w:pPr>
            <w:r w:rsidRPr="00D378C4">
              <w:rPr>
                <w:rFonts w:cs="Calibri"/>
                <w:color w:val="000000"/>
                <w:sz w:val="24"/>
                <w:szCs w:val="24"/>
              </w:rPr>
              <w:t>Gay Man</w:t>
            </w:r>
          </w:p>
        </w:tc>
        <w:tc>
          <w:tcPr>
            <w:tcW w:w="960" w:type="dxa"/>
            <w:noWrap/>
          </w:tcPr>
          <w:p w14:paraId="626E90F0" w14:textId="60F36982" w:rsidR="00B657FA" w:rsidRPr="00B657FA" w:rsidRDefault="00B657FA"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B657FA">
              <w:rPr>
                <w:rFonts w:ascii="Calibri" w:hAnsi="Calibri" w:cs="Calibri"/>
                <w:color w:val="000000"/>
                <w:sz w:val="24"/>
                <w:szCs w:val="22"/>
              </w:rPr>
              <w:t>62</w:t>
            </w:r>
          </w:p>
        </w:tc>
        <w:tc>
          <w:tcPr>
            <w:tcW w:w="960" w:type="dxa"/>
            <w:noWrap/>
          </w:tcPr>
          <w:p w14:paraId="46BB3362" w14:textId="7523938A" w:rsidR="00B657FA" w:rsidRPr="00B657FA" w:rsidRDefault="00B657FA"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B657FA">
              <w:rPr>
                <w:rFonts w:ascii="Calibri" w:hAnsi="Calibri" w:cs="Calibri"/>
                <w:i/>
                <w:iCs/>
                <w:color w:val="000000"/>
                <w:sz w:val="24"/>
                <w:szCs w:val="22"/>
              </w:rPr>
              <w:t>3.4</w:t>
            </w:r>
          </w:p>
        </w:tc>
      </w:tr>
      <w:tr w:rsidR="00B657FA" w:rsidRPr="00D378C4" w14:paraId="487AB490"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6BFFD95" w14:textId="77777777" w:rsidR="00B657FA" w:rsidRPr="00D378C4" w:rsidRDefault="00B657FA" w:rsidP="00B657FA">
            <w:pPr>
              <w:spacing w:after="0" w:line="240" w:lineRule="auto"/>
              <w:rPr>
                <w:rFonts w:cs="Calibri"/>
                <w:color w:val="000000"/>
                <w:sz w:val="24"/>
                <w:szCs w:val="24"/>
              </w:rPr>
            </w:pPr>
            <w:r w:rsidRPr="00D378C4">
              <w:rPr>
                <w:rFonts w:cs="Calibri"/>
                <w:color w:val="000000"/>
                <w:sz w:val="24"/>
                <w:szCs w:val="24"/>
              </w:rPr>
              <w:t>Heterosexual/Straight</w:t>
            </w:r>
          </w:p>
        </w:tc>
        <w:tc>
          <w:tcPr>
            <w:tcW w:w="960" w:type="dxa"/>
            <w:noWrap/>
          </w:tcPr>
          <w:p w14:paraId="1E701A6B" w14:textId="70E003E0" w:rsidR="00B657FA" w:rsidRPr="00B657FA" w:rsidRDefault="00B657FA"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B657FA">
              <w:rPr>
                <w:rFonts w:ascii="Calibri" w:hAnsi="Calibri" w:cs="Calibri"/>
                <w:color w:val="000000"/>
                <w:sz w:val="24"/>
                <w:szCs w:val="22"/>
              </w:rPr>
              <w:t>1445</w:t>
            </w:r>
          </w:p>
        </w:tc>
        <w:tc>
          <w:tcPr>
            <w:tcW w:w="960" w:type="dxa"/>
            <w:noWrap/>
          </w:tcPr>
          <w:p w14:paraId="4DB233D1" w14:textId="5D019432" w:rsidR="00B657FA" w:rsidRPr="00B657FA" w:rsidRDefault="00B657FA"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B657FA">
              <w:rPr>
                <w:rFonts w:ascii="Calibri" w:hAnsi="Calibri" w:cs="Calibri"/>
                <w:i/>
                <w:iCs/>
                <w:color w:val="000000"/>
                <w:sz w:val="24"/>
                <w:szCs w:val="22"/>
              </w:rPr>
              <w:t>78.6</w:t>
            </w:r>
          </w:p>
        </w:tc>
      </w:tr>
      <w:tr w:rsidR="00B657FA" w:rsidRPr="00D378C4" w14:paraId="64014D91"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266DD7C6" w14:textId="77777777" w:rsidR="00B657FA" w:rsidRPr="00D378C4" w:rsidRDefault="00B657FA" w:rsidP="00B657FA">
            <w:pPr>
              <w:spacing w:after="0" w:line="240" w:lineRule="auto"/>
              <w:rPr>
                <w:rFonts w:cs="Calibri"/>
                <w:color w:val="000000"/>
                <w:sz w:val="24"/>
                <w:szCs w:val="24"/>
              </w:rPr>
            </w:pPr>
            <w:r w:rsidRPr="00D378C4">
              <w:rPr>
                <w:rFonts w:cs="Calibri"/>
                <w:color w:val="000000"/>
                <w:sz w:val="24"/>
                <w:szCs w:val="24"/>
              </w:rPr>
              <w:t>Other</w:t>
            </w:r>
          </w:p>
        </w:tc>
        <w:tc>
          <w:tcPr>
            <w:tcW w:w="960" w:type="dxa"/>
            <w:noWrap/>
          </w:tcPr>
          <w:p w14:paraId="5EFB8A24" w14:textId="209F2AB1" w:rsidR="00B657FA" w:rsidRPr="00B657FA" w:rsidRDefault="00B657FA"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B657FA">
              <w:rPr>
                <w:rFonts w:ascii="Calibri" w:hAnsi="Calibri" w:cs="Calibri"/>
                <w:color w:val="000000"/>
                <w:sz w:val="24"/>
                <w:szCs w:val="22"/>
              </w:rPr>
              <w:t>29</w:t>
            </w:r>
          </w:p>
        </w:tc>
        <w:tc>
          <w:tcPr>
            <w:tcW w:w="960" w:type="dxa"/>
            <w:noWrap/>
          </w:tcPr>
          <w:p w14:paraId="72EF5E4B" w14:textId="15358AB1" w:rsidR="00B657FA" w:rsidRPr="00B657FA" w:rsidRDefault="00B657FA"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B657FA">
              <w:rPr>
                <w:rFonts w:ascii="Calibri" w:hAnsi="Calibri" w:cs="Calibri"/>
                <w:i/>
                <w:iCs/>
                <w:color w:val="000000"/>
                <w:sz w:val="24"/>
                <w:szCs w:val="22"/>
              </w:rPr>
              <w:t>1.6</w:t>
            </w:r>
          </w:p>
        </w:tc>
      </w:tr>
      <w:tr w:rsidR="00B657FA" w:rsidRPr="00D378C4" w14:paraId="38306D0B"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2109AA4A" w14:textId="77777777" w:rsidR="00B657FA" w:rsidRPr="00D378C4" w:rsidRDefault="00B657FA" w:rsidP="00B657FA">
            <w:pPr>
              <w:spacing w:after="0" w:line="240" w:lineRule="auto"/>
              <w:rPr>
                <w:rFonts w:cs="Calibri"/>
                <w:color w:val="000000"/>
                <w:sz w:val="24"/>
                <w:szCs w:val="24"/>
              </w:rPr>
            </w:pPr>
            <w:r w:rsidRPr="00D378C4">
              <w:rPr>
                <w:rFonts w:cs="Calibri"/>
                <w:color w:val="000000"/>
                <w:sz w:val="24"/>
                <w:szCs w:val="24"/>
              </w:rPr>
              <w:t>Prefer not to answer</w:t>
            </w:r>
          </w:p>
        </w:tc>
        <w:tc>
          <w:tcPr>
            <w:tcW w:w="960" w:type="dxa"/>
            <w:noWrap/>
          </w:tcPr>
          <w:p w14:paraId="0AD6A0F8" w14:textId="4216593B" w:rsidR="00B657FA" w:rsidRPr="00B657FA" w:rsidRDefault="00B657FA"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B657FA">
              <w:rPr>
                <w:rFonts w:ascii="Calibri" w:hAnsi="Calibri" w:cs="Calibri"/>
                <w:color w:val="000000"/>
                <w:sz w:val="24"/>
                <w:szCs w:val="22"/>
              </w:rPr>
              <w:t>184</w:t>
            </w:r>
          </w:p>
        </w:tc>
        <w:tc>
          <w:tcPr>
            <w:tcW w:w="960" w:type="dxa"/>
            <w:noWrap/>
          </w:tcPr>
          <w:p w14:paraId="66E9F387" w14:textId="6E69F75C" w:rsidR="00B657FA" w:rsidRPr="00B657FA" w:rsidRDefault="00B657FA"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B657FA">
              <w:rPr>
                <w:rFonts w:ascii="Calibri" w:hAnsi="Calibri" w:cs="Calibri"/>
                <w:i/>
                <w:iCs/>
                <w:color w:val="000000"/>
                <w:sz w:val="24"/>
                <w:szCs w:val="22"/>
              </w:rPr>
              <w:t>10.0</w:t>
            </w:r>
          </w:p>
        </w:tc>
      </w:tr>
      <w:tr w:rsidR="00B657FA" w:rsidRPr="00D378C4" w14:paraId="7FE7E7B4" w14:textId="77777777" w:rsidTr="00B37D6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34D40129" w14:textId="77777777" w:rsidR="00B657FA" w:rsidRPr="00D378C4" w:rsidRDefault="00B657FA" w:rsidP="00B657FA">
            <w:pPr>
              <w:spacing w:after="0" w:line="240" w:lineRule="auto"/>
              <w:rPr>
                <w:rFonts w:cs="Calibri"/>
                <w:i/>
                <w:iCs/>
                <w:color w:val="000000"/>
                <w:sz w:val="24"/>
                <w:szCs w:val="24"/>
              </w:rPr>
            </w:pPr>
            <w:r w:rsidRPr="00D378C4">
              <w:rPr>
                <w:rFonts w:cs="Calibri"/>
                <w:color w:val="000000"/>
                <w:sz w:val="24"/>
                <w:szCs w:val="24"/>
              </w:rPr>
              <w:t>Total</w:t>
            </w:r>
          </w:p>
        </w:tc>
        <w:tc>
          <w:tcPr>
            <w:tcW w:w="960" w:type="dxa"/>
            <w:noWrap/>
          </w:tcPr>
          <w:p w14:paraId="443D4448" w14:textId="724376D6" w:rsidR="00B657FA" w:rsidRPr="00B657FA" w:rsidRDefault="00B657FA"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B657FA">
              <w:rPr>
                <w:rFonts w:ascii="Calibri" w:hAnsi="Calibri" w:cs="Calibri"/>
                <w:color w:val="000000"/>
                <w:sz w:val="24"/>
                <w:szCs w:val="22"/>
              </w:rPr>
              <w:t>1839</w:t>
            </w:r>
          </w:p>
        </w:tc>
        <w:tc>
          <w:tcPr>
            <w:tcW w:w="960" w:type="dxa"/>
            <w:noWrap/>
          </w:tcPr>
          <w:p w14:paraId="7D715572" w14:textId="36889290" w:rsidR="00B657FA" w:rsidRPr="00B657FA" w:rsidRDefault="00B657FA"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2"/>
              </w:rPr>
            </w:pPr>
            <w:r w:rsidRPr="00B657FA">
              <w:rPr>
                <w:rFonts w:ascii="Calibri" w:hAnsi="Calibri" w:cs="Calibri"/>
                <w:i/>
                <w:iCs/>
                <w:color w:val="000000"/>
                <w:sz w:val="24"/>
                <w:szCs w:val="22"/>
              </w:rPr>
              <w:t>100.0</w:t>
            </w:r>
          </w:p>
        </w:tc>
      </w:tr>
    </w:tbl>
    <w:p w14:paraId="7EB0D6CD" w14:textId="77777777" w:rsidR="00893C67" w:rsidRDefault="00893C67" w:rsidP="00893C67">
      <w:pPr>
        <w:rPr>
          <w:b/>
        </w:rPr>
      </w:pPr>
    </w:p>
    <w:p w14:paraId="612D84C3" w14:textId="77777777" w:rsidR="00893C67" w:rsidRPr="001A1C0D" w:rsidRDefault="00893C67" w:rsidP="00893C67">
      <w:pPr>
        <w:rPr>
          <w:b/>
          <w:sz w:val="24"/>
          <w:szCs w:val="24"/>
        </w:rPr>
      </w:pPr>
      <w:r w:rsidRPr="001A1C0D">
        <w:rPr>
          <w:b/>
          <w:sz w:val="24"/>
          <w:szCs w:val="24"/>
        </w:rPr>
        <w:t>Are you…?</w:t>
      </w:r>
    </w:p>
    <w:tbl>
      <w:tblPr>
        <w:tblStyle w:val="GridTable4-Accent5"/>
        <w:tblW w:w="6593" w:type="dxa"/>
        <w:tblLook w:val="04E0" w:firstRow="1" w:lastRow="1" w:firstColumn="1" w:lastColumn="0" w:noHBand="0" w:noVBand="1"/>
      </w:tblPr>
      <w:tblGrid>
        <w:gridCol w:w="4673"/>
        <w:gridCol w:w="960"/>
        <w:gridCol w:w="960"/>
      </w:tblGrid>
      <w:tr w:rsidR="00893C67" w:rsidRPr="00D378C4" w14:paraId="06BC4684"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2A4B0448" w14:textId="77777777" w:rsidR="00893C67" w:rsidRPr="00D378C4" w:rsidRDefault="00893C67" w:rsidP="00B51ED7">
            <w:pPr>
              <w:spacing w:after="0" w:line="240" w:lineRule="auto"/>
              <w:jc w:val="right"/>
              <w:rPr>
                <w:rFonts w:cstheme="minorHAnsi"/>
                <w:color w:val="FFFFFF" w:themeColor="background1"/>
                <w:sz w:val="24"/>
                <w:szCs w:val="24"/>
              </w:rPr>
            </w:pPr>
          </w:p>
        </w:tc>
        <w:tc>
          <w:tcPr>
            <w:tcW w:w="960" w:type="dxa"/>
            <w:noWrap/>
            <w:hideMark/>
          </w:tcPr>
          <w:p w14:paraId="1AF01706"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07B004FE"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F350F9" w:rsidRPr="00D378C4" w14:paraId="4C378DE2"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7FE9D8F1" w14:textId="77777777" w:rsidR="00F350F9" w:rsidRPr="00D378C4" w:rsidRDefault="00F350F9" w:rsidP="00F350F9">
            <w:pPr>
              <w:spacing w:after="0" w:line="240" w:lineRule="auto"/>
              <w:rPr>
                <w:rFonts w:cs="Calibri"/>
                <w:color w:val="000000"/>
                <w:sz w:val="24"/>
                <w:szCs w:val="24"/>
              </w:rPr>
            </w:pPr>
            <w:r w:rsidRPr="00D378C4">
              <w:rPr>
                <w:rFonts w:cs="Calibri"/>
                <w:sz w:val="24"/>
                <w:szCs w:val="24"/>
              </w:rPr>
              <w:t>Single</w:t>
            </w:r>
          </w:p>
        </w:tc>
        <w:tc>
          <w:tcPr>
            <w:tcW w:w="960" w:type="dxa"/>
            <w:noWrap/>
          </w:tcPr>
          <w:p w14:paraId="49348F16" w14:textId="733BFA90" w:rsidR="00F350F9" w:rsidRPr="00F350F9" w:rsidRDefault="00F350F9"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F350F9">
              <w:rPr>
                <w:rFonts w:ascii="Calibri" w:hAnsi="Calibri" w:cs="Calibri"/>
                <w:color w:val="000000"/>
                <w:sz w:val="24"/>
                <w:szCs w:val="22"/>
              </w:rPr>
              <w:t>461</w:t>
            </w:r>
          </w:p>
        </w:tc>
        <w:tc>
          <w:tcPr>
            <w:tcW w:w="960" w:type="dxa"/>
            <w:noWrap/>
          </w:tcPr>
          <w:p w14:paraId="00620A73" w14:textId="5F084E3D" w:rsidR="00F350F9" w:rsidRPr="00F350F9" w:rsidRDefault="00F350F9"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F350F9">
              <w:rPr>
                <w:rFonts w:ascii="Calibri" w:hAnsi="Calibri" w:cs="Calibri"/>
                <w:i/>
                <w:iCs/>
                <w:color w:val="000000"/>
                <w:sz w:val="24"/>
                <w:szCs w:val="22"/>
              </w:rPr>
              <w:t>24.5</w:t>
            </w:r>
          </w:p>
        </w:tc>
      </w:tr>
      <w:tr w:rsidR="00F350F9" w:rsidRPr="00D378C4" w14:paraId="204C9B3E"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0A4AE21C" w14:textId="77777777" w:rsidR="00F350F9" w:rsidRPr="00D378C4" w:rsidRDefault="00F350F9" w:rsidP="00F350F9">
            <w:pPr>
              <w:spacing w:after="0" w:line="240" w:lineRule="auto"/>
              <w:rPr>
                <w:rFonts w:cs="Calibri"/>
                <w:color w:val="000000"/>
                <w:sz w:val="24"/>
                <w:szCs w:val="24"/>
              </w:rPr>
            </w:pPr>
            <w:r w:rsidRPr="00D378C4">
              <w:rPr>
                <w:rFonts w:cs="Calibri"/>
                <w:sz w:val="24"/>
                <w:szCs w:val="24"/>
              </w:rPr>
              <w:t>In a Civil Partnership</w:t>
            </w:r>
          </w:p>
        </w:tc>
        <w:tc>
          <w:tcPr>
            <w:tcW w:w="960" w:type="dxa"/>
            <w:noWrap/>
          </w:tcPr>
          <w:p w14:paraId="75D10736" w14:textId="5CAE519A" w:rsidR="00F350F9" w:rsidRPr="00F350F9" w:rsidRDefault="00F350F9"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F350F9">
              <w:rPr>
                <w:rFonts w:ascii="Calibri" w:hAnsi="Calibri" w:cs="Calibri"/>
                <w:color w:val="000000"/>
                <w:sz w:val="24"/>
                <w:szCs w:val="22"/>
              </w:rPr>
              <w:t>9</w:t>
            </w:r>
          </w:p>
        </w:tc>
        <w:tc>
          <w:tcPr>
            <w:tcW w:w="960" w:type="dxa"/>
            <w:noWrap/>
          </w:tcPr>
          <w:p w14:paraId="6F0EA7E9" w14:textId="267D59D0" w:rsidR="00F350F9" w:rsidRPr="00F350F9" w:rsidRDefault="00F350F9"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F350F9">
              <w:rPr>
                <w:rFonts w:ascii="Calibri" w:hAnsi="Calibri" w:cs="Calibri"/>
                <w:i/>
                <w:iCs/>
                <w:color w:val="000000"/>
                <w:sz w:val="24"/>
                <w:szCs w:val="22"/>
              </w:rPr>
              <w:t>0.5</w:t>
            </w:r>
          </w:p>
        </w:tc>
      </w:tr>
      <w:tr w:rsidR="00F350F9" w:rsidRPr="00D378C4" w14:paraId="2F4DD6A1"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35EC6E45" w14:textId="77777777" w:rsidR="00F350F9" w:rsidRPr="00D378C4" w:rsidRDefault="00F350F9" w:rsidP="00F350F9">
            <w:pPr>
              <w:spacing w:after="0" w:line="240" w:lineRule="auto"/>
              <w:rPr>
                <w:rFonts w:cs="Calibri"/>
                <w:color w:val="000000"/>
                <w:sz w:val="24"/>
                <w:szCs w:val="24"/>
              </w:rPr>
            </w:pPr>
            <w:r w:rsidRPr="00D378C4">
              <w:rPr>
                <w:rFonts w:cs="Calibri"/>
                <w:sz w:val="24"/>
                <w:szCs w:val="24"/>
              </w:rPr>
              <w:t>Married</w:t>
            </w:r>
          </w:p>
        </w:tc>
        <w:tc>
          <w:tcPr>
            <w:tcW w:w="960" w:type="dxa"/>
            <w:noWrap/>
          </w:tcPr>
          <w:p w14:paraId="4A4F1140" w14:textId="31EB4460" w:rsidR="00F350F9" w:rsidRPr="00F350F9" w:rsidRDefault="00F350F9"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F350F9">
              <w:rPr>
                <w:rFonts w:ascii="Calibri" w:hAnsi="Calibri" w:cs="Calibri"/>
                <w:color w:val="000000"/>
                <w:sz w:val="24"/>
                <w:szCs w:val="22"/>
              </w:rPr>
              <w:t>922</w:t>
            </w:r>
          </w:p>
        </w:tc>
        <w:tc>
          <w:tcPr>
            <w:tcW w:w="960" w:type="dxa"/>
            <w:noWrap/>
          </w:tcPr>
          <w:p w14:paraId="5655A954" w14:textId="29AAD91D" w:rsidR="00F350F9" w:rsidRPr="00F350F9" w:rsidRDefault="00F350F9"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F350F9">
              <w:rPr>
                <w:rFonts w:ascii="Calibri" w:hAnsi="Calibri" w:cs="Calibri"/>
                <w:i/>
                <w:iCs/>
                <w:color w:val="000000"/>
                <w:sz w:val="24"/>
                <w:szCs w:val="22"/>
              </w:rPr>
              <w:t>49.0</w:t>
            </w:r>
          </w:p>
        </w:tc>
      </w:tr>
      <w:tr w:rsidR="00F350F9" w:rsidRPr="00D378C4" w14:paraId="61456843"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582FB388" w14:textId="77777777" w:rsidR="00F350F9" w:rsidRPr="00D378C4" w:rsidRDefault="00F350F9" w:rsidP="00F350F9">
            <w:pPr>
              <w:spacing w:after="0" w:line="240" w:lineRule="auto"/>
              <w:rPr>
                <w:rFonts w:cs="Calibri"/>
                <w:color w:val="000000"/>
                <w:sz w:val="24"/>
                <w:szCs w:val="24"/>
              </w:rPr>
            </w:pPr>
            <w:r w:rsidRPr="00D378C4">
              <w:rPr>
                <w:rFonts w:cs="Calibri"/>
                <w:sz w:val="24"/>
                <w:szCs w:val="24"/>
              </w:rPr>
              <w:t>Living together/Co-habiting</w:t>
            </w:r>
          </w:p>
        </w:tc>
        <w:tc>
          <w:tcPr>
            <w:tcW w:w="960" w:type="dxa"/>
            <w:noWrap/>
          </w:tcPr>
          <w:p w14:paraId="39074877" w14:textId="1A57F6E5" w:rsidR="00F350F9" w:rsidRPr="00F350F9" w:rsidRDefault="00F350F9"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F350F9">
              <w:rPr>
                <w:rFonts w:ascii="Calibri" w:hAnsi="Calibri" w:cs="Calibri"/>
                <w:color w:val="000000"/>
                <w:sz w:val="24"/>
                <w:szCs w:val="22"/>
              </w:rPr>
              <w:t>236</w:t>
            </w:r>
          </w:p>
        </w:tc>
        <w:tc>
          <w:tcPr>
            <w:tcW w:w="960" w:type="dxa"/>
            <w:noWrap/>
          </w:tcPr>
          <w:p w14:paraId="6773D1D3" w14:textId="3BA75C00" w:rsidR="00F350F9" w:rsidRPr="00F350F9" w:rsidRDefault="00F350F9"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F350F9">
              <w:rPr>
                <w:rFonts w:ascii="Calibri" w:hAnsi="Calibri" w:cs="Calibri"/>
                <w:i/>
                <w:iCs/>
                <w:color w:val="000000"/>
                <w:sz w:val="24"/>
                <w:szCs w:val="22"/>
              </w:rPr>
              <w:t>12.6</w:t>
            </w:r>
          </w:p>
        </w:tc>
      </w:tr>
      <w:tr w:rsidR="00F350F9" w:rsidRPr="00D378C4" w14:paraId="29D0FD38"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3EBDBFA9" w14:textId="77777777" w:rsidR="00F350F9" w:rsidRPr="00D378C4" w:rsidRDefault="00F350F9" w:rsidP="00F350F9">
            <w:pPr>
              <w:spacing w:after="0" w:line="240" w:lineRule="auto"/>
              <w:rPr>
                <w:rFonts w:cs="Calibri"/>
                <w:color w:val="000000"/>
                <w:sz w:val="24"/>
                <w:szCs w:val="24"/>
              </w:rPr>
            </w:pPr>
            <w:r w:rsidRPr="00D378C4">
              <w:rPr>
                <w:rFonts w:cs="Calibri"/>
                <w:sz w:val="24"/>
                <w:szCs w:val="24"/>
              </w:rPr>
              <w:t>Separated/divorced or legally separated if formerly in a Civil Partnership</w:t>
            </w:r>
          </w:p>
        </w:tc>
        <w:tc>
          <w:tcPr>
            <w:tcW w:w="960" w:type="dxa"/>
            <w:noWrap/>
          </w:tcPr>
          <w:p w14:paraId="106E90C3" w14:textId="1E81374E" w:rsidR="00F350F9" w:rsidRPr="00F350F9" w:rsidRDefault="00F350F9"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F350F9">
              <w:rPr>
                <w:rFonts w:ascii="Calibri" w:hAnsi="Calibri" w:cs="Calibri"/>
                <w:color w:val="000000"/>
                <w:sz w:val="24"/>
                <w:szCs w:val="22"/>
              </w:rPr>
              <w:t>117</w:t>
            </w:r>
          </w:p>
        </w:tc>
        <w:tc>
          <w:tcPr>
            <w:tcW w:w="960" w:type="dxa"/>
            <w:noWrap/>
          </w:tcPr>
          <w:p w14:paraId="7CB43E8F" w14:textId="5E3373DD" w:rsidR="00F350F9" w:rsidRPr="00F350F9" w:rsidRDefault="00F350F9"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F350F9">
              <w:rPr>
                <w:rFonts w:ascii="Calibri" w:hAnsi="Calibri" w:cs="Calibri"/>
                <w:i/>
                <w:iCs/>
                <w:color w:val="000000"/>
                <w:sz w:val="24"/>
                <w:szCs w:val="22"/>
              </w:rPr>
              <w:t>6.2</w:t>
            </w:r>
          </w:p>
        </w:tc>
      </w:tr>
      <w:tr w:rsidR="00F350F9" w:rsidRPr="00D378C4" w14:paraId="388D1F43"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518F1E31" w14:textId="77777777" w:rsidR="00F350F9" w:rsidRPr="00D378C4" w:rsidRDefault="00F350F9" w:rsidP="00F350F9">
            <w:pPr>
              <w:spacing w:after="0" w:line="240" w:lineRule="auto"/>
              <w:rPr>
                <w:rFonts w:cs="Calibri"/>
                <w:color w:val="000000"/>
                <w:sz w:val="24"/>
                <w:szCs w:val="24"/>
              </w:rPr>
            </w:pPr>
            <w:r w:rsidRPr="00D378C4">
              <w:rPr>
                <w:rFonts w:cs="Calibri"/>
                <w:sz w:val="24"/>
                <w:szCs w:val="24"/>
              </w:rPr>
              <w:t>Widowed</w:t>
            </w:r>
          </w:p>
        </w:tc>
        <w:tc>
          <w:tcPr>
            <w:tcW w:w="960" w:type="dxa"/>
            <w:noWrap/>
          </w:tcPr>
          <w:p w14:paraId="7A861743" w14:textId="76F0DEE4" w:rsidR="00F350F9" w:rsidRPr="00F350F9" w:rsidRDefault="00F350F9"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F350F9">
              <w:rPr>
                <w:rFonts w:ascii="Calibri" w:hAnsi="Calibri" w:cs="Calibri"/>
                <w:color w:val="000000"/>
                <w:sz w:val="24"/>
                <w:szCs w:val="22"/>
              </w:rPr>
              <w:t>86</w:t>
            </w:r>
          </w:p>
        </w:tc>
        <w:tc>
          <w:tcPr>
            <w:tcW w:w="960" w:type="dxa"/>
            <w:noWrap/>
          </w:tcPr>
          <w:p w14:paraId="053760E7" w14:textId="11A3C977" w:rsidR="00F350F9" w:rsidRPr="00F350F9" w:rsidRDefault="00F350F9"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F350F9">
              <w:rPr>
                <w:rFonts w:ascii="Calibri" w:hAnsi="Calibri" w:cs="Calibri"/>
                <w:i/>
                <w:iCs/>
                <w:color w:val="000000"/>
                <w:sz w:val="24"/>
                <w:szCs w:val="22"/>
              </w:rPr>
              <w:t>4.6</w:t>
            </w:r>
          </w:p>
        </w:tc>
      </w:tr>
      <w:tr w:rsidR="00F350F9" w:rsidRPr="00D378C4" w14:paraId="2D8DADDC"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tcPr>
          <w:p w14:paraId="18F520AA" w14:textId="77777777" w:rsidR="00F350F9" w:rsidRPr="00D378C4" w:rsidRDefault="00F350F9" w:rsidP="00F350F9">
            <w:pPr>
              <w:spacing w:after="0" w:line="240" w:lineRule="auto"/>
              <w:rPr>
                <w:rFonts w:cs="Calibri"/>
                <w:color w:val="000000"/>
                <w:sz w:val="24"/>
                <w:szCs w:val="24"/>
              </w:rPr>
            </w:pPr>
            <w:r w:rsidRPr="00D378C4">
              <w:rPr>
                <w:rFonts w:cs="Calibri"/>
                <w:sz w:val="24"/>
                <w:szCs w:val="24"/>
              </w:rPr>
              <w:t>Other</w:t>
            </w:r>
          </w:p>
        </w:tc>
        <w:tc>
          <w:tcPr>
            <w:tcW w:w="960" w:type="dxa"/>
            <w:noWrap/>
          </w:tcPr>
          <w:p w14:paraId="0EF2CCA3" w14:textId="53749ECA" w:rsidR="00F350F9" w:rsidRPr="00F350F9" w:rsidRDefault="00F350F9"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F350F9">
              <w:rPr>
                <w:rFonts w:ascii="Calibri" w:hAnsi="Calibri" w:cs="Calibri"/>
                <w:color w:val="000000"/>
                <w:sz w:val="24"/>
                <w:szCs w:val="22"/>
              </w:rPr>
              <w:t>49</w:t>
            </w:r>
          </w:p>
        </w:tc>
        <w:tc>
          <w:tcPr>
            <w:tcW w:w="960" w:type="dxa"/>
            <w:noWrap/>
          </w:tcPr>
          <w:p w14:paraId="13A14982" w14:textId="3BFC8CF1" w:rsidR="00F350F9" w:rsidRPr="00F350F9" w:rsidRDefault="00F350F9"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F350F9">
              <w:rPr>
                <w:rFonts w:ascii="Calibri" w:hAnsi="Calibri" w:cs="Calibri"/>
                <w:i/>
                <w:iCs/>
                <w:color w:val="000000"/>
                <w:sz w:val="24"/>
                <w:szCs w:val="22"/>
              </w:rPr>
              <w:t>2.6</w:t>
            </w:r>
          </w:p>
        </w:tc>
      </w:tr>
      <w:tr w:rsidR="00F350F9" w:rsidRPr="00D378C4" w14:paraId="7FCFD1DE" w14:textId="77777777" w:rsidTr="00B37D6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2F539C27" w14:textId="77777777" w:rsidR="00F350F9" w:rsidRPr="00D378C4" w:rsidRDefault="00F350F9" w:rsidP="00F350F9">
            <w:pPr>
              <w:spacing w:after="0" w:line="240" w:lineRule="auto"/>
              <w:rPr>
                <w:rFonts w:cs="Calibri"/>
                <w:i/>
                <w:iCs/>
                <w:color w:val="000000"/>
                <w:sz w:val="24"/>
                <w:szCs w:val="24"/>
              </w:rPr>
            </w:pPr>
            <w:r w:rsidRPr="00D378C4">
              <w:rPr>
                <w:rFonts w:cs="Calibri"/>
                <w:color w:val="000000"/>
                <w:sz w:val="24"/>
                <w:szCs w:val="24"/>
              </w:rPr>
              <w:t>Total</w:t>
            </w:r>
          </w:p>
        </w:tc>
        <w:tc>
          <w:tcPr>
            <w:tcW w:w="960" w:type="dxa"/>
            <w:noWrap/>
          </w:tcPr>
          <w:p w14:paraId="359A45BB" w14:textId="62B7C00E" w:rsidR="00F350F9" w:rsidRPr="00F350F9" w:rsidRDefault="00F350F9"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F350F9">
              <w:rPr>
                <w:rFonts w:ascii="Calibri" w:hAnsi="Calibri" w:cs="Calibri"/>
                <w:color w:val="000000"/>
                <w:sz w:val="24"/>
                <w:szCs w:val="22"/>
              </w:rPr>
              <w:t>1880</w:t>
            </w:r>
          </w:p>
        </w:tc>
        <w:tc>
          <w:tcPr>
            <w:tcW w:w="960" w:type="dxa"/>
            <w:noWrap/>
          </w:tcPr>
          <w:p w14:paraId="7A71EE4C" w14:textId="17DFA29A" w:rsidR="00F350F9" w:rsidRPr="00F350F9" w:rsidRDefault="00F350F9"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2"/>
              </w:rPr>
            </w:pPr>
            <w:r w:rsidRPr="00F350F9">
              <w:rPr>
                <w:rFonts w:ascii="Calibri" w:hAnsi="Calibri" w:cs="Calibri"/>
                <w:i/>
                <w:iCs/>
                <w:color w:val="000000"/>
                <w:sz w:val="24"/>
                <w:szCs w:val="22"/>
              </w:rPr>
              <w:t>100.0</w:t>
            </w:r>
          </w:p>
        </w:tc>
      </w:tr>
    </w:tbl>
    <w:p w14:paraId="62B32004" w14:textId="77777777" w:rsidR="00893C67" w:rsidRPr="00FD0EF8" w:rsidRDefault="00893C67" w:rsidP="00893C67"/>
    <w:p w14:paraId="4ECE83CC" w14:textId="77777777" w:rsidR="00941D03" w:rsidRDefault="00941D03">
      <w:pPr>
        <w:spacing w:after="160" w:line="259" w:lineRule="auto"/>
        <w:rPr>
          <w:b/>
        </w:rPr>
      </w:pPr>
      <w:r>
        <w:rPr>
          <w:b/>
        </w:rPr>
        <w:br w:type="page"/>
      </w:r>
    </w:p>
    <w:p w14:paraId="0CE028BA" w14:textId="4283A144" w:rsidR="00893C67" w:rsidRPr="001A1C0D" w:rsidRDefault="00893C67" w:rsidP="00893C67">
      <w:pPr>
        <w:rPr>
          <w:b/>
          <w:sz w:val="24"/>
          <w:szCs w:val="24"/>
        </w:rPr>
      </w:pPr>
      <w:r w:rsidRPr="001A1C0D">
        <w:rPr>
          <w:b/>
          <w:sz w:val="24"/>
          <w:szCs w:val="24"/>
        </w:rPr>
        <w:lastRenderedPageBreak/>
        <w:t>Do you consider yourself to be Welsh?</w:t>
      </w:r>
    </w:p>
    <w:tbl>
      <w:tblPr>
        <w:tblStyle w:val="GridTable4-Accent5"/>
        <w:tblW w:w="2880" w:type="dxa"/>
        <w:tblLook w:val="04E0" w:firstRow="1" w:lastRow="1" w:firstColumn="1" w:lastColumn="0" w:noHBand="0" w:noVBand="1"/>
      </w:tblPr>
      <w:tblGrid>
        <w:gridCol w:w="960"/>
        <w:gridCol w:w="960"/>
        <w:gridCol w:w="960"/>
      </w:tblGrid>
      <w:tr w:rsidR="00893C67" w:rsidRPr="00D378C4" w14:paraId="4997D79C"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0E8710EF" w14:textId="77777777" w:rsidR="00893C67" w:rsidRPr="00D378C4" w:rsidRDefault="00893C67" w:rsidP="00B51ED7">
            <w:pPr>
              <w:spacing w:after="0" w:line="240" w:lineRule="auto"/>
              <w:jc w:val="right"/>
              <w:rPr>
                <w:rFonts w:cstheme="minorHAnsi"/>
                <w:color w:val="FFFFFF" w:themeColor="background1"/>
                <w:sz w:val="24"/>
                <w:szCs w:val="24"/>
              </w:rPr>
            </w:pPr>
          </w:p>
        </w:tc>
        <w:tc>
          <w:tcPr>
            <w:tcW w:w="960" w:type="dxa"/>
            <w:noWrap/>
            <w:hideMark/>
          </w:tcPr>
          <w:p w14:paraId="6EA15E7D"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3FB2CE0E"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F350F9" w:rsidRPr="00D378C4" w14:paraId="265B9783"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6137646C" w14:textId="77777777" w:rsidR="00F350F9" w:rsidRPr="00D378C4" w:rsidRDefault="00F350F9" w:rsidP="00F350F9">
            <w:pPr>
              <w:spacing w:after="0" w:line="240" w:lineRule="auto"/>
              <w:rPr>
                <w:rFonts w:cs="Calibri"/>
                <w:sz w:val="24"/>
                <w:szCs w:val="24"/>
              </w:rPr>
            </w:pPr>
            <w:r w:rsidRPr="00D378C4">
              <w:rPr>
                <w:rFonts w:cs="Calibri"/>
                <w:sz w:val="24"/>
                <w:szCs w:val="24"/>
              </w:rPr>
              <w:t>Yes</w:t>
            </w:r>
          </w:p>
        </w:tc>
        <w:tc>
          <w:tcPr>
            <w:tcW w:w="960" w:type="dxa"/>
            <w:noWrap/>
          </w:tcPr>
          <w:p w14:paraId="25145A87" w14:textId="7EE09F95" w:rsidR="00F350F9" w:rsidRPr="00F350F9" w:rsidRDefault="00F350F9"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sz w:val="24"/>
                <w:szCs w:val="22"/>
              </w:rPr>
            </w:pPr>
            <w:r w:rsidRPr="00F350F9">
              <w:rPr>
                <w:rFonts w:ascii="Calibri" w:hAnsi="Calibri" w:cs="Calibri"/>
                <w:color w:val="000000"/>
                <w:sz w:val="24"/>
                <w:szCs w:val="22"/>
              </w:rPr>
              <w:t>1161</w:t>
            </w:r>
          </w:p>
        </w:tc>
        <w:tc>
          <w:tcPr>
            <w:tcW w:w="960" w:type="dxa"/>
            <w:noWrap/>
          </w:tcPr>
          <w:p w14:paraId="18E1B7F9" w14:textId="0A570A13" w:rsidR="00F350F9" w:rsidRPr="00F350F9" w:rsidRDefault="00F350F9"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sz w:val="24"/>
                <w:szCs w:val="22"/>
              </w:rPr>
            </w:pPr>
            <w:r w:rsidRPr="00F350F9">
              <w:rPr>
                <w:rFonts w:ascii="Calibri" w:hAnsi="Calibri" w:cs="Calibri"/>
                <w:i/>
                <w:iCs/>
                <w:color w:val="000000"/>
                <w:sz w:val="24"/>
                <w:szCs w:val="22"/>
              </w:rPr>
              <w:t>62.8</w:t>
            </w:r>
          </w:p>
        </w:tc>
      </w:tr>
      <w:tr w:rsidR="00F350F9" w:rsidRPr="00D378C4" w14:paraId="7C8D09D9"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22D03E14" w14:textId="77777777" w:rsidR="00F350F9" w:rsidRPr="00D378C4" w:rsidRDefault="00F350F9" w:rsidP="00F350F9">
            <w:pPr>
              <w:spacing w:after="0" w:line="240" w:lineRule="auto"/>
              <w:rPr>
                <w:rFonts w:cs="Calibri"/>
                <w:sz w:val="24"/>
                <w:szCs w:val="24"/>
              </w:rPr>
            </w:pPr>
            <w:r w:rsidRPr="00D378C4">
              <w:rPr>
                <w:rFonts w:cs="Calibri"/>
                <w:sz w:val="24"/>
                <w:szCs w:val="24"/>
              </w:rPr>
              <w:t>No</w:t>
            </w:r>
          </w:p>
        </w:tc>
        <w:tc>
          <w:tcPr>
            <w:tcW w:w="960" w:type="dxa"/>
            <w:noWrap/>
          </w:tcPr>
          <w:p w14:paraId="29EA55AA" w14:textId="482A2097" w:rsidR="00F350F9" w:rsidRPr="00F350F9" w:rsidRDefault="00F350F9"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sz w:val="24"/>
                <w:szCs w:val="22"/>
              </w:rPr>
            </w:pPr>
            <w:r w:rsidRPr="00F350F9">
              <w:rPr>
                <w:rFonts w:ascii="Calibri" w:hAnsi="Calibri" w:cs="Calibri"/>
                <w:color w:val="000000"/>
                <w:sz w:val="24"/>
                <w:szCs w:val="22"/>
              </w:rPr>
              <w:t>689</w:t>
            </w:r>
          </w:p>
        </w:tc>
        <w:tc>
          <w:tcPr>
            <w:tcW w:w="960" w:type="dxa"/>
            <w:noWrap/>
          </w:tcPr>
          <w:p w14:paraId="1DE530C7" w14:textId="133128B6" w:rsidR="00F350F9" w:rsidRPr="00F350F9" w:rsidRDefault="00F350F9"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sz w:val="24"/>
                <w:szCs w:val="22"/>
              </w:rPr>
            </w:pPr>
            <w:r w:rsidRPr="00F350F9">
              <w:rPr>
                <w:rFonts w:ascii="Calibri" w:hAnsi="Calibri" w:cs="Calibri"/>
                <w:i/>
                <w:iCs/>
                <w:color w:val="000000"/>
                <w:sz w:val="24"/>
                <w:szCs w:val="22"/>
              </w:rPr>
              <w:t>37.2</w:t>
            </w:r>
          </w:p>
        </w:tc>
      </w:tr>
      <w:tr w:rsidR="00F350F9" w:rsidRPr="00D378C4" w14:paraId="66598233" w14:textId="77777777" w:rsidTr="00B37D6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49BFB594" w14:textId="77777777" w:rsidR="00F350F9" w:rsidRPr="00D378C4" w:rsidRDefault="00F350F9" w:rsidP="00F350F9">
            <w:pPr>
              <w:spacing w:after="0" w:line="240" w:lineRule="auto"/>
              <w:rPr>
                <w:rFonts w:cs="Calibri"/>
                <w:i/>
                <w:iCs/>
                <w:sz w:val="24"/>
                <w:szCs w:val="24"/>
              </w:rPr>
            </w:pPr>
            <w:r w:rsidRPr="00D378C4">
              <w:rPr>
                <w:rFonts w:cs="Calibri"/>
                <w:sz w:val="24"/>
                <w:szCs w:val="24"/>
              </w:rPr>
              <w:t>Total</w:t>
            </w:r>
          </w:p>
        </w:tc>
        <w:tc>
          <w:tcPr>
            <w:tcW w:w="960" w:type="dxa"/>
            <w:noWrap/>
          </w:tcPr>
          <w:p w14:paraId="5AA5D065" w14:textId="5FF37826" w:rsidR="00F350F9" w:rsidRPr="00F350F9" w:rsidRDefault="00F350F9"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sz w:val="24"/>
                <w:szCs w:val="22"/>
              </w:rPr>
            </w:pPr>
            <w:r w:rsidRPr="00F350F9">
              <w:rPr>
                <w:rFonts w:ascii="Calibri" w:hAnsi="Calibri" w:cs="Calibri"/>
                <w:color w:val="000000"/>
                <w:sz w:val="24"/>
                <w:szCs w:val="22"/>
              </w:rPr>
              <w:t>1850</w:t>
            </w:r>
          </w:p>
        </w:tc>
        <w:tc>
          <w:tcPr>
            <w:tcW w:w="960" w:type="dxa"/>
            <w:noWrap/>
          </w:tcPr>
          <w:p w14:paraId="2638A688" w14:textId="547266FE" w:rsidR="00F350F9" w:rsidRPr="00F350F9" w:rsidRDefault="00F350F9"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sz w:val="24"/>
                <w:szCs w:val="22"/>
              </w:rPr>
            </w:pPr>
            <w:r w:rsidRPr="00F350F9">
              <w:rPr>
                <w:rFonts w:ascii="Calibri" w:hAnsi="Calibri" w:cs="Calibri"/>
                <w:i/>
                <w:iCs/>
                <w:color w:val="000000"/>
                <w:sz w:val="24"/>
                <w:szCs w:val="22"/>
              </w:rPr>
              <w:t>100.0</w:t>
            </w:r>
          </w:p>
        </w:tc>
      </w:tr>
    </w:tbl>
    <w:p w14:paraId="12E4D3B8" w14:textId="77777777" w:rsidR="00893C67" w:rsidRPr="00FD0EF8" w:rsidRDefault="00893C67" w:rsidP="00893C67"/>
    <w:p w14:paraId="6F9AF09D" w14:textId="77777777" w:rsidR="00893C67" w:rsidRPr="004F07EA" w:rsidRDefault="00893C67" w:rsidP="00893C67">
      <w:pPr>
        <w:rPr>
          <w:b/>
          <w:sz w:val="24"/>
          <w:szCs w:val="24"/>
        </w:rPr>
      </w:pPr>
      <w:r w:rsidRPr="004F07EA">
        <w:rPr>
          <w:b/>
          <w:sz w:val="24"/>
          <w:szCs w:val="24"/>
        </w:rPr>
        <w:t>How would you describe your Welsh language skills?</w:t>
      </w:r>
    </w:p>
    <w:tbl>
      <w:tblPr>
        <w:tblStyle w:val="GridTable4-Accent5"/>
        <w:tblW w:w="3191" w:type="dxa"/>
        <w:tblLook w:val="04E0" w:firstRow="1" w:lastRow="1" w:firstColumn="1" w:lastColumn="0" w:noHBand="0" w:noVBand="1"/>
      </w:tblPr>
      <w:tblGrid>
        <w:gridCol w:w="1271"/>
        <w:gridCol w:w="960"/>
        <w:gridCol w:w="960"/>
      </w:tblGrid>
      <w:tr w:rsidR="00893C67" w:rsidRPr="00D378C4" w14:paraId="16BDE4D0" w14:textId="77777777" w:rsidTr="00941D03">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71" w:type="dxa"/>
            <w:noWrap/>
            <w:hideMark/>
          </w:tcPr>
          <w:p w14:paraId="260DAEC6" w14:textId="77777777" w:rsidR="00893C67" w:rsidRPr="00D378C4" w:rsidRDefault="00893C67" w:rsidP="00B51ED7">
            <w:pPr>
              <w:spacing w:after="0" w:line="240" w:lineRule="auto"/>
              <w:jc w:val="right"/>
              <w:rPr>
                <w:rFonts w:cstheme="minorHAnsi"/>
                <w:color w:val="FFFFFF" w:themeColor="background1"/>
                <w:sz w:val="24"/>
                <w:szCs w:val="24"/>
              </w:rPr>
            </w:pPr>
          </w:p>
        </w:tc>
        <w:tc>
          <w:tcPr>
            <w:tcW w:w="960" w:type="dxa"/>
            <w:noWrap/>
            <w:hideMark/>
          </w:tcPr>
          <w:p w14:paraId="75F69F98"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115576DE" w14:textId="77777777" w:rsidR="00893C67" w:rsidRPr="00D378C4" w:rsidRDefault="00893C67"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ED6702" w:rsidRPr="00D378C4" w14:paraId="799BE325" w14:textId="77777777" w:rsidTr="00941D0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71" w:type="dxa"/>
            <w:noWrap/>
            <w:hideMark/>
          </w:tcPr>
          <w:p w14:paraId="0DFFC1F4" w14:textId="77777777" w:rsidR="00ED6702" w:rsidRPr="00D378C4" w:rsidRDefault="00ED6702" w:rsidP="00ED6702">
            <w:pPr>
              <w:spacing w:after="0" w:line="240" w:lineRule="auto"/>
              <w:rPr>
                <w:rFonts w:cs="Calibri"/>
                <w:color w:val="000000"/>
                <w:sz w:val="24"/>
                <w:szCs w:val="24"/>
              </w:rPr>
            </w:pPr>
            <w:r w:rsidRPr="00D378C4">
              <w:rPr>
                <w:rFonts w:cs="Calibri"/>
                <w:sz w:val="24"/>
                <w:szCs w:val="24"/>
              </w:rPr>
              <w:t>Fluent</w:t>
            </w:r>
          </w:p>
        </w:tc>
        <w:tc>
          <w:tcPr>
            <w:tcW w:w="960" w:type="dxa"/>
            <w:noWrap/>
          </w:tcPr>
          <w:p w14:paraId="27C05E92" w14:textId="1BB24AFF" w:rsidR="00ED6702" w:rsidRPr="00ED6702" w:rsidRDefault="00ED670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ED6702">
              <w:rPr>
                <w:rFonts w:ascii="Calibri" w:hAnsi="Calibri" w:cs="Calibri"/>
                <w:color w:val="000000"/>
                <w:sz w:val="24"/>
                <w:szCs w:val="22"/>
              </w:rPr>
              <w:t>79</w:t>
            </w:r>
          </w:p>
        </w:tc>
        <w:tc>
          <w:tcPr>
            <w:tcW w:w="960" w:type="dxa"/>
            <w:noWrap/>
          </w:tcPr>
          <w:p w14:paraId="19F8D1F8" w14:textId="21F3C752" w:rsidR="00ED6702" w:rsidRPr="00ED6702" w:rsidRDefault="00ED670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ED6702">
              <w:rPr>
                <w:rFonts w:ascii="Calibri" w:hAnsi="Calibri" w:cs="Calibri"/>
                <w:i/>
                <w:iCs/>
                <w:color w:val="000000"/>
                <w:sz w:val="24"/>
                <w:szCs w:val="22"/>
              </w:rPr>
              <w:t>4.2</w:t>
            </w:r>
          </w:p>
        </w:tc>
      </w:tr>
      <w:tr w:rsidR="00ED6702" w:rsidRPr="00D378C4" w14:paraId="3CE91294" w14:textId="77777777" w:rsidTr="00941D03">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71" w:type="dxa"/>
            <w:noWrap/>
            <w:hideMark/>
          </w:tcPr>
          <w:p w14:paraId="6C65EA4A" w14:textId="77777777" w:rsidR="00ED6702" w:rsidRPr="00D378C4" w:rsidRDefault="00ED6702" w:rsidP="00ED6702">
            <w:pPr>
              <w:spacing w:after="0" w:line="240" w:lineRule="auto"/>
              <w:rPr>
                <w:rFonts w:cs="Calibri"/>
                <w:color w:val="000000"/>
                <w:sz w:val="24"/>
                <w:szCs w:val="24"/>
              </w:rPr>
            </w:pPr>
            <w:r w:rsidRPr="00D378C4">
              <w:rPr>
                <w:rFonts w:cs="Calibri"/>
                <w:sz w:val="24"/>
                <w:szCs w:val="24"/>
              </w:rPr>
              <w:t>Moderate</w:t>
            </w:r>
          </w:p>
        </w:tc>
        <w:tc>
          <w:tcPr>
            <w:tcW w:w="960" w:type="dxa"/>
            <w:noWrap/>
          </w:tcPr>
          <w:p w14:paraId="1CDA0FCC" w14:textId="20324E7C" w:rsidR="00ED6702" w:rsidRPr="00ED6702" w:rsidRDefault="00ED670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ED6702">
              <w:rPr>
                <w:rFonts w:ascii="Calibri" w:hAnsi="Calibri" w:cs="Calibri"/>
                <w:color w:val="000000"/>
                <w:sz w:val="24"/>
                <w:szCs w:val="22"/>
              </w:rPr>
              <w:t>104</w:t>
            </w:r>
          </w:p>
        </w:tc>
        <w:tc>
          <w:tcPr>
            <w:tcW w:w="960" w:type="dxa"/>
            <w:noWrap/>
          </w:tcPr>
          <w:p w14:paraId="749CC2C6" w14:textId="44F9BFA4" w:rsidR="00ED6702" w:rsidRPr="00ED6702" w:rsidRDefault="00ED670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ED6702">
              <w:rPr>
                <w:rFonts w:ascii="Calibri" w:hAnsi="Calibri" w:cs="Calibri"/>
                <w:i/>
                <w:iCs/>
                <w:color w:val="000000"/>
                <w:sz w:val="24"/>
                <w:szCs w:val="22"/>
              </w:rPr>
              <w:t>5.6</w:t>
            </w:r>
          </w:p>
        </w:tc>
      </w:tr>
      <w:tr w:rsidR="00ED6702" w:rsidRPr="00D378C4" w14:paraId="72E12BA0" w14:textId="77777777" w:rsidTr="00941D0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71" w:type="dxa"/>
            <w:noWrap/>
            <w:hideMark/>
          </w:tcPr>
          <w:p w14:paraId="547A79ED" w14:textId="77777777" w:rsidR="00ED6702" w:rsidRPr="00D378C4" w:rsidRDefault="00ED6702" w:rsidP="00ED6702">
            <w:pPr>
              <w:spacing w:after="0" w:line="240" w:lineRule="auto"/>
              <w:rPr>
                <w:rFonts w:cs="Calibri"/>
                <w:color w:val="000000"/>
                <w:sz w:val="24"/>
                <w:szCs w:val="24"/>
              </w:rPr>
            </w:pPr>
            <w:r w:rsidRPr="00D378C4">
              <w:rPr>
                <w:rFonts w:cs="Calibri"/>
                <w:sz w:val="24"/>
                <w:szCs w:val="24"/>
              </w:rPr>
              <w:t>Basic</w:t>
            </w:r>
          </w:p>
        </w:tc>
        <w:tc>
          <w:tcPr>
            <w:tcW w:w="960" w:type="dxa"/>
            <w:noWrap/>
          </w:tcPr>
          <w:p w14:paraId="79A461D8" w14:textId="3C39D331" w:rsidR="00ED6702" w:rsidRPr="00ED6702" w:rsidRDefault="00ED670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ED6702">
              <w:rPr>
                <w:rFonts w:ascii="Calibri" w:hAnsi="Calibri" w:cs="Calibri"/>
                <w:color w:val="000000"/>
                <w:sz w:val="24"/>
                <w:szCs w:val="22"/>
              </w:rPr>
              <w:t>336</w:t>
            </w:r>
          </w:p>
        </w:tc>
        <w:tc>
          <w:tcPr>
            <w:tcW w:w="960" w:type="dxa"/>
            <w:noWrap/>
          </w:tcPr>
          <w:p w14:paraId="324A9920" w14:textId="1167C5C3" w:rsidR="00ED6702" w:rsidRPr="00ED6702" w:rsidRDefault="00ED670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ED6702">
              <w:rPr>
                <w:rFonts w:ascii="Calibri" w:hAnsi="Calibri" w:cs="Calibri"/>
                <w:i/>
                <w:iCs/>
                <w:color w:val="000000"/>
                <w:sz w:val="24"/>
                <w:szCs w:val="22"/>
              </w:rPr>
              <w:t>18.0</w:t>
            </w:r>
          </w:p>
        </w:tc>
      </w:tr>
      <w:tr w:rsidR="00ED6702" w:rsidRPr="00D378C4" w14:paraId="1AB457F1" w14:textId="77777777" w:rsidTr="00941D03">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71" w:type="dxa"/>
            <w:noWrap/>
            <w:hideMark/>
          </w:tcPr>
          <w:p w14:paraId="43539282" w14:textId="77777777" w:rsidR="00ED6702" w:rsidRPr="00D378C4" w:rsidRDefault="00ED6702" w:rsidP="00ED6702">
            <w:pPr>
              <w:spacing w:after="0" w:line="240" w:lineRule="auto"/>
              <w:rPr>
                <w:rFonts w:cs="Calibri"/>
                <w:color w:val="000000"/>
                <w:sz w:val="24"/>
                <w:szCs w:val="24"/>
              </w:rPr>
            </w:pPr>
            <w:r w:rsidRPr="00D378C4">
              <w:rPr>
                <w:rFonts w:cs="Calibri"/>
                <w:sz w:val="24"/>
                <w:szCs w:val="24"/>
              </w:rPr>
              <w:t>Learner</w:t>
            </w:r>
          </w:p>
        </w:tc>
        <w:tc>
          <w:tcPr>
            <w:tcW w:w="960" w:type="dxa"/>
            <w:noWrap/>
          </w:tcPr>
          <w:p w14:paraId="782868F4" w14:textId="551A7DD7" w:rsidR="00ED6702" w:rsidRPr="00ED6702" w:rsidRDefault="00ED670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2"/>
              </w:rPr>
            </w:pPr>
            <w:r w:rsidRPr="00ED6702">
              <w:rPr>
                <w:rFonts w:ascii="Calibri" w:hAnsi="Calibri" w:cs="Calibri"/>
                <w:color w:val="000000"/>
                <w:sz w:val="24"/>
                <w:szCs w:val="22"/>
              </w:rPr>
              <w:t>325</w:t>
            </w:r>
          </w:p>
        </w:tc>
        <w:tc>
          <w:tcPr>
            <w:tcW w:w="960" w:type="dxa"/>
            <w:noWrap/>
          </w:tcPr>
          <w:p w14:paraId="414F4FC7" w14:textId="745A7D31" w:rsidR="00ED6702" w:rsidRPr="00ED6702" w:rsidRDefault="00ED670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2"/>
              </w:rPr>
            </w:pPr>
            <w:r w:rsidRPr="00ED6702">
              <w:rPr>
                <w:rFonts w:ascii="Calibri" w:hAnsi="Calibri" w:cs="Calibri"/>
                <w:i/>
                <w:iCs/>
                <w:color w:val="000000"/>
                <w:sz w:val="24"/>
                <w:szCs w:val="22"/>
              </w:rPr>
              <w:t>17.4</w:t>
            </w:r>
          </w:p>
        </w:tc>
      </w:tr>
      <w:tr w:rsidR="00ED6702" w:rsidRPr="00D378C4" w14:paraId="28CBE409" w14:textId="77777777" w:rsidTr="00941D0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71" w:type="dxa"/>
            <w:noWrap/>
            <w:hideMark/>
          </w:tcPr>
          <w:p w14:paraId="139E7971" w14:textId="77777777" w:rsidR="00ED6702" w:rsidRPr="00D378C4" w:rsidRDefault="00ED6702" w:rsidP="00ED6702">
            <w:pPr>
              <w:spacing w:after="0" w:line="240" w:lineRule="auto"/>
              <w:rPr>
                <w:rFonts w:cs="Calibri"/>
                <w:color w:val="000000"/>
                <w:sz w:val="24"/>
                <w:szCs w:val="24"/>
              </w:rPr>
            </w:pPr>
            <w:r w:rsidRPr="00D378C4">
              <w:rPr>
                <w:rFonts w:cs="Calibri"/>
                <w:sz w:val="24"/>
                <w:szCs w:val="24"/>
              </w:rPr>
              <w:t>None</w:t>
            </w:r>
          </w:p>
        </w:tc>
        <w:tc>
          <w:tcPr>
            <w:tcW w:w="960" w:type="dxa"/>
            <w:noWrap/>
          </w:tcPr>
          <w:p w14:paraId="41A5A311" w14:textId="4E81A3B5" w:rsidR="00ED6702" w:rsidRPr="00ED6702" w:rsidRDefault="00ED670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2"/>
              </w:rPr>
            </w:pPr>
            <w:r w:rsidRPr="00ED6702">
              <w:rPr>
                <w:rFonts w:ascii="Calibri" w:hAnsi="Calibri" w:cs="Calibri"/>
                <w:color w:val="000000"/>
                <w:sz w:val="24"/>
                <w:szCs w:val="22"/>
              </w:rPr>
              <w:t>1019</w:t>
            </w:r>
          </w:p>
        </w:tc>
        <w:tc>
          <w:tcPr>
            <w:tcW w:w="960" w:type="dxa"/>
            <w:noWrap/>
          </w:tcPr>
          <w:p w14:paraId="0A6D93CD" w14:textId="5E72279A" w:rsidR="00ED6702" w:rsidRPr="00ED6702" w:rsidRDefault="00ED670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2"/>
              </w:rPr>
            </w:pPr>
            <w:r w:rsidRPr="00ED6702">
              <w:rPr>
                <w:rFonts w:ascii="Calibri" w:hAnsi="Calibri" w:cs="Calibri"/>
                <w:i/>
                <w:iCs/>
                <w:color w:val="000000"/>
                <w:sz w:val="24"/>
                <w:szCs w:val="22"/>
              </w:rPr>
              <w:t>54.7</w:t>
            </w:r>
          </w:p>
        </w:tc>
      </w:tr>
      <w:tr w:rsidR="00ED6702" w:rsidRPr="00D378C4" w14:paraId="77BB1C36" w14:textId="77777777" w:rsidTr="00941D03">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71" w:type="dxa"/>
            <w:noWrap/>
            <w:hideMark/>
          </w:tcPr>
          <w:p w14:paraId="30F7E877" w14:textId="77777777" w:rsidR="00ED6702" w:rsidRPr="00D378C4" w:rsidRDefault="00ED6702" w:rsidP="00ED6702">
            <w:pPr>
              <w:spacing w:after="0" w:line="240" w:lineRule="auto"/>
              <w:rPr>
                <w:rFonts w:cs="Calibri"/>
                <w:color w:val="000000"/>
                <w:sz w:val="24"/>
                <w:szCs w:val="24"/>
              </w:rPr>
            </w:pPr>
            <w:r w:rsidRPr="00D378C4">
              <w:rPr>
                <w:rFonts w:cs="Calibri"/>
                <w:color w:val="000000"/>
                <w:sz w:val="24"/>
                <w:szCs w:val="24"/>
              </w:rPr>
              <w:t>Total</w:t>
            </w:r>
          </w:p>
        </w:tc>
        <w:tc>
          <w:tcPr>
            <w:tcW w:w="960" w:type="dxa"/>
            <w:noWrap/>
          </w:tcPr>
          <w:p w14:paraId="319DE3BD" w14:textId="5C661869" w:rsidR="00ED6702" w:rsidRPr="00ED6702" w:rsidRDefault="00ED6702"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2"/>
              </w:rPr>
            </w:pPr>
            <w:r w:rsidRPr="00ED6702">
              <w:rPr>
                <w:rFonts w:ascii="Calibri" w:hAnsi="Calibri" w:cs="Calibri"/>
                <w:color w:val="000000"/>
                <w:sz w:val="24"/>
                <w:szCs w:val="22"/>
              </w:rPr>
              <w:t>1863</w:t>
            </w:r>
          </w:p>
        </w:tc>
        <w:tc>
          <w:tcPr>
            <w:tcW w:w="960" w:type="dxa"/>
            <w:noWrap/>
          </w:tcPr>
          <w:p w14:paraId="1136A095" w14:textId="05E1563E" w:rsidR="00ED6702" w:rsidRPr="00ED6702" w:rsidRDefault="00ED6702"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2"/>
              </w:rPr>
            </w:pPr>
            <w:r w:rsidRPr="00ED6702">
              <w:rPr>
                <w:rFonts w:ascii="Calibri" w:hAnsi="Calibri" w:cs="Calibri"/>
                <w:i/>
                <w:iCs/>
                <w:color w:val="000000"/>
                <w:sz w:val="24"/>
                <w:szCs w:val="22"/>
              </w:rPr>
              <w:t>100.0</w:t>
            </w:r>
          </w:p>
        </w:tc>
      </w:tr>
    </w:tbl>
    <w:p w14:paraId="60364AA3" w14:textId="77777777" w:rsidR="00893C67" w:rsidRDefault="00893C67" w:rsidP="00893C67">
      <w:pPr>
        <w:rPr>
          <w:b/>
        </w:rPr>
      </w:pPr>
    </w:p>
    <w:p w14:paraId="383084DD" w14:textId="77777777" w:rsidR="00925E7D" w:rsidRPr="004F07EA" w:rsidRDefault="00925E7D" w:rsidP="00925E7D">
      <w:pPr>
        <w:rPr>
          <w:b/>
          <w:sz w:val="24"/>
          <w:szCs w:val="24"/>
        </w:rPr>
      </w:pPr>
      <w:r w:rsidRPr="004F07EA">
        <w:rPr>
          <w:b/>
          <w:sz w:val="24"/>
          <w:szCs w:val="24"/>
        </w:rPr>
        <w:t>What is your ethnic group?</w:t>
      </w:r>
    </w:p>
    <w:tbl>
      <w:tblPr>
        <w:tblStyle w:val="GridTable4-Accent5"/>
        <w:tblW w:w="9976" w:type="dxa"/>
        <w:tblLook w:val="04E0" w:firstRow="1" w:lastRow="1" w:firstColumn="1" w:lastColumn="0" w:noHBand="0" w:noVBand="1"/>
      </w:tblPr>
      <w:tblGrid>
        <w:gridCol w:w="8500"/>
        <w:gridCol w:w="709"/>
        <w:gridCol w:w="767"/>
      </w:tblGrid>
      <w:tr w:rsidR="00925E7D" w:rsidRPr="00D378C4" w14:paraId="24D39E57" w14:textId="77777777" w:rsidTr="0045262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hideMark/>
          </w:tcPr>
          <w:p w14:paraId="35D33F52" w14:textId="77777777" w:rsidR="00925E7D" w:rsidRPr="00D378C4" w:rsidRDefault="00925E7D" w:rsidP="00B51ED7">
            <w:pPr>
              <w:spacing w:after="0" w:line="240" w:lineRule="auto"/>
              <w:rPr>
                <w:rFonts w:cstheme="minorHAnsi"/>
                <w:color w:val="FFFFFF" w:themeColor="background1"/>
                <w:sz w:val="24"/>
                <w:szCs w:val="24"/>
              </w:rPr>
            </w:pPr>
          </w:p>
        </w:tc>
        <w:tc>
          <w:tcPr>
            <w:tcW w:w="709" w:type="dxa"/>
            <w:noWrap/>
            <w:hideMark/>
          </w:tcPr>
          <w:p w14:paraId="0430F626" w14:textId="77777777" w:rsidR="00925E7D" w:rsidRPr="00D378C4" w:rsidRDefault="00925E7D"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767" w:type="dxa"/>
            <w:noWrap/>
            <w:hideMark/>
          </w:tcPr>
          <w:p w14:paraId="655FBC9C" w14:textId="77777777" w:rsidR="00925E7D" w:rsidRPr="00D378C4" w:rsidRDefault="00925E7D"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667128" w:rsidRPr="00D378C4" w14:paraId="61CF5BFC" w14:textId="77777777" w:rsidTr="0045262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hideMark/>
          </w:tcPr>
          <w:p w14:paraId="656E3822" w14:textId="0CAC21CC"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White - Welsh/English/Scottish/Northern Irish/British</w:t>
            </w:r>
          </w:p>
        </w:tc>
        <w:tc>
          <w:tcPr>
            <w:tcW w:w="709" w:type="dxa"/>
            <w:noWrap/>
          </w:tcPr>
          <w:p w14:paraId="506C69F6" w14:textId="0CDE6331"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sz w:val="24"/>
                <w:szCs w:val="24"/>
              </w:rPr>
            </w:pPr>
            <w:r w:rsidRPr="00667128">
              <w:rPr>
                <w:rFonts w:cstheme="minorHAnsi"/>
                <w:color w:val="000000"/>
                <w:sz w:val="24"/>
                <w:szCs w:val="24"/>
              </w:rPr>
              <w:t>1441</w:t>
            </w:r>
          </w:p>
        </w:tc>
        <w:tc>
          <w:tcPr>
            <w:tcW w:w="767" w:type="dxa"/>
            <w:noWrap/>
          </w:tcPr>
          <w:p w14:paraId="6A29D4A3" w14:textId="14ADED32"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i/>
                <w:iCs/>
                <w:sz w:val="24"/>
                <w:szCs w:val="24"/>
              </w:rPr>
            </w:pPr>
            <w:r w:rsidRPr="00667128">
              <w:rPr>
                <w:rFonts w:cstheme="minorHAnsi"/>
                <w:i/>
                <w:iCs/>
                <w:color w:val="000000"/>
                <w:sz w:val="24"/>
                <w:szCs w:val="24"/>
              </w:rPr>
              <w:t>72.2</w:t>
            </w:r>
          </w:p>
        </w:tc>
      </w:tr>
      <w:tr w:rsidR="00667128" w:rsidRPr="00D378C4" w14:paraId="74843863" w14:textId="77777777" w:rsidTr="0045262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6B08CC87" w14:textId="6B48C4B8"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White - Irish</w:t>
            </w:r>
          </w:p>
        </w:tc>
        <w:tc>
          <w:tcPr>
            <w:tcW w:w="709" w:type="dxa"/>
            <w:noWrap/>
          </w:tcPr>
          <w:p w14:paraId="4B9B4C28" w14:textId="2B7A56E4"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sz w:val="24"/>
                <w:szCs w:val="24"/>
              </w:rPr>
            </w:pPr>
            <w:r w:rsidRPr="00667128">
              <w:rPr>
                <w:rFonts w:cstheme="minorHAnsi"/>
                <w:color w:val="000000"/>
                <w:sz w:val="24"/>
                <w:szCs w:val="24"/>
              </w:rPr>
              <w:t>19</w:t>
            </w:r>
          </w:p>
        </w:tc>
        <w:tc>
          <w:tcPr>
            <w:tcW w:w="767" w:type="dxa"/>
            <w:noWrap/>
          </w:tcPr>
          <w:p w14:paraId="1FC570C7" w14:textId="0FC100F3"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i/>
                <w:iCs/>
                <w:sz w:val="24"/>
                <w:szCs w:val="24"/>
              </w:rPr>
            </w:pPr>
            <w:r w:rsidRPr="00667128">
              <w:rPr>
                <w:rFonts w:cstheme="minorHAnsi"/>
                <w:i/>
                <w:iCs/>
                <w:color w:val="000000"/>
                <w:sz w:val="24"/>
                <w:szCs w:val="24"/>
              </w:rPr>
              <w:t>1.0</w:t>
            </w:r>
          </w:p>
        </w:tc>
      </w:tr>
      <w:tr w:rsidR="00667128" w:rsidRPr="00D378C4" w14:paraId="5B4A5356" w14:textId="77777777" w:rsidTr="0045262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hideMark/>
          </w:tcPr>
          <w:p w14:paraId="0F7433B7" w14:textId="22A45D9B"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White - Gypsy or Irish Traveller</w:t>
            </w:r>
          </w:p>
        </w:tc>
        <w:tc>
          <w:tcPr>
            <w:tcW w:w="709" w:type="dxa"/>
            <w:noWrap/>
          </w:tcPr>
          <w:p w14:paraId="77F0AFCB" w14:textId="3D32B6A3"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sz w:val="24"/>
                <w:szCs w:val="24"/>
              </w:rPr>
            </w:pPr>
            <w:r w:rsidRPr="00667128">
              <w:rPr>
                <w:rFonts w:cstheme="minorHAnsi"/>
                <w:color w:val="000000"/>
                <w:sz w:val="24"/>
                <w:szCs w:val="24"/>
              </w:rPr>
              <w:t>3</w:t>
            </w:r>
          </w:p>
        </w:tc>
        <w:tc>
          <w:tcPr>
            <w:tcW w:w="767" w:type="dxa"/>
            <w:noWrap/>
          </w:tcPr>
          <w:p w14:paraId="6795076A" w14:textId="475E1B3E"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i/>
                <w:iCs/>
                <w:sz w:val="24"/>
                <w:szCs w:val="24"/>
              </w:rPr>
            </w:pPr>
            <w:r w:rsidRPr="00667128">
              <w:rPr>
                <w:rFonts w:cstheme="minorHAnsi"/>
                <w:i/>
                <w:iCs/>
                <w:color w:val="000000"/>
                <w:sz w:val="24"/>
                <w:szCs w:val="24"/>
              </w:rPr>
              <w:t>0.2</w:t>
            </w:r>
          </w:p>
        </w:tc>
      </w:tr>
      <w:tr w:rsidR="00667128" w:rsidRPr="00D378C4" w14:paraId="1ED3F866" w14:textId="77777777" w:rsidTr="0045262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4D6BDE50" w14:textId="60C665AF"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White - Any other white background</w:t>
            </w:r>
          </w:p>
        </w:tc>
        <w:tc>
          <w:tcPr>
            <w:tcW w:w="709" w:type="dxa"/>
            <w:noWrap/>
          </w:tcPr>
          <w:p w14:paraId="3E3C7542" w14:textId="15FDE4FB"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sz w:val="24"/>
                <w:szCs w:val="24"/>
              </w:rPr>
            </w:pPr>
            <w:r w:rsidRPr="00667128">
              <w:rPr>
                <w:rFonts w:cstheme="minorHAnsi"/>
                <w:color w:val="000000"/>
                <w:sz w:val="24"/>
                <w:szCs w:val="24"/>
              </w:rPr>
              <w:t>100</w:t>
            </w:r>
          </w:p>
        </w:tc>
        <w:tc>
          <w:tcPr>
            <w:tcW w:w="767" w:type="dxa"/>
            <w:noWrap/>
          </w:tcPr>
          <w:p w14:paraId="306B48C8" w14:textId="476EE841"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i/>
                <w:iCs/>
                <w:sz w:val="24"/>
                <w:szCs w:val="24"/>
              </w:rPr>
            </w:pPr>
            <w:r w:rsidRPr="00667128">
              <w:rPr>
                <w:rFonts w:cstheme="minorHAnsi"/>
                <w:i/>
                <w:iCs/>
                <w:color w:val="000000"/>
                <w:sz w:val="24"/>
                <w:szCs w:val="24"/>
              </w:rPr>
              <w:t>5.0</w:t>
            </w:r>
          </w:p>
        </w:tc>
      </w:tr>
      <w:tr w:rsidR="00667128" w:rsidRPr="00D378C4" w14:paraId="2E79EFA9" w14:textId="77777777" w:rsidTr="0045262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3639F045" w14:textId="5C3BB542"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Mixed/Multiple Ethnic Groups - White &amp; Asian Welsh / British / Other</w:t>
            </w:r>
          </w:p>
        </w:tc>
        <w:tc>
          <w:tcPr>
            <w:tcW w:w="709" w:type="dxa"/>
            <w:noWrap/>
          </w:tcPr>
          <w:p w14:paraId="67C368B2" w14:textId="6103FB4C"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sz w:val="24"/>
                <w:szCs w:val="24"/>
              </w:rPr>
            </w:pPr>
            <w:r w:rsidRPr="00667128">
              <w:rPr>
                <w:rFonts w:cstheme="minorHAnsi"/>
                <w:color w:val="000000"/>
                <w:sz w:val="24"/>
                <w:szCs w:val="24"/>
              </w:rPr>
              <w:t>19</w:t>
            </w:r>
          </w:p>
        </w:tc>
        <w:tc>
          <w:tcPr>
            <w:tcW w:w="767" w:type="dxa"/>
            <w:noWrap/>
          </w:tcPr>
          <w:p w14:paraId="4E946881" w14:textId="70772645"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i/>
                <w:iCs/>
                <w:sz w:val="24"/>
                <w:szCs w:val="24"/>
              </w:rPr>
            </w:pPr>
            <w:r w:rsidRPr="00667128">
              <w:rPr>
                <w:rFonts w:cstheme="minorHAnsi"/>
                <w:i/>
                <w:iCs/>
                <w:color w:val="000000"/>
                <w:sz w:val="24"/>
                <w:szCs w:val="24"/>
              </w:rPr>
              <w:t>1.0</w:t>
            </w:r>
          </w:p>
        </w:tc>
      </w:tr>
      <w:tr w:rsidR="00667128" w:rsidRPr="00D378C4" w14:paraId="52F55B0C" w14:textId="77777777" w:rsidTr="0045262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44ED2F6E" w14:textId="06C928D2"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Mixed/Multiple Ethnic Groups - White and Black Caribbean Welsh / British / Other</w:t>
            </w:r>
          </w:p>
        </w:tc>
        <w:tc>
          <w:tcPr>
            <w:tcW w:w="709" w:type="dxa"/>
            <w:noWrap/>
          </w:tcPr>
          <w:p w14:paraId="5A4168A6" w14:textId="34F0F052"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sz w:val="24"/>
                <w:szCs w:val="24"/>
              </w:rPr>
            </w:pPr>
            <w:r w:rsidRPr="00667128">
              <w:rPr>
                <w:rFonts w:cstheme="minorHAnsi"/>
                <w:color w:val="000000"/>
                <w:sz w:val="24"/>
                <w:szCs w:val="24"/>
              </w:rPr>
              <w:t>11</w:t>
            </w:r>
          </w:p>
        </w:tc>
        <w:tc>
          <w:tcPr>
            <w:tcW w:w="767" w:type="dxa"/>
            <w:noWrap/>
          </w:tcPr>
          <w:p w14:paraId="1A589268" w14:textId="2CC487FA"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i/>
                <w:iCs/>
                <w:sz w:val="24"/>
                <w:szCs w:val="24"/>
              </w:rPr>
            </w:pPr>
            <w:r w:rsidRPr="00667128">
              <w:rPr>
                <w:rFonts w:cstheme="minorHAnsi"/>
                <w:i/>
                <w:iCs/>
                <w:color w:val="000000"/>
                <w:sz w:val="24"/>
                <w:szCs w:val="24"/>
              </w:rPr>
              <w:t>0.6</w:t>
            </w:r>
          </w:p>
        </w:tc>
      </w:tr>
      <w:tr w:rsidR="00667128" w:rsidRPr="00D378C4" w14:paraId="79B453F4" w14:textId="77777777" w:rsidTr="0045262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29B2CF33" w14:textId="6A8E3C57"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Mixed/Multiple Ethnic Groups - White and Black African Welsh / British / Other</w:t>
            </w:r>
          </w:p>
        </w:tc>
        <w:tc>
          <w:tcPr>
            <w:tcW w:w="709" w:type="dxa"/>
            <w:noWrap/>
          </w:tcPr>
          <w:p w14:paraId="4BC3AA53" w14:textId="402700ED"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sz w:val="24"/>
                <w:szCs w:val="24"/>
              </w:rPr>
            </w:pPr>
            <w:r w:rsidRPr="00667128">
              <w:rPr>
                <w:rFonts w:cstheme="minorHAnsi"/>
                <w:color w:val="000000"/>
                <w:sz w:val="24"/>
                <w:szCs w:val="24"/>
              </w:rPr>
              <w:t>19</w:t>
            </w:r>
          </w:p>
        </w:tc>
        <w:tc>
          <w:tcPr>
            <w:tcW w:w="767" w:type="dxa"/>
            <w:noWrap/>
          </w:tcPr>
          <w:p w14:paraId="2C6A00FA" w14:textId="505B3273"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i/>
                <w:iCs/>
                <w:sz w:val="24"/>
                <w:szCs w:val="24"/>
              </w:rPr>
            </w:pPr>
            <w:r w:rsidRPr="00667128">
              <w:rPr>
                <w:rFonts w:cstheme="minorHAnsi"/>
                <w:i/>
                <w:iCs/>
                <w:color w:val="000000"/>
                <w:sz w:val="24"/>
                <w:szCs w:val="24"/>
              </w:rPr>
              <w:t>1.0</w:t>
            </w:r>
          </w:p>
        </w:tc>
      </w:tr>
      <w:tr w:rsidR="00667128" w:rsidRPr="00D378C4" w14:paraId="3C67786B" w14:textId="77777777" w:rsidTr="0045262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37D23651" w14:textId="260A9E31"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Mixed/Multiple Ethnic Groups - Any other</w:t>
            </w:r>
          </w:p>
        </w:tc>
        <w:tc>
          <w:tcPr>
            <w:tcW w:w="709" w:type="dxa"/>
            <w:noWrap/>
          </w:tcPr>
          <w:p w14:paraId="167A93A0" w14:textId="06644FC6"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sz w:val="24"/>
                <w:szCs w:val="24"/>
              </w:rPr>
            </w:pPr>
            <w:r w:rsidRPr="00667128">
              <w:rPr>
                <w:rFonts w:cstheme="minorHAnsi"/>
                <w:color w:val="000000"/>
                <w:sz w:val="24"/>
                <w:szCs w:val="24"/>
              </w:rPr>
              <w:t>13</w:t>
            </w:r>
          </w:p>
        </w:tc>
        <w:tc>
          <w:tcPr>
            <w:tcW w:w="767" w:type="dxa"/>
            <w:noWrap/>
          </w:tcPr>
          <w:p w14:paraId="777E1E90" w14:textId="46FDC7D8"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i/>
                <w:iCs/>
                <w:sz w:val="24"/>
                <w:szCs w:val="24"/>
              </w:rPr>
            </w:pPr>
            <w:r w:rsidRPr="00667128">
              <w:rPr>
                <w:rFonts w:cstheme="minorHAnsi"/>
                <w:i/>
                <w:iCs/>
                <w:color w:val="000000"/>
                <w:sz w:val="24"/>
                <w:szCs w:val="24"/>
              </w:rPr>
              <w:t>0.7</w:t>
            </w:r>
          </w:p>
        </w:tc>
      </w:tr>
      <w:tr w:rsidR="00667128" w:rsidRPr="00D378C4" w14:paraId="4ACFFFD6" w14:textId="77777777" w:rsidTr="0045262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1605AF61" w14:textId="4297E428"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Asian/Asian Welsh/British - Bangladeshi</w:t>
            </w:r>
          </w:p>
        </w:tc>
        <w:tc>
          <w:tcPr>
            <w:tcW w:w="709" w:type="dxa"/>
            <w:noWrap/>
          </w:tcPr>
          <w:p w14:paraId="7325D9E7" w14:textId="4562ECA4"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sz w:val="24"/>
                <w:szCs w:val="24"/>
              </w:rPr>
            </w:pPr>
            <w:r w:rsidRPr="00667128">
              <w:rPr>
                <w:rFonts w:cstheme="minorHAnsi"/>
                <w:color w:val="000000"/>
                <w:sz w:val="24"/>
                <w:szCs w:val="24"/>
              </w:rPr>
              <w:t>45</w:t>
            </w:r>
          </w:p>
        </w:tc>
        <w:tc>
          <w:tcPr>
            <w:tcW w:w="767" w:type="dxa"/>
            <w:noWrap/>
          </w:tcPr>
          <w:p w14:paraId="0E255F91" w14:textId="1CF5DD9B"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i/>
                <w:iCs/>
                <w:sz w:val="24"/>
                <w:szCs w:val="24"/>
              </w:rPr>
            </w:pPr>
            <w:r w:rsidRPr="00667128">
              <w:rPr>
                <w:rFonts w:cstheme="minorHAnsi"/>
                <w:i/>
                <w:iCs/>
                <w:color w:val="000000"/>
                <w:sz w:val="24"/>
                <w:szCs w:val="24"/>
              </w:rPr>
              <w:t>2.3</w:t>
            </w:r>
          </w:p>
        </w:tc>
      </w:tr>
      <w:tr w:rsidR="00667128" w:rsidRPr="00D378C4" w14:paraId="51A3C4DC" w14:textId="77777777" w:rsidTr="0045262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28969D7E" w14:textId="72C73599"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Asian/Asian Welsh/British - Chinese</w:t>
            </w:r>
          </w:p>
        </w:tc>
        <w:tc>
          <w:tcPr>
            <w:tcW w:w="709" w:type="dxa"/>
            <w:noWrap/>
          </w:tcPr>
          <w:p w14:paraId="3524C211" w14:textId="08CA1CF1"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sz w:val="24"/>
                <w:szCs w:val="24"/>
              </w:rPr>
            </w:pPr>
            <w:r w:rsidRPr="00667128">
              <w:rPr>
                <w:rFonts w:cstheme="minorHAnsi"/>
                <w:color w:val="000000"/>
                <w:sz w:val="24"/>
                <w:szCs w:val="24"/>
              </w:rPr>
              <w:t>24</w:t>
            </w:r>
          </w:p>
        </w:tc>
        <w:tc>
          <w:tcPr>
            <w:tcW w:w="767" w:type="dxa"/>
            <w:noWrap/>
          </w:tcPr>
          <w:p w14:paraId="5E35D11A" w14:textId="3C3466D4"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i/>
                <w:iCs/>
                <w:sz w:val="24"/>
                <w:szCs w:val="24"/>
              </w:rPr>
            </w:pPr>
            <w:r w:rsidRPr="00667128">
              <w:rPr>
                <w:rFonts w:cstheme="minorHAnsi"/>
                <w:i/>
                <w:iCs/>
                <w:color w:val="000000"/>
                <w:sz w:val="24"/>
                <w:szCs w:val="24"/>
              </w:rPr>
              <w:t>1.2</w:t>
            </w:r>
          </w:p>
        </w:tc>
      </w:tr>
      <w:tr w:rsidR="00667128" w:rsidRPr="00D378C4" w14:paraId="59460BB3" w14:textId="77777777" w:rsidTr="0045262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47BEF773" w14:textId="265D9559"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Asian/Asian Welsh/British - Indian</w:t>
            </w:r>
          </w:p>
        </w:tc>
        <w:tc>
          <w:tcPr>
            <w:tcW w:w="709" w:type="dxa"/>
            <w:noWrap/>
          </w:tcPr>
          <w:p w14:paraId="0427D9B0" w14:textId="34802135"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sz w:val="24"/>
                <w:szCs w:val="24"/>
              </w:rPr>
            </w:pPr>
            <w:r w:rsidRPr="00667128">
              <w:rPr>
                <w:rFonts w:cstheme="minorHAnsi"/>
                <w:color w:val="000000"/>
                <w:sz w:val="24"/>
                <w:szCs w:val="24"/>
              </w:rPr>
              <w:t>56</w:t>
            </w:r>
          </w:p>
        </w:tc>
        <w:tc>
          <w:tcPr>
            <w:tcW w:w="767" w:type="dxa"/>
            <w:noWrap/>
          </w:tcPr>
          <w:p w14:paraId="07D6DF6D" w14:textId="73DFFE9E"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i/>
                <w:iCs/>
                <w:sz w:val="24"/>
                <w:szCs w:val="24"/>
              </w:rPr>
            </w:pPr>
            <w:r w:rsidRPr="00667128">
              <w:rPr>
                <w:rFonts w:cstheme="minorHAnsi"/>
                <w:i/>
                <w:iCs/>
                <w:color w:val="000000"/>
                <w:sz w:val="24"/>
                <w:szCs w:val="24"/>
              </w:rPr>
              <w:t>2.8</w:t>
            </w:r>
          </w:p>
        </w:tc>
      </w:tr>
      <w:tr w:rsidR="00667128" w:rsidRPr="00D378C4" w14:paraId="641B9A5D" w14:textId="77777777" w:rsidTr="0045262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6F3BA738" w14:textId="42F6BECC"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Asian/Asian Welsh/British – Pakistani</w:t>
            </w:r>
          </w:p>
        </w:tc>
        <w:tc>
          <w:tcPr>
            <w:tcW w:w="709" w:type="dxa"/>
            <w:noWrap/>
          </w:tcPr>
          <w:p w14:paraId="5E8AFD56" w14:textId="6D10BAFB"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sz w:val="24"/>
                <w:szCs w:val="24"/>
              </w:rPr>
            </w:pPr>
            <w:r w:rsidRPr="00667128">
              <w:rPr>
                <w:rFonts w:cstheme="minorHAnsi"/>
                <w:color w:val="000000"/>
                <w:sz w:val="24"/>
                <w:szCs w:val="24"/>
              </w:rPr>
              <w:t>25</w:t>
            </w:r>
          </w:p>
        </w:tc>
        <w:tc>
          <w:tcPr>
            <w:tcW w:w="767" w:type="dxa"/>
            <w:noWrap/>
          </w:tcPr>
          <w:p w14:paraId="1525BEF6" w14:textId="3DBA2352"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i/>
                <w:iCs/>
                <w:sz w:val="24"/>
                <w:szCs w:val="24"/>
              </w:rPr>
            </w:pPr>
            <w:r w:rsidRPr="00667128">
              <w:rPr>
                <w:rFonts w:cstheme="minorHAnsi"/>
                <w:i/>
                <w:iCs/>
                <w:color w:val="000000"/>
                <w:sz w:val="24"/>
                <w:szCs w:val="24"/>
              </w:rPr>
              <w:t>1.3</w:t>
            </w:r>
          </w:p>
        </w:tc>
      </w:tr>
      <w:tr w:rsidR="00667128" w:rsidRPr="00D378C4" w14:paraId="24F94654" w14:textId="77777777" w:rsidTr="0045262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12C413C7" w14:textId="2DE28AC2"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Asian/Asian Welsh/British - Any other</w:t>
            </w:r>
          </w:p>
        </w:tc>
        <w:tc>
          <w:tcPr>
            <w:tcW w:w="709" w:type="dxa"/>
            <w:noWrap/>
          </w:tcPr>
          <w:p w14:paraId="07376355" w14:textId="6C0B4E67"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sz w:val="24"/>
                <w:szCs w:val="24"/>
              </w:rPr>
            </w:pPr>
            <w:r w:rsidRPr="00667128">
              <w:rPr>
                <w:rFonts w:cstheme="minorHAnsi"/>
                <w:color w:val="000000"/>
                <w:sz w:val="24"/>
                <w:szCs w:val="24"/>
              </w:rPr>
              <w:t>9</w:t>
            </w:r>
          </w:p>
        </w:tc>
        <w:tc>
          <w:tcPr>
            <w:tcW w:w="767" w:type="dxa"/>
            <w:noWrap/>
          </w:tcPr>
          <w:p w14:paraId="72EA6388" w14:textId="087843D5"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i/>
                <w:iCs/>
                <w:sz w:val="24"/>
                <w:szCs w:val="24"/>
              </w:rPr>
            </w:pPr>
            <w:r w:rsidRPr="00667128">
              <w:rPr>
                <w:rFonts w:cstheme="minorHAnsi"/>
                <w:i/>
                <w:iCs/>
                <w:color w:val="000000"/>
                <w:sz w:val="24"/>
                <w:szCs w:val="24"/>
              </w:rPr>
              <w:t>0.5</w:t>
            </w:r>
          </w:p>
        </w:tc>
      </w:tr>
      <w:tr w:rsidR="00667128" w:rsidRPr="00D378C4" w14:paraId="560B743A" w14:textId="77777777" w:rsidTr="0045262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0A0BC9FA" w14:textId="04F7588A"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Black/African/Caribbean/Black Welsh/British - African</w:t>
            </w:r>
          </w:p>
        </w:tc>
        <w:tc>
          <w:tcPr>
            <w:tcW w:w="709" w:type="dxa"/>
            <w:noWrap/>
          </w:tcPr>
          <w:p w14:paraId="01503DE9" w14:textId="13FEF10C"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sz w:val="24"/>
                <w:szCs w:val="24"/>
              </w:rPr>
            </w:pPr>
            <w:r w:rsidRPr="00667128">
              <w:rPr>
                <w:rFonts w:cstheme="minorHAnsi"/>
                <w:color w:val="000000"/>
                <w:sz w:val="24"/>
                <w:szCs w:val="24"/>
              </w:rPr>
              <w:t>44</w:t>
            </w:r>
          </w:p>
        </w:tc>
        <w:tc>
          <w:tcPr>
            <w:tcW w:w="767" w:type="dxa"/>
            <w:noWrap/>
          </w:tcPr>
          <w:p w14:paraId="7E63CF0F" w14:textId="50A55C70"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i/>
                <w:iCs/>
                <w:sz w:val="24"/>
                <w:szCs w:val="24"/>
              </w:rPr>
            </w:pPr>
            <w:r w:rsidRPr="00667128">
              <w:rPr>
                <w:rFonts w:cstheme="minorHAnsi"/>
                <w:i/>
                <w:iCs/>
                <w:color w:val="000000"/>
                <w:sz w:val="24"/>
                <w:szCs w:val="24"/>
              </w:rPr>
              <w:t>2.2</w:t>
            </w:r>
          </w:p>
        </w:tc>
      </w:tr>
      <w:tr w:rsidR="00667128" w:rsidRPr="00D378C4" w14:paraId="52480403" w14:textId="77777777" w:rsidTr="0045262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1076AB2B" w14:textId="68ABE071"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Black/African/Caribbean/Black Welsh/British – Caribbean</w:t>
            </w:r>
          </w:p>
        </w:tc>
        <w:tc>
          <w:tcPr>
            <w:tcW w:w="709" w:type="dxa"/>
            <w:noWrap/>
          </w:tcPr>
          <w:p w14:paraId="339138C9" w14:textId="1705E1D8"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sz w:val="24"/>
                <w:szCs w:val="24"/>
              </w:rPr>
            </w:pPr>
            <w:r w:rsidRPr="00667128">
              <w:rPr>
                <w:rFonts w:cstheme="minorHAnsi"/>
                <w:color w:val="000000"/>
                <w:sz w:val="24"/>
                <w:szCs w:val="24"/>
              </w:rPr>
              <w:t>8</w:t>
            </w:r>
          </w:p>
        </w:tc>
        <w:tc>
          <w:tcPr>
            <w:tcW w:w="767" w:type="dxa"/>
            <w:noWrap/>
          </w:tcPr>
          <w:p w14:paraId="653C3848" w14:textId="75F61E64"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i/>
                <w:iCs/>
                <w:sz w:val="24"/>
                <w:szCs w:val="24"/>
              </w:rPr>
            </w:pPr>
            <w:r w:rsidRPr="00667128">
              <w:rPr>
                <w:rFonts w:cstheme="minorHAnsi"/>
                <w:i/>
                <w:iCs/>
                <w:color w:val="000000"/>
                <w:sz w:val="24"/>
                <w:szCs w:val="24"/>
              </w:rPr>
              <w:t>0.4</w:t>
            </w:r>
          </w:p>
        </w:tc>
      </w:tr>
      <w:tr w:rsidR="00667128" w:rsidRPr="00D378C4" w14:paraId="0346B8C5" w14:textId="77777777" w:rsidTr="0045262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221EFC96" w14:textId="50454B15"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Black/African/Caribbean/Black Welsh/British - Any other</w:t>
            </w:r>
          </w:p>
        </w:tc>
        <w:tc>
          <w:tcPr>
            <w:tcW w:w="709" w:type="dxa"/>
            <w:noWrap/>
          </w:tcPr>
          <w:p w14:paraId="19CCDD7D" w14:textId="762A3542"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sz w:val="24"/>
                <w:szCs w:val="24"/>
              </w:rPr>
            </w:pPr>
            <w:r w:rsidRPr="00667128">
              <w:rPr>
                <w:rFonts w:cstheme="minorHAnsi"/>
                <w:color w:val="000000"/>
                <w:sz w:val="24"/>
                <w:szCs w:val="24"/>
              </w:rPr>
              <w:t>11</w:t>
            </w:r>
          </w:p>
        </w:tc>
        <w:tc>
          <w:tcPr>
            <w:tcW w:w="767" w:type="dxa"/>
            <w:noWrap/>
          </w:tcPr>
          <w:p w14:paraId="6359B377" w14:textId="53E2E30F"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i/>
                <w:iCs/>
                <w:sz w:val="24"/>
                <w:szCs w:val="24"/>
              </w:rPr>
            </w:pPr>
            <w:r w:rsidRPr="00667128">
              <w:rPr>
                <w:rFonts w:cstheme="minorHAnsi"/>
                <w:i/>
                <w:iCs/>
                <w:color w:val="000000"/>
                <w:sz w:val="24"/>
                <w:szCs w:val="24"/>
              </w:rPr>
              <w:t>0.6</w:t>
            </w:r>
          </w:p>
        </w:tc>
      </w:tr>
      <w:tr w:rsidR="00667128" w:rsidRPr="00D378C4" w14:paraId="03FD14DE" w14:textId="77777777" w:rsidTr="0045262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7AD04663" w14:textId="6BFEF648"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Arab</w:t>
            </w:r>
          </w:p>
        </w:tc>
        <w:tc>
          <w:tcPr>
            <w:tcW w:w="709" w:type="dxa"/>
            <w:noWrap/>
          </w:tcPr>
          <w:p w14:paraId="232945E5" w14:textId="08C7E2EF"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sz w:val="24"/>
                <w:szCs w:val="24"/>
              </w:rPr>
            </w:pPr>
            <w:r w:rsidRPr="00667128">
              <w:rPr>
                <w:rFonts w:cstheme="minorHAnsi"/>
                <w:color w:val="000000"/>
                <w:sz w:val="24"/>
                <w:szCs w:val="24"/>
              </w:rPr>
              <w:t>51</w:t>
            </w:r>
          </w:p>
        </w:tc>
        <w:tc>
          <w:tcPr>
            <w:tcW w:w="767" w:type="dxa"/>
            <w:noWrap/>
          </w:tcPr>
          <w:p w14:paraId="016B1479" w14:textId="4234F780"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i/>
                <w:iCs/>
                <w:sz w:val="24"/>
                <w:szCs w:val="24"/>
              </w:rPr>
            </w:pPr>
            <w:r w:rsidRPr="00667128">
              <w:rPr>
                <w:rFonts w:cstheme="minorHAnsi"/>
                <w:i/>
                <w:iCs/>
                <w:color w:val="000000"/>
                <w:sz w:val="24"/>
                <w:szCs w:val="24"/>
              </w:rPr>
              <w:t>2.6</w:t>
            </w:r>
          </w:p>
        </w:tc>
      </w:tr>
      <w:tr w:rsidR="00667128" w:rsidRPr="00D378C4" w14:paraId="2DA0F2FA" w14:textId="77777777" w:rsidTr="0045262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4B2B1D8E" w14:textId="16B268B6"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Any other ethnic group</w:t>
            </w:r>
          </w:p>
        </w:tc>
        <w:tc>
          <w:tcPr>
            <w:tcW w:w="709" w:type="dxa"/>
            <w:noWrap/>
          </w:tcPr>
          <w:p w14:paraId="5019AF12" w14:textId="08B4334F"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sz w:val="24"/>
                <w:szCs w:val="24"/>
              </w:rPr>
            </w:pPr>
            <w:r w:rsidRPr="00667128">
              <w:rPr>
                <w:rFonts w:cstheme="minorHAnsi"/>
                <w:color w:val="000000"/>
                <w:sz w:val="24"/>
                <w:szCs w:val="24"/>
              </w:rPr>
              <w:t>23</w:t>
            </w:r>
          </w:p>
        </w:tc>
        <w:tc>
          <w:tcPr>
            <w:tcW w:w="767" w:type="dxa"/>
            <w:noWrap/>
          </w:tcPr>
          <w:p w14:paraId="045E3842" w14:textId="02B107A1" w:rsidR="00667128" w:rsidRPr="00667128" w:rsidRDefault="00667128"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theme="minorHAnsi"/>
                <w:i/>
                <w:iCs/>
                <w:sz w:val="24"/>
                <w:szCs w:val="24"/>
              </w:rPr>
            </w:pPr>
            <w:r w:rsidRPr="00667128">
              <w:rPr>
                <w:rFonts w:cstheme="minorHAnsi"/>
                <w:i/>
                <w:iCs/>
                <w:color w:val="000000"/>
                <w:sz w:val="24"/>
                <w:szCs w:val="24"/>
              </w:rPr>
              <w:t>1.2</w:t>
            </w:r>
          </w:p>
        </w:tc>
      </w:tr>
      <w:tr w:rsidR="00667128" w:rsidRPr="00D378C4" w14:paraId="611702BE" w14:textId="77777777" w:rsidTr="0045262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129620BD" w14:textId="75E308DA" w:rsidR="00667128" w:rsidRPr="00667128" w:rsidRDefault="00667128" w:rsidP="00667128">
            <w:pPr>
              <w:spacing w:after="0" w:line="240" w:lineRule="auto"/>
              <w:rPr>
                <w:rFonts w:cstheme="minorHAnsi"/>
                <w:i/>
                <w:iCs/>
                <w:sz w:val="24"/>
                <w:szCs w:val="24"/>
              </w:rPr>
            </w:pPr>
            <w:r w:rsidRPr="00667128">
              <w:rPr>
                <w:rFonts w:cstheme="minorHAnsi"/>
                <w:color w:val="000000"/>
                <w:sz w:val="24"/>
                <w:szCs w:val="24"/>
              </w:rPr>
              <w:t>Prefer not to say</w:t>
            </w:r>
          </w:p>
        </w:tc>
        <w:tc>
          <w:tcPr>
            <w:tcW w:w="709" w:type="dxa"/>
            <w:noWrap/>
          </w:tcPr>
          <w:p w14:paraId="2472A3D1" w14:textId="64DCF1A2"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sz w:val="24"/>
                <w:szCs w:val="24"/>
              </w:rPr>
            </w:pPr>
            <w:r w:rsidRPr="00667128">
              <w:rPr>
                <w:rFonts w:cstheme="minorHAnsi"/>
                <w:color w:val="000000"/>
                <w:sz w:val="24"/>
                <w:szCs w:val="24"/>
              </w:rPr>
              <w:t>75</w:t>
            </w:r>
          </w:p>
        </w:tc>
        <w:tc>
          <w:tcPr>
            <w:tcW w:w="767" w:type="dxa"/>
            <w:noWrap/>
          </w:tcPr>
          <w:p w14:paraId="5D034265" w14:textId="19F243A8" w:rsidR="00667128" w:rsidRPr="00667128" w:rsidRDefault="00667128"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theme="minorHAnsi"/>
                <w:i/>
                <w:iCs/>
                <w:sz w:val="24"/>
                <w:szCs w:val="24"/>
              </w:rPr>
            </w:pPr>
            <w:r w:rsidRPr="00667128">
              <w:rPr>
                <w:rFonts w:cstheme="minorHAnsi"/>
                <w:i/>
                <w:iCs/>
                <w:color w:val="000000"/>
                <w:sz w:val="24"/>
                <w:szCs w:val="24"/>
              </w:rPr>
              <w:t>3.8</w:t>
            </w:r>
          </w:p>
        </w:tc>
      </w:tr>
      <w:tr w:rsidR="00667128" w:rsidRPr="00D378C4" w14:paraId="6F80AC42" w14:textId="77777777" w:rsidTr="00452627">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500" w:type="dxa"/>
            <w:noWrap/>
            <w:vAlign w:val="bottom"/>
          </w:tcPr>
          <w:p w14:paraId="0E289078" w14:textId="7E1A3495" w:rsidR="00667128" w:rsidRPr="00667128" w:rsidRDefault="00667128" w:rsidP="00667128">
            <w:pPr>
              <w:spacing w:after="0" w:line="240" w:lineRule="auto"/>
              <w:rPr>
                <w:rFonts w:cstheme="minorHAnsi"/>
                <w:sz w:val="24"/>
                <w:szCs w:val="24"/>
              </w:rPr>
            </w:pPr>
            <w:r w:rsidRPr="00667128">
              <w:rPr>
                <w:rFonts w:cstheme="minorHAnsi"/>
                <w:color w:val="000000"/>
                <w:sz w:val="24"/>
                <w:szCs w:val="24"/>
              </w:rPr>
              <w:t>Total</w:t>
            </w:r>
          </w:p>
        </w:tc>
        <w:tc>
          <w:tcPr>
            <w:tcW w:w="709" w:type="dxa"/>
            <w:noWrap/>
          </w:tcPr>
          <w:p w14:paraId="453B09DC" w14:textId="4E602CF1" w:rsidR="00667128" w:rsidRPr="00667128" w:rsidRDefault="00667128"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theme="minorHAnsi"/>
                <w:color w:val="000000"/>
                <w:sz w:val="24"/>
                <w:szCs w:val="24"/>
              </w:rPr>
            </w:pPr>
            <w:r w:rsidRPr="00667128">
              <w:rPr>
                <w:rFonts w:cstheme="minorHAnsi"/>
                <w:color w:val="000000"/>
                <w:sz w:val="24"/>
                <w:szCs w:val="24"/>
              </w:rPr>
              <w:t>1996</w:t>
            </w:r>
          </w:p>
        </w:tc>
        <w:tc>
          <w:tcPr>
            <w:tcW w:w="767" w:type="dxa"/>
            <w:noWrap/>
          </w:tcPr>
          <w:p w14:paraId="04F61498" w14:textId="5AA8FA48" w:rsidR="00667128" w:rsidRPr="00667128" w:rsidRDefault="00667128"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theme="minorHAnsi"/>
                <w:i/>
                <w:iCs/>
                <w:color w:val="000000"/>
                <w:sz w:val="24"/>
                <w:szCs w:val="24"/>
              </w:rPr>
            </w:pPr>
            <w:r w:rsidRPr="00667128">
              <w:rPr>
                <w:rFonts w:cstheme="minorHAnsi"/>
                <w:i/>
                <w:iCs/>
                <w:color w:val="000000"/>
                <w:sz w:val="24"/>
                <w:szCs w:val="24"/>
              </w:rPr>
              <w:t>100.0</w:t>
            </w:r>
          </w:p>
        </w:tc>
      </w:tr>
    </w:tbl>
    <w:p w14:paraId="4AD11BFF" w14:textId="77777777" w:rsidR="00925E7D" w:rsidRPr="0085798D" w:rsidRDefault="00925E7D" w:rsidP="00925E7D"/>
    <w:p w14:paraId="532BF1D5" w14:textId="77777777" w:rsidR="00925E7D" w:rsidRPr="0085798D" w:rsidRDefault="00925E7D" w:rsidP="00925E7D"/>
    <w:p w14:paraId="0C26C5E9" w14:textId="77777777" w:rsidR="00452627" w:rsidRDefault="00452627">
      <w:pPr>
        <w:spacing w:after="160" w:line="259" w:lineRule="auto"/>
        <w:rPr>
          <w:b/>
        </w:rPr>
      </w:pPr>
      <w:r>
        <w:rPr>
          <w:b/>
        </w:rPr>
        <w:br w:type="page"/>
      </w:r>
    </w:p>
    <w:p w14:paraId="57E95D4E" w14:textId="4C5C4DF0" w:rsidR="00925E7D" w:rsidRPr="004F07EA" w:rsidRDefault="00925E7D" w:rsidP="00925E7D">
      <w:pPr>
        <w:rPr>
          <w:b/>
          <w:sz w:val="24"/>
          <w:szCs w:val="24"/>
        </w:rPr>
      </w:pPr>
      <w:r w:rsidRPr="004F07EA">
        <w:rPr>
          <w:b/>
          <w:sz w:val="24"/>
          <w:szCs w:val="24"/>
        </w:rPr>
        <w:lastRenderedPageBreak/>
        <w:t>How did you hear about this survey?</w:t>
      </w:r>
    </w:p>
    <w:tbl>
      <w:tblPr>
        <w:tblStyle w:val="GridTable4-Accent5"/>
        <w:tblW w:w="6310" w:type="dxa"/>
        <w:tblLook w:val="04E0" w:firstRow="1" w:lastRow="1" w:firstColumn="1" w:lastColumn="0" w:noHBand="0" w:noVBand="1"/>
      </w:tblPr>
      <w:tblGrid>
        <w:gridCol w:w="4390"/>
        <w:gridCol w:w="960"/>
        <w:gridCol w:w="960"/>
      </w:tblGrid>
      <w:tr w:rsidR="00925E7D" w:rsidRPr="00D378C4" w14:paraId="3DE17907" w14:textId="77777777" w:rsidTr="00150AB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2EAD6CE0" w14:textId="77777777" w:rsidR="00925E7D" w:rsidRPr="00D378C4" w:rsidRDefault="00925E7D" w:rsidP="00B51ED7">
            <w:pPr>
              <w:spacing w:after="0" w:line="240" w:lineRule="auto"/>
              <w:jc w:val="right"/>
              <w:rPr>
                <w:rFonts w:cstheme="minorHAnsi"/>
                <w:color w:val="FFFFFF" w:themeColor="background1"/>
                <w:sz w:val="24"/>
                <w:szCs w:val="24"/>
              </w:rPr>
            </w:pPr>
          </w:p>
        </w:tc>
        <w:tc>
          <w:tcPr>
            <w:tcW w:w="960" w:type="dxa"/>
            <w:noWrap/>
            <w:hideMark/>
          </w:tcPr>
          <w:p w14:paraId="4E36AAA9" w14:textId="77777777" w:rsidR="00925E7D" w:rsidRPr="00D378C4" w:rsidRDefault="00925E7D"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No.</w:t>
            </w:r>
          </w:p>
        </w:tc>
        <w:tc>
          <w:tcPr>
            <w:tcW w:w="960" w:type="dxa"/>
            <w:noWrap/>
            <w:hideMark/>
          </w:tcPr>
          <w:p w14:paraId="223DF4B5" w14:textId="77777777" w:rsidR="00925E7D" w:rsidRPr="00D378C4" w:rsidRDefault="00925E7D" w:rsidP="00B51ED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cstheme="minorHAnsi"/>
                <w:b/>
                <w:bCs/>
                <w:color w:val="FFFFFF" w:themeColor="background1"/>
                <w:sz w:val="24"/>
                <w:szCs w:val="24"/>
              </w:rPr>
            </w:pPr>
            <w:r w:rsidRPr="00D378C4">
              <w:rPr>
                <w:rFonts w:cstheme="minorHAnsi"/>
                <w:b/>
                <w:bCs/>
                <w:color w:val="FFFFFF" w:themeColor="background1"/>
                <w:sz w:val="24"/>
                <w:szCs w:val="24"/>
              </w:rPr>
              <w:t>%</w:t>
            </w:r>
          </w:p>
        </w:tc>
      </w:tr>
      <w:tr w:rsidR="00F774E2" w:rsidRPr="00D378C4" w14:paraId="085393BA"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0DECE101" w14:textId="77777777" w:rsidR="00F774E2" w:rsidRPr="00D378C4" w:rsidRDefault="00F774E2" w:rsidP="00F774E2">
            <w:pPr>
              <w:spacing w:after="0" w:line="240" w:lineRule="auto"/>
              <w:rPr>
                <w:rFonts w:cs="Calibri"/>
                <w:color w:val="000000"/>
                <w:sz w:val="24"/>
                <w:szCs w:val="24"/>
              </w:rPr>
            </w:pPr>
            <w:r w:rsidRPr="00D378C4">
              <w:rPr>
                <w:rFonts w:cs="Calibri"/>
                <w:sz w:val="24"/>
                <w:szCs w:val="24"/>
              </w:rPr>
              <w:t>Cardiff Council social media account (X/Facebook/Instagram)</w:t>
            </w:r>
          </w:p>
        </w:tc>
        <w:tc>
          <w:tcPr>
            <w:tcW w:w="960" w:type="dxa"/>
            <w:noWrap/>
          </w:tcPr>
          <w:p w14:paraId="5380A693" w14:textId="74C723F4" w:rsidR="00F774E2" w:rsidRPr="00F774E2" w:rsidRDefault="00F774E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F774E2">
              <w:rPr>
                <w:rFonts w:ascii="Calibri" w:hAnsi="Calibri" w:cs="Calibri"/>
                <w:color w:val="000000"/>
                <w:sz w:val="24"/>
                <w:szCs w:val="24"/>
              </w:rPr>
              <w:t>364</w:t>
            </w:r>
          </w:p>
        </w:tc>
        <w:tc>
          <w:tcPr>
            <w:tcW w:w="960" w:type="dxa"/>
            <w:noWrap/>
          </w:tcPr>
          <w:p w14:paraId="09832C9F" w14:textId="16BB42C0" w:rsidR="00F774E2" w:rsidRPr="00F774E2" w:rsidRDefault="00F774E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F774E2">
              <w:rPr>
                <w:rFonts w:ascii="Calibri" w:hAnsi="Calibri" w:cs="Calibri"/>
                <w:i/>
                <w:iCs/>
                <w:color w:val="000000"/>
                <w:sz w:val="24"/>
                <w:szCs w:val="24"/>
              </w:rPr>
              <w:t>20.0</w:t>
            </w:r>
          </w:p>
        </w:tc>
      </w:tr>
      <w:tr w:rsidR="00F774E2" w:rsidRPr="00D378C4" w14:paraId="76A913AD"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0956F062" w14:textId="77777777" w:rsidR="00F774E2" w:rsidRPr="00D378C4" w:rsidRDefault="00F774E2" w:rsidP="00F774E2">
            <w:pPr>
              <w:spacing w:after="0" w:line="240" w:lineRule="auto"/>
              <w:rPr>
                <w:rFonts w:cs="Calibri"/>
                <w:color w:val="000000"/>
                <w:sz w:val="24"/>
                <w:szCs w:val="24"/>
              </w:rPr>
            </w:pPr>
            <w:r w:rsidRPr="00D378C4">
              <w:rPr>
                <w:rFonts w:cs="Calibri"/>
                <w:sz w:val="24"/>
                <w:szCs w:val="24"/>
              </w:rPr>
              <w:t>Other social media account</w:t>
            </w:r>
          </w:p>
        </w:tc>
        <w:tc>
          <w:tcPr>
            <w:tcW w:w="960" w:type="dxa"/>
            <w:noWrap/>
          </w:tcPr>
          <w:p w14:paraId="6750A0B6" w14:textId="28FC8403" w:rsidR="00F774E2" w:rsidRPr="00F774E2" w:rsidRDefault="00F774E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F774E2">
              <w:rPr>
                <w:rFonts w:ascii="Calibri" w:hAnsi="Calibri" w:cs="Calibri"/>
                <w:color w:val="000000"/>
                <w:sz w:val="24"/>
                <w:szCs w:val="24"/>
              </w:rPr>
              <w:t>130</w:t>
            </w:r>
          </w:p>
        </w:tc>
        <w:tc>
          <w:tcPr>
            <w:tcW w:w="960" w:type="dxa"/>
            <w:noWrap/>
          </w:tcPr>
          <w:p w14:paraId="1B326067" w14:textId="7A612CC5" w:rsidR="00F774E2" w:rsidRPr="00F774E2" w:rsidRDefault="00F774E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F774E2">
              <w:rPr>
                <w:rFonts w:ascii="Calibri" w:hAnsi="Calibri" w:cs="Calibri"/>
                <w:i/>
                <w:iCs/>
                <w:color w:val="000000"/>
                <w:sz w:val="24"/>
                <w:szCs w:val="24"/>
              </w:rPr>
              <w:t>7.2</w:t>
            </w:r>
          </w:p>
        </w:tc>
      </w:tr>
      <w:tr w:rsidR="00F774E2" w:rsidRPr="00D378C4" w14:paraId="70E31517"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4F64BFE5" w14:textId="77777777" w:rsidR="00F774E2" w:rsidRPr="00D378C4" w:rsidRDefault="00F774E2" w:rsidP="00F774E2">
            <w:pPr>
              <w:spacing w:after="0" w:line="240" w:lineRule="auto"/>
              <w:rPr>
                <w:rFonts w:cs="Calibri"/>
                <w:color w:val="000000"/>
                <w:sz w:val="24"/>
                <w:szCs w:val="24"/>
              </w:rPr>
            </w:pPr>
            <w:r w:rsidRPr="00D378C4">
              <w:rPr>
                <w:rFonts w:cs="Calibri"/>
                <w:sz w:val="24"/>
                <w:szCs w:val="24"/>
              </w:rPr>
              <w:t>From a local councillor</w:t>
            </w:r>
          </w:p>
        </w:tc>
        <w:tc>
          <w:tcPr>
            <w:tcW w:w="960" w:type="dxa"/>
            <w:noWrap/>
          </w:tcPr>
          <w:p w14:paraId="67228B55" w14:textId="7CFF7EEB" w:rsidR="00F774E2" w:rsidRPr="00F774E2" w:rsidRDefault="00F774E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F774E2">
              <w:rPr>
                <w:rFonts w:ascii="Calibri" w:hAnsi="Calibri" w:cs="Calibri"/>
                <w:color w:val="000000"/>
                <w:sz w:val="24"/>
                <w:szCs w:val="24"/>
              </w:rPr>
              <w:t>63</w:t>
            </w:r>
          </w:p>
        </w:tc>
        <w:tc>
          <w:tcPr>
            <w:tcW w:w="960" w:type="dxa"/>
            <w:noWrap/>
          </w:tcPr>
          <w:p w14:paraId="33481F3C" w14:textId="70B4F93A" w:rsidR="00F774E2" w:rsidRPr="00F774E2" w:rsidRDefault="00F774E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F774E2">
              <w:rPr>
                <w:rFonts w:ascii="Calibri" w:hAnsi="Calibri" w:cs="Calibri"/>
                <w:i/>
                <w:iCs/>
                <w:color w:val="000000"/>
                <w:sz w:val="24"/>
                <w:szCs w:val="24"/>
              </w:rPr>
              <w:t>3.5</w:t>
            </w:r>
          </w:p>
        </w:tc>
      </w:tr>
      <w:tr w:rsidR="00F774E2" w:rsidRPr="00D378C4" w14:paraId="2CD66178"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52ACFA75" w14:textId="77777777" w:rsidR="00F774E2" w:rsidRPr="00D378C4" w:rsidRDefault="00F774E2" w:rsidP="00F774E2">
            <w:pPr>
              <w:spacing w:after="0" w:line="240" w:lineRule="auto"/>
              <w:rPr>
                <w:rFonts w:cs="Calibri"/>
                <w:color w:val="000000"/>
                <w:sz w:val="24"/>
                <w:szCs w:val="24"/>
              </w:rPr>
            </w:pPr>
            <w:r w:rsidRPr="00D378C4">
              <w:rPr>
                <w:rFonts w:cs="Calibri"/>
                <w:sz w:val="24"/>
                <w:szCs w:val="24"/>
              </w:rPr>
              <w:t>I'm a member of the Citizen's Panel</w:t>
            </w:r>
          </w:p>
        </w:tc>
        <w:tc>
          <w:tcPr>
            <w:tcW w:w="960" w:type="dxa"/>
            <w:noWrap/>
          </w:tcPr>
          <w:p w14:paraId="511131F2" w14:textId="69CA09A6" w:rsidR="00F774E2" w:rsidRPr="00F774E2" w:rsidRDefault="00F774E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F774E2">
              <w:rPr>
                <w:rFonts w:ascii="Calibri" w:hAnsi="Calibri" w:cs="Calibri"/>
                <w:color w:val="000000"/>
                <w:sz w:val="24"/>
                <w:szCs w:val="24"/>
              </w:rPr>
              <w:t>512</w:t>
            </w:r>
          </w:p>
        </w:tc>
        <w:tc>
          <w:tcPr>
            <w:tcW w:w="960" w:type="dxa"/>
            <w:noWrap/>
          </w:tcPr>
          <w:p w14:paraId="1BB5E9C8" w14:textId="06E10E95" w:rsidR="00F774E2" w:rsidRPr="00F774E2" w:rsidRDefault="00F774E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F774E2">
              <w:rPr>
                <w:rFonts w:ascii="Calibri" w:hAnsi="Calibri" w:cs="Calibri"/>
                <w:i/>
                <w:iCs/>
                <w:color w:val="000000"/>
                <w:sz w:val="24"/>
                <w:szCs w:val="24"/>
              </w:rPr>
              <w:t>28.2</w:t>
            </w:r>
          </w:p>
        </w:tc>
      </w:tr>
      <w:tr w:rsidR="00F774E2" w:rsidRPr="00D378C4" w14:paraId="00289FE7"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3765FAD5" w14:textId="77777777" w:rsidR="00F774E2" w:rsidRPr="00D378C4" w:rsidRDefault="00F774E2" w:rsidP="00F774E2">
            <w:pPr>
              <w:spacing w:after="0" w:line="240" w:lineRule="auto"/>
              <w:rPr>
                <w:rFonts w:cs="Calibri"/>
                <w:color w:val="000000"/>
                <w:sz w:val="24"/>
                <w:szCs w:val="24"/>
              </w:rPr>
            </w:pPr>
            <w:r w:rsidRPr="00D378C4">
              <w:rPr>
                <w:rFonts w:cs="Calibri"/>
                <w:sz w:val="24"/>
                <w:szCs w:val="24"/>
              </w:rPr>
              <w:t>A paper copy in my local library/Hub</w:t>
            </w:r>
          </w:p>
        </w:tc>
        <w:tc>
          <w:tcPr>
            <w:tcW w:w="960" w:type="dxa"/>
            <w:noWrap/>
          </w:tcPr>
          <w:p w14:paraId="5E5486BB" w14:textId="02F9257A" w:rsidR="00F774E2" w:rsidRPr="00F774E2" w:rsidRDefault="00F774E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F774E2">
              <w:rPr>
                <w:rFonts w:ascii="Calibri" w:hAnsi="Calibri" w:cs="Calibri"/>
                <w:color w:val="000000"/>
                <w:sz w:val="24"/>
                <w:szCs w:val="24"/>
              </w:rPr>
              <w:t>160</w:t>
            </w:r>
          </w:p>
        </w:tc>
        <w:tc>
          <w:tcPr>
            <w:tcW w:w="960" w:type="dxa"/>
            <w:noWrap/>
          </w:tcPr>
          <w:p w14:paraId="6BC1AD77" w14:textId="2B1F6767" w:rsidR="00F774E2" w:rsidRPr="00F774E2" w:rsidRDefault="00F774E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F774E2">
              <w:rPr>
                <w:rFonts w:ascii="Calibri" w:hAnsi="Calibri" w:cs="Calibri"/>
                <w:i/>
                <w:iCs/>
                <w:color w:val="000000"/>
                <w:sz w:val="24"/>
                <w:szCs w:val="24"/>
              </w:rPr>
              <w:t>8.8</w:t>
            </w:r>
          </w:p>
        </w:tc>
      </w:tr>
      <w:tr w:rsidR="00F774E2" w:rsidRPr="00D378C4" w14:paraId="0CAA621C"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318B0329" w14:textId="77777777" w:rsidR="00F774E2" w:rsidRPr="00D378C4" w:rsidRDefault="00F774E2" w:rsidP="00F774E2">
            <w:pPr>
              <w:spacing w:after="0" w:line="240" w:lineRule="auto"/>
              <w:rPr>
                <w:rFonts w:cs="Calibri"/>
                <w:sz w:val="24"/>
                <w:szCs w:val="24"/>
              </w:rPr>
            </w:pPr>
            <w:r w:rsidRPr="00D378C4">
              <w:rPr>
                <w:rFonts w:cs="Calibri"/>
                <w:sz w:val="24"/>
                <w:szCs w:val="24"/>
              </w:rPr>
              <w:t>Staff email where I work</w:t>
            </w:r>
          </w:p>
        </w:tc>
        <w:tc>
          <w:tcPr>
            <w:tcW w:w="960" w:type="dxa"/>
            <w:noWrap/>
          </w:tcPr>
          <w:p w14:paraId="3D05161C" w14:textId="6ECEA918" w:rsidR="00F774E2" w:rsidRPr="00F774E2" w:rsidRDefault="00F774E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F774E2">
              <w:rPr>
                <w:rFonts w:ascii="Calibri" w:hAnsi="Calibri" w:cs="Calibri"/>
                <w:color w:val="000000"/>
                <w:sz w:val="24"/>
                <w:szCs w:val="24"/>
              </w:rPr>
              <w:t>142</w:t>
            </w:r>
          </w:p>
        </w:tc>
        <w:tc>
          <w:tcPr>
            <w:tcW w:w="960" w:type="dxa"/>
            <w:noWrap/>
          </w:tcPr>
          <w:p w14:paraId="072E0CB6" w14:textId="0939E3ED" w:rsidR="00F774E2" w:rsidRPr="00F774E2" w:rsidRDefault="00F774E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F774E2">
              <w:rPr>
                <w:rFonts w:ascii="Calibri" w:hAnsi="Calibri" w:cs="Calibri"/>
                <w:i/>
                <w:iCs/>
                <w:color w:val="000000"/>
                <w:sz w:val="24"/>
                <w:szCs w:val="24"/>
              </w:rPr>
              <w:t>7.8</w:t>
            </w:r>
          </w:p>
        </w:tc>
      </w:tr>
      <w:tr w:rsidR="00F774E2" w:rsidRPr="00D378C4" w14:paraId="11C0D66B" w14:textId="77777777" w:rsidTr="00B37D6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7F82844A" w14:textId="77777777" w:rsidR="00F774E2" w:rsidRPr="00D378C4" w:rsidRDefault="00F774E2" w:rsidP="00F774E2">
            <w:pPr>
              <w:spacing w:after="0" w:line="240" w:lineRule="auto"/>
              <w:rPr>
                <w:rFonts w:cs="Calibri"/>
                <w:sz w:val="24"/>
                <w:szCs w:val="24"/>
              </w:rPr>
            </w:pPr>
            <w:r w:rsidRPr="00D378C4">
              <w:rPr>
                <w:rFonts w:cs="Calibri"/>
                <w:sz w:val="24"/>
                <w:szCs w:val="24"/>
              </w:rPr>
              <w:t>Other</w:t>
            </w:r>
          </w:p>
        </w:tc>
        <w:tc>
          <w:tcPr>
            <w:tcW w:w="960" w:type="dxa"/>
            <w:noWrap/>
          </w:tcPr>
          <w:p w14:paraId="4D1A0CF5" w14:textId="0CE9A549" w:rsidR="00F774E2" w:rsidRPr="00F774E2" w:rsidRDefault="00F774E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color w:val="000000"/>
                <w:sz w:val="24"/>
                <w:szCs w:val="24"/>
              </w:rPr>
            </w:pPr>
            <w:r w:rsidRPr="00F774E2">
              <w:rPr>
                <w:rFonts w:ascii="Calibri" w:hAnsi="Calibri" w:cs="Calibri"/>
                <w:color w:val="000000"/>
                <w:sz w:val="24"/>
                <w:szCs w:val="24"/>
              </w:rPr>
              <w:t>344</w:t>
            </w:r>
          </w:p>
        </w:tc>
        <w:tc>
          <w:tcPr>
            <w:tcW w:w="960" w:type="dxa"/>
            <w:noWrap/>
          </w:tcPr>
          <w:p w14:paraId="7B6FF96D" w14:textId="7A769F1B" w:rsidR="00F774E2" w:rsidRPr="00F774E2" w:rsidRDefault="00F774E2" w:rsidP="00B37D6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cs="Calibri"/>
                <w:i/>
                <w:iCs/>
                <w:color w:val="000000"/>
                <w:sz w:val="24"/>
                <w:szCs w:val="24"/>
              </w:rPr>
            </w:pPr>
            <w:r w:rsidRPr="00F774E2">
              <w:rPr>
                <w:rFonts w:ascii="Calibri" w:hAnsi="Calibri" w:cs="Calibri"/>
                <w:i/>
                <w:iCs/>
                <w:color w:val="000000"/>
                <w:sz w:val="24"/>
                <w:szCs w:val="24"/>
              </w:rPr>
              <w:t>18.9</w:t>
            </w:r>
          </w:p>
        </w:tc>
      </w:tr>
      <w:tr w:rsidR="00F774E2" w:rsidRPr="00D378C4" w14:paraId="326D61AA" w14:textId="77777777" w:rsidTr="00B37D6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2DEE7840" w14:textId="77777777" w:rsidR="00F774E2" w:rsidRPr="00D378C4" w:rsidRDefault="00F774E2" w:rsidP="00F774E2">
            <w:pPr>
              <w:spacing w:after="0" w:line="240" w:lineRule="auto"/>
              <w:rPr>
                <w:rFonts w:cs="Calibri"/>
                <w:sz w:val="24"/>
                <w:szCs w:val="24"/>
              </w:rPr>
            </w:pPr>
            <w:r w:rsidRPr="00D378C4">
              <w:rPr>
                <w:rFonts w:cs="Calibri"/>
                <w:sz w:val="24"/>
                <w:szCs w:val="24"/>
              </w:rPr>
              <w:t>Don't know</w:t>
            </w:r>
          </w:p>
        </w:tc>
        <w:tc>
          <w:tcPr>
            <w:tcW w:w="960" w:type="dxa"/>
            <w:noWrap/>
          </w:tcPr>
          <w:p w14:paraId="3087FDA0" w14:textId="33C2DADA" w:rsidR="00F774E2" w:rsidRPr="00F774E2" w:rsidRDefault="00F774E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color w:val="000000"/>
                <w:sz w:val="24"/>
                <w:szCs w:val="24"/>
              </w:rPr>
            </w:pPr>
            <w:r w:rsidRPr="00F774E2">
              <w:rPr>
                <w:rFonts w:ascii="Calibri" w:hAnsi="Calibri" w:cs="Calibri"/>
                <w:color w:val="000000"/>
                <w:sz w:val="24"/>
                <w:szCs w:val="24"/>
              </w:rPr>
              <w:t>103</w:t>
            </w:r>
          </w:p>
        </w:tc>
        <w:tc>
          <w:tcPr>
            <w:tcW w:w="960" w:type="dxa"/>
            <w:noWrap/>
          </w:tcPr>
          <w:p w14:paraId="6C19BCD0" w14:textId="5552A367" w:rsidR="00F774E2" w:rsidRPr="00F774E2" w:rsidRDefault="00F774E2" w:rsidP="00B37D6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cs="Calibri"/>
                <w:i/>
                <w:iCs/>
                <w:color w:val="000000"/>
                <w:sz w:val="24"/>
                <w:szCs w:val="24"/>
              </w:rPr>
            </w:pPr>
            <w:r w:rsidRPr="00F774E2">
              <w:rPr>
                <w:rFonts w:ascii="Calibri" w:hAnsi="Calibri" w:cs="Calibri"/>
                <w:i/>
                <w:iCs/>
                <w:color w:val="000000"/>
                <w:sz w:val="24"/>
                <w:szCs w:val="24"/>
              </w:rPr>
              <w:t>5.7</w:t>
            </w:r>
          </w:p>
        </w:tc>
      </w:tr>
      <w:tr w:rsidR="00F774E2" w:rsidRPr="00D378C4" w14:paraId="6E0AC3DB" w14:textId="77777777" w:rsidTr="00B37D6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29487207" w14:textId="77777777" w:rsidR="00F774E2" w:rsidRPr="00D378C4" w:rsidRDefault="00F774E2" w:rsidP="00F774E2">
            <w:pPr>
              <w:spacing w:after="0" w:line="240" w:lineRule="auto"/>
              <w:rPr>
                <w:rFonts w:cs="Calibri"/>
                <w:color w:val="000000"/>
                <w:sz w:val="24"/>
                <w:szCs w:val="24"/>
              </w:rPr>
            </w:pPr>
            <w:r w:rsidRPr="00D378C4">
              <w:rPr>
                <w:rFonts w:cs="Calibri"/>
                <w:color w:val="000000"/>
                <w:sz w:val="24"/>
                <w:szCs w:val="24"/>
              </w:rPr>
              <w:t>Total</w:t>
            </w:r>
          </w:p>
        </w:tc>
        <w:tc>
          <w:tcPr>
            <w:tcW w:w="960" w:type="dxa"/>
            <w:noWrap/>
          </w:tcPr>
          <w:p w14:paraId="5B4B4404" w14:textId="5E5387D3" w:rsidR="00F774E2" w:rsidRPr="00F774E2" w:rsidRDefault="00F774E2"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color w:val="000000"/>
                <w:sz w:val="24"/>
                <w:szCs w:val="24"/>
              </w:rPr>
            </w:pPr>
            <w:r w:rsidRPr="00F774E2">
              <w:rPr>
                <w:rFonts w:ascii="Calibri" w:hAnsi="Calibri" w:cs="Calibri"/>
                <w:color w:val="000000"/>
                <w:sz w:val="24"/>
                <w:szCs w:val="24"/>
              </w:rPr>
              <w:t>1818</w:t>
            </w:r>
          </w:p>
        </w:tc>
        <w:tc>
          <w:tcPr>
            <w:tcW w:w="960" w:type="dxa"/>
            <w:noWrap/>
          </w:tcPr>
          <w:p w14:paraId="717D469C" w14:textId="081AC1A8" w:rsidR="00F774E2" w:rsidRPr="00F774E2" w:rsidRDefault="00F774E2" w:rsidP="00B37D6F">
            <w:pPr>
              <w:spacing w:after="0" w:line="240" w:lineRule="auto"/>
              <w:jc w:val="right"/>
              <w:cnfStyle w:val="010000000000" w:firstRow="0" w:lastRow="1" w:firstColumn="0" w:lastColumn="0" w:oddVBand="0" w:evenVBand="0" w:oddHBand="0" w:evenHBand="0" w:firstRowFirstColumn="0" w:firstRowLastColumn="0" w:lastRowFirstColumn="0" w:lastRowLastColumn="0"/>
              <w:rPr>
                <w:rFonts w:cs="Calibri"/>
                <w:i/>
                <w:iCs/>
                <w:color w:val="000000"/>
                <w:sz w:val="24"/>
                <w:szCs w:val="24"/>
              </w:rPr>
            </w:pPr>
            <w:r w:rsidRPr="00F774E2">
              <w:rPr>
                <w:rFonts w:ascii="Calibri" w:hAnsi="Calibri" w:cs="Calibri"/>
                <w:i/>
                <w:iCs/>
                <w:color w:val="000000"/>
                <w:sz w:val="24"/>
                <w:szCs w:val="24"/>
              </w:rPr>
              <w:t>100.0</w:t>
            </w:r>
          </w:p>
        </w:tc>
      </w:tr>
    </w:tbl>
    <w:p w14:paraId="2E08AC0F" w14:textId="77777777" w:rsidR="00925E7D" w:rsidRPr="0085798D" w:rsidRDefault="00925E7D" w:rsidP="00925E7D"/>
    <w:p w14:paraId="1DBD8CE6" w14:textId="77777777" w:rsidR="00925E7D" w:rsidRPr="0085798D" w:rsidRDefault="00925E7D" w:rsidP="00925E7D"/>
    <w:p w14:paraId="0BD3180B" w14:textId="77777777" w:rsidR="00925E7D" w:rsidRDefault="00925E7D" w:rsidP="00925E7D">
      <w:r>
        <w:br w:type="page"/>
      </w:r>
    </w:p>
    <w:p w14:paraId="3C4E1239" w14:textId="77777777" w:rsidR="00925E7D" w:rsidRDefault="00925E7D" w:rsidP="00925E7D">
      <w:pPr>
        <w:pStyle w:val="Heading1"/>
        <w:sectPr w:rsidR="00925E7D" w:rsidSect="00925E7D">
          <w:footerReference w:type="default" r:id="rId145"/>
          <w:pgSz w:w="11906" w:h="16838"/>
          <w:pgMar w:top="1440" w:right="1440" w:bottom="1440" w:left="1440" w:header="708" w:footer="708" w:gutter="0"/>
          <w:pgNumType w:start="1"/>
          <w:cols w:space="708"/>
          <w:docGrid w:linePitch="360"/>
        </w:sectPr>
      </w:pPr>
    </w:p>
    <w:p w14:paraId="0A4C012E" w14:textId="399624A1" w:rsidR="00BF28E8" w:rsidRDefault="00692BF4" w:rsidP="004F00ED">
      <w:pPr>
        <w:pStyle w:val="Heading3"/>
      </w:pPr>
      <w:bookmarkStart w:id="58" w:name="_Volunteering"/>
      <w:bookmarkStart w:id="59" w:name="_Toc197967206"/>
      <w:bookmarkEnd w:id="58"/>
      <w:r>
        <w:lastRenderedPageBreak/>
        <w:t>Volunteering</w:t>
      </w:r>
      <w:bookmarkEnd w:id="59"/>
    </w:p>
    <w:p w14:paraId="57F1E31A" w14:textId="2B5E29C2" w:rsidR="00A13530" w:rsidRPr="00A13530" w:rsidRDefault="00A13530" w:rsidP="00A13530">
      <w:pPr>
        <w:rPr>
          <w:i/>
          <w:iCs/>
          <w:color w:val="7030A0"/>
          <w:sz w:val="24"/>
          <w:szCs w:val="24"/>
        </w:rPr>
      </w:pPr>
      <w:hyperlink w:anchor="Appendix01" w:history="1">
        <w:r w:rsidRPr="00FD0EF8">
          <w:rPr>
            <w:rStyle w:val="Hyperlink"/>
            <w:i/>
            <w:iCs/>
            <w:sz w:val="24"/>
            <w:szCs w:val="24"/>
          </w:rPr>
          <w:t>Click here to return to the main report</w:t>
        </w:r>
      </w:hyperlink>
    </w:p>
    <w:p w14:paraId="4E045BA2" w14:textId="77777777" w:rsidR="00BA3265" w:rsidRPr="00BA3265" w:rsidRDefault="00BA3265" w:rsidP="00BA3265">
      <w:pPr>
        <w:rPr>
          <w:sz w:val="24"/>
          <w:szCs w:val="24"/>
        </w:rPr>
      </w:pPr>
    </w:p>
    <w:tbl>
      <w:tblPr>
        <w:tblStyle w:val="GridTable5Dark-Accent6"/>
        <w:tblW w:w="9067" w:type="dxa"/>
        <w:tblLook w:val="04E0" w:firstRow="1" w:lastRow="1" w:firstColumn="1" w:lastColumn="0" w:noHBand="0" w:noVBand="1"/>
      </w:tblPr>
      <w:tblGrid>
        <w:gridCol w:w="2722"/>
        <w:gridCol w:w="703"/>
        <w:gridCol w:w="642"/>
        <w:gridCol w:w="5000"/>
      </w:tblGrid>
      <w:tr w:rsidR="00B24E5D" w:rsidRPr="00A73A02" w14:paraId="00DFD41B"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722" w:type="dxa"/>
            <w:noWrap/>
            <w:hideMark/>
          </w:tcPr>
          <w:p w14:paraId="6C602577" w14:textId="77777777" w:rsidR="00B24E5D" w:rsidRPr="00A73A02" w:rsidRDefault="00B24E5D" w:rsidP="00150AB2">
            <w:pPr>
              <w:rPr>
                <w:rFonts w:ascii="Calibri" w:eastAsia="Times New Roman" w:hAnsi="Calibri" w:cs="Calibri"/>
                <w:sz w:val="24"/>
                <w:szCs w:val="24"/>
                <w:lang w:eastAsia="en-GB"/>
              </w:rPr>
            </w:pPr>
            <w:r w:rsidRPr="00A73A02">
              <w:rPr>
                <w:rFonts w:ascii="Calibri" w:eastAsia="Times New Roman" w:hAnsi="Calibri" w:cs="Calibri"/>
                <w:sz w:val="24"/>
                <w:szCs w:val="24"/>
                <w:lang w:eastAsia="en-GB"/>
              </w:rPr>
              <w:t>Theme</w:t>
            </w:r>
          </w:p>
        </w:tc>
        <w:tc>
          <w:tcPr>
            <w:tcW w:w="703" w:type="dxa"/>
            <w:noWrap/>
            <w:hideMark/>
          </w:tcPr>
          <w:p w14:paraId="3F8A4529" w14:textId="77777777" w:rsidR="00B24E5D" w:rsidRPr="00A73A02" w:rsidRDefault="00B24E5D"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73A02">
              <w:rPr>
                <w:rFonts w:ascii="Calibri" w:eastAsia="Times New Roman" w:hAnsi="Calibri" w:cs="Calibri"/>
                <w:sz w:val="24"/>
                <w:szCs w:val="24"/>
                <w:lang w:eastAsia="en-GB"/>
              </w:rPr>
              <w:t>No.</w:t>
            </w:r>
          </w:p>
        </w:tc>
        <w:tc>
          <w:tcPr>
            <w:tcW w:w="642" w:type="dxa"/>
            <w:noWrap/>
            <w:hideMark/>
          </w:tcPr>
          <w:p w14:paraId="368C0458" w14:textId="77777777" w:rsidR="00B24E5D" w:rsidRPr="00A73A02" w:rsidRDefault="00B24E5D"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73A02">
              <w:rPr>
                <w:rFonts w:ascii="Calibri" w:eastAsia="Times New Roman" w:hAnsi="Calibri" w:cs="Calibri"/>
                <w:sz w:val="24"/>
                <w:szCs w:val="24"/>
                <w:lang w:eastAsia="en-GB"/>
              </w:rPr>
              <w:t>%</w:t>
            </w:r>
          </w:p>
        </w:tc>
        <w:tc>
          <w:tcPr>
            <w:tcW w:w="5000" w:type="dxa"/>
            <w:noWrap/>
            <w:hideMark/>
          </w:tcPr>
          <w:p w14:paraId="348F84A1" w14:textId="77777777" w:rsidR="00B24E5D" w:rsidRPr="00A73A02" w:rsidRDefault="00B24E5D"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73A02">
              <w:rPr>
                <w:rFonts w:ascii="Calibri" w:eastAsia="Times New Roman" w:hAnsi="Calibri" w:cs="Calibri"/>
                <w:sz w:val="24"/>
                <w:szCs w:val="24"/>
                <w:lang w:eastAsia="en-GB"/>
              </w:rPr>
              <w:t>Example Comments</w:t>
            </w:r>
          </w:p>
        </w:tc>
      </w:tr>
      <w:tr w:rsidR="00B24E5D" w:rsidRPr="00A73A02" w14:paraId="7EDBEE6A"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25D8CB74" w14:textId="77777777" w:rsidR="00B24E5D" w:rsidRPr="00A73A02" w:rsidRDefault="00B24E5D" w:rsidP="00150AB2">
            <w:pPr>
              <w:rPr>
                <w:rFonts w:ascii="Calibri" w:eastAsia="Times New Roman" w:hAnsi="Calibri" w:cs="Calibri"/>
                <w:color w:val="000000"/>
                <w:sz w:val="24"/>
                <w:szCs w:val="24"/>
                <w:lang w:eastAsia="en-GB"/>
              </w:rPr>
            </w:pPr>
            <w:r w:rsidRPr="00B32B6C">
              <w:rPr>
                <w:rFonts w:ascii="Aptos Narrow" w:eastAsia="Times New Roman" w:hAnsi="Aptos Narrow" w:cs="Calibri"/>
                <w:color w:val="000000"/>
                <w:sz w:val="24"/>
                <w:szCs w:val="24"/>
                <w:lang w:eastAsia="en-GB"/>
              </w:rPr>
              <w:t xml:space="preserve">Too busy / old </w:t>
            </w:r>
            <w:r w:rsidRPr="00A73A02">
              <w:rPr>
                <w:rFonts w:ascii="Aptos Narrow" w:eastAsia="Times New Roman" w:hAnsi="Aptos Narrow" w:cs="Calibri"/>
                <w:color w:val="000000"/>
                <w:sz w:val="24"/>
                <w:szCs w:val="24"/>
                <w:lang w:eastAsia="en-GB"/>
              </w:rPr>
              <w:t xml:space="preserve">/ </w:t>
            </w:r>
            <w:r w:rsidRPr="00B32B6C">
              <w:rPr>
                <w:rFonts w:ascii="Aptos Narrow" w:eastAsia="Times New Roman" w:hAnsi="Aptos Narrow" w:cs="Calibri"/>
                <w:color w:val="000000"/>
                <w:sz w:val="24"/>
                <w:szCs w:val="24"/>
                <w:lang w:eastAsia="en-GB"/>
              </w:rPr>
              <w:t>poorly to volunteer</w:t>
            </w:r>
          </w:p>
        </w:tc>
        <w:tc>
          <w:tcPr>
            <w:tcW w:w="703" w:type="dxa"/>
            <w:noWrap/>
          </w:tcPr>
          <w:p w14:paraId="0901EB1A" w14:textId="77777777" w:rsidR="00B24E5D" w:rsidRPr="00A73A02"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19</w:t>
            </w:r>
          </w:p>
        </w:tc>
        <w:tc>
          <w:tcPr>
            <w:tcW w:w="642" w:type="dxa"/>
            <w:noWrap/>
          </w:tcPr>
          <w:p w14:paraId="29A4E7C7" w14:textId="77777777" w:rsidR="00B24E5D" w:rsidRPr="0001107F"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11.1</w:t>
            </w:r>
          </w:p>
        </w:tc>
        <w:tc>
          <w:tcPr>
            <w:tcW w:w="5000" w:type="dxa"/>
            <w:noWrap/>
          </w:tcPr>
          <w:p w14:paraId="365C7647" w14:textId="77777777" w:rsidR="00B24E5D"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F2E56">
              <w:rPr>
                <w:i/>
                <w:sz w:val="24"/>
                <w:szCs w:val="24"/>
              </w:rPr>
              <w:t>I am over 80 and deaf!! There's not a lot I can do</w:t>
            </w:r>
          </w:p>
          <w:p w14:paraId="14324DBC" w14:textId="77777777" w:rsidR="00B24E5D"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F2E56">
              <w:rPr>
                <w:i/>
                <w:sz w:val="24"/>
                <w:szCs w:val="24"/>
              </w:rPr>
              <w:t>I work enough hours</w:t>
            </w:r>
          </w:p>
          <w:p w14:paraId="68DCEF79" w14:textId="77777777" w:rsidR="00B24E5D" w:rsidRPr="00A73A02"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20417">
              <w:rPr>
                <w:i/>
                <w:sz w:val="24"/>
                <w:szCs w:val="24"/>
              </w:rPr>
              <w:t>I have a disability not able to be involved.</w:t>
            </w:r>
          </w:p>
        </w:tc>
      </w:tr>
      <w:tr w:rsidR="00B24E5D" w:rsidRPr="00A73A02" w14:paraId="52E96F86"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56564334" w14:textId="77777777" w:rsidR="00B24E5D" w:rsidRPr="00A73A02" w:rsidRDefault="00B24E5D" w:rsidP="00150AB2">
            <w:pPr>
              <w:rPr>
                <w:rFonts w:ascii="Calibri" w:eastAsia="Times New Roman" w:hAnsi="Calibri" w:cs="Calibri"/>
                <w:color w:val="000000"/>
                <w:sz w:val="24"/>
                <w:szCs w:val="24"/>
                <w:lang w:eastAsia="en-GB"/>
              </w:rPr>
            </w:pPr>
            <w:r w:rsidRPr="00B32B6C">
              <w:rPr>
                <w:rFonts w:ascii="Aptos Narrow" w:eastAsia="Times New Roman" w:hAnsi="Aptos Narrow" w:cs="Calibri"/>
                <w:color w:val="000000"/>
                <w:sz w:val="24"/>
                <w:szCs w:val="24"/>
                <w:lang w:eastAsia="en-GB"/>
              </w:rPr>
              <w:t>Already Involved</w:t>
            </w:r>
          </w:p>
        </w:tc>
        <w:tc>
          <w:tcPr>
            <w:tcW w:w="703" w:type="dxa"/>
            <w:noWrap/>
          </w:tcPr>
          <w:p w14:paraId="465D14E8" w14:textId="77777777" w:rsidR="00B24E5D" w:rsidRPr="00A73A02"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15</w:t>
            </w:r>
          </w:p>
        </w:tc>
        <w:tc>
          <w:tcPr>
            <w:tcW w:w="642" w:type="dxa"/>
            <w:noWrap/>
          </w:tcPr>
          <w:p w14:paraId="7BF7DB26" w14:textId="77777777" w:rsidR="00B24E5D" w:rsidRPr="0001107F"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8.8</w:t>
            </w:r>
          </w:p>
        </w:tc>
        <w:tc>
          <w:tcPr>
            <w:tcW w:w="5000" w:type="dxa"/>
            <w:noWrap/>
          </w:tcPr>
          <w:p w14:paraId="6E9F3CF5" w14:textId="77777777" w:rsidR="00B24E5D"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126FA1">
              <w:rPr>
                <w:i/>
                <w:sz w:val="24"/>
                <w:szCs w:val="24"/>
              </w:rPr>
              <w:t>I volunteer with Cardiff Foodbank</w:t>
            </w:r>
          </w:p>
          <w:p w14:paraId="6DF28274" w14:textId="77777777" w:rsidR="00B24E5D"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6A515C">
              <w:rPr>
                <w:i/>
                <w:sz w:val="24"/>
                <w:szCs w:val="24"/>
              </w:rPr>
              <w:t>I volunteer in the third sector</w:t>
            </w:r>
          </w:p>
          <w:p w14:paraId="0B839B4C" w14:textId="77777777" w:rsidR="00B24E5D" w:rsidRPr="00A73A02"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F4211">
              <w:rPr>
                <w:i/>
                <w:sz w:val="24"/>
                <w:szCs w:val="24"/>
              </w:rPr>
              <w:t>I am already involved in litter picking,  volunteer teaching for asylum seekers at Oasis. A facilitator and trustee of FAN and a school governor.  I don't think I have time or energy to do more.</w:t>
            </w:r>
          </w:p>
        </w:tc>
      </w:tr>
      <w:tr w:rsidR="00B24E5D" w:rsidRPr="00A73A02" w14:paraId="304D7386"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60685B5E" w14:textId="77777777" w:rsidR="00B24E5D" w:rsidRPr="00B32B6C" w:rsidRDefault="00B24E5D" w:rsidP="00150AB2">
            <w:pPr>
              <w:rPr>
                <w:rFonts w:ascii="Aptos Narrow" w:eastAsia="Times New Roman" w:hAnsi="Aptos Narrow" w:cs="Calibri"/>
                <w:color w:val="000000"/>
                <w:sz w:val="24"/>
                <w:szCs w:val="24"/>
                <w:lang w:eastAsia="en-GB"/>
              </w:rPr>
            </w:pPr>
            <w:r>
              <w:rPr>
                <w:rFonts w:ascii="Aptos Narrow" w:eastAsia="Times New Roman" w:hAnsi="Aptos Narrow" w:cs="Calibri"/>
                <w:color w:val="000000"/>
                <w:sz w:val="24"/>
                <w:szCs w:val="24"/>
                <w:lang w:eastAsia="en-GB"/>
              </w:rPr>
              <w:t>Gardening / Green Spaces / Nature</w:t>
            </w:r>
          </w:p>
        </w:tc>
        <w:tc>
          <w:tcPr>
            <w:tcW w:w="703" w:type="dxa"/>
            <w:noWrap/>
          </w:tcPr>
          <w:p w14:paraId="1E861060" w14:textId="77777777" w:rsidR="00B24E5D" w:rsidRPr="00B32B6C"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14</w:t>
            </w:r>
          </w:p>
        </w:tc>
        <w:tc>
          <w:tcPr>
            <w:tcW w:w="642" w:type="dxa"/>
            <w:noWrap/>
          </w:tcPr>
          <w:p w14:paraId="182EE395" w14:textId="77777777" w:rsidR="00B24E5D" w:rsidRPr="0001107F"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1107F">
              <w:rPr>
                <w:rFonts w:ascii="Calibri" w:eastAsia="Times New Roman" w:hAnsi="Calibri" w:cs="Calibri"/>
                <w:i/>
                <w:iCs/>
                <w:color w:val="000000"/>
                <w:sz w:val="24"/>
                <w:szCs w:val="24"/>
                <w:lang w:eastAsia="en-GB"/>
              </w:rPr>
              <w:t>8.2</w:t>
            </w:r>
          </w:p>
        </w:tc>
        <w:tc>
          <w:tcPr>
            <w:tcW w:w="5000" w:type="dxa"/>
            <w:noWrap/>
          </w:tcPr>
          <w:p w14:paraId="59DD8127" w14:textId="77777777" w:rsidR="00B24E5D"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77EDF">
              <w:rPr>
                <w:i/>
                <w:sz w:val="24"/>
                <w:szCs w:val="24"/>
              </w:rPr>
              <w:t>Community gardening</w:t>
            </w:r>
          </w:p>
          <w:p w14:paraId="21B08D96" w14:textId="77777777" w:rsidR="00B24E5D"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77EDF">
              <w:rPr>
                <w:i/>
                <w:sz w:val="24"/>
                <w:szCs w:val="24"/>
              </w:rPr>
              <w:t>woodland conservation / maintenance . planting</w:t>
            </w:r>
          </w:p>
          <w:p w14:paraId="0D3473DC" w14:textId="77777777" w:rsidR="00B24E5D" w:rsidRPr="00A73A02"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521C4">
              <w:rPr>
                <w:i/>
                <w:sz w:val="24"/>
                <w:szCs w:val="24"/>
              </w:rPr>
              <w:t>Environmental v</w:t>
            </w:r>
            <w:r>
              <w:rPr>
                <w:i/>
                <w:sz w:val="24"/>
                <w:szCs w:val="24"/>
              </w:rPr>
              <w:t>o</w:t>
            </w:r>
            <w:r w:rsidRPr="003521C4">
              <w:rPr>
                <w:i/>
                <w:sz w:val="24"/>
                <w:szCs w:val="24"/>
              </w:rPr>
              <w:t>lunteering</w:t>
            </w:r>
          </w:p>
        </w:tc>
      </w:tr>
      <w:tr w:rsidR="00B24E5D" w:rsidRPr="00A73A02" w14:paraId="3D8B5686"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2655A2CA"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 xml:space="preserve">Education </w:t>
            </w:r>
            <w:r w:rsidRPr="00A73A02">
              <w:rPr>
                <w:rFonts w:ascii="Aptos Narrow" w:eastAsia="Times New Roman" w:hAnsi="Aptos Narrow" w:cs="Calibri"/>
                <w:color w:val="000000"/>
                <w:sz w:val="24"/>
                <w:szCs w:val="24"/>
                <w:lang w:eastAsia="en-GB"/>
              </w:rPr>
              <w:t>/ Training</w:t>
            </w:r>
          </w:p>
        </w:tc>
        <w:tc>
          <w:tcPr>
            <w:tcW w:w="703" w:type="dxa"/>
            <w:noWrap/>
          </w:tcPr>
          <w:p w14:paraId="3E52E152" w14:textId="77777777" w:rsidR="00B24E5D" w:rsidRPr="00A73A02"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12</w:t>
            </w:r>
          </w:p>
        </w:tc>
        <w:tc>
          <w:tcPr>
            <w:tcW w:w="642" w:type="dxa"/>
            <w:noWrap/>
          </w:tcPr>
          <w:p w14:paraId="0C9ADAA3" w14:textId="77777777" w:rsidR="00B24E5D" w:rsidRPr="0001107F"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7.0</w:t>
            </w:r>
          </w:p>
        </w:tc>
        <w:tc>
          <w:tcPr>
            <w:tcW w:w="5000" w:type="dxa"/>
            <w:noWrap/>
          </w:tcPr>
          <w:p w14:paraId="2BC25C82" w14:textId="77777777" w:rsidR="00B24E5D"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F55A3">
              <w:rPr>
                <w:i/>
                <w:sz w:val="24"/>
                <w:szCs w:val="24"/>
              </w:rPr>
              <w:t>skill exchanges, people teaching each other useful skills they know</w:t>
            </w:r>
          </w:p>
          <w:p w14:paraId="5A63B108" w14:textId="77777777" w:rsidR="00B24E5D" w:rsidRPr="00A73A02"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712B24">
              <w:rPr>
                <w:i/>
                <w:sz w:val="24"/>
                <w:szCs w:val="24"/>
              </w:rPr>
              <w:t>Would love to help Cardiff Council push for skilled apprenticeships. Advise further on post 16 alternative education</w:t>
            </w:r>
          </w:p>
        </w:tc>
      </w:tr>
      <w:tr w:rsidR="00B24E5D" w:rsidRPr="00A73A02" w14:paraId="0F18B542"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25832B9F"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Council should do these</w:t>
            </w:r>
          </w:p>
        </w:tc>
        <w:tc>
          <w:tcPr>
            <w:tcW w:w="703" w:type="dxa"/>
            <w:noWrap/>
          </w:tcPr>
          <w:p w14:paraId="342D3D8B" w14:textId="77777777" w:rsidR="00B24E5D" w:rsidRPr="00A73A02"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12</w:t>
            </w:r>
          </w:p>
        </w:tc>
        <w:tc>
          <w:tcPr>
            <w:tcW w:w="642" w:type="dxa"/>
            <w:noWrap/>
          </w:tcPr>
          <w:p w14:paraId="469EBB9D" w14:textId="77777777" w:rsidR="00B24E5D" w:rsidRPr="0001107F"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7.0</w:t>
            </w:r>
          </w:p>
        </w:tc>
        <w:tc>
          <w:tcPr>
            <w:tcW w:w="5000" w:type="dxa"/>
            <w:noWrap/>
          </w:tcPr>
          <w:p w14:paraId="52903FC4" w14:textId="77777777" w:rsidR="00B24E5D"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B2235">
              <w:rPr>
                <w:i/>
                <w:sz w:val="24"/>
                <w:szCs w:val="24"/>
              </w:rPr>
              <w:t>Is this not what we pay council tax for?</w:t>
            </w:r>
          </w:p>
          <w:p w14:paraId="02EB11DB" w14:textId="77777777" w:rsidR="00B24E5D" w:rsidRPr="00A73A02"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B2235">
              <w:rPr>
                <w:i/>
                <w:sz w:val="24"/>
                <w:szCs w:val="24"/>
              </w:rPr>
              <w:t>How about you do more?</w:t>
            </w:r>
          </w:p>
        </w:tc>
      </w:tr>
      <w:tr w:rsidR="00B24E5D" w:rsidRPr="00A73A02" w14:paraId="5C7C1BD4"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41EE6F62"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Tackling ASB</w:t>
            </w:r>
          </w:p>
        </w:tc>
        <w:tc>
          <w:tcPr>
            <w:tcW w:w="703" w:type="dxa"/>
            <w:noWrap/>
          </w:tcPr>
          <w:p w14:paraId="7333DB3D" w14:textId="77777777" w:rsidR="00B24E5D" w:rsidRPr="00A73A02"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10</w:t>
            </w:r>
          </w:p>
        </w:tc>
        <w:tc>
          <w:tcPr>
            <w:tcW w:w="642" w:type="dxa"/>
            <w:noWrap/>
          </w:tcPr>
          <w:p w14:paraId="276EAECB" w14:textId="77777777" w:rsidR="00B24E5D" w:rsidRPr="0001107F"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5.8</w:t>
            </w:r>
          </w:p>
        </w:tc>
        <w:tc>
          <w:tcPr>
            <w:tcW w:w="5000" w:type="dxa"/>
            <w:noWrap/>
          </w:tcPr>
          <w:p w14:paraId="5C34707F" w14:textId="77777777" w:rsidR="00B24E5D"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7F3FFF">
              <w:rPr>
                <w:i/>
                <w:sz w:val="24"/>
                <w:szCs w:val="24"/>
              </w:rPr>
              <w:t xml:space="preserve">To </w:t>
            </w:r>
            <w:proofErr w:type="gramStart"/>
            <w:r w:rsidRPr="007F3FFF">
              <w:rPr>
                <w:i/>
                <w:sz w:val="24"/>
                <w:szCs w:val="24"/>
              </w:rPr>
              <w:t>educated</w:t>
            </w:r>
            <w:proofErr w:type="gramEnd"/>
            <w:r w:rsidRPr="007F3FFF">
              <w:rPr>
                <w:i/>
                <w:sz w:val="24"/>
                <w:szCs w:val="24"/>
              </w:rPr>
              <w:t xml:space="preserve"> the </w:t>
            </w:r>
            <w:proofErr w:type="gramStart"/>
            <w:r w:rsidRPr="007F3FFF">
              <w:rPr>
                <w:i/>
                <w:sz w:val="24"/>
                <w:szCs w:val="24"/>
              </w:rPr>
              <w:t>general public</w:t>
            </w:r>
            <w:proofErr w:type="gramEnd"/>
            <w:r w:rsidRPr="007F3FFF">
              <w:rPr>
                <w:i/>
                <w:sz w:val="24"/>
                <w:szCs w:val="24"/>
              </w:rPr>
              <w:t xml:space="preserve"> on keeping Cardiff streets litter free and to park appropriately</w:t>
            </w:r>
          </w:p>
          <w:p w14:paraId="62CC8E4D" w14:textId="77777777" w:rsidR="00B24E5D" w:rsidRPr="00A73A02"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87C1B">
              <w:rPr>
                <w:i/>
                <w:sz w:val="24"/>
                <w:szCs w:val="24"/>
              </w:rPr>
              <w:t>Get involved in trying to get more funding for youth services/clubs to tackle crime in our communities</w:t>
            </w:r>
          </w:p>
        </w:tc>
      </w:tr>
      <w:tr w:rsidR="00B24E5D" w:rsidRPr="00A73A02" w14:paraId="1B53E756"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20447786"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Youth</w:t>
            </w:r>
          </w:p>
        </w:tc>
        <w:tc>
          <w:tcPr>
            <w:tcW w:w="703" w:type="dxa"/>
            <w:noWrap/>
          </w:tcPr>
          <w:p w14:paraId="7DAA0B8B" w14:textId="77777777" w:rsidR="00B24E5D" w:rsidRPr="00A73A02"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8</w:t>
            </w:r>
          </w:p>
        </w:tc>
        <w:tc>
          <w:tcPr>
            <w:tcW w:w="642" w:type="dxa"/>
            <w:noWrap/>
          </w:tcPr>
          <w:p w14:paraId="7F89D8B7" w14:textId="77777777" w:rsidR="00B24E5D" w:rsidRPr="0001107F"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4.7</w:t>
            </w:r>
          </w:p>
        </w:tc>
        <w:tc>
          <w:tcPr>
            <w:tcW w:w="5000" w:type="dxa"/>
            <w:noWrap/>
          </w:tcPr>
          <w:p w14:paraId="664BE32F" w14:textId="77777777" w:rsidR="00B24E5D"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660D0">
              <w:rPr>
                <w:i/>
                <w:sz w:val="24"/>
                <w:szCs w:val="24"/>
              </w:rPr>
              <w:t>I would love some kind of volunteering in which I can participate with my little kids.</w:t>
            </w:r>
          </w:p>
          <w:p w14:paraId="085761E9" w14:textId="77777777" w:rsidR="00B24E5D" w:rsidRPr="00A73A02"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5F2294">
              <w:rPr>
                <w:i/>
                <w:sz w:val="24"/>
                <w:szCs w:val="24"/>
              </w:rPr>
              <w:t>Working with children with extra support</w:t>
            </w:r>
          </w:p>
        </w:tc>
      </w:tr>
      <w:tr w:rsidR="00B24E5D" w:rsidRPr="00A73A02" w14:paraId="641733A2"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7CDE90DA"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Previously Volunteered</w:t>
            </w:r>
          </w:p>
        </w:tc>
        <w:tc>
          <w:tcPr>
            <w:tcW w:w="703" w:type="dxa"/>
            <w:noWrap/>
          </w:tcPr>
          <w:p w14:paraId="0167E765" w14:textId="77777777" w:rsidR="00B24E5D" w:rsidRPr="00A73A02"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7</w:t>
            </w:r>
          </w:p>
        </w:tc>
        <w:tc>
          <w:tcPr>
            <w:tcW w:w="642" w:type="dxa"/>
            <w:noWrap/>
          </w:tcPr>
          <w:p w14:paraId="0A24CC43" w14:textId="77777777" w:rsidR="00B24E5D" w:rsidRPr="0001107F"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4.1</w:t>
            </w:r>
          </w:p>
        </w:tc>
        <w:tc>
          <w:tcPr>
            <w:tcW w:w="5000" w:type="dxa"/>
            <w:noWrap/>
          </w:tcPr>
          <w:p w14:paraId="40BCCD27" w14:textId="77777777" w:rsidR="00B24E5D"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1F5E">
              <w:rPr>
                <w:i/>
                <w:sz w:val="24"/>
                <w:szCs w:val="24"/>
              </w:rPr>
              <w:t>Tried neighbourhood watch: ineffective</w:t>
            </w:r>
          </w:p>
          <w:p w14:paraId="261739F5" w14:textId="77777777" w:rsidR="00B24E5D" w:rsidRPr="00A73A02"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3B0713">
              <w:rPr>
                <w:i/>
                <w:sz w:val="24"/>
                <w:szCs w:val="24"/>
              </w:rPr>
              <w:t xml:space="preserve">I have been a school </w:t>
            </w:r>
            <w:proofErr w:type="gramStart"/>
            <w:r w:rsidRPr="003B0713">
              <w:rPr>
                <w:i/>
                <w:sz w:val="24"/>
                <w:szCs w:val="24"/>
              </w:rPr>
              <w:t>governor</w:t>
            </w:r>
            <w:proofErr w:type="gramEnd"/>
            <w:r w:rsidRPr="003B0713">
              <w:rPr>
                <w:i/>
                <w:sz w:val="24"/>
                <w:szCs w:val="24"/>
              </w:rPr>
              <w:t xml:space="preserve"> and I have been a community litter picker</w:t>
            </w:r>
          </w:p>
        </w:tc>
      </w:tr>
      <w:tr w:rsidR="00B24E5D" w:rsidRPr="00A73A02" w14:paraId="6F5DF4CE"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6924C091"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Arts / Culture</w:t>
            </w:r>
          </w:p>
        </w:tc>
        <w:tc>
          <w:tcPr>
            <w:tcW w:w="703" w:type="dxa"/>
            <w:noWrap/>
          </w:tcPr>
          <w:p w14:paraId="41FC5809" w14:textId="77777777" w:rsidR="00B24E5D" w:rsidRPr="00A73A02"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6</w:t>
            </w:r>
          </w:p>
        </w:tc>
        <w:tc>
          <w:tcPr>
            <w:tcW w:w="642" w:type="dxa"/>
            <w:noWrap/>
          </w:tcPr>
          <w:p w14:paraId="08CA378D" w14:textId="77777777" w:rsidR="00B24E5D" w:rsidRPr="0001107F"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3.5</w:t>
            </w:r>
          </w:p>
        </w:tc>
        <w:tc>
          <w:tcPr>
            <w:tcW w:w="5000" w:type="dxa"/>
            <w:noWrap/>
          </w:tcPr>
          <w:p w14:paraId="50C1CD60" w14:textId="77777777" w:rsidR="00B24E5D"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B0713">
              <w:rPr>
                <w:i/>
                <w:sz w:val="24"/>
                <w:szCs w:val="24"/>
              </w:rPr>
              <w:t xml:space="preserve">Music </w:t>
            </w:r>
            <w:r w:rsidRPr="003B0713">
              <w:rPr>
                <w:rFonts w:ascii="Segoe UI Emoji" w:hAnsi="Segoe UI Emoji" w:cs="Segoe UI Emoji"/>
                <w:i/>
                <w:sz w:val="24"/>
                <w:szCs w:val="24"/>
              </w:rPr>
              <w:t>🎶</w:t>
            </w:r>
            <w:r w:rsidRPr="003B0713">
              <w:rPr>
                <w:i/>
                <w:sz w:val="24"/>
                <w:szCs w:val="24"/>
              </w:rPr>
              <w:t xml:space="preserve"> activities</w:t>
            </w:r>
          </w:p>
          <w:p w14:paraId="35F0BBB6" w14:textId="77777777" w:rsidR="00B24E5D" w:rsidRPr="00A73A02"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122021">
              <w:rPr>
                <w:i/>
                <w:sz w:val="24"/>
                <w:szCs w:val="24"/>
              </w:rPr>
              <w:t>Community arts</w:t>
            </w:r>
          </w:p>
        </w:tc>
      </w:tr>
      <w:tr w:rsidR="00B24E5D" w:rsidRPr="00A73A02" w14:paraId="733A6C11"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02856BD1" w14:textId="77777777" w:rsidR="00B24E5D" w:rsidRPr="00B32B6C" w:rsidRDefault="00B24E5D" w:rsidP="00150AB2">
            <w:pPr>
              <w:rPr>
                <w:rFonts w:ascii="Aptos Narrow" w:eastAsia="Times New Roman" w:hAnsi="Aptos Narrow" w:cs="Calibri"/>
                <w:color w:val="000000"/>
                <w:sz w:val="24"/>
                <w:szCs w:val="24"/>
                <w:lang w:eastAsia="en-GB"/>
              </w:rPr>
            </w:pPr>
            <w:r>
              <w:rPr>
                <w:rFonts w:ascii="Aptos Narrow" w:eastAsia="Times New Roman" w:hAnsi="Aptos Narrow" w:cs="Calibri"/>
                <w:color w:val="000000"/>
                <w:sz w:val="24"/>
                <w:szCs w:val="24"/>
                <w:lang w:eastAsia="en-GB"/>
              </w:rPr>
              <w:lastRenderedPageBreak/>
              <w:t>Planning</w:t>
            </w:r>
          </w:p>
        </w:tc>
        <w:tc>
          <w:tcPr>
            <w:tcW w:w="703" w:type="dxa"/>
            <w:noWrap/>
          </w:tcPr>
          <w:p w14:paraId="5385D078" w14:textId="77777777" w:rsidR="00B24E5D" w:rsidRPr="00B32B6C"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6</w:t>
            </w:r>
          </w:p>
        </w:tc>
        <w:tc>
          <w:tcPr>
            <w:tcW w:w="642" w:type="dxa"/>
            <w:noWrap/>
          </w:tcPr>
          <w:p w14:paraId="4F9B777E" w14:textId="77777777" w:rsidR="00B24E5D" w:rsidRPr="0001107F"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1107F">
              <w:rPr>
                <w:rFonts w:ascii="Calibri" w:eastAsia="Times New Roman" w:hAnsi="Calibri" w:cs="Calibri"/>
                <w:i/>
                <w:iCs/>
                <w:color w:val="000000"/>
                <w:sz w:val="24"/>
                <w:szCs w:val="24"/>
                <w:lang w:eastAsia="en-GB"/>
              </w:rPr>
              <w:t>3.5</w:t>
            </w:r>
          </w:p>
        </w:tc>
        <w:tc>
          <w:tcPr>
            <w:tcW w:w="5000" w:type="dxa"/>
            <w:noWrap/>
          </w:tcPr>
          <w:p w14:paraId="1A43FCD6" w14:textId="77777777" w:rsidR="00B24E5D"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80433">
              <w:rPr>
                <w:i/>
                <w:sz w:val="24"/>
                <w:szCs w:val="24"/>
              </w:rPr>
              <w:t>Giving feedback to the Planning Dept</w:t>
            </w:r>
          </w:p>
          <w:p w14:paraId="3D474BF9" w14:textId="77777777" w:rsidR="00B24E5D" w:rsidRPr="00A73A02"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063C1">
              <w:rPr>
                <w:i/>
                <w:sz w:val="24"/>
                <w:szCs w:val="24"/>
              </w:rPr>
              <w:t>Building restoration – preserving pre-1950s buildings and amenities instead of the horrid new junk that gets built and installed</w:t>
            </w:r>
          </w:p>
        </w:tc>
      </w:tr>
      <w:tr w:rsidR="00B24E5D" w:rsidRPr="00A73A02" w14:paraId="7731ADC0"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2350B580"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Health Related</w:t>
            </w:r>
          </w:p>
        </w:tc>
        <w:tc>
          <w:tcPr>
            <w:tcW w:w="703" w:type="dxa"/>
            <w:noWrap/>
          </w:tcPr>
          <w:p w14:paraId="6A4FA393" w14:textId="77777777" w:rsidR="00B24E5D" w:rsidRPr="00A73A02"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5</w:t>
            </w:r>
          </w:p>
        </w:tc>
        <w:tc>
          <w:tcPr>
            <w:tcW w:w="642" w:type="dxa"/>
            <w:noWrap/>
          </w:tcPr>
          <w:p w14:paraId="0C432176" w14:textId="77777777" w:rsidR="00B24E5D" w:rsidRPr="0001107F"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2.9</w:t>
            </w:r>
          </w:p>
        </w:tc>
        <w:tc>
          <w:tcPr>
            <w:tcW w:w="5000" w:type="dxa"/>
            <w:noWrap/>
          </w:tcPr>
          <w:p w14:paraId="0667644B" w14:textId="77777777" w:rsidR="00B24E5D"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21E93">
              <w:rPr>
                <w:i/>
                <w:sz w:val="24"/>
                <w:szCs w:val="24"/>
              </w:rPr>
              <w:t>Support for neurodivergent people &amp; mental health!</w:t>
            </w:r>
          </w:p>
          <w:p w14:paraId="477F3C1B" w14:textId="77777777" w:rsidR="00B24E5D" w:rsidRPr="00A73A02"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21E93">
              <w:rPr>
                <w:i/>
                <w:sz w:val="24"/>
                <w:szCs w:val="24"/>
              </w:rPr>
              <w:t>Disability awareness from myself and my group Cardiff People First to communities around Cardiff</w:t>
            </w:r>
          </w:p>
        </w:tc>
      </w:tr>
      <w:tr w:rsidR="00B24E5D" w:rsidRPr="00A73A02" w14:paraId="2CD9BBF2"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47E385B4"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 xml:space="preserve">Helping Vulnerable / Homeless / </w:t>
            </w:r>
            <w:r w:rsidRPr="00A73A02">
              <w:rPr>
                <w:rFonts w:ascii="Aptos Narrow" w:eastAsia="Times New Roman" w:hAnsi="Aptos Narrow" w:cs="Calibri"/>
                <w:color w:val="000000"/>
                <w:sz w:val="24"/>
                <w:szCs w:val="24"/>
                <w:lang w:eastAsia="en-GB"/>
              </w:rPr>
              <w:t>Asylum</w:t>
            </w:r>
            <w:r w:rsidRPr="00B32B6C">
              <w:rPr>
                <w:rFonts w:ascii="Aptos Narrow" w:eastAsia="Times New Roman" w:hAnsi="Aptos Narrow" w:cs="Calibri"/>
                <w:color w:val="000000"/>
                <w:sz w:val="24"/>
                <w:szCs w:val="24"/>
                <w:lang w:eastAsia="en-GB"/>
              </w:rPr>
              <w:t xml:space="preserve"> seekers</w:t>
            </w:r>
          </w:p>
        </w:tc>
        <w:tc>
          <w:tcPr>
            <w:tcW w:w="703" w:type="dxa"/>
            <w:noWrap/>
          </w:tcPr>
          <w:p w14:paraId="7E8D140B" w14:textId="77777777" w:rsidR="00B24E5D" w:rsidRPr="00A73A02"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4</w:t>
            </w:r>
          </w:p>
        </w:tc>
        <w:tc>
          <w:tcPr>
            <w:tcW w:w="642" w:type="dxa"/>
            <w:noWrap/>
          </w:tcPr>
          <w:p w14:paraId="0546D90B" w14:textId="77777777" w:rsidR="00B24E5D" w:rsidRPr="0001107F"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2.3</w:t>
            </w:r>
          </w:p>
        </w:tc>
        <w:tc>
          <w:tcPr>
            <w:tcW w:w="5000" w:type="dxa"/>
            <w:noWrap/>
          </w:tcPr>
          <w:p w14:paraId="0A0135F8" w14:textId="77777777" w:rsidR="00B24E5D"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91E5F">
              <w:rPr>
                <w:i/>
                <w:sz w:val="24"/>
                <w:szCs w:val="24"/>
              </w:rPr>
              <w:t xml:space="preserve">Visiting </w:t>
            </w:r>
            <w:proofErr w:type="spellStart"/>
            <w:r w:rsidRPr="00291E5F">
              <w:rPr>
                <w:i/>
                <w:sz w:val="24"/>
                <w:szCs w:val="24"/>
              </w:rPr>
              <w:t>vunerable</w:t>
            </w:r>
            <w:proofErr w:type="spellEnd"/>
          </w:p>
          <w:p w14:paraId="6B801CB2" w14:textId="77777777" w:rsidR="00B24E5D" w:rsidRPr="00A73A02"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91E5F">
              <w:rPr>
                <w:i/>
                <w:sz w:val="24"/>
                <w:szCs w:val="24"/>
              </w:rPr>
              <w:t>Telephone chats with elderly or vulnerable people.</w:t>
            </w:r>
          </w:p>
        </w:tc>
      </w:tr>
      <w:tr w:rsidR="00B24E5D" w:rsidRPr="00A73A02" w14:paraId="53C01D36"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380C0051"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Sport</w:t>
            </w:r>
          </w:p>
        </w:tc>
        <w:tc>
          <w:tcPr>
            <w:tcW w:w="703" w:type="dxa"/>
            <w:noWrap/>
          </w:tcPr>
          <w:p w14:paraId="3F74EF41" w14:textId="77777777" w:rsidR="00B24E5D" w:rsidRPr="00A73A02"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3</w:t>
            </w:r>
          </w:p>
        </w:tc>
        <w:tc>
          <w:tcPr>
            <w:tcW w:w="642" w:type="dxa"/>
            <w:noWrap/>
          </w:tcPr>
          <w:p w14:paraId="040B6390" w14:textId="77777777" w:rsidR="00B24E5D" w:rsidRPr="0001107F"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1107F">
              <w:rPr>
                <w:rFonts w:ascii="Calibri" w:eastAsia="Times New Roman" w:hAnsi="Calibri" w:cs="Calibri"/>
                <w:i/>
                <w:iCs/>
                <w:color w:val="000000"/>
                <w:sz w:val="24"/>
                <w:szCs w:val="24"/>
                <w:lang w:eastAsia="en-GB"/>
              </w:rPr>
              <w:t>1.8</w:t>
            </w:r>
          </w:p>
        </w:tc>
        <w:tc>
          <w:tcPr>
            <w:tcW w:w="5000" w:type="dxa"/>
            <w:noWrap/>
          </w:tcPr>
          <w:p w14:paraId="43F741B6" w14:textId="77777777" w:rsidR="00B24E5D"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E74FF8">
              <w:rPr>
                <w:i/>
                <w:sz w:val="24"/>
                <w:szCs w:val="24"/>
              </w:rPr>
              <w:t>Local sport</w:t>
            </w:r>
          </w:p>
          <w:p w14:paraId="7FA0B802" w14:textId="77777777" w:rsidR="00B24E5D" w:rsidRPr="00A73A02"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4568">
              <w:rPr>
                <w:i/>
                <w:sz w:val="24"/>
                <w:szCs w:val="24"/>
              </w:rPr>
              <w:t>Protecting the legacy of the remaining Cardiff Green spaces (quickly being further eroded) / Also maintaining access to sporting/cultural opportunities for well-being/resilience etc</w:t>
            </w:r>
          </w:p>
        </w:tc>
      </w:tr>
      <w:tr w:rsidR="00B24E5D" w:rsidRPr="00A73A02" w14:paraId="67FC01FA"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0C2D7D75"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Science</w:t>
            </w:r>
          </w:p>
        </w:tc>
        <w:tc>
          <w:tcPr>
            <w:tcW w:w="703" w:type="dxa"/>
            <w:noWrap/>
          </w:tcPr>
          <w:p w14:paraId="4832A701" w14:textId="77777777" w:rsidR="00B24E5D" w:rsidRPr="00A73A02"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2</w:t>
            </w:r>
          </w:p>
        </w:tc>
        <w:tc>
          <w:tcPr>
            <w:tcW w:w="642" w:type="dxa"/>
            <w:noWrap/>
          </w:tcPr>
          <w:p w14:paraId="5A3D9F5D" w14:textId="77777777" w:rsidR="00B24E5D" w:rsidRPr="0001107F"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1.2</w:t>
            </w:r>
          </w:p>
        </w:tc>
        <w:tc>
          <w:tcPr>
            <w:tcW w:w="5000" w:type="dxa"/>
            <w:noWrap/>
          </w:tcPr>
          <w:p w14:paraId="09179000" w14:textId="77777777" w:rsidR="00B24E5D" w:rsidRPr="00A73A02"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665B09">
              <w:rPr>
                <w:i/>
                <w:sz w:val="24"/>
                <w:szCs w:val="24"/>
              </w:rPr>
              <w:t>I would like to do volunteer work that I can benefit from in the future, office or scientific work.</w:t>
            </w:r>
          </w:p>
        </w:tc>
      </w:tr>
      <w:tr w:rsidR="00B24E5D" w:rsidRPr="00A73A02" w14:paraId="63278AD2"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49E4B394"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Animal related</w:t>
            </w:r>
          </w:p>
        </w:tc>
        <w:tc>
          <w:tcPr>
            <w:tcW w:w="703" w:type="dxa"/>
            <w:noWrap/>
          </w:tcPr>
          <w:p w14:paraId="65CA13D9" w14:textId="77777777" w:rsidR="00B24E5D" w:rsidRPr="00A73A02"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2</w:t>
            </w:r>
          </w:p>
        </w:tc>
        <w:tc>
          <w:tcPr>
            <w:tcW w:w="642" w:type="dxa"/>
            <w:noWrap/>
          </w:tcPr>
          <w:p w14:paraId="146858EE" w14:textId="77777777" w:rsidR="00B24E5D" w:rsidRPr="0001107F" w:rsidRDefault="00B24E5D"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1.2</w:t>
            </w:r>
          </w:p>
        </w:tc>
        <w:tc>
          <w:tcPr>
            <w:tcW w:w="5000" w:type="dxa"/>
            <w:noWrap/>
          </w:tcPr>
          <w:p w14:paraId="022867EC" w14:textId="77777777" w:rsidR="00B24E5D" w:rsidRPr="00A73A02" w:rsidRDefault="00B24E5D"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Pr>
                <w:i/>
                <w:sz w:val="24"/>
                <w:szCs w:val="24"/>
              </w:rPr>
              <w:t>A</w:t>
            </w:r>
            <w:r w:rsidRPr="009B2235">
              <w:rPr>
                <w:i/>
                <w:sz w:val="24"/>
                <w:szCs w:val="24"/>
              </w:rPr>
              <w:t>nimal shelters</w:t>
            </w:r>
          </w:p>
        </w:tc>
      </w:tr>
      <w:tr w:rsidR="00B24E5D" w:rsidRPr="00A73A02" w14:paraId="72B8B35B"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7F057C12" w14:textId="77777777" w:rsidR="00B24E5D" w:rsidRPr="00A73A02" w:rsidRDefault="00B24E5D" w:rsidP="00150AB2">
            <w:pPr>
              <w:rPr>
                <w:rFonts w:ascii="Aptos Narrow" w:eastAsia="Times New Roman" w:hAnsi="Aptos Narrow" w:cs="Calibri"/>
                <w:color w:val="000000"/>
                <w:sz w:val="24"/>
                <w:szCs w:val="24"/>
                <w:lang w:eastAsia="en-GB"/>
              </w:rPr>
            </w:pPr>
            <w:r w:rsidRPr="00B32B6C">
              <w:rPr>
                <w:rFonts w:ascii="Aptos Narrow" w:eastAsia="Times New Roman" w:hAnsi="Aptos Narrow" w:cs="Calibri"/>
                <w:color w:val="000000"/>
                <w:sz w:val="24"/>
                <w:szCs w:val="24"/>
                <w:lang w:eastAsia="en-GB"/>
              </w:rPr>
              <w:t>Misc</w:t>
            </w:r>
          </w:p>
        </w:tc>
        <w:tc>
          <w:tcPr>
            <w:tcW w:w="703" w:type="dxa"/>
            <w:noWrap/>
          </w:tcPr>
          <w:p w14:paraId="1075B0F5" w14:textId="77777777" w:rsidR="00B24E5D" w:rsidRPr="00A73A02"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32B6C">
              <w:rPr>
                <w:rFonts w:ascii="Calibri" w:eastAsia="Times New Roman" w:hAnsi="Calibri" w:cs="Calibri"/>
                <w:color w:val="000000"/>
                <w:sz w:val="24"/>
                <w:szCs w:val="24"/>
                <w:lang w:eastAsia="en-GB"/>
              </w:rPr>
              <w:t>53</w:t>
            </w:r>
          </w:p>
        </w:tc>
        <w:tc>
          <w:tcPr>
            <w:tcW w:w="642" w:type="dxa"/>
            <w:noWrap/>
          </w:tcPr>
          <w:p w14:paraId="0E126892" w14:textId="77777777" w:rsidR="00B24E5D" w:rsidRPr="0001107F" w:rsidRDefault="00B24E5D"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32B6C">
              <w:rPr>
                <w:rFonts w:ascii="Calibri" w:eastAsia="Times New Roman" w:hAnsi="Calibri" w:cs="Calibri"/>
                <w:i/>
                <w:iCs/>
                <w:color w:val="000000"/>
                <w:sz w:val="24"/>
                <w:szCs w:val="24"/>
                <w:lang w:eastAsia="en-GB"/>
              </w:rPr>
              <w:t>31.0</w:t>
            </w:r>
          </w:p>
        </w:tc>
        <w:tc>
          <w:tcPr>
            <w:tcW w:w="5000" w:type="dxa"/>
            <w:noWrap/>
          </w:tcPr>
          <w:p w14:paraId="73425A0A" w14:textId="77777777" w:rsidR="00B24E5D" w:rsidRPr="00A73A02"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73A02">
              <w:rPr>
                <w:i/>
                <w:sz w:val="24"/>
                <w:szCs w:val="24"/>
              </w:rPr>
              <w:t>You should mention the repair cafes that are all over Cardiff now.</w:t>
            </w:r>
          </w:p>
          <w:p w14:paraId="538529E4" w14:textId="77777777" w:rsidR="00B24E5D"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BF0F14">
              <w:rPr>
                <w:i/>
                <w:sz w:val="24"/>
                <w:szCs w:val="24"/>
              </w:rPr>
              <w:t xml:space="preserve">Help for ex forces </w:t>
            </w:r>
            <w:proofErr w:type="gramStart"/>
            <w:r w:rsidRPr="00BF0F14">
              <w:rPr>
                <w:i/>
                <w:sz w:val="24"/>
                <w:szCs w:val="24"/>
              </w:rPr>
              <w:t>veterans</w:t>
            </w:r>
            <w:proofErr w:type="gramEnd"/>
            <w:r w:rsidRPr="00BF0F14">
              <w:rPr>
                <w:i/>
                <w:sz w:val="24"/>
                <w:szCs w:val="24"/>
              </w:rPr>
              <w:t xml:space="preserve"> services</w:t>
            </w:r>
          </w:p>
          <w:p w14:paraId="36A4FE33" w14:textId="77777777" w:rsidR="00B24E5D" w:rsidRPr="00A73A02" w:rsidRDefault="00B24E5D"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BA0588">
              <w:rPr>
                <w:i/>
                <w:sz w:val="24"/>
                <w:szCs w:val="24"/>
              </w:rPr>
              <w:t xml:space="preserve">Getting rid of our useless council with all its vanity projects and self </w:t>
            </w:r>
            <w:proofErr w:type="spellStart"/>
            <w:r w:rsidRPr="00BA0588">
              <w:rPr>
                <w:i/>
                <w:sz w:val="24"/>
                <w:szCs w:val="24"/>
              </w:rPr>
              <w:t>aggrandisment</w:t>
            </w:r>
            <w:proofErr w:type="spellEnd"/>
            <w:r w:rsidRPr="00BA0588">
              <w:rPr>
                <w:i/>
                <w:sz w:val="24"/>
                <w:szCs w:val="24"/>
              </w:rPr>
              <w:t xml:space="preserve"> schemes that make life worse for people</w:t>
            </w:r>
          </w:p>
        </w:tc>
      </w:tr>
      <w:tr w:rsidR="00B24E5D" w:rsidRPr="00A73A02" w14:paraId="6921C477" w14:textId="77777777" w:rsidTr="00150AB2">
        <w:trPr>
          <w:cnfStyle w:val="010000000000" w:firstRow="0" w:lastRow="1" w:firstColumn="0" w:lastColumn="0" w:oddVBand="0" w:evenVBand="0" w:oddHBand="0"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722" w:type="dxa"/>
          </w:tcPr>
          <w:p w14:paraId="32C5992E" w14:textId="77777777" w:rsidR="00B24E5D" w:rsidRPr="00A73A02" w:rsidRDefault="00B24E5D" w:rsidP="00150AB2">
            <w:pPr>
              <w:rPr>
                <w:rFonts w:ascii="Aptos Narrow" w:eastAsia="Times New Roman" w:hAnsi="Aptos Narrow" w:cs="Calibri"/>
                <w:color w:val="000000"/>
                <w:sz w:val="24"/>
                <w:szCs w:val="24"/>
                <w:lang w:eastAsia="en-GB"/>
              </w:rPr>
            </w:pPr>
            <w:r w:rsidRPr="00A73A02">
              <w:rPr>
                <w:rFonts w:ascii="Aptos Narrow" w:eastAsia="Times New Roman" w:hAnsi="Aptos Narrow" w:cs="Calibri"/>
                <w:color w:val="000000"/>
                <w:sz w:val="24"/>
                <w:szCs w:val="24"/>
                <w:lang w:eastAsia="en-GB"/>
              </w:rPr>
              <w:t>Total Respondents</w:t>
            </w:r>
          </w:p>
        </w:tc>
        <w:tc>
          <w:tcPr>
            <w:tcW w:w="703" w:type="dxa"/>
            <w:noWrap/>
          </w:tcPr>
          <w:p w14:paraId="61923B92" w14:textId="77777777" w:rsidR="00B24E5D" w:rsidRPr="00A73A02" w:rsidRDefault="00B24E5D" w:rsidP="00150AB2">
            <w:pPr>
              <w:jc w:val="right"/>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sz w:val="24"/>
                <w:szCs w:val="24"/>
                <w:lang w:eastAsia="en-GB"/>
              </w:rPr>
            </w:pPr>
            <w:r w:rsidRPr="00A73A02">
              <w:rPr>
                <w:rFonts w:ascii="Calibri" w:eastAsia="Times New Roman" w:hAnsi="Calibri" w:cs="Calibri"/>
                <w:color w:val="000000"/>
                <w:sz w:val="24"/>
                <w:szCs w:val="24"/>
                <w:lang w:eastAsia="en-GB"/>
              </w:rPr>
              <w:t>1</w:t>
            </w:r>
            <w:r>
              <w:rPr>
                <w:rFonts w:ascii="Calibri" w:eastAsia="Times New Roman" w:hAnsi="Calibri" w:cs="Calibri"/>
                <w:color w:val="000000"/>
                <w:sz w:val="24"/>
                <w:szCs w:val="24"/>
                <w:lang w:eastAsia="en-GB"/>
              </w:rPr>
              <w:t>70</w:t>
            </w:r>
          </w:p>
        </w:tc>
        <w:tc>
          <w:tcPr>
            <w:tcW w:w="642" w:type="dxa"/>
            <w:noWrap/>
          </w:tcPr>
          <w:p w14:paraId="42044347" w14:textId="77777777" w:rsidR="00B24E5D" w:rsidRPr="0001107F" w:rsidRDefault="00B24E5D" w:rsidP="00150AB2">
            <w:pPr>
              <w:jc w:val="right"/>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i/>
                <w:iCs/>
                <w:color w:val="000000"/>
                <w:sz w:val="24"/>
                <w:szCs w:val="24"/>
                <w:lang w:eastAsia="en-GB"/>
              </w:rPr>
            </w:pPr>
            <w:r w:rsidRPr="0001107F">
              <w:rPr>
                <w:rFonts w:ascii="Calibri" w:eastAsia="Times New Roman" w:hAnsi="Calibri" w:cs="Calibri"/>
                <w:i/>
                <w:iCs/>
                <w:color w:val="000000"/>
                <w:sz w:val="24"/>
                <w:szCs w:val="24"/>
                <w:lang w:eastAsia="en-GB"/>
              </w:rPr>
              <w:t>-</w:t>
            </w:r>
          </w:p>
        </w:tc>
        <w:tc>
          <w:tcPr>
            <w:tcW w:w="5000" w:type="dxa"/>
            <w:noWrap/>
          </w:tcPr>
          <w:p w14:paraId="3895E292" w14:textId="77777777" w:rsidR="00B24E5D" w:rsidRPr="00A73A02" w:rsidRDefault="00B24E5D" w:rsidP="00150AB2">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i/>
                <w:sz w:val="24"/>
                <w:szCs w:val="24"/>
              </w:rPr>
            </w:pPr>
          </w:p>
        </w:tc>
      </w:tr>
    </w:tbl>
    <w:p w14:paraId="5B3485FC" w14:textId="21C8C6B7" w:rsidR="00BA3265" w:rsidRPr="00BA3265" w:rsidRDefault="00DD038A" w:rsidP="00BA3265">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0D277A63" w14:textId="77777777" w:rsidR="00CD1258" w:rsidRDefault="00CD1258">
      <w:pPr>
        <w:spacing w:after="160" w:line="259" w:lineRule="auto"/>
        <w:rPr>
          <w:rFonts w:asciiTheme="majorHAnsi" w:eastAsiaTheme="majorEastAsia" w:hAnsiTheme="majorHAnsi" w:cstheme="majorBidi"/>
          <w:color w:val="2F5496" w:themeColor="accent1" w:themeShade="BF"/>
          <w:sz w:val="36"/>
          <w:szCs w:val="28"/>
        </w:rPr>
      </w:pPr>
      <w:r>
        <w:rPr>
          <w:sz w:val="36"/>
          <w:szCs w:val="28"/>
        </w:rPr>
        <w:br w:type="page"/>
      </w:r>
    </w:p>
    <w:p w14:paraId="258A22A9" w14:textId="57A6CA29" w:rsidR="0032787D" w:rsidRDefault="00061E64" w:rsidP="004F00ED">
      <w:pPr>
        <w:pStyle w:val="Heading3"/>
      </w:pPr>
      <w:bookmarkStart w:id="60" w:name="_How_Would_You"/>
      <w:bookmarkStart w:id="61" w:name="_Toc197967207"/>
      <w:bookmarkEnd w:id="60"/>
      <w:r>
        <w:lastRenderedPageBreak/>
        <w:t>How Would You Prefer to Access Information</w:t>
      </w:r>
      <w:r w:rsidR="00231F37">
        <w:t xml:space="preserve"> About Services, Events</w:t>
      </w:r>
      <w:r w:rsidR="004935BC">
        <w:t xml:space="preserve"> etc.?  Breakdown by Demographic and Geography</w:t>
      </w:r>
      <w:bookmarkEnd w:id="61"/>
    </w:p>
    <w:p w14:paraId="045AAEC1" w14:textId="6177FA2A" w:rsidR="00A13530" w:rsidRPr="00A13530" w:rsidRDefault="00A13530" w:rsidP="00A13530">
      <w:pPr>
        <w:rPr>
          <w:i/>
          <w:iCs/>
          <w:color w:val="7030A0"/>
          <w:sz w:val="24"/>
          <w:szCs w:val="24"/>
        </w:rPr>
      </w:pPr>
      <w:hyperlink w:anchor="Appendix02" w:history="1">
        <w:r w:rsidRPr="00FD0EF8">
          <w:rPr>
            <w:rStyle w:val="Hyperlink"/>
            <w:i/>
            <w:iCs/>
            <w:sz w:val="24"/>
            <w:szCs w:val="24"/>
          </w:rPr>
          <w:t>Click here to return to the main report</w:t>
        </w:r>
      </w:hyperlink>
    </w:p>
    <w:p w14:paraId="1FAA9D64" w14:textId="77777777" w:rsidR="00363256" w:rsidRDefault="00363256" w:rsidP="00B6245C">
      <w:pPr>
        <w:spacing w:after="0"/>
        <w:rPr>
          <w:sz w:val="24"/>
          <w:szCs w:val="24"/>
        </w:rPr>
      </w:pPr>
    </w:p>
    <w:tbl>
      <w:tblPr>
        <w:tblStyle w:val="GridTable5Dark-Accent6"/>
        <w:tblW w:w="9073" w:type="dxa"/>
        <w:tblLook w:val="04A0" w:firstRow="1" w:lastRow="0" w:firstColumn="1" w:lastColumn="0" w:noHBand="0" w:noVBand="1"/>
      </w:tblPr>
      <w:tblGrid>
        <w:gridCol w:w="2444"/>
        <w:gridCol w:w="1462"/>
        <w:gridCol w:w="1192"/>
        <w:gridCol w:w="925"/>
        <w:gridCol w:w="941"/>
        <w:gridCol w:w="925"/>
        <w:gridCol w:w="1184"/>
      </w:tblGrid>
      <w:tr w:rsidR="000579FB" w:rsidRPr="009A4E65" w14:paraId="3B6D8EAE" w14:textId="77777777" w:rsidTr="009A4E65">
        <w:trPr>
          <w:cnfStyle w:val="100000000000" w:firstRow="1" w:lastRow="0" w:firstColumn="0" w:lastColumn="0" w:oddVBand="0" w:evenVBand="0" w:oddHBand="0" w:evenHBand="0" w:firstRowFirstColumn="0" w:firstRowLastColumn="0" w:lastRowFirstColumn="0" w:lastRowLastColumn="0"/>
          <w:trHeight w:val="319"/>
        </w:trPr>
        <w:tc>
          <w:tcPr>
            <w:cnfStyle w:val="001000000000" w:firstRow="0" w:lastRow="0" w:firstColumn="1" w:lastColumn="0" w:oddVBand="0" w:evenVBand="0" w:oddHBand="0" w:evenHBand="0" w:firstRowFirstColumn="0" w:firstRowLastColumn="0" w:lastRowFirstColumn="0" w:lastRowLastColumn="0"/>
            <w:tcW w:w="2444" w:type="dxa"/>
            <w:tcBorders>
              <w:right w:val="single" w:sz="4" w:space="0" w:color="FFFFFF" w:themeColor="background1"/>
            </w:tcBorders>
            <w:hideMark/>
          </w:tcPr>
          <w:p w14:paraId="034A896E" w14:textId="77777777" w:rsidR="000579FB" w:rsidRPr="00206095" w:rsidRDefault="000579FB" w:rsidP="004A6C40">
            <w:pPr>
              <w:spacing w:after="0" w:line="240" w:lineRule="auto"/>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w:t>
            </w:r>
          </w:p>
        </w:tc>
        <w:tc>
          <w:tcPr>
            <w:tcW w:w="1462" w:type="dxa"/>
            <w:tcBorders>
              <w:left w:val="single" w:sz="4" w:space="0" w:color="FFFFFF" w:themeColor="background1"/>
              <w:right w:val="single" w:sz="4" w:space="0" w:color="FFFFFF" w:themeColor="background1"/>
            </w:tcBorders>
            <w:hideMark/>
          </w:tcPr>
          <w:p w14:paraId="5D86E8AC" w14:textId="576B81D1" w:rsidR="000579FB" w:rsidRPr="00206095" w:rsidRDefault="000579FB" w:rsidP="004A6C40">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 xml:space="preserve">All respondents </w:t>
            </w:r>
          </w:p>
        </w:tc>
        <w:tc>
          <w:tcPr>
            <w:tcW w:w="1192" w:type="dxa"/>
            <w:tcBorders>
              <w:left w:val="single" w:sz="4" w:space="0" w:color="FFFFFF" w:themeColor="background1"/>
              <w:right w:val="single" w:sz="4" w:space="0" w:color="FFFFFF" w:themeColor="background1"/>
            </w:tcBorders>
            <w:hideMark/>
          </w:tcPr>
          <w:p w14:paraId="1B98F2AB" w14:textId="5CE19A05" w:rsidR="000579FB" w:rsidRPr="00206095" w:rsidRDefault="000579FB" w:rsidP="004A6C40">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 xml:space="preserve">Under 35 </w:t>
            </w:r>
          </w:p>
        </w:tc>
        <w:tc>
          <w:tcPr>
            <w:tcW w:w="925" w:type="dxa"/>
            <w:tcBorders>
              <w:left w:val="single" w:sz="4" w:space="0" w:color="FFFFFF" w:themeColor="background1"/>
              <w:right w:val="single" w:sz="4" w:space="0" w:color="FFFFFF" w:themeColor="background1"/>
            </w:tcBorders>
            <w:hideMark/>
          </w:tcPr>
          <w:p w14:paraId="55A24EFB" w14:textId="4DA91F10" w:rsidR="000579FB" w:rsidRPr="00206095" w:rsidRDefault="000579FB" w:rsidP="004A6C40">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 xml:space="preserve">55+ </w:t>
            </w:r>
          </w:p>
        </w:tc>
        <w:tc>
          <w:tcPr>
            <w:tcW w:w="941" w:type="dxa"/>
            <w:tcBorders>
              <w:left w:val="single" w:sz="4" w:space="0" w:color="FFFFFF" w:themeColor="background1"/>
              <w:right w:val="single" w:sz="4" w:space="0" w:color="FFFFFF" w:themeColor="background1"/>
            </w:tcBorders>
            <w:hideMark/>
          </w:tcPr>
          <w:p w14:paraId="4EBCCA40" w14:textId="4435F4D8" w:rsidR="000579FB" w:rsidRPr="00206095" w:rsidRDefault="000579FB" w:rsidP="004A6C40">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 xml:space="preserve">Female </w:t>
            </w:r>
          </w:p>
        </w:tc>
        <w:tc>
          <w:tcPr>
            <w:tcW w:w="925" w:type="dxa"/>
            <w:tcBorders>
              <w:left w:val="single" w:sz="4" w:space="0" w:color="FFFFFF" w:themeColor="background1"/>
              <w:right w:val="single" w:sz="4" w:space="0" w:color="FFFFFF" w:themeColor="background1"/>
            </w:tcBorders>
            <w:hideMark/>
          </w:tcPr>
          <w:p w14:paraId="3BA7D5A3" w14:textId="1CBB09D1" w:rsidR="000579FB" w:rsidRPr="00206095" w:rsidRDefault="000579FB" w:rsidP="004A6C40">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 xml:space="preserve">Male </w:t>
            </w:r>
          </w:p>
        </w:tc>
        <w:tc>
          <w:tcPr>
            <w:tcW w:w="1184" w:type="dxa"/>
            <w:tcBorders>
              <w:left w:val="single" w:sz="4" w:space="0" w:color="FFFFFF" w:themeColor="background1"/>
            </w:tcBorders>
            <w:hideMark/>
          </w:tcPr>
          <w:p w14:paraId="30BBA6A2" w14:textId="33F934EC" w:rsidR="000579FB" w:rsidRPr="00206095" w:rsidRDefault="000579FB" w:rsidP="004A6C40">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 xml:space="preserve">Ethnically Diverse </w:t>
            </w:r>
          </w:p>
        </w:tc>
      </w:tr>
      <w:tr w:rsidR="000579FB" w:rsidRPr="009A4E65" w14:paraId="5E76C95E" w14:textId="77777777" w:rsidTr="009A4E65">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tcBorders>
              <w:right w:val="single" w:sz="4" w:space="0" w:color="FFFFFF" w:themeColor="background1"/>
            </w:tcBorders>
            <w:shd w:val="clear" w:color="auto" w:fill="27A096"/>
            <w:vAlign w:val="bottom"/>
          </w:tcPr>
          <w:p w14:paraId="5E8DA8D3" w14:textId="57A23898" w:rsidR="000579FB" w:rsidRPr="009A4E65" w:rsidRDefault="000579FB" w:rsidP="004A6C40">
            <w:pPr>
              <w:spacing w:after="0" w:line="240" w:lineRule="auto"/>
              <w:rPr>
                <w:rFonts w:ascii="Calibri" w:eastAsia="Times New Roman" w:hAnsi="Calibri" w:cs="Calibri"/>
                <w:color w:val="FFFFFF" w:themeColor="background1"/>
                <w:sz w:val="24"/>
                <w:szCs w:val="24"/>
                <w:lang w:eastAsia="en-GB"/>
              </w:rPr>
            </w:pPr>
            <w:r w:rsidRPr="009A4E65">
              <w:rPr>
                <w:rFonts w:ascii="Calibri" w:eastAsia="Times New Roman" w:hAnsi="Calibri" w:cs="Calibri"/>
                <w:color w:val="FFFFFF" w:themeColor="background1"/>
                <w:sz w:val="24"/>
                <w:szCs w:val="24"/>
                <w:lang w:eastAsia="en-GB"/>
              </w:rPr>
              <w:t>Base</w:t>
            </w:r>
          </w:p>
        </w:tc>
        <w:tc>
          <w:tcPr>
            <w:tcW w:w="1462" w:type="dxa"/>
            <w:tcBorders>
              <w:left w:val="single" w:sz="4" w:space="0" w:color="FFFFFF" w:themeColor="background1"/>
              <w:right w:val="single" w:sz="4" w:space="0" w:color="FFFFFF" w:themeColor="background1"/>
            </w:tcBorders>
            <w:shd w:val="clear" w:color="auto" w:fill="27A096"/>
            <w:noWrap/>
            <w:vAlign w:val="bottom"/>
          </w:tcPr>
          <w:p w14:paraId="7B9286B5" w14:textId="552768CE" w:rsidR="000579FB" w:rsidRPr="009A4E65" w:rsidRDefault="000579FB" w:rsidP="004A6C40">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A4E65">
              <w:rPr>
                <w:rFonts w:ascii="Calibri" w:eastAsia="Times New Roman" w:hAnsi="Calibri" w:cs="Calibri"/>
                <w:b/>
                <w:bCs/>
                <w:color w:val="FFFFFF" w:themeColor="background1"/>
                <w:sz w:val="24"/>
                <w:szCs w:val="24"/>
                <w:lang w:eastAsia="en-GB"/>
              </w:rPr>
              <w:t>2244</w:t>
            </w:r>
          </w:p>
        </w:tc>
        <w:tc>
          <w:tcPr>
            <w:tcW w:w="1192" w:type="dxa"/>
            <w:tcBorders>
              <w:left w:val="single" w:sz="4" w:space="0" w:color="FFFFFF" w:themeColor="background1"/>
              <w:right w:val="single" w:sz="4" w:space="0" w:color="FFFFFF" w:themeColor="background1"/>
            </w:tcBorders>
            <w:shd w:val="clear" w:color="auto" w:fill="27A096"/>
            <w:noWrap/>
            <w:vAlign w:val="bottom"/>
          </w:tcPr>
          <w:p w14:paraId="3F46C8B6" w14:textId="39CEF0FA" w:rsidR="000579FB" w:rsidRPr="009A4E65" w:rsidRDefault="000579FB" w:rsidP="004A6C40">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A4E65">
              <w:rPr>
                <w:rFonts w:ascii="Calibri" w:eastAsia="Times New Roman" w:hAnsi="Calibri" w:cs="Calibri"/>
                <w:b/>
                <w:bCs/>
                <w:color w:val="FFFFFF" w:themeColor="background1"/>
                <w:sz w:val="24"/>
                <w:szCs w:val="24"/>
                <w:lang w:eastAsia="en-GB"/>
              </w:rPr>
              <w:t>278</w:t>
            </w:r>
          </w:p>
        </w:tc>
        <w:tc>
          <w:tcPr>
            <w:tcW w:w="925" w:type="dxa"/>
            <w:tcBorders>
              <w:left w:val="single" w:sz="4" w:space="0" w:color="FFFFFF" w:themeColor="background1"/>
              <w:right w:val="single" w:sz="4" w:space="0" w:color="FFFFFF" w:themeColor="background1"/>
            </w:tcBorders>
            <w:shd w:val="clear" w:color="auto" w:fill="27A096"/>
            <w:noWrap/>
            <w:vAlign w:val="bottom"/>
          </w:tcPr>
          <w:p w14:paraId="198ECACE" w14:textId="3E88B4DB" w:rsidR="000579FB" w:rsidRPr="009A4E65" w:rsidRDefault="000579FB" w:rsidP="004A6C40">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A4E65">
              <w:rPr>
                <w:rFonts w:ascii="Calibri" w:eastAsia="Times New Roman" w:hAnsi="Calibri" w:cs="Calibri"/>
                <w:b/>
                <w:bCs/>
                <w:color w:val="FFFFFF" w:themeColor="background1"/>
                <w:sz w:val="24"/>
                <w:szCs w:val="24"/>
                <w:lang w:eastAsia="en-GB"/>
              </w:rPr>
              <w:t>956</w:t>
            </w:r>
          </w:p>
        </w:tc>
        <w:tc>
          <w:tcPr>
            <w:tcW w:w="941" w:type="dxa"/>
            <w:tcBorders>
              <w:left w:val="single" w:sz="4" w:space="0" w:color="FFFFFF" w:themeColor="background1"/>
              <w:right w:val="single" w:sz="4" w:space="0" w:color="FFFFFF" w:themeColor="background1"/>
            </w:tcBorders>
            <w:shd w:val="clear" w:color="auto" w:fill="27A096"/>
            <w:noWrap/>
            <w:vAlign w:val="bottom"/>
          </w:tcPr>
          <w:p w14:paraId="16070EC4" w14:textId="0EBB3C68" w:rsidR="000579FB" w:rsidRPr="009A4E65" w:rsidRDefault="000579FB" w:rsidP="004A6C40">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A4E65">
              <w:rPr>
                <w:rFonts w:ascii="Calibri" w:eastAsia="Times New Roman" w:hAnsi="Calibri" w:cs="Calibri"/>
                <w:b/>
                <w:bCs/>
                <w:color w:val="FFFFFF" w:themeColor="background1"/>
                <w:sz w:val="24"/>
                <w:szCs w:val="24"/>
                <w:lang w:eastAsia="en-GB"/>
              </w:rPr>
              <w:t>965</w:t>
            </w:r>
          </w:p>
        </w:tc>
        <w:tc>
          <w:tcPr>
            <w:tcW w:w="925" w:type="dxa"/>
            <w:tcBorders>
              <w:left w:val="single" w:sz="4" w:space="0" w:color="FFFFFF" w:themeColor="background1"/>
              <w:right w:val="single" w:sz="4" w:space="0" w:color="FFFFFF" w:themeColor="background1"/>
            </w:tcBorders>
            <w:shd w:val="clear" w:color="auto" w:fill="27A096"/>
            <w:noWrap/>
            <w:vAlign w:val="bottom"/>
          </w:tcPr>
          <w:p w14:paraId="27CE2516" w14:textId="38F886D5" w:rsidR="000579FB" w:rsidRPr="009A4E65" w:rsidRDefault="000579FB" w:rsidP="004A6C40">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A4E65">
              <w:rPr>
                <w:rFonts w:ascii="Calibri" w:eastAsia="Times New Roman" w:hAnsi="Calibri" w:cs="Calibri"/>
                <w:b/>
                <w:bCs/>
                <w:color w:val="FFFFFF" w:themeColor="background1"/>
                <w:sz w:val="24"/>
                <w:szCs w:val="24"/>
                <w:lang w:eastAsia="en-GB"/>
              </w:rPr>
              <w:t>835</w:t>
            </w:r>
          </w:p>
        </w:tc>
        <w:tc>
          <w:tcPr>
            <w:tcW w:w="1184" w:type="dxa"/>
            <w:tcBorders>
              <w:left w:val="single" w:sz="4" w:space="0" w:color="FFFFFF" w:themeColor="background1"/>
            </w:tcBorders>
            <w:shd w:val="clear" w:color="auto" w:fill="27A096"/>
            <w:noWrap/>
            <w:vAlign w:val="bottom"/>
          </w:tcPr>
          <w:p w14:paraId="2A717318" w14:textId="3B76D281" w:rsidR="000579FB" w:rsidRPr="009A4E65" w:rsidRDefault="000579FB" w:rsidP="004A6C40">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A4E65">
              <w:rPr>
                <w:rFonts w:ascii="Calibri" w:eastAsia="Times New Roman" w:hAnsi="Calibri" w:cs="Calibri"/>
                <w:b/>
                <w:bCs/>
                <w:color w:val="FFFFFF" w:themeColor="background1"/>
                <w:sz w:val="24"/>
                <w:szCs w:val="24"/>
                <w:lang w:eastAsia="en-GB"/>
              </w:rPr>
              <w:t>397</w:t>
            </w:r>
          </w:p>
        </w:tc>
      </w:tr>
      <w:tr w:rsidR="000579FB" w:rsidRPr="009A4E65" w14:paraId="28C4B88D" w14:textId="77777777" w:rsidTr="001B445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shd w:val="clear" w:color="auto" w:fill="6EDCD4"/>
            <w:hideMark/>
          </w:tcPr>
          <w:p w14:paraId="75077303"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Digitally:</w:t>
            </w:r>
          </w:p>
        </w:tc>
        <w:tc>
          <w:tcPr>
            <w:tcW w:w="1462" w:type="dxa"/>
            <w:shd w:val="clear" w:color="auto" w:fill="6EDCD4"/>
            <w:noWrap/>
            <w:hideMark/>
          </w:tcPr>
          <w:p w14:paraId="39D43712" w14:textId="77777777" w:rsidR="000579FB" w:rsidRPr="00206095" w:rsidRDefault="000579FB" w:rsidP="00206095">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192" w:type="dxa"/>
            <w:shd w:val="clear" w:color="auto" w:fill="6EDCD4"/>
            <w:noWrap/>
            <w:hideMark/>
          </w:tcPr>
          <w:p w14:paraId="1D51867B" w14:textId="77777777" w:rsidR="000579FB" w:rsidRPr="00206095" w:rsidRDefault="000579FB" w:rsidP="00206095">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925" w:type="dxa"/>
            <w:shd w:val="clear" w:color="auto" w:fill="6EDCD4"/>
            <w:noWrap/>
            <w:hideMark/>
          </w:tcPr>
          <w:p w14:paraId="5BA0E776" w14:textId="77777777" w:rsidR="000579FB" w:rsidRPr="00206095" w:rsidRDefault="000579FB" w:rsidP="00206095">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941" w:type="dxa"/>
            <w:shd w:val="clear" w:color="auto" w:fill="6EDCD4"/>
            <w:noWrap/>
            <w:hideMark/>
          </w:tcPr>
          <w:p w14:paraId="46DC7E59" w14:textId="77777777" w:rsidR="000579FB" w:rsidRPr="00206095" w:rsidRDefault="000579FB" w:rsidP="00206095">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925" w:type="dxa"/>
            <w:shd w:val="clear" w:color="auto" w:fill="6EDCD4"/>
            <w:noWrap/>
            <w:hideMark/>
          </w:tcPr>
          <w:p w14:paraId="13E7E611" w14:textId="77777777" w:rsidR="000579FB" w:rsidRPr="00206095" w:rsidRDefault="000579FB" w:rsidP="00206095">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184" w:type="dxa"/>
            <w:shd w:val="clear" w:color="auto" w:fill="6EDCD4"/>
            <w:noWrap/>
            <w:hideMark/>
          </w:tcPr>
          <w:p w14:paraId="4271C376" w14:textId="77777777" w:rsidR="000579FB" w:rsidRPr="00206095" w:rsidRDefault="000579FB" w:rsidP="00206095">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r>
      <w:tr w:rsidR="000579FB" w:rsidRPr="009A4E65" w14:paraId="70C84F4A" w14:textId="77777777" w:rsidTr="001B445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1DE8B791"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Websites</w:t>
            </w:r>
          </w:p>
        </w:tc>
        <w:tc>
          <w:tcPr>
            <w:tcW w:w="1462" w:type="dxa"/>
            <w:noWrap/>
            <w:hideMark/>
          </w:tcPr>
          <w:p w14:paraId="03D6EDF3"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70.4</w:t>
            </w:r>
          </w:p>
        </w:tc>
        <w:tc>
          <w:tcPr>
            <w:tcW w:w="1192" w:type="dxa"/>
            <w:noWrap/>
            <w:hideMark/>
          </w:tcPr>
          <w:p w14:paraId="67734690"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65.5</w:t>
            </w:r>
          </w:p>
        </w:tc>
        <w:tc>
          <w:tcPr>
            <w:tcW w:w="925" w:type="dxa"/>
            <w:noWrap/>
            <w:hideMark/>
          </w:tcPr>
          <w:p w14:paraId="4C66E07F"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68.7</w:t>
            </w:r>
          </w:p>
        </w:tc>
        <w:tc>
          <w:tcPr>
            <w:tcW w:w="941" w:type="dxa"/>
            <w:noWrap/>
            <w:hideMark/>
          </w:tcPr>
          <w:p w14:paraId="21BF4E57"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69.9</w:t>
            </w:r>
          </w:p>
        </w:tc>
        <w:tc>
          <w:tcPr>
            <w:tcW w:w="925" w:type="dxa"/>
            <w:noWrap/>
            <w:hideMark/>
          </w:tcPr>
          <w:p w14:paraId="432D3027"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71.4</w:t>
            </w:r>
          </w:p>
        </w:tc>
        <w:tc>
          <w:tcPr>
            <w:tcW w:w="1184" w:type="dxa"/>
            <w:noWrap/>
            <w:hideMark/>
          </w:tcPr>
          <w:p w14:paraId="379D2C20"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63.7</w:t>
            </w:r>
          </w:p>
        </w:tc>
      </w:tr>
      <w:tr w:rsidR="000579FB" w:rsidRPr="009A4E65" w14:paraId="10224978" w14:textId="77777777" w:rsidTr="001B445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4F96C630"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Social Media</w:t>
            </w:r>
          </w:p>
        </w:tc>
        <w:tc>
          <w:tcPr>
            <w:tcW w:w="1462" w:type="dxa"/>
            <w:noWrap/>
            <w:hideMark/>
          </w:tcPr>
          <w:p w14:paraId="663E0676"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47.4</w:t>
            </w:r>
          </w:p>
        </w:tc>
        <w:tc>
          <w:tcPr>
            <w:tcW w:w="1192" w:type="dxa"/>
            <w:noWrap/>
            <w:hideMark/>
          </w:tcPr>
          <w:p w14:paraId="748AD3B3"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51.8</w:t>
            </w:r>
          </w:p>
        </w:tc>
        <w:tc>
          <w:tcPr>
            <w:tcW w:w="925" w:type="dxa"/>
            <w:noWrap/>
            <w:hideMark/>
          </w:tcPr>
          <w:p w14:paraId="0CE87D61"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41.6</w:t>
            </w:r>
          </w:p>
        </w:tc>
        <w:tc>
          <w:tcPr>
            <w:tcW w:w="941" w:type="dxa"/>
            <w:noWrap/>
            <w:hideMark/>
          </w:tcPr>
          <w:p w14:paraId="4E1EB5C0"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51.5</w:t>
            </w:r>
          </w:p>
        </w:tc>
        <w:tc>
          <w:tcPr>
            <w:tcW w:w="925" w:type="dxa"/>
            <w:noWrap/>
            <w:hideMark/>
          </w:tcPr>
          <w:p w14:paraId="0B2F537B"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43.5</w:t>
            </w:r>
          </w:p>
        </w:tc>
        <w:tc>
          <w:tcPr>
            <w:tcW w:w="1184" w:type="dxa"/>
            <w:noWrap/>
            <w:hideMark/>
          </w:tcPr>
          <w:p w14:paraId="31A24929"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48.6</w:t>
            </w:r>
          </w:p>
        </w:tc>
      </w:tr>
      <w:tr w:rsidR="000579FB" w:rsidRPr="009A4E65" w14:paraId="0E57F16C" w14:textId="77777777" w:rsidTr="001B445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0E69350C"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Email</w:t>
            </w:r>
          </w:p>
        </w:tc>
        <w:tc>
          <w:tcPr>
            <w:tcW w:w="1462" w:type="dxa"/>
            <w:noWrap/>
            <w:hideMark/>
          </w:tcPr>
          <w:p w14:paraId="7524C687"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58.0</w:t>
            </w:r>
          </w:p>
        </w:tc>
        <w:tc>
          <w:tcPr>
            <w:tcW w:w="1192" w:type="dxa"/>
            <w:noWrap/>
            <w:hideMark/>
          </w:tcPr>
          <w:p w14:paraId="1EE11996"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52.2</w:t>
            </w:r>
          </w:p>
        </w:tc>
        <w:tc>
          <w:tcPr>
            <w:tcW w:w="925" w:type="dxa"/>
            <w:noWrap/>
            <w:hideMark/>
          </w:tcPr>
          <w:p w14:paraId="3C9F62BD"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64.1</w:t>
            </w:r>
          </w:p>
        </w:tc>
        <w:tc>
          <w:tcPr>
            <w:tcW w:w="941" w:type="dxa"/>
            <w:noWrap/>
            <w:hideMark/>
          </w:tcPr>
          <w:p w14:paraId="499BBEEE"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54.9</w:t>
            </w:r>
          </w:p>
        </w:tc>
        <w:tc>
          <w:tcPr>
            <w:tcW w:w="925" w:type="dxa"/>
            <w:noWrap/>
            <w:hideMark/>
          </w:tcPr>
          <w:p w14:paraId="76F89B3B"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63.7</w:t>
            </w:r>
          </w:p>
        </w:tc>
        <w:tc>
          <w:tcPr>
            <w:tcW w:w="1184" w:type="dxa"/>
            <w:noWrap/>
            <w:hideMark/>
          </w:tcPr>
          <w:p w14:paraId="3A68206B"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55.9</w:t>
            </w:r>
          </w:p>
        </w:tc>
      </w:tr>
      <w:tr w:rsidR="000579FB" w:rsidRPr="009A4E65" w14:paraId="55A2F167" w14:textId="77777777" w:rsidTr="001B4454">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5ED57507"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Messaging platforms (e.g. WhatsApp groups)</w:t>
            </w:r>
          </w:p>
        </w:tc>
        <w:tc>
          <w:tcPr>
            <w:tcW w:w="1462" w:type="dxa"/>
            <w:noWrap/>
            <w:hideMark/>
          </w:tcPr>
          <w:p w14:paraId="3DF7819B"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18.5</w:t>
            </w:r>
          </w:p>
        </w:tc>
        <w:tc>
          <w:tcPr>
            <w:tcW w:w="1192" w:type="dxa"/>
            <w:noWrap/>
            <w:hideMark/>
          </w:tcPr>
          <w:p w14:paraId="5B33FF02"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16.9</w:t>
            </w:r>
          </w:p>
        </w:tc>
        <w:tc>
          <w:tcPr>
            <w:tcW w:w="925" w:type="dxa"/>
            <w:noWrap/>
            <w:hideMark/>
          </w:tcPr>
          <w:p w14:paraId="74CAD88C"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17.8</w:t>
            </w:r>
          </w:p>
        </w:tc>
        <w:tc>
          <w:tcPr>
            <w:tcW w:w="941" w:type="dxa"/>
            <w:noWrap/>
            <w:hideMark/>
          </w:tcPr>
          <w:p w14:paraId="24E2777C"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18.8</w:t>
            </w:r>
          </w:p>
        </w:tc>
        <w:tc>
          <w:tcPr>
            <w:tcW w:w="925" w:type="dxa"/>
            <w:noWrap/>
            <w:hideMark/>
          </w:tcPr>
          <w:p w14:paraId="1F0E9702"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18.8</w:t>
            </w:r>
          </w:p>
        </w:tc>
        <w:tc>
          <w:tcPr>
            <w:tcW w:w="1184" w:type="dxa"/>
            <w:noWrap/>
            <w:hideMark/>
          </w:tcPr>
          <w:p w14:paraId="0DC3DBBB"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22.4</w:t>
            </w:r>
          </w:p>
        </w:tc>
      </w:tr>
      <w:tr w:rsidR="000579FB" w:rsidRPr="009A4E65" w14:paraId="16C2A287" w14:textId="77777777" w:rsidTr="001B445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6713EF22"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Other digital format</w:t>
            </w:r>
          </w:p>
        </w:tc>
        <w:tc>
          <w:tcPr>
            <w:tcW w:w="1462" w:type="dxa"/>
            <w:noWrap/>
            <w:hideMark/>
          </w:tcPr>
          <w:p w14:paraId="02C9C8B7"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2.8</w:t>
            </w:r>
          </w:p>
        </w:tc>
        <w:tc>
          <w:tcPr>
            <w:tcW w:w="1192" w:type="dxa"/>
            <w:noWrap/>
            <w:hideMark/>
          </w:tcPr>
          <w:p w14:paraId="1225D466"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1.8</w:t>
            </w:r>
          </w:p>
        </w:tc>
        <w:tc>
          <w:tcPr>
            <w:tcW w:w="925" w:type="dxa"/>
            <w:noWrap/>
            <w:hideMark/>
          </w:tcPr>
          <w:p w14:paraId="5051FE36"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2.7</w:t>
            </w:r>
          </w:p>
        </w:tc>
        <w:tc>
          <w:tcPr>
            <w:tcW w:w="941" w:type="dxa"/>
            <w:noWrap/>
            <w:hideMark/>
          </w:tcPr>
          <w:p w14:paraId="74922E16"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2.5</w:t>
            </w:r>
          </w:p>
        </w:tc>
        <w:tc>
          <w:tcPr>
            <w:tcW w:w="925" w:type="dxa"/>
            <w:noWrap/>
            <w:hideMark/>
          </w:tcPr>
          <w:p w14:paraId="26FF0558"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3.4</w:t>
            </w:r>
          </w:p>
        </w:tc>
        <w:tc>
          <w:tcPr>
            <w:tcW w:w="1184" w:type="dxa"/>
            <w:noWrap/>
            <w:hideMark/>
          </w:tcPr>
          <w:p w14:paraId="207CC47B"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4.5</w:t>
            </w:r>
          </w:p>
        </w:tc>
      </w:tr>
      <w:tr w:rsidR="000579FB" w:rsidRPr="009A4E65" w14:paraId="7E8ACF33" w14:textId="77777777" w:rsidTr="001B4454">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43E1DDE0"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I don't want to / can't access information digitally</w:t>
            </w:r>
          </w:p>
        </w:tc>
        <w:tc>
          <w:tcPr>
            <w:tcW w:w="1462" w:type="dxa"/>
            <w:noWrap/>
            <w:hideMark/>
          </w:tcPr>
          <w:p w14:paraId="4B09A321"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3.6</w:t>
            </w:r>
          </w:p>
        </w:tc>
        <w:tc>
          <w:tcPr>
            <w:tcW w:w="1192" w:type="dxa"/>
            <w:noWrap/>
            <w:hideMark/>
          </w:tcPr>
          <w:p w14:paraId="4BC41123"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3.6</w:t>
            </w:r>
          </w:p>
        </w:tc>
        <w:tc>
          <w:tcPr>
            <w:tcW w:w="925" w:type="dxa"/>
            <w:noWrap/>
            <w:hideMark/>
          </w:tcPr>
          <w:p w14:paraId="3BD257FD"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4.0</w:t>
            </w:r>
          </w:p>
        </w:tc>
        <w:tc>
          <w:tcPr>
            <w:tcW w:w="941" w:type="dxa"/>
            <w:noWrap/>
            <w:hideMark/>
          </w:tcPr>
          <w:p w14:paraId="0F864A72"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3.3</w:t>
            </w:r>
          </w:p>
        </w:tc>
        <w:tc>
          <w:tcPr>
            <w:tcW w:w="925" w:type="dxa"/>
            <w:noWrap/>
            <w:hideMark/>
          </w:tcPr>
          <w:p w14:paraId="2DE2C078"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3.0</w:t>
            </w:r>
          </w:p>
        </w:tc>
        <w:tc>
          <w:tcPr>
            <w:tcW w:w="1184" w:type="dxa"/>
            <w:noWrap/>
            <w:hideMark/>
          </w:tcPr>
          <w:p w14:paraId="6EFE9940"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3.5</w:t>
            </w:r>
          </w:p>
        </w:tc>
      </w:tr>
      <w:tr w:rsidR="000579FB" w:rsidRPr="009A4E65" w14:paraId="439C0E38" w14:textId="77777777" w:rsidTr="001B445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shd w:val="clear" w:color="auto" w:fill="6EDCD4"/>
            <w:hideMark/>
          </w:tcPr>
          <w:p w14:paraId="2E3BD063"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Non-Digital:</w:t>
            </w:r>
          </w:p>
        </w:tc>
        <w:tc>
          <w:tcPr>
            <w:tcW w:w="1462" w:type="dxa"/>
            <w:shd w:val="clear" w:color="auto" w:fill="6EDCD4"/>
            <w:noWrap/>
            <w:hideMark/>
          </w:tcPr>
          <w:p w14:paraId="47B63F5B" w14:textId="77777777" w:rsidR="000579FB" w:rsidRPr="00206095" w:rsidRDefault="000579FB" w:rsidP="00206095">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192" w:type="dxa"/>
            <w:shd w:val="clear" w:color="auto" w:fill="6EDCD4"/>
            <w:noWrap/>
            <w:hideMark/>
          </w:tcPr>
          <w:p w14:paraId="35A95449" w14:textId="77777777" w:rsidR="000579FB" w:rsidRPr="00206095" w:rsidRDefault="000579FB" w:rsidP="00206095">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925" w:type="dxa"/>
            <w:shd w:val="clear" w:color="auto" w:fill="6EDCD4"/>
            <w:noWrap/>
            <w:hideMark/>
          </w:tcPr>
          <w:p w14:paraId="3C134046" w14:textId="77777777" w:rsidR="000579FB" w:rsidRPr="00206095" w:rsidRDefault="000579FB" w:rsidP="00206095">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941" w:type="dxa"/>
            <w:shd w:val="clear" w:color="auto" w:fill="6EDCD4"/>
            <w:noWrap/>
            <w:hideMark/>
          </w:tcPr>
          <w:p w14:paraId="49958968" w14:textId="77777777" w:rsidR="000579FB" w:rsidRPr="00206095" w:rsidRDefault="000579FB" w:rsidP="00206095">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925" w:type="dxa"/>
            <w:shd w:val="clear" w:color="auto" w:fill="6EDCD4"/>
            <w:noWrap/>
            <w:hideMark/>
          </w:tcPr>
          <w:p w14:paraId="08C53BAB" w14:textId="77777777" w:rsidR="000579FB" w:rsidRPr="00206095" w:rsidRDefault="000579FB" w:rsidP="00206095">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184" w:type="dxa"/>
            <w:shd w:val="clear" w:color="auto" w:fill="6EDCD4"/>
            <w:noWrap/>
            <w:hideMark/>
          </w:tcPr>
          <w:p w14:paraId="118EBD48" w14:textId="77777777" w:rsidR="000579FB" w:rsidRPr="00206095" w:rsidRDefault="000579FB" w:rsidP="00206095">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r>
      <w:tr w:rsidR="000579FB" w:rsidRPr="009A4E65" w14:paraId="554D4A8F" w14:textId="77777777" w:rsidTr="001B4454">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54DA6591"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Posters/flyers/leaflets in community buildings</w:t>
            </w:r>
          </w:p>
        </w:tc>
        <w:tc>
          <w:tcPr>
            <w:tcW w:w="1462" w:type="dxa"/>
            <w:noWrap/>
            <w:hideMark/>
          </w:tcPr>
          <w:p w14:paraId="597742BE"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38.6</w:t>
            </w:r>
          </w:p>
        </w:tc>
        <w:tc>
          <w:tcPr>
            <w:tcW w:w="1192" w:type="dxa"/>
            <w:noWrap/>
            <w:hideMark/>
          </w:tcPr>
          <w:p w14:paraId="4F484F69"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43.5</w:t>
            </w:r>
          </w:p>
        </w:tc>
        <w:tc>
          <w:tcPr>
            <w:tcW w:w="925" w:type="dxa"/>
            <w:noWrap/>
            <w:hideMark/>
          </w:tcPr>
          <w:p w14:paraId="241B4790"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36.3</w:t>
            </w:r>
          </w:p>
        </w:tc>
        <w:tc>
          <w:tcPr>
            <w:tcW w:w="941" w:type="dxa"/>
            <w:noWrap/>
            <w:hideMark/>
          </w:tcPr>
          <w:p w14:paraId="45951FAD"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43.1</w:t>
            </w:r>
          </w:p>
        </w:tc>
        <w:tc>
          <w:tcPr>
            <w:tcW w:w="925" w:type="dxa"/>
            <w:noWrap/>
            <w:hideMark/>
          </w:tcPr>
          <w:p w14:paraId="04ED0AD1"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34.5</w:t>
            </w:r>
          </w:p>
        </w:tc>
        <w:tc>
          <w:tcPr>
            <w:tcW w:w="1184" w:type="dxa"/>
            <w:noWrap/>
            <w:hideMark/>
          </w:tcPr>
          <w:p w14:paraId="14C494AC"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39.0</w:t>
            </w:r>
          </w:p>
        </w:tc>
      </w:tr>
      <w:tr w:rsidR="000579FB" w:rsidRPr="009A4E65" w14:paraId="02DAF378" w14:textId="77777777" w:rsidTr="001B445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11323CF9"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Newsletters</w:t>
            </w:r>
          </w:p>
        </w:tc>
        <w:tc>
          <w:tcPr>
            <w:tcW w:w="1462" w:type="dxa"/>
            <w:noWrap/>
            <w:hideMark/>
          </w:tcPr>
          <w:p w14:paraId="4F59DAF2"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30.0</w:t>
            </w:r>
          </w:p>
        </w:tc>
        <w:tc>
          <w:tcPr>
            <w:tcW w:w="1192" w:type="dxa"/>
            <w:noWrap/>
            <w:hideMark/>
          </w:tcPr>
          <w:p w14:paraId="4531627C"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22.7</w:t>
            </w:r>
          </w:p>
        </w:tc>
        <w:tc>
          <w:tcPr>
            <w:tcW w:w="925" w:type="dxa"/>
            <w:noWrap/>
            <w:hideMark/>
          </w:tcPr>
          <w:p w14:paraId="129C1075"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35.4</w:t>
            </w:r>
          </w:p>
        </w:tc>
        <w:tc>
          <w:tcPr>
            <w:tcW w:w="941" w:type="dxa"/>
            <w:noWrap/>
            <w:hideMark/>
          </w:tcPr>
          <w:p w14:paraId="08301114"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28.8</w:t>
            </w:r>
          </w:p>
        </w:tc>
        <w:tc>
          <w:tcPr>
            <w:tcW w:w="925" w:type="dxa"/>
            <w:noWrap/>
            <w:hideMark/>
          </w:tcPr>
          <w:p w14:paraId="370BE510"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31.3</w:t>
            </w:r>
          </w:p>
        </w:tc>
        <w:tc>
          <w:tcPr>
            <w:tcW w:w="1184" w:type="dxa"/>
            <w:noWrap/>
            <w:hideMark/>
          </w:tcPr>
          <w:p w14:paraId="5E5F6483"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24.7</w:t>
            </w:r>
          </w:p>
        </w:tc>
      </w:tr>
      <w:tr w:rsidR="000579FB" w:rsidRPr="009A4E65" w14:paraId="7D387DF8" w14:textId="77777777" w:rsidTr="001B445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24BAE6C9"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Radio</w:t>
            </w:r>
          </w:p>
        </w:tc>
        <w:tc>
          <w:tcPr>
            <w:tcW w:w="1462" w:type="dxa"/>
            <w:noWrap/>
            <w:hideMark/>
          </w:tcPr>
          <w:p w14:paraId="31347C99"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13.1</w:t>
            </w:r>
          </w:p>
        </w:tc>
        <w:tc>
          <w:tcPr>
            <w:tcW w:w="1192" w:type="dxa"/>
            <w:noWrap/>
            <w:hideMark/>
          </w:tcPr>
          <w:p w14:paraId="459CC050"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11.2</w:t>
            </w:r>
          </w:p>
        </w:tc>
        <w:tc>
          <w:tcPr>
            <w:tcW w:w="925" w:type="dxa"/>
            <w:noWrap/>
            <w:hideMark/>
          </w:tcPr>
          <w:p w14:paraId="298AA8E3"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12.8</w:t>
            </w:r>
          </w:p>
        </w:tc>
        <w:tc>
          <w:tcPr>
            <w:tcW w:w="941" w:type="dxa"/>
            <w:noWrap/>
            <w:hideMark/>
          </w:tcPr>
          <w:p w14:paraId="477DCE8D"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13.9</w:t>
            </w:r>
          </w:p>
        </w:tc>
        <w:tc>
          <w:tcPr>
            <w:tcW w:w="925" w:type="dxa"/>
            <w:noWrap/>
            <w:hideMark/>
          </w:tcPr>
          <w:p w14:paraId="4069D901"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11.9</w:t>
            </w:r>
          </w:p>
        </w:tc>
        <w:tc>
          <w:tcPr>
            <w:tcW w:w="1184" w:type="dxa"/>
            <w:noWrap/>
            <w:hideMark/>
          </w:tcPr>
          <w:p w14:paraId="37B6D6C7"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11.6</w:t>
            </w:r>
          </w:p>
        </w:tc>
      </w:tr>
      <w:tr w:rsidR="000579FB" w:rsidRPr="009A4E65" w14:paraId="6116B92A" w14:textId="77777777" w:rsidTr="001B4454">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7B4594CB"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Billboards/bus stops/screens</w:t>
            </w:r>
          </w:p>
        </w:tc>
        <w:tc>
          <w:tcPr>
            <w:tcW w:w="1462" w:type="dxa"/>
            <w:noWrap/>
            <w:hideMark/>
          </w:tcPr>
          <w:p w14:paraId="376A19C5"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22.4</w:t>
            </w:r>
          </w:p>
        </w:tc>
        <w:tc>
          <w:tcPr>
            <w:tcW w:w="1192" w:type="dxa"/>
            <w:noWrap/>
            <w:hideMark/>
          </w:tcPr>
          <w:p w14:paraId="7C6B754D"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26.6</w:t>
            </w:r>
          </w:p>
        </w:tc>
        <w:tc>
          <w:tcPr>
            <w:tcW w:w="925" w:type="dxa"/>
            <w:noWrap/>
            <w:hideMark/>
          </w:tcPr>
          <w:p w14:paraId="418009E7"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19.4</w:t>
            </w:r>
          </w:p>
        </w:tc>
        <w:tc>
          <w:tcPr>
            <w:tcW w:w="941" w:type="dxa"/>
            <w:noWrap/>
            <w:hideMark/>
          </w:tcPr>
          <w:p w14:paraId="6808B15E"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24.5</w:t>
            </w:r>
          </w:p>
        </w:tc>
        <w:tc>
          <w:tcPr>
            <w:tcW w:w="925" w:type="dxa"/>
            <w:noWrap/>
            <w:hideMark/>
          </w:tcPr>
          <w:p w14:paraId="308943CF"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20.6</w:t>
            </w:r>
          </w:p>
        </w:tc>
        <w:tc>
          <w:tcPr>
            <w:tcW w:w="1184" w:type="dxa"/>
            <w:noWrap/>
            <w:hideMark/>
          </w:tcPr>
          <w:p w14:paraId="1CFB1BD1"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21.2</w:t>
            </w:r>
          </w:p>
        </w:tc>
      </w:tr>
      <w:tr w:rsidR="000579FB" w:rsidRPr="009A4E65" w14:paraId="51A63B1B" w14:textId="77777777" w:rsidTr="001B445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3FCA5E25"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Letters</w:t>
            </w:r>
          </w:p>
        </w:tc>
        <w:tc>
          <w:tcPr>
            <w:tcW w:w="1462" w:type="dxa"/>
            <w:noWrap/>
            <w:hideMark/>
          </w:tcPr>
          <w:p w14:paraId="518A7BC5"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30.1</w:t>
            </w:r>
          </w:p>
        </w:tc>
        <w:tc>
          <w:tcPr>
            <w:tcW w:w="1192" w:type="dxa"/>
            <w:noWrap/>
            <w:hideMark/>
          </w:tcPr>
          <w:p w14:paraId="48BB1599"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35.6</w:t>
            </w:r>
          </w:p>
        </w:tc>
        <w:tc>
          <w:tcPr>
            <w:tcW w:w="925" w:type="dxa"/>
            <w:noWrap/>
            <w:hideMark/>
          </w:tcPr>
          <w:p w14:paraId="4C38710A"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29.2</w:t>
            </w:r>
          </w:p>
        </w:tc>
        <w:tc>
          <w:tcPr>
            <w:tcW w:w="941" w:type="dxa"/>
            <w:noWrap/>
            <w:hideMark/>
          </w:tcPr>
          <w:p w14:paraId="2C555A09"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29.5</w:t>
            </w:r>
          </w:p>
        </w:tc>
        <w:tc>
          <w:tcPr>
            <w:tcW w:w="925" w:type="dxa"/>
            <w:noWrap/>
            <w:hideMark/>
          </w:tcPr>
          <w:p w14:paraId="616BD718"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30.8</w:t>
            </w:r>
          </w:p>
        </w:tc>
        <w:tc>
          <w:tcPr>
            <w:tcW w:w="1184" w:type="dxa"/>
            <w:noWrap/>
            <w:hideMark/>
          </w:tcPr>
          <w:p w14:paraId="0127AD08"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33.5</w:t>
            </w:r>
          </w:p>
        </w:tc>
      </w:tr>
      <w:tr w:rsidR="000579FB" w:rsidRPr="009A4E65" w14:paraId="0A6644AA" w14:textId="77777777" w:rsidTr="001B445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7136564B"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Telephone/Text</w:t>
            </w:r>
          </w:p>
        </w:tc>
        <w:tc>
          <w:tcPr>
            <w:tcW w:w="1462" w:type="dxa"/>
            <w:noWrap/>
            <w:hideMark/>
          </w:tcPr>
          <w:p w14:paraId="4C997322"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9.7</w:t>
            </w:r>
          </w:p>
        </w:tc>
        <w:tc>
          <w:tcPr>
            <w:tcW w:w="1192" w:type="dxa"/>
            <w:noWrap/>
            <w:hideMark/>
          </w:tcPr>
          <w:p w14:paraId="35E2AACE"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12.6</w:t>
            </w:r>
          </w:p>
        </w:tc>
        <w:tc>
          <w:tcPr>
            <w:tcW w:w="925" w:type="dxa"/>
            <w:noWrap/>
            <w:hideMark/>
          </w:tcPr>
          <w:p w14:paraId="53BF774D"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7.8</w:t>
            </w:r>
          </w:p>
        </w:tc>
        <w:tc>
          <w:tcPr>
            <w:tcW w:w="941" w:type="dxa"/>
            <w:noWrap/>
            <w:hideMark/>
          </w:tcPr>
          <w:p w14:paraId="7350B656"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9.0</w:t>
            </w:r>
          </w:p>
        </w:tc>
        <w:tc>
          <w:tcPr>
            <w:tcW w:w="925" w:type="dxa"/>
            <w:noWrap/>
            <w:hideMark/>
          </w:tcPr>
          <w:p w14:paraId="7A6FFA9F"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11.1</w:t>
            </w:r>
          </w:p>
        </w:tc>
        <w:tc>
          <w:tcPr>
            <w:tcW w:w="1184" w:type="dxa"/>
            <w:noWrap/>
            <w:hideMark/>
          </w:tcPr>
          <w:p w14:paraId="34EEAFDB"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12.3</w:t>
            </w:r>
          </w:p>
        </w:tc>
      </w:tr>
      <w:tr w:rsidR="000579FB" w:rsidRPr="009A4E65" w14:paraId="124B95B5" w14:textId="77777777" w:rsidTr="001B445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1064EDAD"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Other non-digital format</w:t>
            </w:r>
          </w:p>
        </w:tc>
        <w:tc>
          <w:tcPr>
            <w:tcW w:w="1462" w:type="dxa"/>
            <w:noWrap/>
            <w:hideMark/>
          </w:tcPr>
          <w:p w14:paraId="0AFEC281"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1.7</w:t>
            </w:r>
          </w:p>
        </w:tc>
        <w:tc>
          <w:tcPr>
            <w:tcW w:w="1192" w:type="dxa"/>
            <w:noWrap/>
            <w:hideMark/>
          </w:tcPr>
          <w:p w14:paraId="6A7896FB"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0.7</w:t>
            </w:r>
          </w:p>
        </w:tc>
        <w:tc>
          <w:tcPr>
            <w:tcW w:w="925" w:type="dxa"/>
            <w:noWrap/>
            <w:hideMark/>
          </w:tcPr>
          <w:p w14:paraId="2F4501A6"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2.0</w:t>
            </w:r>
          </w:p>
        </w:tc>
        <w:tc>
          <w:tcPr>
            <w:tcW w:w="941" w:type="dxa"/>
            <w:noWrap/>
            <w:hideMark/>
          </w:tcPr>
          <w:p w14:paraId="055D1307"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2.3</w:t>
            </w:r>
          </w:p>
        </w:tc>
        <w:tc>
          <w:tcPr>
            <w:tcW w:w="925" w:type="dxa"/>
            <w:noWrap/>
            <w:hideMark/>
          </w:tcPr>
          <w:p w14:paraId="5EAF9F3A"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1.2</w:t>
            </w:r>
          </w:p>
        </w:tc>
        <w:tc>
          <w:tcPr>
            <w:tcW w:w="1184" w:type="dxa"/>
            <w:noWrap/>
            <w:hideMark/>
          </w:tcPr>
          <w:p w14:paraId="127C49F1" w14:textId="77777777" w:rsidR="000579FB" w:rsidRPr="00206095" w:rsidRDefault="000579FB" w:rsidP="0020609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1.5</w:t>
            </w:r>
          </w:p>
        </w:tc>
      </w:tr>
      <w:tr w:rsidR="000579FB" w:rsidRPr="009A4E65" w14:paraId="5DCE46F5" w14:textId="77777777" w:rsidTr="001B4454">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78BAFBCB" w14:textId="77777777" w:rsidR="000579FB" w:rsidRPr="00206095" w:rsidRDefault="000579FB" w:rsidP="00206095">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I prefer to access information digitally</w:t>
            </w:r>
          </w:p>
        </w:tc>
        <w:tc>
          <w:tcPr>
            <w:tcW w:w="1462" w:type="dxa"/>
            <w:noWrap/>
            <w:hideMark/>
          </w:tcPr>
          <w:p w14:paraId="385AA00B"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22.0</w:t>
            </w:r>
          </w:p>
        </w:tc>
        <w:tc>
          <w:tcPr>
            <w:tcW w:w="1192" w:type="dxa"/>
            <w:noWrap/>
            <w:hideMark/>
          </w:tcPr>
          <w:p w14:paraId="07BAA53C"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20.9</w:t>
            </w:r>
          </w:p>
        </w:tc>
        <w:tc>
          <w:tcPr>
            <w:tcW w:w="925" w:type="dxa"/>
            <w:noWrap/>
            <w:hideMark/>
          </w:tcPr>
          <w:p w14:paraId="1E619D1B"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24.6</w:t>
            </w:r>
          </w:p>
        </w:tc>
        <w:tc>
          <w:tcPr>
            <w:tcW w:w="941" w:type="dxa"/>
            <w:noWrap/>
            <w:hideMark/>
          </w:tcPr>
          <w:p w14:paraId="21D4D207"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20.7</w:t>
            </w:r>
          </w:p>
        </w:tc>
        <w:tc>
          <w:tcPr>
            <w:tcW w:w="925" w:type="dxa"/>
            <w:noWrap/>
            <w:hideMark/>
          </w:tcPr>
          <w:p w14:paraId="7C8A1960"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25.5</w:t>
            </w:r>
          </w:p>
        </w:tc>
        <w:tc>
          <w:tcPr>
            <w:tcW w:w="1184" w:type="dxa"/>
            <w:noWrap/>
            <w:hideMark/>
          </w:tcPr>
          <w:p w14:paraId="58FC78FA" w14:textId="77777777" w:rsidR="000579FB" w:rsidRPr="00206095" w:rsidRDefault="000579FB" w:rsidP="0020609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19.9</w:t>
            </w:r>
          </w:p>
        </w:tc>
      </w:tr>
    </w:tbl>
    <w:p w14:paraId="3964D05C" w14:textId="77777777" w:rsidR="00E0046F" w:rsidRPr="00BA50FD" w:rsidRDefault="00E0046F" w:rsidP="00E0046F">
      <w:pPr>
        <w:rPr>
          <w:sz w:val="24"/>
          <w:szCs w:val="24"/>
        </w:rPr>
      </w:pPr>
      <w:r w:rsidRPr="00BA50FD">
        <w:rPr>
          <w:i/>
          <w:sz w:val="24"/>
          <w:szCs w:val="24"/>
        </w:rPr>
        <w:t>Respondents could select multiple options so the total will exceed 100%</w:t>
      </w:r>
      <w:r>
        <w:rPr>
          <w:i/>
          <w:sz w:val="24"/>
          <w:szCs w:val="24"/>
        </w:rPr>
        <w:t>.</w:t>
      </w:r>
    </w:p>
    <w:p w14:paraId="3784DAE7" w14:textId="40EB9D9A" w:rsidR="002A4693" w:rsidRDefault="002A4693" w:rsidP="00B6245C">
      <w:pPr>
        <w:spacing w:after="0"/>
        <w:rPr>
          <w:sz w:val="24"/>
          <w:szCs w:val="24"/>
        </w:rPr>
      </w:pPr>
    </w:p>
    <w:p w14:paraId="2A09F49D" w14:textId="77777777" w:rsidR="001B4454" w:rsidRDefault="001B4454">
      <w:pPr>
        <w:spacing w:after="160" w:line="259" w:lineRule="auto"/>
        <w:rPr>
          <w:sz w:val="24"/>
          <w:szCs w:val="24"/>
        </w:rPr>
      </w:pPr>
      <w:r>
        <w:rPr>
          <w:sz w:val="24"/>
          <w:szCs w:val="24"/>
        </w:rPr>
        <w:br w:type="page"/>
      </w:r>
    </w:p>
    <w:p w14:paraId="51AEFB4D" w14:textId="77777777" w:rsidR="002A4693" w:rsidRDefault="002A4693" w:rsidP="00B6245C">
      <w:pPr>
        <w:spacing w:after="0"/>
        <w:rPr>
          <w:sz w:val="24"/>
          <w:szCs w:val="24"/>
        </w:rPr>
      </w:pPr>
    </w:p>
    <w:tbl>
      <w:tblPr>
        <w:tblStyle w:val="GridTable5Dark-Accent6"/>
        <w:tblW w:w="9786" w:type="dxa"/>
        <w:tblLook w:val="04A0" w:firstRow="1" w:lastRow="0" w:firstColumn="1" w:lastColumn="0" w:noHBand="0" w:noVBand="1"/>
      </w:tblPr>
      <w:tblGrid>
        <w:gridCol w:w="2444"/>
        <w:gridCol w:w="1462"/>
        <w:gridCol w:w="1334"/>
        <w:gridCol w:w="1002"/>
        <w:gridCol w:w="1135"/>
        <w:gridCol w:w="1401"/>
        <w:gridCol w:w="1008"/>
      </w:tblGrid>
      <w:tr w:rsidR="001B4454" w:rsidRPr="003E7E45" w14:paraId="4E5646E6" w14:textId="77777777" w:rsidTr="009A4E65">
        <w:trPr>
          <w:cnfStyle w:val="100000000000" w:firstRow="1" w:lastRow="0" w:firstColumn="0" w:lastColumn="0" w:oddVBand="0" w:evenVBand="0" w:oddHBand="0" w:evenHBand="0" w:firstRowFirstColumn="0" w:firstRowLastColumn="0" w:lastRowFirstColumn="0" w:lastRowLastColumn="0"/>
          <w:trHeight w:val="58"/>
        </w:trPr>
        <w:tc>
          <w:tcPr>
            <w:cnfStyle w:val="001000000000" w:firstRow="0" w:lastRow="0" w:firstColumn="1" w:lastColumn="0" w:oddVBand="0" w:evenVBand="0" w:oddHBand="0" w:evenHBand="0" w:firstRowFirstColumn="0" w:firstRowLastColumn="0" w:lastRowFirstColumn="0" w:lastRowLastColumn="0"/>
            <w:tcW w:w="2444" w:type="dxa"/>
            <w:tcBorders>
              <w:right w:val="single" w:sz="4" w:space="0" w:color="FFFFFF" w:themeColor="background1"/>
            </w:tcBorders>
            <w:hideMark/>
          </w:tcPr>
          <w:p w14:paraId="5C21FB3A" w14:textId="77777777" w:rsidR="001B4454" w:rsidRPr="00206095" w:rsidRDefault="001B4454" w:rsidP="00150AB2">
            <w:pPr>
              <w:spacing w:after="0" w:line="240" w:lineRule="auto"/>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w:t>
            </w:r>
          </w:p>
        </w:tc>
        <w:tc>
          <w:tcPr>
            <w:tcW w:w="1462" w:type="dxa"/>
            <w:tcBorders>
              <w:left w:val="single" w:sz="4" w:space="0" w:color="FFFFFF" w:themeColor="background1"/>
              <w:right w:val="single" w:sz="4" w:space="0" w:color="FFFFFF" w:themeColor="background1"/>
            </w:tcBorders>
            <w:hideMark/>
          </w:tcPr>
          <w:p w14:paraId="1EAFCBD2" w14:textId="77777777" w:rsidR="001B4454" w:rsidRPr="00206095" w:rsidRDefault="001B4454"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 xml:space="preserve">All respondents </w:t>
            </w:r>
          </w:p>
        </w:tc>
        <w:tc>
          <w:tcPr>
            <w:tcW w:w="1334" w:type="dxa"/>
            <w:tcBorders>
              <w:left w:val="single" w:sz="4" w:space="0" w:color="FFFFFF" w:themeColor="background1"/>
              <w:right w:val="single" w:sz="4" w:space="0" w:color="FFFFFF" w:themeColor="background1"/>
            </w:tcBorders>
            <w:hideMark/>
          </w:tcPr>
          <w:p w14:paraId="1C7BA4A9" w14:textId="77777777" w:rsidR="001B4454" w:rsidRPr="00206095" w:rsidRDefault="001B4454"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 xml:space="preserve">Identify as disabled </w:t>
            </w:r>
          </w:p>
        </w:tc>
        <w:tc>
          <w:tcPr>
            <w:tcW w:w="1002" w:type="dxa"/>
            <w:tcBorders>
              <w:left w:val="single" w:sz="4" w:space="0" w:color="FFFFFF" w:themeColor="background1"/>
              <w:right w:val="single" w:sz="4" w:space="0" w:color="FFFFFF" w:themeColor="background1"/>
            </w:tcBorders>
            <w:hideMark/>
          </w:tcPr>
          <w:p w14:paraId="4E689912" w14:textId="0E0DF902" w:rsidR="001B4454" w:rsidRPr="00206095" w:rsidRDefault="001B4454"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Welsh speaker</w:t>
            </w:r>
          </w:p>
        </w:tc>
        <w:tc>
          <w:tcPr>
            <w:tcW w:w="1135" w:type="dxa"/>
            <w:tcBorders>
              <w:left w:val="single" w:sz="4" w:space="0" w:color="FFFFFF" w:themeColor="background1"/>
              <w:right w:val="single" w:sz="4" w:space="0" w:color="FFFFFF" w:themeColor="background1"/>
            </w:tcBorders>
            <w:hideMark/>
          </w:tcPr>
          <w:p w14:paraId="1DC531CA" w14:textId="60766164" w:rsidR="001B4454" w:rsidRPr="00206095" w:rsidRDefault="001B4454"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Southern Arc</w:t>
            </w:r>
          </w:p>
        </w:tc>
        <w:tc>
          <w:tcPr>
            <w:tcW w:w="1401" w:type="dxa"/>
            <w:tcBorders>
              <w:left w:val="single" w:sz="4" w:space="0" w:color="FFFFFF" w:themeColor="background1"/>
              <w:right w:val="single" w:sz="4" w:space="0" w:color="FFFFFF" w:themeColor="background1"/>
            </w:tcBorders>
            <w:hideMark/>
          </w:tcPr>
          <w:p w14:paraId="3113DB97" w14:textId="50EF3424" w:rsidR="001B4454" w:rsidRPr="00206095" w:rsidRDefault="001B4454"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Children in household</w:t>
            </w:r>
          </w:p>
        </w:tc>
        <w:tc>
          <w:tcPr>
            <w:tcW w:w="1008" w:type="dxa"/>
            <w:tcBorders>
              <w:left w:val="single" w:sz="4" w:space="0" w:color="FFFFFF" w:themeColor="background1"/>
            </w:tcBorders>
            <w:hideMark/>
          </w:tcPr>
          <w:p w14:paraId="61DBF516" w14:textId="1C7F6067" w:rsidR="001B4454" w:rsidRPr="00206095" w:rsidRDefault="001B4454"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06095">
              <w:rPr>
                <w:rFonts w:ascii="Calibri" w:eastAsia="Times New Roman" w:hAnsi="Calibri" w:cs="Calibri"/>
                <w:sz w:val="24"/>
                <w:szCs w:val="24"/>
                <w:lang w:eastAsia="en-GB"/>
              </w:rPr>
              <w:t>LGBTQ+</w:t>
            </w:r>
          </w:p>
        </w:tc>
      </w:tr>
      <w:tr w:rsidR="001B4454" w:rsidRPr="004A6C40" w14:paraId="3218ABCC" w14:textId="77777777" w:rsidTr="009A4E65">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tcBorders>
              <w:right w:val="single" w:sz="4" w:space="0" w:color="FFFFFF" w:themeColor="background1"/>
            </w:tcBorders>
            <w:shd w:val="clear" w:color="auto" w:fill="27A096"/>
            <w:vAlign w:val="bottom"/>
          </w:tcPr>
          <w:p w14:paraId="5EEAD3B3" w14:textId="77777777" w:rsidR="001B4454" w:rsidRPr="004A6C40" w:rsidRDefault="001B4454" w:rsidP="00150AB2">
            <w:pPr>
              <w:spacing w:after="0" w:line="240" w:lineRule="auto"/>
              <w:rPr>
                <w:rFonts w:ascii="Calibri" w:eastAsia="Times New Roman" w:hAnsi="Calibri" w:cs="Calibri"/>
                <w:color w:val="FFFFFF" w:themeColor="background1"/>
                <w:sz w:val="24"/>
                <w:szCs w:val="24"/>
                <w:lang w:eastAsia="en-GB"/>
              </w:rPr>
            </w:pPr>
            <w:r w:rsidRPr="004A6C40">
              <w:rPr>
                <w:rFonts w:ascii="Calibri" w:eastAsia="Times New Roman" w:hAnsi="Calibri" w:cs="Calibri"/>
                <w:color w:val="FFFFFF" w:themeColor="background1"/>
                <w:sz w:val="24"/>
                <w:szCs w:val="24"/>
                <w:lang w:eastAsia="en-GB"/>
              </w:rPr>
              <w:t>Base</w:t>
            </w:r>
          </w:p>
        </w:tc>
        <w:tc>
          <w:tcPr>
            <w:tcW w:w="1462" w:type="dxa"/>
            <w:tcBorders>
              <w:left w:val="single" w:sz="4" w:space="0" w:color="FFFFFF" w:themeColor="background1"/>
              <w:right w:val="single" w:sz="4" w:space="0" w:color="FFFFFF" w:themeColor="background1"/>
            </w:tcBorders>
            <w:shd w:val="clear" w:color="auto" w:fill="27A096"/>
            <w:noWrap/>
            <w:vAlign w:val="bottom"/>
          </w:tcPr>
          <w:p w14:paraId="71C85450" w14:textId="63EC95F4" w:rsidR="001B4454" w:rsidRPr="004A6C40"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2</w:t>
            </w:r>
            <w:r w:rsidRPr="004A6C40">
              <w:rPr>
                <w:rFonts w:ascii="Calibri" w:eastAsia="Times New Roman" w:hAnsi="Calibri" w:cs="Calibri"/>
                <w:b/>
                <w:bCs/>
                <w:color w:val="FFFFFF" w:themeColor="background1"/>
                <w:sz w:val="24"/>
                <w:szCs w:val="24"/>
                <w:lang w:eastAsia="en-GB"/>
              </w:rPr>
              <w:t>244</w:t>
            </w:r>
          </w:p>
        </w:tc>
        <w:tc>
          <w:tcPr>
            <w:tcW w:w="1334" w:type="dxa"/>
            <w:tcBorders>
              <w:left w:val="single" w:sz="4" w:space="0" w:color="FFFFFF" w:themeColor="background1"/>
              <w:right w:val="single" w:sz="4" w:space="0" w:color="FFFFFF" w:themeColor="background1"/>
            </w:tcBorders>
            <w:shd w:val="clear" w:color="auto" w:fill="27A096"/>
            <w:noWrap/>
            <w:vAlign w:val="bottom"/>
          </w:tcPr>
          <w:p w14:paraId="695A19DA" w14:textId="77777777" w:rsidR="001B4454" w:rsidRPr="004A6C40"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4A6C40">
              <w:rPr>
                <w:rFonts w:ascii="Calibri" w:eastAsia="Times New Roman" w:hAnsi="Calibri" w:cs="Calibri"/>
                <w:b/>
                <w:bCs/>
                <w:color w:val="FFFFFF" w:themeColor="background1"/>
                <w:sz w:val="24"/>
                <w:szCs w:val="24"/>
                <w:lang w:eastAsia="en-GB"/>
              </w:rPr>
              <w:t>308</w:t>
            </w:r>
          </w:p>
        </w:tc>
        <w:tc>
          <w:tcPr>
            <w:tcW w:w="1002" w:type="dxa"/>
            <w:tcBorders>
              <w:left w:val="single" w:sz="4" w:space="0" w:color="FFFFFF" w:themeColor="background1"/>
              <w:right w:val="single" w:sz="4" w:space="0" w:color="FFFFFF" w:themeColor="background1"/>
            </w:tcBorders>
            <w:shd w:val="clear" w:color="auto" w:fill="27A096"/>
            <w:noWrap/>
            <w:vAlign w:val="bottom"/>
          </w:tcPr>
          <w:p w14:paraId="409EA99F" w14:textId="77777777" w:rsidR="001B4454" w:rsidRPr="004A6C40"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4A6C40">
              <w:rPr>
                <w:rFonts w:ascii="Calibri" w:eastAsia="Times New Roman" w:hAnsi="Calibri" w:cs="Calibri"/>
                <w:b/>
                <w:bCs/>
                <w:color w:val="FFFFFF" w:themeColor="background1"/>
                <w:sz w:val="24"/>
                <w:szCs w:val="24"/>
                <w:lang w:eastAsia="en-GB"/>
              </w:rPr>
              <w:t>182</w:t>
            </w:r>
          </w:p>
        </w:tc>
        <w:tc>
          <w:tcPr>
            <w:tcW w:w="1135" w:type="dxa"/>
            <w:tcBorders>
              <w:left w:val="single" w:sz="4" w:space="0" w:color="FFFFFF" w:themeColor="background1"/>
              <w:right w:val="single" w:sz="4" w:space="0" w:color="FFFFFF" w:themeColor="background1"/>
            </w:tcBorders>
            <w:shd w:val="clear" w:color="auto" w:fill="27A096"/>
            <w:noWrap/>
            <w:vAlign w:val="bottom"/>
          </w:tcPr>
          <w:p w14:paraId="21DE020B" w14:textId="6EF12293" w:rsidR="001B4454" w:rsidRPr="004A6C40" w:rsidRDefault="00FD703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646</w:t>
            </w:r>
          </w:p>
        </w:tc>
        <w:tc>
          <w:tcPr>
            <w:tcW w:w="1401" w:type="dxa"/>
            <w:tcBorders>
              <w:left w:val="single" w:sz="4" w:space="0" w:color="FFFFFF" w:themeColor="background1"/>
              <w:right w:val="single" w:sz="4" w:space="0" w:color="FFFFFF" w:themeColor="background1"/>
            </w:tcBorders>
            <w:shd w:val="clear" w:color="auto" w:fill="27A096"/>
            <w:noWrap/>
            <w:vAlign w:val="bottom"/>
          </w:tcPr>
          <w:p w14:paraId="5D012C32" w14:textId="3E2F30BE" w:rsidR="001B4454" w:rsidRPr="004A6C40" w:rsidRDefault="00FD703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419</w:t>
            </w:r>
          </w:p>
        </w:tc>
        <w:tc>
          <w:tcPr>
            <w:tcW w:w="1008" w:type="dxa"/>
            <w:tcBorders>
              <w:left w:val="single" w:sz="4" w:space="0" w:color="FFFFFF" w:themeColor="background1"/>
            </w:tcBorders>
            <w:shd w:val="clear" w:color="auto" w:fill="27A096"/>
            <w:noWrap/>
            <w:vAlign w:val="bottom"/>
          </w:tcPr>
          <w:p w14:paraId="11096FF4" w14:textId="0F5C1725" w:rsidR="001B4454" w:rsidRPr="004A6C40" w:rsidRDefault="00FD7038"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219</w:t>
            </w:r>
          </w:p>
        </w:tc>
      </w:tr>
      <w:tr w:rsidR="001B4454" w:rsidRPr="00D66746" w14:paraId="1EFB8C62" w14:textId="77777777" w:rsidTr="00FD703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shd w:val="clear" w:color="auto" w:fill="6EDCD4"/>
            <w:hideMark/>
          </w:tcPr>
          <w:p w14:paraId="778387E0"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Digitally:</w:t>
            </w:r>
          </w:p>
        </w:tc>
        <w:tc>
          <w:tcPr>
            <w:tcW w:w="1462" w:type="dxa"/>
            <w:shd w:val="clear" w:color="auto" w:fill="6EDCD4"/>
            <w:noWrap/>
            <w:hideMark/>
          </w:tcPr>
          <w:p w14:paraId="0C008341" w14:textId="77777777" w:rsidR="001B4454" w:rsidRPr="00206095" w:rsidRDefault="001B4454" w:rsidP="00150AB2">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334" w:type="dxa"/>
            <w:shd w:val="clear" w:color="auto" w:fill="6EDCD4"/>
            <w:noWrap/>
            <w:hideMark/>
          </w:tcPr>
          <w:p w14:paraId="66FF2166" w14:textId="77777777" w:rsidR="001B4454" w:rsidRPr="00206095" w:rsidRDefault="001B4454" w:rsidP="00150AB2">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002" w:type="dxa"/>
            <w:shd w:val="clear" w:color="auto" w:fill="6EDCD4"/>
            <w:noWrap/>
            <w:hideMark/>
          </w:tcPr>
          <w:p w14:paraId="64B121B1" w14:textId="77777777" w:rsidR="001B4454" w:rsidRPr="00206095" w:rsidRDefault="001B4454" w:rsidP="00150AB2">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135" w:type="dxa"/>
            <w:shd w:val="clear" w:color="auto" w:fill="6EDCD4"/>
            <w:noWrap/>
            <w:hideMark/>
          </w:tcPr>
          <w:p w14:paraId="7A6662C2" w14:textId="77777777" w:rsidR="001B4454" w:rsidRPr="00206095" w:rsidRDefault="001B4454" w:rsidP="00150AB2">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401" w:type="dxa"/>
            <w:shd w:val="clear" w:color="auto" w:fill="6EDCD4"/>
            <w:noWrap/>
            <w:hideMark/>
          </w:tcPr>
          <w:p w14:paraId="44E7960D" w14:textId="77777777" w:rsidR="001B4454" w:rsidRPr="00206095" w:rsidRDefault="001B4454" w:rsidP="00150AB2">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008" w:type="dxa"/>
            <w:shd w:val="clear" w:color="auto" w:fill="6EDCD4"/>
            <w:noWrap/>
            <w:hideMark/>
          </w:tcPr>
          <w:p w14:paraId="03744805" w14:textId="77777777" w:rsidR="001B4454" w:rsidRPr="00206095" w:rsidRDefault="001B4454" w:rsidP="00150AB2">
            <w:pPr>
              <w:spacing w:after="0" w:line="240" w:lineRule="auto"/>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r>
      <w:tr w:rsidR="001B4454" w:rsidRPr="00D66746" w14:paraId="2A7C5978" w14:textId="77777777" w:rsidTr="00FD703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334557A8"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Websites</w:t>
            </w:r>
          </w:p>
        </w:tc>
        <w:tc>
          <w:tcPr>
            <w:tcW w:w="1462" w:type="dxa"/>
            <w:noWrap/>
            <w:hideMark/>
          </w:tcPr>
          <w:p w14:paraId="06408986"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70.4</w:t>
            </w:r>
          </w:p>
        </w:tc>
        <w:tc>
          <w:tcPr>
            <w:tcW w:w="1334" w:type="dxa"/>
            <w:noWrap/>
            <w:hideMark/>
          </w:tcPr>
          <w:p w14:paraId="572B14D3"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67.5</w:t>
            </w:r>
          </w:p>
        </w:tc>
        <w:tc>
          <w:tcPr>
            <w:tcW w:w="1002" w:type="dxa"/>
            <w:noWrap/>
            <w:hideMark/>
          </w:tcPr>
          <w:p w14:paraId="2ACABDB1"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78.0</w:t>
            </w:r>
          </w:p>
        </w:tc>
        <w:tc>
          <w:tcPr>
            <w:tcW w:w="1135" w:type="dxa"/>
            <w:noWrap/>
            <w:hideMark/>
          </w:tcPr>
          <w:p w14:paraId="3EDBFD60"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65.3</w:t>
            </w:r>
          </w:p>
        </w:tc>
        <w:tc>
          <w:tcPr>
            <w:tcW w:w="1401" w:type="dxa"/>
            <w:noWrap/>
            <w:hideMark/>
          </w:tcPr>
          <w:p w14:paraId="1894300F"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71.1</w:t>
            </w:r>
          </w:p>
        </w:tc>
        <w:tc>
          <w:tcPr>
            <w:tcW w:w="1008" w:type="dxa"/>
            <w:noWrap/>
            <w:hideMark/>
          </w:tcPr>
          <w:p w14:paraId="08045D4F"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76.3</w:t>
            </w:r>
          </w:p>
        </w:tc>
      </w:tr>
      <w:tr w:rsidR="001B4454" w:rsidRPr="00D66746" w14:paraId="47D3AE3C" w14:textId="77777777" w:rsidTr="00FD703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7F812C27"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Social Media</w:t>
            </w:r>
          </w:p>
        </w:tc>
        <w:tc>
          <w:tcPr>
            <w:tcW w:w="1462" w:type="dxa"/>
            <w:noWrap/>
            <w:hideMark/>
          </w:tcPr>
          <w:p w14:paraId="1987D306"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47.4</w:t>
            </w:r>
          </w:p>
        </w:tc>
        <w:tc>
          <w:tcPr>
            <w:tcW w:w="1334" w:type="dxa"/>
            <w:noWrap/>
            <w:hideMark/>
          </w:tcPr>
          <w:p w14:paraId="30EFB5A6"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47.7</w:t>
            </w:r>
          </w:p>
        </w:tc>
        <w:tc>
          <w:tcPr>
            <w:tcW w:w="1002" w:type="dxa"/>
            <w:noWrap/>
            <w:hideMark/>
          </w:tcPr>
          <w:p w14:paraId="771881BC"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53.8</w:t>
            </w:r>
          </w:p>
        </w:tc>
        <w:tc>
          <w:tcPr>
            <w:tcW w:w="1135" w:type="dxa"/>
            <w:noWrap/>
            <w:hideMark/>
          </w:tcPr>
          <w:p w14:paraId="023600BD"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47.2</w:t>
            </w:r>
          </w:p>
        </w:tc>
        <w:tc>
          <w:tcPr>
            <w:tcW w:w="1401" w:type="dxa"/>
            <w:noWrap/>
            <w:hideMark/>
          </w:tcPr>
          <w:p w14:paraId="6CC6F473"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58.0</w:t>
            </w:r>
          </w:p>
        </w:tc>
        <w:tc>
          <w:tcPr>
            <w:tcW w:w="1008" w:type="dxa"/>
            <w:noWrap/>
            <w:hideMark/>
          </w:tcPr>
          <w:p w14:paraId="279CDCE9"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54.3</w:t>
            </w:r>
          </w:p>
        </w:tc>
      </w:tr>
      <w:tr w:rsidR="001B4454" w:rsidRPr="00D66746" w14:paraId="7AF661E4" w14:textId="77777777" w:rsidTr="00FD703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1ED01A9A"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Email</w:t>
            </w:r>
          </w:p>
        </w:tc>
        <w:tc>
          <w:tcPr>
            <w:tcW w:w="1462" w:type="dxa"/>
            <w:noWrap/>
            <w:hideMark/>
          </w:tcPr>
          <w:p w14:paraId="30994184"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58.0</w:t>
            </w:r>
          </w:p>
        </w:tc>
        <w:tc>
          <w:tcPr>
            <w:tcW w:w="1334" w:type="dxa"/>
            <w:noWrap/>
            <w:hideMark/>
          </w:tcPr>
          <w:p w14:paraId="79BF70E7"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59.7</w:t>
            </w:r>
          </w:p>
        </w:tc>
        <w:tc>
          <w:tcPr>
            <w:tcW w:w="1002" w:type="dxa"/>
            <w:noWrap/>
            <w:hideMark/>
          </w:tcPr>
          <w:p w14:paraId="405B5936"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56.6</w:t>
            </w:r>
          </w:p>
        </w:tc>
        <w:tc>
          <w:tcPr>
            <w:tcW w:w="1135" w:type="dxa"/>
            <w:noWrap/>
            <w:hideMark/>
          </w:tcPr>
          <w:p w14:paraId="0B7A39DF"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59.6</w:t>
            </w:r>
          </w:p>
        </w:tc>
        <w:tc>
          <w:tcPr>
            <w:tcW w:w="1401" w:type="dxa"/>
            <w:noWrap/>
            <w:hideMark/>
          </w:tcPr>
          <w:p w14:paraId="6B0ADDE6"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53.9</w:t>
            </w:r>
          </w:p>
        </w:tc>
        <w:tc>
          <w:tcPr>
            <w:tcW w:w="1008" w:type="dxa"/>
            <w:noWrap/>
            <w:hideMark/>
          </w:tcPr>
          <w:p w14:paraId="1AEFC21C"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55.3</w:t>
            </w:r>
          </w:p>
        </w:tc>
      </w:tr>
      <w:tr w:rsidR="001B4454" w:rsidRPr="00D66746" w14:paraId="77517463" w14:textId="77777777" w:rsidTr="00FD7038">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59167118"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Messaging platforms (e.g. WhatsApp groups)</w:t>
            </w:r>
          </w:p>
        </w:tc>
        <w:tc>
          <w:tcPr>
            <w:tcW w:w="1462" w:type="dxa"/>
            <w:noWrap/>
            <w:hideMark/>
          </w:tcPr>
          <w:p w14:paraId="4CFD9CEE"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18.5</w:t>
            </w:r>
          </w:p>
        </w:tc>
        <w:tc>
          <w:tcPr>
            <w:tcW w:w="1334" w:type="dxa"/>
            <w:noWrap/>
            <w:hideMark/>
          </w:tcPr>
          <w:p w14:paraId="5949E9C2"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19.2</w:t>
            </w:r>
          </w:p>
        </w:tc>
        <w:tc>
          <w:tcPr>
            <w:tcW w:w="1002" w:type="dxa"/>
            <w:noWrap/>
            <w:hideMark/>
          </w:tcPr>
          <w:p w14:paraId="03998EFF"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18.1</w:t>
            </w:r>
          </w:p>
        </w:tc>
        <w:tc>
          <w:tcPr>
            <w:tcW w:w="1135" w:type="dxa"/>
            <w:noWrap/>
            <w:hideMark/>
          </w:tcPr>
          <w:p w14:paraId="350F861C"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19.2</w:t>
            </w:r>
          </w:p>
        </w:tc>
        <w:tc>
          <w:tcPr>
            <w:tcW w:w="1401" w:type="dxa"/>
            <w:noWrap/>
            <w:hideMark/>
          </w:tcPr>
          <w:p w14:paraId="2F989FDD"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24.8</w:t>
            </w:r>
          </w:p>
        </w:tc>
        <w:tc>
          <w:tcPr>
            <w:tcW w:w="1008" w:type="dxa"/>
            <w:noWrap/>
            <w:hideMark/>
          </w:tcPr>
          <w:p w14:paraId="0D39A3E6"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15.5</w:t>
            </w:r>
          </w:p>
        </w:tc>
      </w:tr>
      <w:tr w:rsidR="001B4454" w:rsidRPr="00D66746" w14:paraId="491BC70C" w14:textId="77777777" w:rsidTr="00FD703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0AEADEE6"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Other digital format</w:t>
            </w:r>
          </w:p>
        </w:tc>
        <w:tc>
          <w:tcPr>
            <w:tcW w:w="1462" w:type="dxa"/>
            <w:noWrap/>
            <w:hideMark/>
          </w:tcPr>
          <w:p w14:paraId="6F75C471"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2.8</w:t>
            </w:r>
          </w:p>
        </w:tc>
        <w:tc>
          <w:tcPr>
            <w:tcW w:w="1334" w:type="dxa"/>
            <w:noWrap/>
            <w:hideMark/>
          </w:tcPr>
          <w:p w14:paraId="08F686D2"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2.6</w:t>
            </w:r>
          </w:p>
        </w:tc>
        <w:tc>
          <w:tcPr>
            <w:tcW w:w="1002" w:type="dxa"/>
            <w:noWrap/>
            <w:hideMark/>
          </w:tcPr>
          <w:p w14:paraId="749ED5CA"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6.0</w:t>
            </w:r>
          </w:p>
        </w:tc>
        <w:tc>
          <w:tcPr>
            <w:tcW w:w="1135" w:type="dxa"/>
            <w:noWrap/>
            <w:hideMark/>
          </w:tcPr>
          <w:p w14:paraId="0C7CACBC"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3.7</w:t>
            </w:r>
          </w:p>
        </w:tc>
        <w:tc>
          <w:tcPr>
            <w:tcW w:w="1401" w:type="dxa"/>
            <w:noWrap/>
            <w:hideMark/>
          </w:tcPr>
          <w:p w14:paraId="25FB4FA3"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3.6</w:t>
            </w:r>
          </w:p>
        </w:tc>
        <w:tc>
          <w:tcPr>
            <w:tcW w:w="1008" w:type="dxa"/>
            <w:noWrap/>
            <w:hideMark/>
          </w:tcPr>
          <w:p w14:paraId="352AE18E"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5.5</w:t>
            </w:r>
          </w:p>
        </w:tc>
      </w:tr>
      <w:tr w:rsidR="001B4454" w:rsidRPr="00D66746" w14:paraId="492094D2" w14:textId="77777777" w:rsidTr="00FD7038">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49AFF59E"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I don't want to / can't access information digitally</w:t>
            </w:r>
          </w:p>
        </w:tc>
        <w:tc>
          <w:tcPr>
            <w:tcW w:w="1462" w:type="dxa"/>
            <w:noWrap/>
            <w:hideMark/>
          </w:tcPr>
          <w:p w14:paraId="7E6E9B91"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3.6</w:t>
            </w:r>
          </w:p>
        </w:tc>
        <w:tc>
          <w:tcPr>
            <w:tcW w:w="1334" w:type="dxa"/>
            <w:noWrap/>
            <w:hideMark/>
          </w:tcPr>
          <w:p w14:paraId="4536DE41"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4.2</w:t>
            </w:r>
          </w:p>
        </w:tc>
        <w:tc>
          <w:tcPr>
            <w:tcW w:w="1002" w:type="dxa"/>
            <w:noWrap/>
            <w:hideMark/>
          </w:tcPr>
          <w:p w14:paraId="64F94AF0"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2.2</w:t>
            </w:r>
          </w:p>
        </w:tc>
        <w:tc>
          <w:tcPr>
            <w:tcW w:w="1135" w:type="dxa"/>
            <w:noWrap/>
            <w:hideMark/>
          </w:tcPr>
          <w:p w14:paraId="4ABCC589"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2.9</w:t>
            </w:r>
          </w:p>
        </w:tc>
        <w:tc>
          <w:tcPr>
            <w:tcW w:w="1401" w:type="dxa"/>
            <w:noWrap/>
            <w:hideMark/>
          </w:tcPr>
          <w:p w14:paraId="46F2E545"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1.9</w:t>
            </w:r>
          </w:p>
        </w:tc>
        <w:tc>
          <w:tcPr>
            <w:tcW w:w="1008" w:type="dxa"/>
            <w:noWrap/>
            <w:hideMark/>
          </w:tcPr>
          <w:p w14:paraId="6F52735C"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1.8</w:t>
            </w:r>
          </w:p>
        </w:tc>
      </w:tr>
      <w:tr w:rsidR="001B4454" w:rsidRPr="00D66746" w14:paraId="522ADF81" w14:textId="77777777" w:rsidTr="00FD703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shd w:val="clear" w:color="auto" w:fill="6EDCD4"/>
            <w:hideMark/>
          </w:tcPr>
          <w:p w14:paraId="01FA14A2"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Non-Digital:</w:t>
            </w:r>
          </w:p>
        </w:tc>
        <w:tc>
          <w:tcPr>
            <w:tcW w:w="1462" w:type="dxa"/>
            <w:shd w:val="clear" w:color="auto" w:fill="6EDCD4"/>
            <w:noWrap/>
            <w:hideMark/>
          </w:tcPr>
          <w:p w14:paraId="71F6443E" w14:textId="77777777" w:rsidR="001B4454" w:rsidRPr="00206095" w:rsidRDefault="001B4454" w:rsidP="00150AB2">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334" w:type="dxa"/>
            <w:shd w:val="clear" w:color="auto" w:fill="6EDCD4"/>
            <w:noWrap/>
            <w:hideMark/>
          </w:tcPr>
          <w:p w14:paraId="1F70F0EF" w14:textId="77777777" w:rsidR="001B4454" w:rsidRPr="00206095" w:rsidRDefault="001B4454" w:rsidP="00150AB2">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002" w:type="dxa"/>
            <w:shd w:val="clear" w:color="auto" w:fill="6EDCD4"/>
            <w:noWrap/>
            <w:hideMark/>
          </w:tcPr>
          <w:p w14:paraId="4AD7CF80" w14:textId="77777777" w:rsidR="001B4454" w:rsidRPr="00206095" w:rsidRDefault="001B4454" w:rsidP="00150AB2">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135" w:type="dxa"/>
            <w:shd w:val="clear" w:color="auto" w:fill="6EDCD4"/>
            <w:noWrap/>
            <w:hideMark/>
          </w:tcPr>
          <w:p w14:paraId="544030B3" w14:textId="77777777" w:rsidR="001B4454" w:rsidRPr="00206095" w:rsidRDefault="001B4454" w:rsidP="00150AB2">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401" w:type="dxa"/>
            <w:shd w:val="clear" w:color="auto" w:fill="6EDCD4"/>
            <w:noWrap/>
            <w:hideMark/>
          </w:tcPr>
          <w:p w14:paraId="3D991CA4" w14:textId="77777777" w:rsidR="001B4454" w:rsidRPr="00206095" w:rsidRDefault="001B4454" w:rsidP="00150AB2">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c>
          <w:tcPr>
            <w:tcW w:w="1008" w:type="dxa"/>
            <w:shd w:val="clear" w:color="auto" w:fill="6EDCD4"/>
            <w:noWrap/>
            <w:hideMark/>
          </w:tcPr>
          <w:p w14:paraId="35ECA2B6" w14:textId="77777777" w:rsidR="001B4454" w:rsidRPr="00206095" w:rsidRDefault="001B4454" w:rsidP="00150AB2">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 </w:t>
            </w:r>
          </w:p>
        </w:tc>
      </w:tr>
      <w:tr w:rsidR="001B4454" w:rsidRPr="00D66746" w14:paraId="05E67477" w14:textId="77777777" w:rsidTr="00FD7038">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51CD4B54"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Posters/flyers/leaflets in community buildings</w:t>
            </w:r>
          </w:p>
        </w:tc>
        <w:tc>
          <w:tcPr>
            <w:tcW w:w="1462" w:type="dxa"/>
            <w:noWrap/>
            <w:hideMark/>
          </w:tcPr>
          <w:p w14:paraId="4BCFABD5"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38.6</w:t>
            </w:r>
          </w:p>
        </w:tc>
        <w:tc>
          <w:tcPr>
            <w:tcW w:w="1334" w:type="dxa"/>
            <w:noWrap/>
            <w:hideMark/>
          </w:tcPr>
          <w:p w14:paraId="5DA5715A"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35.1</w:t>
            </w:r>
          </w:p>
        </w:tc>
        <w:tc>
          <w:tcPr>
            <w:tcW w:w="1002" w:type="dxa"/>
            <w:noWrap/>
            <w:hideMark/>
          </w:tcPr>
          <w:p w14:paraId="2EFA742B"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41.8</w:t>
            </w:r>
          </w:p>
        </w:tc>
        <w:tc>
          <w:tcPr>
            <w:tcW w:w="1135" w:type="dxa"/>
            <w:noWrap/>
            <w:hideMark/>
          </w:tcPr>
          <w:p w14:paraId="594773BB"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40.6</w:t>
            </w:r>
          </w:p>
        </w:tc>
        <w:tc>
          <w:tcPr>
            <w:tcW w:w="1401" w:type="dxa"/>
            <w:noWrap/>
            <w:hideMark/>
          </w:tcPr>
          <w:p w14:paraId="252FAC2B"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41.8</w:t>
            </w:r>
          </w:p>
        </w:tc>
        <w:tc>
          <w:tcPr>
            <w:tcW w:w="1008" w:type="dxa"/>
            <w:noWrap/>
            <w:hideMark/>
          </w:tcPr>
          <w:p w14:paraId="30ECC24B"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38.4</w:t>
            </w:r>
          </w:p>
        </w:tc>
      </w:tr>
      <w:tr w:rsidR="001B4454" w:rsidRPr="00D66746" w14:paraId="15BDC2BF" w14:textId="77777777" w:rsidTr="00FD703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750EBC10"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Newsletters</w:t>
            </w:r>
          </w:p>
        </w:tc>
        <w:tc>
          <w:tcPr>
            <w:tcW w:w="1462" w:type="dxa"/>
            <w:noWrap/>
            <w:hideMark/>
          </w:tcPr>
          <w:p w14:paraId="5151B2EA"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30.0</w:t>
            </w:r>
          </w:p>
        </w:tc>
        <w:tc>
          <w:tcPr>
            <w:tcW w:w="1334" w:type="dxa"/>
            <w:noWrap/>
            <w:hideMark/>
          </w:tcPr>
          <w:p w14:paraId="36E3EF66"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33.1</w:t>
            </w:r>
          </w:p>
        </w:tc>
        <w:tc>
          <w:tcPr>
            <w:tcW w:w="1002" w:type="dxa"/>
            <w:noWrap/>
            <w:hideMark/>
          </w:tcPr>
          <w:p w14:paraId="6163DEF7"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29.1</w:t>
            </w:r>
          </w:p>
        </w:tc>
        <w:tc>
          <w:tcPr>
            <w:tcW w:w="1135" w:type="dxa"/>
            <w:noWrap/>
            <w:hideMark/>
          </w:tcPr>
          <w:p w14:paraId="4F6D8B70"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29.3</w:t>
            </w:r>
          </w:p>
        </w:tc>
        <w:tc>
          <w:tcPr>
            <w:tcW w:w="1401" w:type="dxa"/>
            <w:noWrap/>
            <w:hideMark/>
          </w:tcPr>
          <w:p w14:paraId="388B1C22"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27.2</w:t>
            </w:r>
          </w:p>
        </w:tc>
        <w:tc>
          <w:tcPr>
            <w:tcW w:w="1008" w:type="dxa"/>
            <w:noWrap/>
            <w:hideMark/>
          </w:tcPr>
          <w:p w14:paraId="4BC31307"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26.9</w:t>
            </w:r>
          </w:p>
        </w:tc>
      </w:tr>
      <w:tr w:rsidR="001B4454" w:rsidRPr="00D66746" w14:paraId="028DD25C" w14:textId="77777777" w:rsidTr="00FD703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2BE4CCA4"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Radio</w:t>
            </w:r>
          </w:p>
        </w:tc>
        <w:tc>
          <w:tcPr>
            <w:tcW w:w="1462" w:type="dxa"/>
            <w:noWrap/>
            <w:hideMark/>
          </w:tcPr>
          <w:p w14:paraId="038B6C59"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13.1</w:t>
            </w:r>
          </w:p>
        </w:tc>
        <w:tc>
          <w:tcPr>
            <w:tcW w:w="1334" w:type="dxa"/>
            <w:noWrap/>
            <w:hideMark/>
          </w:tcPr>
          <w:p w14:paraId="013E27C5"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13.0</w:t>
            </w:r>
          </w:p>
        </w:tc>
        <w:tc>
          <w:tcPr>
            <w:tcW w:w="1002" w:type="dxa"/>
            <w:noWrap/>
            <w:hideMark/>
          </w:tcPr>
          <w:p w14:paraId="48886218"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18.7</w:t>
            </w:r>
          </w:p>
        </w:tc>
        <w:tc>
          <w:tcPr>
            <w:tcW w:w="1135" w:type="dxa"/>
            <w:noWrap/>
            <w:hideMark/>
          </w:tcPr>
          <w:p w14:paraId="33280F08"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11.5</w:t>
            </w:r>
          </w:p>
        </w:tc>
        <w:tc>
          <w:tcPr>
            <w:tcW w:w="1401" w:type="dxa"/>
            <w:noWrap/>
            <w:hideMark/>
          </w:tcPr>
          <w:p w14:paraId="22D582D2"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12.6</w:t>
            </w:r>
          </w:p>
        </w:tc>
        <w:tc>
          <w:tcPr>
            <w:tcW w:w="1008" w:type="dxa"/>
            <w:noWrap/>
            <w:hideMark/>
          </w:tcPr>
          <w:p w14:paraId="74086EC1"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11.9</w:t>
            </w:r>
          </w:p>
        </w:tc>
      </w:tr>
      <w:tr w:rsidR="001B4454" w:rsidRPr="00D66746" w14:paraId="31D3EF0A" w14:textId="77777777" w:rsidTr="00FD703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15CBCACC"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Billboards/bus stops/screens</w:t>
            </w:r>
          </w:p>
        </w:tc>
        <w:tc>
          <w:tcPr>
            <w:tcW w:w="1462" w:type="dxa"/>
            <w:noWrap/>
            <w:hideMark/>
          </w:tcPr>
          <w:p w14:paraId="462FB081"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22.4</w:t>
            </w:r>
          </w:p>
        </w:tc>
        <w:tc>
          <w:tcPr>
            <w:tcW w:w="1334" w:type="dxa"/>
            <w:noWrap/>
            <w:hideMark/>
          </w:tcPr>
          <w:p w14:paraId="60D9D48D"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20.5</w:t>
            </w:r>
          </w:p>
        </w:tc>
        <w:tc>
          <w:tcPr>
            <w:tcW w:w="1002" w:type="dxa"/>
            <w:noWrap/>
            <w:hideMark/>
          </w:tcPr>
          <w:p w14:paraId="1FBC080E"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28.0</w:t>
            </w:r>
          </w:p>
        </w:tc>
        <w:tc>
          <w:tcPr>
            <w:tcW w:w="1135" w:type="dxa"/>
            <w:noWrap/>
            <w:hideMark/>
          </w:tcPr>
          <w:p w14:paraId="0B8DCAF8"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24.1</w:t>
            </w:r>
          </w:p>
        </w:tc>
        <w:tc>
          <w:tcPr>
            <w:tcW w:w="1401" w:type="dxa"/>
            <w:noWrap/>
            <w:hideMark/>
          </w:tcPr>
          <w:p w14:paraId="59B04351"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25.5</w:t>
            </w:r>
          </w:p>
        </w:tc>
        <w:tc>
          <w:tcPr>
            <w:tcW w:w="1008" w:type="dxa"/>
            <w:noWrap/>
            <w:hideMark/>
          </w:tcPr>
          <w:p w14:paraId="5A134F3E"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25.1</w:t>
            </w:r>
          </w:p>
        </w:tc>
      </w:tr>
      <w:tr w:rsidR="001B4454" w:rsidRPr="00D66746" w14:paraId="5BFE38FE" w14:textId="77777777" w:rsidTr="00FD703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2A863397"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Letters</w:t>
            </w:r>
          </w:p>
        </w:tc>
        <w:tc>
          <w:tcPr>
            <w:tcW w:w="1462" w:type="dxa"/>
            <w:noWrap/>
            <w:hideMark/>
          </w:tcPr>
          <w:p w14:paraId="79760357"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30.1</w:t>
            </w:r>
          </w:p>
        </w:tc>
        <w:tc>
          <w:tcPr>
            <w:tcW w:w="1334" w:type="dxa"/>
            <w:noWrap/>
            <w:hideMark/>
          </w:tcPr>
          <w:p w14:paraId="36FF35E6"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34.1</w:t>
            </w:r>
          </w:p>
        </w:tc>
        <w:tc>
          <w:tcPr>
            <w:tcW w:w="1002" w:type="dxa"/>
            <w:noWrap/>
            <w:hideMark/>
          </w:tcPr>
          <w:p w14:paraId="77C38534"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26.9</w:t>
            </w:r>
          </w:p>
        </w:tc>
        <w:tc>
          <w:tcPr>
            <w:tcW w:w="1135" w:type="dxa"/>
            <w:noWrap/>
            <w:hideMark/>
          </w:tcPr>
          <w:p w14:paraId="22DA1520"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32.0</w:t>
            </w:r>
          </w:p>
        </w:tc>
        <w:tc>
          <w:tcPr>
            <w:tcW w:w="1401" w:type="dxa"/>
            <w:noWrap/>
            <w:hideMark/>
          </w:tcPr>
          <w:p w14:paraId="23694292"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32.9</w:t>
            </w:r>
          </w:p>
        </w:tc>
        <w:tc>
          <w:tcPr>
            <w:tcW w:w="1008" w:type="dxa"/>
            <w:noWrap/>
            <w:hideMark/>
          </w:tcPr>
          <w:p w14:paraId="182B9BA1"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31.1</w:t>
            </w:r>
          </w:p>
        </w:tc>
      </w:tr>
      <w:tr w:rsidR="001B4454" w:rsidRPr="00D66746" w14:paraId="5B33320B" w14:textId="77777777" w:rsidTr="00FD703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42DD4961"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Telephone/Text</w:t>
            </w:r>
          </w:p>
        </w:tc>
        <w:tc>
          <w:tcPr>
            <w:tcW w:w="1462" w:type="dxa"/>
            <w:noWrap/>
            <w:hideMark/>
          </w:tcPr>
          <w:p w14:paraId="3E54F7AA"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9.7</w:t>
            </w:r>
          </w:p>
        </w:tc>
        <w:tc>
          <w:tcPr>
            <w:tcW w:w="1334" w:type="dxa"/>
            <w:noWrap/>
            <w:hideMark/>
          </w:tcPr>
          <w:p w14:paraId="41EE127A"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13.0</w:t>
            </w:r>
          </w:p>
        </w:tc>
        <w:tc>
          <w:tcPr>
            <w:tcW w:w="1002" w:type="dxa"/>
            <w:noWrap/>
            <w:hideMark/>
          </w:tcPr>
          <w:p w14:paraId="6547A2CB"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10.4</w:t>
            </w:r>
          </w:p>
        </w:tc>
        <w:tc>
          <w:tcPr>
            <w:tcW w:w="1135" w:type="dxa"/>
            <w:noWrap/>
            <w:hideMark/>
          </w:tcPr>
          <w:p w14:paraId="083D22BC"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10.5</w:t>
            </w:r>
          </w:p>
        </w:tc>
        <w:tc>
          <w:tcPr>
            <w:tcW w:w="1401" w:type="dxa"/>
            <w:noWrap/>
            <w:hideMark/>
          </w:tcPr>
          <w:p w14:paraId="2C6A49BC"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8.8</w:t>
            </w:r>
          </w:p>
        </w:tc>
        <w:tc>
          <w:tcPr>
            <w:tcW w:w="1008" w:type="dxa"/>
            <w:noWrap/>
            <w:hideMark/>
          </w:tcPr>
          <w:p w14:paraId="049B770F"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9.6</w:t>
            </w:r>
          </w:p>
        </w:tc>
      </w:tr>
      <w:tr w:rsidR="001B4454" w:rsidRPr="00D66746" w14:paraId="4F446B76" w14:textId="77777777" w:rsidTr="00FD703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5613C7A8"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Other non-digital format</w:t>
            </w:r>
          </w:p>
        </w:tc>
        <w:tc>
          <w:tcPr>
            <w:tcW w:w="1462" w:type="dxa"/>
            <w:noWrap/>
            <w:hideMark/>
          </w:tcPr>
          <w:p w14:paraId="4FDF54F1"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1.7</w:t>
            </w:r>
          </w:p>
        </w:tc>
        <w:tc>
          <w:tcPr>
            <w:tcW w:w="1334" w:type="dxa"/>
            <w:noWrap/>
            <w:hideMark/>
          </w:tcPr>
          <w:p w14:paraId="5E54FD5B"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2.3</w:t>
            </w:r>
          </w:p>
        </w:tc>
        <w:tc>
          <w:tcPr>
            <w:tcW w:w="1002" w:type="dxa"/>
            <w:noWrap/>
            <w:hideMark/>
          </w:tcPr>
          <w:p w14:paraId="7D88678B"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1.1</w:t>
            </w:r>
          </w:p>
        </w:tc>
        <w:tc>
          <w:tcPr>
            <w:tcW w:w="1135" w:type="dxa"/>
            <w:noWrap/>
            <w:hideMark/>
          </w:tcPr>
          <w:p w14:paraId="74F93761"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1.4</w:t>
            </w:r>
          </w:p>
        </w:tc>
        <w:tc>
          <w:tcPr>
            <w:tcW w:w="1401" w:type="dxa"/>
            <w:noWrap/>
            <w:hideMark/>
          </w:tcPr>
          <w:p w14:paraId="17CE760F"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1.7</w:t>
            </w:r>
          </w:p>
        </w:tc>
        <w:tc>
          <w:tcPr>
            <w:tcW w:w="1008" w:type="dxa"/>
            <w:noWrap/>
            <w:hideMark/>
          </w:tcPr>
          <w:p w14:paraId="6693CDA0" w14:textId="77777777" w:rsidR="001B4454" w:rsidRPr="00206095" w:rsidRDefault="001B4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2.3</w:t>
            </w:r>
          </w:p>
        </w:tc>
      </w:tr>
      <w:tr w:rsidR="001B4454" w:rsidRPr="00D66746" w14:paraId="29EFF494" w14:textId="77777777" w:rsidTr="00FD703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0EDB5CC5" w14:textId="77777777" w:rsidR="001B4454" w:rsidRPr="00206095" w:rsidRDefault="001B4454" w:rsidP="00150AB2">
            <w:pPr>
              <w:spacing w:after="0" w:line="240" w:lineRule="auto"/>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I prefer to access information digitally</w:t>
            </w:r>
          </w:p>
        </w:tc>
        <w:tc>
          <w:tcPr>
            <w:tcW w:w="1462" w:type="dxa"/>
            <w:noWrap/>
            <w:hideMark/>
          </w:tcPr>
          <w:p w14:paraId="1082AF4F"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22.0</w:t>
            </w:r>
          </w:p>
        </w:tc>
        <w:tc>
          <w:tcPr>
            <w:tcW w:w="1334" w:type="dxa"/>
            <w:noWrap/>
            <w:hideMark/>
          </w:tcPr>
          <w:p w14:paraId="6EB869BB"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20.5</w:t>
            </w:r>
          </w:p>
        </w:tc>
        <w:tc>
          <w:tcPr>
            <w:tcW w:w="1002" w:type="dxa"/>
            <w:noWrap/>
            <w:hideMark/>
          </w:tcPr>
          <w:p w14:paraId="33BD2DD6"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19.8</w:t>
            </w:r>
          </w:p>
        </w:tc>
        <w:tc>
          <w:tcPr>
            <w:tcW w:w="1135" w:type="dxa"/>
            <w:noWrap/>
            <w:hideMark/>
          </w:tcPr>
          <w:p w14:paraId="7B942ACD"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21.2</w:t>
            </w:r>
          </w:p>
        </w:tc>
        <w:tc>
          <w:tcPr>
            <w:tcW w:w="1401" w:type="dxa"/>
            <w:noWrap/>
            <w:hideMark/>
          </w:tcPr>
          <w:p w14:paraId="7E3B0649"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20.8</w:t>
            </w:r>
          </w:p>
        </w:tc>
        <w:tc>
          <w:tcPr>
            <w:tcW w:w="1008" w:type="dxa"/>
            <w:noWrap/>
            <w:hideMark/>
          </w:tcPr>
          <w:p w14:paraId="396D1CA0" w14:textId="77777777" w:rsidR="001B4454" w:rsidRPr="00206095" w:rsidRDefault="001B4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06095">
              <w:rPr>
                <w:rFonts w:ascii="Calibri" w:eastAsia="Times New Roman" w:hAnsi="Calibri" w:cs="Calibri"/>
                <w:color w:val="000000"/>
                <w:sz w:val="24"/>
                <w:szCs w:val="24"/>
                <w:lang w:eastAsia="en-GB"/>
              </w:rPr>
              <w:t>22.8</w:t>
            </w:r>
          </w:p>
        </w:tc>
      </w:tr>
    </w:tbl>
    <w:p w14:paraId="1645BC29" w14:textId="77777777" w:rsidR="00E0046F" w:rsidRPr="00BA50FD" w:rsidRDefault="00E0046F" w:rsidP="00E0046F">
      <w:pPr>
        <w:rPr>
          <w:sz w:val="24"/>
          <w:szCs w:val="24"/>
        </w:rPr>
      </w:pPr>
      <w:r w:rsidRPr="00BA50FD">
        <w:rPr>
          <w:i/>
          <w:sz w:val="24"/>
          <w:szCs w:val="24"/>
        </w:rPr>
        <w:t>Respondents could select multiple options so the total will exceed 100%</w:t>
      </w:r>
      <w:r>
        <w:rPr>
          <w:i/>
          <w:sz w:val="24"/>
          <w:szCs w:val="24"/>
        </w:rPr>
        <w:t>.</w:t>
      </w:r>
    </w:p>
    <w:p w14:paraId="4C40917B" w14:textId="467693AA" w:rsidR="00C40BD8" w:rsidRDefault="00C40BD8">
      <w:pPr>
        <w:spacing w:after="160" w:line="259" w:lineRule="auto"/>
        <w:rPr>
          <w:sz w:val="24"/>
          <w:szCs w:val="24"/>
        </w:rPr>
      </w:pPr>
      <w:r>
        <w:rPr>
          <w:sz w:val="24"/>
          <w:szCs w:val="24"/>
        </w:rPr>
        <w:br w:type="page"/>
      </w:r>
    </w:p>
    <w:p w14:paraId="4E0BB640" w14:textId="77777777" w:rsidR="00206095" w:rsidRDefault="00206095" w:rsidP="00B6245C">
      <w:pPr>
        <w:spacing w:after="0"/>
        <w:rPr>
          <w:sz w:val="24"/>
          <w:szCs w:val="24"/>
        </w:rPr>
      </w:pPr>
    </w:p>
    <w:tbl>
      <w:tblPr>
        <w:tblStyle w:val="GridTable5Dark-Accent6"/>
        <w:tblW w:w="9530" w:type="dxa"/>
        <w:tblLook w:val="04A0" w:firstRow="1" w:lastRow="0" w:firstColumn="1" w:lastColumn="0" w:noHBand="0" w:noVBand="1"/>
      </w:tblPr>
      <w:tblGrid>
        <w:gridCol w:w="2444"/>
        <w:gridCol w:w="1512"/>
        <w:gridCol w:w="1125"/>
        <w:gridCol w:w="1125"/>
        <w:gridCol w:w="923"/>
        <w:gridCol w:w="1125"/>
        <w:gridCol w:w="1276"/>
      </w:tblGrid>
      <w:tr w:rsidR="00C548C7" w:rsidRPr="00C548C7" w14:paraId="7E46EE6A" w14:textId="77777777" w:rsidTr="009A4E65">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444" w:type="dxa"/>
            <w:tcBorders>
              <w:right w:val="single" w:sz="4" w:space="0" w:color="FFFFFF" w:themeColor="background1"/>
            </w:tcBorders>
            <w:hideMark/>
          </w:tcPr>
          <w:p w14:paraId="209D4417" w14:textId="77777777" w:rsidR="00D66746" w:rsidRPr="00D66746" w:rsidRDefault="00D66746" w:rsidP="00D66746">
            <w:pPr>
              <w:spacing w:after="0" w:line="240" w:lineRule="auto"/>
              <w:rPr>
                <w:rFonts w:ascii="Calibri" w:eastAsia="Times New Roman" w:hAnsi="Calibri" w:cs="Calibri"/>
                <w:sz w:val="24"/>
                <w:szCs w:val="24"/>
                <w:lang w:eastAsia="en-GB"/>
              </w:rPr>
            </w:pPr>
            <w:r w:rsidRPr="00D66746">
              <w:rPr>
                <w:rFonts w:ascii="Calibri" w:eastAsia="Times New Roman" w:hAnsi="Calibri" w:cs="Calibri"/>
                <w:sz w:val="24"/>
                <w:szCs w:val="24"/>
                <w:lang w:eastAsia="en-GB"/>
              </w:rPr>
              <w:t>%</w:t>
            </w:r>
          </w:p>
        </w:tc>
        <w:tc>
          <w:tcPr>
            <w:tcW w:w="1512" w:type="dxa"/>
            <w:tcBorders>
              <w:left w:val="single" w:sz="4" w:space="0" w:color="FFFFFF" w:themeColor="background1"/>
              <w:right w:val="single" w:sz="4" w:space="0" w:color="FFFFFF" w:themeColor="background1"/>
            </w:tcBorders>
            <w:hideMark/>
          </w:tcPr>
          <w:p w14:paraId="4C49E1C6" w14:textId="656D8B00" w:rsidR="00D66746" w:rsidRPr="00D66746" w:rsidRDefault="00D66746" w:rsidP="00D6674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66746">
              <w:rPr>
                <w:rFonts w:ascii="Calibri" w:eastAsia="Times New Roman" w:hAnsi="Calibri" w:cs="Calibri"/>
                <w:sz w:val="24"/>
                <w:szCs w:val="24"/>
                <w:lang w:eastAsia="en-GB"/>
              </w:rPr>
              <w:t xml:space="preserve">All Respondents </w:t>
            </w:r>
          </w:p>
        </w:tc>
        <w:tc>
          <w:tcPr>
            <w:tcW w:w="1125" w:type="dxa"/>
            <w:tcBorders>
              <w:left w:val="single" w:sz="4" w:space="0" w:color="FFFFFF" w:themeColor="background1"/>
              <w:right w:val="single" w:sz="4" w:space="0" w:color="FFFFFF" w:themeColor="background1"/>
            </w:tcBorders>
            <w:hideMark/>
          </w:tcPr>
          <w:p w14:paraId="49674458" w14:textId="02EF361A" w:rsidR="00D66746" w:rsidRPr="00D66746" w:rsidRDefault="00D66746" w:rsidP="00D6674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66746">
              <w:rPr>
                <w:rFonts w:ascii="Calibri" w:eastAsia="Times New Roman" w:hAnsi="Calibri" w:cs="Calibri"/>
                <w:sz w:val="24"/>
                <w:szCs w:val="24"/>
                <w:lang w:eastAsia="en-GB"/>
              </w:rPr>
              <w:t>Least Deprived</w:t>
            </w:r>
          </w:p>
        </w:tc>
        <w:tc>
          <w:tcPr>
            <w:tcW w:w="1125" w:type="dxa"/>
            <w:tcBorders>
              <w:left w:val="single" w:sz="4" w:space="0" w:color="FFFFFF" w:themeColor="background1"/>
              <w:right w:val="single" w:sz="4" w:space="0" w:color="FFFFFF" w:themeColor="background1"/>
            </w:tcBorders>
            <w:hideMark/>
          </w:tcPr>
          <w:p w14:paraId="19B5AE86" w14:textId="29FCE2EE" w:rsidR="00D66746" w:rsidRPr="00D66746" w:rsidRDefault="00D66746" w:rsidP="00D6674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66746">
              <w:rPr>
                <w:rFonts w:ascii="Calibri" w:eastAsia="Times New Roman" w:hAnsi="Calibri" w:cs="Calibri"/>
                <w:sz w:val="24"/>
                <w:szCs w:val="24"/>
                <w:lang w:eastAsia="en-GB"/>
              </w:rPr>
              <w:t>Next Least Deprived</w:t>
            </w:r>
          </w:p>
        </w:tc>
        <w:tc>
          <w:tcPr>
            <w:tcW w:w="923" w:type="dxa"/>
            <w:tcBorders>
              <w:left w:val="single" w:sz="4" w:space="0" w:color="FFFFFF" w:themeColor="background1"/>
              <w:right w:val="single" w:sz="4" w:space="0" w:color="FFFFFF" w:themeColor="background1"/>
            </w:tcBorders>
            <w:hideMark/>
          </w:tcPr>
          <w:p w14:paraId="69F51A40" w14:textId="43BE86B3" w:rsidR="00D66746" w:rsidRPr="00D66746" w:rsidRDefault="00D66746" w:rsidP="00D6674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66746">
              <w:rPr>
                <w:rFonts w:ascii="Calibri" w:eastAsia="Times New Roman" w:hAnsi="Calibri" w:cs="Calibri"/>
                <w:sz w:val="24"/>
                <w:szCs w:val="24"/>
                <w:lang w:eastAsia="en-GB"/>
              </w:rPr>
              <w:t>Middle</w:t>
            </w:r>
          </w:p>
        </w:tc>
        <w:tc>
          <w:tcPr>
            <w:tcW w:w="1125" w:type="dxa"/>
            <w:tcBorders>
              <w:left w:val="single" w:sz="4" w:space="0" w:color="FFFFFF" w:themeColor="background1"/>
              <w:right w:val="single" w:sz="4" w:space="0" w:color="FFFFFF" w:themeColor="background1"/>
            </w:tcBorders>
            <w:hideMark/>
          </w:tcPr>
          <w:p w14:paraId="7AFD05B4" w14:textId="5AAB8069" w:rsidR="00D66746" w:rsidRPr="00D66746" w:rsidRDefault="00D66746" w:rsidP="00D6674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66746">
              <w:rPr>
                <w:rFonts w:ascii="Calibri" w:eastAsia="Times New Roman" w:hAnsi="Calibri" w:cs="Calibri"/>
                <w:sz w:val="24"/>
                <w:szCs w:val="24"/>
                <w:lang w:eastAsia="en-GB"/>
              </w:rPr>
              <w:t>Next Most Deprived</w:t>
            </w:r>
          </w:p>
        </w:tc>
        <w:tc>
          <w:tcPr>
            <w:tcW w:w="1276" w:type="dxa"/>
            <w:tcBorders>
              <w:left w:val="single" w:sz="4" w:space="0" w:color="FFFFFF" w:themeColor="background1"/>
            </w:tcBorders>
            <w:hideMark/>
          </w:tcPr>
          <w:p w14:paraId="57D0BF47" w14:textId="2B01A28E" w:rsidR="00D66746" w:rsidRPr="00D66746" w:rsidRDefault="00D66746" w:rsidP="00D66746">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66746">
              <w:rPr>
                <w:rFonts w:ascii="Calibri" w:eastAsia="Times New Roman" w:hAnsi="Calibri" w:cs="Calibri"/>
                <w:sz w:val="24"/>
                <w:szCs w:val="24"/>
                <w:lang w:eastAsia="en-GB"/>
              </w:rPr>
              <w:t>Most Deprived</w:t>
            </w:r>
          </w:p>
        </w:tc>
      </w:tr>
      <w:tr w:rsidR="00C548C7" w:rsidRPr="00C548C7" w14:paraId="11B1E1AF" w14:textId="77777777" w:rsidTr="009A4E65">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tcBorders>
              <w:right w:val="single" w:sz="4" w:space="0" w:color="FFFFFF" w:themeColor="background1"/>
            </w:tcBorders>
            <w:shd w:val="clear" w:color="auto" w:fill="27A096"/>
          </w:tcPr>
          <w:p w14:paraId="27E5E226" w14:textId="39240588" w:rsidR="00D66746" w:rsidRPr="00C548C7" w:rsidRDefault="00C548C7" w:rsidP="00D66746">
            <w:pPr>
              <w:spacing w:after="0" w:line="240" w:lineRule="auto"/>
              <w:rPr>
                <w:rFonts w:ascii="Calibri" w:eastAsia="Times New Roman" w:hAnsi="Calibri" w:cs="Calibri"/>
                <w:color w:val="FFFFFF" w:themeColor="background1"/>
                <w:sz w:val="24"/>
                <w:szCs w:val="24"/>
                <w:lang w:eastAsia="en-GB"/>
              </w:rPr>
            </w:pPr>
            <w:r>
              <w:rPr>
                <w:rFonts w:ascii="Calibri" w:eastAsia="Times New Roman" w:hAnsi="Calibri" w:cs="Calibri"/>
                <w:color w:val="FFFFFF" w:themeColor="background1"/>
                <w:sz w:val="24"/>
                <w:szCs w:val="24"/>
                <w:lang w:eastAsia="en-GB"/>
              </w:rPr>
              <w:t>Base</w:t>
            </w:r>
          </w:p>
        </w:tc>
        <w:tc>
          <w:tcPr>
            <w:tcW w:w="1512" w:type="dxa"/>
            <w:tcBorders>
              <w:left w:val="single" w:sz="4" w:space="0" w:color="FFFFFF" w:themeColor="background1"/>
              <w:right w:val="single" w:sz="4" w:space="0" w:color="FFFFFF" w:themeColor="background1"/>
            </w:tcBorders>
            <w:shd w:val="clear" w:color="auto" w:fill="27A096"/>
            <w:noWrap/>
          </w:tcPr>
          <w:p w14:paraId="39219456" w14:textId="6903FA78" w:rsidR="00D66746" w:rsidRPr="00C548C7" w:rsidRDefault="00C548C7"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2244</w:t>
            </w:r>
          </w:p>
        </w:tc>
        <w:tc>
          <w:tcPr>
            <w:tcW w:w="1125" w:type="dxa"/>
            <w:tcBorders>
              <w:left w:val="single" w:sz="4" w:space="0" w:color="FFFFFF" w:themeColor="background1"/>
              <w:right w:val="single" w:sz="4" w:space="0" w:color="FFFFFF" w:themeColor="background1"/>
            </w:tcBorders>
            <w:shd w:val="clear" w:color="auto" w:fill="27A096"/>
            <w:noWrap/>
          </w:tcPr>
          <w:p w14:paraId="58447A7D" w14:textId="49C16D19" w:rsidR="00D66746" w:rsidRPr="00C548C7" w:rsidRDefault="00C548C7"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384</w:t>
            </w:r>
          </w:p>
        </w:tc>
        <w:tc>
          <w:tcPr>
            <w:tcW w:w="1125" w:type="dxa"/>
            <w:tcBorders>
              <w:left w:val="single" w:sz="4" w:space="0" w:color="FFFFFF" w:themeColor="background1"/>
              <w:right w:val="single" w:sz="4" w:space="0" w:color="FFFFFF" w:themeColor="background1"/>
            </w:tcBorders>
            <w:shd w:val="clear" w:color="auto" w:fill="27A096"/>
            <w:noWrap/>
          </w:tcPr>
          <w:p w14:paraId="561BDFAE" w14:textId="093A3EA5" w:rsidR="00D66746" w:rsidRPr="00C548C7" w:rsidRDefault="00C548C7"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332</w:t>
            </w:r>
          </w:p>
        </w:tc>
        <w:tc>
          <w:tcPr>
            <w:tcW w:w="923" w:type="dxa"/>
            <w:tcBorders>
              <w:left w:val="single" w:sz="4" w:space="0" w:color="FFFFFF" w:themeColor="background1"/>
              <w:right w:val="single" w:sz="4" w:space="0" w:color="FFFFFF" w:themeColor="background1"/>
            </w:tcBorders>
            <w:shd w:val="clear" w:color="auto" w:fill="27A096"/>
            <w:noWrap/>
          </w:tcPr>
          <w:p w14:paraId="066100FD" w14:textId="73514914" w:rsidR="00D66746" w:rsidRPr="00C548C7" w:rsidRDefault="00C548C7"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297</w:t>
            </w:r>
          </w:p>
        </w:tc>
        <w:tc>
          <w:tcPr>
            <w:tcW w:w="1125" w:type="dxa"/>
            <w:tcBorders>
              <w:left w:val="single" w:sz="4" w:space="0" w:color="FFFFFF" w:themeColor="background1"/>
              <w:right w:val="single" w:sz="4" w:space="0" w:color="FFFFFF" w:themeColor="background1"/>
            </w:tcBorders>
            <w:shd w:val="clear" w:color="auto" w:fill="27A096"/>
            <w:noWrap/>
          </w:tcPr>
          <w:p w14:paraId="526F972B" w14:textId="326C90FC" w:rsidR="00D66746" w:rsidRPr="00C548C7" w:rsidRDefault="00C548C7"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313</w:t>
            </w:r>
          </w:p>
        </w:tc>
        <w:tc>
          <w:tcPr>
            <w:tcW w:w="1276" w:type="dxa"/>
            <w:tcBorders>
              <w:left w:val="single" w:sz="4" w:space="0" w:color="FFFFFF" w:themeColor="background1"/>
            </w:tcBorders>
            <w:shd w:val="clear" w:color="auto" w:fill="27A096"/>
            <w:noWrap/>
          </w:tcPr>
          <w:p w14:paraId="1E071B60" w14:textId="49FDFB01" w:rsidR="00D66746" w:rsidRPr="00C548C7" w:rsidRDefault="00C548C7"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234</w:t>
            </w:r>
          </w:p>
        </w:tc>
      </w:tr>
      <w:tr w:rsidR="00C40BD8" w:rsidRPr="00D66746" w14:paraId="36901597" w14:textId="77777777" w:rsidTr="00C40BD8">
        <w:trPr>
          <w:cnfStyle w:val="000000010000" w:firstRow="0" w:lastRow="0" w:firstColumn="0" w:lastColumn="0" w:oddVBand="0" w:evenVBand="0" w:oddHBand="0" w:evenHBand="1" w:firstRowFirstColumn="0" w:firstRowLastColumn="0" w:lastRowFirstColumn="0" w:lastRowLastColumn="0"/>
          <w:trHeight w:val="309"/>
        </w:trPr>
        <w:tc>
          <w:tcPr>
            <w:cnfStyle w:val="001000000000" w:firstRow="0" w:lastRow="0" w:firstColumn="1" w:lastColumn="0" w:oddVBand="0" w:evenVBand="0" w:oddHBand="0" w:evenHBand="0" w:firstRowFirstColumn="0" w:firstRowLastColumn="0" w:lastRowFirstColumn="0" w:lastRowLastColumn="0"/>
            <w:tcW w:w="9530" w:type="dxa"/>
            <w:gridSpan w:val="7"/>
            <w:shd w:val="clear" w:color="auto" w:fill="6EDCD4"/>
            <w:hideMark/>
          </w:tcPr>
          <w:p w14:paraId="50AA767A" w14:textId="1D1F0F72" w:rsidR="00C40BD8" w:rsidRPr="00D66746" w:rsidRDefault="00C40BD8" w:rsidP="00C40BD8">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Digitally: </w:t>
            </w:r>
          </w:p>
        </w:tc>
      </w:tr>
      <w:tr w:rsidR="00D66746" w:rsidRPr="00D66746" w14:paraId="7BC73063" w14:textId="77777777" w:rsidTr="00C40BD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50991194"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Websites</w:t>
            </w:r>
          </w:p>
        </w:tc>
        <w:tc>
          <w:tcPr>
            <w:tcW w:w="1512" w:type="dxa"/>
            <w:noWrap/>
            <w:hideMark/>
          </w:tcPr>
          <w:p w14:paraId="1B443ECC"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70.4</w:t>
            </w:r>
          </w:p>
        </w:tc>
        <w:tc>
          <w:tcPr>
            <w:tcW w:w="1125" w:type="dxa"/>
            <w:noWrap/>
            <w:hideMark/>
          </w:tcPr>
          <w:p w14:paraId="2429DE65"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74.0</w:t>
            </w:r>
          </w:p>
        </w:tc>
        <w:tc>
          <w:tcPr>
            <w:tcW w:w="1125" w:type="dxa"/>
            <w:noWrap/>
            <w:hideMark/>
          </w:tcPr>
          <w:p w14:paraId="75458AB3"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72.9</w:t>
            </w:r>
          </w:p>
        </w:tc>
        <w:tc>
          <w:tcPr>
            <w:tcW w:w="923" w:type="dxa"/>
            <w:noWrap/>
            <w:hideMark/>
          </w:tcPr>
          <w:p w14:paraId="07E6F635"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74.4</w:t>
            </w:r>
          </w:p>
        </w:tc>
        <w:tc>
          <w:tcPr>
            <w:tcW w:w="1125" w:type="dxa"/>
            <w:noWrap/>
            <w:hideMark/>
          </w:tcPr>
          <w:p w14:paraId="4280086D"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68.1</w:t>
            </w:r>
          </w:p>
        </w:tc>
        <w:tc>
          <w:tcPr>
            <w:tcW w:w="1276" w:type="dxa"/>
            <w:noWrap/>
            <w:hideMark/>
          </w:tcPr>
          <w:p w14:paraId="44D007C7"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63.2</w:t>
            </w:r>
          </w:p>
        </w:tc>
      </w:tr>
      <w:tr w:rsidR="00D66746" w:rsidRPr="00D66746" w14:paraId="15025701" w14:textId="77777777" w:rsidTr="00C40BD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239830AA"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Social Media</w:t>
            </w:r>
          </w:p>
        </w:tc>
        <w:tc>
          <w:tcPr>
            <w:tcW w:w="1512" w:type="dxa"/>
            <w:noWrap/>
            <w:hideMark/>
          </w:tcPr>
          <w:p w14:paraId="208FB669"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47.4</w:t>
            </w:r>
          </w:p>
        </w:tc>
        <w:tc>
          <w:tcPr>
            <w:tcW w:w="1125" w:type="dxa"/>
            <w:noWrap/>
            <w:hideMark/>
          </w:tcPr>
          <w:p w14:paraId="4455AD04"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43.5</w:t>
            </w:r>
          </w:p>
        </w:tc>
        <w:tc>
          <w:tcPr>
            <w:tcW w:w="1125" w:type="dxa"/>
            <w:noWrap/>
            <w:hideMark/>
          </w:tcPr>
          <w:p w14:paraId="25DB483F"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46.4</w:t>
            </w:r>
          </w:p>
        </w:tc>
        <w:tc>
          <w:tcPr>
            <w:tcW w:w="923" w:type="dxa"/>
            <w:noWrap/>
            <w:hideMark/>
          </w:tcPr>
          <w:p w14:paraId="686F71E6"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50.5</w:t>
            </w:r>
          </w:p>
        </w:tc>
        <w:tc>
          <w:tcPr>
            <w:tcW w:w="1125" w:type="dxa"/>
            <w:noWrap/>
            <w:hideMark/>
          </w:tcPr>
          <w:p w14:paraId="16717CAB"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46.0</w:t>
            </w:r>
          </w:p>
        </w:tc>
        <w:tc>
          <w:tcPr>
            <w:tcW w:w="1276" w:type="dxa"/>
            <w:noWrap/>
            <w:hideMark/>
          </w:tcPr>
          <w:p w14:paraId="1AC8661E"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47.9</w:t>
            </w:r>
          </w:p>
        </w:tc>
      </w:tr>
      <w:tr w:rsidR="00D66746" w:rsidRPr="00D66746" w14:paraId="5A4B622F" w14:textId="77777777" w:rsidTr="00C40BD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15D08D7E"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Email</w:t>
            </w:r>
          </w:p>
        </w:tc>
        <w:tc>
          <w:tcPr>
            <w:tcW w:w="1512" w:type="dxa"/>
            <w:noWrap/>
            <w:hideMark/>
          </w:tcPr>
          <w:p w14:paraId="7CD0E33A"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58.0</w:t>
            </w:r>
          </w:p>
        </w:tc>
        <w:tc>
          <w:tcPr>
            <w:tcW w:w="1125" w:type="dxa"/>
            <w:noWrap/>
            <w:hideMark/>
          </w:tcPr>
          <w:p w14:paraId="74AA1AB5"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61.5</w:t>
            </w:r>
          </w:p>
        </w:tc>
        <w:tc>
          <w:tcPr>
            <w:tcW w:w="1125" w:type="dxa"/>
            <w:noWrap/>
            <w:hideMark/>
          </w:tcPr>
          <w:p w14:paraId="3CCF8EA9"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62.3</w:t>
            </w:r>
          </w:p>
        </w:tc>
        <w:tc>
          <w:tcPr>
            <w:tcW w:w="923" w:type="dxa"/>
            <w:noWrap/>
            <w:hideMark/>
          </w:tcPr>
          <w:p w14:paraId="01A0BB72"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59.9</w:t>
            </w:r>
          </w:p>
        </w:tc>
        <w:tc>
          <w:tcPr>
            <w:tcW w:w="1125" w:type="dxa"/>
            <w:noWrap/>
            <w:hideMark/>
          </w:tcPr>
          <w:p w14:paraId="0E43B3EC"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58.1</w:t>
            </w:r>
          </w:p>
        </w:tc>
        <w:tc>
          <w:tcPr>
            <w:tcW w:w="1276" w:type="dxa"/>
            <w:noWrap/>
            <w:hideMark/>
          </w:tcPr>
          <w:p w14:paraId="565A1E5B"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57.7</w:t>
            </w:r>
          </w:p>
        </w:tc>
      </w:tr>
      <w:tr w:rsidR="00D66746" w:rsidRPr="00D66746" w14:paraId="41E1A988" w14:textId="77777777" w:rsidTr="00C40BD8">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1902946C"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Messaging platforms (e.g. WhatsApp groups)</w:t>
            </w:r>
          </w:p>
        </w:tc>
        <w:tc>
          <w:tcPr>
            <w:tcW w:w="1512" w:type="dxa"/>
            <w:noWrap/>
            <w:hideMark/>
          </w:tcPr>
          <w:p w14:paraId="1304A391"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18.5</w:t>
            </w:r>
          </w:p>
        </w:tc>
        <w:tc>
          <w:tcPr>
            <w:tcW w:w="1125" w:type="dxa"/>
            <w:noWrap/>
            <w:hideMark/>
          </w:tcPr>
          <w:p w14:paraId="3403AB39"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20.8</w:t>
            </w:r>
          </w:p>
        </w:tc>
        <w:tc>
          <w:tcPr>
            <w:tcW w:w="1125" w:type="dxa"/>
            <w:noWrap/>
            <w:hideMark/>
          </w:tcPr>
          <w:p w14:paraId="0BCC705E"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18.4</w:t>
            </w:r>
          </w:p>
        </w:tc>
        <w:tc>
          <w:tcPr>
            <w:tcW w:w="923" w:type="dxa"/>
            <w:noWrap/>
            <w:hideMark/>
          </w:tcPr>
          <w:p w14:paraId="3CFF84A4"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15.5</w:t>
            </w:r>
          </w:p>
        </w:tc>
        <w:tc>
          <w:tcPr>
            <w:tcW w:w="1125" w:type="dxa"/>
            <w:noWrap/>
            <w:hideMark/>
          </w:tcPr>
          <w:p w14:paraId="31904DCA"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19.8</w:t>
            </w:r>
          </w:p>
        </w:tc>
        <w:tc>
          <w:tcPr>
            <w:tcW w:w="1276" w:type="dxa"/>
            <w:noWrap/>
            <w:hideMark/>
          </w:tcPr>
          <w:p w14:paraId="0804F96E"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20.1</w:t>
            </w:r>
          </w:p>
        </w:tc>
      </w:tr>
      <w:tr w:rsidR="00D66746" w:rsidRPr="00D66746" w14:paraId="735198FB" w14:textId="77777777" w:rsidTr="00C40BD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0931A592"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Other digital format</w:t>
            </w:r>
          </w:p>
        </w:tc>
        <w:tc>
          <w:tcPr>
            <w:tcW w:w="1512" w:type="dxa"/>
            <w:noWrap/>
            <w:hideMark/>
          </w:tcPr>
          <w:p w14:paraId="50A97960"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2.8</w:t>
            </w:r>
          </w:p>
        </w:tc>
        <w:tc>
          <w:tcPr>
            <w:tcW w:w="1125" w:type="dxa"/>
            <w:noWrap/>
            <w:hideMark/>
          </w:tcPr>
          <w:p w14:paraId="10A23F94"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3.4</w:t>
            </w:r>
          </w:p>
        </w:tc>
        <w:tc>
          <w:tcPr>
            <w:tcW w:w="1125" w:type="dxa"/>
            <w:noWrap/>
            <w:hideMark/>
          </w:tcPr>
          <w:p w14:paraId="3B6DD33A"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2.1</w:t>
            </w:r>
          </w:p>
        </w:tc>
        <w:tc>
          <w:tcPr>
            <w:tcW w:w="923" w:type="dxa"/>
            <w:noWrap/>
            <w:hideMark/>
          </w:tcPr>
          <w:p w14:paraId="7F4D3654"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3.0</w:t>
            </w:r>
          </w:p>
        </w:tc>
        <w:tc>
          <w:tcPr>
            <w:tcW w:w="1125" w:type="dxa"/>
            <w:noWrap/>
            <w:hideMark/>
          </w:tcPr>
          <w:p w14:paraId="502A21AF"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1.9</w:t>
            </w:r>
          </w:p>
        </w:tc>
        <w:tc>
          <w:tcPr>
            <w:tcW w:w="1276" w:type="dxa"/>
            <w:noWrap/>
            <w:hideMark/>
          </w:tcPr>
          <w:p w14:paraId="7B5B2970"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3.8</w:t>
            </w:r>
          </w:p>
        </w:tc>
      </w:tr>
      <w:tr w:rsidR="00D66746" w:rsidRPr="00D66746" w14:paraId="5D3BCF60" w14:textId="77777777" w:rsidTr="00C40BD8">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1C66D996"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I don't want to / can't access information digitally</w:t>
            </w:r>
          </w:p>
        </w:tc>
        <w:tc>
          <w:tcPr>
            <w:tcW w:w="1512" w:type="dxa"/>
            <w:noWrap/>
            <w:hideMark/>
          </w:tcPr>
          <w:p w14:paraId="30B60178"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3.6</w:t>
            </w:r>
          </w:p>
        </w:tc>
        <w:tc>
          <w:tcPr>
            <w:tcW w:w="1125" w:type="dxa"/>
            <w:noWrap/>
            <w:hideMark/>
          </w:tcPr>
          <w:p w14:paraId="5163385A"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2.9</w:t>
            </w:r>
          </w:p>
        </w:tc>
        <w:tc>
          <w:tcPr>
            <w:tcW w:w="1125" w:type="dxa"/>
            <w:noWrap/>
            <w:hideMark/>
          </w:tcPr>
          <w:p w14:paraId="6675B3C7"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3.0</w:t>
            </w:r>
          </w:p>
        </w:tc>
        <w:tc>
          <w:tcPr>
            <w:tcW w:w="923" w:type="dxa"/>
            <w:noWrap/>
            <w:hideMark/>
          </w:tcPr>
          <w:p w14:paraId="4C7EC663"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2.0</w:t>
            </w:r>
          </w:p>
        </w:tc>
        <w:tc>
          <w:tcPr>
            <w:tcW w:w="1125" w:type="dxa"/>
            <w:noWrap/>
            <w:hideMark/>
          </w:tcPr>
          <w:p w14:paraId="368DAFCA"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4.8</w:t>
            </w:r>
          </w:p>
        </w:tc>
        <w:tc>
          <w:tcPr>
            <w:tcW w:w="1276" w:type="dxa"/>
            <w:noWrap/>
            <w:hideMark/>
          </w:tcPr>
          <w:p w14:paraId="749D9A77"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3.4</w:t>
            </w:r>
          </w:p>
        </w:tc>
      </w:tr>
      <w:tr w:rsidR="00C40BD8" w:rsidRPr="00D66746" w14:paraId="2906ACBA" w14:textId="77777777" w:rsidTr="00C40BD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shd w:val="clear" w:color="auto" w:fill="53D5CC"/>
            <w:hideMark/>
          </w:tcPr>
          <w:p w14:paraId="5A8F715C"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Non-Digital:</w:t>
            </w:r>
          </w:p>
        </w:tc>
        <w:tc>
          <w:tcPr>
            <w:tcW w:w="1512" w:type="dxa"/>
            <w:shd w:val="clear" w:color="auto" w:fill="53D5CC"/>
            <w:noWrap/>
            <w:hideMark/>
          </w:tcPr>
          <w:p w14:paraId="4BFCCE4F" w14:textId="77777777" w:rsidR="00D66746" w:rsidRPr="00D66746" w:rsidRDefault="00D66746"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 </w:t>
            </w:r>
          </w:p>
        </w:tc>
        <w:tc>
          <w:tcPr>
            <w:tcW w:w="1125" w:type="dxa"/>
            <w:shd w:val="clear" w:color="auto" w:fill="53D5CC"/>
            <w:noWrap/>
            <w:hideMark/>
          </w:tcPr>
          <w:p w14:paraId="3C837827" w14:textId="77777777" w:rsidR="00D66746" w:rsidRPr="00D66746" w:rsidRDefault="00D66746"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 </w:t>
            </w:r>
          </w:p>
        </w:tc>
        <w:tc>
          <w:tcPr>
            <w:tcW w:w="1125" w:type="dxa"/>
            <w:shd w:val="clear" w:color="auto" w:fill="53D5CC"/>
            <w:noWrap/>
            <w:hideMark/>
          </w:tcPr>
          <w:p w14:paraId="1AA546A3" w14:textId="77777777" w:rsidR="00D66746" w:rsidRPr="00D66746" w:rsidRDefault="00D66746"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 </w:t>
            </w:r>
          </w:p>
        </w:tc>
        <w:tc>
          <w:tcPr>
            <w:tcW w:w="923" w:type="dxa"/>
            <w:shd w:val="clear" w:color="auto" w:fill="53D5CC"/>
            <w:noWrap/>
            <w:hideMark/>
          </w:tcPr>
          <w:p w14:paraId="5193A638" w14:textId="77777777" w:rsidR="00D66746" w:rsidRPr="00D66746" w:rsidRDefault="00D66746"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 </w:t>
            </w:r>
          </w:p>
        </w:tc>
        <w:tc>
          <w:tcPr>
            <w:tcW w:w="1125" w:type="dxa"/>
            <w:shd w:val="clear" w:color="auto" w:fill="53D5CC"/>
            <w:noWrap/>
            <w:hideMark/>
          </w:tcPr>
          <w:p w14:paraId="285C855E" w14:textId="77777777" w:rsidR="00D66746" w:rsidRPr="00D66746" w:rsidRDefault="00D66746"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 </w:t>
            </w:r>
          </w:p>
        </w:tc>
        <w:tc>
          <w:tcPr>
            <w:tcW w:w="1276" w:type="dxa"/>
            <w:shd w:val="clear" w:color="auto" w:fill="53D5CC"/>
            <w:noWrap/>
            <w:hideMark/>
          </w:tcPr>
          <w:p w14:paraId="00752485" w14:textId="77777777" w:rsidR="00D66746" w:rsidRPr="00D66746" w:rsidRDefault="00D66746" w:rsidP="00D66746">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 </w:t>
            </w:r>
          </w:p>
        </w:tc>
      </w:tr>
      <w:tr w:rsidR="00D66746" w:rsidRPr="00D66746" w14:paraId="78D4C550" w14:textId="77777777" w:rsidTr="00C40BD8">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001D2E12"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Posters/flyers/leaflets in community buildings</w:t>
            </w:r>
          </w:p>
        </w:tc>
        <w:tc>
          <w:tcPr>
            <w:tcW w:w="1512" w:type="dxa"/>
            <w:noWrap/>
            <w:hideMark/>
          </w:tcPr>
          <w:p w14:paraId="7A7D26FD"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38.6</w:t>
            </w:r>
          </w:p>
        </w:tc>
        <w:tc>
          <w:tcPr>
            <w:tcW w:w="1125" w:type="dxa"/>
            <w:noWrap/>
            <w:hideMark/>
          </w:tcPr>
          <w:p w14:paraId="2E4DB42E"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39.3</w:t>
            </w:r>
          </w:p>
        </w:tc>
        <w:tc>
          <w:tcPr>
            <w:tcW w:w="1125" w:type="dxa"/>
            <w:noWrap/>
            <w:hideMark/>
          </w:tcPr>
          <w:p w14:paraId="7606277E"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42.5</w:t>
            </w:r>
          </w:p>
        </w:tc>
        <w:tc>
          <w:tcPr>
            <w:tcW w:w="923" w:type="dxa"/>
            <w:noWrap/>
            <w:hideMark/>
          </w:tcPr>
          <w:p w14:paraId="6526045B"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43.4</w:t>
            </w:r>
          </w:p>
        </w:tc>
        <w:tc>
          <w:tcPr>
            <w:tcW w:w="1125" w:type="dxa"/>
            <w:noWrap/>
            <w:hideMark/>
          </w:tcPr>
          <w:p w14:paraId="7E82135C"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42.2</w:t>
            </w:r>
          </w:p>
        </w:tc>
        <w:tc>
          <w:tcPr>
            <w:tcW w:w="1276" w:type="dxa"/>
            <w:noWrap/>
            <w:hideMark/>
          </w:tcPr>
          <w:p w14:paraId="5F2DBDBC"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35.0</w:t>
            </w:r>
          </w:p>
        </w:tc>
      </w:tr>
      <w:tr w:rsidR="00D66746" w:rsidRPr="00D66746" w14:paraId="2150A5E8" w14:textId="77777777" w:rsidTr="00C40BD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15A27D1C"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Newsletters</w:t>
            </w:r>
          </w:p>
        </w:tc>
        <w:tc>
          <w:tcPr>
            <w:tcW w:w="1512" w:type="dxa"/>
            <w:noWrap/>
            <w:hideMark/>
          </w:tcPr>
          <w:p w14:paraId="15A65625"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30.0</w:t>
            </w:r>
          </w:p>
        </w:tc>
        <w:tc>
          <w:tcPr>
            <w:tcW w:w="1125" w:type="dxa"/>
            <w:noWrap/>
            <w:hideMark/>
          </w:tcPr>
          <w:p w14:paraId="29437B0C"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29.9</w:t>
            </w:r>
          </w:p>
        </w:tc>
        <w:tc>
          <w:tcPr>
            <w:tcW w:w="1125" w:type="dxa"/>
            <w:noWrap/>
            <w:hideMark/>
          </w:tcPr>
          <w:p w14:paraId="1CD43847"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31.3</w:t>
            </w:r>
          </w:p>
        </w:tc>
        <w:tc>
          <w:tcPr>
            <w:tcW w:w="923" w:type="dxa"/>
            <w:noWrap/>
            <w:hideMark/>
          </w:tcPr>
          <w:p w14:paraId="147FC91F"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34.0</w:t>
            </w:r>
          </w:p>
        </w:tc>
        <w:tc>
          <w:tcPr>
            <w:tcW w:w="1125" w:type="dxa"/>
            <w:noWrap/>
            <w:hideMark/>
          </w:tcPr>
          <w:p w14:paraId="05536F20"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27.2</w:t>
            </w:r>
          </w:p>
        </w:tc>
        <w:tc>
          <w:tcPr>
            <w:tcW w:w="1276" w:type="dxa"/>
            <w:noWrap/>
            <w:hideMark/>
          </w:tcPr>
          <w:p w14:paraId="6CDACF53"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27.4</w:t>
            </w:r>
          </w:p>
        </w:tc>
      </w:tr>
      <w:tr w:rsidR="00D66746" w:rsidRPr="00D66746" w14:paraId="429F7AC7" w14:textId="77777777" w:rsidTr="00C40BD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2DF96769"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Radio</w:t>
            </w:r>
          </w:p>
        </w:tc>
        <w:tc>
          <w:tcPr>
            <w:tcW w:w="1512" w:type="dxa"/>
            <w:noWrap/>
            <w:hideMark/>
          </w:tcPr>
          <w:p w14:paraId="5400EE7A"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13.1</w:t>
            </w:r>
          </w:p>
        </w:tc>
        <w:tc>
          <w:tcPr>
            <w:tcW w:w="1125" w:type="dxa"/>
            <w:noWrap/>
            <w:hideMark/>
          </w:tcPr>
          <w:p w14:paraId="42C9952A"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10.9</w:t>
            </w:r>
          </w:p>
        </w:tc>
        <w:tc>
          <w:tcPr>
            <w:tcW w:w="1125" w:type="dxa"/>
            <w:noWrap/>
            <w:hideMark/>
          </w:tcPr>
          <w:p w14:paraId="4A6C33BD"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10.5</w:t>
            </w:r>
          </w:p>
        </w:tc>
        <w:tc>
          <w:tcPr>
            <w:tcW w:w="923" w:type="dxa"/>
            <w:noWrap/>
            <w:hideMark/>
          </w:tcPr>
          <w:p w14:paraId="3409BE71"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12.5</w:t>
            </w:r>
          </w:p>
        </w:tc>
        <w:tc>
          <w:tcPr>
            <w:tcW w:w="1125" w:type="dxa"/>
            <w:noWrap/>
            <w:hideMark/>
          </w:tcPr>
          <w:p w14:paraId="74DBB44A"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15.3</w:t>
            </w:r>
          </w:p>
        </w:tc>
        <w:tc>
          <w:tcPr>
            <w:tcW w:w="1276" w:type="dxa"/>
            <w:noWrap/>
            <w:hideMark/>
          </w:tcPr>
          <w:p w14:paraId="2BA0606A"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11.1</w:t>
            </w:r>
          </w:p>
        </w:tc>
      </w:tr>
      <w:tr w:rsidR="00D66746" w:rsidRPr="00D66746" w14:paraId="481C4DE0" w14:textId="77777777" w:rsidTr="00C40BD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7B360DF0"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Billboards/bus stops/screens</w:t>
            </w:r>
          </w:p>
        </w:tc>
        <w:tc>
          <w:tcPr>
            <w:tcW w:w="1512" w:type="dxa"/>
            <w:noWrap/>
            <w:hideMark/>
          </w:tcPr>
          <w:p w14:paraId="63C1B4BC"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22.4</w:t>
            </w:r>
          </w:p>
        </w:tc>
        <w:tc>
          <w:tcPr>
            <w:tcW w:w="1125" w:type="dxa"/>
            <w:noWrap/>
            <w:hideMark/>
          </w:tcPr>
          <w:p w14:paraId="193F7694"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17.4</w:t>
            </w:r>
          </w:p>
        </w:tc>
        <w:tc>
          <w:tcPr>
            <w:tcW w:w="1125" w:type="dxa"/>
            <w:noWrap/>
            <w:hideMark/>
          </w:tcPr>
          <w:p w14:paraId="32B4BCEB"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26.5</w:t>
            </w:r>
          </w:p>
        </w:tc>
        <w:tc>
          <w:tcPr>
            <w:tcW w:w="923" w:type="dxa"/>
            <w:noWrap/>
            <w:hideMark/>
          </w:tcPr>
          <w:p w14:paraId="5AC06334"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30.3</w:t>
            </w:r>
          </w:p>
        </w:tc>
        <w:tc>
          <w:tcPr>
            <w:tcW w:w="1125" w:type="dxa"/>
            <w:noWrap/>
            <w:hideMark/>
          </w:tcPr>
          <w:p w14:paraId="21AAA7F2"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24.9</w:t>
            </w:r>
          </w:p>
        </w:tc>
        <w:tc>
          <w:tcPr>
            <w:tcW w:w="1276" w:type="dxa"/>
            <w:noWrap/>
            <w:hideMark/>
          </w:tcPr>
          <w:p w14:paraId="2AF9B187"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17.1</w:t>
            </w:r>
          </w:p>
        </w:tc>
      </w:tr>
      <w:tr w:rsidR="00D66746" w:rsidRPr="00D66746" w14:paraId="2D4A0EFF" w14:textId="77777777" w:rsidTr="00C40BD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00E46F4F"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Letters</w:t>
            </w:r>
          </w:p>
        </w:tc>
        <w:tc>
          <w:tcPr>
            <w:tcW w:w="1512" w:type="dxa"/>
            <w:noWrap/>
            <w:hideMark/>
          </w:tcPr>
          <w:p w14:paraId="568ED083"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30.1</w:t>
            </w:r>
          </w:p>
        </w:tc>
        <w:tc>
          <w:tcPr>
            <w:tcW w:w="1125" w:type="dxa"/>
            <w:noWrap/>
            <w:hideMark/>
          </w:tcPr>
          <w:p w14:paraId="3FE20EE1"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27.9</w:t>
            </w:r>
          </w:p>
        </w:tc>
        <w:tc>
          <w:tcPr>
            <w:tcW w:w="1125" w:type="dxa"/>
            <w:noWrap/>
            <w:hideMark/>
          </w:tcPr>
          <w:p w14:paraId="5E619225"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32.8</w:t>
            </w:r>
          </w:p>
        </w:tc>
        <w:tc>
          <w:tcPr>
            <w:tcW w:w="923" w:type="dxa"/>
            <w:noWrap/>
            <w:hideMark/>
          </w:tcPr>
          <w:p w14:paraId="60308F6C"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30.0</w:t>
            </w:r>
          </w:p>
        </w:tc>
        <w:tc>
          <w:tcPr>
            <w:tcW w:w="1125" w:type="dxa"/>
            <w:noWrap/>
            <w:hideMark/>
          </w:tcPr>
          <w:p w14:paraId="41FB1759"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29.1</w:t>
            </w:r>
          </w:p>
        </w:tc>
        <w:tc>
          <w:tcPr>
            <w:tcW w:w="1276" w:type="dxa"/>
            <w:noWrap/>
            <w:hideMark/>
          </w:tcPr>
          <w:p w14:paraId="58BB8780"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35.9</w:t>
            </w:r>
          </w:p>
        </w:tc>
      </w:tr>
      <w:tr w:rsidR="00D66746" w:rsidRPr="00D66746" w14:paraId="272545DE" w14:textId="77777777" w:rsidTr="00C40BD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0D2E09C8"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Telephone/Text</w:t>
            </w:r>
          </w:p>
        </w:tc>
        <w:tc>
          <w:tcPr>
            <w:tcW w:w="1512" w:type="dxa"/>
            <w:noWrap/>
            <w:hideMark/>
          </w:tcPr>
          <w:p w14:paraId="3A39F986"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9.7</w:t>
            </w:r>
          </w:p>
        </w:tc>
        <w:tc>
          <w:tcPr>
            <w:tcW w:w="1125" w:type="dxa"/>
            <w:noWrap/>
            <w:hideMark/>
          </w:tcPr>
          <w:p w14:paraId="5D26688A"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8.1</w:t>
            </w:r>
          </w:p>
        </w:tc>
        <w:tc>
          <w:tcPr>
            <w:tcW w:w="1125" w:type="dxa"/>
            <w:noWrap/>
            <w:hideMark/>
          </w:tcPr>
          <w:p w14:paraId="25854E53"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8.7</w:t>
            </w:r>
          </w:p>
        </w:tc>
        <w:tc>
          <w:tcPr>
            <w:tcW w:w="923" w:type="dxa"/>
            <w:noWrap/>
            <w:hideMark/>
          </w:tcPr>
          <w:p w14:paraId="061A97FA"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10.4</w:t>
            </w:r>
          </w:p>
        </w:tc>
        <w:tc>
          <w:tcPr>
            <w:tcW w:w="1125" w:type="dxa"/>
            <w:noWrap/>
            <w:hideMark/>
          </w:tcPr>
          <w:p w14:paraId="454512C8"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9.6</w:t>
            </w:r>
          </w:p>
        </w:tc>
        <w:tc>
          <w:tcPr>
            <w:tcW w:w="1276" w:type="dxa"/>
            <w:noWrap/>
            <w:hideMark/>
          </w:tcPr>
          <w:p w14:paraId="05EE6F02"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12.0</w:t>
            </w:r>
          </w:p>
        </w:tc>
      </w:tr>
      <w:tr w:rsidR="00D66746" w:rsidRPr="00D66746" w14:paraId="56808051" w14:textId="77777777" w:rsidTr="00C40BD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44" w:type="dxa"/>
            <w:hideMark/>
          </w:tcPr>
          <w:p w14:paraId="5BF61A95"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Other non-digital format</w:t>
            </w:r>
          </w:p>
        </w:tc>
        <w:tc>
          <w:tcPr>
            <w:tcW w:w="1512" w:type="dxa"/>
            <w:noWrap/>
            <w:hideMark/>
          </w:tcPr>
          <w:p w14:paraId="0B66A42B"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1.7</w:t>
            </w:r>
          </w:p>
        </w:tc>
        <w:tc>
          <w:tcPr>
            <w:tcW w:w="1125" w:type="dxa"/>
            <w:noWrap/>
            <w:hideMark/>
          </w:tcPr>
          <w:p w14:paraId="7BB4B785"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2.1</w:t>
            </w:r>
          </w:p>
        </w:tc>
        <w:tc>
          <w:tcPr>
            <w:tcW w:w="1125" w:type="dxa"/>
            <w:noWrap/>
            <w:hideMark/>
          </w:tcPr>
          <w:p w14:paraId="5EF16878"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1.5</w:t>
            </w:r>
          </w:p>
        </w:tc>
        <w:tc>
          <w:tcPr>
            <w:tcW w:w="923" w:type="dxa"/>
            <w:noWrap/>
            <w:hideMark/>
          </w:tcPr>
          <w:p w14:paraId="6E41A6DF"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0.7</w:t>
            </w:r>
          </w:p>
        </w:tc>
        <w:tc>
          <w:tcPr>
            <w:tcW w:w="1125" w:type="dxa"/>
            <w:noWrap/>
            <w:hideMark/>
          </w:tcPr>
          <w:p w14:paraId="67ABACB3"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1.6</w:t>
            </w:r>
          </w:p>
        </w:tc>
        <w:tc>
          <w:tcPr>
            <w:tcW w:w="1276" w:type="dxa"/>
            <w:noWrap/>
            <w:hideMark/>
          </w:tcPr>
          <w:p w14:paraId="400D3A40" w14:textId="77777777" w:rsidR="00D66746" w:rsidRPr="00D66746" w:rsidRDefault="00D66746" w:rsidP="00D667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2.6</w:t>
            </w:r>
          </w:p>
        </w:tc>
      </w:tr>
      <w:tr w:rsidR="00D66746" w:rsidRPr="00D66746" w14:paraId="20AB3EBE" w14:textId="77777777" w:rsidTr="00C40BD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444" w:type="dxa"/>
            <w:hideMark/>
          </w:tcPr>
          <w:p w14:paraId="1AC77FD1" w14:textId="77777777" w:rsidR="00D66746" w:rsidRPr="00D66746" w:rsidRDefault="00D66746" w:rsidP="00D66746">
            <w:pPr>
              <w:spacing w:after="0" w:line="240" w:lineRule="auto"/>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I prefer to access information digitally</w:t>
            </w:r>
          </w:p>
        </w:tc>
        <w:tc>
          <w:tcPr>
            <w:tcW w:w="1512" w:type="dxa"/>
            <w:noWrap/>
            <w:hideMark/>
          </w:tcPr>
          <w:p w14:paraId="727F26FA"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22.0</w:t>
            </w:r>
          </w:p>
        </w:tc>
        <w:tc>
          <w:tcPr>
            <w:tcW w:w="1125" w:type="dxa"/>
            <w:noWrap/>
            <w:hideMark/>
          </w:tcPr>
          <w:p w14:paraId="13072B8D"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27.3</w:t>
            </w:r>
          </w:p>
        </w:tc>
        <w:tc>
          <w:tcPr>
            <w:tcW w:w="1125" w:type="dxa"/>
            <w:noWrap/>
            <w:hideMark/>
          </w:tcPr>
          <w:p w14:paraId="151E74E6"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25.9</w:t>
            </w:r>
          </w:p>
        </w:tc>
        <w:tc>
          <w:tcPr>
            <w:tcW w:w="923" w:type="dxa"/>
            <w:noWrap/>
            <w:hideMark/>
          </w:tcPr>
          <w:p w14:paraId="4C7769A1"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22.2</w:t>
            </w:r>
          </w:p>
        </w:tc>
        <w:tc>
          <w:tcPr>
            <w:tcW w:w="1125" w:type="dxa"/>
            <w:noWrap/>
            <w:hideMark/>
          </w:tcPr>
          <w:p w14:paraId="1C1C29AC"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17.3</w:t>
            </w:r>
          </w:p>
        </w:tc>
        <w:tc>
          <w:tcPr>
            <w:tcW w:w="1276" w:type="dxa"/>
            <w:noWrap/>
            <w:hideMark/>
          </w:tcPr>
          <w:p w14:paraId="7F775956" w14:textId="77777777" w:rsidR="00D66746" w:rsidRPr="00D66746" w:rsidRDefault="00D66746" w:rsidP="00D667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66746">
              <w:rPr>
                <w:rFonts w:ascii="Calibri" w:eastAsia="Times New Roman" w:hAnsi="Calibri" w:cs="Calibri"/>
                <w:color w:val="000000"/>
                <w:sz w:val="24"/>
                <w:szCs w:val="24"/>
                <w:lang w:eastAsia="en-GB"/>
              </w:rPr>
              <w:t>23.5</w:t>
            </w:r>
          </w:p>
        </w:tc>
      </w:tr>
    </w:tbl>
    <w:p w14:paraId="7B450E86" w14:textId="77777777" w:rsidR="00E0046F" w:rsidRPr="00BA50FD" w:rsidRDefault="00E0046F" w:rsidP="00E0046F">
      <w:pPr>
        <w:rPr>
          <w:sz w:val="24"/>
          <w:szCs w:val="24"/>
        </w:rPr>
      </w:pPr>
      <w:r w:rsidRPr="00BA50FD">
        <w:rPr>
          <w:i/>
          <w:sz w:val="24"/>
          <w:szCs w:val="24"/>
        </w:rPr>
        <w:t>Respondents could select multiple options so the total will exceed 100%</w:t>
      </w:r>
      <w:r>
        <w:rPr>
          <w:i/>
          <w:sz w:val="24"/>
          <w:szCs w:val="24"/>
        </w:rPr>
        <w:t>.</w:t>
      </w:r>
    </w:p>
    <w:p w14:paraId="5CD106AB" w14:textId="77777777" w:rsidR="00D66746" w:rsidRPr="00FD0EF8" w:rsidRDefault="00D66746" w:rsidP="00B6245C">
      <w:pPr>
        <w:spacing w:after="0"/>
        <w:rPr>
          <w:sz w:val="24"/>
          <w:szCs w:val="24"/>
        </w:rPr>
      </w:pPr>
    </w:p>
    <w:p w14:paraId="79D49F34" w14:textId="77777777" w:rsidR="00CF18BA" w:rsidRDefault="00CF18BA">
      <w:pPr>
        <w:spacing w:after="160" w:line="259" w:lineRule="auto"/>
        <w:rPr>
          <w:rFonts w:asciiTheme="majorHAnsi" w:eastAsiaTheme="majorEastAsia" w:hAnsiTheme="majorHAnsi" w:cstheme="majorBidi"/>
          <w:color w:val="2F5496" w:themeColor="accent1" w:themeShade="BF"/>
          <w:sz w:val="32"/>
          <w:szCs w:val="24"/>
        </w:rPr>
      </w:pPr>
      <w:r>
        <w:br w:type="page"/>
      </w:r>
    </w:p>
    <w:p w14:paraId="12898307" w14:textId="6912AADA" w:rsidR="000621C2" w:rsidRDefault="00CF18BA" w:rsidP="004F00ED">
      <w:pPr>
        <w:pStyle w:val="Heading3"/>
      </w:pPr>
      <w:bookmarkStart w:id="62" w:name="_Why_Do_You"/>
      <w:bookmarkStart w:id="63" w:name="_Toc197967208"/>
      <w:bookmarkEnd w:id="62"/>
      <w:r>
        <w:lastRenderedPageBreak/>
        <w:t>Why Do You Disagree That Contacting the Council is Simple?</w:t>
      </w:r>
      <w:bookmarkEnd w:id="63"/>
    </w:p>
    <w:p w14:paraId="6FE0662F" w14:textId="12068352" w:rsidR="00A13530" w:rsidRPr="00A13530" w:rsidRDefault="00A13530" w:rsidP="00A13530">
      <w:pPr>
        <w:rPr>
          <w:i/>
          <w:iCs/>
          <w:color w:val="7030A0"/>
          <w:sz w:val="24"/>
          <w:szCs w:val="24"/>
        </w:rPr>
      </w:pPr>
      <w:hyperlink w:anchor="Appendix03" w:history="1">
        <w:r w:rsidRPr="00FD0EF8">
          <w:rPr>
            <w:rStyle w:val="Hyperlink"/>
            <w:i/>
            <w:iCs/>
            <w:sz w:val="24"/>
            <w:szCs w:val="24"/>
          </w:rPr>
          <w:t>Click here to return to the main report</w:t>
        </w:r>
      </w:hyperlink>
    </w:p>
    <w:p w14:paraId="2B19A988" w14:textId="77777777" w:rsidR="000621C2" w:rsidRDefault="000621C2" w:rsidP="00B6245C">
      <w:pPr>
        <w:spacing w:after="0"/>
        <w:rPr>
          <w:sz w:val="24"/>
          <w:szCs w:val="24"/>
        </w:rPr>
      </w:pPr>
    </w:p>
    <w:tbl>
      <w:tblPr>
        <w:tblStyle w:val="GridTable5Dark-Accent6"/>
        <w:tblW w:w="9209" w:type="dxa"/>
        <w:tblLook w:val="04E0" w:firstRow="1" w:lastRow="1" w:firstColumn="1" w:lastColumn="0" w:noHBand="0" w:noVBand="1"/>
      </w:tblPr>
      <w:tblGrid>
        <w:gridCol w:w="1980"/>
        <w:gridCol w:w="960"/>
        <w:gridCol w:w="960"/>
        <w:gridCol w:w="5309"/>
      </w:tblGrid>
      <w:tr w:rsidR="001C5F0A" w:rsidRPr="00A87DED" w14:paraId="5C3738F5"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E52939F" w14:textId="77777777" w:rsidR="001C5F0A" w:rsidRPr="00A87DED" w:rsidRDefault="001C5F0A" w:rsidP="00150AB2">
            <w:pPr>
              <w:spacing w:after="0" w:line="240" w:lineRule="auto"/>
              <w:rPr>
                <w:rFonts w:ascii="Calibri" w:eastAsia="Times New Roman" w:hAnsi="Calibri" w:cs="Calibri"/>
                <w:sz w:val="24"/>
                <w:szCs w:val="24"/>
                <w:lang w:eastAsia="en-GB"/>
              </w:rPr>
            </w:pPr>
            <w:r w:rsidRPr="00A87DED">
              <w:rPr>
                <w:rFonts w:ascii="Calibri" w:eastAsia="Times New Roman" w:hAnsi="Calibri" w:cs="Calibri"/>
                <w:sz w:val="24"/>
                <w:szCs w:val="24"/>
                <w:lang w:eastAsia="en-GB"/>
              </w:rPr>
              <w:t>Theme</w:t>
            </w:r>
          </w:p>
        </w:tc>
        <w:tc>
          <w:tcPr>
            <w:tcW w:w="960" w:type="dxa"/>
            <w:noWrap/>
            <w:hideMark/>
          </w:tcPr>
          <w:p w14:paraId="40F636C5" w14:textId="77777777" w:rsidR="001C5F0A" w:rsidRPr="00A87DED" w:rsidRDefault="001C5F0A"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87DED">
              <w:rPr>
                <w:rFonts w:ascii="Calibri" w:eastAsia="Times New Roman" w:hAnsi="Calibri" w:cs="Calibri"/>
                <w:sz w:val="24"/>
                <w:szCs w:val="24"/>
                <w:lang w:eastAsia="en-GB"/>
              </w:rPr>
              <w:t>No.</w:t>
            </w:r>
          </w:p>
        </w:tc>
        <w:tc>
          <w:tcPr>
            <w:tcW w:w="960" w:type="dxa"/>
            <w:noWrap/>
            <w:hideMark/>
          </w:tcPr>
          <w:p w14:paraId="409FEEB8" w14:textId="77777777" w:rsidR="001C5F0A" w:rsidRPr="00A87DED" w:rsidRDefault="001C5F0A"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87DED">
              <w:rPr>
                <w:rFonts w:ascii="Calibri" w:eastAsia="Times New Roman" w:hAnsi="Calibri" w:cs="Calibri"/>
                <w:sz w:val="24"/>
                <w:szCs w:val="24"/>
                <w:lang w:eastAsia="en-GB"/>
              </w:rPr>
              <w:t>%</w:t>
            </w:r>
          </w:p>
        </w:tc>
        <w:tc>
          <w:tcPr>
            <w:tcW w:w="5309" w:type="dxa"/>
            <w:noWrap/>
            <w:hideMark/>
          </w:tcPr>
          <w:p w14:paraId="5295E9CD" w14:textId="77777777" w:rsidR="001C5F0A" w:rsidRPr="00A87DED" w:rsidRDefault="001C5F0A"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87DED">
              <w:rPr>
                <w:rFonts w:ascii="Calibri" w:eastAsia="Times New Roman" w:hAnsi="Calibri" w:cs="Calibri"/>
                <w:sz w:val="24"/>
                <w:szCs w:val="24"/>
                <w:lang w:eastAsia="en-GB"/>
              </w:rPr>
              <w:t>Example Comments</w:t>
            </w:r>
          </w:p>
        </w:tc>
      </w:tr>
      <w:tr w:rsidR="001C5F0A" w:rsidRPr="00A87DED" w14:paraId="063BCD4B" w14:textId="77777777" w:rsidTr="00150AB2">
        <w:trPr>
          <w:cnfStyle w:val="000000100000" w:firstRow="0" w:lastRow="0" w:firstColumn="0" w:lastColumn="0" w:oddVBand="0" w:evenVBand="0" w:oddHBand="1" w:evenHBand="0" w:firstRowFirstColumn="0" w:firstRowLastColumn="0" w:lastRowFirstColumn="0" w:lastRowLastColumn="0"/>
          <w:trHeight w:val="892"/>
        </w:trPr>
        <w:tc>
          <w:tcPr>
            <w:cnfStyle w:val="001000000000" w:firstRow="0" w:lastRow="0" w:firstColumn="1" w:lastColumn="0" w:oddVBand="0" w:evenVBand="0" w:oddHBand="0" w:evenHBand="0" w:firstRowFirstColumn="0" w:firstRowLastColumn="0" w:lastRowFirstColumn="0" w:lastRowLastColumn="0"/>
            <w:tcW w:w="1980" w:type="dxa"/>
            <w:hideMark/>
          </w:tcPr>
          <w:p w14:paraId="4D9106E3"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Issues with C2C / when phoning the Council</w:t>
            </w:r>
          </w:p>
        </w:tc>
        <w:tc>
          <w:tcPr>
            <w:tcW w:w="960" w:type="dxa"/>
            <w:noWrap/>
            <w:hideMark/>
          </w:tcPr>
          <w:p w14:paraId="4FC22448"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182</w:t>
            </w:r>
          </w:p>
        </w:tc>
        <w:tc>
          <w:tcPr>
            <w:tcW w:w="960" w:type="dxa"/>
            <w:noWrap/>
            <w:hideMark/>
          </w:tcPr>
          <w:p w14:paraId="65F6B49F"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41.8</w:t>
            </w:r>
          </w:p>
        </w:tc>
        <w:tc>
          <w:tcPr>
            <w:tcW w:w="5309" w:type="dxa"/>
            <w:noWrap/>
            <w:hideMark/>
          </w:tcPr>
          <w:p w14:paraId="447C2921" w14:textId="456A2781"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146D6">
              <w:rPr>
                <w:i/>
                <w:sz w:val="24"/>
                <w:szCs w:val="24"/>
              </w:rPr>
              <w:t>Recent example - had to wait on telephone for 45 minutes to speak to someone in person about council tax</w:t>
            </w:r>
          </w:p>
          <w:p w14:paraId="6A42AA02" w14:textId="77777777"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412B89">
              <w:rPr>
                <w:i/>
                <w:sz w:val="24"/>
                <w:szCs w:val="24"/>
              </w:rPr>
              <w:t xml:space="preserve">nobody never answers the phone . emails are ignored and excuses are given that </w:t>
            </w:r>
            <w:proofErr w:type="spellStart"/>
            <w:r w:rsidRPr="00412B89">
              <w:rPr>
                <w:i/>
                <w:sz w:val="24"/>
                <w:szCs w:val="24"/>
              </w:rPr>
              <w:t>its</w:t>
            </w:r>
            <w:proofErr w:type="spellEnd"/>
            <w:r w:rsidRPr="00412B89">
              <w:rPr>
                <w:i/>
                <w:sz w:val="24"/>
                <w:szCs w:val="24"/>
              </w:rPr>
              <w:t xml:space="preserve"> not my department. there appears to be a complete lack of accountability</w:t>
            </w:r>
          </w:p>
          <w:p w14:paraId="1A80F275" w14:textId="77777777"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0E6FFF">
              <w:rPr>
                <w:i/>
                <w:sz w:val="24"/>
                <w:szCs w:val="24"/>
              </w:rPr>
              <w:t xml:space="preserve">Your C2C service is </w:t>
            </w:r>
            <w:proofErr w:type="gramStart"/>
            <w:r w:rsidRPr="000E6FFF">
              <w:rPr>
                <w:i/>
                <w:sz w:val="24"/>
                <w:szCs w:val="24"/>
              </w:rPr>
              <w:t>pretty hopeless</w:t>
            </w:r>
            <w:proofErr w:type="gramEnd"/>
          </w:p>
          <w:p w14:paraId="5FE24346" w14:textId="77777777" w:rsidR="001C5F0A" w:rsidRPr="00A87DED"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5037A">
              <w:rPr>
                <w:i/>
                <w:sz w:val="24"/>
                <w:szCs w:val="24"/>
              </w:rPr>
              <w:t xml:space="preserve">Sometimes you can't find the correct place </w:t>
            </w:r>
            <w:proofErr w:type="gramStart"/>
            <w:r w:rsidRPr="0035037A">
              <w:rPr>
                <w:i/>
                <w:sz w:val="24"/>
                <w:szCs w:val="24"/>
              </w:rPr>
              <w:t>online</w:t>
            </w:r>
            <w:proofErr w:type="gramEnd"/>
            <w:r w:rsidRPr="0035037A">
              <w:rPr>
                <w:i/>
                <w:sz w:val="24"/>
                <w:szCs w:val="24"/>
              </w:rPr>
              <w:t xml:space="preserve"> so you have to phone, then they always tell you there's a high volume of calls  and to go online. NOT acceptable. </w:t>
            </w:r>
            <w:proofErr w:type="spellStart"/>
            <w:r w:rsidRPr="0035037A">
              <w:rPr>
                <w:i/>
                <w:sz w:val="24"/>
                <w:szCs w:val="24"/>
              </w:rPr>
              <w:t>BObbi</w:t>
            </w:r>
            <w:proofErr w:type="spellEnd"/>
            <w:r w:rsidRPr="0035037A">
              <w:rPr>
                <w:i/>
                <w:sz w:val="24"/>
                <w:szCs w:val="24"/>
              </w:rPr>
              <w:t xml:space="preserve"> the chat bot is useless  </w:t>
            </w:r>
          </w:p>
        </w:tc>
      </w:tr>
      <w:tr w:rsidR="001C5F0A" w:rsidRPr="00A87DED" w14:paraId="610F0AA2" w14:textId="77777777" w:rsidTr="00150AB2">
        <w:trPr>
          <w:cnfStyle w:val="000000010000" w:firstRow="0" w:lastRow="0" w:firstColumn="0" w:lastColumn="0" w:oddVBand="0" w:evenVBand="0" w:oddHBand="0" w:evenHBand="1"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1980" w:type="dxa"/>
            <w:hideMark/>
          </w:tcPr>
          <w:p w14:paraId="3F3F6933"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Poor digital channels</w:t>
            </w:r>
          </w:p>
        </w:tc>
        <w:tc>
          <w:tcPr>
            <w:tcW w:w="960" w:type="dxa"/>
            <w:noWrap/>
            <w:hideMark/>
          </w:tcPr>
          <w:p w14:paraId="7EB390C8"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75</w:t>
            </w:r>
          </w:p>
        </w:tc>
        <w:tc>
          <w:tcPr>
            <w:tcW w:w="960" w:type="dxa"/>
            <w:noWrap/>
            <w:hideMark/>
          </w:tcPr>
          <w:p w14:paraId="49C63EE5"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17.2</w:t>
            </w:r>
          </w:p>
        </w:tc>
        <w:tc>
          <w:tcPr>
            <w:tcW w:w="5309" w:type="dxa"/>
            <w:noWrap/>
            <w:hideMark/>
          </w:tcPr>
          <w:p w14:paraId="5567A2F1" w14:textId="6B5F631C" w:rsidR="001C5F0A"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C21E8C">
              <w:rPr>
                <w:i/>
                <w:sz w:val="24"/>
                <w:szCs w:val="24"/>
              </w:rPr>
              <w:t xml:space="preserve">C2C has long wait times. I suspect due to budget cuts. Why can’t I contact the council via What’s App.  Digital channels haven’t developed fast enough. Planning doesn’t have a phone </w:t>
            </w:r>
            <w:proofErr w:type="gramStart"/>
            <w:r w:rsidRPr="00C21E8C">
              <w:rPr>
                <w:i/>
                <w:sz w:val="24"/>
                <w:szCs w:val="24"/>
              </w:rPr>
              <w:t>line</w:t>
            </w:r>
            <w:proofErr w:type="gramEnd"/>
            <w:r w:rsidRPr="00C21E8C">
              <w:rPr>
                <w:i/>
                <w:sz w:val="24"/>
                <w:szCs w:val="24"/>
              </w:rPr>
              <w:t xml:space="preserve"> and their digital services are poor and challenging to navigate.</w:t>
            </w:r>
          </w:p>
          <w:p w14:paraId="03E2E9E5" w14:textId="77777777" w:rsidR="001C5F0A"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35425">
              <w:rPr>
                <w:i/>
                <w:sz w:val="24"/>
                <w:szCs w:val="24"/>
              </w:rPr>
              <w:t>The website it complicated and poorly designed. You can only find information on set certain things. Anything else is very difficult to do</w:t>
            </w:r>
          </w:p>
          <w:p w14:paraId="3333B0B6" w14:textId="77777777" w:rsidR="001C5F0A" w:rsidRPr="00A87DED"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ED6452">
              <w:rPr>
                <w:i/>
                <w:sz w:val="24"/>
                <w:szCs w:val="24"/>
              </w:rPr>
              <w:t>No one there when I want them. Responses to emails takes too long. Website is hopeless</w:t>
            </w:r>
          </w:p>
        </w:tc>
      </w:tr>
      <w:tr w:rsidR="001C5F0A" w:rsidRPr="00A87DED" w14:paraId="5C4021F6" w14:textId="77777777" w:rsidTr="00150AB2">
        <w:trPr>
          <w:cnfStyle w:val="000000100000" w:firstRow="0" w:lastRow="0" w:firstColumn="0" w:lastColumn="0" w:oddVBand="0" w:evenVBand="0" w:oddHBand="1" w:evenHBand="0" w:firstRowFirstColumn="0" w:firstRowLastColumn="0" w:lastRowFirstColumn="0" w:lastRowLastColumn="0"/>
          <w:trHeight w:val="1270"/>
        </w:trPr>
        <w:tc>
          <w:tcPr>
            <w:cnfStyle w:val="001000000000" w:firstRow="0" w:lastRow="0" w:firstColumn="1" w:lastColumn="0" w:oddVBand="0" w:evenVBand="0" w:oddHBand="0" w:evenHBand="0" w:firstRowFirstColumn="0" w:firstRowLastColumn="0" w:lastRowFirstColumn="0" w:lastRowLastColumn="0"/>
            <w:tcW w:w="1980" w:type="dxa"/>
            <w:hideMark/>
          </w:tcPr>
          <w:p w14:paraId="1917E4DC"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Time taken to answer / respond - Method not specified</w:t>
            </w:r>
          </w:p>
        </w:tc>
        <w:tc>
          <w:tcPr>
            <w:tcW w:w="960" w:type="dxa"/>
            <w:noWrap/>
            <w:hideMark/>
          </w:tcPr>
          <w:p w14:paraId="44B39700"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51</w:t>
            </w:r>
          </w:p>
        </w:tc>
        <w:tc>
          <w:tcPr>
            <w:tcW w:w="960" w:type="dxa"/>
            <w:noWrap/>
            <w:hideMark/>
          </w:tcPr>
          <w:p w14:paraId="38B4B4FD"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11.7</w:t>
            </w:r>
          </w:p>
        </w:tc>
        <w:tc>
          <w:tcPr>
            <w:tcW w:w="5309" w:type="dxa"/>
            <w:noWrap/>
            <w:hideMark/>
          </w:tcPr>
          <w:p w14:paraId="07902D86" w14:textId="77777777"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FA2C8B">
              <w:rPr>
                <w:i/>
                <w:sz w:val="24"/>
                <w:szCs w:val="24"/>
              </w:rPr>
              <w:t xml:space="preserve">Well. I complained to the council and councillor </w:t>
            </w:r>
            <w:r>
              <w:rPr>
                <w:i/>
                <w:sz w:val="24"/>
                <w:szCs w:val="24"/>
              </w:rPr>
              <w:t>XXX</w:t>
            </w:r>
            <w:r w:rsidRPr="00FA2C8B">
              <w:rPr>
                <w:i/>
                <w:sz w:val="24"/>
                <w:szCs w:val="24"/>
              </w:rPr>
              <w:t>. And what must be 3 months I have had no response. You keep taking my money but 100% avoid dealing with actual issues people face</w:t>
            </w:r>
          </w:p>
          <w:p w14:paraId="412F1877" w14:textId="77777777"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97B28">
              <w:rPr>
                <w:i/>
                <w:sz w:val="24"/>
                <w:szCs w:val="24"/>
              </w:rPr>
              <w:t>No one ever replies.</w:t>
            </w:r>
          </w:p>
          <w:p w14:paraId="46CA5C34" w14:textId="77777777" w:rsidR="001C5F0A" w:rsidRPr="00A87DED"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97B28">
              <w:rPr>
                <w:i/>
                <w:sz w:val="24"/>
                <w:szCs w:val="24"/>
              </w:rPr>
              <w:t>Difficult to get a response. Not approachable. Rude. Elitist</w:t>
            </w:r>
          </w:p>
        </w:tc>
      </w:tr>
      <w:tr w:rsidR="001C5F0A" w:rsidRPr="00A87DED" w14:paraId="70F09E0F" w14:textId="77777777" w:rsidTr="00150AB2">
        <w:trPr>
          <w:cnfStyle w:val="000000010000" w:firstRow="0" w:lastRow="0" w:firstColumn="0" w:lastColumn="0" w:oddVBand="0" w:evenVBand="0" w:oddHBand="0" w:evenHBand="1" w:firstRowFirstColumn="0" w:firstRowLastColumn="0" w:lastRowFirstColumn="0" w:lastRowLastColumn="0"/>
          <w:trHeight w:val="558"/>
        </w:trPr>
        <w:tc>
          <w:tcPr>
            <w:cnfStyle w:val="001000000000" w:firstRow="0" w:lastRow="0" w:firstColumn="1" w:lastColumn="0" w:oddVBand="0" w:evenVBand="0" w:oddHBand="0" w:evenHBand="0" w:firstRowFirstColumn="0" w:firstRowLastColumn="0" w:lastRowFirstColumn="0" w:lastRowLastColumn="0"/>
            <w:tcW w:w="1980" w:type="dxa"/>
            <w:hideMark/>
          </w:tcPr>
          <w:p w14:paraId="2363C9DD"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Can't speak to a human being</w:t>
            </w:r>
          </w:p>
        </w:tc>
        <w:tc>
          <w:tcPr>
            <w:tcW w:w="960" w:type="dxa"/>
            <w:noWrap/>
            <w:hideMark/>
          </w:tcPr>
          <w:p w14:paraId="4643E18D"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47</w:t>
            </w:r>
          </w:p>
        </w:tc>
        <w:tc>
          <w:tcPr>
            <w:tcW w:w="960" w:type="dxa"/>
            <w:noWrap/>
            <w:hideMark/>
          </w:tcPr>
          <w:p w14:paraId="3530B5E4"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10.8</w:t>
            </w:r>
          </w:p>
        </w:tc>
        <w:tc>
          <w:tcPr>
            <w:tcW w:w="5309" w:type="dxa"/>
            <w:noWrap/>
            <w:hideMark/>
          </w:tcPr>
          <w:p w14:paraId="28BEB33D" w14:textId="77777777" w:rsidR="001C5F0A"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B3A4D">
              <w:rPr>
                <w:i/>
                <w:sz w:val="24"/>
                <w:szCs w:val="24"/>
              </w:rPr>
              <w:t>No one to talk too. Just e mails only. Can be very difficult to pass on sensitive information</w:t>
            </w:r>
          </w:p>
          <w:p w14:paraId="36EEE29C" w14:textId="77777777" w:rsidR="001C5F0A"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029C0">
              <w:rPr>
                <w:i/>
                <w:sz w:val="24"/>
                <w:szCs w:val="24"/>
              </w:rPr>
              <w:t>Impossible to ring and speak to a person. Web pages do not cover everything.</w:t>
            </w:r>
          </w:p>
          <w:p w14:paraId="05783E09" w14:textId="77777777" w:rsidR="001C5F0A" w:rsidRPr="00A87DED"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B3A4D">
              <w:rPr>
                <w:i/>
                <w:sz w:val="24"/>
                <w:szCs w:val="24"/>
              </w:rPr>
              <w:t xml:space="preserve">You keep trying to push everything online, whereas people often just want to speak to people. It is also important that people </w:t>
            </w:r>
            <w:r w:rsidRPr="009B3A4D">
              <w:rPr>
                <w:i/>
                <w:sz w:val="24"/>
                <w:szCs w:val="24"/>
              </w:rPr>
              <w:lastRenderedPageBreak/>
              <w:t>communicate properly. The WFH culture in the council is devastating for service delivery.</w:t>
            </w:r>
          </w:p>
        </w:tc>
      </w:tr>
      <w:tr w:rsidR="001C5F0A" w:rsidRPr="00A87DED" w14:paraId="601A6A5E" w14:textId="77777777" w:rsidTr="00150AB2">
        <w:trPr>
          <w:cnfStyle w:val="000000100000" w:firstRow="0" w:lastRow="0" w:firstColumn="0" w:lastColumn="0" w:oddVBand="0" w:evenVBand="0" w:oddHBand="1" w:evenHBand="0" w:firstRowFirstColumn="0" w:firstRowLastColumn="0" w:lastRowFirstColumn="0" w:lastRowLastColumn="0"/>
          <w:trHeight w:val="699"/>
        </w:trPr>
        <w:tc>
          <w:tcPr>
            <w:cnfStyle w:val="001000000000" w:firstRow="0" w:lastRow="0" w:firstColumn="1" w:lastColumn="0" w:oddVBand="0" w:evenVBand="0" w:oddHBand="0" w:evenHBand="0" w:firstRowFirstColumn="0" w:firstRowLastColumn="0" w:lastRowFirstColumn="0" w:lastRowLastColumn="0"/>
            <w:tcW w:w="1980" w:type="dxa"/>
            <w:hideMark/>
          </w:tcPr>
          <w:p w14:paraId="59EC8787"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lastRenderedPageBreak/>
              <w:t>Unsure who to contact</w:t>
            </w:r>
          </w:p>
        </w:tc>
        <w:tc>
          <w:tcPr>
            <w:tcW w:w="960" w:type="dxa"/>
            <w:noWrap/>
            <w:hideMark/>
          </w:tcPr>
          <w:p w14:paraId="62183D67"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33</w:t>
            </w:r>
          </w:p>
        </w:tc>
        <w:tc>
          <w:tcPr>
            <w:tcW w:w="960" w:type="dxa"/>
            <w:noWrap/>
            <w:hideMark/>
          </w:tcPr>
          <w:p w14:paraId="56F87FD1"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7.6</w:t>
            </w:r>
          </w:p>
        </w:tc>
        <w:tc>
          <w:tcPr>
            <w:tcW w:w="5309" w:type="dxa"/>
            <w:noWrap/>
            <w:hideMark/>
          </w:tcPr>
          <w:p w14:paraId="164C683E" w14:textId="01C7DC69"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1E7DB2">
              <w:rPr>
                <w:i/>
                <w:sz w:val="24"/>
                <w:szCs w:val="24"/>
              </w:rPr>
              <w:t>People are unaware of how to contact services and where to get them</w:t>
            </w:r>
          </w:p>
          <w:p w14:paraId="0C47DAE8" w14:textId="77777777"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103FB5">
              <w:rPr>
                <w:i/>
                <w:sz w:val="24"/>
                <w:szCs w:val="24"/>
              </w:rPr>
              <w:t>Hard to know who to reach out to</w:t>
            </w:r>
          </w:p>
          <w:p w14:paraId="3BA5BB97" w14:textId="77777777" w:rsidR="001C5F0A" w:rsidRPr="00A87DED"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103FB5">
              <w:rPr>
                <w:i/>
                <w:sz w:val="24"/>
                <w:szCs w:val="24"/>
              </w:rPr>
              <w:t>never clear who does what</w:t>
            </w:r>
          </w:p>
        </w:tc>
      </w:tr>
      <w:tr w:rsidR="001C5F0A" w:rsidRPr="00A87DED" w14:paraId="44E33D37" w14:textId="77777777" w:rsidTr="00150AB2">
        <w:trPr>
          <w:cnfStyle w:val="000000010000" w:firstRow="0" w:lastRow="0" w:firstColumn="0" w:lastColumn="0" w:oddVBand="0" w:evenVBand="0" w:oddHBand="0" w:evenHBand="1" w:firstRowFirstColumn="0" w:firstRowLastColumn="0" w:lastRowFirstColumn="0" w:lastRowLastColumn="0"/>
          <w:trHeight w:val="1068"/>
        </w:trPr>
        <w:tc>
          <w:tcPr>
            <w:cnfStyle w:val="001000000000" w:firstRow="0" w:lastRow="0" w:firstColumn="1" w:lastColumn="0" w:oddVBand="0" w:evenVBand="0" w:oddHBand="0" w:evenHBand="0" w:firstRowFirstColumn="0" w:firstRowLastColumn="0" w:lastRowFirstColumn="0" w:lastRowLastColumn="0"/>
            <w:tcW w:w="1980" w:type="dxa"/>
            <w:hideMark/>
          </w:tcPr>
          <w:p w14:paraId="706F822B"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Time taken to respond / lack of response - E-mails</w:t>
            </w:r>
          </w:p>
        </w:tc>
        <w:tc>
          <w:tcPr>
            <w:tcW w:w="960" w:type="dxa"/>
            <w:noWrap/>
            <w:hideMark/>
          </w:tcPr>
          <w:p w14:paraId="00E1ACA7"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30</w:t>
            </w:r>
          </w:p>
        </w:tc>
        <w:tc>
          <w:tcPr>
            <w:tcW w:w="960" w:type="dxa"/>
            <w:noWrap/>
            <w:hideMark/>
          </w:tcPr>
          <w:p w14:paraId="6CA92E0D"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6.9</w:t>
            </w:r>
          </w:p>
        </w:tc>
        <w:tc>
          <w:tcPr>
            <w:tcW w:w="5309" w:type="dxa"/>
            <w:noWrap/>
            <w:hideMark/>
          </w:tcPr>
          <w:p w14:paraId="31588915" w14:textId="6CD35F9D" w:rsidR="001C5F0A"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75E89">
              <w:rPr>
                <w:i/>
                <w:sz w:val="24"/>
                <w:szCs w:val="24"/>
              </w:rPr>
              <w:t>Previously had difficulty contacting a local councillor, as emails were ignored and only addressed after being raised on social media.</w:t>
            </w:r>
          </w:p>
          <w:p w14:paraId="2C8FC046" w14:textId="77777777" w:rsidR="001C5F0A"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C310F">
              <w:rPr>
                <w:i/>
                <w:sz w:val="24"/>
                <w:szCs w:val="24"/>
              </w:rPr>
              <w:t>email take a long time to get a response to and council staff do not include a phone number in their email signature</w:t>
            </w:r>
          </w:p>
          <w:p w14:paraId="21D00883" w14:textId="77777777" w:rsidR="001C5F0A" w:rsidRPr="00A87DED"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226217">
              <w:rPr>
                <w:i/>
                <w:sz w:val="24"/>
                <w:szCs w:val="24"/>
              </w:rPr>
              <w:t>It took months to get an email reply from the Council</w:t>
            </w:r>
          </w:p>
        </w:tc>
      </w:tr>
      <w:tr w:rsidR="001C5F0A" w:rsidRPr="00A87DED" w14:paraId="7EA4690C" w14:textId="77777777" w:rsidTr="00150AB2">
        <w:trPr>
          <w:cnfStyle w:val="000000100000" w:firstRow="0" w:lastRow="0" w:firstColumn="0" w:lastColumn="0" w:oddVBand="0" w:evenVBand="0" w:oddHBand="1" w:evenHBand="0" w:firstRowFirstColumn="0" w:firstRowLastColumn="0" w:lastRowFirstColumn="0" w:lastRowLastColumn="0"/>
          <w:trHeight w:val="584"/>
        </w:trPr>
        <w:tc>
          <w:tcPr>
            <w:cnfStyle w:val="001000000000" w:firstRow="0" w:lastRow="0" w:firstColumn="1" w:lastColumn="0" w:oddVBand="0" w:evenVBand="0" w:oddHBand="0" w:evenHBand="0" w:firstRowFirstColumn="0" w:firstRowLastColumn="0" w:lastRowFirstColumn="0" w:lastRowLastColumn="0"/>
            <w:tcW w:w="1980" w:type="dxa"/>
            <w:hideMark/>
          </w:tcPr>
          <w:p w14:paraId="5CB04696"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Passed around departments</w:t>
            </w:r>
          </w:p>
        </w:tc>
        <w:tc>
          <w:tcPr>
            <w:tcW w:w="960" w:type="dxa"/>
            <w:noWrap/>
            <w:hideMark/>
          </w:tcPr>
          <w:p w14:paraId="7190E000"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17</w:t>
            </w:r>
          </w:p>
        </w:tc>
        <w:tc>
          <w:tcPr>
            <w:tcW w:w="960" w:type="dxa"/>
            <w:noWrap/>
            <w:hideMark/>
          </w:tcPr>
          <w:p w14:paraId="5DEE5556"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3.9</w:t>
            </w:r>
          </w:p>
        </w:tc>
        <w:tc>
          <w:tcPr>
            <w:tcW w:w="5309" w:type="dxa"/>
            <w:noWrap/>
            <w:hideMark/>
          </w:tcPr>
          <w:p w14:paraId="1B4CAF78" w14:textId="1B6E98A8"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FE48CC">
              <w:rPr>
                <w:i/>
                <w:sz w:val="24"/>
                <w:szCs w:val="24"/>
              </w:rPr>
              <w:t>Sent around in circles</w:t>
            </w:r>
          </w:p>
          <w:p w14:paraId="67F43F4C" w14:textId="77777777"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D3B54">
              <w:rPr>
                <w:i/>
                <w:sz w:val="24"/>
                <w:szCs w:val="24"/>
              </w:rPr>
              <w:t xml:space="preserve">Long queue to phone, don’t know how to get to right department. Everyone </w:t>
            </w:r>
            <w:proofErr w:type="gramStart"/>
            <w:r w:rsidRPr="00BD3B54">
              <w:rPr>
                <w:i/>
                <w:sz w:val="24"/>
                <w:szCs w:val="24"/>
              </w:rPr>
              <w:t>try</w:t>
            </w:r>
            <w:proofErr w:type="gramEnd"/>
            <w:r w:rsidRPr="00BD3B54">
              <w:rPr>
                <w:i/>
                <w:sz w:val="24"/>
                <w:szCs w:val="24"/>
              </w:rPr>
              <w:t xml:space="preserve"> to shoulder off the job to other departments</w:t>
            </w:r>
          </w:p>
          <w:p w14:paraId="202D2300" w14:textId="77777777" w:rsidR="001C5F0A" w:rsidRPr="00A87DED"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CF5C2D">
              <w:rPr>
                <w:i/>
                <w:sz w:val="24"/>
                <w:szCs w:val="24"/>
              </w:rPr>
              <w:t>I either get no responses to emails, or I'm told to talk to other people, who tell me to talk to other people, who tell me it's not their responsibility</w:t>
            </w:r>
          </w:p>
        </w:tc>
      </w:tr>
      <w:tr w:rsidR="001C5F0A" w:rsidRPr="00A87DED" w14:paraId="65CB66AB" w14:textId="77777777" w:rsidTr="00150AB2">
        <w:trPr>
          <w:cnfStyle w:val="000000010000" w:firstRow="0" w:lastRow="0" w:firstColumn="0" w:lastColumn="0" w:oddVBand="0" w:evenVBand="0" w:oddHBand="0" w:evenHBand="1" w:firstRowFirstColumn="0" w:firstRowLastColumn="0" w:lastRowFirstColumn="0" w:lastRowLastColumn="0"/>
          <w:trHeight w:val="855"/>
        </w:trPr>
        <w:tc>
          <w:tcPr>
            <w:cnfStyle w:val="001000000000" w:firstRow="0" w:lastRow="0" w:firstColumn="1" w:lastColumn="0" w:oddVBand="0" w:evenVBand="0" w:oddHBand="0" w:evenHBand="0" w:firstRowFirstColumn="0" w:firstRowLastColumn="0" w:lastRowFirstColumn="0" w:lastRowLastColumn="0"/>
            <w:tcW w:w="1980" w:type="dxa"/>
            <w:hideMark/>
          </w:tcPr>
          <w:p w14:paraId="045EFE74"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Issues with specific departments</w:t>
            </w:r>
          </w:p>
        </w:tc>
        <w:tc>
          <w:tcPr>
            <w:tcW w:w="960" w:type="dxa"/>
            <w:noWrap/>
            <w:hideMark/>
          </w:tcPr>
          <w:p w14:paraId="4B545CD1"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11</w:t>
            </w:r>
          </w:p>
        </w:tc>
        <w:tc>
          <w:tcPr>
            <w:tcW w:w="960" w:type="dxa"/>
            <w:noWrap/>
            <w:hideMark/>
          </w:tcPr>
          <w:p w14:paraId="7E798BFF"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2.5</w:t>
            </w:r>
          </w:p>
        </w:tc>
        <w:tc>
          <w:tcPr>
            <w:tcW w:w="5309" w:type="dxa"/>
            <w:noWrap/>
            <w:hideMark/>
          </w:tcPr>
          <w:p w14:paraId="17FCC02F" w14:textId="77777777" w:rsidR="001C5F0A"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DC4F99">
              <w:rPr>
                <w:i/>
                <w:sz w:val="24"/>
                <w:szCs w:val="24"/>
              </w:rPr>
              <w:t>Trying to get hold of council tax department took me a very long time as we given wrong number all the time</w:t>
            </w:r>
          </w:p>
          <w:p w14:paraId="56657901" w14:textId="77777777" w:rsidR="001C5F0A"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61AFC">
              <w:rPr>
                <w:i/>
                <w:sz w:val="24"/>
                <w:szCs w:val="24"/>
              </w:rPr>
              <w:t>education will not communicate with me despite my child not having a school place for 6 months</w:t>
            </w:r>
          </w:p>
          <w:p w14:paraId="0DE00278" w14:textId="77777777" w:rsidR="001C5F0A" w:rsidRPr="00A87DED"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3F5220">
              <w:rPr>
                <w:i/>
                <w:sz w:val="24"/>
                <w:szCs w:val="24"/>
              </w:rPr>
              <w:t>Speaking to relevant people in Planning is very difficult</w:t>
            </w:r>
          </w:p>
        </w:tc>
      </w:tr>
      <w:tr w:rsidR="001C5F0A" w:rsidRPr="00A87DED" w14:paraId="6DD0E60F" w14:textId="77777777" w:rsidTr="00150AB2">
        <w:trPr>
          <w:cnfStyle w:val="000000100000" w:firstRow="0" w:lastRow="0" w:firstColumn="0" w:lastColumn="0" w:oddVBand="0" w:evenVBand="0" w:oddHBand="1" w:evenHBand="0" w:firstRowFirstColumn="0" w:firstRowLastColumn="0" w:lastRowFirstColumn="0" w:lastRowLastColumn="0"/>
          <w:trHeight w:val="684"/>
        </w:trPr>
        <w:tc>
          <w:tcPr>
            <w:cnfStyle w:val="001000000000" w:firstRow="0" w:lastRow="0" w:firstColumn="1" w:lastColumn="0" w:oddVBand="0" w:evenVBand="0" w:oddHBand="0" w:evenHBand="0" w:firstRowFirstColumn="0" w:firstRowLastColumn="0" w:lastRowFirstColumn="0" w:lastRowLastColumn="0"/>
            <w:tcW w:w="1980" w:type="dxa"/>
            <w:hideMark/>
          </w:tcPr>
          <w:p w14:paraId="472EAD59"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Suggestions to improve service</w:t>
            </w:r>
          </w:p>
        </w:tc>
        <w:tc>
          <w:tcPr>
            <w:tcW w:w="960" w:type="dxa"/>
            <w:noWrap/>
            <w:hideMark/>
          </w:tcPr>
          <w:p w14:paraId="64BD1981"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7</w:t>
            </w:r>
          </w:p>
        </w:tc>
        <w:tc>
          <w:tcPr>
            <w:tcW w:w="960" w:type="dxa"/>
            <w:noWrap/>
            <w:hideMark/>
          </w:tcPr>
          <w:p w14:paraId="45885277"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1.6</w:t>
            </w:r>
          </w:p>
        </w:tc>
        <w:tc>
          <w:tcPr>
            <w:tcW w:w="5309" w:type="dxa"/>
            <w:noWrap/>
            <w:hideMark/>
          </w:tcPr>
          <w:p w14:paraId="19D06897" w14:textId="77777777"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F5E4E">
              <w:rPr>
                <w:i/>
                <w:sz w:val="24"/>
                <w:szCs w:val="24"/>
              </w:rPr>
              <w:t>If your problem fits into one of the designated headings it is fine. You need an 'other' heading on your online platform.</w:t>
            </w:r>
          </w:p>
          <w:p w14:paraId="6B4915A9" w14:textId="77777777" w:rsidR="001C5F0A" w:rsidRPr="00A87DED"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597A63">
              <w:rPr>
                <w:i/>
                <w:sz w:val="24"/>
                <w:szCs w:val="24"/>
              </w:rPr>
              <w:t xml:space="preserve">Finding access to individual departments online could be made simpler, </w:t>
            </w:r>
            <w:proofErr w:type="spellStart"/>
            <w:r w:rsidRPr="00597A63">
              <w:rPr>
                <w:i/>
                <w:sz w:val="24"/>
                <w:szCs w:val="24"/>
              </w:rPr>
              <w:t>eg</w:t>
            </w:r>
            <w:proofErr w:type="spellEnd"/>
            <w:r w:rsidRPr="00597A63">
              <w:rPr>
                <w:i/>
                <w:sz w:val="24"/>
                <w:szCs w:val="24"/>
              </w:rPr>
              <w:t xml:space="preserve"> Parks dept.</w:t>
            </w:r>
            <w:r w:rsidRPr="00A87DED">
              <w:rPr>
                <w:i/>
                <w:sz w:val="24"/>
                <w:szCs w:val="24"/>
              </w:rPr>
              <w:t> </w:t>
            </w:r>
          </w:p>
        </w:tc>
      </w:tr>
      <w:tr w:rsidR="001C5F0A" w:rsidRPr="00A87DED" w14:paraId="733873BF" w14:textId="77777777" w:rsidTr="00150AB2">
        <w:trPr>
          <w:cnfStyle w:val="000000010000" w:firstRow="0" w:lastRow="0" w:firstColumn="0" w:lastColumn="0" w:oddVBand="0" w:evenVBand="0" w:oddHBand="0" w:evenHBand="1" w:firstRowFirstColumn="0" w:firstRowLastColumn="0" w:lastRowFirstColumn="0" w:lastRowLastColumn="0"/>
          <w:trHeight w:val="956"/>
        </w:trPr>
        <w:tc>
          <w:tcPr>
            <w:cnfStyle w:val="001000000000" w:firstRow="0" w:lastRow="0" w:firstColumn="1" w:lastColumn="0" w:oddVBand="0" w:evenVBand="0" w:oddHBand="0" w:evenHBand="0" w:firstRowFirstColumn="0" w:firstRowLastColumn="0" w:lastRowFirstColumn="0" w:lastRowLastColumn="0"/>
            <w:tcW w:w="1980" w:type="dxa"/>
            <w:hideMark/>
          </w:tcPr>
          <w:p w14:paraId="0216BC6C"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Services not accessible outside working hours</w:t>
            </w:r>
          </w:p>
        </w:tc>
        <w:tc>
          <w:tcPr>
            <w:tcW w:w="960" w:type="dxa"/>
            <w:noWrap/>
            <w:hideMark/>
          </w:tcPr>
          <w:p w14:paraId="3D472F29"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6</w:t>
            </w:r>
          </w:p>
        </w:tc>
        <w:tc>
          <w:tcPr>
            <w:tcW w:w="960" w:type="dxa"/>
            <w:noWrap/>
            <w:hideMark/>
          </w:tcPr>
          <w:p w14:paraId="6EE90D03"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1.4</w:t>
            </w:r>
          </w:p>
        </w:tc>
        <w:tc>
          <w:tcPr>
            <w:tcW w:w="5309" w:type="dxa"/>
            <w:noWrap/>
            <w:hideMark/>
          </w:tcPr>
          <w:p w14:paraId="7DA52A1E" w14:textId="77777777" w:rsidR="001C5F0A"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4724DE">
              <w:rPr>
                <w:i/>
                <w:sz w:val="24"/>
                <w:szCs w:val="24"/>
              </w:rPr>
              <w:t xml:space="preserve">There aren't accessible office hours to be able to cater to those who work irregular hours, e.g. if I work in </w:t>
            </w:r>
            <w:proofErr w:type="spellStart"/>
            <w:r w:rsidRPr="004724DE">
              <w:rPr>
                <w:i/>
                <w:sz w:val="24"/>
                <w:szCs w:val="24"/>
              </w:rPr>
              <w:t>hospitlity</w:t>
            </w:r>
            <w:proofErr w:type="spellEnd"/>
            <w:r w:rsidRPr="004724DE">
              <w:rPr>
                <w:i/>
                <w:sz w:val="24"/>
                <w:szCs w:val="24"/>
              </w:rPr>
              <w:t xml:space="preserve"> and do 12 hour shifts from 5am-5pm or </w:t>
            </w:r>
            <w:proofErr w:type="spellStart"/>
            <w:r w:rsidRPr="004724DE">
              <w:rPr>
                <w:i/>
                <w:sz w:val="24"/>
                <w:szCs w:val="24"/>
              </w:rPr>
              <w:t>visa</w:t>
            </w:r>
            <w:proofErr w:type="spellEnd"/>
            <w:r w:rsidRPr="004724DE">
              <w:rPr>
                <w:i/>
                <w:sz w:val="24"/>
                <w:szCs w:val="24"/>
              </w:rPr>
              <w:t xml:space="preserve"> versa then I completely miss the office hour window.</w:t>
            </w:r>
          </w:p>
          <w:p w14:paraId="444DAED1" w14:textId="77777777" w:rsidR="001C5F0A" w:rsidRPr="00A87DED"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14711">
              <w:rPr>
                <w:i/>
                <w:sz w:val="24"/>
                <w:szCs w:val="24"/>
              </w:rPr>
              <w:t xml:space="preserve">Would prefer easier out of hours contact with a faster response rate. Email is rubbish, you rarely hear </w:t>
            </w:r>
            <w:proofErr w:type="gramStart"/>
            <w:r w:rsidRPr="00014711">
              <w:rPr>
                <w:i/>
                <w:sz w:val="24"/>
                <w:szCs w:val="24"/>
              </w:rPr>
              <w:t>back</w:t>
            </w:r>
            <w:proofErr w:type="gramEnd"/>
            <w:r w:rsidRPr="00014711">
              <w:rPr>
                <w:i/>
                <w:sz w:val="24"/>
                <w:szCs w:val="24"/>
              </w:rPr>
              <w:t xml:space="preserve"> and phone lines are only open during business hours </w:t>
            </w:r>
            <w:proofErr w:type="spellStart"/>
            <w:r w:rsidRPr="00014711">
              <w:rPr>
                <w:i/>
                <w:sz w:val="24"/>
                <w:szCs w:val="24"/>
              </w:rPr>
              <w:t>ie</w:t>
            </w:r>
            <w:proofErr w:type="spellEnd"/>
            <w:r w:rsidRPr="00014711">
              <w:rPr>
                <w:i/>
                <w:sz w:val="24"/>
                <w:szCs w:val="24"/>
              </w:rPr>
              <w:t xml:space="preserve"> when I am at work</w:t>
            </w:r>
            <w:r w:rsidRPr="00A87DED">
              <w:rPr>
                <w:i/>
                <w:sz w:val="24"/>
                <w:szCs w:val="24"/>
              </w:rPr>
              <w:t> </w:t>
            </w:r>
          </w:p>
        </w:tc>
      </w:tr>
      <w:tr w:rsidR="001C5F0A" w:rsidRPr="00A87DED" w14:paraId="27508824" w14:textId="77777777" w:rsidTr="00150AB2">
        <w:trPr>
          <w:cnfStyle w:val="000000100000" w:firstRow="0" w:lastRow="0" w:firstColumn="0" w:lastColumn="0" w:oddVBand="0" w:evenVBand="0" w:oddHBand="1" w:evenHBand="0" w:firstRowFirstColumn="0" w:firstRowLastColumn="0" w:lastRowFirstColumn="0" w:lastRowLastColumn="0"/>
          <w:trHeight w:val="545"/>
        </w:trPr>
        <w:tc>
          <w:tcPr>
            <w:cnfStyle w:val="001000000000" w:firstRow="0" w:lastRow="0" w:firstColumn="1" w:lastColumn="0" w:oddVBand="0" w:evenVBand="0" w:oddHBand="0" w:evenHBand="0" w:firstRowFirstColumn="0" w:firstRowLastColumn="0" w:lastRowFirstColumn="0" w:lastRowLastColumn="0"/>
            <w:tcW w:w="1980" w:type="dxa"/>
            <w:hideMark/>
          </w:tcPr>
          <w:p w14:paraId="57BD4ED6"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Issues if not digitally literate</w:t>
            </w:r>
          </w:p>
        </w:tc>
        <w:tc>
          <w:tcPr>
            <w:tcW w:w="960" w:type="dxa"/>
            <w:noWrap/>
            <w:hideMark/>
          </w:tcPr>
          <w:p w14:paraId="148649AD"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5</w:t>
            </w:r>
          </w:p>
        </w:tc>
        <w:tc>
          <w:tcPr>
            <w:tcW w:w="960" w:type="dxa"/>
            <w:noWrap/>
            <w:hideMark/>
          </w:tcPr>
          <w:p w14:paraId="7EC534D4"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1.1</w:t>
            </w:r>
          </w:p>
        </w:tc>
        <w:tc>
          <w:tcPr>
            <w:tcW w:w="5309" w:type="dxa"/>
            <w:noWrap/>
            <w:hideMark/>
          </w:tcPr>
          <w:p w14:paraId="6E88B80D" w14:textId="77777777"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731AA0">
              <w:rPr>
                <w:i/>
                <w:sz w:val="24"/>
                <w:szCs w:val="24"/>
              </w:rPr>
              <w:t xml:space="preserve">If you can't use online </w:t>
            </w:r>
            <w:proofErr w:type="gramStart"/>
            <w:r w:rsidRPr="00731AA0">
              <w:rPr>
                <w:i/>
                <w:sz w:val="24"/>
                <w:szCs w:val="24"/>
              </w:rPr>
              <w:t>services</w:t>
            </w:r>
            <w:proofErr w:type="gramEnd"/>
            <w:r w:rsidRPr="00731AA0">
              <w:rPr>
                <w:i/>
                <w:sz w:val="24"/>
                <w:szCs w:val="24"/>
              </w:rPr>
              <w:t xml:space="preserve"> I think it is difficult</w:t>
            </w:r>
          </w:p>
          <w:p w14:paraId="0E09C17D" w14:textId="77777777" w:rsidR="001C5F0A" w:rsidRPr="00A87DED"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5C523F">
              <w:rPr>
                <w:i/>
                <w:sz w:val="24"/>
                <w:szCs w:val="24"/>
              </w:rPr>
              <w:lastRenderedPageBreak/>
              <w:t>The move to telecommunication and digital is penalising us disabled and poor</w:t>
            </w:r>
            <w:r w:rsidRPr="00A87DED">
              <w:rPr>
                <w:i/>
                <w:sz w:val="24"/>
                <w:szCs w:val="24"/>
              </w:rPr>
              <w:t> </w:t>
            </w:r>
          </w:p>
        </w:tc>
      </w:tr>
      <w:tr w:rsidR="001C5F0A" w:rsidRPr="00A87DED" w14:paraId="57C76D79" w14:textId="77777777" w:rsidTr="00150AB2">
        <w:trPr>
          <w:cnfStyle w:val="000000010000" w:firstRow="0" w:lastRow="0" w:firstColumn="0" w:lastColumn="0" w:oddVBand="0" w:evenVBand="0" w:oddHBand="0" w:evenHBand="1" w:firstRowFirstColumn="0" w:firstRowLastColumn="0" w:lastRowFirstColumn="0" w:lastRowLastColumn="0"/>
          <w:trHeight w:val="553"/>
        </w:trPr>
        <w:tc>
          <w:tcPr>
            <w:cnfStyle w:val="001000000000" w:firstRow="0" w:lastRow="0" w:firstColumn="1" w:lastColumn="0" w:oddVBand="0" w:evenVBand="0" w:oddHBand="0" w:evenHBand="0" w:firstRowFirstColumn="0" w:firstRowLastColumn="0" w:lastRowFirstColumn="0" w:lastRowLastColumn="0"/>
            <w:tcW w:w="1980" w:type="dxa"/>
            <w:hideMark/>
          </w:tcPr>
          <w:p w14:paraId="57839B9A"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lastRenderedPageBreak/>
              <w:t>Issues with written correspondence</w:t>
            </w:r>
          </w:p>
        </w:tc>
        <w:tc>
          <w:tcPr>
            <w:tcW w:w="960" w:type="dxa"/>
            <w:noWrap/>
            <w:hideMark/>
          </w:tcPr>
          <w:p w14:paraId="6EF54A92"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4</w:t>
            </w:r>
          </w:p>
        </w:tc>
        <w:tc>
          <w:tcPr>
            <w:tcW w:w="960" w:type="dxa"/>
            <w:noWrap/>
            <w:hideMark/>
          </w:tcPr>
          <w:p w14:paraId="533AA4E5" w14:textId="77777777" w:rsidR="001C5F0A" w:rsidRPr="00A87DED" w:rsidRDefault="001C5F0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0.9</w:t>
            </w:r>
          </w:p>
        </w:tc>
        <w:tc>
          <w:tcPr>
            <w:tcW w:w="5309" w:type="dxa"/>
            <w:noWrap/>
            <w:hideMark/>
          </w:tcPr>
          <w:p w14:paraId="0BD4C7BA" w14:textId="77777777" w:rsidR="001C5F0A"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CF483E">
              <w:rPr>
                <w:i/>
                <w:sz w:val="24"/>
                <w:szCs w:val="24"/>
              </w:rPr>
              <w:t>Council has not responded to previous written communications.</w:t>
            </w:r>
          </w:p>
          <w:p w14:paraId="7CFED893" w14:textId="77777777" w:rsidR="001C5F0A" w:rsidRPr="00A87DED" w:rsidRDefault="001C5F0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CF483E">
              <w:rPr>
                <w:i/>
                <w:sz w:val="24"/>
                <w:szCs w:val="24"/>
              </w:rPr>
              <w:t>I wrote to the council several months ago I received an acknowledgement but never a response</w:t>
            </w:r>
          </w:p>
        </w:tc>
      </w:tr>
      <w:tr w:rsidR="001C5F0A" w:rsidRPr="00A87DED" w14:paraId="4471C2E2" w14:textId="77777777" w:rsidTr="00150AB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hideMark/>
          </w:tcPr>
          <w:p w14:paraId="18BF8E5B"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Misc.</w:t>
            </w:r>
          </w:p>
        </w:tc>
        <w:tc>
          <w:tcPr>
            <w:tcW w:w="960" w:type="dxa"/>
            <w:noWrap/>
            <w:hideMark/>
          </w:tcPr>
          <w:p w14:paraId="07C4F2E8"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64</w:t>
            </w:r>
          </w:p>
        </w:tc>
        <w:tc>
          <w:tcPr>
            <w:tcW w:w="960" w:type="dxa"/>
            <w:noWrap/>
            <w:hideMark/>
          </w:tcPr>
          <w:p w14:paraId="29A76A73" w14:textId="77777777" w:rsidR="001C5F0A" w:rsidRPr="00A87DED" w:rsidRDefault="001C5F0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14.7</w:t>
            </w:r>
          </w:p>
        </w:tc>
        <w:tc>
          <w:tcPr>
            <w:tcW w:w="5309" w:type="dxa"/>
            <w:noWrap/>
            <w:hideMark/>
          </w:tcPr>
          <w:p w14:paraId="16AB9226" w14:textId="77777777"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536E9E">
              <w:rPr>
                <w:i/>
                <w:sz w:val="24"/>
                <w:szCs w:val="24"/>
              </w:rPr>
              <w:t xml:space="preserve">You </w:t>
            </w:r>
            <w:proofErr w:type="gramStart"/>
            <w:r w:rsidRPr="00536E9E">
              <w:rPr>
                <w:i/>
                <w:sz w:val="24"/>
                <w:szCs w:val="24"/>
              </w:rPr>
              <w:t>have to</w:t>
            </w:r>
            <w:proofErr w:type="gramEnd"/>
            <w:r w:rsidRPr="00536E9E">
              <w:rPr>
                <w:i/>
                <w:sz w:val="24"/>
                <w:szCs w:val="24"/>
              </w:rPr>
              <w:t xml:space="preserve"> be a </w:t>
            </w:r>
            <w:proofErr w:type="spellStart"/>
            <w:r w:rsidRPr="00536E9E">
              <w:rPr>
                <w:i/>
                <w:sz w:val="24"/>
                <w:szCs w:val="24"/>
              </w:rPr>
              <w:t>technoid</w:t>
            </w:r>
            <w:proofErr w:type="spellEnd"/>
          </w:p>
          <w:p w14:paraId="4F128383" w14:textId="77777777" w:rsidR="001C5F0A"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7B5C9E">
              <w:rPr>
                <w:i/>
                <w:sz w:val="24"/>
                <w:szCs w:val="24"/>
              </w:rPr>
              <w:t>You want to waste money on Welsh names and diversity crap</w:t>
            </w:r>
          </w:p>
          <w:p w14:paraId="144C0BEA" w14:textId="77777777" w:rsidR="001C5F0A" w:rsidRPr="00A87DED" w:rsidRDefault="001C5F0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F66E26">
              <w:rPr>
                <w:i/>
                <w:sz w:val="24"/>
                <w:szCs w:val="24"/>
              </w:rPr>
              <w:t>No sense of interest in us the people the Council services are supposed to look after.</w:t>
            </w:r>
            <w:r w:rsidRPr="00A87DED">
              <w:rPr>
                <w:i/>
                <w:sz w:val="24"/>
                <w:szCs w:val="24"/>
              </w:rPr>
              <w:t> </w:t>
            </w:r>
          </w:p>
        </w:tc>
      </w:tr>
      <w:tr w:rsidR="001C5F0A" w:rsidRPr="00A87DED" w14:paraId="5D52E78C" w14:textId="77777777" w:rsidTr="00150AB2">
        <w:trPr>
          <w:cnfStyle w:val="010000000000" w:firstRow="0" w:lastRow="1" w:firstColumn="0" w:lastColumn="0" w:oddVBand="0" w:evenVBand="0" w:oddHBand="0" w:evenHBand="0" w:firstRowFirstColumn="0" w:firstRowLastColumn="0" w:lastRowFirstColumn="0" w:lastRowLastColumn="0"/>
          <w:trHeight w:val="282"/>
        </w:trPr>
        <w:tc>
          <w:tcPr>
            <w:cnfStyle w:val="001000000000" w:firstRow="0" w:lastRow="0" w:firstColumn="1" w:lastColumn="0" w:oddVBand="0" w:evenVBand="0" w:oddHBand="0" w:evenHBand="0" w:firstRowFirstColumn="0" w:firstRowLastColumn="0" w:lastRowFirstColumn="0" w:lastRowLastColumn="0"/>
            <w:tcW w:w="1980" w:type="dxa"/>
            <w:hideMark/>
          </w:tcPr>
          <w:p w14:paraId="5B4E3EC1" w14:textId="77777777" w:rsidR="001C5F0A" w:rsidRPr="00A87DED" w:rsidRDefault="001C5F0A" w:rsidP="00150AB2">
            <w:pPr>
              <w:spacing w:after="0" w:line="240" w:lineRule="auto"/>
              <w:rPr>
                <w:rFonts w:ascii="Aptos Narrow" w:eastAsia="Times New Roman" w:hAnsi="Aptos Narrow" w:cs="Calibri"/>
                <w:color w:val="000000"/>
                <w:lang w:eastAsia="en-GB"/>
              </w:rPr>
            </w:pPr>
            <w:r w:rsidRPr="00A87DED">
              <w:rPr>
                <w:rFonts w:ascii="Aptos Narrow" w:eastAsia="Times New Roman" w:hAnsi="Aptos Narrow" w:cs="Calibri"/>
                <w:color w:val="000000"/>
                <w:lang w:eastAsia="en-GB"/>
              </w:rPr>
              <w:t>Total Respondents</w:t>
            </w:r>
          </w:p>
        </w:tc>
        <w:tc>
          <w:tcPr>
            <w:tcW w:w="960" w:type="dxa"/>
            <w:noWrap/>
            <w:hideMark/>
          </w:tcPr>
          <w:p w14:paraId="63CA461B" w14:textId="77777777" w:rsidR="001C5F0A" w:rsidRPr="00A87DED" w:rsidRDefault="001C5F0A" w:rsidP="00150AB2">
            <w:pPr>
              <w:spacing w:after="0" w:line="240" w:lineRule="auto"/>
              <w:jc w:val="center"/>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435</w:t>
            </w:r>
          </w:p>
        </w:tc>
        <w:tc>
          <w:tcPr>
            <w:tcW w:w="960" w:type="dxa"/>
            <w:noWrap/>
            <w:hideMark/>
          </w:tcPr>
          <w:p w14:paraId="61F06B66" w14:textId="77777777" w:rsidR="001C5F0A" w:rsidRPr="00A87DED" w:rsidRDefault="001C5F0A" w:rsidP="00150AB2">
            <w:pPr>
              <w:spacing w:after="0" w:line="240" w:lineRule="auto"/>
              <w:jc w:val="center"/>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w:t>
            </w:r>
          </w:p>
        </w:tc>
        <w:tc>
          <w:tcPr>
            <w:tcW w:w="5309" w:type="dxa"/>
            <w:noWrap/>
            <w:hideMark/>
          </w:tcPr>
          <w:p w14:paraId="5F550FFB" w14:textId="77777777" w:rsidR="001C5F0A" w:rsidRPr="00A87DED" w:rsidRDefault="001C5F0A" w:rsidP="00150AB2">
            <w:pPr>
              <w:spacing w:after="0" w:line="240" w:lineRule="auto"/>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lang w:eastAsia="en-GB"/>
              </w:rPr>
            </w:pPr>
            <w:r w:rsidRPr="00A87DED">
              <w:rPr>
                <w:rFonts w:ascii="Calibri" w:eastAsia="Times New Roman" w:hAnsi="Calibri" w:cs="Calibri"/>
                <w:color w:val="000000"/>
                <w:lang w:eastAsia="en-GB"/>
              </w:rPr>
              <w:t> </w:t>
            </w:r>
          </w:p>
        </w:tc>
      </w:tr>
    </w:tbl>
    <w:p w14:paraId="084840FC" w14:textId="0828D6E5" w:rsidR="00AF59AD" w:rsidRPr="00BA50FD" w:rsidRDefault="00DD038A" w:rsidP="00AF59AD">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6F7533D6" w14:textId="77777777" w:rsidR="001C5F0A" w:rsidRDefault="001C5F0A" w:rsidP="00B6245C">
      <w:pPr>
        <w:spacing w:after="0"/>
        <w:rPr>
          <w:sz w:val="24"/>
          <w:szCs w:val="24"/>
        </w:rPr>
      </w:pPr>
    </w:p>
    <w:p w14:paraId="723AB12B" w14:textId="77777777" w:rsidR="00C60E04" w:rsidRDefault="00C60E04">
      <w:pPr>
        <w:spacing w:after="160" w:line="259" w:lineRule="auto"/>
        <w:rPr>
          <w:rFonts w:asciiTheme="majorHAnsi" w:eastAsiaTheme="majorEastAsia" w:hAnsiTheme="majorHAnsi" w:cstheme="majorBidi"/>
          <w:color w:val="2F5496" w:themeColor="accent1" w:themeShade="BF"/>
          <w:sz w:val="32"/>
          <w:szCs w:val="24"/>
        </w:rPr>
      </w:pPr>
      <w:r>
        <w:br w:type="page"/>
      </w:r>
    </w:p>
    <w:p w14:paraId="0D4B0756" w14:textId="4D603F45" w:rsidR="00C60E04" w:rsidRDefault="00AE44F9" w:rsidP="004F00ED">
      <w:pPr>
        <w:pStyle w:val="Heading3"/>
      </w:pPr>
      <w:bookmarkStart w:id="64" w:name="_What_Other_Services"/>
      <w:bookmarkStart w:id="65" w:name="_Toc197967209"/>
      <w:bookmarkEnd w:id="64"/>
      <w:r>
        <w:lastRenderedPageBreak/>
        <w:t xml:space="preserve">What Other Services </w:t>
      </w:r>
      <w:r w:rsidR="004016CE">
        <w:t>Delivered in your Local Hub/Library Do You Find Most Helpful?</w:t>
      </w:r>
      <w:bookmarkEnd w:id="65"/>
    </w:p>
    <w:p w14:paraId="15736415" w14:textId="2A3F631B" w:rsidR="00A13530" w:rsidRPr="00A13530" w:rsidRDefault="00A13530" w:rsidP="00A13530">
      <w:pPr>
        <w:rPr>
          <w:i/>
          <w:iCs/>
          <w:color w:val="7030A0"/>
          <w:sz w:val="24"/>
          <w:szCs w:val="24"/>
        </w:rPr>
      </w:pPr>
      <w:hyperlink w:anchor="Appendix04" w:history="1">
        <w:r w:rsidRPr="00FD0EF8">
          <w:rPr>
            <w:rStyle w:val="Hyperlink"/>
            <w:i/>
            <w:iCs/>
            <w:sz w:val="24"/>
            <w:szCs w:val="24"/>
          </w:rPr>
          <w:t>Click here to return to the main report</w:t>
        </w:r>
      </w:hyperlink>
    </w:p>
    <w:p w14:paraId="12652684" w14:textId="77777777" w:rsidR="00C60E04" w:rsidRDefault="00C60E04" w:rsidP="00C60E04">
      <w:pPr>
        <w:spacing w:after="0"/>
        <w:rPr>
          <w:sz w:val="24"/>
          <w:szCs w:val="24"/>
        </w:rPr>
      </w:pPr>
    </w:p>
    <w:tbl>
      <w:tblPr>
        <w:tblStyle w:val="GridTable5Dark-Accent6"/>
        <w:tblW w:w="9209" w:type="dxa"/>
        <w:tblLook w:val="04E0" w:firstRow="1" w:lastRow="1" w:firstColumn="1" w:lastColumn="0" w:noHBand="0" w:noVBand="1"/>
      </w:tblPr>
      <w:tblGrid>
        <w:gridCol w:w="1980"/>
        <w:gridCol w:w="960"/>
        <w:gridCol w:w="960"/>
        <w:gridCol w:w="5309"/>
      </w:tblGrid>
      <w:tr w:rsidR="00C7791B" w:rsidRPr="009D3EEE" w14:paraId="6843E8FC"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noWrap/>
            <w:hideMark/>
          </w:tcPr>
          <w:p w14:paraId="64CEA979" w14:textId="77777777" w:rsidR="00C7791B" w:rsidRPr="009D3EEE" w:rsidRDefault="00C7791B" w:rsidP="00150AB2">
            <w:pPr>
              <w:spacing w:after="0" w:line="240" w:lineRule="auto"/>
              <w:rPr>
                <w:rFonts w:eastAsia="Times New Roman" w:cstheme="minorHAnsi"/>
                <w:sz w:val="24"/>
                <w:szCs w:val="24"/>
                <w:lang w:eastAsia="en-GB"/>
              </w:rPr>
            </w:pPr>
            <w:r w:rsidRPr="009D3EEE">
              <w:rPr>
                <w:rFonts w:eastAsia="Times New Roman" w:cstheme="minorHAnsi"/>
                <w:sz w:val="24"/>
                <w:szCs w:val="24"/>
                <w:lang w:eastAsia="en-GB"/>
              </w:rPr>
              <w:t>Theme</w:t>
            </w:r>
          </w:p>
        </w:tc>
        <w:tc>
          <w:tcPr>
            <w:tcW w:w="960" w:type="dxa"/>
            <w:noWrap/>
            <w:hideMark/>
          </w:tcPr>
          <w:p w14:paraId="67487BEB" w14:textId="77777777" w:rsidR="00C7791B" w:rsidRPr="009D3EEE" w:rsidRDefault="00C7791B"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9D3EEE">
              <w:rPr>
                <w:rFonts w:eastAsia="Times New Roman" w:cstheme="minorHAnsi"/>
                <w:sz w:val="24"/>
                <w:szCs w:val="24"/>
                <w:lang w:eastAsia="en-GB"/>
              </w:rPr>
              <w:t>No.</w:t>
            </w:r>
          </w:p>
        </w:tc>
        <w:tc>
          <w:tcPr>
            <w:tcW w:w="960" w:type="dxa"/>
            <w:noWrap/>
            <w:hideMark/>
          </w:tcPr>
          <w:p w14:paraId="62C6D4F7" w14:textId="77777777" w:rsidR="00C7791B" w:rsidRPr="009D3EEE" w:rsidRDefault="00C7791B"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9D3EEE">
              <w:rPr>
                <w:rFonts w:eastAsia="Times New Roman" w:cstheme="minorHAnsi"/>
                <w:sz w:val="24"/>
                <w:szCs w:val="24"/>
                <w:lang w:eastAsia="en-GB"/>
              </w:rPr>
              <w:t>%</w:t>
            </w:r>
          </w:p>
        </w:tc>
        <w:tc>
          <w:tcPr>
            <w:tcW w:w="5309" w:type="dxa"/>
            <w:noWrap/>
            <w:hideMark/>
          </w:tcPr>
          <w:p w14:paraId="00E4E578" w14:textId="77777777" w:rsidR="00C7791B" w:rsidRPr="009D3EEE" w:rsidRDefault="00C7791B"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9D3EEE">
              <w:rPr>
                <w:rFonts w:eastAsia="Times New Roman" w:cstheme="minorHAnsi"/>
                <w:sz w:val="24"/>
                <w:szCs w:val="24"/>
                <w:lang w:eastAsia="en-GB"/>
              </w:rPr>
              <w:t>Example Comments</w:t>
            </w:r>
          </w:p>
        </w:tc>
      </w:tr>
      <w:tr w:rsidR="00C7791B" w:rsidRPr="009D3EEE" w14:paraId="5C54E54E" w14:textId="77777777" w:rsidTr="00150AB2">
        <w:trPr>
          <w:cnfStyle w:val="000000100000" w:firstRow="0" w:lastRow="0" w:firstColumn="0" w:lastColumn="0" w:oddVBand="0" w:evenVBand="0" w:oddHBand="1"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1980" w:type="dxa"/>
            <w:hideMark/>
          </w:tcPr>
          <w:p w14:paraId="104DF4D3"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There is no local Hub/Library / Access Issues</w:t>
            </w:r>
          </w:p>
        </w:tc>
        <w:tc>
          <w:tcPr>
            <w:tcW w:w="960" w:type="dxa"/>
            <w:noWrap/>
            <w:hideMark/>
          </w:tcPr>
          <w:p w14:paraId="19B60976"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41</w:t>
            </w:r>
          </w:p>
        </w:tc>
        <w:tc>
          <w:tcPr>
            <w:tcW w:w="960" w:type="dxa"/>
            <w:noWrap/>
            <w:hideMark/>
          </w:tcPr>
          <w:p w14:paraId="7795C04A"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13.4</w:t>
            </w:r>
          </w:p>
        </w:tc>
        <w:tc>
          <w:tcPr>
            <w:tcW w:w="5309" w:type="dxa"/>
            <w:noWrap/>
            <w:hideMark/>
          </w:tcPr>
          <w:p w14:paraId="46FEE193"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042A0C">
              <w:rPr>
                <w:i/>
                <w:sz w:val="24"/>
                <w:szCs w:val="24"/>
              </w:rPr>
              <w:t>We do not have a local library or hub within 5 miles</w:t>
            </w:r>
          </w:p>
          <w:p w14:paraId="3B20A6A2"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17686">
              <w:rPr>
                <w:i/>
                <w:sz w:val="24"/>
                <w:szCs w:val="24"/>
              </w:rPr>
              <w:t xml:space="preserve">We don't have a local library at </w:t>
            </w:r>
            <w:r>
              <w:rPr>
                <w:i/>
                <w:sz w:val="24"/>
                <w:szCs w:val="24"/>
              </w:rPr>
              <w:t>all</w:t>
            </w:r>
          </w:p>
          <w:p w14:paraId="6EA573B5"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17686">
              <w:rPr>
                <w:i/>
                <w:sz w:val="24"/>
                <w:szCs w:val="24"/>
              </w:rPr>
              <w:t>No hub here</w:t>
            </w:r>
            <w:r w:rsidRPr="009D3EEE">
              <w:rPr>
                <w:i/>
                <w:sz w:val="24"/>
                <w:szCs w:val="24"/>
              </w:rPr>
              <w:t> </w:t>
            </w:r>
          </w:p>
        </w:tc>
      </w:tr>
      <w:tr w:rsidR="00C7791B" w:rsidRPr="009D3EEE" w14:paraId="3BF85201" w14:textId="77777777" w:rsidTr="00150AB2">
        <w:trPr>
          <w:cnfStyle w:val="000000010000" w:firstRow="0" w:lastRow="0" w:firstColumn="0" w:lastColumn="0" w:oddVBand="0" w:evenVBand="0" w:oddHBand="0" w:evenHBand="1"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hideMark/>
          </w:tcPr>
          <w:p w14:paraId="3FEDD999"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Don't know / use</w:t>
            </w:r>
          </w:p>
        </w:tc>
        <w:tc>
          <w:tcPr>
            <w:tcW w:w="960" w:type="dxa"/>
            <w:noWrap/>
            <w:hideMark/>
          </w:tcPr>
          <w:p w14:paraId="22C18A84"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38</w:t>
            </w:r>
          </w:p>
        </w:tc>
        <w:tc>
          <w:tcPr>
            <w:tcW w:w="960" w:type="dxa"/>
            <w:noWrap/>
            <w:hideMark/>
          </w:tcPr>
          <w:p w14:paraId="75EBABD0"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12.4</w:t>
            </w:r>
          </w:p>
        </w:tc>
        <w:tc>
          <w:tcPr>
            <w:tcW w:w="5309" w:type="dxa"/>
            <w:noWrap/>
            <w:hideMark/>
          </w:tcPr>
          <w:p w14:paraId="6D2B3DCD"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3408D">
              <w:rPr>
                <w:i/>
                <w:sz w:val="24"/>
                <w:szCs w:val="24"/>
              </w:rPr>
              <w:t>I rarely use the hub and when I do it's to collect waste sacks</w:t>
            </w:r>
          </w:p>
          <w:p w14:paraId="2EEEC966"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1A1680">
              <w:rPr>
                <w:i/>
                <w:sz w:val="24"/>
                <w:szCs w:val="24"/>
              </w:rPr>
              <w:t xml:space="preserve">I don't currently use the libraries </w:t>
            </w:r>
            <w:proofErr w:type="gramStart"/>
            <w:r w:rsidRPr="001A1680">
              <w:rPr>
                <w:i/>
                <w:sz w:val="24"/>
                <w:szCs w:val="24"/>
              </w:rPr>
              <w:t>hubs</w:t>
            </w:r>
            <w:proofErr w:type="gramEnd"/>
            <w:r w:rsidRPr="001A1680">
              <w:rPr>
                <w:i/>
                <w:sz w:val="24"/>
                <w:szCs w:val="24"/>
              </w:rPr>
              <w:t xml:space="preserve"> but I do support them</w:t>
            </w:r>
          </w:p>
          <w:p w14:paraId="19B12580"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305173">
              <w:rPr>
                <w:i/>
                <w:sz w:val="24"/>
                <w:szCs w:val="24"/>
              </w:rPr>
              <w:t>Never knew they existed</w:t>
            </w:r>
          </w:p>
        </w:tc>
      </w:tr>
      <w:tr w:rsidR="00C7791B" w:rsidRPr="009D3EEE" w14:paraId="4C9BCA7D" w14:textId="77777777" w:rsidTr="00150AB2">
        <w:trPr>
          <w:cnfStyle w:val="000000100000" w:firstRow="0" w:lastRow="0" w:firstColumn="0" w:lastColumn="0" w:oddVBand="0" w:evenVBand="0" w:oddHBand="1" w:evenHBand="0"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hideMark/>
          </w:tcPr>
          <w:p w14:paraId="406EB42C"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Age specific activities</w:t>
            </w:r>
          </w:p>
        </w:tc>
        <w:tc>
          <w:tcPr>
            <w:tcW w:w="960" w:type="dxa"/>
            <w:noWrap/>
            <w:hideMark/>
          </w:tcPr>
          <w:p w14:paraId="7202E495"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25</w:t>
            </w:r>
          </w:p>
        </w:tc>
        <w:tc>
          <w:tcPr>
            <w:tcW w:w="960" w:type="dxa"/>
            <w:noWrap/>
            <w:hideMark/>
          </w:tcPr>
          <w:p w14:paraId="740817D8"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8.2</w:t>
            </w:r>
          </w:p>
        </w:tc>
        <w:tc>
          <w:tcPr>
            <w:tcW w:w="5309" w:type="dxa"/>
            <w:noWrap/>
            <w:hideMark/>
          </w:tcPr>
          <w:p w14:paraId="7587B313"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A2EB9">
              <w:rPr>
                <w:i/>
                <w:sz w:val="24"/>
                <w:szCs w:val="24"/>
              </w:rPr>
              <w:t>There is nothing at my local hub for old age pensioners</w:t>
            </w:r>
          </w:p>
          <w:p w14:paraId="71EDD89C"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53064">
              <w:rPr>
                <w:i/>
                <w:sz w:val="24"/>
                <w:szCs w:val="24"/>
              </w:rPr>
              <w:t>More child or youth activities after school time</w:t>
            </w:r>
            <w:r w:rsidRPr="009D3EEE">
              <w:rPr>
                <w:i/>
                <w:sz w:val="24"/>
                <w:szCs w:val="24"/>
              </w:rPr>
              <w:t> </w:t>
            </w:r>
          </w:p>
        </w:tc>
      </w:tr>
      <w:tr w:rsidR="00C7791B" w:rsidRPr="00BA2EB9" w14:paraId="39FC0692" w14:textId="77777777" w:rsidTr="00150AB2">
        <w:trPr>
          <w:cnfStyle w:val="000000010000" w:firstRow="0" w:lastRow="0" w:firstColumn="0" w:lastColumn="0" w:oddVBand="0" w:evenVBand="0" w:oddHBand="0" w:evenHBand="1"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tcPr>
          <w:p w14:paraId="0FB3F3F5"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 xml:space="preserve">More Books / Printed media </w:t>
            </w:r>
          </w:p>
        </w:tc>
        <w:tc>
          <w:tcPr>
            <w:tcW w:w="960" w:type="dxa"/>
            <w:noWrap/>
          </w:tcPr>
          <w:p w14:paraId="05A2A99E"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16</w:t>
            </w:r>
          </w:p>
        </w:tc>
        <w:tc>
          <w:tcPr>
            <w:tcW w:w="960" w:type="dxa"/>
            <w:noWrap/>
          </w:tcPr>
          <w:p w14:paraId="4C51BAEF"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5.2</w:t>
            </w:r>
          </w:p>
        </w:tc>
        <w:tc>
          <w:tcPr>
            <w:tcW w:w="5309" w:type="dxa"/>
            <w:noWrap/>
          </w:tcPr>
          <w:p w14:paraId="767D46ED"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70C39">
              <w:rPr>
                <w:i/>
                <w:sz w:val="24"/>
                <w:szCs w:val="24"/>
              </w:rPr>
              <w:t>More books.  The supply is poor now.  Also sheet music + scores</w:t>
            </w:r>
          </w:p>
          <w:p w14:paraId="3F16E5B6"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172E8A">
              <w:rPr>
                <w:i/>
                <w:sz w:val="24"/>
                <w:szCs w:val="24"/>
              </w:rPr>
              <w:t xml:space="preserve">I'd like to borrow </w:t>
            </w:r>
            <w:proofErr w:type="gramStart"/>
            <w:r w:rsidRPr="00172E8A">
              <w:rPr>
                <w:i/>
                <w:sz w:val="24"/>
                <w:szCs w:val="24"/>
              </w:rPr>
              <w:t>book</w:t>
            </w:r>
            <w:r>
              <w:rPr>
                <w:i/>
                <w:sz w:val="24"/>
                <w:szCs w:val="24"/>
              </w:rPr>
              <w:t>s</w:t>
            </w:r>
            <w:proofErr w:type="gramEnd"/>
            <w:r w:rsidRPr="00172E8A">
              <w:rPr>
                <w:i/>
                <w:sz w:val="24"/>
                <w:szCs w:val="24"/>
              </w:rPr>
              <w:t xml:space="preserve"> but the choice is very limited</w:t>
            </w:r>
          </w:p>
          <w:p w14:paraId="6C775B72" w14:textId="77777777" w:rsidR="00C7791B" w:rsidRPr="00BA2EB9"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B1E9D">
              <w:rPr>
                <w:i/>
                <w:sz w:val="24"/>
                <w:szCs w:val="24"/>
              </w:rPr>
              <w:t>greater range of e books</w:t>
            </w:r>
          </w:p>
        </w:tc>
      </w:tr>
      <w:tr w:rsidR="00C7791B" w:rsidRPr="009D3EEE" w14:paraId="6A879282" w14:textId="77777777" w:rsidTr="00150AB2">
        <w:trPr>
          <w:cnfStyle w:val="000000100000" w:firstRow="0" w:lastRow="0" w:firstColumn="0" w:lastColumn="0" w:oddVBand="0" w:evenVBand="0" w:oddHBand="1" w:evenHBand="0" w:firstRowFirstColumn="0" w:firstRowLastColumn="0" w:lastRowFirstColumn="0" w:lastRowLastColumn="0"/>
          <w:trHeight w:val="367"/>
        </w:trPr>
        <w:tc>
          <w:tcPr>
            <w:cnfStyle w:val="001000000000" w:firstRow="0" w:lastRow="0" w:firstColumn="1" w:lastColumn="0" w:oddVBand="0" w:evenVBand="0" w:oddHBand="0" w:evenHBand="0" w:firstRowFirstColumn="0" w:firstRowLastColumn="0" w:lastRowFirstColumn="0" w:lastRowLastColumn="0"/>
            <w:tcW w:w="1980" w:type="dxa"/>
          </w:tcPr>
          <w:p w14:paraId="1494E715"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 xml:space="preserve">Recycling </w:t>
            </w:r>
          </w:p>
        </w:tc>
        <w:tc>
          <w:tcPr>
            <w:tcW w:w="960" w:type="dxa"/>
            <w:noWrap/>
          </w:tcPr>
          <w:p w14:paraId="2F71D484"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14</w:t>
            </w:r>
          </w:p>
        </w:tc>
        <w:tc>
          <w:tcPr>
            <w:tcW w:w="960" w:type="dxa"/>
            <w:noWrap/>
          </w:tcPr>
          <w:p w14:paraId="3CF29529"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4.6</w:t>
            </w:r>
          </w:p>
        </w:tc>
        <w:tc>
          <w:tcPr>
            <w:tcW w:w="5309" w:type="dxa"/>
            <w:noWrap/>
          </w:tcPr>
          <w:p w14:paraId="41510B21"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F054B7">
              <w:rPr>
                <w:i/>
                <w:sz w:val="24"/>
                <w:szCs w:val="24"/>
              </w:rPr>
              <w:t>more recycling and compost bags !!!!</w:t>
            </w:r>
          </w:p>
          <w:p w14:paraId="5D24C488"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D07405">
              <w:rPr>
                <w:i/>
                <w:sz w:val="24"/>
                <w:szCs w:val="24"/>
              </w:rPr>
              <w:t>Recycling bins in car park</w:t>
            </w:r>
          </w:p>
          <w:p w14:paraId="6694838C"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D07405">
              <w:rPr>
                <w:i/>
                <w:sz w:val="24"/>
                <w:szCs w:val="24"/>
              </w:rPr>
              <w:t xml:space="preserve">More specialist recycling </w:t>
            </w:r>
            <w:proofErr w:type="spellStart"/>
            <w:r w:rsidRPr="00D07405">
              <w:rPr>
                <w:i/>
                <w:sz w:val="24"/>
                <w:szCs w:val="24"/>
              </w:rPr>
              <w:t>eg</w:t>
            </w:r>
            <w:proofErr w:type="spellEnd"/>
            <w:r w:rsidRPr="00D07405">
              <w:rPr>
                <w:i/>
                <w:sz w:val="24"/>
                <w:szCs w:val="24"/>
              </w:rPr>
              <w:t xml:space="preserve"> blister packs</w:t>
            </w:r>
          </w:p>
        </w:tc>
      </w:tr>
      <w:tr w:rsidR="00C7791B" w:rsidRPr="009D3EEE" w14:paraId="516D4DD4" w14:textId="77777777" w:rsidTr="00150AB2">
        <w:trPr>
          <w:cnfStyle w:val="000000010000" w:firstRow="0" w:lastRow="0" w:firstColumn="0" w:lastColumn="0" w:oddVBand="0" w:evenVBand="0" w:oddHBand="0" w:evenHBand="1" w:firstRowFirstColumn="0" w:firstRowLastColumn="0" w:lastRowFirstColumn="0" w:lastRowLastColumn="0"/>
          <w:trHeight w:val="960"/>
        </w:trPr>
        <w:tc>
          <w:tcPr>
            <w:cnfStyle w:val="001000000000" w:firstRow="0" w:lastRow="0" w:firstColumn="1" w:lastColumn="0" w:oddVBand="0" w:evenVBand="0" w:oddHBand="0" w:evenHBand="0" w:firstRowFirstColumn="0" w:firstRowLastColumn="0" w:lastRowFirstColumn="0" w:lastRowLastColumn="0"/>
            <w:tcW w:w="1980" w:type="dxa"/>
          </w:tcPr>
          <w:p w14:paraId="6E0C80B5"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Better Facilities</w:t>
            </w:r>
            <w:r>
              <w:rPr>
                <w:rFonts w:eastAsia="Times New Roman" w:cstheme="minorHAnsi"/>
                <w:color w:val="000000"/>
                <w:sz w:val="24"/>
                <w:szCs w:val="24"/>
                <w:lang w:eastAsia="en-GB"/>
              </w:rPr>
              <w:t>:</w:t>
            </w:r>
            <w:r w:rsidRPr="009D3EEE">
              <w:rPr>
                <w:rFonts w:eastAsia="Times New Roman" w:cstheme="minorHAnsi"/>
                <w:color w:val="000000"/>
                <w:sz w:val="24"/>
                <w:szCs w:val="24"/>
                <w:lang w:eastAsia="en-GB"/>
              </w:rPr>
              <w:t xml:space="preserve"> Quiet space</w:t>
            </w:r>
            <w:r>
              <w:rPr>
                <w:rFonts w:eastAsia="Times New Roman" w:cstheme="minorHAnsi"/>
                <w:color w:val="000000"/>
                <w:sz w:val="24"/>
                <w:szCs w:val="24"/>
                <w:lang w:eastAsia="en-GB"/>
              </w:rPr>
              <w:t xml:space="preserve">s; </w:t>
            </w:r>
            <w:r w:rsidRPr="009D3EEE">
              <w:rPr>
                <w:rFonts w:eastAsia="Times New Roman" w:cstheme="minorHAnsi"/>
                <w:color w:val="000000"/>
                <w:sz w:val="24"/>
                <w:szCs w:val="24"/>
                <w:lang w:eastAsia="en-GB"/>
              </w:rPr>
              <w:t>Toilets</w:t>
            </w:r>
            <w:r>
              <w:rPr>
                <w:rFonts w:eastAsia="Times New Roman" w:cstheme="minorHAnsi"/>
                <w:color w:val="000000"/>
                <w:sz w:val="24"/>
                <w:szCs w:val="24"/>
                <w:lang w:eastAsia="en-GB"/>
              </w:rPr>
              <w:t>;</w:t>
            </w:r>
            <w:r w:rsidRPr="009D3EEE">
              <w:rPr>
                <w:rFonts w:eastAsia="Times New Roman" w:cstheme="minorHAnsi"/>
                <w:color w:val="000000"/>
                <w:sz w:val="24"/>
                <w:szCs w:val="24"/>
                <w:lang w:eastAsia="en-GB"/>
              </w:rPr>
              <w:t xml:space="preserve"> meeting space</w:t>
            </w:r>
            <w:r>
              <w:rPr>
                <w:rFonts w:eastAsia="Times New Roman" w:cstheme="minorHAnsi"/>
                <w:color w:val="000000"/>
                <w:sz w:val="24"/>
                <w:szCs w:val="24"/>
                <w:lang w:eastAsia="en-GB"/>
              </w:rPr>
              <w:t>s</w:t>
            </w:r>
            <w:r w:rsidRPr="009D3EEE">
              <w:rPr>
                <w:rFonts w:eastAsia="Times New Roman" w:cstheme="minorHAnsi"/>
                <w:color w:val="000000"/>
                <w:sz w:val="24"/>
                <w:szCs w:val="24"/>
                <w:lang w:eastAsia="en-GB"/>
              </w:rPr>
              <w:t xml:space="preserve">  </w:t>
            </w:r>
          </w:p>
        </w:tc>
        <w:tc>
          <w:tcPr>
            <w:tcW w:w="960" w:type="dxa"/>
            <w:noWrap/>
          </w:tcPr>
          <w:p w14:paraId="70B286C7"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w:t>
            </w:r>
            <w:r>
              <w:rPr>
                <w:rFonts w:eastAsia="Times New Roman" w:cstheme="minorHAnsi"/>
                <w:color w:val="000000"/>
                <w:sz w:val="24"/>
                <w:szCs w:val="24"/>
                <w:lang w:eastAsia="en-GB"/>
              </w:rPr>
              <w:t>2</w:t>
            </w:r>
          </w:p>
        </w:tc>
        <w:tc>
          <w:tcPr>
            <w:tcW w:w="960" w:type="dxa"/>
            <w:noWrap/>
          </w:tcPr>
          <w:p w14:paraId="0BE97735"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Pr>
                <w:rFonts w:eastAsia="Times New Roman" w:cstheme="minorHAnsi"/>
                <w:color w:val="000000"/>
                <w:sz w:val="24"/>
                <w:szCs w:val="24"/>
                <w:lang w:eastAsia="en-GB"/>
              </w:rPr>
              <w:t>3.9</w:t>
            </w:r>
          </w:p>
        </w:tc>
        <w:tc>
          <w:tcPr>
            <w:tcW w:w="5309" w:type="dxa"/>
            <w:noWrap/>
          </w:tcPr>
          <w:p w14:paraId="168EE9EC"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552C40">
              <w:rPr>
                <w:i/>
                <w:sz w:val="24"/>
                <w:szCs w:val="24"/>
              </w:rPr>
              <w:t>As a neurodivergent person, I really value quiet, calm public spaces.</w:t>
            </w:r>
          </w:p>
          <w:p w14:paraId="03B0C905"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E1F7D">
              <w:rPr>
                <w:i/>
                <w:sz w:val="24"/>
                <w:szCs w:val="24"/>
              </w:rPr>
              <w:t>Youth Space, Study spaces, AFTER HOURS BOOK DROP</w:t>
            </w:r>
          </w:p>
          <w:p w14:paraId="301C86D4"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B22EDD">
              <w:rPr>
                <w:i/>
                <w:sz w:val="24"/>
                <w:szCs w:val="24"/>
              </w:rPr>
              <w:t xml:space="preserve">Our hub is </w:t>
            </w:r>
            <w:proofErr w:type="gramStart"/>
            <w:r w:rsidRPr="00B22EDD">
              <w:rPr>
                <w:i/>
                <w:sz w:val="24"/>
                <w:szCs w:val="24"/>
              </w:rPr>
              <w:t>good</w:t>
            </w:r>
            <w:proofErr w:type="gramEnd"/>
            <w:r w:rsidRPr="00B22EDD">
              <w:rPr>
                <w:i/>
                <w:sz w:val="24"/>
                <w:szCs w:val="24"/>
              </w:rPr>
              <w:t xml:space="preserve"> and we use the </w:t>
            </w:r>
            <w:proofErr w:type="gramStart"/>
            <w:r w:rsidRPr="00B22EDD">
              <w:rPr>
                <w:i/>
                <w:sz w:val="24"/>
                <w:szCs w:val="24"/>
              </w:rPr>
              <w:t>library</w:t>
            </w:r>
            <w:proofErr w:type="gramEnd"/>
            <w:r w:rsidRPr="00B22EDD">
              <w:rPr>
                <w:i/>
                <w:sz w:val="24"/>
                <w:szCs w:val="24"/>
              </w:rPr>
              <w:t xml:space="preserve"> but it is small a separate room for use of groups needed</w:t>
            </w:r>
          </w:p>
        </w:tc>
      </w:tr>
      <w:tr w:rsidR="00C7791B" w:rsidRPr="009D3EEE" w14:paraId="1FC63BB8"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0" w:type="dxa"/>
          </w:tcPr>
          <w:p w14:paraId="694F9D8C"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Arts &amp; Crafts</w:t>
            </w:r>
          </w:p>
        </w:tc>
        <w:tc>
          <w:tcPr>
            <w:tcW w:w="960" w:type="dxa"/>
            <w:noWrap/>
          </w:tcPr>
          <w:p w14:paraId="2E5BF467"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12</w:t>
            </w:r>
          </w:p>
        </w:tc>
        <w:tc>
          <w:tcPr>
            <w:tcW w:w="960" w:type="dxa"/>
            <w:noWrap/>
          </w:tcPr>
          <w:p w14:paraId="18BBE684"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3.9</w:t>
            </w:r>
          </w:p>
        </w:tc>
        <w:tc>
          <w:tcPr>
            <w:tcW w:w="5309" w:type="dxa"/>
            <w:noWrap/>
          </w:tcPr>
          <w:p w14:paraId="7B871A49"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67D71">
              <w:rPr>
                <w:i/>
                <w:sz w:val="24"/>
                <w:szCs w:val="24"/>
              </w:rPr>
              <w:t>Community visual arts group</w:t>
            </w:r>
          </w:p>
          <w:p w14:paraId="0908558A"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975DC">
              <w:rPr>
                <w:i/>
                <w:sz w:val="24"/>
                <w:szCs w:val="24"/>
              </w:rPr>
              <w:t>Creative arts classes</w:t>
            </w:r>
          </w:p>
        </w:tc>
      </w:tr>
      <w:tr w:rsidR="00C7791B" w:rsidRPr="009D3EEE" w14:paraId="741FA346" w14:textId="77777777" w:rsidTr="00150AB2">
        <w:trPr>
          <w:cnfStyle w:val="000000010000" w:firstRow="0" w:lastRow="0" w:firstColumn="0" w:lastColumn="0" w:oddVBand="0" w:evenVBand="0" w:oddHBand="0" w:evenHBand="1"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tcPr>
          <w:p w14:paraId="12EDB83F"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Exercise / Fitness Classes</w:t>
            </w:r>
          </w:p>
        </w:tc>
        <w:tc>
          <w:tcPr>
            <w:tcW w:w="960" w:type="dxa"/>
            <w:noWrap/>
          </w:tcPr>
          <w:p w14:paraId="44C1F76B"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11</w:t>
            </w:r>
          </w:p>
        </w:tc>
        <w:tc>
          <w:tcPr>
            <w:tcW w:w="960" w:type="dxa"/>
            <w:noWrap/>
          </w:tcPr>
          <w:p w14:paraId="603D95FE"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3.6</w:t>
            </w:r>
          </w:p>
        </w:tc>
        <w:tc>
          <w:tcPr>
            <w:tcW w:w="5309" w:type="dxa"/>
            <w:noWrap/>
          </w:tcPr>
          <w:p w14:paraId="35B00E1C"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57A21">
              <w:rPr>
                <w:i/>
                <w:sz w:val="24"/>
                <w:szCs w:val="24"/>
              </w:rPr>
              <w:t>Dancing and exercise for older person</w:t>
            </w:r>
          </w:p>
          <w:p w14:paraId="3E1A2409"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57A21">
              <w:rPr>
                <w:i/>
                <w:sz w:val="24"/>
                <w:szCs w:val="24"/>
              </w:rPr>
              <w:t>Teen fitness</w:t>
            </w:r>
          </w:p>
          <w:p w14:paraId="0BE53B46"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149E6">
              <w:rPr>
                <w:i/>
                <w:sz w:val="24"/>
                <w:szCs w:val="24"/>
              </w:rPr>
              <w:t>Better exercise options</w:t>
            </w:r>
          </w:p>
        </w:tc>
      </w:tr>
      <w:tr w:rsidR="00C7791B" w:rsidRPr="009D3EEE" w14:paraId="54F11480" w14:textId="77777777" w:rsidTr="00150AB2">
        <w:trPr>
          <w:cnfStyle w:val="000000100000" w:firstRow="0" w:lastRow="0" w:firstColumn="0" w:lastColumn="0" w:oddVBand="0" w:evenVBand="0" w:oddHBand="1" w:evenHBand="0" w:firstRowFirstColumn="0" w:firstRowLastColumn="0" w:lastRowFirstColumn="0" w:lastRowLastColumn="0"/>
          <w:trHeight w:val="564"/>
        </w:trPr>
        <w:tc>
          <w:tcPr>
            <w:cnfStyle w:val="001000000000" w:firstRow="0" w:lastRow="0" w:firstColumn="1" w:lastColumn="0" w:oddVBand="0" w:evenVBand="0" w:oddHBand="0" w:evenHBand="0" w:firstRowFirstColumn="0" w:firstRowLastColumn="0" w:lastRowFirstColumn="0" w:lastRowLastColumn="0"/>
            <w:tcW w:w="1980" w:type="dxa"/>
          </w:tcPr>
          <w:p w14:paraId="7CC7B321" w14:textId="77777777" w:rsidR="00C7791B" w:rsidRPr="009D3EEE" w:rsidRDefault="00C7791B" w:rsidP="00150AB2">
            <w:pPr>
              <w:spacing w:after="0" w:line="240" w:lineRule="auto"/>
              <w:rPr>
                <w:rFonts w:eastAsia="Times New Roman" w:cstheme="minorHAnsi"/>
                <w:color w:val="000000"/>
                <w:sz w:val="24"/>
                <w:szCs w:val="24"/>
                <w:lang w:eastAsia="en-GB"/>
              </w:rPr>
            </w:pPr>
            <w:r>
              <w:rPr>
                <w:rFonts w:eastAsia="Times New Roman" w:cstheme="minorHAnsi"/>
                <w:color w:val="000000"/>
                <w:sz w:val="24"/>
                <w:szCs w:val="24"/>
                <w:lang w:eastAsia="en-GB"/>
              </w:rPr>
              <w:t>Café</w:t>
            </w:r>
          </w:p>
        </w:tc>
        <w:tc>
          <w:tcPr>
            <w:tcW w:w="960" w:type="dxa"/>
            <w:noWrap/>
          </w:tcPr>
          <w:p w14:paraId="142FFF30"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Pr>
                <w:rFonts w:eastAsia="Times New Roman" w:cstheme="minorHAnsi"/>
                <w:color w:val="000000"/>
                <w:sz w:val="24"/>
                <w:szCs w:val="24"/>
                <w:lang w:eastAsia="en-GB"/>
              </w:rPr>
              <w:t>10</w:t>
            </w:r>
          </w:p>
        </w:tc>
        <w:tc>
          <w:tcPr>
            <w:tcW w:w="960" w:type="dxa"/>
            <w:noWrap/>
          </w:tcPr>
          <w:p w14:paraId="105D9434"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Pr>
                <w:rFonts w:eastAsia="Times New Roman" w:cstheme="minorHAnsi"/>
                <w:color w:val="000000"/>
                <w:sz w:val="24"/>
                <w:szCs w:val="24"/>
                <w:lang w:eastAsia="en-GB"/>
              </w:rPr>
              <w:t>3.3</w:t>
            </w:r>
          </w:p>
        </w:tc>
        <w:tc>
          <w:tcPr>
            <w:tcW w:w="5309" w:type="dxa"/>
            <w:noWrap/>
          </w:tcPr>
          <w:p w14:paraId="710B5878"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509E3">
              <w:rPr>
                <w:i/>
                <w:sz w:val="24"/>
                <w:szCs w:val="24"/>
              </w:rPr>
              <w:t>Cafe in central library</w:t>
            </w:r>
          </w:p>
          <w:p w14:paraId="5B4DDBAB"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509E3">
              <w:rPr>
                <w:i/>
                <w:sz w:val="24"/>
                <w:szCs w:val="24"/>
              </w:rPr>
              <w:t>Community Cafe</w:t>
            </w:r>
          </w:p>
        </w:tc>
      </w:tr>
      <w:tr w:rsidR="00C7791B" w:rsidRPr="009D3EEE" w14:paraId="3BE7D9BE" w14:textId="77777777" w:rsidTr="00150AB2">
        <w:trPr>
          <w:cnfStyle w:val="000000010000" w:firstRow="0" w:lastRow="0" w:firstColumn="0" w:lastColumn="0" w:oddVBand="0" w:evenVBand="0" w:oddHBand="0" w:evenHBand="1" w:firstRowFirstColumn="0" w:firstRowLastColumn="0" w:lastRowFirstColumn="0" w:lastRowLastColumn="0"/>
          <w:trHeight w:val="1265"/>
        </w:trPr>
        <w:tc>
          <w:tcPr>
            <w:cnfStyle w:val="001000000000" w:firstRow="0" w:lastRow="0" w:firstColumn="1" w:lastColumn="0" w:oddVBand="0" w:evenVBand="0" w:oddHBand="0" w:evenHBand="0" w:firstRowFirstColumn="0" w:firstRowLastColumn="0" w:lastRowFirstColumn="0" w:lastRowLastColumn="0"/>
            <w:tcW w:w="1980" w:type="dxa"/>
            <w:hideMark/>
          </w:tcPr>
          <w:p w14:paraId="3FAC4320"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lastRenderedPageBreak/>
              <w:t>Information / Advice</w:t>
            </w:r>
          </w:p>
        </w:tc>
        <w:tc>
          <w:tcPr>
            <w:tcW w:w="960" w:type="dxa"/>
            <w:noWrap/>
            <w:hideMark/>
          </w:tcPr>
          <w:p w14:paraId="4E97E72F"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10</w:t>
            </w:r>
          </w:p>
        </w:tc>
        <w:tc>
          <w:tcPr>
            <w:tcW w:w="960" w:type="dxa"/>
            <w:noWrap/>
            <w:hideMark/>
          </w:tcPr>
          <w:p w14:paraId="348CD7A2"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3.3</w:t>
            </w:r>
          </w:p>
        </w:tc>
        <w:tc>
          <w:tcPr>
            <w:tcW w:w="5309" w:type="dxa"/>
            <w:noWrap/>
            <w:hideMark/>
          </w:tcPr>
          <w:p w14:paraId="1A39285D"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422119">
              <w:rPr>
                <w:i/>
                <w:sz w:val="24"/>
                <w:szCs w:val="24"/>
              </w:rPr>
              <w:t>More citizens advice</w:t>
            </w:r>
          </w:p>
          <w:p w14:paraId="1DCE2857"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422119">
              <w:rPr>
                <w:i/>
                <w:sz w:val="24"/>
                <w:szCs w:val="24"/>
              </w:rPr>
              <w:t>Transport information</w:t>
            </w:r>
          </w:p>
          <w:p w14:paraId="08EE600F"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6E6359">
              <w:rPr>
                <w:i/>
                <w:sz w:val="24"/>
                <w:szCs w:val="24"/>
              </w:rPr>
              <w:t>Some way of finding out what services etc are available at your local hub</w:t>
            </w:r>
          </w:p>
        </w:tc>
      </w:tr>
      <w:tr w:rsidR="00C7791B" w:rsidRPr="009D3EEE" w14:paraId="681E15D9" w14:textId="77777777" w:rsidTr="00150AB2">
        <w:trPr>
          <w:cnfStyle w:val="000000100000" w:firstRow="0" w:lastRow="0" w:firstColumn="0" w:lastColumn="0" w:oddVBand="0" w:evenVBand="0" w:oddHBand="1" w:evenHBand="0"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hideMark/>
          </w:tcPr>
          <w:p w14:paraId="48993400"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Health &amp; Well being</w:t>
            </w:r>
          </w:p>
        </w:tc>
        <w:tc>
          <w:tcPr>
            <w:tcW w:w="960" w:type="dxa"/>
            <w:noWrap/>
            <w:hideMark/>
          </w:tcPr>
          <w:p w14:paraId="386CC602"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9</w:t>
            </w:r>
          </w:p>
        </w:tc>
        <w:tc>
          <w:tcPr>
            <w:tcW w:w="960" w:type="dxa"/>
            <w:noWrap/>
            <w:hideMark/>
          </w:tcPr>
          <w:p w14:paraId="3FF504AE"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2.9</w:t>
            </w:r>
          </w:p>
        </w:tc>
        <w:tc>
          <w:tcPr>
            <w:tcW w:w="5309" w:type="dxa"/>
            <w:noWrap/>
            <w:hideMark/>
          </w:tcPr>
          <w:p w14:paraId="35C16BC4"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E70CBC">
              <w:rPr>
                <w:i/>
                <w:sz w:val="24"/>
                <w:szCs w:val="24"/>
              </w:rPr>
              <w:t>Mental help</w:t>
            </w:r>
          </w:p>
          <w:p w14:paraId="58500EE6"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41405">
              <w:rPr>
                <w:i/>
                <w:sz w:val="24"/>
                <w:szCs w:val="24"/>
              </w:rPr>
              <w:t>Memory clinics</w:t>
            </w:r>
          </w:p>
          <w:p w14:paraId="12587F73"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241405">
              <w:rPr>
                <w:i/>
                <w:sz w:val="24"/>
                <w:szCs w:val="24"/>
              </w:rPr>
              <w:t>Audiology maintenance clinics for hearing aids, instead of having to get to UHW</w:t>
            </w:r>
          </w:p>
        </w:tc>
      </w:tr>
      <w:tr w:rsidR="00C7791B" w:rsidRPr="009D3EEE" w14:paraId="2140A829" w14:textId="77777777" w:rsidTr="00150AB2">
        <w:trPr>
          <w:cnfStyle w:val="000000010000" w:firstRow="0" w:lastRow="0" w:firstColumn="0" w:lastColumn="0" w:oddVBand="0" w:evenVBand="0" w:oddHBand="0" w:evenHBand="1"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hideMark/>
          </w:tcPr>
          <w:p w14:paraId="65391313"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Increase Opening Times</w:t>
            </w:r>
          </w:p>
        </w:tc>
        <w:tc>
          <w:tcPr>
            <w:tcW w:w="960" w:type="dxa"/>
            <w:noWrap/>
            <w:hideMark/>
          </w:tcPr>
          <w:p w14:paraId="599DB9A9"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9</w:t>
            </w:r>
          </w:p>
        </w:tc>
        <w:tc>
          <w:tcPr>
            <w:tcW w:w="960" w:type="dxa"/>
            <w:noWrap/>
            <w:hideMark/>
          </w:tcPr>
          <w:p w14:paraId="12E8689B"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2.9</w:t>
            </w:r>
          </w:p>
        </w:tc>
        <w:tc>
          <w:tcPr>
            <w:tcW w:w="5309" w:type="dxa"/>
            <w:noWrap/>
            <w:hideMark/>
          </w:tcPr>
          <w:p w14:paraId="7901BE79"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03C11">
              <w:rPr>
                <w:i/>
                <w:sz w:val="24"/>
                <w:szCs w:val="24"/>
              </w:rPr>
              <w:t>Longer opening hours</w:t>
            </w:r>
          </w:p>
          <w:p w14:paraId="52F522B0"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B4193B">
              <w:rPr>
                <w:i/>
                <w:sz w:val="24"/>
                <w:szCs w:val="24"/>
              </w:rPr>
              <w:t xml:space="preserve">Anything that </w:t>
            </w:r>
            <w:proofErr w:type="gramStart"/>
            <w:r w:rsidRPr="00B4193B">
              <w:rPr>
                <w:i/>
                <w:sz w:val="24"/>
                <w:szCs w:val="24"/>
              </w:rPr>
              <w:t>actually happens</w:t>
            </w:r>
            <w:proofErr w:type="gramEnd"/>
            <w:r w:rsidRPr="00B4193B">
              <w:rPr>
                <w:i/>
                <w:sz w:val="24"/>
                <w:szCs w:val="24"/>
              </w:rPr>
              <w:t xml:space="preserve"> after </w:t>
            </w:r>
            <w:proofErr w:type="gramStart"/>
            <w:r w:rsidRPr="00B4193B">
              <w:rPr>
                <w:i/>
                <w:sz w:val="24"/>
                <w:szCs w:val="24"/>
              </w:rPr>
              <w:t>the majority of</w:t>
            </w:r>
            <w:proofErr w:type="gramEnd"/>
            <w:r w:rsidRPr="00B4193B">
              <w:rPr>
                <w:i/>
                <w:sz w:val="24"/>
                <w:szCs w:val="24"/>
              </w:rPr>
              <w:t xml:space="preserve"> people finish work. It's all focused on daytime</w:t>
            </w:r>
          </w:p>
        </w:tc>
      </w:tr>
      <w:tr w:rsidR="00C7791B" w:rsidRPr="009D3EEE" w14:paraId="03A250B2" w14:textId="77777777" w:rsidTr="00150AB2">
        <w:trPr>
          <w:cnfStyle w:val="000000100000" w:firstRow="0" w:lastRow="0" w:firstColumn="0" w:lastColumn="0" w:oddVBand="0" w:evenVBand="0" w:oddHBand="1" w:evenHBand="0"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hideMark/>
          </w:tcPr>
          <w:p w14:paraId="487FE7CA" w14:textId="77777777" w:rsidR="00C7791B" w:rsidRPr="009D3EEE" w:rsidRDefault="00C7791B" w:rsidP="00150AB2">
            <w:pPr>
              <w:spacing w:after="0" w:line="240" w:lineRule="auto"/>
              <w:rPr>
                <w:rFonts w:eastAsia="Times New Roman" w:cstheme="minorHAnsi"/>
                <w:color w:val="000000"/>
                <w:sz w:val="24"/>
                <w:szCs w:val="24"/>
                <w:lang w:eastAsia="en-GB"/>
              </w:rPr>
            </w:pPr>
            <w:r>
              <w:rPr>
                <w:rFonts w:eastAsia="Times New Roman" w:cstheme="minorHAnsi"/>
                <w:color w:val="000000"/>
                <w:sz w:val="24"/>
                <w:szCs w:val="24"/>
                <w:lang w:eastAsia="en-GB"/>
              </w:rPr>
              <w:t xml:space="preserve">Welsh </w:t>
            </w:r>
            <w:r w:rsidRPr="009D3EEE">
              <w:rPr>
                <w:rFonts w:eastAsia="Times New Roman" w:cstheme="minorHAnsi"/>
                <w:color w:val="000000"/>
                <w:sz w:val="24"/>
                <w:szCs w:val="24"/>
                <w:lang w:eastAsia="en-GB"/>
              </w:rPr>
              <w:t>Language</w:t>
            </w:r>
            <w:r>
              <w:rPr>
                <w:rFonts w:eastAsia="Times New Roman" w:cstheme="minorHAnsi"/>
                <w:color w:val="000000"/>
                <w:sz w:val="24"/>
                <w:szCs w:val="24"/>
                <w:lang w:eastAsia="en-GB"/>
              </w:rPr>
              <w:t xml:space="preserve"> Classe</w:t>
            </w:r>
            <w:r w:rsidRPr="009D3EEE">
              <w:rPr>
                <w:rFonts w:eastAsia="Times New Roman" w:cstheme="minorHAnsi"/>
                <w:color w:val="000000"/>
                <w:sz w:val="24"/>
                <w:szCs w:val="24"/>
                <w:lang w:eastAsia="en-GB"/>
              </w:rPr>
              <w:t>s</w:t>
            </w:r>
          </w:p>
        </w:tc>
        <w:tc>
          <w:tcPr>
            <w:tcW w:w="960" w:type="dxa"/>
            <w:noWrap/>
            <w:hideMark/>
          </w:tcPr>
          <w:p w14:paraId="6DEC0161"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9</w:t>
            </w:r>
          </w:p>
        </w:tc>
        <w:tc>
          <w:tcPr>
            <w:tcW w:w="960" w:type="dxa"/>
            <w:noWrap/>
            <w:hideMark/>
          </w:tcPr>
          <w:p w14:paraId="11FDCDA4"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2.9</w:t>
            </w:r>
          </w:p>
        </w:tc>
        <w:tc>
          <w:tcPr>
            <w:tcW w:w="5309" w:type="dxa"/>
            <w:noWrap/>
            <w:hideMark/>
          </w:tcPr>
          <w:p w14:paraId="50C6D987"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90054">
              <w:rPr>
                <w:i/>
                <w:sz w:val="24"/>
                <w:szCs w:val="24"/>
              </w:rPr>
              <w:t>Conversation classes for Welsh learners</w:t>
            </w:r>
          </w:p>
          <w:p w14:paraId="7793FEC9"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proofErr w:type="spellStart"/>
            <w:r w:rsidRPr="00690054">
              <w:rPr>
                <w:i/>
                <w:sz w:val="24"/>
                <w:szCs w:val="24"/>
              </w:rPr>
              <w:t>Dysgu</w:t>
            </w:r>
            <w:proofErr w:type="spellEnd"/>
            <w:r w:rsidRPr="00690054">
              <w:rPr>
                <w:i/>
                <w:sz w:val="24"/>
                <w:szCs w:val="24"/>
              </w:rPr>
              <w:t xml:space="preserve"> Cymraeg groups</w:t>
            </w:r>
          </w:p>
        </w:tc>
      </w:tr>
      <w:tr w:rsidR="00C7791B" w:rsidRPr="009D3EEE" w14:paraId="07BAD37A"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0" w:type="dxa"/>
            <w:hideMark/>
          </w:tcPr>
          <w:p w14:paraId="04FE70E5"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Sports</w:t>
            </w:r>
          </w:p>
        </w:tc>
        <w:tc>
          <w:tcPr>
            <w:tcW w:w="960" w:type="dxa"/>
            <w:noWrap/>
            <w:hideMark/>
          </w:tcPr>
          <w:p w14:paraId="303DA575"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8</w:t>
            </w:r>
          </w:p>
        </w:tc>
        <w:tc>
          <w:tcPr>
            <w:tcW w:w="960" w:type="dxa"/>
            <w:noWrap/>
            <w:hideMark/>
          </w:tcPr>
          <w:p w14:paraId="4801500C"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2.6</w:t>
            </w:r>
          </w:p>
        </w:tc>
        <w:tc>
          <w:tcPr>
            <w:tcW w:w="5309" w:type="dxa"/>
            <w:noWrap/>
            <w:hideMark/>
          </w:tcPr>
          <w:p w14:paraId="7568AE54"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A2789">
              <w:rPr>
                <w:i/>
                <w:sz w:val="24"/>
                <w:szCs w:val="24"/>
              </w:rPr>
              <w:t>Football and more sport classes</w:t>
            </w:r>
          </w:p>
          <w:p w14:paraId="4BF4C1C7"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796AF2">
              <w:rPr>
                <w:i/>
                <w:sz w:val="24"/>
                <w:szCs w:val="24"/>
              </w:rPr>
              <w:t>Badminton pitch</w:t>
            </w:r>
          </w:p>
        </w:tc>
      </w:tr>
      <w:tr w:rsidR="00C7791B" w:rsidRPr="009D3EEE" w14:paraId="7CE2B5A9" w14:textId="77777777" w:rsidTr="00150AB2">
        <w:trPr>
          <w:cnfStyle w:val="000000100000" w:firstRow="0" w:lastRow="0" w:firstColumn="0" w:lastColumn="0" w:oddVBand="0" w:evenVBand="0" w:oddHBand="1" w:evenHBand="0"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hideMark/>
          </w:tcPr>
          <w:p w14:paraId="254F9D2E"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Personal Development</w:t>
            </w:r>
          </w:p>
        </w:tc>
        <w:tc>
          <w:tcPr>
            <w:tcW w:w="960" w:type="dxa"/>
            <w:noWrap/>
            <w:hideMark/>
          </w:tcPr>
          <w:p w14:paraId="7A4DA77A"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7</w:t>
            </w:r>
          </w:p>
        </w:tc>
        <w:tc>
          <w:tcPr>
            <w:tcW w:w="960" w:type="dxa"/>
            <w:noWrap/>
            <w:hideMark/>
          </w:tcPr>
          <w:p w14:paraId="101EF540"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2.3</w:t>
            </w:r>
          </w:p>
        </w:tc>
        <w:tc>
          <w:tcPr>
            <w:tcW w:w="5309" w:type="dxa"/>
            <w:noWrap/>
            <w:hideMark/>
          </w:tcPr>
          <w:p w14:paraId="0EB34A88"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DF62C6">
              <w:rPr>
                <w:i/>
                <w:sz w:val="24"/>
                <w:szCs w:val="24"/>
              </w:rPr>
              <w:t>Mentoring. Business advice. Personal development</w:t>
            </w:r>
          </w:p>
          <w:p w14:paraId="0F3EF251"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DF62C6">
              <w:rPr>
                <w:i/>
                <w:sz w:val="24"/>
                <w:szCs w:val="24"/>
              </w:rPr>
              <w:t>Life skills for young people.</w:t>
            </w:r>
            <w:r w:rsidRPr="009D3EEE">
              <w:rPr>
                <w:i/>
                <w:sz w:val="24"/>
                <w:szCs w:val="24"/>
              </w:rPr>
              <w:t> </w:t>
            </w:r>
          </w:p>
        </w:tc>
      </w:tr>
      <w:tr w:rsidR="00C7791B" w:rsidRPr="009D3EEE" w14:paraId="488DF7A3" w14:textId="77777777" w:rsidTr="00150AB2">
        <w:trPr>
          <w:cnfStyle w:val="000000010000" w:firstRow="0" w:lastRow="0" w:firstColumn="0" w:lastColumn="0" w:oddVBand="0" w:evenVBand="0" w:oddHBand="0" w:evenHBand="1"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hideMark/>
          </w:tcPr>
          <w:p w14:paraId="206002FE"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Hiring / Borrowing equipment</w:t>
            </w:r>
          </w:p>
        </w:tc>
        <w:tc>
          <w:tcPr>
            <w:tcW w:w="960" w:type="dxa"/>
            <w:noWrap/>
            <w:hideMark/>
          </w:tcPr>
          <w:p w14:paraId="1E5F81A6"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7</w:t>
            </w:r>
          </w:p>
        </w:tc>
        <w:tc>
          <w:tcPr>
            <w:tcW w:w="960" w:type="dxa"/>
            <w:noWrap/>
            <w:hideMark/>
          </w:tcPr>
          <w:p w14:paraId="50FD79B2"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2.3</w:t>
            </w:r>
          </w:p>
        </w:tc>
        <w:tc>
          <w:tcPr>
            <w:tcW w:w="5309" w:type="dxa"/>
            <w:noWrap/>
            <w:hideMark/>
          </w:tcPr>
          <w:p w14:paraId="27328AF1"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A67A7">
              <w:rPr>
                <w:i/>
                <w:sz w:val="24"/>
                <w:szCs w:val="24"/>
              </w:rPr>
              <w:t xml:space="preserve">Tool/object libraries, lots of people </w:t>
            </w:r>
            <w:proofErr w:type="spellStart"/>
            <w:r w:rsidRPr="000A67A7">
              <w:rPr>
                <w:i/>
                <w:sz w:val="24"/>
                <w:szCs w:val="24"/>
              </w:rPr>
              <w:t>dont</w:t>
            </w:r>
            <w:proofErr w:type="spellEnd"/>
            <w:r w:rsidRPr="000A67A7">
              <w:rPr>
                <w:i/>
                <w:sz w:val="24"/>
                <w:szCs w:val="24"/>
              </w:rPr>
              <w:t xml:space="preserve"> have space for tools or bulky items, let them borrow them</w:t>
            </w:r>
          </w:p>
          <w:p w14:paraId="5908FAE5"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1129D8">
              <w:rPr>
                <w:i/>
                <w:sz w:val="24"/>
                <w:szCs w:val="24"/>
              </w:rPr>
              <w:t>Library of Things (e.g. tablets, power tools, sewing machines, musical instruments etc.)</w:t>
            </w:r>
            <w:r w:rsidRPr="009D3EEE">
              <w:rPr>
                <w:i/>
                <w:sz w:val="24"/>
                <w:szCs w:val="24"/>
              </w:rPr>
              <w:t> </w:t>
            </w:r>
          </w:p>
        </w:tc>
      </w:tr>
      <w:tr w:rsidR="00C7791B" w:rsidRPr="009D3EEE" w14:paraId="569932E8" w14:textId="77777777" w:rsidTr="00150AB2">
        <w:trPr>
          <w:cnfStyle w:val="000000100000" w:firstRow="0" w:lastRow="0" w:firstColumn="0" w:lastColumn="0" w:oddVBand="0" w:evenVBand="0" w:oddHBand="1" w:evenHBand="0"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hideMark/>
          </w:tcPr>
          <w:p w14:paraId="0961F6E5"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Negative Comments</w:t>
            </w:r>
          </w:p>
        </w:tc>
        <w:tc>
          <w:tcPr>
            <w:tcW w:w="960" w:type="dxa"/>
            <w:noWrap/>
            <w:hideMark/>
          </w:tcPr>
          <w:p w14:paraId="0E495808"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7</w:t>
            </w:r>
          </w:p>
        </w:tc>
        <w:tc>
          <w:tcPr>
            <w:tcW w:w="960" w:type="dxa"/>
            <w:noWrap/>
            <w:hideMark/>
          </w:tcPr>
          <w:p w14:paraId="2EC2DE29"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2.3</w:t>
            </w:r>
          </w:p>
        </w:tc>
        <w:tc>
          <w:tcPr>
            <w:tcW w:w="5309" w:type="dxa"/>
            <w:noWrap/>
            <w:hideMark/>
          </w:tcPr>
          <w:p w14:paraId="04D187AA"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72607">
              <w:rPr>
                <w:i/>
                <w:sz w:val="24"/>
                <w:szCs w:val="24"/>
              </w:rPr>
              <w:t>We were once kicked out of the hub because I had my service dogs with me</w:t>
            </w:r>
          </w:p>
          <w:p w14:paraId="754E4425" w14:textId="380E6612"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068AA">
              <w:rPr>
                <w:i/>
                <w:sz w:val="24"/>
                <w:szCs w:val="24"/>
              </w:rPr>
              <w:t>I find the printing to be very expensive, especially when printing government forms</w:t>
            </w:r>
          </w:p>
        </w:tc>
      </w:tr>
      <w:tr w:rsidR="00C7791B" w:rsidRPr="009D3EEE" w14:paraId="2C1E61E6" w14:textId="77777777" w:rsidTr="00150AB2">
        <w:trPr>
          <w:cnfStyle w:val="000000010000" w:firstRow="0" w:lastRow="0" w:firstColumn="0" w:lastColumn="0" w:oddVBand="0" w:evenVBand="0" w:oddHBand="0" w:evenHBand="1"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hideMark/>
          </w:tcPr>
          <w:p w14:paraId="4E42C4AC"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Author Talks / Book Clubs</w:t>
            </w:r>
          </w:p>
        </w:tc>
        <w:tc>
          <w:tcPr>
            <w:tcW w:w="960" w:type="dxa"/>
            <w:noWrap/>
            <w:hideMark/>
          </w:tcPr>
          <w:p w14:paraId="727FE4E1"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6</w:t>
            </w:r>
          </w:p>
        </w:tc>
        <w:tc>
          <w:tcPr>
            <w:tcW w:w="960" w:type="dxa"/>
            <w:noWrap/>
            <w:hideMark/>
          </w:tcPr>
          <w:p w14:paraId="2F7C893F"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2.0</w:t>
            </w:r>
          </w:p>
        </w:tc>
        <w:tc>
          <w:tcPr>
            <w:tcW w:w="5309" w:type="dxa"/>
            <w:noWrap/>
            <w:hideMark/>
          </w:tcPr>
          <w:p w14:paraId="57A9F2F4"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C31DFD">
              <w:rPr>
                <w:i/>
                <w:sz w:val="24"/>
                <w:szCs w:val="24"/>
              </w:rPr>
              <w:t>Author talks, book clubs</w:t>
            </w:r>
          </w:p>
          <w:p w14:paraId="2DDA55E8"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77464">
              <w:rPr>
                <w:i/>
                <w:sz w:val="24"/>
                <w:szCs w:val="24"/>
              </w:rPr>
              <w:t>it would be nice to have more ‘after work’ activities like creative writing, author talks</w:t>
            </w:r>
            <w:r w:rsidRPr="009D3EEE">
              <w:rPr>
                <w:i/>
                <w:sz w:val="24"/>
                <w:szCs w:val="24"/>
              </w:rPr>
              <w:t> </w:t>
            </w:r>
          </w:p>
        </w:tc>
      </w:tr>
      <w:tr w:rsidR="00C7791B" w:rsidRPr="009D3EEE" w14:paraId="5C21B9D1" w14:textId="77777777" w:rsidTr="00150AB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0" w:type="dxa"/>
            <w:hideMark/>
          </w:tcPr>
          <w:p w14:paraId="249E8C5F"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ICT</w:t>
            </w:r>
          </w:p>
        </w:tc>
        <w:tc>
          <w:tcPr>
            <w:tcW w:w="960" w:type="dxa"/>
            <w:noWrap/>
            <w:hideMark/>
          </w:tcPr>
          <w:p w14:paraId="717BEDDA"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6</w:t>
            </w:r>
          </w:p>
        </w:tc>
        <w:tc>
          <w:tcPr>
            <w:tcW w:w="960" w:type="dxa"/>
            <w:noWrap/>
            <w:hideMark/>
          </w:tcPr>
          <w:p w14:paraId="3A60C021"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2.0</w:t>
            </w:r>
          </w:p>
        </w:tc>
        <w:tc>
          <w:tcPr>
            <w:tcW w:w="5309" w:type="dxa"/>
            <w:noWrap/>
            <w:hideMark/>
          </w:tcPr>
          <w:p w14:paraId="2CB77640" w14:textId="497C13BF"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7A7E56">
              <w:rPr>
                <w:i/>
                <w:sz w:val="24"/>
                <w:szCs w:val="24"/>
              </w:rPr>
              <w:t>Computer access</w:t>
            </w:r>
          </w:p>
          <w:p w14:paraId="15403AF0"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21A94">
              <w:rPr>
                <w:i/>
                <w:sz w:val="24"/>
                <w:szCs w:val="24"/>
              </w:rPr>
              <w:t>Internet computer access</w:t>
            </w:r>
          </w:p>
        </w:tc>
      </w:tr>
      <w:tr w:rsidR="00C7791B" w:rsidRPr="009D3EEE" w14:paraId="4BA8EED9" w14:textId="77777777" w:rsidTr="00150AB2">
        <w:trPr>
          <w:cnfStyle w:val="000000010000" w:firstRow="0" w:lastRow="0" w:firstColumn="0" w:lastColumn="0" w:oddVBand="0" w:evenVBand="0" w:oddHBand="0" w:evenHBand="1"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hideMark/>
          </w:tcPr>
          <w:p w14:paraId="14E25C59"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Don't Know What is available</w:t>
            </w:r>
          </w:p>
        </w:tc>
        <w:tc>
          <w:tcPr>
            <w:tcW w:w="960" w:type="dxa"/>
            <w:noWrap/>
            <w:hideMark/>
          </w:tcPr>
          <w:p w14:paraId="4AFD7881"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5</w:t>
            </w:r>
          </w:p>
        </w:tc>
        <w:tc>
          <w:tcPr>
            <w:tcW w:w="960" w:type="dxa"/>
            <w:noWrap/>
            <w:hideMark/>
          </w:tcPr>
          <w:p w14:paraId="7904D336"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1.6</w:t>
            </w:r>
          </w:p>
        </w:tc>
        <w:tc>
          <w:tcPr>
            <w:tcW w:w="5309" w:type="dxa"/>
            <w:noWrap/>
            <w:hideMark/>
          </w:tcPr>
          <w:p w14:paraId="4927C377"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72513A">
              <w:rPr>
                <w:i/>
                <w:sz w:val="24"/>
                <w:szCs w:val="24"/>
              </w:rPr>
              <w:t>I was unaware these services were available.  Perhaps CCC should let people know</w:t>
            </w:r>
          </w:p>
          <w:p w14:paraId="15828805"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5C6E25">
              <w:rPr>
                <w:i/>
                <w:sz w:val="24"/>
                <w:szCs w:val="24"/>
              </w:rPr>
              <w:t xml:space="preserve">No idea what is </w:t>
            </w:r>
            <w:proofErr w:type="gramStart"/>
            <w:r w:rsidRPr="005C6E25">
              <w:rPr>
                <w:i/>
                <w:sz w:val="24"/>
                <w:szCs w:val="24"/>
              </w:rPr>
              <w:t>actually available</w:t>
            </w:r>
            <w:proofErr w:type="gramEnd"/>
            <w:r w:rsidRPr="005C6E25">
              <w:rPr>
                <w:i/>
                <w:sz w:val="24"/>
                <w:szCs w:val="24"/>
              </w:rPr>
              <w:t xml:space="preserve"> except for obvious things like cafes </w:t>
            </w:r>
            <w:r>
              <w:rPr>
                <w:i/>
                <w:sz w:val="24"/>
                <w:szCs w:val="24"/>
              </w:rPr>
              <w:t>a</w:t>
            </w:r>
            <w:r w:rsidRPr="005C6E25">
              <w:rPr>
                <w:i/>
                <w:sz w:val="24"/>
                <w:szCs w:val="24"/>
              </w:rPr>
              <w:t>nd a library</w:t>
            </w:r>
          </w:p>
        </w:tc>
      </w:tr>
      <w:tr w:rsidR="00C7791B" w:rsidRPr="009D3EEE" w14:paraId="6F9C4AE1" w14:textId="77777777" w:rsidTr="00150AB2">
        <w:trPr>
          <w:cnfStyle w:val="000000100000" w:firstRow="0" w:lastRow="0" w:firstColumn="0" w:lastColumn="0" w:oddVBand="0" w:evenVBand="0" w:oddHBand="1" w:evenHBand="0"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hideMark/>
          </w:tcPr>
          <w:p w14:paraId="2ADFDC2A"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Research / Archives / History</w:t>
            </w:r>
          </w:p>
        </w:tc>
        <w:tc>
          <w:tcPr>
            <w:tcW w:w="960" w:type="dxa"/>
            <w:noWrap/>
            <w:hideMark/>
          </w:tcPr>
          <w:p w14:paraId="690E0F39"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5</w:t>
            </w:r>
          </w:p>
        </w:tc>
        <w:tc>
          <w:tcPr>
            <w:tcW w:w="960" w:type="dxa"/>
            <w:noWrap/>
            <w:hideMark/>
          </w:tcPr>
          <w:p w14:paraId="5B6AE0FC"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1.6</w:t>
            </w:r>
          </w:p>
        </w:tc>
        <w:tc>
          <w:tcPr>
            <w:tcW w:w="5309" w:type="dxa"/>
            <w:noWrap/>
            <w:hideMark/>
          </w:tcPr>
          <w:p w14:paraId="2E46173D"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E12BA">
              <w:rPr>
                <w:i/>
                <w:sz w:val="24"/>
                <w:szCs w:val="24"/>
              </w:rPr>
              <w:t>Research and archives</w:t>
            </w:r>
          </w:p>
          <w:p w14:paraId="51F64405"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002433">
              <w:rPr>
                <w:i/>
                <w:sz w:val="24"/>
                <w:szCs w:val="24"/>
              </w:rPr>
              <w:t>More local history - it's all been moved out of the city centre</w:t>
            </w:r>
          </w:p>
        </w:tc>
      </w:tr>
      <w:tr w:rsidR="00C7791B" w:rsidRPr="009D3EEE" w14:paraId="06182F4F" w14:textId="77777777" w:rsidTr="00150AB2">
        <w:trPr>
          <w:cnfStyle w:val="000000010000" w:firstRow="0" w:lastRow="0" w:firstColumn="0" w:lastColumn="0" w:oddVBand="0" w:evenVBand="0" w:oddHBand="0" w:evenHBand="1"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hideMark/>
          </w:tcPr>
          <w:p w14:paraId="59F19C7D"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Qualified / More Staff</w:t>
            </w:r>
          </w:p>
        </w:tc>
        <w:tc>
          <w:tcPr>
            <w:tcW w:w="960" w:type="dxa"/>
            <w:noWrap/>
            <w:hideMark/>
          </w:tcPr>
          <w:p w14:paraId="250D3FE7"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5</w:t>
            </w:r>
          </w:p>
        </w:tc>
        <w:tc>
          <w:tcPr>
            <w:tcW w:w="960" w:type="dxa"/>
            <w:noWrap/>
            <w:hideMark/>
          </w:tcPr>
          <w:p w14:paraId="08594841"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1.6</w:t>
            </w:r>
          </w:p>
        </w:tc>
        <w:tc>
          <w:tcPr>
            <w:tcW w:w="5309" w:type="dxa"/>
            <w:noWrap/>
            <w:hideMark/>
          </w:tcPr>
          <w:p w14:paraId="64359617"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236AE">
              <w:rPr>
                <w:i/>
                <w:sz w:val="24"/>
                <w:szCs w:val="24"/>
              </w:rPr>
              <w:t>Qualified library staff</w:t>
            </w:r>
          </w:p>
          <w:p w14:paraId="76CBDE33"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236AE">
              <w:rPr>
                <w:i/>
                <w:sz w:val="24"/>
                <w:szCs w:val="24"/>
              </w:rPr>
              <w:lastRenderedPageBreak/>
              <w:t>More staff!</w:t>
            </w:r>
          </w:p>
        </w:tc>
      </w:tr>
      <w:tr w:rsidR="00C7791B" w:rsidRPr="009D3EEE" w14:paraId="28CCE5E3" w14:textId="77777777" w:rsidTr="00150AB2">
        <w:trPr>
          <w:cnfStyle w:val="000000100000" w:firstRow="0" w:lastRow="0" w:firstColumn="0" w:lastColumn="0" w:oddVBand="0" w:evenVBand="0" w:oddHBand="1" w:evenHBand="0"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hideMark/>
          </w:tcPr>
          <w:p w14:paraId="68DBA903"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lastRenderedPageBreak/>
              <w:t>Food Related</w:t>
            </w:r>
          </w:p>
        </w:tc>
        <w:tc>
          <w:tcPr>
            <w:tcW w:w="960" w:type="dxa"/>
            <w:noWrap/>
            <w:hideMark/>
          </w:tcPr>
          <w:p w14:paraId="4DEFC496"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4</w:t>
            </w:r>
          </w:p>
        </w:tc>
        <w:tc>
          <w:tcPr>
            <w:tcW w:w="960" w:type="dxa"/>
            <w:noWrap/>
            <w:hideMark/>
          </w:tcPr>
          <w:p w14:paraId="025588EF"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1.3</w:t>
            </w:r>
          </w:p>
        </w:tc>
        <w:tc>
          <w:tcPr>
            <w:tcW w:w="5309" w:type="dxa"/>
            <w:noWrap/>
            <w:hideMark/>
          </w:tcPr>
          <w:p w14:paraId="2672F585" w14:textId="77777777" w:rsidR="00C7791B"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E110A">
              <w:rPr>
                <w:i/>
                <w:sz w:val="24"/>
                <w:szCs w:val="24"/>
              </w:rPr>
              <w:t>Food Bank services + cookery classes.</w:t>
            </w:r>
          </w:p>
          <w:p w14:paraId="2341A7BE"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325D3">
              <w:rPr>
                <w:i/>
                <w:sz w:val="24"/>
                <w:szCs w:val="24"/>
              </w:rPr>
              <w:t xml:space="preserve">Some collective buying/storing of food through services like </w:t>
            </w:r>
            <w:proofErr w:type="spellStart"/>
            <w:r w:rsidRPr="009325D3">
              <w:rPr>
                <w:i/>
                <w:sz w:val="24"/>
                <w:szCs w:val="24"/>
              </w:rPr>
              <w:t>oddbox</w:t>
            </w:r>
            <w:proofErr w:type="spellEnd"/>
            <w:r w:rsidRPr="009325D3">
              <w:rPr>
                <w:i/>
                <w:sz w:val="24"/>
                <w:szCs w:val="24"/>
              </w:rPr>
              <w:t xml:space="preserve"> to make it accessible to more</w:t>
            </w:r>
          </w:p>
        </w:tc>
      </w:tr>
      <w:tr w:rsidR="00C7791B" w:rsidRPr="009D3EEE" w14:paraId="5BFC3167" w14:textId="77777777" w:rsidTr="00150AB2">
        <w:trPr>
          <w:cnfStyle w:val="000000010000" w:firstRow="0" w:lastRow="0" w:firstColumn="0" w:lastColumn="0" w:oddVBand="0" w:evenVBand="0" w:oddHBand="0" w:evenHBand="1"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hideMark/>
          </w:tcPr>
          <w:p w14:paraId="579C0257"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Positive Comments</w:t>
            </w:r>
          </w:p>
        </w:tc>
        <w:tc>
          <w:tcPr>
            <w:tcW w:w="960" w:type="dxa"/>
            <w:noWrap/>
            <w:hideMark/>
          </w:tcPr>
          <w:p w14:paraId="1712AB62"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4</w:t>
            </w:r>
          </w:p>
        </w:tc>
        <w:tc>
          <w:tcPr>
            <w:tcW w:w="960" w:type="dxa"/>
            <w:noWrap/>
            <w:hideMark/>
          </w:tcPr>
          <w:p w14:paraId="42459808"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1.3</w:t>
            </w:r>
          </w:p>
        </w:tc>
        <w:tc>
          <w:tcPr>
            <w:tcW w:w="5309" w:type="dxa"/>
            <w:noWrap/>
            <w:hideMark/>
          </w:tcPr>
          <w:p w14:paraId="02E6450D"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D80A12">
              <w:rPr>
                <w:i/>
                <w:sz w:val="24"/>
                <w:szCs w:val="24"/>
              </w:rPr>
              <w:t>Library staff are professional, helpful and friendly</w:t>
            </w:r>
          </w:p>
          <w:p w14:paraId="56F3A48A"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430FBF">
              <w:rPr>
                <w:i/>
                <w:sz w:val="24"/>
                <w:szCs w:val="24"/>
              </w:rPr>
              <w:t xml:space="preserve">I feel the hub does an amazing job of serving the </w:t>
            </w:r>
            <w:proofErr w:type="gramStart"/>
            <w:r w:rsidRPr="00430FBF">
              <w:rPr>
                <w:i/>
                <w:sz w:val="24"/>
                <w:szCs w:val="24"/>
              </w:rPr>
              <w:t>community</w:t>
            </w:r>
            <w:proofErr w:type="gramEnd"/>
            <w:r w:rsidRPr="00430FBF">
              <w:rPr>
                <w:i/>
                <w:sz w:val="24"/>
                <w:szCs w:val="24"/>
              </w:rPr>
              <w:t xml:space="preserve"> but times staff misjudge our intention.</w:t>
            </w:r>
          </w:p>
        </w:tc>
      </w:tr>
      <w:tr w:rsidR="00C7791B" w:rsidRPr="009D3EEE" w14:paraId="18388FD5" w14:textId="77777777" w:rsidTr="00150AB2">
        <w:trPr>
          <w:cnfStyle w:val="000000100000" w:firstRow="0" w:lastRow="0" w:firstColumn="0" w:lastColumn="0" w:oddVBand="0" w:evenVBand="0" w:oddHBand="1" w:evenHBand="0" w:firstRowFirstColumn="0" w:firstRowLastColumn="0" w:lastRowFirstColumn="0" w:lastRowLastColumn="0"/>
          <w:trHeight w:val="960"/>
        </w:trPr>
        <w:tc>
          <w:tcPr>
            <w:cnfStyle w:val="001000000000" w:firstRow="0" w:lastRow="0" w:firstColumn="1" w:lastColumn="0" w:oddVBand="0" w:evenVBand="0" w:oddHBand="0" w:evenHBand="0" w:firstRowFirstColumn="0" w:firstRowLastColumn="0" w:lastRowFirstColumn="0" w:lastRowLastColumn="0"/>
            <w:tcW w:w="1980" w:type="dxa"/>
            <w:hideMark/>
          </w:tcPr>
          <w:p w14:paraId="75002324"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Better Advertising of what's available</w:t>
            </w:r>
          </w:p>
        </w:tc>
        <w:tc>
          <w:tcPr>
            <w:tcW w:w="960" w:type="dxa"/>
            <w:noWrap/>
            <w:hideMark/>
          </w:tcPr>
          <w:p w14:paraId="21511D68"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3</w:t>
            </w:r>
          </w:p>
        </w:tc>
        <w:tc>
          <w:tcPr>
            <w:tcW w:w="960" w:type="dxa"/>
            <w:noWrap/>
            <w:hideMark/>
          </w:tcPr>
          <w:p w14:paraId="3FE1E60A"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1.0</w:t>
            </w:r>
          </w:p>
        </w:tc>
        <w:tc>
          <w:tcPr>
            <w:tcW w:w="5309" w:type="dxa"/>
            <w:noWrap/>
            <w:hideMark/>
          </w:tcPr>
          <w:p w14:paraId="5842DD81"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EE0664">
              <w:rPr>
                <w:i/>
                <w:sz w:val="24"/>
                <w:szCs w:val="24"/>
              </w:rPr>
              <w:t>Better advertising. I often don't know what is happening until it's over</w:t>
            </w:r>
          </w:p>
        </w:tc>
      </w:tr>
      <w:tr w:rsidR="00C7791B" w:rsidRPr="009D3EEE" w14:paraId="62831E84" w14:textId="77777777" w:rsidTr="00150AB2">
        <w:trPr>
          <w:cnfStyle w:val="000000010000" w:firstRow="0" w:lastRow="0" w:firstColumn="0" w:lastColumn="0" w:oddVBand="0" w:evenVBand="0" w:oddHBand="0" w:evenHBand="1"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hideMark/>
          </w:tcPr>
          <w:p w14:paraId="4CF29C6B"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Councillor Surgeries</w:t>
            </w:r>
          </w:p>
        </w:tc>
        <w:tc>
          <w:tcPr>
            <w:tcW w:w="960" w:type="dxa"/>
            <w:noWrap/>
            <w:hideMark/>
          </w:tcPr>
          <w:p w14:paraId="12679E00"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3</w:t>
            </w:r>
          </w:p>
        </w:tc>
        <w:tc>
          <w:tcPr>
            <w:tcW w:w="960" w:type="dxa"/>
            <w:noWrap/>
            <w:hideMark/>
          </w:tcPr>
          <w:p w14:paraId="2C251368"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1.0</w:t>
            </w:r>
          </w:p>
        </w:tc>
        <w:tc>
          <w:tcPr>
            <w:tcW w:w="5309" w:type="dxa"/>
            <w:noWrap/>
            <w:hideMark/>
          </w:tcPr>
          <w:p w14:paraId="25665978"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21E7D">
              <w:rPr>
                <w:i/>
                <w:sz w:val="24"/>
                <w:szCs w:val="24"/>
              </w:rPr>
              <w:t>“Meet your councillors” - like MP surgeries</w:t>
            </w:r>
          </w:p>
        </w:tc>
      </w:tr>
      <w:tr w:rsidR="00C7791B" w:rsidRPr="009D3EEE" w14:paraId="72E233A4" w14:textId="77777777" w:rsidTr="00150AB2">
        <w:trPr>
          <w:cnfStyle w:val="000000100000" w:firstRow="0" w:lastRow="0" w:firstColumn="0" w:lastColumn="0" w:oddVBand="0" w:evenVBand="0" w:oddHBand="1" w:evenHBand="0"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hideMark/>
          </w:tcPr>
          <w:p w14:paraId="5B36AA8F"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All / Many of those listed</w:t>
            </w:r>
          </w:p>
        </w:tc>
        <w:tc>
          <w:tcPr>
            <w:tcW w:w="960" w:type="dxa"/>
            <w:noWrap/>
            <w:hideMark/>
          </w:tcPr>
          <w:p w14:paraId="5B3A0C69"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3</w:t>
            </w:r>
          </w:p>
        </w:tc>
        <w:tc>
          <w:tcPr>
            <w:tcW w:w="960" w:type="dxa"/>
            <w:noWrap/>
            <w:hideMark/>
          </w:tcPr>
          <w:p w14:paraId="5CFAF787"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1.0</w:t>
            </w:r>
          </w:p>
        </w:tc>
        <w:tc>
          <w:tcPr>
            <w:tcW w:w="5309" w:type="dxa"/>
            <w:noWrap/>
            <w:hideMark/>
          </w:tcPr>
          <w:p w14:paraId="22F6D8A7"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proofErr w:type="gramStart"/>
            <w:r w:rsidRPr="00021E7D">
              <w:rPr>
                <w:i/>
                <w:sz w:val="24"/>
                <w:szCs w:val="24"/>
              </w:rPr>
              <w:t>all of</w:t>
            </w:r>
            <w:proofErr w:type="gramEnd"/>
            <w:r w:rsidRPr="00021E7D">
              <w:rPr>
                <w:i/>
                <w:sz w:val="24"/>
                <w:szCs w:val="24"/>
              </w:rPr>
              <w:t xml:space="preserve"> above are adequate</w:t>
            </w:r>
          </w:p>
        </w:tc>
      </w:tr>
      <w:tr w:rsidR="00C7791B" w:rsidRPr="009D3EEE" w14:paraId="6C99D1AE" w14:textId="77777777" w:rsidTr="00150AB2">
        <w:trPr>
          <w:cnfStyle w:val="000000010000" w:firstRow="0" w:lastRow="0" w:firstColumn="0" w:lastColumn="0" w:oddVBand="0" w:evenVBand="0" w:oddHBand="0" w:evenHBand="1" w:firstRowFirstColumn="0" w:firstRowLastColumn="0" w:lastRowFirstColumn="0" w:lastRowLastColumn="0"/>
          <w:trHeight w:val="720"/>
        </w:trPr>
        <w:tc>
          <w:tcPr>
            <w:cnfStyle w:val="001000000000" w:firstRow="0" w:lastRow="0" w:firstColumn="1" w:lastColumn="0" w:oddVBand="0" w:evenVBand="0" w:oddHBand="0" w:evenHBand="0" w:firstRowFirstColumn="0" w:firstRowLastColumn="0" w:lastRowFirstColumn="0" w:lastRowLastColumn="0"/>
            <w:tcW w:w="1980" w:type="dxa"/>
            <w:hideMark/>
          </w:tcPr>
          <w:p w14:paraId="6AE40486"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Cultural / Music Related</w:t>
            </w:r>
          </w:p>
        </w:tc>
        <w:tc>
          <w:tcPr>
            <w:tcW w:w="960" w:type="dxa"/>
            <w:noWrap/>
            <w:hideMark/>
          </w:tcPr>
          <w:p w14:paraId="488E82E3"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w:t>
            </w:r>
          </w:p>
        </w:tc>
        <w:tc>
          <w:tcPr>
            <w:tcW w:w="960" w:type="dxa"/>
            <w:noWrap/>
            <w:hideMark/>
          </w:tcPr>
          <w:p w14:paraId="1E402232"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0.7</w:t>
            </w:r>
          </w:p>
        </w:tc>
        <w:tc>
          <w:tcPr>
            <w:tcW w:w="5309" w:type="dxa"/>
            <w:noWrap/>
            <w:hideMark/>
          </w:tcPr>
          <w:p w14:paraId="1D6CA8F0"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02D9A">
              <w:rPr>
                <w:i/>
                <w:sz w:val="24"/>
                <w:szCs w:val="24"/>
              </w:rPr>
              <w:t>Cultural and musical events</w:t>
            </w:r>
          </w:p>
        </w:tc>
      </w:tr>
      <w:tr w:rsidR="00C7791B" w:rsidRPr="009D3EEE" w14:paraId="75C767A7" w14:textId="77777777" w:rsidTr="00150AB2">
        <w:trPr>
          <w:cnfStyle w:val="000000100000" w:firstRow="0" w:lastRow="0" w:firstColumn="0" w:lastColumn="0" w:oddVBand="0" w:evenVBand="0" w:oddHBand="1" w:evenHBand="0"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80" w:type="dxa"/>
            <w:hideMark/>
          </w:tcPr>
          <w:p w14:paraId="640DFFE3"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Finance / Legal</w:t>
            </w:r>
          </w:p>
        </w:tc>
        <w:tc>
          <w:tcPr>
            <w:tcW w:w="960" w:type="dxa"/>
            <w:noWrap/>
            <w:hideMark/>
          </w:tcPr>
          <w:p w14:paraId="081E9517"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2</w:t>
            </w:r>
          </w:p>
        </w:tc>
        <w:tc>
          <w:tcPr>
            <w:tcW w:w="960" w:type="dxa"/>
            <w:noWrap/>
            <w:hideMark/>
          </w:tcPr>
          <w:p w14:paraId="184A3CDE" w14:textId="77777777" w:rsidR="00C7791B" w:rsidRPr="009D3EEE" w:rsidRDefault="00C7791B"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0.7</w:t>
            </w:r>
          </w:p>
        </w:tc>
        <w:tc>
          <w:tcPr>
            <w:tcW w:w="5309" w:type="dxa"/>
            <w:noWrap/>
            <w:hideMark/>
          </w:tcPr>
          <w:p w14:paraId="730DDC40" w14:textId="77777777" w:rsidR="00C7791B" w:rsidRPr="009D3EEE" w:rsidRDefault="00C7791B"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002D9A">
              <w:rPr>
                <w:i/>
                <w:sz w:val="24"/>
                <w:szCs w:val="24"/>
              </w:rPr>
              <w:t>I think High Street banks could look to make use of these  spaces for customers in the community</w:t>
            </w:r>
          </w:p>
        </w:tc>
      </w:tr>
      <w:tr w:rsidR="00C7791B" w:rsidRPr="009D3EEE" w14:paraId="4A0D48E1" w14:textId="77777777" w:rsidTr="00150AB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0" w:type="dxa"/>
            <w:hideMark/>
          </w:tcPr>
          <w:p w14:paraId="7DE05ACA"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Misc.</w:t>
            </w:r>
          </w:p>
        </w:tc>
        <w:tc>
          <w:tcPr>
            <w:tcW w:w="960" w:type="dxa"/>
            <w:noWrap/>
            <w:hideMark/>
          </w:tcPr>
          <w:p w14:paraId="2307F198"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48</w:t>
            </w:r>
          </w:p>
        </w:tc>
        <w:tc>
          <w:tcPr>
            <w:tcW w:w="960" w:type="dxa"/>
            <w:noWrap/>
            <w:hideMark/>
          </w:tcPr>
          <w:p w14:paraId="02CC1197" w14:textId="77777777" w:rsidR="00C7791B" w:rsidRPr="009D3EEE" w:rsidRDefault="00C7791B"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15.7</w:t>
            </w:r>
          </w:p>
        </w:tc>
        <w:tc>
          <w:tcPr>
            <w:tcW w:w="5309" w:type="dxa"/>
            <w:noWrap/>
            <w:hideMark/>
          </w:tcPr>
          <w:p w14:paraId="69CB7843"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D05FFF">
              <w:rPr>
                <w:i/>
                <w:sz w:val="24"/>
                <w:szCs w:val="24"/>
              </w:rPr>
              <w:t xml:space="preserve">Repair </w:t>
            </w:r>
            <w:r>
              <w:rPr>
                <w:i/>
                <w:sz w:val="24"/>
                <w:szCs w:val="24"/>
              </w:rPr>
              <w:t>Café</w:t>
            </w:r>
          </w:p>
          <w:p w14:paraId="3DD19B34"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4B5DFD">
              <w:rPr>
                <w:i/>
                <w:sz w:val="24"/>
                <w:szCs w:val="24"/>
              </w:rPr>
              <w:t xml:space="preserve">Ours appears hardly used.  A waste of </w:t>
            </w:r>
            <w:proofErr w:type="gramStart"/>
            <w:r w:rsidRPr="004B5DFD">
              <w:rPr>
                <w:i/>
                <w:sz w:val="24"/>
                <w:szCs w:val="24"/>
              </w:rPr>
              <w:t>tax payers</w:t>
            </w:r>
            <w:proofErr w:type="gramEnd"/>
            <w:r w:rsidRPr="004B5DFD">
              <w:rPr>
                <w:i/>
                <w:sz w:val="24"/>
                <w:szCs w:val="24"/>
              </w:rPr>
              <w:t xml:space="preserve"> money IMHO</w:t>
            </w:r>
          </w:p>
          <w:p w14:paraId="2D3BE3D9" w14:textId="77777777" w:rsidR="00C7791B"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D7036">
              <w:rPr>
                <w:i/>
                <w:sz w:val="24"/>
                <w:szCs w:val="24"/>
              </w:rPr>
              <w:t>No Deaf friendly services for Deaf BSL signers</w:t>
            </w:r>
          </w:p>
          <w:p w14:paraId="6DA0BA05" w14:textId="77777777" w:rsidR="00C7791B" w:rsidRPr="009D3EEE" w:rsidRDefault="00C7791B"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44D06">
              <w:rPr>
                <w:i/>
                <w:sz w:val="24"/>
                <w:szCs w:val="24"/>
              </w:rPr>
              <w:t>Only use to complain to council</w:t>
            </w:r>
          </w:p>
        </w:tc>
      </w:tr>
      <w:tr w:rsidR="00C7791B" w:rsidRPr="009D3EEE" w14:paraId="3E37846B" w14:textId="77777777" w:rsidTr="00150AB2">
        <w:trPr>
          <w:cnfStyle w:val="010000000000" w:firstRow="0" w:lastRow="1" w:firstColumn="0" w:lastColumn="0" w:oddVBand="0" w:evenVBand="0" w:oddHBand="0" w:evenHBand="0" w:firstRowFirstColumn="0" w:firstRowLastColumn="0" w:lastRowFirstColumn="0" w:lastRowLastColumn="0"/>
          <w:trHeight w:val="732"/>
        </w:trPr>
        <w:tc>
          <w:tcPr>
            <w:cnfStyle w:val="001000000000" w:firstRow="0" w:lastRow="0" w:firstColumn="1" w:lastColumn="0" w:oddVBand="0" w:evenVBand="0" w:oddHBand="0" w:evenHBand="0" w:firstRowFirstColumn="0" w:firstRowLastColumn="0" w:lastRowFirstColumn="0" w:lastRowLastColumn="0"/>
            <w:tcW w:w="1980" w:type="dxa"/>
            <w:hideMark/>
          </w:tcPr>
          <w:p w14:paraId="7AB1AB56" w14:textId="77777777" w:rsidR="00C7791B" w:rsidRPr="009D3EEE" w:rsidRDefault="00C7791B" w:rsidP="00150AB2">
            <w:pPr>
              <w:spacing w:after="0" w:line="240" w:lineRule="auto"/>
              <w:rPr>
                <w:rFonts w:eastAsia="Times New Roman" w:cstheme="minorHAnsi"/>
                <w:color w:val="000000"/>
                <w:sz w:val="24"/>
                <w:szCs w:val="24"/>
                <w:lang w:eastAsia="en-GB"/>
              </w:rPr>
            </w:pPr>
            <w:r w:rsidRPr="009D3EEE">
              <w:rPr>
                <w:rFonts w:eastAsia="Times New Roman" w:cstheme="minorHAnsi"/>
                <w:color w:val="000000"/>
                <w:sz w:val="24"/>
                <w:szCs w:val="24"/>
                <w:lang w:eastAsia="en-GB"/>
              </w:rPr>
              <w:t>Total Respondents</w:t>
            </w:r>
          </w:p>
        </w:tc>
        <w:tc>
          <w:tcPr>
            <w:tcW w:w="960" w:type="dxa"/>
            <w:noWrap/>
            <w:hideMark/>
          </w:tcPr>
          <w:p w14:paraId="0D070D03" w14:textId="77777777" w:rsidR="00C7791B" w:rsidRPr="009D3EEE" w:rsidRDefault="00C7791B" w:rsidP="00150AB2">
            <w:pPr>
              <w:spacing w:after="0" w:line="240" w:lineRule="auto"/>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306</w:t>
            </w:r>
          </w:p>
        </w:tc>
        <w:tc>
          <w:tcPr>
            <w:tcW w:w="960" w:type="dxa"/>
            <w:noWrap/>
            <w:hideMark/>
          </w:tcPr>
          <w:p w14:paraId="628AEED9" w14:textId="77777777" w:rsidR="00C7791B" w:rsidRPr="009D3EEE" w:rsidRDefault="00C7791B" w:rsidP="00150AB2">
            <w:pPr>
              <w:spacing w:after="0" w:line="240" w:lineRule="auto"/>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w:t>
            </w:r>
          </w:p>
        </w:tc>
        <w:tc>
          <w:tcPr>
            <w:tcW w:w="5309" w:type="dxa"/>
            <w:noWrap/>
            <w:hideMark/>
          </w:tcPr>
          <w:p w14:paraId="06F9F4F8" w14:textId="77777777" w:rsidR="00C7791B" w:rsidRPr="009D3EEE" w:rsidRDefault="00C7791B" w:rsidP="00150AB2">
            <w:pPr>
              <w:spacing w:after="0" w:line="240" w:lineRule="auto"/>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9D3EEE">
              <w:rPr>
                <w:rFonts w:eastAsia="Times New Roman" w:cstheme="minorHAnsi"/>
                <w:color w:val="000000"/>
                <w:sz w:val="24"/>
                <w:szCs w:val="24"/>
                <w:lang w:eastAsia="en-GB"/>
              </w:rPr>
              <w:t> </w:t>
            </w:r>
          </w:p>
        </w:tc>
      </w:tr>
    </w:tbl>
    <w:p w14:paraId="142C3A27" w14:textId="07C1296C" w:rsidR="00AF59AD" w:rsidRPr="00BA50FD" w:rsidRDefault="00DD038A" w:rsidP="00AF59AD">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78B33026" w14:textId="77777777" w:rsidR="00C60E04" w:rsidRDefault="00C60E04" w:rsidP="00B6245C">
      <w:pPr>
        <w:spacing w:after="0"/>
        <w:rPr>
          <w:sz w:val="24"/>
          <w:szCs w:val="24"/>
        </w:rPr>
      </w:pPr>
    </w:p>
    <w:p w14:paraId="335D8686" w14:textId="77777777" w:rsidR="007115BB" w:rsidRDefault="007115BB">
      <w:pPr>
        <w:spacing w:after="160" w:line="259" w:lineRule="auto"/>
        <w:rPr>
          <w:rFonts w:asciiTheme="majorHAnsi" w:eastAsiaTheme="majorEastAsia" w:hAnsiTheme="majorHAnsi" w:cstheme="majorBidi"/>
          <w:color w:val="2F5496" w:themeColor="accent1" w:themeShade="BF"/>
          <w:sz w:val="32"/>
          <w:szCs w:val="24"/>
        </w:rPr>
      </w:pPr>
      <w:r>
        <w:br w:type="page"/>
      </w:r>
    </w:p>
    <w:p w14:paraId="64AEE231" w14:textId="33829366" w:rsidR="00AE44F9" w:rsidRDefault="001B1650" w:rsidP="004F00ED">
      <w:pPr>
        <w:pStyle w:val="Heading3"/>
      </w:pPr>
      <w:bookmarkStart w:id="66" w:name="_What_Services_Delivered"/>
      <w:bookmarkStart w:id="67" w:name="_Toc197967210"/>
      <w:bookmarkEnd w:id="66"/>
      <w:r>
        <w:lastRenderedPageBreak/>
        <w:t>What Services Delivered in your Local Hub/Library Do You Find Most Helpful?</w:t>
      </w:r>
      <w:r w:rsidR="00AE44F9">
        <w:t xml:space="preserve">  Breakdown by Demographic and Geography</w:t>
      </w:r>
      <w:bookmarkEnd w:id="67"/>
    </w:p>
    <w:p w14:paraId="0D05EE5D" w14:textId="26D7A377" w:rsidR="00A13530" w:rsidRPr="00FD0EF8" w:rsidRDefault="00A76E91" w:rsidP="00A13530">
      <w:pPr>
        <w:rPr>
          <w:rStyle w:val="Hyperlink"/>
          <w:i/>
          <w:iCs/>
          <w:sz w:val="24"/>
          <w:szCs w:val="24"/>
        </w:rPr>
      </w:pPr>
      <w:r w:rsidRPr="00FD0EF8">
        <w:rPr>
          <w:i/>
          <w:iCs/>
          <w:sz w:val="24"/>
          <w:szCs w:val="24"/>
        </w:rPr>
        <w:fldChar w:fldCharType="begin"/>
      </w:r>
      <w:r w:rsidRPr="00FD0EF8">
        <w:rPr>
          <w:i/>
          <w:iCs/>
          <w:sz w:val="24"/>
          <w:szCs w:val="24"/>
        </w:rPr>
        <w:instrText>HYPERLINK  \l "Appendix05"</w:instrText>
      </w:r>
      <w:r w:rsidRPr="00FD0EF8">
        <w:rPr>
          <w:i/>
          <w:iCs/>
          <w:sz w:val="24"/>
          <w:szCs w:val="24"/>
        </w:rPr>
      </w:r>
      <w:r w:rsidRPr="00FD0EF8">
        <w:rPr>
          <w:i/>
          <w:iCs/>
          <w:sz w:val="24"/>
          <w:szCs w:val="24"/>
        </w:rPr>
        <w:fldChar w:fldCharType="separate"/>
      </w:r>
      <w:r w:rsidR="00A13530" w:rsidRPr="00FD0EF8">
        <w:rPr>
          <w:rStyle w:val="Hyperlink"/>
          <w:i/>
          <w:iCs/>
          <w:sz w:val="24"/>
          <w:szCs w:val="24"/>
        </w:rPr>
        <w:t>Click here to return to the main report</w:t>
      </w:r>
    </w:p>
    <w:p w14:paraId="276B9138" w14:textId="7D91368F" w:rsidR="00AE44F9" w:rsidRDefault="00A76E91" w:rsidP="00B6245C">
      <w:pPr>
        <w:spacing w:after="0"/>
        <w:rPr>
          <w:sz w:val="24"/>
          <w:szCs w:val="24"/>
        </w:rPr>
      </w:pPr>
      <w:r w:rsidRPr="00FD0EF8">
        <w:rPr>
          <w:i/>
          <w:iCs/>
          <w:sz w:val="24"/>
          <w:szCs w:val="24"/>
        </w:rPr>
        <w:fldChar w:fldCharType="end"/>
      </w:r>
    </w:p>
    <w:tbl>
      <w:tblPr>
        <w:tblStyle w:val="GridTable5Dark-Accent6"/>
        <w:tblW w:w="9617" w:type="dxa"/>
        <w:tblLook w:val="04A0" w:firstRow="1" w:lastRow="0" w:firstColumn="1" w:lastColumn="0" w:noHBand="0" w:noVBand="1"/>
      </w:tblPr>
      <w:tblGrid>
        <w:gridCol w:w="3539"/>
        <w:gridCol w:w="1462"/>
        <w:gridCol w:w="837"/>
        <w:gridCol w:w="827"/>
        <w:gridCol w:w="941"/>
        <w:gridCol w:w="827"/>
        <w:gridCol w:w="1184"/>
      </w:tblGrid>
      <w:tr w:rsidR="00083997" w:rsidRPr="008E1320" w14:paraId="56ABA330" w14:textId="77777777" w:rsidTr="00083997">
        <w:trPr>
          <w:cnfStyle w:val="100000000000" w:firstRow="1" w:lastRow="0" w:firstColumn="0" w:lastColumn="0" w:oddVBand="0" w:evenVBand="0" w:oddHBand="0" w:evenHBand="0" w:firstRowFirstColumn="0" w:firstRowLastColumn="0" w:lastRowFirstColumn="0" w:lastRowLastColumn="0"/>
          <w:trHeight w:val="58"/>
        </w:trPr>
        <w:tc>
          <w:tcPr>
            <w:cnfStyle w:val="001000000000" w:firstRow="0" w:lastRow="0" w:firstColumn="1" w:lastColumn="0" w:oddVBand="0" w:evenVBand="0" w:oddHBand="0" w:evenHBand="0" w:firstRowFirstColumn="0" w:firstRowLastColumn="0" w:lastRowFirstColumn="0" w:lastRowLastColumn="0"/>
            <w:tcW w:w="3539" w:type="dxa"/>
            <w:tcBorders>
              <w:right w:val="single" w:sz="4" w:space="0" w:color="FFFFFF" w:themeColor="background1"/>
            </w:tcBorders>
            <w:hideMark/>
          </w:tcPr>
          <w:p w14:paraId="558BAF00" w14:textId="77777777" w:rsidR="00083997" w:rsidRPr="00F94BEC" w:rsidRDefault="00083997" w:rsidP="00F94BEC">
            <w:pPr>
              <w:spacing w:after="0" w:line="240" w:lineRule="auto"/>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w:t>
            </w:r>
          </w:p>
        </w:tc>
        <w:tc>
          <w:tcPr>
            <w:tcW w:w="1462" w:type="dxa"/>
            <w:tcBorders>
              <w:left w:val="single" w:sz="4" w:space="0" w:color="FFFFFF" w:themeColor="background1"/>
              <w:right w:val="single" w:sz="4" w:space="0" w:color="FFFFFF" w:themeColor="background1"/>
            </w:tcBorders>
            <w:hideMark/>
          </w:tcPr>
          <w:p w14:paraId="6AC57C46" w14:textId="09655C23" w:rsidR="00083997" w:rsidRPr="00F94BEC" w:rsidRDefault="00083997"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All respondents</w:t>
            </w:r>
          </w:p>
        </w:tc>
        <w:tc>
          <w:tcPr>
            <w:tcW w:w="837" w:type="dxa"/>
            <w:tcBorders>
              <w:left w:val="single" w:sz="4" w:space="0" w:color="FFFFFF" w:themeColor="background1"/>
              <w:right w:val="single" w:sz="4" w:space="0" w:color="FFFFFF" w:themeColor="background1"/>
            </w:tcBorders>
            <w:hideMark/>
          </w:tcPr>
          <w:p w14:paraId="353D6B23" w14:textId="1B91CC37" w:rsidR="00083997" w:rsidRPr="00F94BEC" w:rsidRDefault="00083997"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 xml:space="preserve">Under 35 </w:t>
            </w:r>
          </w:p>
        </w:tc>
        <w:tc>
          <w:tcPr>
            <w:tcW w:w="827" w:type="dxa"/>
            <w:tcBorders>
              <w:left w:val="single" w:sz="4" w:space="0" w:color="FFFFFF" w:themeColor="background1"/>
              <w:right w:val="single" w:sz="4" w:space="0" w:color="FFFFFF" w:themeColor="background1"/>
            </w:tcBorders>
            <w:hideMark/>
          </w:tcPr>
          <w:p w14:paraId="1043F22A" w14:textId="1363BB32" w:rsidR="00083997" w:rsidRPr="00F94BEC" w:rsidRDefault="00083997"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 xml:space="preserve">55+ </w:t>
            </w:r>
          </w:p>
        </w:tc>
        <w:tc>
          <w:tcPr>
            <w:tcW w:w="941" w:type="dxa"/>
            <w:tcBorders>
              <w:left w:val="single" w:sz="4" w:space="0" w:color="FFFFFF" w:themeColor="background1"/>
              <w:right w:val="single" w:sz="4" w:space="0" w:color="FFFFFF" w:themeColor="background1"/>
            </w:tcBorders>
            <w:hideMark/>
          </w:tcPr>
          <w:p w14:paraId="19ADDD92" w14:textId="13BF017B" w:rsidR="00083997" w:rsidRPr="00F94BEC" w:rsidRDefault="00083997"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 xml:space="preserve">Female </w:t>
            </w:r>
          </w:p>
        </w:tc>
        <w:tc>
          <w:tcPr>
            <w:tcW w:w="827" w:type="dxa"/>
            <w:tcBorders>
              <w:left w:val="single" w:sz="4" w:space="0" w:color="FFFFFF" w:themeColor="background1"/>
              <w:right w:val="single" w:sz="4" w:space="0" w:color="FFFFFF" w:themeColor="background1"/>
            </w:tcBorders>
            <w:hideMark/>
          </w:tcPr>
          <w:p w14:paraId="3E19F93D" w14:textId="39CB7A27" w:rsidR="00083997" w:rsidRPr="00F94BEC" w:rsidRDefault="00083997"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 xml:space="preserve">Male </w:t>
            </w:r>
          </w:p>
        </w:tc>
        <w:tc>
          <w:tcPr>
            <w:tcW w:w="1184" w:type="dxa"/>
            <w:tcBorders>
              <w:left w:val="single" w:sz="4" w:space="0" w:color="FFFFFF" w:themeColor="background1"/>
              <w:right w:val="single" w:sz="4" w:space="0" w:color="FFFFFF" w:themeColor="background1"/>
            </w:tcBorders>
            <w:hideMark/>
          </w:tcPr>
          <w:p w14:paraId="057B72C7" w14:textId="5FC42C3B" w:rsidR="00083997" w:rsidRPr="00F94BEC" w:rsidRDefault="00083997"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 xml:space="preserve">Ethnically Diverse </w:t>
            </w:r>
          </w:p>
        </w:tc>
      </w:tr>
      <w:tr w:rsidR="00083997" w:rsidRPr="008E1320" w14:paraId="36E6F8EF"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tcBorders>
              <w:right w:val="single" w:sz="4" w:space="0" w:color="FFFFFF" w:themeColor="background1"/>
            </w:tcBorders>
            <w:shd w:val="clear" w:color="auto" w:fill="27A096"/>
            <w:noWrap/>
          </w:tcPr>
          <w:p w14:paraId="7AD0C896" w14:textId="4E65210D" w:rsidR="00083997" w:rsidRPr="008E1320" w:rsidRDefault="00083997" w:rsidP="00F94BEC">
            <w:pPr>
              <w:spacing w:after="0" w:line="240" w:lineRule="auto"/>
              <w:rPr>
                <w:rFonts w:ascii="Calibri" w:eastAsia="Times New Roman" w:hAnsi="Calibri" w:cs="Calibri"/>
                <w:color w:val="FFFFFF" w:themeColor="background1"/>
                <w:sz w:val="24"/>
                <w:szCs w:val="24"/>
                <w:lang w:eastAsia="en-GB"/>
              </w:rPr>
            </w:pPr>
            <w:r w:rsidRPr="008E1320">
              <w:rPr>
                <w:rFonts w:ascii="Calibri" w:eastAsia="Times New Roman" w:hAnsi="Calibri" w:cs="Calibri"/>
                <w:color w:val="FFFFFF" w:themeColor="background1"/>
                <w:sz w:val="24"/>
                <w:szCs w:val="24"/>
                <w:lang w:eastAsia="en-GB"/>
              </w:rPr>
              <w:t>Base</w:t>
            </w:r>
          </w:p>
        </w:tc>
        <w:tc>
          <w:tcPr>
            <w:tcW w:w="1462" w:type="dxa"/>
            <w:tcBorders>
              <w:left w:val="single" w:sz="4" w:space="0" w:color="FFFFFF" w:themeColor="background1"/>
              <w:right w:val="single" w:sz="4" w:space="0" w:color="FFFFFF" w:themeColor="background1"/>
            </w:tcBorders>
            <w:shd w:val="clear" w:color="auto" w:fill="27A096"/>
            <w:noWrap/>
          </w:tcPr>
          <w:p w14:paraId="36AC2E89" w14:textId="30B04D7B" w:rsidR="00083997" w:rsidRPr="008E1320"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2011</w:t>
            </w:r>
          </w:p>
        </w:tc>
        <w:tc>
          <w:tcPr>
            <w:tcW w:w="837" w:type="dxa"/>
            <w:tcBorders>
              <w:left w:val="single" w:sz="4" w:space="0" w:color="FFFFFF" w:themeColor="background1"/>
              <w:right w:val="single" w:sz="4" w:space="0" w:color="FFFFFF" w:themeColor="background1"/>
            </w:tcBorders>
            <w:shd w:val="clear" w:color="auto" w:fill="27A096"/>
            <w:noWrap/>
          </w:tcPr>
          <w:p w14:paraId="068203FB" w14:textId="5EA4376F" w:rsidR="00083997" w:rsidRPr="008E1320"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249</w:t>
            </w:r>
          </w:p>
        </w:tc>
        <w:tc>
          <w:tcPr>
            <w:tcW w:w="827" w:type="dxa"/>
            <w:tcBorders>
              <w:left w:val="single" w:sz="4" w:space="0" w:color="FFFFFF" w:themeColor="background1"/>
              <w:right w:val="single" w:sz="4" w:space="0" w:color="FFFFFF" w:themeColor="background1"/>
            </w:tcBorders>
            <w:shd w:val="clear" w:color="auto" w:fill="27A096"/>
            <w:noWrap/>
          </w:tcPr>
          <w:p w14:paraId="44DF6F3A" w14:textId="15E457D8" w:rsidR="00083997" w:rsidRPr="008E1320"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891</w:t>
            </w:r>
          </w:p>
        </w:tc>
        <w:tc>
          <w:tcPr>
            <w:tcW w:w="941" w:type="dxa"/>
            <w:tcBorders>
              <w:left w:val="single" w:sz="4" w:space="0" w:color="FFFFFF" w:themeColor="background1"/>
              <w:right w:val="single" w:sz="4" w:space="0" w:color="FFFFFF" w:themeColor="background1"/>
            </w:tcBorders>
            <w:shd w:val="clear" w:color="auto" w:fill="27A096"/>
            <w:noWrap/>
          </w:tcPr>
          <w:p w14:paraId="4ABAE301" w14:textId="12A538E8" w:rsidR="00083997" w:rsidRPr="008E1320"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893</w:t>
            </w:r>
          </w:p>
        </w:tc>
        <w:tc>
          <w:tcPr>
            <w:tcW w:w="827" w:type="dxa"/>
            <w:tcBorders>
              <w:left w:val="single" w:sz="4" w:space="0" w:color="FFFFFF" w:themeColor="background1"/>
              <w:right w:val="single" w:sz="4" w:space="0" w:color="FFFFFF" w:themeColor="background1"/>
            </w:tcBorders>
            <w:shd w:val="clear" w:color="auto" w:fill="27A096"/>
            <w:noWrap/>
          </w:tcPr>
          <w:p w14:paraId="7EA37C85" w14:textId="4A91982F" w:rsidR="00083997" w:rsidRPr="008E1320"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766</w:t>
            </w:r>
          </w:p>
        </w:tc>
        <w:tc>
          <w:tcPr>
            <w:tcW w:w="1184" w:type="dxa"/>
            <w:tcBorders>
              <w:left w:val="single" w:sz="4" w:space="0" w:color="FFFFFF" w:themeColor="background1"/>
              <w:right w:val="single" w:sz="4" w:space="0" w:color="FFFFFF" w:themeColor="background1"/>
            </w:tcBorders>
            <w:shd w:val="clear" w:color="auto" w:fill="27A096"/>
            <w:noWrap/>
          </w:tcPr>
          <w:p w14:paraId="60ECEE61" w14:textId="6F26B33F" w:rsidR="00083997" w:rsidRPr="008E1320"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354</w:t>
            </w:r>
          </w:p>
        </w:tc>
      </w:tr>
      <w:tr w:rsidR="00083997" w:rsidRPr="00F94BEC" w14:paraId="072F2D62"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11A04461"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Adult Learning</w:t>
            </w:r>
          </w:p>
        </w:tc>
        <w:tc>
          <w:tcPr>
            <w:tcW w:w="1462" w:type="dxa"/>
            <w:noWrap/>
            <w:hideMark/>
          </w:tcPr>
          <w:p w14:paraId="4C6BEBD8"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14.8</w:t>
            </w:r>
          </w:p>
        </w:tc>
        <w:tc>
          <w:tcPr>
            <w:tcW w:w="837" w:type="dxa"/>
            <w:noWrap/>
            <w:hideMark/>
          </w:tcPr>
          <w:p w14:paraId="6343968F"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22.9</w:t>
            </w:r>
          </w:p>
        </w:tc>
        <w:tc>
          <w:tcPr>
            <w:tcW w:w="827" w:type="dxa"/>
            <w:noWrap/>
            <w:hideMark/>
          </w:tcPr>
          <w:p w14:paraId="32F3C4AA"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11.3</w:t>
            </w:r>
          </w:p>
        </w:tc>
        <w:tc>
          <w:tcPr>
            <w:tcW w:w="941" w:type="dxa"/>
            <w:noWrap/>
            <w:hideMark/>
          </w:tcPr>
          <w:p w14:paraId="4CCC89FE"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19.0</w:t>
            </w:r>
          </w:p>
        </w:tc>
        <w:tc>
          <w:tcPr>
            <w:tcW w:w="827" w:type="dxa"/>
            <w:noWrap/>
            <w:hideMark/>
          </w:tcPr>
          <w:p w14:paraId="5DD6C61D"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10.8</w:t>
            </w:r>
          </w:p>
        </w:tc>
        <w:tc>
          <w:tcPr>
            <w:tcW w:w="1184" w:type="dxa"/>
            <w:noWrap/>
            <w:hideMark/>
          </w:tcPr>
          <w:p w14:paraId="137B3582"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27.7</w:t>
            </w:r>
          </w:p>
        </w:tc>
      </w:tr>
      <w:tr w:rsidR="00083997" w:rsidRPr="00F94BEC" w14:paraId="45DC5B36"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37ECC8F7"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Age Friendly advice, including help in your home, wellbeing services</w:t>
            </w:r>
          </w:p>
        </w:tc>
        <w:tc>
          <w:tcPr>
            <w:tcW w:w="1462" w:type="dxa"/>
            <w:noWrap/>
            <w:hideMark/>
          </w:tcPr>
          <w:p w14:paraId="11E686B2"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9.7</w:t>
            </w:r>
          </w:p>
        </w:tc>
        <w:tc>
          <w:tcPr>
            <w:tcW w:w="837" w:type="dxa"/>
            <w:noWrap/>
            <w:hideMark/>
          </w:tcPr>
          <w:p w14:paraId="53CA21C5"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12.9</w:t>
            </w:r>
          </w:p>
        </w:tc>
        <w:tc>
          <w:tcPr>
            <w:tcW w:w="827" w:type="dxa"/>
            <w:noWrap/>
            <w:hideMark/>
          </w:tcPr>
          <w:p w14:paraId="0C7E6ADF"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9.3</w:t>
            </w:r>
          </w:p>
        </w:tc>
        <w:tc>
          <w:tcPr>
            <w:tcW w:w="941" w:type="dxa"/>
            <w:noWrap/>
            <w:hideMark/>
          </w:tcPr>
          <w:p w14:paraId="68D69A7E"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11.9</w:t>
            </w:r>
          </w:p>
        </w:tc>
        <w:tc>
          <w:tcPr>
            <w:tcW w:w="827" w:type="dxa"/>
            <w:noWrap/>
            <w:hideMark/>
          </w:tcPr>
          <w:p w14:paraId="0BF1B76E"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7.7</w:t>
            </w:r>
          </w:p>
        </w:tc>
        <w:tc>
          <w:tcPr>
            <w:tcW w:w="1184" w:type="dxa"/>
            <w:noWrap/>
            <w:hideMark/>
          </w:tcPr>
          <w:p w14:paraId="5316C0C4"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13.8</w:t>
            </w:r>
          </w:p>
        </w:tc>
      </w:tr>
      <w:tr w:rsidR="00083997" w:rsidRPr="00F94BEC" w14:paraId="20817C3E"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31A403C1"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Author talks</w:t>
            </w:r>
          </w:p>
        </w:tc>
        <w:tc>
          <w:tcPr>
            <w:tcW w:w="1462" w:type="dxa"/>
            <w:noWrap/>
            <w:hideMark/>
          </w:tcPr>
          <w:p w14:paraId="7C30D47B"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6.9</w:t>
            </w:r>
          </w:p>
        </w:tc>
        <w:tc>
          <w:tcPr>
            <w:tcW w:w="837" w:type="dxa"/>
            <w:noWrap/>
            <w:hideMark/>
          </w:tcPr>
          <w:p w14:paraId="78547CEC"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7.2</w:t>
            </w:r>
          </w:p>
        </w:tc>
        <w:tc>
          <w:tcPr>
            <w:tcW w:w="827" w:type="dxa"/>
            <w:noWrap/>
            <w:hideMark/>
          </w:tcPr>
          <w:p w14:paraId="5C496EE1"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6.6</w:t>
            </w:r>
          </w:p>
        </w:tc>
        <w:tc>
          <w:tcPr>
            <w:tcW w:w="941" w:type="dxa"/>
            <w:noWrap/>
            <w:hideMark/>
          </w:tcPr>
          <w:p w14:paraId="082FA567"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9.0</w:t>
            </w:r>
          </w:p>
        </w:tc>
        <w:tc>
          <w:tcPr>
            <w:tcW w:w="827" w:type="dxa"/>
            <w:noWrap/>
            <w:hideMark/>
          </w:tcPr>
          <w:p w14:paraId="26E916F8"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5.5</w:t>
            </w:r>
          </w:p>
        </w:tc>
        <w:tc>
          <w:tcPr>
            <w:tcW w:w="1184" w:type="dxa"/>
            <w:noWrap/>
            <w:hideMark/>
          </w:tcPr>
          <w:p w14:paraId="5722E48F"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7.6</w:t>
            </w:r>
          </w:p>
        </w:tc>
      </w:tr>
      <w:tr w:rsidR="00083997" w:rsidRPr="00F94BEC" w14:paraId="34E349CB"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22882487"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Book loan</w:t>
            </w:r>
          </w:p>
        </w:tc>
        <w:tc>
          <w:tcPr>
            <w:tcW w:w="1462" w:type="dxa"/>
            <w:noWrap/>
            <w:hideMark/>
          </w:tcPr>
          <w:p w14:paraId="5BEE05E4"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43.0</w:t>
            </w:r>
          </w:p>
        </w:tc>
        <w:tc>
          <w:tcPr>
            <w:tcW w:w="837" w:type="dxa"/>
            <w:noWrap/>
            <w:hideMark/>
          </w:tcPr>
          <w:p w14:paraId="5564D42B"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39.8</w:t>
            </w:r>
          </w:p>
        </w:tc>
        <w:tc>
          <w:tcPr>
            <w:tcW w:w="827" w:type="dxa"/>
            <w:noWrap/>
            <w:hideMark/>
          </w:tcPr>
          <w:p w14:paraId="182C5562"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43.9</w:t>
            </w:r>
          </w:p>
        </w:tc>
        <w:tc>
          <w:tcPr>
            <w:tcW w:w="941" w:type="dxa"/>
            <w:noWrap/>
            <w:hideMark/>
          </w:tcPr>
          <w:p w14:paraId="77D44952"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48.0</w:t>
            </w:r>
          </w:p>
        </w:tc>
        <w:tc>
          <w:tcPr>
            <w:tcW w:w="827" w:type="dxa"/>
            <w:noWrap/>
            <w:hideMark/>
          </w:tcPr>
          <w:p w14:paraId="260DBBE3"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40.5</w:t>
            </w:r>
          </w:p>
        </w:tc>
        <w:tc>
          <w:tcPr>
            <w:tcW w:w="1184" w:type="dxa"/>
            <w:noWrap/>
            <w:hideMark/>
          </w:tcPr>
          <w:p w14:paraId="77EDB8EC"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43.8</w:t>
            </w:r>
          </w:p>
        </w:tc>
      </w:tr>
      <w:tr w:rsidR="00083997" w:rsidRPr="00F94BEC" w14:paraId="67AB6A53"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0E92B8E8"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Café provision</w:t>
            </w:r>
          </w:p>
        </w:tc>
        <w:tc>
          <w:tcPr>
            <w:tcW w:w="1462" w:type="dxa"/>
            <w:noWrap/>
            <w:hideMark/>
          </w:tcPr>
          <w:p w14:paraId="2DCC4CB0"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12.9</w:t>
            </w:r>
          </w:p>
        </w:tc>
        <w:tc>
          <w:tcPr>
            <w:tcW w:w="837" w:type="dxa"/>
            <w:noWrap/>
            <w:hideMark/>
          </w:tcPr>
          <w:p w14:paraId="11A6BC74"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18.5</w:t>
            </w:r>
          </w:p>
        </w:tc>
        <w:tc>
          <w:tcPr>
            <w:tcW w:w="827" w:type="dxa"/>
            <w:noWrap/>
            <w:hideMark/>
          </w:tcPr>
          <w:p w14:paraId="449870AD"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10.9</w:t>
            </w:r>
          </w:p>
        </w:tc>
        <w:tc>
          <w:tcPr>
            <w:tcW w:w="941" w:type="dxa"/>
            <w:noWrap/>
            <w:hideMark/>
          </w:tcPr>
          <w:p w14:paraId="27278214"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15.7</w:t>
            </w:r>
          </w:p>
        </w:tc>
        <w:tc>
          <w:tcPr>
            <w:tcW w:w="827" w:type="dxa"/>
            <w:noWrap/>
            <w:hideMark/>
          </w:tcPr>
          <w:p w14:paraId="31B5FBF4"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10.2</w:t>
            </w:r>
          </w:p>
        </w:tc>
        <w:tc>
          <w:tcPr>
            <w:tcW w:w="1184" w:type="dxa"/>
            <w:noWrap/>
            <w:hideMark/>
          </w:tcPr>
          <w:p w14:paraId="2D8F8C72"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13.3</w:t>
            </w:r>
          </w:p>
        </w:tc>
      </w:tr>
      <w:tr w:rsidR="00083997" w:rsidRPr="00F94BEC" w14:paraId="437B7238"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361ADC07"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Childrens activities including Story &amp; Rhyme Time</w:t>
            </w:r>
          </w:p>
        </w:tc>
        <w:tc>
          <w:tcPr>
            <w:tcW w:w="1462" w:type="dxa"/>
            <w:noWrap/>
            <w:hideMark/>
          </w:tcPr>
          <w:p w14:paraId="3F77C545"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14.0</w:t>
            </w:r>
          </w:p>
        </w:tc>
        <w:tc>
          <w:tcPr>
            <w:tcW w:w="837" w:type="dxa"/>
            <w:noWrap/>
            <w:hideMark/>
          </w:tcPr>
          <w:p w14:paraId="70D7C1E7"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20.9</w:t>
            </w:r>
          </w:p>
        </w:tc>
        <w:tc>
          <w:tcPr>
            <w:tcW w:w="827" w:type="dxa"/>
            <w:noWrap/>
            <w:hideMark/>
          </w:tcPr>
          <w:p w14:paraId="2036B2F5"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7.1</w:t>
            </w:r>
          </w:p>
        </w:tc>
        <w:tc>
          <w:tcPr>
            <w:tcW w:w="941" w:type="dxa"/>
            <w:noWrap/>
            <w:hideMark/>
          </w:tcPr>
          <w:p w14:paraId="6D7C142D"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18.1</w:t>
            </w:r>
          </w:p>
        </w:tc>
        <w:tc>
          <w:tcPr>
            <w:tcW w:w="827" w:type="dxa"/>
            <w:noWrap/>
            <w:hideMark/>
          </w:tcPr>
          <w:p w14:paraId="4C1F04DF"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8.9</w:t>
            </w:r>
          </w:p>
        </w:tc>
        <w:tc>
          <w:tcPr>
            <w:tcW w:w="1184" w:type="dxa"/>
            <w:noWrap/>
            <w:hideMark/>
          </w:tcPr>
          <w:p w14:paraId="5D0AC909"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18.6</w:t>
            </w:r>
          </w:p>
        </w:tc>
      </w:tr>
      <w:tr w:rsidR="00083997" w:rsidRPr="00F94BEC" w14:paraId="08F84BAE"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71D9A123"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Coffee mornings</w:t>
            </w:r>
          </w:p>
        </w:tc>
        <w:tc>
          <w:tcPr>
            <w:tcW w:w="1462" w:type="dxa"/>
            <w:noWrap/>
            <w:hideMark/>
          </w:tcPr>
          <w:p w14:paraId="4507B0E7"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8.4</w:t>
            </w:r>
          </w:p>
        </w:tc>
        <w:tc>
          <w:tcPr>
            <w:tcW w:w="837" w:type="dxa"/>
            <w:noWrap/>
            <w:hideMark/>
          </w:tcPr>
          <w:p w14:paraId="531A6B0E"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13.3</w:t>
            </w:r>
          </w:p>
        </w:tc>
        <w:tc>
          <w:tcPr>
            <w:tcW w:w="827" w:type="dxa"/>
            <w:noWrap/>
            <w:hideMark/>
          </w:tcPr>
          <w:p w14:paraId="3789C975"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6.8</w:t>
            </w:r>
          </w:p>
        </w:tc>
        <w:tc>
          <w:tcPr>
            <w:tcW w:w="941" w:type="dxa"/>
            <w:noWrap/>
            <w:hideMark/>
          </w:tcPr>
          <w:p w14:paraId="3C027162"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11.0</w:t>
            </w:r>
          </w:p>
        </w:tc>
        <w:tc>
          <w:tcPr>
            <w:tcW w:w="827" w:type="dxa"/>
            <w:noWrap/>
            <w:hideMark/>
          </w:tcPr>
          <w:p w14:paraId="44C49B50"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5.6</w:t>
            </w:r>
          </w:p>
        </w:tc>
        <w:tc>
          <w:tcPr>
            <w:tcW w:w="1184" w:type="dxa"/>
            <w:noWrap/>
            <w:hideMark/>
          </w:tcPr>
          <w:p w14:paraId="45871651"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12.4</w:t>
            </w:r>
          </w:p>
        </w:tc>
      </w:tr>
      <w:tr w:rsidR="00083997" w:rsidRPr="00F94BEC" w14:paraId="7A7F7048"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387C125A"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Community events</w:t>
            </w:r>
          </w:p>
        </w:tc>
        <w:tc>
          <w:tcPr>
            <w:tcW w:w="1462" w:type="dxa"/>
            <w:noWrap/>
            <w:hideMark/>
          </w:tcPr>
          <w:p w14:paraId="0AD8CCC2"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15.2</w:t>
            </w:r>
          </w:p>
        </w:tc>
        <w:tc>
          <w:tcPr>
            <w:tcW w:w="837" w:type="dxa"/>
            <w:noWrap/>
            <w:hideMark/>
          </w:tcPr>
          <w:p w14:paraId="3A33DB96"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17.3</w:t>
            </w:r>
          </w:p>
        </w:tc>
        <w:tc>
          <w:tcPr>
            <w:tcW w:w="827" w:type="dxa"/>
            <w:noWrap/>
            <w:hideMark/>
          </w:tcPr>
          <w:p w14:paraId="727BCA4D"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15.2</w:t>
            </w:r>
          </w:p>
        </w:tc>
        <w:tc>
          <w:tcPr>
            <w:tcW w:w="941" w:type="dxa"/>
            <w:noWrap/>
            <w:hideMark/>
          </w:tcPr>
          <w:p w14:paraId="120CF0C0"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20.3</w:t>
            </w:r>
          </w:p>
        </w:tc>
        <w:tc>
          <w:tcPr>
            <w:tcW w:w="827" w:type="dxa"/>
            <w:noWrap/>
            <w:hideMark/>
          </w:tcPr>
          <w:p w14:paraId="157CA422"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10.6</w:t>
            </w:r>
          </w:p>
        </w:tc>
        <w:tc>
          <w:tcPr>
            <w:tcW w:w="1184" w:type="dxa"/>
            <w:noWrap/>
            <w:hideMark/>
          </w:tcPr>
          <w:p w14:paraId="69B17089"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20.1</w:t>
            </w:r>
          </w:p>
        </w:tc>
      </w:tr>
      <w:tr w:rsidR="00083997" w:rsidRPr="00F94BEC" w14:paraId="20A11621"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060367DB"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E Books loan</w:t>
            </w:r>
          </w:p>
        </w:tc>
        <w:tc>
          <w:tcPr>
            <w:tcW w:w="1462" w:type="dxa"/>
            <w:noWrap/>
            <w:hideMark/>
          </w:tcPr>
          <w:p w14:paraId="4BB3FB6C"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9.8</w:t>
            </w:r>
          </w:p>
        </w:tc>
        <w:tc>
          <w:tcPr>
            <w:tcW w:w="837" w:type="dxa"/>
            <w:noWrap/>
            <w:hideMark/>
          </w:tcPr>
          <w:p w14:paraId="52C14748"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16.9</w:t>
            </w:r>
          </w:p>
        </w:tc>
        <w:tc>
          <w:tcPr>
            <w:tcW w:w="827" w:type="dxa"/>
            <w:noWrap/>
            <w:hideMark/>
          </w:tcPr>
          <w:p w14:paraId="5BD88852"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6.6</w:t>
            </w:r>
          </w:p>
        </w:tc>
        <w:tc>
          <w:tcPr>
            <w:tcW w:w="941" w:type="dxa"/>
            <w:noWrap/>
            <w:hideMark/>
          </w:tcPr>
          <w:p w14:paraId="1CF29299"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12.3</w:t>
            </w:r>
          </w:p>
        </w:tc>
        <w:tc>
          <w:tcPr>
            <w:tcW w:w="827" w:type="dxa"/>
            <w:noWrap/>
            <w:hideMark/>
          </w:tcPr>
          <w:p w14:paraId="20EEC523"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6.8</w:t>
            </w:r>
          </w:p>
        </w:tc>
        <w:tc>
          <w:tcPr>
            <w:tcW w:w="1184" w:type="dxa"/>
            <w:noWrap/>
            <w:hideMark/>
          </w:tcPr>
          <w:p w14:paraId="030D831F"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13.8</w:t>
            </w:r>
          </w:p>
        </w:tc>
      </w:tr>
      <w:tr w:rsidR="00083997" w:rsidRPr="00F94BEC" w14:paraId="6DD2691E"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5EDAA8C8"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ESOL classes</w:t>
            </w:r>
          </w:p>
        </w:tc>
        <w:tc>
          <w:tcPr>
            <w:tcW w:w="1462" w:type="dxa"/>
            <w:noWrap/>
            <w:hideMark/>
          </w:tcPr>
          <w:p w14:paraId="0589F4B9"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4.6</w:t>
            </w:r>
          </w:p>
        </w:tc>
        <w:tc>
          <w:tcPr>
            <w:tcW w:w="837" w:type="dxa"/>
            <w:noWrap/>
            <w:hideMark/>
          </w:tcPr>
          <w:p w14:paraId="187E1E8C"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10.8</w:t>
            </w:r>
          </w:p>
        </w:tc>
        <w:tc>
          <w:tcPr>
            <w:tcW w:w="827" w:type="dxa"/>
            <w:noWrap/>
            <w:hideMark/>
          </w:tcPr>
          <w:p w14:paraId="3966A352"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2.2</w:t>
            </w:r>
          </w:p>
        </w:tc>
        <w:tc>
          <w:tcPr>
            <w:tcW w:w="941" w:type="dxa"/>
            <w:noWrap/>
            <w:hideMark/>
          </w:tcPr>
          <w:p w14:paraId="31945F0D"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6.6</w:t>
            </w:r>
          </w:p>
        </w:tc>
        <w:tc>
          <w:tcPr>
            <w:tcW w:w="827" w:type="dxa"/>
            <w:noWrap/>
            <w:hideMark/>
          </w:tcPr>
          <w:p w14:paraId="240F3C88"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2.6</w:t>
            </w:r>
          </w:p>
        </w:tc>
        <w:tc>
          <w:tcPr>
            <w:tcW w:w="1184" w:type="dxa"/>
            <w:noWrap/>
            <w:hideMark/>
          </w:tcPr>
          <w:p w14:paraId="7791F9D4"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13.0</w:t>
            </w:r>
          </w:p>
        </w:tc>
      </w:tr>
      <w:tr w:rsidR="00083997" w:rsidRPr="00F94BEC" w14:paraId="3CD22659"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3C17903F"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Exercise classes</w:t>
            </w:r>
          </w:p>
        </w:tc>
        <w:tc>
          <w:tcPr>
            <w:tcW w:w="1462" w:type="dxa"/>
            <w:noWrap/>
            <w:hideMark/>
          </w:tcPr>
          <w:p w14:paraId="6F058D89"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12.6</w:t>
            </w:r>
          </w:p>
        </w:tc>
        <w:tc>
          <w:tcPr>
            <w:tcW w:w="837" w:type="dxa"/>
            <w:noWrap/>
            <w:hideMark/>
          </w:tcPr>
          <w:p w14:paraId="4313BA01"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18.1</w:t>
            </w:r>
          </w:p>
        </w:tc>
        <w:tc>
          <w:tcPr>
            <w:tcW w:w="827" w:type="dxa"/>
            <w:noWrap/>
            <w:hideMark/>
          </w:tcPr>
          <w:p w14:paraId="66D38E4E"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10.8</w:t>
            </w:r>
          </w:p>
        </w:tc>
        <w:tc>
          <w:tcPr>
            <w:tcW w:w="941" w:type="dxa"/>
            <w:noWrap/>
            <w:hideMark/>
          </w:tcPr>
          <w:p w14:paraId="5D072D49"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16.7</w:t>
            </w:r>
          </w:p>
        </w:tc>
        <w:tc>
          <w:tcPr>
            <w:tcW w:w="827" w:type="dxa"/>
            <w:noWrap/>
            <w:hideMark/>
          </w:tcPr>
          <w:p w14:paraId="77613962"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7.2</w:t>
            </w:r>
          </w:p>
        </w:tc>
        <w:tc>
          <w:tcPr>
            <w:tcW w:w="1184" w:type="dxa"/>
            <w:noWrap/>
            <w:hideMark/>
          </w:tcPr>
          <w:p w14:paraId="67E36C12"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17.8</w:t>
            </w:r>
          </w:p>
        </w:tc>
      </w:tr>
      <w:tr w:rsidR="00083997" w:rsidRPr="00F94BEC" w14:paraId="2A1D31A6"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65160224"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 xml:space="preserve">Friends &amp; </w:t>
            </w:r>
            <w:proofErr w:type="gramStart"/>
            <w:r w:rsidRPr="00F94BEC">
              <w:rPr>
                <w:rFonts w:ascii="Calibri" w:eastAsia="Times New Roman" w:hAnsi="Calibri" w:cs="Calibri"/>
                <w:color w:val="000000" w:themeColor="text1"/>
                <w:sz w:val="24"/>
                <w:szCs w:val="24"/>
                <w:lang w:eastAsia="en-GB"/>
              </w:rPr>
              <w:t>neighbours</w:t>
            </w:r>
            <w:proofErr w:type="gramEnd"/>
            <w:r w:rsidRPr="00F94BEC">
              <w:rPr>
                <w:rFonts w:ascii="Calibri" w:eastAsia="Times New Roman" w:hAnsi="Calibri" w:cs="Calibri"/>
                <w:color w:val="000000" w:themeColor="text1"/>
                <w:sz w:val="24"/>
                <w:szCs w:val="24"/>
                <w:lang w:eastAsia="en-GB"/>
              </w:rPr>
              <w:t xml:space="preserve"> groups</w:t>
            </w:r>
          </w:p>
        </w:tc>
        <w:tc>
          <w:tcPr>
            <w:tcW w:w="1462" w:type="dxa"/>
            <w:noWrap/>
            <w:hideMark/>
          </w:tcPr>
          <w:p w14:paraId="185D08CE"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10.4</w:t>
            </w:r>
          </w:p>
        </w:tc>
        <w:tc>
          <w:tcPr>
            <w:tcW w:w="837" w:type="dxa"/>
            <w:noWrap/>
            <w:hideMark/>
          </w:tcPr>
          <w:p w14:paraId="442785A0"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14.9</w:t>
            </w:r>
          </w:p>
        </w:tc>
        <w:tc>
          <w:tcPr>
            <w:tcW w:w="827" w:type="dxa"/>
            <w:noWrap/>
            <w:hideMark/>
          </w:tcPr>
          <w:p w14:paraId="3B3E2D35"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8.9</w:t>
            </w:r>
          </w:p>
        </w:tc>
        <w:tc>
          <w:tcPr>
            <w:tcW w:w="941" w:type="dxa"/>
            <w:noWrap/>
            <w:hideMark/>
          </w:tcPr>
          <w:p w14:paraId="5B591B2D"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13.1</w:t>
            </w:r>
          </w:p>
        </w:tc>
        <w:tc>
          <w:tcPr>
            <w:tcW w:w="827" w:type="dxa"/>
            <w:noWrap/>
            <w:hideMark/>
          </w:tcPr>
          <w:p w14:paraId="04746DC9"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7.7</w:t>
            </w:r>
          </w:p>
        </w:tc>
        <w:tc>
          <w:tcPr>
            <w:tcW w:w="1184" w:type="dxa"/>
            <w:noWrap/>
            <w:hideMark/>
          </w:tcPr>
          <w:p w14:paraId="01A462BC"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14.7</w:t>
            </w:r>
          </w:p>
        </w:tc>
      </w:tr>
      <w:tr w:rsidR="00083997" w:rsidRPr="00F94BEC" w14:paraId="20C4F6F0"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3D067310" w14:textId="53B77106"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Health &amp; wellbeing materials (including books on Prescription/</w:t>
            </w:r>
            <w:r>
              <w:rPr>
                <w:rFonts w:ascii="Calibri" w:eastAsia="Times New Roman" w:hAnsi="Calibri" w:cs="Calibri"/>
                <w:color w:val="000000" w:themeColor="text1"/>
                <w:sz w:val="24"/>
                <w:szCs w:val="24"/>
                <w:lang w:eastAsia="en-GB"/>
              </w:rPr>
              <w:t xml:space="preserve"> </w:t>
            </w:r>
            <w:r w:rsidRPr="00F94BEC">
              <w:rPr>
                <w:rFonts w:ascii="Calibri" w:eastAsia="Times New Roman" w:hAnsi="Calibri" w:cs="Calibri"/>
                <w:color w:val="000000" w:themeColor="text1"/>
                <w:sz w:val="24"/>
                <w:szCs w:val="24"/>
                <w:lang w:eastAsia="en-GB"/>
              </w:rPr>
              <w:t>information leaflets)</w:t>
            </w:r>
          </w:p>
        </w:tc>
        <w:tc>
          <w:tcPr>
            <w:tcW w:w="1462" w:type="dxa"/>
            <w:noWrap/>
            <w:hideMark/>
          </w:tcPr>
          <w:p w14:paraId="3B790AC6"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9.9</w:t>
            </w:r>
          </w:p>
        </w:tc>
        <w:tc>
          <w:tcPr>
            <w:tcW w:w="837" w:type="dxa"/>
            <w:noWrap/>
            <w:hideMark/>
          </w:tcPr>
          <w:p w14:paraId="2D9F1F3A"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17.7</w:t>
            </w:r>
          </w:p>
        </w:tc>
        <w:tc>
          <w:tcPr>
            <w:tcW w:w="827" w:type="dxa"/>
            <w:noWrap/>
            <w:hideMark/>
          </w:tcPr>
          <w:p w14:paraId="4C7DD0FB"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9.1</w:t>
            </w:r>
          </w:p>
        </w:tc>
        <w:tc>
          <w:tcPr>
            <w:tcW w:w="941" w:type="dxa"/>
            <w:noWrap/>
            <w:hideMark/>
          </w:tcPr>
          <w:p w14:paraId="11C71004"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12.4</w:t>
            </w:r>
          </w:p>
        </w:tc>
        <w:tc>
          <w:tcPr>
            <w:tcW w:w="827" w:type="dxa"/>
            <w:noWrap/>
            <w:hideMark/>
          </w:tcPr>
          <w:p w14:paraId="1CBE3356"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7.7</w:t>
            </w:r>
          </w:p>
        </w:tc>
        <w:tc>
          <w:tcPr>
            <w:tcW w:w="1184" w:type="dxa"/>
            <w:noWrap/>
            <w:hideMark/>
          </w:tcPr>
          <w:p w14:paraId="47C42177"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14.4</w:t>
            </w:r>
          </w:p>
        </w:tc>
      </w:tr>
      <w:tr w:rsidR="00083997" w:rsidRPr="00F94BEC" w14:paraId="1056AFEA"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3F422BA8"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Housing &amp; Benefit Advice</w:t>
            </w:r>
          </w:p>
        </w:tc>
        <w:tc>
          <w:tcPr>
            <w:tcW w:w="1462" w:type="dxa"/>
            <w:noWrap/>
            <w:hideMark/>
          </w:tcPr>
          <w:p w14:paraId="68919708"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14.4</w:t>
            </w:r>
          </w:p>
        </w:tc>
        <w:tc>
          <w:tcPr>
            <w:tcW w:w="837" w:type="dxa"/>
            <w:noWrap/>
            <w:hideMark/>
          </w:tcPr>
          <w:p w14:paraId="345C074B"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23.3</w:t>
            </w:r>
          </w:p>
        </w:tc>
        <w:tc>
          <w:tcPr>
            <w:tcW w:w="827" w:type="dxa"/>
            <w:noWrap/>
            <w:hideMark/>
          </w:tcPr>
          <w:p w14:paraId="4990859D"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10.2</w:t>
            </w:r>
          </w:p>
        </w:tc>
        <w:tc>
          <w:tcPr>
            <w:tcW w:w="941" w:type="dxa"/>
            <w:noWrap/>
            <w:hideMark/>
          </w:tcPr>
          <w:p w14:paraId="4862A8CF"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16.0</w:t>
            </w:r>
          </w:p>
        </w:tc>
        <w:tc>
          <w:tcPr>
            <w:tcW w:w="827" w:type="dxa"/>
            <w:noWrap/>
            <w:hideMark/>
          </w:tcPr>
          <w:p w14:paraId="0BF2DFB3"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13.1</w:t>
            </w:r>
          </w:p>
        </w:tc>
        <w:tc>
          <w:tcPr>
            <w:tcW w:w="1184" w:type="dxa"/>
            <w:noWrap/>
            <w:hideMark/>
          </w:tcPr>
          <w:p w14:paraId="7F7C88FA"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24.0</w:t>
            </w:r>
          </w:p>
        </w:tc>
      </w:tr>
      <w:tr w:rsidR="00083997" w:rsidRPr="00F94BEC" w14:paraId="6CE85934"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68A76CD6"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Into Work Services</w:t>
            </w:r>
          </w:p>
        </w:tc>
        <w:tc>
          <w:tcPr>
            <w:tcW w:w="1462" w:type="dxa"/>
            <w:noWrap/>
            <w:hideMark/>
          </w:tcPr>
          <w:p w14:paraId="7A073CDC"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8.7</w:t>
            </w:r>
          </w:p>
        </w:tc>
        <w:tc>
          <w:tcPr>
            <w:tcW w:w="837" w:type="dxa"/>
            <w:noWrap/>
            <w:hideMark/>
          </w:tcPr>
          <w:p w14:paraId="02B6AC14"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19.3</w:t>
            </w:r>
          </w:p>
        </w:tc>
        <w:tc>
          <w:tcPr>
            <w:tcW w:w="827" w:type="dxa"/>
            <w:noWrap/>
            <w:hideMark/>
          </w:tcPr>
          <w:p w14:paraId="34F41AF6"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3.7</w:t>
            </w:r>
          </w:p>
        </w:tc>
        <w:tc>
          <w:tcPr>
            <w:tcW w:w="941" w:type="dxa"/>
            <w:noWrap/>
            <w:hideMark/>
          </w:tcPr>
          <w:p w14:paraId="13BB22D8"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9.9</w:t>
            </w:r>
          </w:p>
        </w:tc>
        <w:tc>
          <w:tcPr>
            <w:tcW w:w="827" w:type="dxa"/>
            <w:noWrap/>
            <w:hideMark/>
          </w:tcPr>
          <w:p w14:paraId="0D3469ED"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8.1</w:t>
            </w:r>
          </w:p>
        </w:tc>
        <w:tc>
          <w:tcPr>
            <w:tcW w:w="1184" w:type="dxa"/>
            <w:noWrap/>
            <w:hideMark/>
          </w:tcPr>
          <w:p w14:paraId="2ED05814"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19.2</w:t>
            </w:r>
          </w:p>
        </w:tc>
      </w:tr>
      <w:tr w:rsidR="00083997" w:rsidRPr="00F94BEC" w14:paraId="621B927D"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28B3051F"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Job clubs</w:t>
            </w:r>
          </w:p>
        </w:tc>
        <w:tc>
          <w:tcPr>
            <w:tcW w:w="1462" w:type="dxa"/>
            <w:noWrap/>
            <w:hideMark/>
          </w:tcPr>
          <w:p w14:paraId="76D83905"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7.2</w:t>
            </w:r>
          </w:p>
        </w:tc>
        <w:tc>
          <w:tcPr>
            <w:tcW w:w="837" w:type="dxa"/>
            <w:noWrap/>
            <w:hideMark/>
          </w:tcPr>
          <w:p w14:paraId="60106EF3"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17.7</w:t>
            </w:r>
          </w:p>
        </w:tc>
        <w:tc>
          <w:tcPr>
            <w:tcW w:w="827" w:type="dxa"/>
            <w:noWrap/>
            <w:hideMark/>
          </w:tcPr>
          <w:p w14:paraId="717D3D1C"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2.9</w:t>
            </w:r>
          </w:p>
        </w:tc>
        <w:tc>
          <w:tcPr>
            <w:tcW w:w="941" w:type="dxa"/>
            <w:noWrap/>
            <w:hideMark/>
          </w:tcPr>
          <w:p w14:paraId="6C9E5D65"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7.8</w:t>
            </w:r>
          </w:p>
        </w:tc>
        <w:tc>
          <w:tcPr>
            <w:tcW w:w="827" w:type="dxa"/>
            <w:noWrap/>
            <w:hideMark/>
          </w:tcPr>
          <w:p w14:paraId="1271E035"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7.3</w:t>
            </w:r>
          </w:p>
        </w:tc>
        <w:tc>
          <w:tcPr>
            <w:tcW w:w="1184" w:type="dxa"/>
            <w:noWrap/>
            <w:hideMark/>
          </w:tcPr>
          <w:p w14:paraId="35B3161D"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16.7</w:t>
            </w:r>
          </w:p>
        </w:tc>
      </w:tr>
      <w:tr w:rsidR="00083997" w:rsidRPr="00F94BEC" w14:paraId="386CDA6B"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56CFBBA5"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Money Advice</w:t>
            </w:r>
          </w:p>
        </w:tc>
        <w:tc>
          <w:tcPr>
            <w:tcW w:w="1462" w:type="dxa"/>
            <w:noWrap/>
            <w:hideMark/>
          </w:tcPr>
          <w:p w14:paraId="7A5E9AE7"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10.7</w:t>
            </w:r>
          </w:p>
        </w:tc>
        <w:tc>
          <w:tcPr>
            <w:tcW w:w="837" w:type="dxa"/>
            <w:noWrap/>
            <w:hideMark/>
          </w:tcPr>
          <w:p w14:paraId="1A699AB0"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18.5</w:t>
            </w:r>
          </w:p>
        </w:tc>
        <w:tc>
          <w:tcPr>
            <w:tcW w:w="827" w:type="dxa"/>
            <w:noWrap/>
            <w:hideMark/>
          </w:tcPr>
          <w:p w14:paraId="606014B2"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6.2</w:t>
            </w:r>
          </w:p>
        </w:tc>
        <w:tc>
          <w:tcPr>
            <w:tcW w:w="941" w:type="dxa"/>
            <w:noWrap/>
            <w:hideMark/>
          </w:tcPr>
          <w:p w14:paraId="6106EACC"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12.1</w:t>
            </w:r>
          </w:p>
        </w:tc>
        <w:tc>
          <w:tcPr>
            <w:tcW w:w="827" w:type="dxa"/>
            <w:noWrap/>
            <w:hideMark/>
          </w:tcPr>
          <w:p w14:paraId="616A70CB"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9.0</w:t>
            </w:r>
          </w:p>
        </w:tc>
        <w:tc>
          <w:tcPr>
            <w:tcW w:w="1184" w:type="dxa"/>
            <w:noWrap/>
            <w:hideMark/>
          </w:tcPr>
          <w:p w14:paraId="4B761009"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18.9</w:t>
            </w:r>
          </w:p>
        </w:tc>
      </w:tr>
      <w:tr w:rsidR="00083997" w:rsidRPr="00F94BEC" w14:paraId="35AD52D4"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43040E91"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PC use &amp; digital assistance</w:t>
            </w:r>
          </w:p>
        </w:tc>
        <w:tc>
          <w:tcPr>
            <w:tcW w:w="1462" w:type="dxa"/>
            <w:noWrap/>
            <w:hideMark/>
          </w:tcPr>
          <w:p w14:paraId="0DAFA666"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14.4</w:t>
            </w:r>
          </w:p>
        </w:tc>
        <w:tc>
          <w:tcPr>
            <w:tcW w:w="837" w:type="dxa"/>
            <w:noWrap/>
            <w:hideMark/>
          </w:tcPr>
          <w:p w14:paraId="268F42BD"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21.7</w:t>
            </w:r>
          </w:p>
        </w:tc>
        <w:tc>
          <w:tcPr>
            <w:tcW w:w="827" w:type="dxa"/>
            <w:noWrap/>
            <w:hideMark/>
          </w:tcPr>
          <w:p w14:paraId="61002287"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12.5</w:t>
            </w:r>
          </w:p>
        </w:tc>
        <w:tc>
          <w:tcPr>
            <w:tcW w:w="941" w:type="dxa"/>
            <w:noWrap/>
            <w:hideMark/>
          </w:tcPr>
          <w:p w14:paraId="5D397506"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15.2</w:t>
            </w:r>
          </w:p>
        </w:tc>
        <w:tc>
          <w:tcPr>
            <w:tcW w:w="827" w:type="dxa"/>
            <w:noWrap/>
            <w:hideMark/>
          </w:tcPr>
          <w:p w14:paraId="004B5B2C"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14.9</w:t>
            </w:r>
          </w:p>
        </w:tc>
        <w:tc>
          <w:tcPr>
            <w:tcW w:w="1184" w:type="dxa"/>
            <w:noWrap/>
            <w:hideMark/>
          </w:tcPr>
          <w:p w14:paraId="65F5615A"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17.5</w:t>
            </w:r>
          </w:p>
        </w:tc>
      </w:tr>
      <w:tr w:rsidR="00083997" w:rsidRPr="00F94BEC" w14:paraId="04FF2B74"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554F560C"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Reading Groups</w:t>
            </w:r>
          </w:p>
        </w:tc>
        <w:tc>
          <w:tcPr>
            <w:tcW w:w="1462" w:type="dxa"/>
            <w:noWrap/>
            <w:hideMark/>
          </w:tcPr>
          <w:p w14:paraId="5FA4EBB1"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7.2</w:t>
            </w:r>
          </w:p>
        </w:tc>
        <w:tc>
          <w:tcPr>
            <w:tcW w:w="837" w:type="dxa"/>
            <w:noWrap/>
            <w:hideMark/>
          </w:tcPr>
          <w:p w14:paraId="54F2BD44"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12.9</w:t>
            </w:r>
          </w:p>
        </w:tc>
        <w:tc>
          <w:tcPr>
            <w:tcW w:w="827" w:type="dxa"/>
            <w:noWrap/>
            <w:hideMark/>
          </w:tcPr>
          <w:p w14:paraId="7F53BCFB"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5.4</w:t>
            </w:r>
          </w:p>
        </w:tc>
        <w:tc>
          <w:tcPr>
            <w:tcW w:w="941" w:type="dxa"/>
            <w:noWrap/>
            <w:hideMark/>
          </w:tcPr>
          <w:p w14:paraId="4A85DCDF"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10.1</w:t>
            </w:r>
          </w:p>
        </w:tc>
        <w:tc>
          <w:tcPr>
            <w:tcW w:w="827" w:type="dxa"/>
            <w:noWrap/>
            <w:hideMark/>
          </w:tcPr>
          <w:p w14:paraId="0C77423D"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4.6</w:t>
            </w:r>
          </w:p>
        </w:tc>
        <w:tc>
          <w:tcPr>
            <w:tcW w:w="1184" w:type="dxa"/>
            <w:noWrap/>
            <w:hideMark/>
          </w:tcPr>
          <w:p w14:paraId="5634CEDD"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10.5</w:t>
            </w:r>
          </w:p>
        </w:tc>
      </w:tr>
      <w:tr w:rsidR="00083997" w:rsidRPr="00F94BEC" w14:paraId="1D4DB6F4" w14:textId="77777777" w:rsidTr="00083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4C32AE9F"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Volunteer opportunities</w:t>
            </w:r>
          </w:p>
        </w:tc>
        <w:tc>
          <w:tcPr>
            <w:tcW w:w="1462" w:type="dxa"/>
            <w:noWrap/>
            <w:hideMark/>
          </w:tcPr>
          <w:p w14:paraId="4F61ED6A"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9.7</w:t>
            </w:r>
          </w:p>
        </w:tc>
        <w:tc>
          <w:tcPr>
            <w:tcW w:w="837" w:type="dxa"/>
            <w:noWrap/>
            <w:hideMark/>
          </w:tcPr>
          <w:p w14:paraId="7ADDEBAC"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20.5</w:t>
            </w:r>
          </w:p>
        </w:tc>
        <w:tc>
          <w:tcPr>
            <w:tcW w:w="827" w:type="dxa"/>
            <w:noWrap/>
            <w:hideMark/>
          </w:tcPr>
          <w:p w14:paraId="2EA72277"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6.8</w:t>
            </w:r>
          </w:p>
        </w:tc>
        <w:tc>
          <w:tcPr>
            <w:tcW w:w="941" w:type="dxa"/>
            <w:noWrap/>
            <w:hideMark/>
          </w:tcPr>
          <w:p w14:paraId="5CE2082B"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11.4</w:t>
            </w:r>
          </w:p>
        </w:tc>
        <w:tc>
          <w:tcPr>
            <w:tcW w:w="827" w:type="dxa"/>
            <w:noWrap/>
            <w:hideMark/>
          </w:tcPr>
          <w:p w14:paraId="66604AC3"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8.4</w:t>
            </w:r>
          </w:p>
        </w:tc>
        <w:tc>
          <w:tcPr>
            <w:tcW w:w="1184" w:type="dxa"/>
            <w:noWrap/>
            <w:hideMark/>
          </w:tcPr>
          <w:p w14:paraId="1720FF52" w14:textId="77777777" w:rsidR="00083997" w:rsidRPr="00F94BEC" w:rsidRDefault="00083997" w:rsidP="00F94BE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17.2</w:t>
            </w:r>
          </w:p>
        </w:tc>
      </w:tr>
      <w:tr w:rsidR="00083997" w:rsidRPr="00F94BEC" w14:paraId="34E90D24" w14:textId="77777777" w:rsidTr="00083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49707D2A" w14:textId="77777777" w:rsidR="00083997" w:rsidRPr="00F94BEC" w:rsidRDefault="00083997" w:rsidP="00F94BEC">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None of these</w:t>
            </w:r>
          </w:p>
        </w:tc>
        <w:tc>
          <w:tcPr>
            <w:tcW w:w="1462" w:type="dxa"/>
            <w:noWrap/>
            <w:hideMark/>
          </w:tcPr>
          <w:p w14:paraId="7B7E9BE1"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31.3</w:t>
            </w:r>
          </w:p>
        </w:tc>
        <w:tc>
          <w:tcPr>
            <w:tcW w:w="837" w:type="dxa"/>
            <w:noWrap/>
            <w:hideMark/>
          </w:tcPr>
          <w:p w14:paraId="432F0EF5"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22.9</w:t>
            </w:r>
          </w:p>
        </w:tc>
        <w:tc>
          <w:tcPr>
            <w:tcW w:w="827" w:type="dxa"/>
            <w:noWrap/>
            <w:hideMark/>
          </w:tcPr>
          <w:p w14:paraId="7F5DAF88"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35.2</w:t>
            </w:r>
          </w:p>
        </w:tc>
        <w:tc>
          <w:tcPr>
            <w:tcW w:w="941" w:type="dxa"/>
            <w:noWrap/>
            <w:hideMark/>
          </w:tcPr>
          <w:p w14:paraId="4823EF23"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23.9</w:t>
            </w:r>
          </w:p>
        </w:tc>
        <w:tc>
          <w:tcPr>
            <w:tcW w:w="827" w:type="dxa"/>
            <w:noWrap/>
            <w:hideMark/>
          </w:tcPr>
          <w:p w14:paraId="2599FFF0"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37.6</w:t>
            </w:r>
          </w:p>
        </w:tc>
        <w:tc>
          <w:tcPr>
            <w:tcW w:w="1184" w:type="dxa"/>
            <w:noWrap/>
            <w:hideMark/>
          </w:tcPr>
          <w:p w14:paraId="1FFC5515" w14:textId="77777777" w:rsidR="00083997" w:rsidRPr="00F94BEC" w:rsidRDefault="00083997" w:rsidP="00F94BE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16.7</w:t>
            </w:r>
          </w:p>
        </w:tc>
      </w:tr>
    </w:tbl>
    <w:p w14:paraId="77C45571" w14:textId="77777777" w:rsidR="00AF59AD" w:rsidRPr="00BA50FD" w:rsidRDefault="00AF59AD" w:rsidP="00AF59AD">
      <w:pPr>
        <w:rPr>
          <w:sz w:val="24"/>
          <w:szCs w:val="24"/>
        </w:rPr>
      </w:pPr>
      <w:r w:rsidRPr="00BA50FD">
        <w:rPr>
          <w:i/>
          <w:sz w:val="24"/>
          <w:szCs w:val="24"/>
        </w:rPr>
        <w:t>Respondents could select multiple options so the total will exceed 100%</w:t>
      </w:r>
      <w:r>
        <w:rPr>
          <w:i/>
          <w:sz w:val="24"/>
          <w:szCs w:val="24"/>
        </w:rPr>
        <w:t>.</w:t>
      </w:r>
    </w:p>
    <w:p w14:paraId="6EDDA17A" w14:textId="25396370" w:rsidR="004B08AA" w:rsidRDefault="004B08AA">
      <w:pPr>
        <w:spacing w:after="160" w:line="259" w:lineRule="auto"/>
      </w:pPr>
    </w:p>
    <w:p w14:paraId="25A87E41" w14:textId="77777777" w:rsidR="004B08AA" w:rsidRDefault="004B08AA">
      <w:pPr>
        <w:spacing w:after="160" w:line="259" w:lineRule="auto"/>
      </w:pPr>
      <w:r>
        <w:br w:type="page"/>
      </w:r>
    </w:p>
    <w:p w14:paraId="6CC6E483" w14:textId="77777777" w:rsidR="004B08AA" w:rsidRDefault="004B08AA">
      <w:pPr>
        <w:spacing w:after="160" w:line="259" w:lineRule="auto"/>
      </w:pPr>
    </w:p>
    <w:tbl>
      <w:tblPr>
        <w:tblStyle w:val="GridTable5Dark-Accent6"/>
        <w:tblW w:w="9967" w:type="dxa"/>
        <w:tblLook w:val="04A0" w:firstRow="1" w:lastRow="0" w:firstColumn="1" w:lastColumn="0" w:noHBand="0" w:noVBand="1"/>
      </w:tblPr>
      <w:tblGrid>
        <w:gridCol w:w="2547"/>
        <w:gridCol w:w="1462"/>
        <w:gridCol w:w="1373"/>
        <w:gridCol w:w="1002"/>
        <w:gridCol w:w="1135"/>
        <w:gridCol w:w="1440"/>
        <w:gridCol w:w="1008"/>
      </w:tblGrid>
      <w:tr w:rsidR="004B08AA" w:rsidRPr="008E1320" w14:paraId="5CD2FAC5" w14:textId="77777777" w:rsidTr="004B08AA">
        <w:trPr>
          <w:cnfStyle w:val="100000000000" w:firstRow="1" w:lastRow="0" w:firstColumn="0" w:lastColumn="0" w:oddVBand="0" w:evenVBand="0" w:oddHBand="0" w:evenHBand="0" w:firstRowFirstColumn="0" w:firstRowLastColumn="0" w:lastRowFirstColumn="0" w:lastRowLastColumn="0"/>
          <w:trHeight w:val="58"/>
        </w:trPr>
        <w:tc>
          <w:tcPr>
            <w:cnfStyle w:val="001000000000" w:firstRow="0" w:lastRow="0" w:firstColumn="1" w:lastColumn="0" w:oddVBand="0" w:evenVBand="0" w:oddHBand="0" w:evenHBand="0" w:firstRowFirstColumn="0" w:firstRowLastColumn="0" w:lastRowFirstColumn="0" w:lastRowLastColumn="0"/>
            <w:tcW w:w="2547" w:type="dxa"/>
            <w:tcBorders>
              <w:right w:val="single" w:sz="4" w:space="0" w:color="FFFFFF" w:themeColor="background1"/>
            </w:tcBorders>
            <w:hideMark/>
          </w:tcPr>
          <w:p w14:paraId="423905F3" w14:textId="77777777" w:rsidR="004B08AA" w:rsidRPr="00F94BEC" w:rsidRDefault="004B08AA" w:rsidP="00150AB2">
            <w:pPr>
              <w:spacing w:after="0" w:line="240" w:lineRule="auto"/>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w:t>
            </w:r>
          </w:p>
        </w:tc>
        <w:tc>
          <w:tcPr>
            <w:tcW w:w="1462" w:type="dxa"/>
            <w:tcBorders>
              <w:left w:val="single" w:sz="4" w:space="0" w:color="FFFFFF" w:themeColor="background1"/>
              <w:right w:val="single" w:sz="4" w:space="0" w:color="FFFFFF" w:themeColor="background1"/>
            </w:tcBorders>
            <w:hideMark/>
          </w:tcPr>
          <w:p w14:paraId="20A60A2E" w14:textId="77777777" w:rsidR="004B08AA" w:rsidRPr="00F94BEC" w:rsidRDefault="004B08AA"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All respondents</w:t>
            </w:r>
          </w:p>
        </w:tc>
        <w:tc>
          <w:tcPr>
            <w:tcW w:w="1373" w:type="dxa"/>
            <w:tcBorders>
              <w:left w:val="single" w:sz="4" w:space="0" w:color="FFFFFF" w:themeColor="background1"/>
              <w:right w:val="single" w:sz="4" w:space="0" w:color="FFFFFF" w:themeColor="background1"/>
            </w:tcBorders>
            <w:hideMark/>
          </w:tcPr>
          <w:p w14:paraId="7BF3E19F" w14:textId="77777777" w:rsidR="004B08AA" w:rsidRPr="00F94BEC" w:rsidRDefault="004B08AA"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Identify as disabled</w:t>
            </w:r>
          </w:p>
        </w:tc>
        <w:tc>
          <w:tcPr>
            <w:tcW w:w="1002" w:type="dxa"/>
            <w:tcBorders>
              <w:left w:val="single" w:sz="4" w:space="0" w:color="FFFFFF" w:themeColor="background1"/>
              <w:right w:val="single" w:sz="4" w:space="0" w:color="FFFFFF" w:themeColor="background1"/>
            </w:tcBorders>
            <w:hideMark/>
          </w:tcPr>
          <w:p w14:paraId="56238C18" w14:textId="487976C8" w:rsidR="004B08AA" w:rsidRPr="00F94BEC" w:rsidRDefault="004B08AA"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Welsh speaker</w:t>
            </w:r>
          </w:p>
        </w:tc>
        <w:tc>
          <w:tcPr>
            <w:tcW w:w="1135" w:type="dxa"/>
            <w:tcBorders>
              <w:left w:val="single" w:sz="4" w:space="0" w:color="FFFFFF" w:themeColor="background1"/>
              <w:right w:val="single" w:sz="4" w:space="0" w:color="FFFFFF" w:themeColor="background1"/>
            </w:tcBorders>
            <w:hideMark/>
          </w:tcPr>
          <w:p w14:paraId="2CC24DF6" w14:textId="05A8BE5B" w:rsidR="004B08AA" w:rsidRPr="00F94BEC" w:rsidRDefault="004B08AA"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 xml:space="preserve">Southern Arc </w:t>
            </w:r>
          </w:p>
        </w:tc>
        <w:tc>
          <w:tcPr>
            <w:tcW w:w="1440" w:type="dxa"/>
            <w:tcBorders>
              <w:left w:val="single" w:sz="4" w:space="0" w:color="FFFFFF" w:themeColor="background1"/>
              <w:right w:val="single" w:sz="4" w:space="0" w:color="FFFFFF" w:themeColor="background1"/>
            </w:tcBorders>
            <w:hideMark/>
          </w:tcPr>
          <w:p w14:paraId="353596A8" w14:textId="50A38BA9" w:rsidR="004B08AA" w:rsidRPr="00F94BEC" w:rsidRDefault="004B08AA"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 xml:space="preserve">Children in household </w:t>
            </w:r>
          </w:p>
        </w:tc>
        <w:tc>
          <w:tcPr>
            <w:tcW w:w="1008" w:type="dxa"/>
            <w:tcBorders>
              <w:left w:val="single" w:sz="4" w:space="0" w:color="FFFFFF" w:themeColor="background1"/>
            </w:tcBorders>
            <w:hideMark/>
          </w:tcPr>
          <w:p w14:paraId="63E17F06" w14:textId="5D1457A2" w:rsidR="004B08AA" w:rsidRPr="00F94BEC" w:rsidRDefault="004B08AA" w:rsidP="0008399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94BEC">
              <w:rPr>
                <w:rFonts w:ascii="Calibri" w:eastAsia="Times New Roman" w:hAnsi="Calibri" w:cs="Calibri"/>
                <w:sz w:val="24"/>
                <w:szCs w:val="24"/>
                <w:lang w:eastAsia="en-GB"/>
              </w:rPr>
              <w:t xml:space="preserve">LGBTQ+ </w:t>
            </w:r>
          </w:p>
        </w:tc>
      </w:tr>
      <w:tr w:rsidR="004B08AA" w:rsidRPr="008E1320" w14:paraId="7E6EB66B"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tcBorders>
              <w:right w:val="single" w:sz="4" w:space="0" w:color="FFFFFF" w:themeColor="background1"/>
            </w:tcBorders>
            <w:shd w:val="clear" w:color="auto" w:fill="27A096"/>
            <w:noWrap/>
          </w:tcPr>
          <w:p w14:paraId="24EB3F7E" w14:textId="77777777" w:rsidR="004B08AA" w:rsidRPr="008E1320" w:rsidRDefault="004B08AA" w:rsidP="00150AB2">
            <w:pPr>
              <w:spacing w:after="0" w:line="240" w:lineRule="auto"/>
              <w:rPr>
                <w:rFonts w:ascii="Calibri" w:eastAsia="Times New Roman" w:hAnsi="Calibri" w:cs="Calibri"/>
                <w:color w:val="FFFFFF" w:themeColor="background1"/>
                <w:sz w:val="24"/>
                <w:szCs w:val="24"/>
                <w:lang w:eastAsia="en-GB"/>
              </w:rPr>
            </w:pPr>
            <w:r w:rsidRPr="008E1320">
              <w:rPr>
                <w:rFonts w:ascii="Calibri" w:eastAsia="Times New Roman" w:hAnsi="Calibri" w:cs="Calibri"/>
                <w:color w:val="FFFFFF" w:themeColor="background1"/>
                <w:sz w:val="24"/>
                <w:szCs w:val="24"/>
                <w:lang w:eastAsia="en-GB"/>
              </w:rPr>
              <w:t>Base</w:t>
            </w:r>
          </w:p>
        </w:tc>
        <w:tc>
          <w:tcPr>
            <w:tcW w:w="1462" w:type="dxa"/>
            <w:tcBorders>
              <w:left w:val="single" w:sz="4" w:space="0" w:color="FFFFFF" w:themeColor="background1"/>
              <w:right w:val="single" w:sz="4" w:space="0" w:color="FFFFFF" w:themeColor="background1"/>
            </w:tcBorders>
            <w:shd w:val="clear" w:color="auto" w:fill="27A096"/>
            <w:noWrap/>
          </w:tcPr>
          <w:p w14:paraId="6FEF9C23" w14:textId="77777777" w:rsidR="004B08AA" w:rsidRPr="008E1320"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2011</w:t>
            </w:r>
          </w:p>
        </w:tc>
        <w:tc>
          <w:tcPr>
            <w:tcW w:w="1373" w:type="dxa"/>
            <w:tcBorders>
              <w:left w:val="single" w:sz="4" w:space="0" w:color="FFFFFF" w:themeColor="background1"/>
              <w:right w:val="single" w:sz="4" w:space="0" w:color="FFFFFF" w:themeColor="background1"/>
            </w:tcBorders>
            <w:shd w:val="clear" w:color="auto" w:fill="27A096"/>
            <w:noWrap/>
          </w:tcPr>
          <w:p w14:paraId="779E27D9" w14:textId="77777777" w:rsidR="004B08AA" w:rsidRPr="008E1320"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298</w:t>
            </w:r>
          </w:p>
        </w:tc>
        <w:tc>
          <w:tcPr>
            <w:tcW w:w="1002" w:type="dxa"/>
            <w:tcBorders>
              <w:left w:val="single" w:sz="4" w:space="0" w:color="FFFFFF" w:themeColor="background1"/>
              <w:right w:val="single" w:sz="4" w:space="0" w:color="FFFFFF" w:themeColor="background1"/>
            </w:tcBorders>
            <w:shd w:val="clear" w:color="auto" w:fill="27A096"/>
            <w:noWrap/>
          </w:tcPr>
          <w:p w14:paraId="096B9BBC" w14:textId="77777777" w:rsidR="004B08AA" w:rsidRPr="008E1320"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168</w:t>
            </w:r>
          </w:p>
        </w:tc>
        <w:tc>
          <w:tcPr>
            <w:tcW w:w="1135" w:type="dxa"/>
            <w:tcBorders>
              <w:left w:val="single" w:sz="4" w:space="0" w:color="FFFFFF" w:themeColor="background1"/>
              <w:right w:val="single" w:sz="4" w:space="0" w:color="FFFFFF" w:themeColor="background1"/>
            </w:tcBorders>
            <w:shd w:val="clear" w:color="auto" w:fill="27A096"/>
            <w:noWrap/>
          </w:tcPr>
          <w:p w14:paraId="00421DFE" w14:textId="77777777" w:rsidR="004B08AA" w:rsidRPr="008E1320"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594</w:t>
            </w:r>
          </w:p>
        </w:tc>
        <w:tc>
          <w:tcPr>
            <w:tcW w:w="1440" w:type="dxa"/>
            <w:tcBorders>
              <w:left w:val="single" w:sz="4" w:space="0" w:color="FFFFFF" w:themeColor="background1"/>
              <w:right w:val="single" w:sz="4" w:space="0" w:color="FFFFFF" w:themeColor="background1"/>
            </w:tcBorders>
            <w:shd w:val="clear" w:color="auto" w:fill="27A096"/>
            <w:noWrap/>
          </w:tcPr>
          <w:p w14:paraId="03855093" w14:textId="77777777" w:rsidR="004B08AA" w:rsidRPr="008E1320"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389</w:t>
            </w:r>
          </w:p>
        </w:tc>
        <w:tc>
          <w:tcPr>
            <w:tcW w:w="1008" w:type="dxa"/>
            <w:tcBorders>
              <w:left w:val="single" w:sz="4" w:space="0" w:color="FFFFFF" w:themeColor="background1"/>
            </w:tcBorders>
            <w:shd w:val="clear" w:color="auto" w:fill="27A096"/>
            <w:noWrap/>
          </w:tcPr>
          <w:p w14:paraId="2C70CCD4" w14:textId="77777777" w:rsidR="004B08AA" w:rsidRPr="008E1320"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E1320">
              <w:rPr>
                <w:rFonts w:ascii="Calibri" w:eastAsia="Times New Roman" w:hAnsi="Calibri" w:cs="Calibri"/>
                <w:b/>
                <w:bCs/>
                <w:color w:val="FFFFFF" w:themeColor="background1"/>
                <w:sz w:val="24"/>
                <w:szCs w:val="24"/>
                <w:lang w:eastAsia="en-GB"/>
              </w:rPr>
              <w:t>212</w:t>
            </w:r>
          </w:p>
        </w:tc>
      </w:tr>
      <w:tr w:rsidR="004B08AA" w:rsidRPr="00F94BEC" w14:paraId="128D99E3"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785912E1"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Adult Learning</w:t>
            </w:r>
          </w:p>
        </w:tc>
        <w:tc>
          <w:tcPr>
            <w:tcW w:w="1462" w:type="dxa"/>
            <w:noWrap/>
            <w:hideMark/>
          </w:tcPr>
          <w:p w14:paraId="0C362878"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14.8</w:t>
            </w:r>
          </w:p>
        </w:tc>
        <w:tc>
          <w:tcPr>
            <w:tcW w:w="1373" w:type="dxa"/>
            <w:noWrap/>
            <w:hideMark/>
          </w:tcPr>
          <w:p w14:paraId="0005C111"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18.5</w:t>
            </w:r>
          </w:p>
        </w:tc>
        <w:tc>
          <w:tcPr>
            <w:tcW w:w="1002" w:type="dxa"/>
            <w:noWrap/>
            <w:hideMark/>
          </w:tcPr>
          <w:p w14:paraId="77CC5BAD"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20.8</w:t>
            </w:r>
          </w:p>
        </w:tc>
        <w:tc>
          <w:tcPr>
            <w:tcW w:w="1135" w:type="dxa"/>
            <w:noWrap/>
            <w:hideMark/>
          </w:tcPr>
          <w:p w14:paraId="75E5E605"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18.4</w:t>
            </w:r>
          </w:p>
        </w:tc>
        <w:tc>
          <w:tcPr>
            <w:tcW w:w="1440" w:type="dxa"/>
            <w:noWrap/>
            <w:hideMark/>
          </w:tcPr>
          <w:p w14:paraId="0FB64448"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16.7</w:t>
            </w:r>
          </w:p>
        </w:tc>
        <w:tc>
          <w:tcPr>
            <w:tcW w:w="1008" w:type="dxa"/>
            <w:noWrap/>
            <w:hideMark/>
          </w:tcPr>
          <w:p w14:paraId="5E663860"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18.9</w:t>
            </w:r>
          </w:p>
        </w:tc>
      </w:tr>
      <w:tr w:rsidR="004B08AA" w:rsidRPr="00F94BEC" w14:paraId="23D7AFD3"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D55593A"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Age Friendly advice, including help in your home, wellbeing services</w:t>
            </w:r>
          </w:p>
        </w:tc>
        <w:tc>
          <w:tcPr>
            <w:tcW w:w="1462" w:type="dxa"/>
            <w:noWrap/>
            <w:hideMark/>
          </w:tcPr>
          <w:p w14:paraId="2E4CF604"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9.7</w:t>
            </w:r>
          </w:p>
        </w:tc>
        <w:tc>
          <w:tcPr>
            <w:tcW w:w="1373" w:type="dxa"/>
            <w:noWrap/>
            <w:hideMark/>
          </w:tcPr>
          <w:p w14:paraId="7C38A390"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15.1</w:t>
            </w:r>
          </w:p>
        </w:tc>
        <w:tc>
          <w:tcPr>
            <w:tcW w:w="1002" w:type="dxa"/>
            <w:noWrap/>
            <w:hideMark/>
          </w:tcPr>
          <w:p w14:paraId="23E7B6D6"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10.1</w:t>
            </w:r>
          </w:p>
        </w:tc>
        <w:tc>
          <w:tcPr>
            <w:tcW w:w="1135" w:type="dxa"/>
            <w:noWrap/>
            <w:hideMark/>
          </w:tcPr>
          <w:p w14:paraId="0B5DFC66"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10.8</w:t>
            </w:r>
          </w:p>
        </w:tc>
        <w:tc>
          <w:tcPr>
            <w:tcW w:w="1440" w:type="dxa"/>
            <w:noWrap/>
            <w:hideMark/>
          </w:tcPr>
          <w:p w14:paraId="2FA88190"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9.3</w:t>
            </w:r>
          </w:p>
        </w:tc>
        <w:tc>
          <w:tcPr>
            <w:tcW w:w="1008" w:type="dxa"/>
            <w:noWrap/>
            <w:hideMark/>
          </w:tcPr>
          <w:p w14:paraId="6E7F471A"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11.3</w:t>
            </w:r>
          </w:p>
        </w:tc>
      </w:tr>
      <w:tr w:rsidR="004B08AA" w:rsidRPr="00F94BEC" w14:paraId="799F9340"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24810367"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Author talks</w:t>
            </w:r>
          </w:p>
        </w:tc>
        <w:tc>
          <w:tcPr>
            <w:tcW w:w="1462" w:type="dxa"/>
            <w:noWrap/>
            <w:hideMark/>
          </w:tcPr>
          <w:p w14:paraId="046C406B"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6.9</w:t>
            </w:r>
          </w:p>
        </w:tc>
        <w:tc>
          <w:tcPr>
            <w:tcW w:w="1373" w:type="dxa"/>
            <w:noWrap/>
            <w:hideMark/>
          </w:tcPr>
          <w:p w14:paraId="6D750D0B"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11.7</w:t>
            </w:r>
          </w:p>
        </w:tc>
        <w:tc>
          <w:tcPr>
            <w:tcW w:w="1002" w:type="dxa"/>
            <w:noWrap/>
            <w:hideMark/>
          </w:tcPr>
          <w:p w14:paraId="3E825C80"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16.1</w:t>
            </w:r>
          </w:p>
        </w:tc>
        <w:tc>
          <w:tcPr>
            <w:tcW w:w="1135" w:type="dxa"/>
            <w:noWrap/>
            <w:hideMark/>
          </w:tcPr>
          <w:p w14:paraId="2A237DEE"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5.9</w:t>
            </w:r>
          </w:p>
        </w:tc>
        <w:tc>
          <w:tcPr>
            <w:tcW w:w="1440" w:type="dxa"/>
            <w:noWrap/>
            <w:hideMark/>
          </w:tcPr>
          <w:p w14:paraId="2EA2EEBA"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6.7</w:t>
            </w:r>
          </w:p>
        </w:tc>
        <w:tc>
          <w:tcPr>
            <w:tcW w:w="1008" w:type="dxa"/>
            <w:noWrap/>
            <w:hideMark/>
          </w:tcPr>
          <w:p w14:paraId="3BAD1230"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11.3</w:t>
            </w:r>
          </w:p>
        </w:tc>
      </w:tr>
      <w:tr w:rsidR="004B08AA" w:rsidRPr="00F94BEC" w14:paraId="44F14554"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79E0F9F4"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Book loan</w:t>
            </w:r>
          </w:p>
        </w:tc>
        <w:tc>
          <w:tcPr>
            <w:tcW w:w="1462" w:type="dxa"/>
            <w:noWrap/>
            <w:hideMark/>
          </w:tcPr>
          <w:p w14:paraId="46E201A6"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43.0</w:t>
            </w:r>
          </w:p>
        </w:tc>
        <w:tc>
          <w:tcPr>
            <w:tcW w:w="1373" w:type="dxa"/>
            <w:noWrap/>
            <w:hideMark/>
          </w:tcPr>
          <w:p w14:paraId="41B95499"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40.6</w:t>
            </w:r>
          </w:p>
        </w:tc>
        <w:tc>
          <w:tcPr>
            <w:tcW w:w="1002" w:type="dxa"/>
            <w:noWrap/>
            <w:hideMark/>
          </w:tcPr>
          <w:p w14:paraId="7DEF3CBB"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57.1</w:t>
            </w:r>
          </w:p>
        </w:tc>
        <w:tc>
          <w:tcPr>
            <w:tcW w:w="1135" w:type="dxa"/>
            <w:noWrap/>
            <w:hideMark/>
          </w:tcPr>
          <w:p w14:paraId="5DF9D941"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41.6</w:t>
            </w:r>
          </w:p>
        </w:tc>
        <w:tc>
          <w:tcPr>
            <w:tcW w:w="1440" w:type="dxa"/>
            <w:noWrap/>
            <w:hideMark/>
          </w:tcPr>
          <w:p w14:paraId="55106E40"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46.5</w:t>
            </w:r>
          </w:p>
        </w:tc>
        <w:tc>
          <w:tcPr>
            <w:tcW w:w="1008" w:type="dxa"/>
            <w:noWrap/>
            <w:hideMark/>
          </w:tcPr>
          <w:p w14:paraId="72626CB5"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48.1</w:t>
            </w:r>
          </w:p>
        </w:tc>
      </w:tr>
      <w:tr w:rsidR="004B08AA" w:rsidRPr="00F94BEC" w14:paraId="20A3A223"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76FD7ECE"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Café provision</w:t>
            </w:r>
          </w:p>
        </w:tc>
        <w:tc>
          <w:tcPr>
            <w:tcW w:w="1462" w:type="dxa"/>
            <w:noWrap/>
            <w:hideMark/>
          </w:tcPr>
          <w:p w14:paraId="75F69620"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12.9</w:t>
            </w:r>
          </w:p>
        </w:tc>
        <w:tc>
          <w:tcPr>
            <w:tcW w:w="1373" w:type="dxa"/>
            <w:noWrap/>
            <w:hideMark/>
          </w:tcPr>
          <w:p w14:paraId="26B2BEDB"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18.1</w:t>
            </w:r>
          </w:p>
        </w:tc>
        <w:tc>
          <w:tcPr>
            <w:tcW w:w="1002" w:type="dxa"/>
            <w:noWrap/>
            <w:hideMark/>
          </w:tcPr>
          <w:p w14:paraId="3250A470"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14.9</w:t>
            </w:r>
          </w:p>
        </w:tc>
        <w:tc>
          <w:tcPr>
            <w:tcW w:w="1135" w:type="dxa"/>
            <w:noWrap/>
            <w:hideMark/>
          </w:tcPr>
          <w:p w14:paraId="5AC11E19"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13.1</w:t>
            </w:r>
          </w:p>
        </w:tc>
        <w:tc>
          <w:tcPr>
            <w:tcW w:w="1440" w:type="dxa"/>
            <w:noWrap/>
            <w:hideMark/>
          </w:tcPr>
          <w:p w14:paraId="3DAC94E0"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15.4</w:t>
            </w:r>
          </w:p>
        </w:tc>
        <w:tc>
          <w:tcPr>
            <w:tcW w:w="1008" w:type="dxa"/>
            <w:noWrap/>
            <w:hideMark/>
          </w:tcPr>
          <w:p w14:paraId="20D82F84"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18.9</w:t>
            </w:r>
          </w:p>
        </w:tc>
      </w:tr>
      <w:tr w:rsidR="004B08AA" w:rsidRPr="00F94BEC" w14:paraId="0A70EB7F"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408FE19F"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Childrens activities including Story &amp; Rhyme Time</w:t>
            </w:r>
          </w:p>
        </w:tc>
        <w:tc>
          <w:tcPr>
            <w:tcW w:w="1462" w:type="dxa"/>
            <w:noWrap/>
            <w:hideMark/>
          </w:tcPr>
          <w:p w14:paraId="6ACF607C"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14.0</w:t>
            </w:r>
          </w:p>
        </w:tc>
        <w:tc>
          <w:tcPr>
            <w:tcW w:w="1373" w:type="dxa"/>
            <w:noWrap/>
            <w:hideMark/>
          </w:tcPr>
          <w:p w14:paraId="596313CD"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12.4</w:t>
            </w:r>
          </w:p>
        </w:tc>
        <w:tc>
          <w:tcPr>
            <w:tcW w:w="1002" w:type="dxa"/>
            <w:noWrap/>
            <w:hideMark/>
          </w:tcPr>
          <w:p w14:paraId="48FB8467"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15.5</w:t>
            </w:r>
          </w:p>
        </w:tc>
        <w:tc>
          <w:tcPr>
            <w:tcW w:w="1135" w:type="dxa"/>
            <w:noWrap/>
            <w:hideMark/>
          </w:tcPr>
          <w:p w14:paraId="74133097"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15.0</w:t>
            </w:r>
          </w:p>
        </w:tc>
        <w:tc>
          <w:tcPr>
            <w:tcW w:w="1440" w:type="dxa"/>
            <w:noWrap/>
            <w:hideMark/>
          </w:tcPr>
          <w:p w14:paraId="1F3C1482"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33.7</w:t>
            </w:r>
          </w:p>
        </w:tc>
        <w:tc>
          <w:tcPr>
            <w:tcW w:w="1008" w:type="dxa"/>
            <w:noWrap/>
            <w:hideMark/>
          </w:tcPr>
          <w:p w14:paraId="5EEB783F"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10.8</w:t>
            </w:r>
          </w:p>
        </w:tc>
      </w:tr>
      <w:tr w:rsidR="004B08AA" w:rsidRPr="00F94BEC" w14:paraId="735826ED"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29071C1D"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Coffee mornings</w:t>
            </w:r>
          </w:p>
        </w:tc>
        <w:tc>
          <w:tcPr>
            <w:tcW w:w="1462" w:type="dxa"/>
            <w:noWrap/>
            <w:hideMark/>
          </w:tcPr>
          <w:p w14:paraId="10CE4820"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8.4</w:t>
            </w:r>
          </w:p>
        </w:tc>
        <w:tc>
          <w:tcPr>
            <w:tcW w:w="1373" w:type="dxa"/>
            <w:noWrap/>
            <w:hideMark/>
          </w:tcPr>
          <w:p w14:paraId="397551BF"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11.7</w:t>
            </w:r>
          </w:p>
        </w:tc>
        <w:tc>
          <w:tcPr>
            <w:tcW w:w="1002" w:type="dxa"/>
            <w:noWrap/>
            <w:hideMark/>
          </w:tcPr>
          <w:p w14:paraId="64CDED1E"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8.9</w:t>
            </w:r>
          </w:p>
        </w:tc>
        <w:tc>
          <w:tcPr>
            <w:tcW w:w="1135" w:type="dxa"/>
            <w:noWrap/>
            <w:hideMark/>
          </w:tcPr>
          <w:p w14:paraId="4B0E933B"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10.1</w:t>
            </w:r>
          </w:p>
        </w:tc>
        <w:tc>
          <w:tcPr>
            <w:tcW w:w="1440" w:type="dxa"/>
            <w:noWrap/>
            <w:hideMark/>
          </w:tcPr>
          <w:p w14:paraId="09331787"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9.0</w:t>
            </w:r>
          </w:p>
        </w:tc>
        <w:tc>
          <w:tcPr>
            <w:tcW w:w="1008" w:type="dxa"/>
            <w:noWrap/>
            <w:hideMark/>
          </w:tcPr>
          <w:p w14:paraId="081A4866"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11.3</w:t>
            </w:r>
          </w:p>
        </w:tc>
      </w:tr>
      <w:tr w:rsidR="004B08AA" w:rsidRPr="00F94BEC" w14:paraId="41A477FE"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17DA42F1"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Community events</w:t>
            </w:r>
          </w:p>
        </w:tc>
        <w:tc>
          <w:tcPr>
            <w:tcW w:w="1462" w:type="dxa"/>
            <w:noWrap/>
            <w:hideMark/>
          </w:tcPr>
          <w:p w14:paraId="2B46E04F"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15.2</w:t>
            </w:r>
          </w:p>
        </w:tc>
        <w:tc>
          <w:tcPr>
            <w:tcW w:w="1373" w:type="dxa"/>
            <w:noWrap/>
            <w:hideMark/>
          </w:tcPr>
          <w:p w14:paraId="045AB7CD"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19.1</w:t>
            </w:r>
          </w:p>
        </w:tc>
        <w:tc>
          <w:tcPr>
            <w:tcW w:w="1002" w:type="dxa"/>
            <w:noWrap/>
            <w:hideMark/>
          </w:tcPr>
          <w:p w14:paraId="2749D425"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22.0</w:t>
            </w:r>
          </w:p>
        </w:tc>
        <w:tc>
          <w:tcPr>
            <w:tcW w:w="1135" w:type="dxa"/>
            <w:noWrap/>
            <w:hideMark/>
          </w:tcPr>
          <w:p w14:paraId="565C6167"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16.3</w:t>
            </w:r>
          </w:p>
        </w:tc>
        <w:tc>
          <w:tcPr>
            <w:tcW w:w="1440" w:type="dxa"/>
            <w:noWrap/>
            <w:hideMark/>
          </w:tcPr>
          <w:p w14:paraId="3111926F"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16.2</w:t>
            </w:r>
          </w:p>
        </w:tc>
        <w:tc>
          <w:tcPr>
            <w:tcW w:w="1008" w:type="dxa"/>
            <w:noWrap/>
            <w:hideMark/>
          </w:tcPr>
          <w:p w14:paraId="0A2B7E99"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16.5</w:t>
            </w:r>
          </w:p>
        </w:tc>
      </w:tr>
      <w:tr w:rsidR="004B08AA" w:rsidRPr="00F94BEC" w14:paraId="7F2A5E8C"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D9C1EE4"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E Books loan</w:t>
            </w:r>
          </w:p>
        </w:tc>
        <w:tc>
          <w:tcPr>
            <w:tcW w:w="1462" w:type="dxa"/>
            <w:noWrap/>
            <w:hideMark/>
          </w:tcPr>
          <w:p w14:paraId="495A05F1"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9.8</w:t>
            </w:r>
          </w:p>
        </w:tc>
        <w:tc>
          <w:tcPr>
            <w:tcW w:w="1373" w:type="dxa"/>
            <w:noWrap/>
            <w:hideMark/>
          </w:tcPr>
          <w:p w14:paraId="149E1B2C"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10.4</w:t>
            </w:r>
          </w:p>
        </w:tc>
        <w:tc>
          <w:tcPr>
            <w:tcW w:w="1002" w:type="dxa"/>
            <w:noWrap/>
            <w:hideMark/>
          </w:tcPr>
          <w:p w14:paraId="10851272"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16.7</w:t>
            </w:r>
          </w:p>
        </w:tc>
        <w:tc>
          <w:tcPr>
            <w:tcW w:w="1135" w:type="dxa"/>
            <w:noWrap/>
            <w:hideMark/>
          </w:tcPr>
          <w:p w14:paraId="5C216060"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11.4</w:t>
            </w:r>
          </w:p>
        </w:tc>
        <w:tc>
          <w:tcPr>
            <w:tcW w:w="1440" w:type="dxa"/>
            <w:noWrap/>
            <w:hideMark/>
          </w:tcPr>
          <w:p w14:paraId="077B2F3A"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10.8</w:t>
            </w:r>
          </w:p>
        </w:tc>
        <w:tc>
          <w:tcPr>
            <w:tcW w:w="1008" w:type="dxa"/>
            <w:noWrap/>
            <w:hideMark/>
          </w:tcPr>
          <w:p w14:paraId="1BCF6A36"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17.0</w:t>
            </w:r>
          </w:p>
        </w:tc>
      </w:tr>
      <w:tr w:rsidR="004B08AA" w:rsidRPr="00F94BEC" w14:paraId="4054B036"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177A2543"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ESOL classes</w:t>
            </w:r>
          </w:p>
        </w:tc>
        <w:tc>
          <w:tcPr>
            <w:tcW w:w="1462" w:type="dxa"/>
            <w:noWrap/>
            <w:hideMark/>
          </w:tcPr>
          <w:p w14:paraId="43F42D51"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4.6</w:t>
            </w:r>
          </w:p>
        </w:tc>
        <w:tc>
          <w:tcPr>
            <w:tcW w:w="1373" w:type="dxa"/>
            <w:noWrap/>
            <w:hideMark/>
          </w:tcPr>
          <w:p w14:paraId="75AB6790"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3.4</w:t>
            </w:r>
          </w:p>
        </w:tc>
        <w:tc>
          <w:tcPr>
            <w:tcW w:w="1002" w:type="dxa"/>
            <w:noWrap/>
            <w:hideMark/>
          </w:tcPr>
          <w:p w14:paraId="4BB10117"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5.4</w:t>
            </w:r>
          </w:p>
        </w:tc>
        <w:tc>
          <w:tcPr>
            <w:tcW w:w="1135" w:type="dxa"/>
            <w:noWrap/>
            <w:hideMark/>
          </w:tcPr>
          <w:p w14:paraId="608399E8"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7.9</w:t>
            </w:r>
          </w:p>
        </w:tc>
        <w:tc>
          <w:tcPr>
            <w:tcW w:w="1440" w:type="dxa"/>
            <w:noWrap/>
            <w:hideMark/>
          </w:tcPr>
          <w:p w14:paraId="33B44F38"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7.7</w:t>
            </w:r>
          </w:p>
        </w:tc>
        <w:tc>
          <w:tcPr>
            <w:tcW w:w="1008" w:type="dxa"/>
            <w:noWrap/>
            <w:hideMark/>
          </w:tcPr>
          <w:p w14:paraId="274FED70"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5.7</w:t>
            </w:r>
          </w:p>
        </w:tc>
      </w:tr>
      <w:tr w:rsidR="004B08AA" w:rsidRPr="00F94BEC" w14:paraId="64F2E009"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0BF8EF3F"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Exercise classes</w:t>
            </w:r>
          </w:p>
        </w:tc>
        <w:tc>
          <w:tcPr>
            <w:tcW w:w="1462" w:type="dxa"/>
            <w:noWrap/>
            <w:hideMark/>
          </w:tcPr>
          <w:p w14:paraId="67FEFF61"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12.6</w:t>
            </w:r>
          </w:p>
        </w:tc>
        <w:tc>
          <w:tcPr>
            <w:tcW w:w="1373" w:type="dxa"/>
            <w:noWrap/>
            <w:hideMark/>
          </w:tcPr>
          <w:p w14:paraId="0DB210DC"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14.4</w:t>
            </w:r>
          </w:p>
        </w:tc>
        <w:tc>
          <w:tcPr>
            <w:tcW w:w="1002" w:type="dxa"/>
            <w:noWrap/>
            <w:hideMark/>
          </w:tcPr>
          <w:p w14:paraId="033D71D0"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12.5</w:t>
            </w:r>
          </w:p>
        </w:tc>
        <w:tc>
          <w:tcPr>
            <w:tcW w:w="1135" w:type="dxa"/>
            <w:noWrap/>
            <w:hideMark/>
          </w:tcPr>
          <w:p w14:paraId="6743DA47"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13.6</w:t>
            </w:r>
          </w:p>
        </w:tc>
        <w:tc>
          <w:tcPr>
            <w:tcW w:w="1440" w:type="dxa"/>
            <w:noWrap/>
            <w:hideMark/>
          </w:tcPr>
          <w:p w14:paraId="3119CBF5"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16.7</w:t>
            </w:r>
          </w:p>
        </w:tc>
        <w:tc>
          <w:tcPr>
            <w:tcW w:w="1008" w:type="dxa"/>
            <w:noWrap/>
            <w:hideMark/>
          </w:tcPr>
          <w:p w14:paraId="45B251A4"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13.7</w:t>
            </w:r>
          </w:p>
        </w:tc>
      </w:tr>
      <w:tr w:rsidR="004B08AA" w:rsidRPr="00F94BEC" w14:paraId="1D46B5B4"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489A2D8"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 xml:space="preserve">Friends &amp; </w:t>
            </w:r>
            <w:proofErr w:type="gramStart"/>
            <w:r w:rsidRPr="00F94BEC">
              <w:rPr>
                <w:rFonts w:ascii="Calibri" w:eastAsia="Times New Roman" w:hAnsi="Calibri" w:cs="Calibri"/>
                <w:color w:val="000000" w:themeColor="text1"/>
                <w:sz w:val="24"/>
                <w:szCs w:val="24"/>
                <w:lang w:eastAsia="en-GB"/>
              </w:rPr>
              <w:t>neighbours</w:t>
            </w:r>
            <w:proofErr w:type="gramEnd"/>
            <w:r w:rsidRPr="00F94BEC">
              <w:rPr>
                <w:rFonts w:ascii="Calibri" w:eastAsia="Times New Roman" w:hAnsi="Calibri" w:cs="Calibri"/>
                <w:color w:val="000000" w:themeColor="text1"/>
                <w:sz w:val="24"/>
                <w:szCs w:val="24"/>
                <w:lang w:eastAsia="en-GB"/>
              </w:rPr>
              <w:t xml:space="preserve"> groups</w:t>
            </w:r>
          </w:p>
        </w:tc>
        <w:tc>
          <w:tcPr>
            <w:tcW w:w="1462" w:type="dxa"/>
            <w:noWrap/>
            <w:hideMark/>
          </w:tcPr>
          <w:p w14:paraId="3F390FB0"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10.4</w:t>
            </w:r>
          </w:p>
        </w:tc>
        <w:tc>
          <w:tcPr>
            <w:tcW w:w="1373" w:type="dxa"/>
            <w:noWrap/>
            <w:hideMark/>
          </w:tcPr>
          <w:p w14:paraId="5A7ACAF0"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15.1</w:t>
            </w:r>
          </w:p>
        </w:tc>
        <w:tc>
          <w:tcPr>
            <w:tcW w:w="1002" w:type="dxa"/>
            <w:noWrap/>
            <w:hideMark/>
          </w:tcPr>
          <w:p w14:paraId="33C851C0"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13.7</w:t>
            </w:r>
          </w:p>
        </w:tc>
        <w:tc>
          <w:tcPr>
            <w:tcW w:w="1135" w:type="dxa"/>
            <w:noWrap/>
            <w:hideMark/>
          </w:tcPr>
          <w:p w14:paraId="26F4F031"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10.4</w:t>
            </w:r>
          </w:p>
        </w:tc>
        <w:tc>
          <w:tcPr>
            <w:tcW w:w="1440" w:type="dxa"/>
            <w:noWrap/>
            <w:hideMark/>
          </w:tcPr>
          <w:p w14:paraId="1DAF5F8B"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11.1</w:t>
            </w:r>
          </w:p>
        </w:tc>
        <w:tc>
          <w:tcPr>
            <w:tcW w:w="1008" w:type="dxa"/>
            <w:noWrap/>
            <w:hideMark/>
          </w:tcPr>
          <w:p w14:paraId="6BF125DE"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12.7</w:t>
            </w:r>
          </w:p>
        </w:tc>
      </w:tr>
      <w:tr w:rsidR="004B08AA" w:rsidRPr="00F94BEC" w14:paraId="1907E559"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3CB57E34" w14:textId="0635A995"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Health &amp; wellbeing materials (including books on Prescription/</w:t>
            </w:r>
            <w:r w:rsidR="00083997">
              <w:rPr>
                <w:rFonts w:ascii="Calibri" w:eastAsia="Times New Roman" w:hAnsi="Calibri" w:cs="Calibri"/>
                <w:color w:val="000000" w:themeColor="text1"/>
                <w:sz w:val="24"/>
                <w:szCs w:val="24"/>
                <w:lang w:eastAsia="en-GB"/>
              </w:rPr>
              <w:t xml:space="preserve"> </w:t>
            </w:r>
            <w:r w:rsidRPr="00F94BEC">
              <w:rPr>
                <w:rFonts w:ascii="Calibri" w:eastAsia="Times New Roman" w:hAnsi="Calibri" w:cs="Calibri"/>
                <w:color w:val="000000" w:themeColor="text1"/>
                <w:sz w:val="24"/>
                <w:szCs w:val="24"/>
                <w:lang w:eastAsia="en-GB"/>
              </w:rPr>
              <w:t>information leaflets)</w:t>
            </w:r>
          </w:p>
        </w:tc>
        <w:tc>
          <w:tcPr>
            <w:tcW w:w="1462" w:type="dxa"/>
            <w:noWrap/>
            <w:hideMark/>
          </w:tcPr>
          <w:p w14:paraId="19B75321"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9.9</w:t>
            </w:r>
          </w:p>
        </w:tc>
        <w:tc>
          <w:tcPr>
            <w:tcW w:w="1373" w:type="dxa"/>
            <w:noWrap/>
            <w:hideMark/>
          </w:tcPr>
          <w:p w14:paraId="3A12F3EE"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16.1</w:t>
            </w:r>
          </w:p>
        </w:tc>
        <w:tc>
          <w:tcPr>
            <w:tcW w:w="1002" w:type="dxa"/>
            <w:noWrap/>
            <w:hideMark/>
          </w:tcPr>
          <w:p w14:paraId="0424BCD8"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11.9</w:t>
            </w:r>
          </w:p>
        </w:tc>
        <w:tc>
          <w:tcPr>
            <w:tcW w:w="1135" w:type="dxa"/>
            <w:noWrap/>
            <w:hideMark/>
          </w:tcPr>
          <w:p w14:paraId="106D539C"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11.8</w:t>
            </w:r>
          </w:p>
        </w:tc>
        <w:tc>
          <w:tcPr>
            <w:tcW w:w="1440" w:type="dxa"/>
            <w:noWrap/>
            <w:hideMark/>
          </w:tcPr>
          <w:p w14:paraId="4D2D306F"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10.3</w:t>
            </w:r>
          </w:p>
        </w:tc>
        <w:tc>
          <w:tcPr>
            <w:tcW w:w="1008" w:type="dxa"/>
            <w:noWrap/>
            <w:hideMark/>
          </w:tcPr>
          <w:p w14:paraId="59A7E4F8"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12.7</w:t>
            </w:r>
          </w:p>
        </w:tc>
      </w:tr>
      <w:tr w:rsidR="004B08AA" w:rsidRPr="00F94BEC" w14:paraId="60B22D48"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EF64658"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Housing &amp; Benefit Advice</w:t>
            </w:r>
          </w:p>
        </w:tc>
        <w:tc>
          <w:tcPr>
            <w:tcW w:w="1462" w:type="dxa"/>
            <w:noWrap/>
            <w:hideMark/>
          </w:tcPr>
          <w:p w14:paraId="28F594F5"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14.4</w:t>
            </w:r>
          </w:p>
        </w:tc>
        <w:tc>
          <w:tcPr>
            <w:tcW w:w="1373" w:type="dxa"/>
            <w:noWrap/>
            <w:hideMark/>
          </w:tcPr>
          <w:p w14:paraId="5CCF87F3"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24.5</w:t>
            </w:r>
          </w:p>
        </w:tc>
        <w:tc>
          <w:tcPr>
            <w:tcW w:w="1002" w:type="dxa"/>
            <w:noWrap/>
            <w:hideMark/>
          </w:tcPr>
          <w:p w14:paraId="209F5437"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11.9</w:t>
            </w:r>
          </w:p>
        </w:tc>
        <w:tc>
          <w:tcPr>
            <w:tcW w:w="1135" w:type="dxa"/>
            <w:noWrap/>
            <w:hideMark/>
          </w:tcPr>
          <w:p w14:paraId="1B6E7AC7"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20.9</w:t>
            </w:r>
          </w:p>
        </w:tc>
        <w:tc>
          <w:tcPr>
            <w:tcW w:w="1440" w:type="dxa"/>
            <w:noWrap/>
            <w:hideMark/>
          </w:tcPr>
          <w:p w14:paraId="7868F1FE"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18.8</w:t>
            </w:r>
          </w:p>
        </w:tc>
        <w:tc>
          <w:tcPr>
            <w:tcW w:w="1008" w:type="dxa"/>
            <w:noWrap/>
            <w:hideMark/>
          </w:tcPr>
          <w:p w14:paraId="6D1884F9"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15.6</w:t>
            </w:r>
          </w:p>
        </w:tc>
      </w:tr>
      <w:tr w:rsidR="004B08AA" w:rsidRPr="00F94BEC" w14:paraId="07655A50"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2E80017E"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Into Work Services</w:t>
            </w:r>
          </w:p>
        </w:tc>
        <w:tc>
          <w:tcPr>
            <w:tcW w:w="1462" w:type="dxa"/>
            <w:noWrap/>
            <w:hideMark/>
          </w:tcPr>
          <w:p w14:paraId="7FC60C8C"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8.7</w:t>
            </w:r>
          </w:p>
        </w:tc>
        <w:tc>
          <w:tcPr>
            <w:tcW w:w="1373" w:type="dxa"/>
            <w:noWrap/>
            <w:hideMark/>
          </w:tcPr>
          <w:p w14:paraId="0FE2B82E"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10.7</w:t>
            </w:r>
          </w:p>
        </w:tc>
        <w:tc>
          <w:tcPr>
            <w:tcW w:w="1002" w:type="dxa"/>
            <w:noWrap/>
            <w:hideMark/>
          </w:tcPr>
          <w:p w14:paraId="07C06626"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8.9</w:t>
            </w:r>
          </w:p>
        </w:tc>
        <w:tc>
          <w:tcPr>
            <w:tcW w:w="1135" w:type="dxa"/>
            <w:noWrap/>
            <w:hideMark/>
          </w:tcPr>
          <w:p w14:paraId="7B1B8470"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13.3</w:t>
            </w:r>
          </w:p>
        </w:tc>
        <w:tc>
          <w:tcPr>
            <w:tcW w:w="1440" w:type="dxa"/>
            <w:noWrap/>
            <w:hideMark/>
          </w:tcPr>
          <w:p w14:paraId="69B4A536"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11.1</w:t>
            </w:r>
          </w:p>
        </w:tc>
        <w:tc>
          <w:tcPr>
            <w:tcW w:w="1008" w:type="dxa"/>
            <w:noWrap/>
            <w:hideMark/>
          </w:tcPr>
          <w:p w14:paraId="5232F171"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12.3</w:t>
            </w:r>
          </w:p>
        </w:tc>
      </w:tr>
      <w:tr w:rsidR="004B08AA" w:rsidRPr="00F94BEC" w14:paraId="07060CCF"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64675DE"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Job clubs</w:t>
            </w:r>
          </w:p>
        </w:tc>
        <w:tc>
          <w:tcPr>
            <w:tcW w:w="1462" w:type="dxa"/>
            <w:noWrap/>
            <w:hideMark/>
          </w:tcPr>
          <w:p w14:paraId="6824B870"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7.2</w:t>
            </w:r>
          </w:p>
        </w:tc>
        <w:tc>
          <w:tcPr>
            <w:tcW w:w="1373" w:type="dxa"/>
            <w:noWrap/>
            <w:hideMark/>
          </w:tcPr>
          <w:p w14:paraId="2AEB1EE3"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8.7</w:t>
            </w:r>
          </w:p>
        </w:tc>
        <w:tc>
          <w:tcPr>
            <w:tcW w:w="1002" w:type="dxa"/>
            <w:noWrap/>
            <w:hideMark/>
          </w:tcPr>
          <w:p w14:paraId="190CC535"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6.0</w:t>
            </w:r>
          </w:p>
        </w:tc>
        <w:tc>
          <w:tcPr>
            <w:tcW w:w="1135" w:type="dxa"/>
            <w:noWrap/>
            <w:hideMark/>
          </w:tcPr>
          <w:p w14:paraId="19F63475"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10.8</w:t>
            </w:r>
          </w:p>
        </w:tc>
        <w:tc>
          <w:tcPr>
            <w:tcW w:w="1440" w:type="dxa"/>
            <w:noWrap/>
            <w:hideMark/>
          </w:tcPr>
          <w:p w14:paraId="15473ACF"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9.3</w:t>
            </w:r>
          </w:p>
        </w:tc>
        <w:tc>
          <w:tcPr>
            <w:tcW w:w="1008" w:type="dxa"/>
            <w:noWrap/>
            <w:hideMark/>
          </w:tcPr>
          <w:p w14:paraId="68A7C38E"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8.5</w:t>
            </w:r>
          </w:p>
        </w:tc>
      </w:tr>
      <w:tr w:rsidR="004B08AA" w:rsidRPr="00F94BEC" w14:paraId="05D9AED9"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0E261C19"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Money Advice</w:t>
            </w:r>
          </w:p>
        </w:tc>
        <w:tc>
          <w:tcPr>
            <w:tcW w:w="1462" w:type="dxa"/>
            <w:noWrap/>
            <w:hideMark/>
          </w:tcPr>
          <w:p w14:paraId="671095B7"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10.7</w:t>
            </w:r>
          </w:p>
        </w:tc>
        <w:tc>
          <w:tcPr>
            <w:tcW w:w="1373" w:type="dxa"/>
            <w:noWrap/>
            <w:hideMark/>
          </w:tcPr>
          <w:p w14:paraId="14721E6C"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17.1</w:t>
            </w:r>
          </w:p>
        </w:tc>
        <w:tc>
          <w:tcPr>
            <w:tcW w:w="1002" w:type="dxa"/>
            <w:noWrap/>
            <w:hideMark/>
          </w:tcPr>
          <w:p w14:paraId="7905C975"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12.5</w:t>
            </w:r>
          </w:p>
        </w:tc>
        <w:tc>
          <w:tcPr>
            <w:tcW w:w="1135" w:type="dxa"/>
            <w:noWrap/>
            <w:hideMark/>
          </w:tcPr>
          <w:p w14:paraId="6E0E7E7E"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14.0</w:t>
            </w:r>
          </w:p>
        </w:tc>
        <w:tc>
          <w:tcPr>
            <w:tcW w:w="1440" w:type="dxa"/>
            <w:noWrap/>
            <w:hideMark/>
          </w:tcPr>
          <w:p w14:paraId="3D17A4AE"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13.6</w:t>
            </w:r>
          </w:p>
        </w:tc>
        <w:tc>
          <w:tcPr>
            <w:tcW w:w="1008" w:type="dxa"/>
            <w:noWrap/>
            <w:hideMark/>
          </w:tcPr>
          <w:p w14:paraId="4F157942"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15.6</w:t>
            </w:r>
          </w:p>
        </w:tc>
      </w:tr>
      <w:tr w:rsidR="004B08AA" w:rsidRPr="00F94BEC" w14:paraId="05EFC9D7"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0B157475"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PC use &amp; digital assistance</w:t>
            </w:r>
          </w:p>
        </w:tc>
        <w:tc>
          <w:tcPr>
            <w:tcW w:w="1462" w:type="dxa"/>
            <w:noWrap/>
            <w:hideMark/>
          </w:tcPr>
          <w:p w14:paraId="512153C4"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14.4</w:t>
            </w:r>
          </w:p>
        </w:tc>
        <w:tc>
          <w:tcPr>
            <w:tcW w:w="1373" w:type="dxa"/>
            <w:noWrap/>
            <w:hideMark/>
          </w:tcPr>
          <w:p w14:paraId="27886879"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16.1</w:t>
            </w:r>
          </w:p>
        </w:tc>
        <w:tc>
          <w:tcPr>
            <w:tcW w:w="1002" w:type="dxa"/>
            <w:noWrap/>
            <w:hideMark/>
          </w:tcPr>
          <w:p w14:paraId="371CB7BC"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16.1</w:t>
            </w:r>
          </w:p>
        </w:tc>
        <w:tc>
          <w:tcPr>
            <w:tcW w:w="1135" w:type="dxa"/>
            <w:noWrap/>
            <w:hideMark/>
          </w:tcPr>
          <w:p w14:paraId="63C16F9A"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19.4</w:t>
            </w:r>
          </w:p>
        </w:tc>
        <w:tc>
          <w:tcPr>
            <w:tcW w:w="1440" w:type="dxa"/>
            <w:noWrap/>
            <w:hideMark/>
          </w:tcPr>
          <w:p w14:paraId="0EE34BA7"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12.6</w:t>
            </w:r>
          </w:p>
        </w:tc>
        <w:tc>
          <w:tcPr>
            <w:tcW w:w="1008" w:type="dxa"/>
            <w:noWrap/>
            <w:hideMark/>
          </w:tcPr>
          <w:p w14:paraId="40D9FDF0"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17.5</w:t>
            </w:r>
          </w:p>
        </w:tc>
      </w:tr>
      <w:tr w:rsidR="004B08AA" w:rsidRPr="00F94BEC" w14:paraId="01529464"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B1EF4ED"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Reading Groups</w:t>
            </w:r>
          </w:p>
        </w:tc>
        <w:tc>
          <w:tcPr>
            <w:tcW w:w="1462" w:type="dxa"/>
            <w:noWrap/>
            <w:hideMark/>
          </w:tcPr>
          <w:p w14:paraId="4DA70E4D"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7.2</w:t>
            </w:r>
          </w:p>
        </w:tc>
        <w:tc>
          <w:tcPr>
            <w:tcW w:w="1373" w:type="dxa"/>
            <w:noWrap/>
            <w:hideMark/>
          </w:tcPr>
          <w:p w14:paraId="08C5122C"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9.4</w:t>
            </w:r>
          </w:p>
        </w:tc>
        <w:tc>
          <w:tcPr>
            <w:tcW w:w="1002" w:type="dxa"/>
            <w:noWrap/>
            <w:hideMark/>
          </w:tcPr>
          <w:p w14:paraId="0B56DA69"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13.1</w:t>
            </w:r>
          </w:p>
        </w:tc>
        <w:tc>
          <w:tcPr>
            <w:tcW w:w="1135" w:type="dxa"/>
            <w:noWrap/>
            <w:hideMark/>
          </w:tcPr>
          <w:p w14:paraId="1E059902"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7.9</w:t>
            </w:r>
          </w:p>
        </w:tc>
        <w:tc>
          <w:tcPr>
            <w:tcW w:w="1440" w:type="dxa"/>
            <w:noWrap/>
            <w:hideMark/>
          </w:tcPr>
          <w:p w14:paraId="57CB914E"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8.2</w:t>
            </w:r>
          </w:p>
        </w:tc>
        <w:tc>
          <w:tcPr>
            <w:tcW w:w="1008" w:type="dxa"/>
            <w:noWrap/>
            <w:hideMark/>
          </w:tcPr>
          <w:p w14:paraId="3792444A"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10.4</w:t>
            </w:r>
          </w:p>
        </w:tc>
      </w:tr>
      <w:tr w:rsidR="004B08AA" w:rsidRPr="00F94BEC" w14:paraId="46B1F412" w14:textId="77777777" w:rsidTr="004B08A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8137B12"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Volunteer opportunities</w:t>
            </w:r>
          </w:p>
        </w:tc>
        <w:tc>
          <w:tcPr>
            <w:tcW w:w="1462" w:type="dxa"/>
            <w:noWrap/>
            <w:hideMark/>
          </w:tcPr>
          <w:p w14:paraId="7E654AF6"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9.7</w:t>
            </w:r>
          </w:p>
        </w:tc>
        <w:tc>
          <w:tcPr>
            <w:tcW w:w="1373" w:type="dxa"/>
            <w:noWrap/>
            <w:hideMark/>
          </w:tcPr>
          <w:p w14:paraId="35F778C5"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11.1</w:t>
            </w:r>
          </w:p>
        </w:tc>
        <w:tc>
          <w:tcPr>
            <w:tcW w:w="1002" w:type="dxa"/>
            <w:noWrap/>
            <w:hideMark/>
          </w:tcPr>
          <w:p w14:paraId="71E0FFCC"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11.3</w:t>
            </w:r>
          </w:p>
        </w:tc>
        <w:tc>
          <w:tcPr>
            <w:tcW w:w="1135" w:type="dxa"/>
            <w:noWrap/>
            <w:hideMark/>
          </w:tcPr>
          <w:p w14:paraId="5FC22AF8"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11.6</w:t>
            </w:r>
          </w:p>
        </w:tc>
        <w:tc>
          <w:tcPr>
            <w:tcW w:w="1440" w:type="dxa"/>
            <w:noWrap/>
            <w:hideMark/>
          </w:tcPr>
          <w:p w14:paraId="36F761A8"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9.0</w:t>
            </w:r>
          </w:p>
        </w:tc>
        <w:tc>
          <w:tcPr>
            <w:tcW w:w="1008" w:type="dxa"/>
            <w:noWrap/>
            <w:hideMark/>
          </w:tcPr>
          <w:p w14:paraId="4B6A43A5" w14:textId="77777777" w:rsidR="004B08AA" w:rsidRPr="00F94BEC" w:rsidRDefault="004B08AA"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16.0</w:t>
            </w:r>
          </w:p>
        </w:tc>
      </w:tr>
      <w:tr w:rsidR="004B08AA" w:rsidRPr="00F94BEC" w14:paraId="5C146798" w14:textId="77777777" w:rsidTr="004B08A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noWrap/>
            <w:hideMark/>
          </w:tcPr>
          <w:p w14:paraId="33ED3C4B" w14:textId="77777777" w:rsidR="004B08AA" w:rsidRPr="00F94BEC" w:rsidRDefault="004B08AA" w:rsidP="00150AB2">
            <w:pPr>
              <w:spacing w:after="0" w:line="240" w:lineRule="auto"/>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None of these</w:t>
            </w:r>
          </w:p>
        </w:tc>
        <w:tc>
          <w:tcPr>
            <w:tcW w:w="1462" w:type="dxa"/>
            <w:noWrap/>
            <w:hideMark/>
          </w:tcPr>
          <w:p w14:paraId="2F2ED659"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31.3</w:t>
            </w:r>
          </w:p>
        </w:tc>
        <w:tc>
          <w:tcPr>
            <w:tcW w:w="1373" w:type="dxa"/>
            <w:noWrap/>
            <w:hideMark/>
          </w:tcPr>
          <w:p w14:paraId="268F7B23"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31.5</w:t>
            </w:r>
          </w:p>
        </w:tc>
        <w:tc>
          <w:tcPr>
            <w:tcW w:w="1002" w:type="dxa"/>
            <w:noWrap/>
            <w:hideMark/>
          </w:tcPr>
          <w:p w14:paraId="6973C348"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23.8</w:t>
            </w:r>
          </w:p>
        </w:tc>
        <w:tc>
          <w:tcPr>
            <w:tcW w:w="1135" w:type="dxa"/>
            <w:noWrap/>
            <w:hideMark/>
          </w:tcPr>
          <w:p w14:paraId="19178BA2"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27.4</w:t>
            </w:r>
          </w:p>
        </w:tc>
        <w:tc>
          <w:tcPr>
            <w:tcW w:w="1440" w:type="dxa"/>
            <w:noWrap/>
            <w:hideMark/>
          </w:tcPr>
          <w:p w14:paraId="37547D99"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21.3</w:t>
            </w:r>
          </w:p>
        </w:tc>
        <w:tc>
          <w:tcPr>
            <w:tcW w:w="1008" w:type="dxa"/>
            <w:noWrap/>
            <w:hideMark/>
          </w:tcPr>
          <w:p w14:paraId="3F6335D1" w14:textId="77777777" w:rsidR="004B08AA" w:rsidRPr="00F94BEC" w:rsidRDefault="004B08AA"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F94BEC">
              <w:rPr>
                <w:rFonts w:ascii="Calibri" w:eastAsia="Times New Roman" w:hAnsi="Calibri" w:cs="Calibri"/>
                <w:color w:val="000000" w:themeColor="text1"/>
                <w:sz w:val="24"/>
                <w:szCs w:val="24"/>
                <w:lang w:eastAsia="en-GB"/>
              </w:rPr>
              <w:t>29.7</w:t>
            </w:r>
          </w:p>
        </w:tc>
      </w:tr>
    </w:tbl>
    <w:p w14:paraId="4DED98A2" w14:textId="77777777" w:rsidR="00AF59AD" w:rsidRPr="00BA50FD" w:rsidRDefault="00AF59AD" w:rsidP="00AF59AD">
      <w:pPr>
        <w:rPr>
          <w:sz w:val="24"/>
          <w:szCs w:val="24"/>
        </w:rPr>
      </w:pPr>
      <w:r w:rsidRPr="00BA50FD">
        <w:rPr>
          <w:i/>
          <w:sz w:val="24"/>
          <w:szCs w:val="24"/>
        </w:rPr>
        <w:t>Respondents could select multiple options so the total will exceed 100%</w:t>
      </w:r>
      <w:r>
        <w:rPr>
          <w:i/>
          <w:sz w:val="24"/>
          <w:szCs w:val="24"/>
        </w:rPr>
        <w:t>.</w:t>
      </w:r>
    </w:p>
    <w:p w14:paraId="62E69041" w14:textId="7570D8B4" w:rsidR="00361285" w:rsidRDefault="00361285">
      <w:pPr>
        <w:spacing w:after="160" w:line="259" w:lineRule="auto"/>
      </w:pPr>
    </w:p>
    <w:p w14:paraId="0536690E" w14:textId="77777777" w:rsidR="00361285" w:rsidRDefault="00361285">
      <w:pPr>
        <w:spacing w:after="160" w:line="259" w:lineRule="auto"/>
      </w:pPr>
      <w:r>
        <w:br w:type="page"/>
      </w:r>
    </w:p>
    <w:p w14:paraId="7CDAEADB" w14:textId="77777777" w:rsidR="004B08AA" w:rsidRDefault="004B08AA">
      <w:pPr>
        <w:spacing w:after="160" w:line="259" w:lineRule="auto"/>
      </w:pPr>
    </w:p>
    <w:tbl>
      <w:tblPr>
        <w:tblStyle w:val="GridTable5Dark-Accent6"/>
        <w:tblW w:w="9649" w:type="dxa"/>
        <w:tblLook w:val="04A0" w:firstRow="1" w:lastRow="0" w:firstColumn="1" w:lastColumn="0" w:noHBand="0" w:noVBand="1"/>
      </w:tblPr>
      <w:tblGrid>
        <w:gridCol w:w="2714"/>
        <w:gridCol w:w="1512"/>
        <w:gridCol w:w="1125"/>
        <w:gridCol w:w="1125"/>
        <w:gridCol w:w="923"/>
        <w:gridCol w:w="1125"/>
        <w:gridCol w:w="1125"/>
      </w:tblGrid>
      <w:tr w:rsidR="00266664" w:rsidRPr="00266664" w14:paraId="3F13BFF0" w14:textId="77777777" w:rsidTr="00AF59AD">
        <w:trPr>
          <w:cnfStyle w:val="100000000000" w:firstRow="1" w:lastRow="0" w:firstColumn="0" w:lastColumn="0" w:oddVBand="0" w:evenVBand="0" w:oddHBand="0" w:evenHBand="0" w:firstRowFirstColumn="0" w:firstRowLastColumn="0" w:lastRowFirstColumn="0" w:lastRowLastColumn="0"/>
          <w:trHeight w:val="355"/>
        </w:trPr>
        <w:tc>
          <w:tcPr>
            <w:cnfStyle w:val="001000000000" w:firstRow="0" w:lastRow="0" w:firstColumn="1" w:lastColumn="0" w:oddVBand="0" w:evenVBand="0" w:oddHBand="0" w:evenHBand="0" w:firstRowFirstColumn="0" w:firstRowLastColumn="0" w:lastRowFirstColumn="0" w:lastRowLastColumn="0"/>
            <w:tcW w:w="2714" w:type="dxa"/>
            <w:tcBorders>
              <w:right w:val="single" w:sz="4" w:space="0" w:color="FFFFFF" w:themeColor="background1"/>
            </w:tcBorders>
            <w:hideMark/>
          </w:tcPr>
          <w:p w14:paraId="57EF6FB8" w14:textId="77777777" w:rsidR="00266664" w:rsidRPr="00266664" w:rsidRDefault="00266664" w:rsidP="00266664">
            <w:pPr>
              <w:spacing w:after="0" w:line="240" w:lineRule="auto"/>
              <w:rPr>
                <w:rFonts w:ascii="Calibri" w:eastAsia="Times New Roman" w:hAnsi="Calibri" w:cs="Calibri"/>
                <w:sz w:val="24"/>
                <w:szCs w:val="24"/>
                <w:lang w:eastAsia="en-GB"/>
              </w:rPr>
            </w:pPr>
            <w:r w:rsidRPr="00266664">
              <w:rPr>
                <w:rFonts w:ascii="Calibri" w:eastAsia="Times New Roman" w:hAnsi="Calibri" w:cs="Calibri"/>
                <w:sz w:val="24"/>
                <w:szCs w:val="24"/>
                <w:lang w:eastAsia="en-GB"/>
              </w:rPr>
              <w:t>%</w:t>
            </w:r>
          </w:p>
        </w:tc>
        <w:tc>
          <w:tcPr>
            <w:tcW w:w="1512" w:type="dxa"/>
            <w:tcBorders>
              <w:left w:val="single" w:sz="4" w:space="0" w:color="FFFFFF" w:themeColor="background1"/>
              <w:right w:val="single" w:sz="4" w:space="0" w:color="FFFFFF" w:themeColor="background1"/>
            </w:tcBorders>
            <w:hideMark/>
          </w:tcPr>
          <w:p w14:paraId="179DC741" w14:textId="20DFA847" w:rsidR="00266664" w:rsidRPr="00266664" w:rsidRDefault="00266664" w:rsidP="0036128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66664">
              <w:rPr>
                <w:rFonts w:ascii="Calibri" w:eastAsia="Times New Roman" w:hAnsi="Calibri" w:cs="Calibri"/>
                <w:sz w:val="24"/>
                <w:szCs w:val="24"/>
                <w:lang w:eastAsia="en-GB"/>
              </w:rPr>
              <w:t xml:space="preserve">All Respondents </w:t>
            </w:r>
          </w:p>
        </w:tc>
        <w:tc>
          <w:tcPr>
            <w:tcW w:w="1125" w:type="dxa"/>
            <w:tcBorders>
              <w:left w:val="single" w:sz="4" w:space="0" w:color="FFFFFF" w:themeColor="background1"/>
              <w:right w:val="single" w:sz="4" w:space="0" w:color="FFFFFF" w:themeColor="background1"/>
            </w:tcBorders>
            <w:hideMark/>
          </w:tcPr>
          <w:p w14:paraId="1AF1C130" w14:textId="2D0CFA7D" w:rsidR="00266664" w:rsidRPr="00266664" w:rsidRDefault="00266664" w:rsidP="0036128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66664">
              <w:rPr>
                <w:rFonts w:ascii="Calibri" w:eastAsia="Times New Roman" w:hAnsi="Calibri" w:cs="Calibri"/>
                <w:sz w:val="24"/>
                <w:szCs w:val="24"/>
                <w:lang w:eastAsia="en-GB"/>
              </w:rPr>
              <w:t>Least Deprived</w:t>
            </w:r>
          </w:p>
        </w:tc>
        <w:tc>
          <w:tcPr>
            <w:tcW w:w="1125" w:type="dxa"/>
            <w:tcBorders>
              <w:left w:val="single" w:sz="4" w:space="0" w:color="FFFFFF" w:themeColor="background1"/>
              <w:right w:val="single" w:sz="4" w:space="0" w:color="FFFFFF" w:themeColor="background1"/>
            </w:tcBorders>
            <w:hideMark/>
          </w:tcPr>
          <w:p w14:paraId="478D073C" w14:textId="4FE75390" w:rsidR="00266664" w:rsidRPr="00266664" w:rsidRDefault="00266664" w:rsidP="0036128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66664">
              <w:rPr>
                <w:rFonts w:ascii="Calibri" w:eastAsia="Times New Roman" w:hAnsi="Calibri" w:cs="Calibri"/>
                <w:sz w:val="24"/>
                <w:szCs w:val="24"/>
                <w:lang w:eastAsia="en-GB"/>
              </w:rPr>
              <w:t xml:space="preserve">Next Least Deprived </w:t>
            </w:r>
          </w:p>
        </w:tc>
        <w:tc>
          <w:tcPr>
            <w:tcW w:w="923" w:type="dxa"/>
            <w:tcBorders>
              <w:left w:val="single" w:sz="4" w:space="0" w:color="FFFFFF" w:themeColor="background1"/>
              <w:right w:val="single" w:sz="4" w:space="0" w:color="FFFFFF" w:themeColor="background1"/>
            </w:tcBorders>
            <w:hideMark/>
          </w:tcPr>
          <w:p w14:paraId="085B5680" w14:textId="5716DB02" w:rsidR="00266664" w:rsidRPr="00266664" w:rsidRDefault="00266664" w:rsidP="0036128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66664">
              <w:rPr>
                <w:rFonts w:ascii="Calibri" w:eastAsia="Times New Roman" w:hAnsi="Calibri" w:cs="Calibri"/>
                <w:sz w:val="24"/>
                <w:szCs w:val="24"/>
                <w:lang w:eastAsia="en-GB"/>
              </w:rPr>
              <w:t>Middle</w:t>
            </w:r>
          </w:p>
        </w:tc>
        <w:tc>
          <w:tcPr>
            <w:tcW w:w="1125" w:type="dxa"/>
            <w:tcBorders>
              <w:left w:val="single" w:sz="4" w:space="0" w:color="FFFFFF" w:themeColor="background1"/>
              <w:right w:val="single" w:sz="4" w:space="0" w:color="FFFFFF" w:themeColor="background1"/>
            </w:tcBorders>
            <w:hideMark/>
          </w:tcPr>
          <w:p w14:paraId="33122DD7" w14:textId="64933C80" w:rsidR="00266664" w:rsidRPr="00266664" w:rsidRDefault="00266664" w:rsidP="0036128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66664">
              <w:rPr>
                <w:rFonts w:ascii="Calibri" w:eastAsia="Times New Roman" w:hAnsi="Calibri" w:cs="Calibri"/>
                <w:sz w:val="24"/>
                <w:szCs w:val="24"/>
                <w:lang w:eastAsia="en-GB"/>
              </w:rPr>
              <w:t>Next Most Deprived</w:t>
            </w:r>
          </w:p>
        </w:tc>
        <w:tc>
          <w:tcPr>
            <w:tcW w:w="1125" w:type="dxa"/>
            <w:tcBorders>
              <w:left w:val="single" w:sz="4" w:space="0" w:color="FFFFFF" w:themeColor="background1"/>
            </w:tcBorders>
            <w:hideMark/>
          </w:tcPr>
          <w:p w14:paraId="5B755391" w14:textId="72E7B21A" w:rsidR="00266664" w:rsidRPr="00266664" w:rsidRDefault="00266664" w:rsidP="0036128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66664">
              <w:rPr>
                <w:rFonts w:ascii="Calibri" w:eastAsia="Times New Roman" w:hAnsi="Calibri" w:cs="Calibri"/>
                <w:sz w:val="24"/>
                <w:szCs w:val="24"/>
                <w:lang w:eastAsia="en-GB"/>
              </w:rPr>
              <w:t xml:space="preserve">Most Deprived </w:t>
            </w:r>
          </w:p>
        </w:tc>
      </w:tr>
      <w:tr w:rsidR="00266664" w:rsidRPr="00266664" w14:paraId="2B83B2CE"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tcBorders>
              <w:right w:val="single" w:sz="4" w:space="0" w:color="FFFFFF" w:themeColor="background1"/>
            </w:tcBorders>
            <w:shd w:val="clear" w:color="auto" w:fill="27A096"/>
            <w:noWrap/>
          </w:tcPr>
          <w:p w14:paraId="3EFE6FD1" w14:textId="691D33D7" w:rsidR="00266664" w:rsidRPr="00266664" w:rsidRDefault="00266664" w:rsidP="00266664">
            <w:pPr>
              <w:spacing w:after="0" w:line="240" w:lineRule="auto"/>
              <w:rPr>
                <w:rFonts w:ascii="Calibri" w:eastAsia="Times New Roman" w:hAnsi="Calibri" w:cs="Calibri"/>
                <w:color w:val="FFFFFF" w:themeColor="background1"/>
                <w:sz w:val="24"/>
                <w:szCs w:val="24"/>
                <w:lang w:eastAsia="en-GB"/>
              </w:rPr>
            </w:pPr>
            <w:r>
              <w:rPr>
                <w:rFonts w:ascii="Calibri" w:eastAsia="Times New Roman" w:hAnsi="Calibri" w:cs="Calibri"/>
                <w:color w:val="FFFFFF" w:themeColor="background1"/>
                <w:sz w:val="24"/>
                <w:szCs w:val="24"/>
                <w:lang w:eastAsia="en-GB"/>
              </w:rPr>
              <w:t>Base</w:t>
            </w:r>
          </w:p>
        </w:tc>
        <w:tc>
          <w:tcPr>
            <w:tcW w:w="1512" w:type="dxa"/>
            <w:tcBorders>
              <w:left w:val="single" w:sz="4" w:space="0" w:color="FFFFFF" w:themeColor="background1"/>
              <w:right w:val="single" w:sz="4" w:space="0" w:color="FFFFFF" w:themeColor="background1"/>
            </w:tcBorders>
            <w:shd w:val="clear" w:color="auto" w:fill="27A096"/>
            <w:noWrap/>
          </w:tcPr>
          <w:p w14:paraId="42148343" w14:textId="70B49C9A"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2011</w:t>
            </w:r>
          </w:p>
        </w:tc>
        <w:tc>
          <w:tcPr>
            <w:tcW w:w="1125" w:type="dxa"/>
            <w:tcBorders>
              <w:left w:val="single" w:sz="4" w:space="0" w:color="FFFFFF" w:themeColor="background1"/>
              <w:right w:val="single" w:sz="4" w:space="0" w:color="FFFFFF" w:themeColor="background1"/>
            </w:tcBorders>
            <w:shd w:val="clear" w:color="auto" w:fill="27A096"/>
            <w:noWrap/>
          </w:tcPr>
          <w:p w14:paraId="27FC6F1E" w14:textId="52C88732"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364</w:t>
            </w:r>
          </w:p>
        </w:tc>
        <w:tc>
          <w:tcPr>
            <w:tcW w:w="1125" w:type="dxa"/>
            <w:tcBorders>
              <w:left w:val="single" w:sz="4" w:space="0" w:color="FFFFFF" w:themeColor="background1"/>
              <w:right w:val="single" w:sz="4" w:space="0" w:color="FFFFFF" w:themeColor="background1"/>
            </w:tcBorders>
            <w:shd w:val="clear" w:color="auto" w:fill="27A096"/>
            <w:noWrap/>
          </w:tcPr>
          <w:p w14:paraId="1A3F9A35" w14:textId="778D69BF"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308</w:t>
            </w:r>
          </w:p>
        </w:tc>
        <w:tc>
          <w:tcPr>
            <w:tcW w:w="923" w:type="dxa"/>
            <w:tcBorders>
              <w:left w:val="single" w:sz="4" w:space="0" w:color="FFFFFF" w:themeColor="background1"/>
              <w:right w:val="single" w:sz="4" w:space="0" w:color="FFFFFF" w:themeColor="background1"/>
            </w:tcBorders>
            <w:shd w:val="clear" w:color="auto" w:fill="27A096"/>
            <w:noWrap/>
          </w:tcPr>
          <w:p w14:paraId="150BA199" w14:textId="2A3BC199"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271</w:t>
            </w:r>
          </w:p>
        </w:tc>
        <w:tc>
          <w:tcPr>
            <w:tcW w:w="1125" w:type="dxa"/>
            <w:tcBorders>
              <w:left w:val="single" w:sz="4" w:space="0" w:color="FFFFFF" w:themeColor="background1"/>
              <w:right w:val="single" w:sz="4" w:space="0" w:color="FFFFFF" w:themeColor="background1"/>
            </w:tcBorders>
            <w:shd w:val="clear" w:color="auto" w:fill="27A096"/>
            <w:noWrap/>
          </w:tcPr>
          <w:p w14:paraId="7A4322DA" w14:textId="62E921C0"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286</w:t>
            </w:r>
          </w:p>
        </w:tc>
        <w:tc>
          <w:tcPr>
            <w:tcW w:w="1125" w:type="dxa"/>
            <w:tcBorders>
              <w:left w:val="single" w:sz="4" w:space="0" w:color="FFFFFF" w:themeColor="background1"/>
            </w:tcBorders>
            <w:shd w:val="clear" w:color="auto" w:fill="27A096"/>
            <w:noWrap/>
          </w:tcPr>
          <w:p w14:paraId="7C9CEED7" w14:textId="592A7DDD"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Pr>
                <w:rFonts w:ascii="Calibri" w:eastAsia="Times New Roman" w:hAnsi="Calibri" w:cs="Calibri"/>
                <w:b/>
                <w:bCs/>
                <w:color w:val="FFFFFF" w:themeColor="background1"/>
                <w:sz w:val="24"/>
                <w:szCs w:val="24"/>
                <w:lang w:eastAsia="en-GB"/>
              </w:rPr>
              <w:t>219</w:t>
            </w:r>
          </w:p>
        </w:tc>
      </w:tr>
      <w:tr w:rsidR="00266664" w:rsidRPr="00266664" w14:paraId="1090A8EC"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73B720FE"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Adult Learning</w:t>
            </w:r>
          </w:p>
        </w:tc>
        <w:tc>
          <w:tcPr>
            <w:tcW w:w="1512" w:type="dxa"/>
            <w:noWrap/>
            <w:hideMark/>
          </w:tcPr>
          <w:p w14:paraId="5379A310"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14.8</w:t>
            </w:r>
          </w:p>
        </w:tc>
        <w:tc>
          <w:tcPr>
            <w:tcW w:w="1125" w:type="dxa"/>
            <w:noWrap/>
            <w:hideMark/>
          </w:tcPr>
          <w:p w14:paraId="7C718123"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10.7</w:t>
            </w:r>
          </w:p>
        </w:tc>
        <w:tc>
          <w:tcPr>
            <w:tcW w:w="1125" w:type="dxa"/>
            <w:noWrap/>
            <w:hideMark/>
          </w:tcPr>
          <w:p w14:paraId="2974243C"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12.7</w:t>
            </w:r>
          </w:p>
        </w:tc>
        <w:tc>
          <w:tcPr>
            <w:tcW w:w="923" w:type="dxa"/>
            <w:noWrap/>
            <w:hideMark/>
          </w:tcPr>
          <w:p w14:paraId="679EE9D6"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14.4</w:t>
            </w:r>
          </w:p>
        </w:tc>
        <w:tc>
          <w:tcPr>
            <w:tcW w:w="1125" w:type="dxa"/>
            <w:noWrap/>
            <w:hideMark/>
          </w:tcPr>
          <w:p w14:paraId="567DA0FD"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18.9</w:t>
            </w:r>
          </w:p>
        </w:tc>
        <w:tc>
          <w:tcPr>
            <w:tcW w:w="1125" w:type="dxa"/>
            <w:noWrap/>
            <w:hideMark/>
          </w:tcPr>
          <w:p w14:paraId="2C95F97B"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20.5</w:t>
            </w:r>
          </w:p>
        </w:tc>
      </w:tr>
      <w:tr w:rsidR="00266664" w:rsidRPr="00266664" w14:paraId="6AC62B5E"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18AD12EB"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Age Friendly advice, including help in your home, wellbeing services</w:t>
            </w:r>
          </w:p>
        </w:tc>
        <w:tc>
          <w:tcPr>
            <w:tcW w:w="1512" w:type="dxa"/>
            <w:noWrap/>
            <w:hideMark/>
          </w:tcPr>
          <w:p w14:paraId="42BB8927"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9.7</w:t>
            </w:r>
          </w:p>
        </w:tc>
        <w:tc>
          <w:tcPr>
            <w:tcW w:w="1125" w:type="dxa"/>
            <w:noWrap/>
            <w:hideMark/>
          </w:tcPr>
          <w:p w14:paraId="2F897775"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9.1</w:t>
            </w:r>
          </w:p>
        </w:tc>
        <w:tc>
          <w:tcPr>
            <w:tcW w:w="1125" w:type="dxa"/>
            <w:noWrap/>
            <w:hideMark/>
          </w:tcPr>
          <w:p w14:paraId="47B8989F"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9.7</w:t>
            </w:r>
          </w:p>
        </w:tc>
        <w:tc>
          <w:tcPr>
            <w:tcW w:w="923" w:type="dxa"/>
            <w:noWrap/>
            <w:hideMark/>
          </w:tcPr>
          <w:p w14:paraId="0FC3F2CB"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8.9</w:t>
            </w:r>
          </w:p>
        </w:tc>
        <w:tc>
          <w:tcPr>
            <w:tcW w:w="1125" w:type="dxa"/>
            <w:noWrap/>
            <w:hideMark/>
          </w:tcPr>
          <w:p w14:paraId="6B45FFDA"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10.5</w:t>
            </w:r>
          </w:p>
        </w:tc>
        <w:tc>
          <w:tcPr>
            <w:tcW w:w="1125" w:type="dxa"/>
            <w:noWrap/>
            <w:hideMark/>
          </w:tcPr>
          <w:p w14:paraId="7775518B"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15.1</w:t>
            </w:r>
          </w:p>
        </w:tc>
      </w:tr>
      <w:tr w:rsidR="00266664" w:rsidRPr="00266664" w14:paraId="4DB15B9A"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4F7AA850"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Author talks</w:t>
            </w:r>
          </w:p>
        </w:tc>
        <w:tc>
          <w:tcPr>
            <w:tcW w:w="1512" w:type="dxa"/>
            <w:noWrap/>
            <w:hideMark/>
          </w:tcPr>
          <w:p w14:paraId="2F97E5F2"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6.9</w:t>
            </w:r>
          </w:p>
        </w:tc>
        <w:tc>
          <w:tcPr>
            <w:tcW w:w="1125" w:type="dxa"/>
            <w:noWrap/>
            <w:hideMark/>
          </w:tcPr>
          <w:p w14:paraId="715D496E"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9.9</w:t>
            </w:r>
          </w:p>
        </w:tc>
        <w:tc>
          <w:tcPr>
            <w:tcW w:w="1125" w:type="dxa"/>
            <w:noWrap/>
            <w:hideMark/>
          </w:tcPr>
          <w:p w14:paraId="22D6FCF8"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6.8</w:t>
            </w:r>
          </w:p>
        </w:tc>
        <w:tc>
          <w:tcPr>
            <w:tcW w:w="923" w:type="dxa"/>
            <w:noWrap/>
            <w:hideMark/>
          </w:tcPr>
          <w:p w14:paraId="2CB38140"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7.7</w:t>
            </w:r>
          </w:p>
        </w:tc>
        <w:tc>
          <w:tcPr>
            <w:tcW w:w="1125" w:type="dxa"/>
            <w:noWrap/>
            <w:hideMark/>
          </w:tcPr>
          <w:p w14:paraId="7D722ED7"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8.0</w:t>
            </w:r>
          </w:p>
        </w:tc>
        <w:tc>
          <w:tcPr>
            <w:tcW w:w="1125" w:type="dxa"/>
            <w:noWrap/>
            <w:hideMark/>
          </w:tcPr>
          <w:p w14:paraId="207BEFF5"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4.6</w:t>
            </w:r>
          </w:p>
        </w:tc>
      </w:tr>
      <w:tr w:rsidR="00266664" w:rsidRPr="00266664" w14:paraId="605261C8"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2813F55E"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Book loan</w:t>
            </w:r>
          </w:p>
        </w:tc>
        <w:tc>
          <w:tcPr>
            <w:tcW w:w="1512" w:type="dxa"/>
            <w:noWrap/>
            <w:hideMark/>
          </w:tcPr>
          <w:p w14:paraId="20B8E97F"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43.0</w:t>
            </w:r>
          </w:p>
        </w:tc>
        <w:tc>
          <w:tcPr>
            <w:tcW w:w="1125" w:type="dxa"/>
            <w:noWrap/>
            <w:hideMark/>
          </w:tcPr>
          <w:p w14:paraId="70E27883"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51.1</w:t>
            </w:r>
          </w:p>
        </w:tc>
        <w:tc>
          <w:tcPr>
            <w:tcW w:w="1125" w:type="dxa"/>
            <w:noWrap/>
            <w:hideMark/>
          </w:tcPr>
          <w:p w14:paraId="3B362F74"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43.5</w:t>
            </w:r>
          </w:p>
        </w:tc>
        <w:tc>
          <w:tcPr>
            <w:tcW w:w="923" w:type="dxa"/>
            <w:noWrap/>
            <w:hideMark/>
          </w:tcPr>
          <w:p w14:paraId="28C74457"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46.5</w:t>
            </w:r>
          </w:p>
        </w:tc>
        <w:tc>
          <w:tcPr>
            <w:tcW w:w="1125" w:type="dxa"/>
            <w:noWrap/>
            <w:hideMark/>
          </w:tcPr>
          <w:p w14:paraId="7F959737"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44.4</w:t>
            </w:r>
          </w:p>
        </w:tc>
        <w:tc>
          <w:tcPr>
            <w:tcW w:w="1125" w:type="dxa"/>
            <w:noWrap/>
            <w:hideMark/>
          </w:tcPr>
          <w:p w14:paraId="28D7227A"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36.5</w:t>
            </w:r>
          </w:p>
        </w:tc>
      </w:tr>
      <w:tr w:rsidR="00266664" w:rsidRPr="00266664" w14:paraId="3C327960"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537E3017"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Café provision</w:t>
            </w:r>
          </w:p>
        </w:tc>
        <w:tc>
          <w:tcPr>
            <w:tcW w:w="1512" w:type="dxa"/>
            <w:noWrap/>
            <w:hideMark/>
          </w:tcPr>
          <w:p w14:paraId="2B07B48E"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12.9</w:t>
            </w:r>
          </w:p>
        </w:tc>
        <w:tc>
          <w:tcPr>
            <w:tcW w:w="1125" w:type="dxa"/>
            <w:noWrap/>
            <w:hideMark/>
          </w:tcPr>
          <w:p w14:paraId="61A66907"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11.5</w:t>
            </w:r>
          </w:p>
        </w:tc>
        <w:tc>
          <w:tcPr>
            <w:tcW w:w="1125" w:type="dxa"/>
            <w:noWrap/>
            <w:hideMark/>
          </w:tcPr>
          <w:p w14:paraId="48180949"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10.1</w:t>
            </w:r>
          </w:p>
        </w:tc>
        <w:tc>
          <w:tcPr>
            <w:tcW w:w="923" w:type="dxa"/>
            <w:noWrap/>
            <w:hideMark/>
          </w:tcPr>
          <w:p w14:paraId="5D2903E5"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13.3</w:t>
            </w:r>
          </w:p>
        </w:tc>
        <w:tc>
          <w:tcPr>
            <w:tcW w:w="1125" w:type="dxa"/>
            <w:noWrap/>
            <w:hideMark/>
          </w:tcPr>
          <w:p w14:paraId="098741E2"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16.1</w:t>
            </w:r>
          </w:p>
        </w:tc>
        <w:tc>
          <w:tcPr>
            <w:tcW w:w="1125" w:type="dxa"/>
            <w:noWrap/>
            <w:hideMark/>
          </w:tcPr>
          <w:p w14:paraId="24F73ED7"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14.6</w:t>
            </w:r>
          </w:p>
        </w:tc>
      </w:tr>
      <w:tr w:rsidR="00266664" w:rsidRPr="00266664" w14:paraId="0F8A8904"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77672559"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Childrens activities including Story &amp; Rhyme Time</w:t>
            </w:r>
          </w:p>
        </w:tc>
        <w:tc>
          <w:tcPr>
            <w:tcW w:w="1512" w:type="dxa"/>
            <w:noWrap/>
            <w:hideMark/>
          </w:tcPr>
          <w:p w14:paraId="4B10C07E"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14.0</w:t>
            </w:r>
          </w:p>
        </w:tc>
        <w:tc>
          <w:tcPr>
            <w:tcW w:w="1125" w:type="dxa"/>
            <w:noWrap/>
            <w:hideMark/>
          </w:tcPr>
          <w:p w14:paraId="5CB570AC"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12.4</w:t>
            </w:r>
          </w:p>
        </w:tc>
        <w:tc>
          <w:tcPr>
            <w:tcW w:w="1125" w:type="dxa"/>
            <w:noWrap/>
            <w:hideMark/>
          </w:tcPr>
          <w:p w14:paraId="37B05A97"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13.3</w:t>
            </w:r>
          </w:p>
        </w:tc>
        <w:tc>
          <w:tcPr>
            <w:tcW w:w="923" w:type="dxa"/>
            <w:noWrap/>
            <w:hideMark/>
          </w:tcPr>
          <w:p w14:paraId="0390201C"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11.8</w:t>
            </w:r>
          </w:p>
        </w:tc>
        <w:tc>
          <w:tcPr>
            <w:tcW w:w="1125" w:type="dxa"/>
            <w:noWrap/>
            <w:hideMark/>
          </w:tcPr>
          <w:p w14:paraId="4B2C9010"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15.0</w:t>
            </w:r>
          </w:p>
        </w:tc>
        <w:tc>
          <w:tcPr>
            <w:tcW w:w="1125" w:type="dxa"/>
            <w:noWrap/>
            <w:hideMark/>
          </w:tcPr>
          <w:p w14:paraId="079F9101"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18.3</w:t>
            </w:r>
          </w:p>
        </w:tc>
      </w:tr>
      <w:tr w:rsidR="00266664" w:rsidRPr="00266664" w14:paraId="4239C185"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50B71407"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Coffee mornings</w:t>
            </w:r>
          </w:p>
        </w:tc>
        <w:tc>
          <w:tcPr>
            <w:tcW w:w="1512" w:type="dxa"/>
            <w:noWrap/>
            <w:hideMark/>
          </w:tcPr>
          <w:p w14:paraId="1A882584"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8.4</w:t>
            </w:r>
          </w:p>
        </w:tc>
        <w:tc>
          <w:tcPr>
            <w:tcW w:w="1125" w:type="dxa"/>
            <w:noWrap/>
            <w:hideMark/>
          </w:tcPr>
          <w:p w14:paraId="7413EBAD"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8.5</w:t>
            </w:r>
          </w:p>
        </w:tc>
        <w:tc>
          <w:tcPr>
            <w:tcW w:w="1125" w:type="dxa"/>
            <w:noWrap/>
            <w:hideMark/>
          </w:tcPr>
          <w:p w14:paraId="3B454AED"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6.2</w:t>
            </w:r>
          </w:p>
        </w:tc>
        <w:tc>
          <w:tcPr>
            <w:tcW w:w="923" w:type="dxa"/>
            <w:noWrap/>
            <w:hideMark/>
          </w:tcPr>
          <w:p w14:paraId="6C584255"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7.7</w:t>
            </w:r>
          </w:p>
        </w:tc>
        <w:tc>
          <w:tcPr>
            <w:tcW w:w="1125" w:type="dxa"/>
            <w:noWrap/>
            <w:hideMark/>
          </w:tcPr>
          <w:p w14:paraId="10F5A7B9"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11.2</w:t>
            </w:r>
          </w:p>
        </w:tc>
        <w:tc>
          <w:tcPr>
            <w:tcW w:w="1125" w:type="dxa"/>
            <w:noWrap/>
            <w:hideMark/>
          </w:tcPr>
          <w:p w14:paraId="3B302CF7"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10.0</w:t>
            </w:r>
          </w:p>
        </w:tc>
      </w:tr>
      <w:tr w:rsidR="00266664" w:rsidRPr="00266664" w14:paraId="2FE67B83"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3CC1D13A"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Community events</w:t>
            </w:r>
          </w:p>
        </w:tc>
        <w:tc>
          <w:tcPr>
            <w:tcW w:w="1512" w:type="dxa"/>
            <w:noWrap/>
            <w:hideMark/>
          </w:tcPr>
          <w:p w14:paraId="7284639A"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15.2</w:t>
            </w:r>
          </w:p>
        </w:tc>
        <w:tc>
          <w:tcPr>
            <w:tcW w:w="1125" w:type="dxa"/>
            <w:noWrap/>
            <w:hideMark/>
          </w:tcPr>
          <w:p w14:paraId="5BEDFA5D"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16.5</w:t>
            </w:r>
          </w:p>
        </w:tc>
        <w:tc>
          <w:tcPr>
            <w:tcW w:w="1125" w:type="dxa"/>
            <w:noWrap/>
            <w:hideMark/>
          </w:tcPr>
          <w:p w14:paraId="53AA9F85"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14.6</w:t>
            </w:r>
          </w:p>
        </w:tc>
        <w:tc>
          <w:tcPr>
            <w:tcW w:w="923" w:type="dxa"/>
            <w:noWrap/>
            <w:hideMark/>
          </w:tcPr>
          <w:p w14:paraId="53B69412"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14.0</w:t>
            </w:r>
          </w:p>
        </w:tc>
        <w:tc>
          <w:tcPr>
            <w:tcW w:w="1125" w:type="dxa"/>
            <w:noWrap/>
            <w:hideMark/>
          </w:tcPr>
          <w:p w14:paraId="1E5B5FD1"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20.6</w:t>
            </w:r>
          </w:p>
        </w:tc>
        <w:tc>
          <w:tcPr>
            <w:tcW w:w="1125" w:type="dxa"/>
            <w:noWrap/>
            <w:hideMark/>
          </w:tcPr>
          <w:p w14:paraId="32779045"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16.0</w:t>
            </w:r>
          </w:p>
        </w:tc>
      </w:tr>
      <w:tr w:rsidR="00266664" w:rsidRPr="00266664" w14:paraId="75D9C8AA"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381D1F44"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E Books loan</w:t>
            </w:r>
          </w:p>
        </w:tc>
        <w:tc>
          <w:tcPr>
            <w:tcW w:w="1512" w:type="dxa"/>
            <w:noWrap/>
            <w:hideMark/>
          </w:tcPr>
          <w:p w14:paraId="504542E7"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9.8</w:t>
            </w:r>
          </w:p>
        </w:tc>
        <w:tc>
          <w:tcPr>
            <w:tcW w:w="1125" w:type="dxa"/>
            <w:noWrap/>
            <w:hideMark/>
          </w:tcPr>
          <w:p w14:paraId="0C247189"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10.7</w:t>
            </w:r>
          </w:p>
        </w:tc>
        <w:tc>
          <w:tcPr>
            <w:tcW w:w="1125" w:type="dxa"/>
            <w:noWrap/>
            <w:hideMark/>
          </w:tcPr>
          <w:p w14:paraId="6D245189"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9.1</w:t>
            </w:r>
          </w:p>
        </w:tc>
        <w:tc>
          <w:tcPr>
            <w:tcW w:w="923" w:type="dxa"/>
            <w:noWrap/>
            <w:hideMark/>
          </w:tcPr>
          <w:p w14:paraId="2558DA86"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14.8</w:t>
            </w:r>
          </w:p>
        </w:tc>
        <w:tc>
          <w:tcPr>
            <w:tcW w:w="1125" w:type="dxa"/>
            <w:noWrap/>
            <w:hideMark/>
          </w:tcPr>
          <w:p w14:paraId="5CC413EE"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11.5</w:t>
            </w:r>
          </w:p>
        </w:tc>
        <w:tc>
          <w:tcPr>
            <w:tcW w:w="1125" w:type="dxa"/>
            <w:noWrap/>
            <w:hideMark/>
          </w:tcPr>
          <w:p w14:paraId="693D75B6"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8.7</w:t>
            </w:r>
          </w:p>
        </w:tc>
      </w:tr>
      <w:tr w:rsidR="00266664" w:rsidRPr="00266664" w14:paraId="3C38775B"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3EF42422"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ESOL classes</w:t>
            </w:r>
          </w:p>
        </w:tc>
        <w:tc>
          <w:tcPr>
            <w:tcW w:w="1512" w:type="dxa"/>
            <w:noWrap/>
            <w:hideMark/>
          </w:tcPr>
          <w:p w14:paraId="371B084A"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4.6</w:t>
            </w:r>
          </w:p>
        </w:tc>
        <w:tc>
          <w:tcPr>
            <w:tcW w:w="1125" w:type="dxa"/>
            <w:noWrap/>
            <w:hideMark/>
          </w:tcPr>
          <w:p w14:paraId="2319D3DB"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1.9</w:t>
            </w:r>
          </w:p>
        </w:tc>
        <w:tc>
          <w:tcPr>
            <w:tcW w:w="1125" w:type="dxa"/>
            <w:noWrap/>
            <w:hideMark/>
          </w:tcPr>
          <w:p w14:paraId="30E12B49"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3.2</w:t>
            </w:r>
          </w:p>
        </w:tc>
        <w:tc>
          <w:tcPr>
            <w:tcW w:w="923" w:type="dxa"/>
            <w:noWrap/>
            <w:hideMark/>
          </w:tcPr>
          <w:p w14:paraId="4946683C"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5.2</w:t>
            </w:r>
          </w:p>
        </w:tc>
        <w:tc>
          <w:tcPr>
            <w:tcW w:w="1125" w:type="dxa"/>
            <w:noWrap/>
            <w:hideMark/>
          </w:tcPr>
          <w:p w14:paraId="2D19A209"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8.0</w:t>
            </w:r>
          </w:p>
        </w:tc>
        <w:tc>
          <w:tcPr>
            <w:tcW w:w="1125" w:type="dxa"/>
            <w:noWrap/>
            <w:hideMark/>
          </w:tcPr>
          <w:p w14:paraId="4B69FDBF"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8.2</w:t>
            </w:r>
          </w:p>
        </w:tc>
      </w:tr>
      <w:tr w:rsidR="00266664" w:rsidRPr="00266664" w14:paraId="62E09DE3"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5D47B845"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Exercise classes</w:t>
            </w:r>
          </w:p>
        </w:tc>
        <w:tc>
          <w:tcPr>
            <w:tcW w:w="1512" w:type="dxa"/>
            <w:noWrap/>
            <w:hideMark/>
          </w:tcPr>
          <w:p w14:paraId="23752395"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12.6</w:t>
            </w:r>
          </w:p>
        </w:tc>
        <w:tc>
          <w:tcPr>
            <w:tcW w:w="1125" w:type="dxa"/>
            <w:noWrap/>
            <w:hideMark/>
          </w:tcPr>
          <w:p w14:paraId="5FE2CFE9"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10.2</w:t>
            </w:r>
          </w:p>
        </w:tc>
        <w:tc>
          <w:tcPr>
            <w:tcW w:w="1125" w:type="dxa"/>
            <w:noWrap/>
            <w:hideMark/>
          </w:tcPr>
          <w:p w14:paraId="1B4F141C"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9.4</w:t>
            </w:r>
          </w:p>
        </w:tc>
        <w:tc>
          <w:tcPr>
            <w:tcW w:w="923" w:type="dxa"/>
            <w:noWrap/>
            <w:hideMark/>
          </w:tcPr>
          <w:p w14:paraId="43C33051"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10.3</w:t>
            </w:r>
          </w:p>
        </w:tc>
        <w:tc>
          <w:tcPr>
            <w:tcW w:w="1125" w:type="dxa"/>
            <w:noWrap/>
            <w:hideMark/>
          </w:tcPr>
          <w:p w14:paraId="32216B78"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17.8</w:t>
            </w:r>
          </w:p>
        </w:tc>
        <w:tc>
          <w:tcPr>
            <w:tcW w:w="1125" w:type="dxa"/>
            <w:noWrap/>
            <w:hideMark/>
          </w:tcPr>
          <w:p w14:paraId="47249E7B"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15.1</w:t>
            </w:r>
          </w:p>
        </w:tc>
      </w:tr>
      <w:tr w:rsidR="00266664" w:rsidRPr="00266664" w14:paraId="76A04F94"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5E15F90F"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 xml:space="preserve">Friends &amp; </w:t>
            </w:r>
            <w:proofErr w:type="gramStart"/>
            <w:r w:rsidRPr="00266664">
              <w:rPr>
                <w:rFonts w:ascii="Calibri" w:eastAsia="Times New Roman" w:hAnsi="Calibri" w:cs="Calibri"/>
                <w:color w:val="000000"/>
                <w:sz w:val="24"/>
                <w:szCs w:val="24"/>
                <w:lang w:eastAsia="en-GB"/>
              </w:rPr>
              <w:t>neighbours</w:t>
            </w:r>
            <w:proofErr w:type="gramEnd"/>
            <w:r w:rsidRPr="00266664">
              <w:rPr>
                <w:rFonts w:ascii="Calibri" w:eastAsia="Times New Roman" w:hAnsi="Calibri" w:cs="Calibri"/>
                <w:color w:val="000000"/>
                <w:sz w:val="24"/>
                <w:szCs w:val="24"/>
                <w:lang w:eastAsia="en-GB"/>
              </w:rPr>
              <w:t xml:space="preserve"> groups</w:t>
            </w:r>
          </w:p>
        </w:tc>
        <w:tc>
          <w:tcPr>
            <w:tcW w:w="1512" w:type="dxa"/>
            <w:noWrap/>
            <w:hideMark/>
          </w:tcPr>
          <w:p w14:paraId="0C00AE5C"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10.4</w:t>
            </w:r>
          </w:p>
        </w:tc>
        <w:tc>
          <w:tcPr>
            <w:tcW w:w="1125" w:type="dxa"/>
            <w:noWrap/>
            <w:hideMark/>
          </w:tcPr>
          <w:p w14:paraId="112DC735"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13.2</w:t>
            </w:r>
          </w:p>
        </w:tc>
        <w:tc>
          <w:tcPr>
            <w:tcW w:w="1125" w:type="dxa"/>
            <w:noWrap/>
            <w:hideMark/>
          </w:tcPr>
          <w:p w14:paraId="243FF02E"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7.8</w:t>
            </w:r>
          </w:p>
        </w:tc>
        <w:tc>
          <w:tcPr>
            <w:tcW w:w="923" w:type="dxa"/>
            <w:noWrap/>
            <w:hideMark/>
          </w:tcPr>
          <w:p w14:paraId="43EDE9D4"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9.2</w:t>
            </w:r>
          </w:p>
        </w:tc>
        <w:tc>
          <w:tcPr>
            <w:tcW w:w="1125" w:type="dxa"/>
            <w:noWrap/>
            <w:hideMark/>
          </w:tcPr>
          <w:p w14:paraId="1930510B"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12.2</w:t>
            </w:r>
          </w:p>
        </w:tc>
        <w:tc>
          <w:tcPr>
            <w:tcW w:w="1125" w:type="dxa"/>
            <w:noWrap/>
            <w:hideMark/>
          </w:tcPr>
          <w:p w14:paraId="6DA1E377"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11.4</w:t>
            </w:r>
          </w:p>
        </w:tc>
      </w:tr>
      <w:tr w:rsidR="00266664" w:rsidRPr="00266664" w14:paraId="5AB7E1B9"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7F19CAA3" w14:textId="592D54A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Health &amp; wellbeing materials (including books on Prescription/</w:t>
            </w:r>
            <w:r w:rsidR="005641E6">
              <w:rPr>
                <w:rFonts w:ascii="Calibri" w:eastAsia="Times New Roman" w:hAnsi="Calibri" w:cs="Calibri"/>
                <w:color w:val="000000"/>
                <w:sz w:val="24"/>
                <w:szCs w:val="24"/>
                <w:lang w:eastAsia="en-GB"/>
              </w:rPr>
              <w:t xml:space="preserve"> </w:t>
            </w:r>
            <w:r w:rsidRPr="00266664">
              <w:rPr>
                <w:rFonts w:ascii="Calibri" w:eastAsia="Times New Roman" w:hAnsi="Calibri" w:cs="Calibri"/>
                <w:color w:val="000000"/>
                <w:sz w:val="24"/>
                <w:szCs w:val="24"/>
                <w:lang w:eastAsia="en-GB"/>
              </w:rPr>
              <w:t>information leaflets)</w:t>
            </w:r>
          </w:p>
        </w:tc>
        <w:tc>
          <w:tcPr>
            <w:tcW w:w="1512" w:type="dxa"/>
            <w:noWrap/>
            <w:hideMark/>
          </w:tcPr>
          <w:p w14:paraId="1B7FC262"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9.9</w:t>
            </w:r>
          </w:p>
        </w:tc>
        <w:tc>
          <w:tcPr>
            <w:tcW w:w="1125" w:type="dxa"/>
            <w:noWrap/>
            <w:hideMark/>
          </w:tcPr>
          <w:p w14:paraId="0F50E420"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8.5</w:t>
            </w:r>
          </w:p>
        </w:tc>
        <w:tc>
          <w:tcPr>
            <w:tcW w:w="1125" w:type="dxa"/>
            <w:noWrap/>
            <w:hideMark/>
          </w:tcPr>
          <w:p w14:paraId="2D4C4DC8"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9.4</w:t>
            </w:r>
          </w:p>
        </w:tc>
        <w:tc>
          <w:tcPr>
            <w:tcW w:w="923" w:type="dxa"/>
            <w:noWrap/>
            <w:hideMark/>
          </w:tcPr>
          <w:p w14:paraId="6350C74C"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7.0</w:t>
            </w:r>
          </w:p>
        </w:tc>
        <w:tc>
          <w:tcPr>
            <w:tcW w:w="1125" w:type="dxa"/>
            <w:noWrap/>
            <w:hideMark/>
          </w:tcPr>
          <w:p w14:paraId="2CFAA00D"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13.3</w:t>
            </w:r>
          </w:p>
        </w:tc>
        <w:tc>
          <w:tcPr>
            <w:tcW w:w="1125" w:type="dxa"/>
            <w:noWrap/>
            <w:hideMark/>
          </w:tcPr>
          <w:p w14:paraId="25DAECB7"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14.2</w:t>
            </w:r>
          </w:p>
        </w:tc>
      </w:tr>
      <w:tr w:rsidR="00266664" w:rsidRPr="00266664" w14:paraId="1460F004"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5B5B6DB7"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Housing &amp; Benefit Advice</w:t>
            </w:r>
          </w:p>
        </w:tc>
        <w:tc>
          <w:tcPr>
            <w:tcW w:w="1512" w:type="dxa"/>
            <w:noWrap/>
            <w:hideMark/>
          </w:tcPr>
          <w:p w14:paraId="5D8CFAD1"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14.4</w:t>
            </w:r>
          </w:p>
        </w:tc>
        <w:tc>
          <w:tcPr>
            <w:tcW w:w="1125" w:type="dxa"/>
            <w:noWrap/>
            <w:hideMark/>
          </w:tcPr>
          <w:p w14:paraId="047F0F01"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6.6</w:t>
            </w:r>
          </w:p>
        </w:tc>
        <w:tc>
          <w:tcPr>
            <w:tcW w:w="1125" w:type="dxa"/>
            <w:noWrap/>
            <w:hideMark/>
          </w:tcPr>
          <w:p w14:paraId="196F3C22"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10.1</w:t>
            </w:r>
          </w:p>
        </w:tc>
        <w:tc>
          <w:tcPr>
            <w:tcW w:w="923" w:type="dxa"/>
            <w:noWrap/>
            <w:hideMark/>
          </w:tcPr>
          <w:p w14:paraId="5B62A29E"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13.3</w:t>
            </w:r>
          </w:p>
        </w:tc>
        <w:tc>
          <w:tcPr>
            <w:tcW w:w="1125" w:type="dxa"/>
            <w:noWrap/>
            <w:hideMark/>
          </w:tcPr>
          <w:p w14:paraId="72055F10"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22.0</w:t>
            </w:r>
          </w:p>
        </w:tc>
        <w:tc>
          <w:tcPr>
            <w:tcW w:w="1125" w:type="dxa"/>
            <w:noWrap/>
            <w:hideMark/>
          </w:tcPr>
          <w:p w14:paraId="531CD695"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28.8</w:t>
            </w:r>
          </w:p>
        </w:tc>
      </w:tr>
      <w:tr w:rsidR="00266664" w:rsidRPr="00266664" w14:paraId="3AE8E47A"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65E493C8"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Into Work Services</w:t>
            </w:r>
          </w:p>
        </w:tc>
        <w:tc>
          <w:tcPr>
            <w:tcW w:w="1512" w:type="dxa"/>
            <w:noWrap/>
            <w:hideMark/>
          </w:tcPr>
          <w:p w14:paraId="0D0640B1"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8.7</w:t>
            </w:r>
          </w:p>
        </w:tc>
        <w:tc>
          <w:tcPr>
            <w:tcW w:w="1125" w:type="dxa"/>
            <w:noWrap/>
            <w:hideMark/>
          </w:tcPr>
          <w:p w14:paraId="43EC8265"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3.6</w:t>
            </w:r>
          </w:p>
        </w:tc>
        <w:tc>
          <w:tcPr>
            <w:tcW w:w="1125" w:type="dxa"/>
            <w:noWrap/>
            <w:hideMark/>
          </w:tcPr>
          <w:p w14:paraId="63532A17"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4.9</w:t>
            </w:r>
          </w:p>
        </w:tc>
        <w:tc>
          <w:tcPr>
            <w:tcW w:w="923" w:type="dxa"/>
            <w:noWrap/>
            <w:hideMark/>
          </w:tcPr>
          <w:p w14:paraId="0882A68D"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9.2</w:t>
            </w:r>
          </w:p>
        </w:tc>
        <w:tc>
          <w:tcPr>
            <w:tcW w:w="1125" w:type="dxa"/>
            <w:noWrap/>
            <w:hideMark/>
          </w:tcPr>
          <w:p w14:paraId="173C1BCF"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14.7</w:t>
            </w:r>
          </w:p>
        </w:tc>
        <w:tc>
          <w:tcPr>
            <w:tcW w:w="1125" w:type="dxa"/>
            <w:noWrap/>
            <w:hideMark/>
          </w:tcPr>
          <w:p w14:paraId="78038A98"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15.5</w:t>
            </w:r>
          </w:p>
        </w:tc>
      </w:tr>
      <w:tr w:rsidR="00266664" w:rsidRPr="00266664" w14:paraId="43B9C005"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1391EE85"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Job clubs</w:t>
            </w:r>
          </w:p>
        </w:tc>
        <w:tc>
          <w:tcPr>
            <w:tcW w:w="1512" w:type="dxa"/>
            <w:noWrap/>
            <w:hideMark/>
          </w:tcPr>
          <w:p w14:paraId="607821C2"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7.2</w:t>
            </w:r>
          </w:p>
        </w:tc>
        <w:tc>
          <w:tcPr>
            <w:tcW w:w="1125" w:type="dxa"/>
            <w:noWrap/>
            <w:hideMark/>
          </w:tcPr>
          <w:p w14:paraId="7BB3E737"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2.7</w:t>
            </w:r>
          </w:p>
        </w:tc>
        <w:tc>
          <w:tcPr>
            <w:tcW w:w="1125" w:type="dxa"/>
            <w:noWrap/>
            <w:hideMark/>
          </w:tcPr>
          <w:p w14:paraId="3FBA1DB8"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4.2</w:t>
            </w:r>
          </w:p>
        </w:tc>
        <w:tc>
          <w:tcPr>
            <w:tcW w:w="923" w:type="dxa"/>
            <w:noWrap/>
            <w:hideMark/>
          </w:tcPr>
          <w:p w14:paraId="6212F5AE"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7.0</w:t>
            </w:r>
          </w:p>
        </w:tc>
        <w:tc>
          <w:tcPr>
            <w:tcW w:w="1125" w:type="dxa"/>
            <w:noWrap/>
            <w:hideMark/>
          </w:tcPr>
          <w:p w14:paraId="0C680C40"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12.6</w:t>
            </w:r>
          </w:p>
        </w:tc>
        <w:tc>
          <w:tcPr>
            <w:tcW w:w="1125" w:type="dxa"/>
            <w:noWrap/>
            <w:hideMark/>
          </w:tcPr>
          <w:p w14:paraId="0EAAA648"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13.2</w:t>
            </w:r>
          </w:p>
        </w:tc>
      </w:tr>
      <w:tr w:rsidR="00266664" w:rsidRPr="00266664" w14:paraId="6B6351AA"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48084B92"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Money Advice</w:t>
            </w:r>
          </w:p>
        </w:tc>
        <w:tc>
          <w:tcPr>
            <w:tcW w:w="1512" w:type="dxa"/>
            <w:noWrap/>
            <w:hideMark/>
          </w:tcPr>
          <w:p w14:paraId="0147EC05"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10.7</w:t>
            </w:r>
          </w:p>
        </w:tc>
        <w:tc>
          <w:tcPr>
            <w:tcW w:w="1125" w:type="dxa"/>
            <w:noWrap/>
            <w:hideMark/>
          </w:tcPr>
          <w:p w14:paraId="3F363656"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6.0</w:t>
            </w:r>
          </w:p>
        </w:tc>
        <w:tc>
          <w:tcPr>
            <w:tcW w:w="1125" w:type="dxa"/>
            <w:noWrap/>
            <w:hideMark/>
          </w:tcPr>
          <w:p w14:paraId="1DCF55C4"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9.1</w:t>
            </w:r>
          </w:p>
        </w:tc>
        <w:tc>
          <w:tcPr>
            <w:tcW w:w="923" w:type="dxa"/>
            <w:noWrap/>
            <w:hideMark/>
          </w:tcPr>
          <w:p w14:paraId="3619FAF3"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8.5</w:t>
            </w:r>
          </w:p>
        </w:tc>
        <w:tc>
          <w:tcPr>
            <w:tcW w:w="1125" w:type="dxa"/>
            <w:noWrap/>
            <w:hideMark/>
          </w:tcPr>
          <w:p w14:paraId="1DBCFF57"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14.3</w:t>
            </w:r>
          </w:p>
        </w:tc>
        <w:tc>
          <w:tcPr>
            <w:tcW w:w="1125" w:type="dxa"/>
            <w:noWrap/>
            <w:hideMark/>
          </w:tcPr>
          <w:p w14:paraId="769C75E2"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17.8</w:t>
            </w:r>
          </w:p>
        </w:tc>
      </w:tr>
      <w:tr w:rsidR="00266664" w:rsidRPr="00266664" w14:paraId="582A925A"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5C40DC9E"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PC use &amp; digital assistance</w:t>
            </w:r>
          </w:p>
        </w:tc>
        <w:tc>
          <w:tcPr>
            <w:tcW w:w="1512" w:type="dxa"/>
            <w:noWrap/>
            <w:hideMark/>
          </w:tcPr>
          <w:p w14:paraId="3F5C8EF6"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14.4</w:t>
            </w:r>
          </w:p>
        </w:tc>
        <w:tc>
          <w:tcPr>
            <w:tcW w:w="1125" w:type="dxa"/>
            <w:noWrap/>
            <w:hideMark/>
          </w:tcPr>
          <w:p w14:paraId="5CE54CFB"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11.5</w:t>
            </w:r>
          </w:p>
        </w:tc>
        <w:tc>
          <w:tcPr>
            <w:tcW w:w="1125" w:type="dxa"/>
            <w:noWrap/>
            <w:hideMark/>
          </w:tcPr>
          <w:p w14:paraId="63C71C50"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10.7</w:t>
            </w:r>
          </w:p>
        </w:tc>
        <w:tc>
          <w:tcPr>
            <w:tcW w:w="923" w:type="dxa"/>
            <w:noWrap/>
            <w:hideMark/>
          </w:tcPr>
          <w:p w14:paraId="68960ED0"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16.6</w:t>
            </w:r>
          </w:p>
        </w:tc>
        <w:tc>
          <w:tcPr>
            <w:tcW w:w="1125" w:type="dxa"/>
            <w:noWrap/>
            <w:hideMark/>
          </w:tcPr>
          <w:p w14:paraId="5FC33506"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20.3</w:t>
            </w:r>
          </w:p>
        </w:tc>
        <w:tc>
          <w:tcPr>
            <w:tcW w:w="1125" w:type="dxa"/>
            <w:noWrap/>
            <w:hideMark/>
          </w:tcPr>
          <w:p w14:paraId="5ED623DC"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25.1</w:t>
            </w:r>
          </w:p>
        </w:tc>
      </w:tr>
      <w:tr w:rsidR="00266664" w:rsidRPr="00266664" w14:paraId="6A744F75"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743D61F5"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Reading Groups</w:t>
            </w:r>
          </w:p>
        </w:tc>
        <w:tc>
          <w:tcPr>
            <w:tcW w:w="1512" w:type="dxa"/>
            <w:noWrap/>
            <w:hideMark/>
          </w:tcPr>
          <w:p w14:paraId="71E3D6FB"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7.2</w:t>
            </w:r>
          </w:p>
        </w:tc>
        <w:tc>
          <w:tcPr>
            <w:tcW w:w="1125" w:type="dxa"/>
            <w:noWrap/>
            <w:hideMark/>
          </w:tcPr>
          <w:p w14:paraId="4CBB5970"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7.4</w:t>
            </w:r>
          </w:p>
        </w:tc>
        <w:tc>
          <w:tcPr>
            <w:tcW w:w="1125" w:type="dxa"/>
            <w:noWrap/>
            <w:hideMark/>
          </w:tcPr>
          <w:p w14:paraId="4A62FA13"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4.9</w:t>
            </w:r>
          </w:p>
        </w:tc>
        <w:tc>
          <w:tcPr>
            <w:tcW w:w="923" w:type="dxa"/>
            <w:noWrap/>
            <w:hideMark/>
          </w:tcPr>
          <w:p w14:paraId="52208351"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8.5</w:t>
            </w:r>
          </w:p>
        </w:tc>
        <w:tc>
          <w:tcPr>
            <w:tcW w:w="1125" w:type="dxa"/>
            <w:noWrap/>
            <w:hideMark/>
          </w:tcPr>
          <w:p w14:paraId="445AA127"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9.4</w:t>
            </w:r>
          </w:p>
        </w:tc>
        <w:tc>
          <w:tcPr>
            <w:tcW w:w="1125" w:type="dxa"/>
            <w:noWrap/>
            <w:hideMark/>
          </w:tcPr>
          <w:p w14:paraId="63E53021"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6.8</w:t>
            </w:r>
          </w:p>
        </w:tc>
      </w:tr>
      <w:tr w:rsidR="00266664" w:rsidRPr="00266664" w14:paraId="5B6673EF" w14:textId="77777777" w:rsidTr="00AF59A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0B1923CF"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Volunteer opportunities</w:t>
            </w:r>
          </w:p>
        </w:tc>
        <w:tc>
          <w:tcPr>
            <w:tcW w:w="1512" w:type="dxa"/>
            <w:noWrap/>
            <w:hideMark/>
          </w:tcPr>
          <w:p w14:paraId="5E7F69AE"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9.7</w:t>
            </w:r>
          </w:p>
        </w:tc>
        <w:tc>
          <w:tcPr>
            <w:tcW w:w="1125" w:type="dxa"/>
            <w:noWrap/>
            <w:hideMark/>
          </w:tcPr>
          <w:p w14:paraId="59061BDD"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8.0</w:t>
            </w:r>
          </w:p>
        </w:tc>
        <w:tc>
          <w:tcPr>
            <w:tcW w:w="1125" w:type="dxa"/>
            <w:noWrap/>
            <w:hideMark/>
          </w:tcPr>
          <w:p w14:paraId="5A67DD74"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6.2</w:t>
            </w:r>
          </w:p>
        </w:tc>
        <w:tc>
          <w:tcPr>
            <w:tcW w:w="923" w:type="dxa"/>
            <w:noWrap/>
            <w:hideMark/>
          </w:tcPr>
          <w:p w14:paraId="5DA781C2"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10.0</w:t>
            </w:r>
          </w:p>
        </w:tc>
        <w:tc>
          <w:tcPr>
            <w:tcW w:w="1125" w:type="dxa"/>
            <w:noWrap/>
            <w:hideMark/>
          </w:tcPr>
          <w:p w14:paraId="7E29C86A"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13.3</w:t>
            </w:r>
          </w:p>
        </w:tc>
        <w:tc>
          <w:tcPr>
            <w:tcW w:w="1125" w:type="dxa"/>
            <w:noWrap/>
            <w:hideMark/>
          </w:tcPr>
          <w:p w14:paraId="23FA7BA7" w14:textId="77777777" w:rsidR="00266664" w:rsidRPr="00266664" w:rsidRDefault="00266664" w:rsidP="002666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14.2</w:t>
            </w:r>
          </w:p>
        </w:tc>
      </w:tr>
      <w:tr w:rsidR="00266664" w:rsidRPr="00266664" w14:paraId="0F485F96" w14:textId="77777777" w:rsidTr="00AF59A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14" w:type="dxa"/>
            <w:noWrap/>
            <w:hideMark/>
          </w:tcPr>
          <w:p w14:paraId="047A6F7F" w14:textId="77777777" w:rsidR="00266664" w:rsidRPr="00266664" w:rsidRDefault="00266664" w:rsidP="00266664">
            <w:pPr>
              <w:spacing w:after="0" w:line="240" w:lineRule="auto"/>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None of these</w:t>
            </w:r>
          </w:p>
        </w:tc>
        <w:tc>
          <w:tcPr>
            <w:tcW w:w="1512" w:type="dxa"/>
            <w:noWrap/>
            <w:hideMark/>
          </w:tcPr>
          <w:p w14:paraId="6813FC2E"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31.3</w:t>
            </w:r>
          </w:p>
        </w:tc>
        <w:tc>
          <w:tcPr>
            <w:tcW w:w="1125" w:type="dxa"/>
            <w:noWrap/>
            <w:hideMark/>
          </w:tcPr>
          <w:p w14:paraId="61BE4E85"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31.9</w:t>
            </w:r>
          </w:p>
        </w:tc>
        <w:tc>
          <w:tcPr>
            <w:tcW w:w="1125" w:type="dxa"/>
            <w:noWrap/>
            <w:hideMark/>
          </w:tcPr>
          <w:p w14:paraId="5CD72E0A"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39.6</w:t>
            </w:r>
          </w:p>
        </w:tc>
        <w:tc>
          <w:tcPr>
            <w:tcW w:w="923" w:type="dxa"/>
            <w:noWrap/>
            <w:hideMark/>
          </w:tcPr>
          <w:p w14:paraId="460E1AC9"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27.7</w:t>
            </w:r>
          </w:p>
        </w:tc>
        <w:tc>
          <w:tcPr>
            <w:tcW w:w="1125" w:type="dxa"/>
            <w:noWrap/>
            <w:hideMark/>
          </w:tcPr>
          <w:p w14:paraId="2626731A"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26.2</w:t>
            </w:r>
          </w:p>
        </w:tc>
        <w:tc>
          <w:tcPr>
            <w:tcW w:w="1125" w:type="dxa"/>
            <w:noWrap/>
            <w:hideMark/>
          </w:tcPr>
          <w:p w14:paraId="2C1A7D5F" w14:textId="77777777" w:rsidR="00266664" w:rsidRPr="00266664" w:rsidRDefault="00266664" w:rsidP="002666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66664">
              <w:rPr>
                <w:rFonts w:ascii="Calibri" w:eastAsia="Times New Roman" w:hAnsi="Calibri" w:cs="Calibri"/>
                <w:color w:val="000000"/>
                <w:sz w:val="24"/>
                <w:szCs w:val="24"/>
                <w:lang w:eastAsia="en-GB"/>
              </w:rPr>
              <w:t>24.7</w:t>
            </w:r>
          </w:p>
        </w:tc>
      </w:tr>
    </w:tbl>
    <w:p w14:paraId="7E83C94D" w14:textId="77777777" w:rsidR="00AF59AD" w:rsidRPr="00BA50FD" w:rsidRDefault="00AF59AD" w:rsidP="00AF59AD">
      <w:pPr>
        <w:rPr>
          <w:sz w:val="24"/>
          <w:szCs w:val="24"/>
        </w:rPr>
      </w:pPr>
      <w:r w:rsidRPr="00BA50FD">
        <w:rPr>
          <w:i/>
          <w:sz w:val="24"/>
          <w:szCs w:val="24"/>
        </w:rPr>
        <w:t>Respondents could select multiple options so the total will exceed 100%</w:t>
      </w:r>
      <w:r>
        <w:rPr>
          <w:i/>
          <w:sz w:val="24"/>
          <w:szCs w:val="24"/>
        </w:rPr>
        <w:t>.</w:t>
      </w:r>
    </w:p>
    <w:p w14:paraId="318E4599" w14:textId="4788B723" w:rsidR="007115BB" w:rsidRDefault="007115BB">
      <w:pPr>
        <w:spacing w:after="160" w:line="259" w:lineRule="auto"/>
        <w:rPr>
          <w:rFonts w:asciiTheme="majorHAnsi" w:eastAsiaTheme="majorEastAsia" w:hAnsiTheme="majorHAnsi" w:cstheme="majorBidi"/>
          <w:color w:val="2F5496" w:themeColor="accent1" w:themeShade="BF"/>
          <w:sz w:val="32"/>
          <w:szCs w:val="24"/>
        </w:rPr>
      </w:pPr>
      <w:r>
        <w:br w:type="page"/>
      </w:r>
    </w:p>
    <w:p w14:paraId="7DBD44C9" w14:textId="10429728" w:rsidR="00AE44F9" w:rsidRDefault="00823474" w:rsidP="004F00ED">
      <w:pPr>
        <w:pStyle w:val="Heading3"/>
      </w:pPr>
      <w:bookmarkStart w:id="68" w:name="_What_Other_Services_1"/>
      <w:bookmarkStart w:id="69" w:name="_Toc197967211"/>
      <w:bookmarkEnd w:id="68"/>
      <w:r>
        <w:lastRenderedPageBreak/>
        <w:t xml:space="preserve">What Other </w:t>
      </w:r>
      <w:r w:rsidR="00D23F10">
        <w:t>Activities or Events</w:t>
      </w:r>
      <w:r>
        <w:t xml:space="preserve"> Would You Like To See in Your Local Hub?</w:t>
      </w:r>
      <w:bookmarkEnd w:id="69"/>
    </w:p>
    <w:p w14:paraId="31F74C62" w14:textId="5D03B23A" w:rsidR="00A13530" w:rsidRPr="00A13530" w:rsidRDefault="00A13530" w:rsidP="00A13530">
      <w:pPr>
        <w:rPr>
          <w:i/>
          <w:iCs/>
          <w:color w:val="7030A0"/>
          <w:sz w:val="24"/>
          <w:szCs w:val="24"/>
        </w:rPr>
      </w:pPr>
      <w:hyperlink w:anchor="Appendix06" w:history="1">
        <w:r w:rsidRPr="00FD0EF8">
          <w:rPr>
            <w:rStyle w:val="Hyperlink"/>
            <w:i/>
            <w:iCs/>
            <w:sz w:val="24"/>
            <w:szCs w:val="24"/>
          </w:rPr>
          <w:t>Click here to return to the main report</w:t>
        </w:r>
      </w:hyperlink>
    </w:p>
    <w:p w14:paraId="754BF32F" w14:textId="77777777" w:rsidR="00AE44F9" w:rsidRDefault="00AE44F9" w:rsidP="00B6245C">
      <w:pPr>
        <w:spacing w:after="0"/>
        <w:rPr>
          <w:sz w:val="24"/>
          <w:szCs w:val="24"/>
        </w:rPr>
      </w:pPr>
    </w:p>
    <w:tbl>
      <w:tblPr>
        <w:tblStyle w:val="GridTable5Dark-Accent6"/>
        <w:tblW w:w="9209" w:type="dxa"/>
        <w:tblLook w:val="04E0" w:firstRow="1" w:lastRow="1" w:firstColumn="1" w:lastColumn="0" w:noHBand="0" w:noVBand="1"/>
      </w:tblPr>
      <w:tblGrid>
        <w:gridCol w:w="2263"/>
        <w:gridCol w:w="960"/>
        <w:gridCol w:w="960"/>
        <w:gridCol w:w="5026"/>
      </w:tblGrid>
      <w:tr w:rsidR="006D19CA" w:rsidRPr="004B4CAF" w14:paraId="4C5A618B"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68583487" w14:textId="77777777" w:rsidR="006D19CA" w:rsidRPr="004B4CAF" w:rsidRDefault="006D19CA" w:rsidP="00150AB2">
            <w:pPr>
              <w:spacing w:after="0" w:line="240" w:lineRule="auto"/>
              <w:rPr>
                <w:rFonts w:eastAsia="Times New Roman" w:cstheme="minorHAnsi"/>
                <w:sz w:val="24"/>
                <w:szCs w:val="24"/>
                <w:lang w:eastAsia="en-GB"/>
              </w:rPr>
            </w:pPr>
            <w:r w:rsidRPr="004B4CAF">
              <w:rPr>
                <w:rFonts w:eastAsia="Times New Roman" w:cstheme="minorHAnsi"/>
                <w:sz w:val="24"/>
                <w:szCs w:val="24"/>
                <w:lang w:eastAsia="en-GB"/>
              </w:rPr>
              <w:t>Theme</w:t>
            </w:r>
          </w:p>
        </w:tc>
        <w:tc>
          <w:tcPr>
            <w:tcW w:w="960" w:type="dxa"/>
            <w:noWrap/>
            <w:hideMark/>
          </w:tcPr>
          <w:p w14:paraId="1AE3FC68" w14:textId="77777777" w:rsidR="006D19CA" w:rsidRPr="004B4CAF" w:rsidRDefault="006D19CA"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4B4CAF">
              <w:rPr>
                <w:rFonts w:eastAsia="Times New Roman" w:cstheme="minorHAnsi"/>
                <w:sz w:val="24"/>
                <w:szCs w:val="24"/>
                <w:lang w:eastAsia="en-GB"/>
              </w:rPr>
              <w:t>No.</w:t>
            </w:r>
          </w:p>
        </w:tc>
        <w:tc>
          <w:tcPr>
            <w:tcW w:w="960" w:type="dxa"/>
            <w:noWrap/>
            <w:hideMark/>
          </w:tcPr>
          <w:p w14:paraId="3756E1B2" w14:textId="77777777" w:rsidR="006D19CA" w:rsidRPr="004B4CAF" w:rsidRDefault="006D19CA"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4B4CAF">
              <w:rPr>
                <w:rFonts w:eastAsia="Times New Roman" w:cstheme="minorHAnsi"/>
                <w:sz w:val="24"/>
                <w:szCs w:val="24"/>
                <w:lang w:eastAsia="en-GB"/>
              </w:rPr>
              <w:t>%</w:t>
            </w:r>
          </w:p>
        </w:tc>
        <w:tc>
          <w:tcPr>
            <w:tcW w:w="5026" w:type="dxa"/>
            <w:noWrap/>
            <w:hideMark/>
          </w:tcPr>
          <w:p w14:paraId="1B1D412F" w14:textId="77777777" w:rsidR="006D19CA" w:rsidRPr="004B4CAF" w:rsidRDefault="006D19CA"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4B4CAF">
              <w:rPr>
                <w:rFonts w:eastAsia="Times New Roman" w:cstheme="minorHAnsi"/>
                <w:sz w:val="24"/>
                <w:szCs w:val="24"/>
                <w:lang w:eastAsia="en-GB"/>
              </w:rPr>
              <w:t>Example Comments</w:t>
            </w:r>
          </w:p>
        </w:tc>
      </w:tr>
      <w:tr w:rsidR="006D19CA" w:rsidRPr="009446F0" w14:paraId="6DC5955F" w14:textId="77777777" w:rsidTr="00150AB2">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263" w:type="dxa"/>
            <w:hideMark/>
          </w:tcPr>
          <w:p w14:paraId="425CF78C" w14:textId="77777777" w:rsidR="006D19CA" w:rsidRPr="004B4CAF" w:rsidRDefault="006D19CA" w:rsidP="00150AB2">
            <w:pPr>
              <w:spacing w:after="0" w:line="240" w:lineRule="auto"/>
              <w:rPr>
                <w:rFonts w:eastAsia="Times New Roman" w:cstheme="minorHAnsi"/>
                <w:color w:val="000000"/>
                <w:sz w:val="24"/>
                <w:szCs w:val="24"/>
                <w:lang w:eastAsia="en-GB"/>
              </w:rPr>
            </w:pPr>
            <w:r w:rsidRPr="0092612A">
              <w:rPr>
                <w:rFonts w:eastAsia="Times New Roman" w:cstheme="minorHAnsi"/>
                <w:color w:val="000000"/>
                <w:sz w:val="24"/>
                <w:szCs w:val="24"/>
                <w:lang w:eastAsia="en-GB"/>
              </w:rPr>
              <w:t>Languages</w:t>
            </w:r>
          </w:p>
        </w:tc>
        <w:tc>
          <w:tcPr>
            <w:tcW w:w="960" w:type="dxa"/>
            <w:noWrap/>
            <w:hideMark/>
          </w:tcPr>
          <w:p w14:paraId="03919ED7"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7</w:t>
            </w:r>
          </w:p>
        </w:tc>
        <w:tc>
          <w:tcPr>
            <w:tcW w:w="960" w:type="dxa"/>
            <w:noWrap/>
            <w:hideMark/>
          </w:tcPr>
          <w:p w14:paraId="04873D94"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9.1</w:t>
            </w:r>
          </w:p>
        </w:tc>
        <w:tc>
          <w:tcPr>
            <w:tcW w:w="5026" w:type="dxa"/>
            <w:noWrap/>
            <w:hideMark/>
          </w:tcPr>
          <w:p w14:paraId="53521554" w14:textId="77777777" w:rsidR="006D19CA"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31A9F">
              <w:rPr>
                <w:i/>
                <w:sz w:val="24"/>
                <w:szCs w:val="24"/>
              </w:rPr>
              <w:t>Having activities that encourage learning or building on languages, especially Welsh.</w:t>
            </w:r>
          </w:p>
          <w:p w14:paraId="0F092B0F" w14:textId="77777777" w:rsidR="006D19CA" w:rsidRPr="009446F0"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C27DE4">
              <w:rPr>
                <w:i/>
                <w:sz w:val="24"/>
                <w:szCs w:val="24"/>
              </w:rPr>
              <w:t>Language exchanges but outside normal working hours</w:t>
            </w:r>
          </w:p>
        </w:tc>
      </w:tr>
      <w:tr w:rsidR="006D19CA" w:rsidRPr="004B4CAF" w14:paraId="348A5F7F" w14:textId="77777777" w:rsidTr="00150AB2">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263" w:type="dxa"/>
            <w:hideMark/>
          </w:tcPr>
          <w:p w14:paraId="50003CD2"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Health support</w:t>
            </w:r>
          </w:p>
        </w:tc>
        <w:tc>
          <w:tcPr>
            <w:tcW w:w="960" w:type="dxa"/>
            <w:noWrap/>
            <w:hideMark/>
          </w:tcPr>
          <w:p w14:paraId="342A1FED"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6</w:t>
            </w:r>
          </w:p>
        </w:tc>
        <w:tc>
          <w:tcPr>
            <w:tcW w:w="960" w:type="dxa"/>
            <w:noWrap/>
            <w:hideMark/>
          </w:tcPr>
          <w:p w14:paraId="4F17A68E"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7.8</w:t>
            </w:r>
          </w:p>
        </w:tc>
        <w:tc>
          <w:tcPr>
            <w:tcW w:w="5026" w:type="dxa"/>
            <w:noWrap/>
            <w:hideMark/>
          </w:tcPr>
          <w:p w14:paraId="595D7F29" w14:textId="77777777" w:rsidR="006D19CA"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266DA">
              <w:rPr>
                <w:i/>
                <w:sz w:val="24"/>
                <w:szCs w:val="24"/>
              </w:rPr>
              <w:t>Help with mental health and wellbeing</w:t>
            </w:r>
          </w:p>
          <w:p w14:paraId="72E41F1C" w14:textId="77777777" w:rsidR="006D19CA" w:rsidRPr="004B4CAF"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266DA">
              <w:rPr>
                <w:i/>
                <w:sz w:val="24"/>
                <w:szCs w:val="24"/>
              </w:rPr>
              <w:t xml:space="preserve">Dementia cafe, volunteering fairs, food cooperatives, health talks </w:t>
            </w:r>
            <w:proofErr w:type="spellStart"/>
            <w:r w:rsidRPr="008266DA">
              <w:rPr>
                <w:i/>
                <w:sz w:val="24"/>
                <w:szCs w:val="24"/>
              </w:rPr>
              <w:t>eg</w:t>
            </w:r>
            <w:proofErr w:type="spellEnd"/>
            <w:r w:rsidRPr="008266DA">
              <w:rPr>
                <w:i/>
                <w:sz w:val="24"/>
                <w:szCs w:val="24"/>
              </w:rPr>
              <w:t xml:space="preserve"> ADHD, parenting, dementia,  mobility aids support, mobility aids loan.</w:t>
            </w:r>
          </w:p>
        </w:tc>
      </w:tr>
      <w:tr w:rsidR="006D19CA" w:rsidRPr="004B4CAF" w14:paraId="424AAAFC" w14:textId="77777777" w:rsidTr="00150AB2">
        <w:trPr>
          <w:cnfStyle w:val="000000100000" w:firstRow="0" w:lastRow="0" w:firstColumn="0" w:lastColumn="0" w:oddVBand="0" w:evenVBand="0" w:oddHBand="1"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2263" w:type="dxa"/>
            <w:hideMark/>
          </w:tcPr>
          <w:p w14:paraId="3B7E5B63"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Arts / Crafts / Games</w:t>
            </w:r>
          </w:p>
        </w:tc>
        <w:tc>
          <w:tcPr>
            <w:tcW w:w="960" w:type="dxa"/>
            <w:noWrap/>
            <w:hideMark/>
          </w:tcPr>
          <w:p w14:paraId="7984AD0B"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6</w:t>
            </w:r>
          </w:p>
        </w:tc>
        <w:tc>
          <w:tcPr>
            <w:tcW w:w="960" w:type="dxa"/>
            <w:noWrap/>
            <w:hideMark/>
          </w:tcPr>
          <w:p w14:paraId="71EF7528"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7.8</w:t>
            </w:r>
          </w:p>
        </w:tc>
        <w:tc>
          <w:tcPr>
            <w:tcW w:w="5026" w:type="dxa"/>
            <w:noWrap/>
            <w:hideMark/>
          </w:tcPr>
          <w:p w14:paraId="0A6E6A9B" w14:textId="77777777" w:rsidR="006D19CA"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1043B4">
              <w:rPr>
                <w:i/>
                <w:sz w:val="24"/>
                <w:szCs w:val="24"/>
              </w:rPr>
              <w:t>Art for adults</w:t>
            </w:r>
          </w:p>
          <w:p w14:paraId="48FC8583" w14:textId="77777777" w:rsidR="006D19CA"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1263D">
              <w:rPr>
                <w:i/>
                <w:sz w:val="24"/>
                <w:szCs w:val="24"/>
              </w:rPr>
              <w:t>Knitting and crocheting</w:t>
            </w:r>
          </w:p>
          <w:p w14:paraId="1A9ADE31" w14:textId="77777777" w:rsidR="006D19CA" w:rsidRPr="004B4CAF"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1263D">
              <w:rPr>
                <w:i/>
                <w:sz w:val="24"/>
                <w:szCs w:val="24"/>
              </w:rPr>
              <w:t>Card Playing Group</w:t>
            </w:r>
          </w:p>
        </w:tc>
      </w:tr>
      <w:tr w:rsidR="006D19CA" w:rsidRPr="004B4CAF" w14:paraId="3820E3B1" w14:textId="77777777" w:rsidTr="00150AB2">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263" w:type="dxa"/>
            <w:hideMark/>
          </w:tcPr>
          <w:p w14:paraId="458E4D54"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Youth Focussed</w:t>
            </w:r>
          </w:p>
        </w:tc>
        <w:tc>
          <w:tcPr>
            <w:tcW w:w="960" w:type="dxa"/>
            <w:noWrap/>
            <w:hideMark/>
          </w:tcPr>
          <w:p w14:paraId="7F3969CD"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5</w:t>
            </w:r>
          </w:p>
        </w:tc>
        <w:tc>
          <w:tcPr>
            <w:tcW w:w="960" w:type="dxa"/>
            <w:noWrap/>
            <w:hideMark/>
          </w:tcPr>
          <w:p w14:paraId="589CD8F4"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6.5</w:t>
            </w:r>
          </w:p>
        </w:tc>
        <w:tc>
          <w:tcPr>
            <w:tcW w:w="5026" w:type="dxa"/>
            <w:noWrap/>
            <w:hideMark/>
          </w:tcPr>
          <w:p w14:paraId="143BEFAC" w14:textId="77777777" w:rsidR="006D19CA"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801B1">
              <w:rPr>
                <w:i/>
                <w:sz w:val="24"/>
                <w:szCs w:val="24"/>
              </w:rPr>
              <w:t>More social opportunities for youths</w:t>
            </w:r>
          </w:p>
          <w:p w14:paraId="5A664398" w14:textId="77777777" w:rsidR="006D19CA"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801B1">
              <w:rPr>
                <w:i/>
                <w:sz w:val="24"/>
                <w:szCs w:val="24"/>
              </w:rPr>
              <w:t>Something for Teenagers - Reading Challenges stop @ Primary School level</w:t>
            </w:r>
          </w:p>
          <w:p w14:paraId="203BFB35" w14:textId="77777777" w:rsidR="006D19CA" w:rsidRPr="004B4CAF"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801B1">
              <w:rPr>
                <w:i/>
                <w:sz w:val="24"/>
                <w:szCs w:val="24"/>
              </w:rPr>
              <w:t>Youth club for children</w:t>
            </w:r>
          </w:p>
        </w:tc>
      </w:tr>
      <w:tr w:rsidR="006D19CA" w:rsidRPr="004B4CAF" w14:paraId="3F7A8668" w14:textId="77777777" w:rsidTr="00150AB2">
        <w:trPr>
          <w:cnfStyle w:val="000000100000" w:firstRow="0" w:lastRow="0" w:firstColumn="0" w:lastColumn="0" w:oddVBand="0" w:evenVBand="0" w:oddHBand="1" w:evenHBand="0" w:firstRowFirstColumn="0" w:firstRowLastColumn="0" w:lastRowFirstColumn="0" w:lastRowLastColumn="0"/>
          <w:trHeight w:val="542"/>
        </w:trPr>
        <w:tc>
          <w:tcPr>
            <w:cnfStyle w:val="001000000000" w:firstRow="0" w:lastRow="0" w:firstColumn="1" w:lastColumn="0" w:oddVBand="0" w:evenVBand="0" w:oddHBand="0" w:evenHBand="0" w:firstRowFirstColumn="0" w:firstRowLastColumn="0" w:lastRowFirstColumn="0" w:lastRowLastColumn="0"/>
            <w:tcW w:w="2263" w:type="dxa"/>
            <w:hideMark/>
          </w:tcPr>
          <w:p w14:paraId="60CBC30F"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Life skills - Finance / Cleaning / DIY</w:t>
            </w:r>
          </w:p>
        </w:tc>
        <w:tc>
          <w:tcPr>
            <w:tcW w:w="960" w:type="dxa"/>
            <w:noWrap/>
            <w:hideMark/>
          </w:tcPr>
          <w:p w14:paraId="0406F46A"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4</w:t>
            </w:r>
          </w:p>
        </w:tc>
        <w:tc>
          <w:tcPr>
            <w:tcW w:w="960" w:type="dxa"/>
            <w:noWrap/>
            <w:hideMark/>
          </w:tcPr>
          <w:p w14:paraId="19DB3172"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5.2</w:t>
            </w:r>
          </w:p>
        </w:tc>
        <w:tc>
          <w:tcPr>
            <w:tcW w:w="5026" w:type="dxa"/>
            <w:noWrap/>
            <w:hideMark/>
          </w:tcPr>
          <w:p w14:paraId="090498F7" w14:textId="77777777" w:rsidR="006D19CA"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11BA2">
              <w:rPr>
                <w:i/>
                <w:sz w:val="24"/>
                <w:szCs w:val="24"/>
              </w:rPr>
              <w:t>'DIY for the terrified' type classes</w:t>
            </w:r>
          </w:p>
          <w:p w14:paraId="106CF833" w14:textId="77777777" w:rsidR="006D19CA" w:rsidRPr="004B4CAF"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E458B">
              <w:rPr>
                <w:i/>
                <w:sz w:val="24"/>
                <w:szCs w:val="24"/>
              </w:rPr>
              <w:t>life skills (finance, cleaning, household maintenance, mending, how to cope with emergencies) for young people</w:t>
            </w:r>
          </w:p>
        </w:tc>
      </w:tr>
      <w:tr w:rsidR="006D19CA" w:rsidRPr="004B4CAF" w14:paraId="05D3804B" w14:textId="77777777" w:rsidTr="00150AB2">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263" w:type="dxa"/>
            <w:hideMark/>
          </w:tcPr>
          <w:p w14:paraId="5A83215E"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Exercise Classes</w:t>
            </w:r>
          </w:p>
        </w:tc>
        <w:tc>
          <w:tcPr>
            <w:tcW w:w="960" w:type="dxa"/>
            <w:noWrap/>
            <w:hideMark/>
          </w:tcPr>
          <w:p w14:paraId="73A3E7F7"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4</w:t>
            </w:r>
          </w:p>
        </w:tc>
        <w:tc>
          <w:tcPr>
            <w:tcW w:w="960" w:type="dxa"/>
            <w:noWrap/>
            <w:hideMark/>
          </w:tcPr>
          <w:p w14:paraId="7206E03E"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5.2</w:t>
            </w:r>
          </w:p>
        </w:tc>
        <w:tc>
          <w:tcPr>
            <w:tcW w:w="5026" w:type="dxa"/>
            <w:noWrap/>
            <w:hideMark/>
          </w:tcPr>
          <w:p w14:paraId="0CD5B1EC" w14:textId="77777777" w:rsidR="006D19CA"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5734C7">
              <w:rPr>
                <w:i/>
                <w:sz w:val="24"/>
                <w:szCs w:val="24"/>
              </w:rPr>
              <w:t>Exercise for under 50s</w:t>
            </w:r>
          </w:p>
          <w:p w14:paraId="7D1766E6" w14:textId="77777777" w:rsidR="006D19CA" w:rsidRPr="004B4CAF"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31A9F">
              <w:rPr>
                <w:i/>
                <w:sz w:val="24"/>
                <w:szCs w:val="24"/>
              </w:rPr>
              <w:t>Exercise classes for over 70s NOT over 50s  - 20 years makes a big difference.</w:t>
            </w:r>
          </w:p>
        </w:tc>
      </w:tr>
      <w:tr w:rsidR="006D19CA" w:rsidRPr="004B4CAF" w14:paraId="27D472BB" w14:textId="77777777" w:rsidTr="00150AB2">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263" w:type="dxa"/>
            <w:hideMark/>
          </w:tcPr>
          <w:p w14:paraId="1DED5EBE"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Music related</w:t>
            </w:r>
          </w:p>
        </w:tc>
        <w:tc>
          <w:tcPr>
            <w:tcW w:w="960" w:type="dxa"/>
            <w:noWrap/>
            <w:hideMark/>
          </w:tcPr>
          <w:p w14:paraId="365859EB"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3</w:t>
            </w:r>
          </w:p>
        </w:tc>
        <w:tc>
          <w:tcPr>
            <w:tcW w:w="960" w:type="dxa"/>
            <w:noWrap/>
            <w:hideMark/>
          </w:tcPr>
          <w:p w14:paraId="767E5D5E"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3.9</w:t>
            </w:r>
          </w:p>
        </w:tc>
        <w:tc>
          <w:tcPr>
            <w:tcW w:w="5026" w:type="dxa"/>
            <w:noWrap/>
            <w:hideMark/>
          </w:tcPr>
          <w:p w14:paraId="68D0C68C" w14:textId="77777777" w:rsidR="006D19CA"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DB4C95">
              <w:rPr>
                <w:i/>
                <w:sz w:val="24"/>
                <w:szCs w:val="24"/>
              </w:rPr>
              <w:t xml:space="preserve">It would be nice if there were a </w:t>
            </w:r>
            <w:proofErr w:type="gramStart"/>
            <w:r w:rsidRPr="00DB4C95">
              <w:rPr>
                <w:i/>
                <w:sz w:val="24"/>
                <w:szCs w:val="24"/>
              </w:rPr>
              <w:t>piano</w:t>
            </w:r>
            <w:proofErr w:type="gramEnd"/>
            <w:r w:rsidRPr="00DB4C95">
              <w:rPr>
                <w:i/>
                <w:sz w:val="24"/>
                <w:szCs w:val="24"/>
              </w:rPr>
              <w:t xml:space="preserve"> so I don't need to go all the way to central (I recognize that this is probably not a pragmatic use of money)</w:t>
            </w:r>
          </w:p>
          <w:p w14:paraId="2C5DDC2D" w14:textId="77777777" w:rsidR="006D19CA" w:rsidRPr="004B4CAF"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049B2">
              <w:rPr>
                <w:i/>
                <w:sz w:val="24"/>
                <w:szCs w:val="24"/>
              </w:rPr>
              <w:t>Singing</w:t>
            </w:r>
          </w:p>
        </w:tc>
      </w:tr>
      <w:tr w:rsidR="006D19CA" w:rsidRPr="004B4CAF" w14:paraId="22080CF2" w14:textId="77777777" w:rsidTr="00150AB2">
        <w:trPr>
          <w:cnfStyle w:val="000000010000" w:firstRow="0" w:lastRow="0" w:firstColumn="0" w:lastColumn="0" w:oddVBand="0" w:evenVBand="0" w:oddHBand="0" w:evenHBand="1" w:firstRowFirstColumn="0" w:firstRowLastColumn="0" w:lastRowFirstColumn="0" w:lastRowLastColumn="0"/>
          <w:trHeight w:val="767"/>
        </w:trPr>
        <w:tc>
          <w:tcPr>
            <w:cnfStyle w:val="001000000000" w:firstRow="0" w:lastRow="0" w:firstColumn="1" w:lastColumn="0" w:oddVBand="0" w:evenVBand="0" w:oddHBand="0" w:evenHBand="0" w:firstRowFirstColumn="0" w:firstRowLastColumn="0" w:lastRowFirstColumn="0" w:lastRowLastColumn="0"/>
            <w:tcW w:w="2263" w:type="dxa"/>
            <w:hideMark/>
          </w:tcPr>
          <w:p w14:paraId="1C42353F"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Additional Learnin</w:t>
            </w:r>
            <w:r w:rsidRPr="004B4CAF">
              <w:rPr>
                <w:rFonts w:eastAsia="Times New Roman" w:cstheme="minorHAnsi"/>
                <w:b w:val="0"/>
                <w:bCs w:val="0"/>
                <w:color w:val="000000"/>
                <w:sz w:val="24"/>
                <w:szCs w:val="24"/>
                <w:lang w:eastAsia="en-GB"/>
              </w:rPr>
              <w:t>g</w:t>
            </w:r>
            <w:r w:rsidRPr="004B4CAF">
              <w:rPr>
                <w:rFonts w:eastAsia="Times New Roman" w:cstheme="minorHAnsi"/>
                <w:color w:val="000000"/>
                <w:sz w:val="24"/>
                <w:szCs w:val="24"/>
                <w:lang w:eastAsia="en-GB"/>
              </w:rPr>
              <w:t xml:space="preserve"> Needs Group</w:t>
            </w:r>
          </w:p>
        </w:tc>
        <w:tc>
          <w:tcPr>
            <w:tcW w:w="960" w:type="dxa"/>
            <w:noWrap/>
            <w:hideMark/>
          </w:tcPr>
          <w:p w14:paraId="3301660A"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3</w:t>
            </w:r>
          </w:p>
        </w:tc>
        <w:tc>
          <w:tcPr>
            <w:tcW w:w="960" w:type="dxa"/>
            <w:noWrap/>
            <w:hideMark/>
          </w:tcPr>
          <w:p w14:paraId="57B4514B"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3.9</w:t>
            </w:r>
          </w:p>
        </w:tc>
        <w:tc>
          <w:tcPr>
            <w:tcW w:w="5026" w:type="dxa"/>
            <w:noWrap/>
            <w:hideMark/>
          </w:tcPr>
          <w:p w14:paraId="3B9F84E9" w14:textId="77777777" w:rsidR="006D19CA"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62FEA">
              <w:rPr>
                <w:i/>
                <w:sz w:val="24"/>
                <w:szCs w:val="24"/>
              </w:rPr>
              <w:t>ALN sessions</w:t>
            </w:r>
          </w:p>
          <w:p w14:paraId="71BAB03D" w14:textId="77777777" w:rsidR="006D19CA" w:rsidRPr="004B4CAF"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C56C5A">
              <w:rPr>
                <w:i/>
                <w:sz w:val="24"/>
                <w:szCs w:val="24"/>
              </w:rPr>
              <w:t>Social groups for additional needs children</w:t>
            </w:r>
          </w:p>
        </w:tc>
      </w:tr>
      <w:tr w:rsidR="006D19CA" w:rsidRPr="004B4CAF" w14:paraId="42753B5D" w14:textId="77777777" w:rsidTr="00150AB2">
        <w:trPr>
          <w:cnfStyle w:val="000000100000" w:firstRow="0" w:lastRow="0" w:firstColumn="0" w:lastColumn="0" w:oddVBand="0" w:evenVBand="0" w:oddHBand="1" w:evenHBand="0" w:firstRowFirstColumn="0" w:firstRowLastColumn="0" w:lastRowFirstColumn="0" w:lastRowLastColumn="0"/>
          <w:trHeight w:val="692"/>
        </w:trPr>
        <w:tc>
          <w:tcPr>
            <w:cnfStyle w:val="001000000000" w:firstRow="0" w:lastRow="0" w:firstColumn="1" w:lastColumn="0" w:oddVBand="0" w:evenVBand="0" w:oddHBand="0" w:evenHBand="0" w:firstRowFirstColumn="0" w:firstRowLastColumn="0" w:lastRowFirstColumn="0" w:lastRowLastColumn="0"/>
            <w:tcW w:w="2263" w:type="dxa"/>
            <w:hideMark/>
          </w:tcPr>
          <w:p w14:paraId="29E57243"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Business / Career advice</w:t>
            </w:r>
          </w:p>
        </w:tc>
        <w:tc>
          <w:tcPr>
            <w:tcW w:w="960" w:type="dxa"/>
            <w:noWrap/>
            <w:hideMark/>
          </w:tcPr>
          <w:p w14:paraId="625D3FB7"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2</w:t>
            </w:r>
          </w:p>
        </w:tc>
        <w:tc>
          <w:tcPr>
            <w:tcW w:w="960" w:type="dxa"/>
            <w:noWrap/>
            <w:hideMark/>
          </w:tcPr>
          <w:p w14:paraId="2E624558"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2.6</w:t>
            </w:r>
          </w:p>
        </w:tc>
        <w:tc>
          <w:tcPr>
            <w:tcW w:w="5026" w:type="dxa"/>
            <w:noWrap/>
            <w:hideMark/>
          </w:tcPr>
          <w:p w14:paraId="0B0B1019" w14:textId="77777777" w:rsidR="006D19CA" w:rsidRPr="004B4CAF"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5F4174">
              <w:rPr>
                <w:i/>
                <w:sz w:val="24"/>
                <w:szCs w:val="24"/>
              </w:rPr>
              <w:t>Business / Career Advise</w:t>
            </w:r>
          </w:p>
        </w:tc>
      </w:tr>
      <w:tr w:rsidR="006D19CA" w:rsidRPr="004B4CAF" w14:paraId="66A4805F" w14:textId="77777777" w:rsidTr="00150AB2">
        <w:trPr>
          <w:cnfStyle w:val="000000010000" w:firstRow="0" w:lastRow="0" w:firstColumn="0" w:lastColumn="0" w:oddVBand="0" w:evenVBand="0" w:oddHBand="0" w:evenHBand="1"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263" w:type="dxa"/>
            <w:hideMark/>
          </w:tcPr>
          <w:p w14:paraId="2673460A"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Book Club</w:t>
            </w:r>
          </w:p>
        </w:tc>
        <w:tc>
          <w:tcPr>
            <w:tcW w:w="960" w:type="dxa"/>
            <w:noWrap/>
            <w:hideMark/>
          </w:tcPr>
          <w:p w14:paraId="2F52ACA6"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2</w:t>
            </w:r>
          </w:p>
        </w:tc>
        <w:tc>
          <w:tcPr>
            <w:tcW w:w="960" w:type="dxa"/>
            <w:noWrap/>
            <w:hideMark/>
          </w:tcPr>
          <w:p w14:paraId="11B62CEE"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2.6</w:t>
            </w:r>
          </w:p>
        </w:tc>
        <w:tc>
          <w:tcPr>
            <w:tcW w:w="5026" w:type="dxa"/>
            <w:noWrap/>
            <w:hideMark/>
          </w:tcPr>
          <w:p w14:paraId="14E66B06" w14:textId="77777777" w:rsidR="006D19CA" w:rsidRPr="004B4CAF"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176F7">
              <w:rPr>
                <w:i/>
                <w:sz w:val="24"/>
                <w:szCs w:val="24"/>
              </w:rPr>
              <w:t>book club</w:t>
            </w:r>
          </w:p>
        </w:tc>
      </w:tr>
      <w:tr w:rsidR="006D19CA" w:rsidRPr="004B4CAF" w14:paraId="778FF40C" w14:textId="77777777" w:rsidTr="00150AB2">
        <w:trPr>
          <w:cnfStyle w:val="000000100000" w:firstRow="0" w:lastRow="0" w:firstColumn="0" w:lastColumn="0" w:oddVBand="0" w:evenVBand="0" w:oddHBand="1" w:evenHBand="0" w:firstRowFirstColumn="0" w:firstRowLastColumn="0" w:lastRowFirstColumn="0" w:lastRowLastColumn="0"/>
          <w:trHeight w:val="132"/>
        </w:trPr>
        <w:tc>
          <w:tcPr>
            <w:cnfStyle w:val="001000000000" w:firstRow="0" w:lastRow="0" w:firstColumn="1" w:lastColumn="0" w:oddVBand="0" w:evenVBand="0" w:oddHBand="0" w:evenHBand="0" w:firstRowFirstColumn="0" w:firstRowLastColumn="0" w:lastRowFirstColumn="0" w:lastRowLastColumn="0"/>
            <w:tcW w:w="2263" w:type="dxa"/>
            <w:hideMark/>
          </w:tcPr>
          <w:p w14:paraId="4FDDA962"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lastRenderedPageBreak/>
              <w:t>Use of a room</w:t>
            </w:r>
          </w:p>
        </w:tc>
        <w:tc>
          <w:tcPr>
            <w:tcW w:w="960" w:type="dxa"/>
            <w:noWrap/>
            <w:hideMark/>
          </w:tcPr>
          <w:p w14:paraId="05B7EB86"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2</w:t>
            </w:r>
          </w:p>
        </w:tc>
        <w:tc>
          <w:tcPr>
            <w:tcW w:w="960" w:type="dxa"/>
            <w:noWrap/>
            <w:hideMark/>
          </w:tcPr>
          <w:p w14:paraId="7BD31BC3"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2.6</w:t>
            </w:r>
          </w:p>
        </w:tc>
        <w:tc>
          <w:tcPr>
            <w:tcW w:w="5026" w:type="dxa"/>
            <w:noWrap/>
          </w:tcPr>
          <w:p w14:paraId="6CDD0EDC" w14:textId="77777777" w:rsidR="006D19CA" w:rsidRPr="004B4CAF"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4A043B">
              <w:rPr>
                <w:i/>
                <w:sz w:val="24"/>
                <w:szCs w:val="24"/>
              </w:rPr>
              <w:t>Use of a room that good organisations for local people can use free!!!!</w:t>
            </w:r>
          </w:p>
        </w:tc>
      </w:tr>
      <w:tr w:rsidR="006D19CA" w:rsidRPr="004B4CAF" w14:paraId="30C2BCC3" w14:textId="77777777" w:rsidTr="00150AB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63" w:type="dxa"/>
            <w:hideMark/>
          </w:tcPr>
          <w:p w14:paraId="68926060"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History</w:t>
            </w:r>
          </w:p>
        </w:tc>
        <w:tc>
          <w:tcPr>
            <w:tcW w:w="960" w:type="dxa"/>
            <w:noWrap/>
            <w:hideMark/>
          </w:tcPr>
          <w:p w14:paraId="528831FE"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2</w:t>
            </w:r>
          </w:p>
        </w:tc>
        <w:tc>
          <w:tcPr>
            <w:tcW w:w="960" w:type="dxa"/>
            <w:noWrap/>
            <w:hideMark/>
          </w:tcPr>
          <w:p w14:paraId="4DF2C56C"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2.6</w:t>
            </w:r>
          </w:p>
        </w:tc>
        <w:tc>
          <w:tcPr>
            <w:tcW w:w="5026" w:type="dxa"/>
            <w:noWrap/>
            <w:hideMark/>
          </w:tcPr>
          <w:p w14:paraId="758CAC81" w14:textId="46FFA8EF" w:rsidR="006D19CA" w:rsidRPr="004B4CAF"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37CE0">
              <w:rPr>
                <w:i/>
                <w:sz w:val="24"/>
                <w:szCs w:val="24"/>
              </w:rPr>
              <w:t>Local history talks</w:t>
            </w:r>
          </w:p>
        </w:tc>
      </w:tr>
      <w:tr w:rsidR="006D19CA" w:rsidRPr="004B4CAF" w14:paraId="598D2A19" w14:textId="77777777" w:rsidTr="00150AB2">
        <w:trPr>
          <w:cnfStyle w:val="000000100000" w:firstRow="0" w:lastRow="0" w:firstColumn="0" w:lastColumn="0" w:oddVBand="0" w:evenVBand="0" w:oddHBand="1" w:evenHBand="0" w:firstRowFirstColumn="0" w:firstRowLastColumn="0" w:lastRowFirstColumn="0" w:lastRowLastColumn="0"/>
          <w:trHeight w:val="402"/>
        </w:trPr>
        <w:tc>
          <w:tcPr>
            <w:cnfStyle w:val="001000000000" w:firstRow="0" w:lastRow="0" w:firstColumn="1" w:lastColumn="0" w:oddVBand="0" w:evenVBand="0" w:oddHBand="0" w:evenHBand="0" w:firstRowFirstColumn="0" w:firstRowLastColumn="0" w:lastRowFirstColumn="0" w:lastRowLastColumn="0"/>
            <w:tcW w:w="2263" w:type="dxa"/>
            <w:hideMark/>
          </w:tcPr>
          <w:p w14:paraId="39D04DE5"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 xml:space="preserve">Gardening </w:t>
            </w:r>
          </w:p>
        </w:tc>
        <w:tc>
          <w:tcPr>
            <w:tcW w:w="960" w:type="dxa"/>
            <w:noWrap/>
            <w:hideMark/>
          </w:tcPr>
          <w:p w14:paraId="074927DB"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2</w:t>
            </w:r>
          </w:p>
        </w:tc>
        <w:tc>
          <w:tcPr>
            <w:tcW w:w="960" w:type="dxa"/>
            <w:noWrap/>
            <w:hideMark/>
          </w:tcPr>
          <w:p w14:paraId="1C8AB1FC" w14:textId="77777777" w:rsidR="006D19CA" w:rsidRPr="004B4CAF" w:rsidRDefault="006D19CA"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2.6</w:t>
            </w:r>
          </w:p>
        </w:tc>
        <w:tc>
          <w:tcPr>
            <w:tcW w:w="5026" w:type="dxa"/>
            <w:noWrap/>
            <w:hideMark/>
          </w:tcPr>
          <w:p w14:paraId="0FDAD795" w14:textId="17418107" w:rsidR="006D19CA" w:rsidRPr="004B4CAF" w:rsidRDefault="006D19C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0E2DDA">
              <w:rPr>
                <w:i/>
                <w:sz w:val="24"/>
                <w:szCs w:val="24"/>
              </w:rPr>
              <w:t>Community gardening</w:t>
            </w:r>
          </w:p>
        </w:tc>
      </w:tr>
      <w:tr w:rsidR="006D19CA" w:rsidRPr="004B4CAF" w14:paraId="297963E4" w14:textId="77777777" w:rsidTr="00150AB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hideMark/>
          </w:tcPr>
          <w:p w14:paraId="1794D90D"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Misc.</w:t>
            </w:r>
          </w:p>
        </w:tc>
        <w:tc>
          <w:tcPr>
            <w:tcW w:w="960" w:type="dxa"/>
            <w:noWrap/>
            <w:hideMark/>
          </w:tcPr>
          <w:p w14:paraId="445784A4"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32</w:t>
            </w:r>
          </w:p>
        </w:tc>
        <w:tc>
          <w:tcPr>
            <w:tcW w:w="960" w:type="dxa"/>
            <w:noWrap/>
            <w:hideMark/>
          </w:tcPr>
          <w:p w14:paraId="6C8854E7" w14:textId="77777777" w:rsidR="006D19CA" w:rsidRPr="004B4CAF" w:rsidRDefault="006D19CA"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41.6</w:t>
            </w:r>
          </w:p>
        </w:tc>
        <w:tc>
          <w:tcPr>
            <w:tcW w:w="5026" w:type="dxa"/>
            <w:noWrap/>
            <w:hideMark/>
          </w:tcPr>
          <w:p w14:paraId="452E0D24" w14:textId="77777777" w:rsidR="006D19CA"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025531">
              <w:rPr>
                <w:i/>
                <w:sz w:val="24"/>
                <w:szCs w:val="24"/>
              </w:rPr>
              <w:t>Combat sports</w:t>
            </w:r>
            <w:r w:rsidRPr="004B4CAF">
              <w:rPr>
                <w:i/>
                <w:sz w:val="24"/>
                <w:szCs w:val="24"/>
              </w:rPr>
              <w:t> </w:t>
            </w:r>
          </w:p>
          <w:p w14:paraId="12BAF539" w14:textId="77777777" w:rsidR="006D19CA"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AF57FF">
              <w:rPr>
                <w:i/>
                <w:sz w:val="24"/>
                <w:szCs w:val="24"/>
              </w:rPr>
              <w:t xml:space="preserve">All above are amazing ideas concern would be how </w:t>
            </w:r>
            <w:proofErr w:type="spellStart"/>
            <w:r w:rsidRPr="00AF57FF">
              <w:rPr>
                <w:i/>
                <w:sz w:val="24"/>
                <w:szCs w:val="24"/>
              </w:rPr>
              <w:t>its</w:t>
            </w:r>
            <w:proofErr w:type="spellEnd"/>
            <w:r w:rsidRPr="00AF57FF">
              <w:rPr>
                <w:i/>
                <w:sz w:val="24"/>
                <w:szCs w:val="24"/>
              </w:rPr>
              <w:t xml:space="preserve"> all funded.</w:t>
            </w:r>
          </w:p>
          <w:p w14:paraId="295E48B3" w14:textId="77777777" w:rsidR="006D19CA"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5207F3">
              <w:rPr>
                <w:i/>
                <w:sz w:val="24"/>
                <w:szCs w:val="24"/>
              </w:rPr>
              <w:t>People at hand to keep us informed about buses when events s are on</w:t>
            </w:r>
          </w:p>
          <w:p w14:paraId="2117CF53" w14:textId="77777777" w:rsidR="006D19CA" w:rsidRPr="004B4CAF" w:rsidRDefault="006D19C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5207F3">
              <w:rPr>
                <w:i/>
                <w:sz w:val="24"/>
                <w:szCs w:val="24"/>
              </w:rPr>
              <w:t>An actual library would be good.</w:t>
            </w:r>
          </w:p>
        </w:tc>
      </w:tr>
      <w:tr w:rsidR="006D19CA" w:rsidRPr="004B4CAF" w14:paraId="2F71B200" w14:textId="77777777" w:rsidTr="00150AB2">
        <w:trPr>
          <w:cnfStyle w:val="010000000000" w:firstRow="0" w:lastRow="1" w:firstColumn="0" w:lastColumn="0" w:oddVBand="0" w:evenVBand="0" w:oddHBand="0" w:evenHBand="0" w:firstRowFirstColumn="0" w:firstRowLastColumn="0" w:lastRowFirstColumn="0" w:lastRowLastColumn="0"/>
          <w:trHeight w:val="380"/>
        </w:trPr>
        <w:tc>
          <w:tcPr>
            <w:cnfStyle w:val="001000000000" w:firstRow="0" w:lastRow="0" w:firstColumn="1" w:lastColumn="0" w:oddVBand="0" w:evenVBand="0" w:oddHBand="0" w:evenHBand="0" w:firstRowFirstColumn="0" w:firstRowLastColumn="0" w:lastRowFirstColumn="0" w:lastRowLastColumn="0"/>
            <w:tcW w:w="2263" w:type="dxa"/>
            <w:hideMark/>
          </w:tcPr>
          <w:p w14:paraId="30F9F945" w14:textId="77777777" w:rsidR="006D19CA" w:rsidRPr="004B4CAF" w:rsidRDefault="006D19CA" w:rsidP="00150AB2">
            <w:pPr>
              <w:spacing w:after="0" w:line="240" w:lineRule="auto"/>
              <w:rPr>
                <w:rFonts w:eastAsia="Times New Roman" w:cstheme="minorHAnsi"/>
                <w:color w:val="000000"/>
                <w:sz w:val="24"/>
                <w:szCs w:val="24"/>
                <w:lang w:eastAsia="en-GB"/>
              </w:rPr>
            </w:pPr>
            <w:r w:rsidRPr="004B4CAF">
              <w:rPr>
                <w:rFonts w:eastAsia="Times New Roman" w:cstheme="minorHAnsi"/>
                <w:color w:val="000000"/>
                <w:sz w:val="24"/>
                <w:szCs w:val="24"/>
                <w:lang w:eastAsia="en-GB"/>
              </w:rPr>
              <w:t>Total Respondents</w:t>
            </w:r>
          </w:p>
        </w:tc>
        <w:tc>
          <w:tcPr>
            <w:tcW w:w="960" w:type="dxa"/>
            <w:noWrap/>
            <w:hideMark/>
          </w:tcPr>
          <w:p w14:paraId="00DCA4EF" w14:textId="77777777" w:rsidR="006D19CA" w:rsidRPr="004B4CAF" w:rsidRDefault="006D19CA" w:rsidP="00150AB2">
            <w:pPr>
              <w:spacing w:after="0" w:line="240" w:lineRule="auto"/>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77</w:t>
            </w:r>
          </w:p>
        </w:tc>
        <w:tc>
          <w:tcPr>
            <w:tcW w:w="960" w:type="dxa"/>
            <w:noWrap/>
            <w:hideMark/>
          </w:tcPr>
          <w:p w14:paraId="2BB028A3" w14:textId="77777777" w:rsidR="006D19CA" w:rsidRPr="004B4CAF" w:rsidRDefault="006D19CA" w:rsidP="00150AB2">
            <w:pPr>
              <w:spacing w:after="0" w:line="240" w:lineRule="auto"/>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w:t>
            </w:r>
          </w:p>
        </w:tc>
        <w:tc>
          <w:tcPr>
            <w:tcW w:w="5026" w:type="dxa"/>
            <w:noWrap/>
            <w:hideMark/>
          </w:tcPr>
          <w:p w14:paraId="2013B774" w14:textId="77777777" w:rsidR="006D19CA" w:rsidRPr="004B4CAF" w:rsidRDefault="006D19CA" w:rsidP="00150AB2">
            <w:pPr>
              <w:spacing w:after="0" w:line="240" w:lineRule="auto"/>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4B4CAF">
              <w:rPr>
                <w:rFonts w:eastAsia="Times New Roman" w:cstheme="minorHAnsi"/>
                <w:color w:val="000000"/>
                <w:sz w:val="24"/>
                <w:szCs w:val="24"/>
                <w:lang w:eastAsia="en-GB"/>
              </w:rPr>
              <w:t> </w:t>
            </w:r>
          </w:p>
        </w:tc>
      </w:tr>
    </w:tbl>
    <w:p w14:paraId="2E96EBB0" w14:textId="4C095FDF" w:rsidR="00AF59AD" w:rsidRPr="00BA50FD" w:rsidRDefault="00B3439A" w:rsidP="00AF59AD">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2F072A0D" w14:textId="77777777" w:rsidR="007115BB" w:rsidRDefault="007115BB">
      <w:pPr>
        <w:spacing w:after="160" w:line="259" w:lineRule="auto"/>
        <w:rPr>
          <w:rFonts w:asciiTheme="majorHAnsi" w:eastAsiaTheme="majorEastAsia" w:hAnsiTheme="majorHAnsi" w:cstheme="majorBidi"/>
          <w:color w:val="2F5496" w:themeColor="accent1" w:themeShade="BF"/>
          <w:sz w:val="32"/>
          <w:szCs w:val="24"/>
        </w:rPr>
      </w:pPr>
      <w:r>
        <w:br w:type="page"/>
      </w:r>
    </w:p>
    <w:p w14:paraId="50DA5756" w14:textId="34130C08" w:rsidR="00AE44F9" w:rsidRDefault="00D14785" w:rsidP="004F00ED">
      <w:pPr>
        <w:pStyle w:val="Heading3"/>
      </w:pPr>
      <w:bookmarkStart w:id="70" w:name="_What_Services_Would"/>
      <w:bookmarkStart w:id="71" w:name="_Toc197967212"/>
      <w:bookmarkEnd w:id="70"/>
      <w:r>
        <w:lastRenderedPageBreak/>
        <w:t xml:space="preserve">What </w:t>
      </w:r>
      <w:r w:rsidR="00175F3C">
        <w:t>Activities or Events</w:t>
      </w:r>
      <w:r>
        <w:t xml:space="preserve"> Would You Like To See in Your Local Hub</w:t>
      </w:r>
      <w:r w:rsidR="00AE44F9">
        <w:t>?  Breakdown by Demographic and Geography</w:t>
      </w:r>
      <w:bookmarkEnd w:id="71"/>
    </w:p>
    <w:p w14:paraId="3C2BD394" w14:textId="08CCC6CA" w:rsidR="00A13530" w:rsidRPr="00A13530" w:rsidRDefault="00A13530" w:rsidP="00A13530">
      <w:pPr>
        <w:rPr>
          <w:i/>
          <w:iCs/>
          <w:color w:val="7030A0"/>
          <w:sz w:val="24"/>
          <w:szCs w:val="24"/>
        </w:rPr>
      </w:pPr>
      <w:hyperlink w:anchor="Appendix07" w:history="1">
        <w:r w:rsidRPr="00FD0EF8">
          <w:rPr>
            <w:rStyle w:val="Hyperlink"/>
            <w:i/>
            <w:iCs/>
            <w:sz w:val="24"/>
            <w:szCs w:val="24"/>
          </w:rPr>
          <w:t>Click here to return to the main report</w:t>
        </w:r>
      </w:hyperlink>
    </w:p>
    <w:p w14:paraId="744D343F" w14:textId="77777777" w:rsidR="00AE44F9" w:rsidRDefault="00AE44F9" w:rsidP="00B6245C">
      <w:pPr>
        <w:spacing w:after="0"/>
        <w:rPr>
          <w:sz w:val="24"/>
          <w:szCs w:val="24"/>
        </w:rPr>
      </w:pPr>
    </w:p>
    <w:tbl>
      <w:tblPr>
        <w:tblStyle w:val="GridTable5Dark-Accent6"/>
        <w:tblW w:w="9274" w:type="dxa"/>
        <w:tblLook w:val="04A0" w:firstRow="1" w:lastRow="0" w:firstColumn="1" w:lastColumn="0" w:noHBand="0" w:noVBand="1"/>
      </w:tblPr>
      <w:tblGrid>
        <w:gridCol w:w="2788"/>
        <w:gridCol w:w="1462"/>
        <w:gridCol w:w="960"/>
        <w:gridCol w:w="960"/>
        <w:gridCol w:w="960"/>
        <w:gridCol w:w="960"/>
        <w:gridCol w:w="1184"/>
      </w:tblGrid>
      <w:tr w:rsidR="00EF1207" w:rsidRPr="0092534D" w14:paraId="48E06CFE" w14:textId="77777777" w:rsidTr="00EF1207">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Borders>
              <w:right w:val="single" w:sz="4" w:space="0" w:color="FFFFFF" w:themeColor="background1"/>
            </w:tcBorders>
          </w:tcPr>
          <w:p w14:paraId="7ADB9EC6" w14:textId="77777777" w:rsidR="00EF1207" w:rsidRPr="0092534D" w:rsidRDefault="00EF1207" w:rsidP="008F7F05">
            <w:pPr>
              <w:spacing w:after="0" w:line="240" w:lineRule="auto"/>
              <w:jc w:val="right"/>
              <w:rPr>
                <w:rFonts w:ascii="Calibri" w:eastAsia="Times New Roman" w:hAnsi="Calibri" w:cs="Calibri"/>
                <w:sz w:val="24"/>
                <w:szCs w:val="24"/>
                <w:lang w:eastAsia="en-GB"/>
              </w:rPr>
            </w:pPr>
          </w:p>
        </w:tc>
        <w:tc>
          <w:tcPr>
            <w:tcW w:w="1359" w:type="dxa"/>
            <w:tcBorders>
              <w:left w:val="single" w:sz="4" w:space="0" w:color="FFFFFF" w:themeColor="background1"/>
              <w:right w:val="single" w:sz="4" w:space="0" w:color="FFFFFF" w:themeColor="background1"/>
            </w:tcBorders>
            <w:noWrap/>
            <w:hideMark/>
          </w:tcPr>
          <w:p w14:paraId="39105A38" w14:textId="69853E01" w:rsidR="00EF1207" w:rsidRPr="0092534D" w:rsidRDefault="00EF1207" w:rsidP="008F7F0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2534D">
              <w:rPr>
                <w:rFonts w:ascii="Calibri" w:eastAsia="Times New Roman" w:hAnsi="Calibri" w:cs="Calibri"/>
                <w:sz w:val="24"/>
                <w:szCs w:val="24"/>
                <w:lang w:eastAsia="en-GB"/>
              </w:rPr>
              <w:t>All respondents</w:t>
            </w:r>
          </w:p>
        </w:tc>
        <w:tc>
          <w:tcPr>
            <w:tcW w:w="960" w:type="dxa"/>
            <w:tcBorders>
              <w:left w:val="single" w:sz="4" w:space="0" w:color="FFFFFF" w:themeColor="background1"/>
              <w:right w:val="single" w:sz="4" w:space="0" w:color="FFFFFF" w:themeColor="background1"/>
            </w:tcBorders>
            <w:noWrap/>
            <w:hideMark/>
          </w:tcPr>
          <w:p w14:paraId="4361E5B1" w14:textId="25EC30B1" w:rsidR="00EF1207" w:rsidRPr="0092534D" w:rsidRDefault="00EF1207" w:rsidP="008F7F0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2534D">
              <w:rPr>
                <w:rFonts w:ascii="Calibri" w:eastAsia="Times New Roman" w:hAnsi="Calibri" w:cs="Calibri"/>
                <w:sz w:val="24"/>
                <w:szCs w:val="24"/>
                <w:lang w:eastAsia="en-GB"/>
              </w:rPr>
              <w:t>Under 35</w:t>
            </w:r>
          </w:p>
        </w:tc>
        <w:tc>
          <w:tcPr>
            <w:tcW w:w="960" w:type="dxa"/>
            <w:tcBorders>
              <w:left w:val="single" w:sz="4" w:space="0" w:color="FFFFFF" w:themeColor="background1"/>
              <w:right w:val="single" w:sz="4" w:space="0" w:color="FFFFFF" w:themeColor="background1"/>
            </w:tcBorders>
            <w:noWrap/>
            <w:hideMark/>
          </w:tcPr>
          <w:p w14:paraId="1DB59EDB" w14:textId="6A0BB081" w:rsidR="00EF1207" w:rsidRPr="0092534D" w:rsidRDefault="00EF1207" w:rsidP="008F7F0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2534D">
              <w:rPr>
                <w:rFonts w:ascii="Calibri" w:eastAsia="Times New Roman" w:hAnsi="Calibri" w:cs="Calibri"/>
                <w:sz w:val="24"/>
                <w:szCs w:val="24"/>
                <w:lang w:eastAsia="en-GB"/>
              </w:rPr>
              <w:t>55+</w:t>
            </w:r>
          </w:p>
        </w:tc>
        <w:tc>
          <w:tcPr>
            <w:tcW w:w="960" w:type="dxa"/>
            <w:tcBorders>
              <w:left w:val="single" w:sz="4" w:space="0" w:color="FFFFFF" w:themeColor="background1"/>
              <w:right w:val="single" w:sz="4" w:space="0" w:color="FFFFFF" w:themeColor="background1"/>
            </w:tcBorders>
            <w:noWrap/>
            <w:hideMark/>
          </w:tcPr>
          <w:p w14:paraId="5B9BEC15" w14:textId="3847B341" w:rsidR="00EF1207" w:rsidRPr="0092534D" w:rsidRDefault="00EF1207" w:rsidP="008F7F0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2534D">
              <w:rPr>
                <w:rFonts w:ascii="Calibri" w:eastAsia="Times New Roman" w:hAnsi="Calibri" w:cs="Calibri"/>
                <w:sz w:val="24"/>
                <w:szCs w:val="24"/>
                <w:lang w:eastAsia="en-GB"/>
              </w:rPr>
              <w:t xml:space="preserve">Female </w:t>
            </w:r>
          </w:p>
        </w:tc>
        <w:tc>
          <w:tcPr>
            <w:tcW w:w="960" w:type="dxa"/>
            <w:tcBorders>
              <w:left w:val="single" w:sz="4" w:space="0" w:color="FFFFFF" w:themeColor="background1"/>
              <w:right w:val="single" w:sz="4" w:space="0" w:color="FFFFFF" w:themeColor="background1"/>
            </w:tcBorders>
            <w:noWrap/>
            <w:hideMark/>
          </w:tcPr>
          <w:p w14:paraId="07BCC822" w14:textId="2FECFA4F" w:rsidR="00EF1207" w:rsidRPr="0092534D" w:rsidRDefault="00EF1207" w:rsidP="008F7F0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2534D">
              <w:rPr>
                <w:rFonts w:ascii="Calibri" w:eastAsia="Times New Roman" w:hAnsi="Calibri" w:cs="Calibri"/>
                <w:sz w:val="24"/>
                <w:szCs w:val="24"/>
                <w:lang w:eastAsia="en-GB"/>
              </w:rPr>
              <w:t xml:space="preserve">Male </w:t>
            </w:r>
          </w:p>
        </w:tc>
        <w:tc>
          <w:tcPr>
            <w:tcW w:w="1103" w:type="dxa"/>
            <w:tcBorders>
              <w:left w:val="single" w:sz="4" w:space="0" w:color="FFFFFF" w:themeColor="background1"/>
            </w:tcBorders>
            <w:noWrap/>
            <w:hideMark/>
          </w:tcPr>
          <w:p w14:paraId="70568668" w14:textId="3F3ADA54" w:rsidR="00EF1207" w:rsidRPr="0092534D" w:rsidRDefault="00EF1207" w:rsidP="008F7F05">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2534D">
              <w:rPr>
                <w:rFonts w:ascii="Calibri" w:eastAsia="Times New Roman" w:hAnsi="Calibri" w:cs="Calibri"/>
                <w:sz w:val="24"/>
                <w:szCs w:val="24"/>
                <w:lang w:eastAsia="en-GB"/>
              </w:rPr>
              <w:t>Ethnically Diverse</w:t>
            </w:r>
          </w:p>
        </w:tc>
      </w:tr>
      <w:tr w:rsidR="00EF1207" w:rsidRPr="0092534D" w14:paraId="4A30FA1D" w14:textId="77777777" w:rsidTr="00EF120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Borders>
              <w:right w:val="single" w:sz="4" w:space="0" w:color="FFFFFF" w:themeColor="background1"/>
            </w:tcBorders>
            <w:shd w:val="clear" w:color="auto" w:fill="27A096"/>
          </w:tcPr>
          <w:p w14:paraId="6AC2D4A9" w14:textId="5F28F1F4" w:rsidR="00EF1207" w:rsidRPr="0092534D" w:rsidRDefault="00EF1207" w:rsidP="008F7F05">
            <w:pPr>
              <w:spacing w:after="0" w:line="240" w:lineRule="auto"/>
              <w:rPr>
                <w:rFonts w:ascii="Calibri" w:eastAsia="Times New Roman" w:hAnsi="Calibri" w:cs="Calibri"/>
                <w:color w:val="FFFFFF" w:themeColor="background1"/>
                <w:sz w:val="24"/>
                <w:szCs w:val="24"/>
                <w:lang w:eastAsia="en-GB"/>
              </w:rPr>
            </w:pPr>
            <w:r w:rsidRPr="0092534D">
              <w:rPr>
                <w:rFonts w:ascii="Calibri" w:eastAsia="Times New Roman" w:hAnsi="Calibri" w:cs="Calibri"/>
                <w:color w:val="FFFFFF" w:themeColor="background1"/>
                <w:sz w:val="24"/>
                <w:szCs w:val="24"/>
                <w:lang w:eastAsia="en-GB"/>
              </w:rPr>
              <w:t>Base</w:t>
            </w:r>
          </w:p>
        </w:tc>
        <w:tc>
          <w:tcPr>
            <w:tcW w:w="1359" w:type="dxa"/>
            <w:tcBorders>
              <w:left w:val="single" w:sz="4" w:space="0" w:color="FFFFFF" w:themeColor="background1"/>
              <w:right w:val="single" w:sz="4" w:space="0" w:color="FFFFFF" w:themeColor="background1"/>
            </w:tcBorders>
            <w:shd w:val="clear" w:color="auto" w:fill="27A096"/>
            <w:noWrap/>
          </w:tcPr>
          <w:p w14:paraId="4F654D68" w14:textId="73625A7E"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2534D">
              <w:rPr>
                <w:rFonts w:ascii="Calibri" w:eastAsia="Times New Roman" w:hAnsi="Calibri" w:cs="Calibri"/>
                <w:b/>
                <w:bCs/>
                <w:color w:val="FFFFFF" w:themeColor="background1"/>
                <w:sz w:val="24"/>
                <w:szCs w:val="24"/>
                <w:lang w:eastAsia="en-GB"/>
              </w:rPr>
              <w:t>1907</w:t>
            </w:r>
          </w:p>
        </w:tc>
        <w:tc>
          <w:tcPr>
            <w:tcW w:w="960" w:type="dxa"/>
            <w:tcBorders>
              <w:left w:val="single" w:sz="4" w:space="0" w:color="FFFFFF" w:themeColor="background1"/>
              <w:right w:val="single" w:sz="4" w:space="0" w:color="FFFFFF" w:themeColor="background1"/>
            </w:tcBorders>
            <w:shd w:val="clear" w:color="auto" w:fill="27A096"/>
            <w:noWrap/>
          </w:tcPr>
          <w:p w14:paraId="7C576BD7" w14:textId="0C0054E4"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2534D">
              <w:rPr>
                <w:rFonts w:ascii="Calibri" w:eastAsia="Times New Roman" w:hAnsi="Calibri" w:cs="Calibri"/>
                <w:b/>
                <w:bCs/>
                <w:color w:val="FFFFFF" w:themeColor="background1"/>
                <w:sz w:val="24"/>
                <w:szCs w:val="24"/>
                <w:lang w:eastAsia="en-GB"/>
              </w:rPr>
              <w:t>236</w:t>
            </w:r>
          </w:p>
        </w:tc>
        <w:tc>
          <w:tcPr>
            <w:tcW w:w="960" w:type="dxa"/>
            <w:tcBorders>
              <w:left w:val="single" w:sz="4" w:space="0" w:color="FFFFFF" w:themeColor="background1"/>
              <w:right w:val="single" w:sz="4" w:space="0" w:color="FFFFFF" w:themeColor="background1"/>
            </w:tcBorders>
            <w:shd w:val="clear" w:color="auto" w:fill="27A096"/>
            <w:noWrap/>
          </w:tcPr>
          <w:p w14:paraId="40D107DF" w14:textId="6723E00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2534D">
              <w:rPr>
                <w:rFonts w:ascii="Calibri" w:eastAsia="Times New Roman" w:hAnsi="Calibri" w:cs="Calibri"/>
                <w:b/>
                <w:bCs/>
                <w:color w:val="FFFFFF" w:themeColor="background1"/>
                <w:sz w:val="24"/>
                <w:szCs w:val="24"/>
                <w:lang w:eastAsia="en-GB"/>
              </w:rPr>
              <w:t>837</w:t>
            </w:r>
          </w:p>
        </w:tc>
        <w:tc>
          <w:tcPr>
            <w:tcW w:w="960" w:type="dxa"/>
            <w:tcBorders>
              <w:left w:val="single" w:sz="4" w:space="0" w:color="FFFFFF" w:themeColor="background1"/>
              <w:right w:val="single" w:sz="4" w:space="0" w:color="FFFFFF" w:themeColor="background1"/>
            </w:tcBorders>
            <w:shd w:val="clear" w:color="auto" w:fill="27A096"/>
            <w:noWrap/>
          </w:tcPr>
          <w:p w14:paraId="2E27DE17" w14:textId="7E800699"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2534D">
              <w:rPr>
                <w:rFonts w:ascii="Calibri" w:eastAsia="Times New Roman" w:hAnsi="Calibri" w:cs="Calibri"/>
                <w:b/>
                <w:bCs/>
                <w:color w:val="FFFFFF" w:themeColor="background1"/>
                <w:sz w:val="24"/>
                <w:szCs w:val="24"/>
                <w:lang w:eastAsia="en-GB"/>
              </w:rPr>
              <w:t>857</w:t>
            </w:r>
          </w:p>
        </w:tc>
        <w:tc>
          <w:tcPr>
            <w:tcW w:w="960" w:type="dxa"/>
            <w:tcBorders>
              <w:left w:val="single" w:sz="4" w:space="0" w:color="FFFFFF" w:themeColor="background1"/>
              <w:right w:val="single" w:sz="4" w:space="0" w:color="FFFFFF" w:themeColor="background1"/>
            </w:tcBorders>
            <w:shd w:val="clear" w:color="auto" w:fill="27A096"/>
            <w:noWrap/>
          </w:tcPr>
          <w:p w14:paraId="4A7FD74C" w14:textId="7E33DBFB"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2534D">
              <w:rPr>
                <w:rFonts w:ascii="Calibri" w:eastAsia="Times New Roman" w:hAnsi="Calibri" w:cs="Calibri"/>
                <w:b/>
                <w:bCs/>
                <w:color w:val="FFFFFF" w:themeColor="background1"/>
                <w:sz w:val="24"/>
                <w:szCs w:val="24"/>
                <w:lang w:eastAsia="en-GB"/>
              </w:rPr>
              <w:t>718</w:t>
            </w:r>
          </w:p>
        </w:tc>
        <w:tc>
          <w:tcPr>
            <w:tcW w:w="1103" w:type="dxa"/>
            <w:tcBorders>
              <w:left w:val="single" w:sz="4" w:space="0" w:color="FFFFFF" w:themeColor="background1"/>
            </w:tcBorders>
            <w:shd w:val="clear" w:color="auto" w:fill="27A096"/>
            <w:noWrap/>
          </w:tcPr>
          <w:p w14:paraId="25734844" w14:textId="7534B832"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92534D">
              <w:rPr>
                <w:rFonts w:ascii="Calibri" w:eastAsia="Times New Roman" w:hAnsi="Calibri" w:cs="Calibri"/>
                <w:b/>
                <w:bCs/>
                <w:color w:val="FFFFFF" w:themeColor="background1"/>
                <w:sz w:val="24"/>
                <w:szCs w:val="24"/>
                <w:lang w:eastAsia="en-GB"/>
              </w:rPr>
              <w:t>338</w:t>
            </w:r>
          </w:p>
        </w:tc>
      </w:tr>
      <w:tr w:rsidR="00EF1207" w:rsidRPr="0092534D" w14:paraId="72CFEDFC" w14:textId="77777777" w:rsidTr="00EF120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2DAB65CA" w14:textId="2F96BBB4"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Basic cooking classes</w:t>
            </w:r>
          </w:p>
        </w:tc>
        <w:tc>
          <w:tcPr>
            <w:tcW w:w="1359" w:type="dxa"/>
            <w:noWrap/>
            <w:hideMark/>
          </w:tcPr>
          <w:p w14:paraId="64C22489" w14:textId="6AC1F39B"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21.7</w:t>
            </w:r>
          </w:p>
        </w:tc>
        <w:tc>
          <w:tcPr>
            <w:tcW w:w="960" w:type="dxa"/>
            <w:noWrap/>
            <w:hideMark/>
          </w:tcPr>
          <w:p w14:paraId="07009AED"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35.2</w:t>
            </w:r>
          </w:p>
        </w:tc>
        <w:tc>
          <w:tcPr>
            <w:tcW w:w="960" w:type="dxa"/>
            <w:noWrap/>
            <w:hideMark/>
          </w:tcPr>
          <w:p w14:paraId="3D4432F1"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13.0</w:t>
            </w:r>
          </w:p>
        </w:tc>
        <w:tc>
          <w:tcPr>
            <w:tcW w:w="960" w:type="dxa"/>
            <w:noWrap/>
            <w:hideMark/>
          </w:tcPr>
          <w:p w14:paraId="7C630DE8"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25.1</w:t>
            </w:r>
          </w:p>
        </w:tc>
        <w:tc>
          <w:tcPr>
            <w:tcW w:w="960" w:type="dxa"/>
            <w:noWrap/>
            <w:hideMark/>
          </w:tcPr>
          <w:p w14:paraId="7F196C9F"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17.5</w:t>
            </w:r>
          </w:p>
        </w:tc>
        <w:tc>
          <w:tcPr>
            <w:tcW w:w="1103" w:type="dxa"/>
            <w:noWrap/>
            <w:hideMark/>
          </w:tcPr>
          <w:p w14:paraId="0D690CF8"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34.9</w:t>
            </w:r>
          </w:p>
        </w:tc>
      </w:tr>
      <w:tr w:rsidR="00EF1207" w:rsidRPr="0092534D" w14:paraId="048B31B0" w14:textId="77777777" w:rsidTr="00EF120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0FDD791F" w14:textId="44ABB9D6"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Bereavement support groups</w:t>
            </w:r>
          </w:p>
        </w:tc>
        <w:tc>
          <w:tcPr>
            <w:tcW w:w="1359" w:type="dxa"/>
            <w:noWrap/>
            <w:hideMark/>
          </w:tcPr>
          <w:p w14:paraId="2DE9C11A" w14:textId="56623022"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20.8</w:t>
            </w:r>
          </w:p>
        </w:tc>
        <w:tc>
          <w:tcPr>
            <w:tcW w:w="960" w:type="dxa"/>
            <w:noWrap/>
            <w:hideMark/>
          </w:tcPr>
          <w:p w14:paraId="7BA1D34A"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26.3</w:t>
            </w:r>
          </w:p>
        </w:tc>
        <w:tc>
          <w:tcPr>
            <w:tcW w:w="960" w:type="dxa"/>
            <w:noWrap/>
            <w:hideMark/>
          </w:tcPr>
          <w:p w14:paraId="0A33BDB7"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17.1</w:t>
            </w:r>
          </w:p>
        </w:tc>
        <w:tc>
          <w:tcPr>
            <w:tcW w:w="960" w:type="dxa"/>
            <w:noWrap/>
            <w:hideMark/>
          </w:tcPr>
          <w:p w14:paraId="7E01C475"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25.2</w:t>
            </w:r>
          </w:p>
        </w:tc>
        <w:tc>
          <w:tcPr>
            <w:tcW w:w="960" w:type="dxa"/>
            <w:noWrap/>
            <w:hideMark/>
          </w:tcPr>
          <w:p w14:paraId="24DAB870"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16.4</w:t>
            </w:r>
          </w:p>
        </w:tc>
        <w:tc>
          <w:tcPr>
            <w:tcW w:w="1103" w:type="dxa"/>
            <w:noWrap/>
            <w:hideMark/>
          </w:tcPr>
          <w:p w14:paraId="75E264F2"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21.6</w:t>
            </w:r>
          </w:p>
        </w:tc>
      </w:tr>
      <w:tr w:rsidR="00EF1207" w:rsidRPr="0092534D" w14:paraId="2977212F" w14:textId="77777777" w:rsidTr="00EF120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09749E9E" w14:textId="0B053198"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Craft groups</w:t>
            </w:r>
          </w:p>
        </w:tc>
        <w:tc>
          <w:tcPr>
            <w:tcW w:w="1359" w:type="dxa"/>
            <w:noWrap/>
            <w:hideMark/>
          </w:tcPr>
          <w:p w14:paraId="6AFDDF83" w14:textId="45D14C9B"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25.0</w:t>
            </w:r>
          </w:p>
        </w:tc>
        <w:tc>
          <w:tcPr>
            <w:tcW w:w="960" w:type="dxa"/>
            <w:noWrap/>
            <w:hideMark/>
          </w:tcPr>
          <w:p w14:paraId="287495BC"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38.1</w:t>
            </w:r>
          </w:p>
        </w:tc>
        <w:tc>
          <w:tcPr>
            <w:tcW w:w="960" w:type="dxa"/>
            <w:noWrap/>
            <w:hideMark/>
          </w:tcPr>
          <w:p w14:paraId="1BA10B91"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19.8</w:t>
            </w:r>
          </w:p>
        </w:tc>
        <w:tc>
          <w:tcPr>
            <w:tcW w:w="960" w:type="dxa"/>
            <w:noWrap/>
            <w:hideMark/>
          </w:tcPr>
          <w:p w14:paraId="0C456AFB"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34.3</w:t>
            </w:r>
          </w:p>
        </w:tc>
        <w:tc>
          <w:tcPr>
            <w:tcW w:w="960" w:type="dxa"/>
            <w:noWrap/>
            <w:hideMark/>
          </w:tcPr>
          <w:p w14:paraId="5E25E697"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15.2</w:t>
            </w:r>
          </w:p>
        </w:tc>
        <w:tc>
          <w:tcPr>
            <w:tcW w:w="1103" w:type="dxa"/>
            <w:noWrap/>
            <w:hideMark/>
          </w:tcPr>
          <w:p w14:paraId="6F0C0CAA"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33.7</w:t>
            </w:r>
          </w:p>
        </w:tc>
      </w:tr>
      <w:tr w:rsidR="00EF1207" w:rsidRPr="0092534D" w14:paraId="37812750" w14:textId="77777777" w:rsidTr="00EF120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64328B60" w14:textId="614C4871"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Creative Writing / arts</w:t>
            </w:r>
          </w:p>
        </w:tc>
        <w:tc>
          <w:tcPr>
            <w:tcW w:w="1359" w:type="dxa"/>
            <w:noWrap/>
            <w:hideMark/>
          </w:tcPr>
          <w:p w14:paraId="5A40E1D6" w14:textId="22A30CE6"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21.3</w:t>
            </w:r>
          </w:p>
        </w:tc>
        <w:tc>
          <w:tcPr>
            <w:tcW w:w="960" w:type="dxa"/>
            <w:noWrap/>
            <w:hideMark/>
          </w:tcPr>
          <w:p w14:paraId="0624BFD0"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33.5</w:t>
            </w:r>
          </w:p>
        </w:tc>
        <w:tc>
          <w:tcPr>
            <w:tcW w:w="960" w:type="dxa"/>
            <w:noWrap/>
            <w:hideMark/>
          </w:tcPr>
          <w:p w14:paraId="4ADF45B6"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14.9</w:t>
            </w:r>
          </w:p>
        </w:tc>
        <w:tc>
          <w:tcPr>
            <w:tcW w:w="960" w:type="dxa"/>
            <w:noWrap/>
            <w:hideMark/>
          </w:tcPr>
          <w:p w14:paraId="728224F7"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26.6</w:t>
            </w:r>
          </w:p>
        </w:tc>
        <w:tc>
          <w:tcPr>
            <w:tcW w:w="960" w:type="dxa"/>
            <w:noWrap/>
            <w:hideMark/>
          </w:tcPr>
          <w:p w14:paraId="05D10D5F"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16.4</w:t>
            </w:r>
          </w:p>
        </w:tc>
        <w:tc>
          <w:tcPr>
            <w:tcW w:w="1103" w:type="dxa"/>
            <w:noWrap/>
            <w:hideMark/>
          </w:tcPr>
          <w:p w14:paraId="3FFAAFE2"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32.2</w:t>
            </w:r>
          </w:p>
        </w:tc>
      </w:tr>
      <w:tr w:rsidR="00EF1207" w:rsidRPr="0092534D" w14:paraId="5AE309E5" w14:textId="77777777" w:rsidTr="00EF120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6759A6A2" w14:textId="4684080B"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Exercise classes for over 50’s e.g. Tai Chi</w:t>
            </w:r>
          </w:p>
        </w:tc>
        <w:tc>
          <w:tcPr>
            <w:tcW w:w="1359" w:type="dxa"/>
            <w:noWrap/>
            <w:hideMark/>
          </w:tcPr>
          <w:p w14:paraId="70CE01D3" w14:textId="2F8A4A85"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28.3</w:t>
            </w:r>
          </w:p>
        </w:tc>
        <w:tc>
          <w:tcPr>
            <w:tcW w:w="960" w:type="dxa"/>
            <w:noWrap/>
            <w:hideMark/>
          </w:tcPr>
          <w:p w14:paraId="2A28ECB9"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19.9</w:t>
            </w:r>
          </w:p>
        </w:tc>
        <w:tc>
          <w:tcPr>
            <w:tcW w:w="960" w:type="dxa"/>
            <w:noWrap/>
            <w:hideMark/>
          </w:tcPr>
          <w:p w14:paraId="7F0E2C6D"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34.2</w:t>
            </w:r>
          </w:p>
        </w:tc>
        <w:tc>
          <w:tcPr>
            <w:tcW w:w="960" w:type="dxa"/>
            <w:noWrap/>
            <w:hideMark/>
          </w:tcPr>
          <w:p w14:paraId="5DCB4CC7"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36.5</w:t>
            </w:r>
          </w:p>
        </w:tc>
        <w:tc>
          <w:tcPr>
            <w:tcW w:w="960" w:type="dxa"/>
            <w:noWrap/>
            <w:hideMark/>
          </w:tcPr>
          <w:p w14:paraId="5B4D5FCF"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20.1</w:t>
            </w:r>
          </w:p>
        </w:tc>
        <w:tc>
          <w:tcPr>
            <w:tcW w:w="1103" w:type="dxa"/>
            <w:noWrap/>
            <w:hideMark/>
          </w:tcPr>
          <w:p w14:paraId="42616928"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32.0</w:t>
            </w:r>
          </w:p>
        </w:tc>
      </w:tr>
      <w:tr w:rsidR="00EF1207" w:rsidRPr="0092534D" w14:paraId="6F99CA8A" w14:textId="77777777" w:rsidTr="00EF120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757C86C0" w14:textId="5235648A"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Family History activities</w:t>
            </w:r>
          </w:p>
        </w:tc>
        <w:tc>
          <w:tcPr>
            <w:tcW w:w="1359" w:type="dxa"/>
            <w:noWrap/>
            <w:hideMark/>
          </w:tcPr>
          <w:p w14:paraId="52FF79EC" w14:textId="6BD21500"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19.6</w:t>
            </w:r>
          </w:p>
        </w:tc>
        <w:tc>
          <w:tcPr>
            <w:tcW w:w="960" w:type="dxa"/>
            <w:noWrap/>
            <w:hideMark/>
          </w:tcPr>
          <w:p w14:paraId="2DF52382"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18.2</w:t>
            </w:r>
          </w:p>
        </w:tc>
        <w:tc>
          <w:tcPr>
            <w:tcW w:w="960" w:type="dxa"/>
            <w:noWrap/>
            <w:hideMark/>
          </w:tcPr>
          <w:p w14:paraId="306004B9"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20.4</w:t>
            </w:r>
          </w:p>
        </w:tc>
        <w:tc>
          <w:tcPr>
            <w:tcW w:w="960" w:type="dxa"/>
            <w:noWrap/>
            <w:hideMark/>
          </w:tcPr>
          <w:p w14:paraId="6EA20685"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22.2</w:t>
            </w:r>
          </w:p>
        </w:tc>
        <w:tc>
          <w:tcPr>
            <w:tcW w:w="960" w:type="dxa"/>
            <w:noWrap/>
            <w:hideMark/>
          </w:tcPr>
          <w:p w14:paraId="58E109EF"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18.2</w:t>
            </w:r>
          </w:p>
        </w:tc>
        <w:tc>
          <w:tcPr>
            <w:tcW w:w="1103" w:type="dxa"/>
            <w:noWrap/>
            <w:hideMark/>
          </w:tcPr>
          <w:p w14:paraId="4C470C23"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15.7</w:t>
            </w:r>
          </w:p>
        </w:tc>
      </w:tr>
      <w:tr w:rsidR="00EF1207" w:rsidRPr="0092534D" w14:paraId="34BAF6E1" w14:textId="77777777" w:rsidTr="00EF120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2185E732" w14:textId="655ED41A"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Fitness activities e.g. walking groups</w:t>
            </w:r>
          </w:p>
        </w:tc>
        <w:tc>
          <w:tcPr>
            <w:tcW w:w="1359" w:type="dxa"/>
            <w:noWrap/>
            <w:hideMark/>
          </w:tcPr>
          <w:p w14:paraId="79FC1221" w14:textId="1DBE1DB2"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31.7</w:t>
            </w:r>
          </w:p>
        </w:tc>
        <w:tc>
          <w:tcPr>
            <w:tcW w:w="960" w:type="dxa"/>
            <w:noWrap/>
            <w:hideMark/>
          </w:tcPr>
          <w:p w14:paraId="565081E2"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36.9</w:t>
            </w:r>
          </w:p>
        </w:tc>
        <w:tc>
          <w:tcPr>
            <w:tcW w:w="960" w:type="dxa"/>
            <w:noWrap/>
            <w:hideMark/>
          </w:tcPr>
          <w:p w14:paraId="6993ABB7"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29.6</w:t>
            </w:r>
          </w:p>
        </w:tc>
        <w:tc>
          <w:tcPr>
            <w:tcW w:w="960" w:type="dxa"/>
            <w:noWrap/>
            <w:hideMark/>
          </w:tcPr>
          <w:p w14:paraId="612F8BE8"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35.9</w:t>
            </w:r>
          </w:p>
        </w:tc>
        <w:tc>
          <w:tcPr>
            <w:tcW w:w="960" w:type="dxa"/>
            <w:noWrap/>
            <w:hideMark/>
          </w:tcPr>
          <w:p w14:paraId="781729DB"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28.4</w:t>
            </w:r>
          </w:p>
        </w:tc>
        <w:tc>
          <w:tcPr>
            <w:tcW w:w="1103" w:type="dxa"/>
            <w:noWrap/>
            <w:hideMark/>
          </w:tcPr>
          <w:p w14:paraId="2BADA9F3"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37.9</w:t>
            </w:r>
          </w:p>
        </w:tc>
      </w:tr>
      <w:tr w:rsidR="00EF1207" w:rsidRPr="0092534D" w14:paraId="313801AA" w14:textId="77777777" w:rsidTr="00EF120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499F41A5" w14:textId="01FBDEB6"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Hobby and Interest Groups e.g. Craft, Jigsaw, Lego, Gardening clubs</w:t>
            </w:r>
          </w:p>
        </w:tc>
        <w:tc>
          <w:tcPr>
            <w:tcW w:w="1359" w:type="dxa"/>
            <w:noWrap/>
            <w:hideMark/>
          </w:tcPr>
          <w:p w14:paraId="039DD68E" w14:textId="1EDAC409"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26.8</w:t>
            </w:r>
          </w:p>
        </w:tc>
        <w:tc>
          <w:tcPr>
            <w:tcW w:w="960" w:type="dxa"/>
            <w:noWrap/>
            <w:hideMark/>
          </w:tcPr>
          <w:p w14:paraId="593CBDA2"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34.7</w:t>
            </w:r>
          </w:p>
        </w:tc>
        <w:tc>
          <w:tcPr>
            <w:tcW w:w="960" w:type="dxa"/>
            <w:noWrap/>
            <w:hideMark/>
          </w:tcPr>
          <w:p w14:paraId="0A43C499"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19.6</w:t>
            </w:r>
          </w:p>
        </w:tc>
        <w:tc>
          <w:tcPr>
            <w:tcW w:w="960" w:type="dxa"/>
            <w:noWrap/>
            <w:hideMark/>
          </w:tcPr>
          <w:p w14:paraId="64D9E5C4"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34.4</w:t>
            </w:r>
          </w:p>
        </w:tc>
        <w:tc>
          <w:tcPr>
            <w:tcW w:w="960" w:type="dxa"/>
            <w:noWrap/>
            <w:hideMark/>
          </w:tcPr>
          <w:p w14:paraId="16507549"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20.5</w:t>
            </w:r>
          </w:p>
        </w:tc>
        <w:tc>
          <w:tcPr>
            <w:tcW w:w="1103" w:type="dxa"/>
            <w:noWrap/>
            <w:hideMark/>
          </w:tcPr>
          <w:p w14:paraId="27B02645"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34.6</w:t>
            </w:r>
          </w:p>
        </w:tc>
      </w:tr>
      <w:tr w:rsidR="00EF1207" w:rsidRPr="0092534D" w14:paraId="3F16AF7E" w14:textId="77777777" w:rsidTr="00EF120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7D51FC00" w14:textId="369BA9DC"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Homework clubs</w:t>
            </w:r>
          </w:p>
        </w:tc>
        <w:tc>
          <w:tcPr>
            <w:tcW w:w="1359" w:type="dxa"/>
            <w:noWrap/>
            <w:hideMark/>
          </w:tcPr>
          <w:p w14:paraId="4CA4B338" w14:textId="29DF79D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18.1</w:t>
            </w:r>
          </w:p>
        </w:tc>
        <w:tc>
          <w:tcPr>
            <w:tcW w:w="960" w:type="dxa"/>
            <w:noWrap/>
            <w:hideMark/>
          </w:tcPr>
          <w:p w14:paraId="657C4ABA"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25.4</w:t>
            </w:r>
          </w:p>
        </w:tc>
        <w:tc>
          <w:tcPr>
            <w:tcW w:w="960" w:type="dxa"/>
            <w:noWrap/>
            <w:hideMark/>
          </w:tcPr>
          <w:p w14:paraId="6C4BA42C"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10.8</w:t>
            </w:r>
          </w:p>
        </w:tc>
        <w:tc>
          <w:tcPr>
            <w:tcW w:w="960" w:type="dxa"/>
            <w:noWrap/>
            <w:hideMark/>
          </w:tcPr>
          <w:p w14:paraId="2CE62DB0"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21.4</w:t>
            </w:r>
          </w:p>
        </w:tc>
        <w:tc>
          <w:tcPr>
            <w:tcW w:w="960" w:type="dxa"/>
            <w:noWrap/>
            <w:hideMark/>
          </w:tcPr>
          <w:p w14:paraId="15737C9A"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14.1</w:t>
            </w:r>
          </w:p>
        </w:tc>
        <w:tc>
          <w:tcPr>
            <w:tcW w:w="1103" w:type="dxa"/>
            <w:noWrap/>
            <w:hideMark/>
          </w:tcPr>
          <w:p w14:paraId="0A7FD440"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26.3</w:t>
            </w:r>
          </w:p>
        </w:tc>
      </w:tr>
      <w:tr w:rsidR="00EF1207" w:rsidRPr="0092534D" w14:paraId="6530289C" w14:textId="77777777" w:rsidTr="00EF120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309C8465" w14:textId="0CD02A2E"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Intergenerational events (bringing together children and older people)</w:t>
            </w:r>
          </w:p>
        </w:tc>
        <w:tc>
          <w:tcPr>
            <w:tcW w:w="1359" w:type="dxa"/>
            <w:noWrap/>
            <w:hideMark/>
          </w:tcPr>
          <w:p w14:paraId="6457476B" w14:textId="0E24B0BA"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19.1</w:t>
            </w:r>
          </w:p>
        </w:tc>
        <w:tc>
          <w:tcPr>
            <w:tcW w:w="960" w:type="dxa"/>
            <w:noWrap/>
            <w:hideMark/>
          </w:tcPr>
          <w:p w14:paraId="035BBB20"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25.8</w:t>
            </w:r>
          </w:p>
        </w:tc>
        <w:tc>
          <w:tcPr>
            <w:tcW w:w="960" w:type="dxa"/>
            <w:noWrap/>
            <w:hideMark/>
          </w:tcPr>
          <w:p w14:paraId="712679A3"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15.8</w:t>
            </w:r>
          </w:p>
        </w:tc>
        <w:tc>
          <w:tcPr>
            <w:tcW w:w="960" w:type="dxa"/>
            <w:noWrap/>
            <w:hideMark/>
          </w:tcPr>
          <w:p w14:paraId="6C155933"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24.6</w:t>
            </w:r>
          </w:p>
        </w:tc>
        <w:tc>
          <w:tcPr>
            <w:tcW w:w="960" w:type="dxa"/>
            <w:noWrap/>
            <w:hideMark/>
          </w:tcPr>
          <w:p w14:paraId="0A0BE474"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13.0</w:t>
            </w:r>
          </w:p>
        </w:tc>
        <w:tc>
          <w:tcPr>
            <w:tcW w:w="1103" w:type="dxa"/>
            <w:noWrap/>
            <w:hideMark/>
          </w:tcPr>
          <w:p w14:paraId="0547F16A"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24.0</w:t>
            </w:r>
          </w:p>
        </w:tc>
      </w:tr>
      <w:tr w:rsidR="00EF1207" w:rsidRPr="0092534D" w14:paraId="63DB401E" w14:textId="77777777" w:rsidTr="00EF120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47A72402" w14:textId="28EED53E"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Local and Community History events</w:t>
            </w:r>
          </w:p>
        </w:tc>
        <w:tc>
          <w:tcPr>
            <w:tcW w:w="1359" w:type="dxa"/>
            <w:noWrap/>
            <w:hideMark/>
          </w:tcPr>
          <w:p w14:paraId="0392C344" w14:textId="5DDECE8F"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25.1</w:t>
            </w:r>
          </w:p>
        </w:tc>
        <w:tc>
          <w:tcPr>
            <w:tcW w:w="960" w:type="dxa"/>
            <w:noWrap/>
            <w:hideMark/>
          </w:tcPr>
          <w:p w14:paraId="3059ABF8"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26.7</w:t>
            </w:r>
          </w:p>
        </w:tc>
        <w:tc>
          <w:tcPr>
            <w:tcW w:w="960" w:type="dxa"/>
            <w:noWrap/>
            <w:hideMark/>
          </w:tcPr>
          <w:p w14:paraId="7B271FA2"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26.2</w:t>
            </w:r>
          </w:p>
        </w:tc>
        <w:tc>
          <w:tcPr>
            <w:tcW w:w="960" w:type="dxa"/>
            <w:noWrap/>
            <w:hideMark/>
          </w:tcPr>
          <w:p w14:paraId="26F58230"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26.8</w:t>
            </w:r>
          </w:p>
        </w:tc>
        <w:tc>
          <w:tcPr>
            <w:tcW w:w="960" w:type="dxa"/>
            <w:noWrap/>
            <w:hideMark/>
          </w:tcPr>
          <w:p w14:paraId="33903A7D"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25.1</w:t>
            </w:r>
          </w:p>
        </w:tc>
        <w:tc>
          <w:tcPr>
            <w:tcW w:w="1103" w:type="dxa"/>
            <w:noWrap/>
            <w:hideMark/>
          </w:tcPr>
          <w:p w14:paraId="3F209917"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25.4</w:t>
            </w:r>
          </w:p>
        </w:tc>
      </w:tr>
      <w:tr w:rsidR="00EF1207" w:rsidRPr="0092534D" w14:paraId="12FB1EE5" w14:textId="77777777" w:rsidTr="00EF120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1125BA3E" w14:textId="6D777DA4"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Peer support groups (bringing people together who have been through similar experiences) e.g. Parkinson’s Café</w:t>
            </w:r>
          </w:p>
        </w:tc>
        <w:tc>
          <w:tcPr>
            <w:tcW w:w="1359" w:type="dxa"/>
            <w:noWrap/>
            <w:hideMark/>
          </w:tcPr>
          <w:p w14:paraId="6D37AED7" w14:textId="62F2A160"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20.2</w:t>
            </w:r>
          </w:p>
        </w:tc>
        <w:tc>
          <w:tcPr>
            <w:tcW w:w="960" w:type="dxa"/>
            <w:noWrap/>
            <w:hideMark/>
          </w:tcPr>
          <w:p w14:paraId="0C3B562F"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28.0</w:t>
            </w:r>
          </w:p>
        </w:tc>
        <w:tc>
          <w:tcPr>
            <w:tcW w:w="960" w:type="dxa"/>
            <w:noWrap/>
            <w:hideMark/>
          </w:tcPr>
          <w:p w14:paraId="5B660816"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15.9</w:t>
            </w:r>
          </w:p>
        </w:tc>
        <w:tc>
          <w:tcPr>
            <w:tcW w:w="960" w:type="dxa"/>
            <w:noWrap/>
            <w:hideMark/>
          </w:tcPr>
          <w:p w14:paraId="74512AFA"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25.9</w:t>
            </w:r>
          </w:p>
        </w:tc>
        <w:tc>
          <w:tcPr>
            <w:tcW w:w="960" w:type="dxa"/>
            <w:noWrap/>
            <w:hideMark/>
          </w:tcPr>
          <w:p w14:paraId="68EAA3BE"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14.8</w:t>
            </w:r>
          </w:p>
        </w:tc>
        <w:tc>
          <w:tcPr>
            <w:tcW w:w="1103" w:type="dxa"/>
            <w:noWrap/>
            <w:hideMark/>
          </w:tcPr>
          <w:p w14:paraId="0C9891A9"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24.0</w:t>
            </w:r>
          </w:p>
        </w:tc>
      </w:tr>
      <w:tr w:rsidR="00EF1207" w:rsidRPr="0092534D" w14:paraId="7C4890D6" w14:textId="77777777" w:rsidTr="00EF120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369F71AF" w14:textId="1C1BFFC8"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Play sessions for children</w:t>
            </w:r>
          </w:p>
        </w:tc>
        <w:tc>
          <w:tcPr>
            <w:tcW w:w="1359" w:type="dxa"/>
            <w:noWrap/>
            <w:hideMark/>
          </w:tcPr>
          <w:p w14:paraId="46DCEF8A" w14:textId="61EC0598"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20.8</w:t>
            </w:r>
          </w:p>
        </w:tc>
        <w:tc>
          <w:tcPr>
            <w:tcW w:w="960" w:type="dxa"/>
            <w:noWrap/>
            <w:hideMark/>
          </w:tcPr>
          <w:p w14:paraId="24DE4B64"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28.8</w:t>
            </w:r>
          </w:p>
        </w:tc>
        <w:tc>
          <w:tcPr>
            <w:tcW w:w="960" w:type="dxa"/>
            <w:noWrap/>
            <w:hideMark/>
          </w:tcPr>
          <w:p w14:paraId="7EFEEF06"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12.3</w:t>
            </w:r>
          </w:p>
        </w:tc>
        <w:tc>
          <w:tcPr>
            <w:tcW w:w="960" w:type="dxa"/>
            <w:noWrap/>
            <w:hideMark/>
          </w:tcPr>
          <w:p w14:paraId="1524C61F"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24.4</w:t>
            </w:r>
          </w:p>
        </w:tc>
        <w:tc>
          <w:tcPr>
            <w:tcW w:w="960" w:type="dxa"/>
            <w:noWrap/>
            <w:hideMark/>
          </w:tcPr>
          <w:p w14:paraId="3ED1605D"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17.0</w:t>
            </w:r>
          </w:p>
        </w:tc>
        <w:tc>
          <w:tcPr>
            <w:tcW w:w="1103" w:type="dxa"/>
            <w:noWrap/>
            <w:hideMark/>
          </w:tcPr>
          <w:p w14:paraId="016AA61B"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28.7</w:t>
            </w:r>
          </w:p>
        </w:tc>
      </w:tr>
      <w:tr w:rsidR="00EF1207" w:rsidRPr="0092534D" w14:paraId="31D48B2E" w14:textId="77777777" w:rsidTr="00EF120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6FA04119" w14:textId="7930513A"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Social Groups e.g. coffee mornings, Friend and Neighbours (FAN), Goldies Cymru (singing)</w:t>
            </w:r>
          </w:p>
        </w:tc>
        <w:tc>
          <w:tcPr>
            <w:tcW w:w="1359" w:type="dxa"/>
            <w:noWrap/>
            <w:hideMark/>
          </w:tcPr>
          <w:p w14:paraId="06E95283" w14:textId="1E459CE2"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24.8</w:t>
            </w:r>
          </w:p>
        </w:tc>
        <w:tc>
          <w:tcPr>
            <w:tcW w:w="960" w:type="dxa"/>
            <w:noWrap/>
            <w:hideMark/>
          </w:tcPr>
          <w:p w14:paraId="400F2D4D"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33.9</w:t>
            </w:r>
          </w:p>
        </w:tc>
        <w:tc>
          <w:tcPr>
            <w:tcW w:w="960" w:type="dxa"/>
            <w:noWrap/>
            <w:hideMark/>
          </w:tcPr>
          <w:p w14:paraId="2149C847"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20.8</w:t>
            </w:r>
          </w:p>
        </w:tc>
        <w:tc>
          <w:tcPr>
            <w:tcW w:w="960" w:type="dxa"/>
            <w:noWrap/>
            <w:hideMark/>
          </w:tcPr>
          <w:p w14:paraId="26951573"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28.5</w:t>
            </w:r>
          </w:p>
        </w:tc>
        <w:tc>
          <w:tcPr>
            <w:tcW w:w="960" w:type="dxa"/>
            <w:noWrap/>
            <w:hideMark/>
          </w:tcPr>
          <w:p w14:paraId="4064A575"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21.9</w:t>
            </w:r>
          </w:p>
        </w:tc>
        <w:tc>
          <w:tcPr>
            <w:tcW w:w="1103" w:type="dxa"/>
            <w:noWrap/>
            <w:hideMark/>
          </w:tcPr>
          <w:p w14:paraId="702C5AAF"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30.8</w:t>
            </w:r>
          </w:p>
        </w:tc>
      </w:tr>
      <w:tr w:rsidR="00EF1207" w:rsidRPr="0092534D" w14:paraId="21D6390A" w14:textId="77777777" w:rsidTr="00EF120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3D3DF4A1" w14:textId="4DA91967"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Other</w:t>
            </w:r>
          </w:p>
        </w:tc>
        <w:tc>
          <w:tcPr>
            <w:tcW w:w="1359" w:type="dxa"/>
            <w:noWrap/>
            <w:hideMark/>
          </w:tcPr>
          <w:p w14:paraId="41EC3575" w14:textId="006BA8F8"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5.2</w:t>
            </w:r>
          </w:p>
        </w:tc>
        <w:tc>
          <w:tcPr>
            <w:tcW w:w="960" w:type="dxa"/>
            <w:noWrap/>
            <w:hideMark/>
          </w:tcPr>
          <w:p w14:paraId="1DCBA9DD"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7.2</w:t>
            </w:r>
          </w:p>
        </w:tc>
        <w:tc>
          <w:tcPr>
            <w:tcW w:w="960" w:type="dxa"/>
            <w:noWrap/>
            <w:hideMark/>
          </w:tcPr>
          <w:p w14:paraId="29404D64"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4.5</w:t>
            </w:r>
          </w:p>
        </w:tc>
        <w:tc>
          <w:tcPr>
            <w:tcW w:w="960" w:type="dxa"/>
            <w:noWrap/>
            <w:hideMark/>
          </w:tcPr>
          <w:p w14:paraId="22E5C175"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6.4</w:t>
            </w:r>
          </w:p>
        </w:tc>
        <w:tc>
          <w:tcPr>
            <w:tcW w:w="960" w:type="dxa"/>
            <w:noWrap/>
            <w:hideMark/>
          </w:tcPr>
          <w:p w14:paraId="633B6DF5"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3.5</w:t>
            </w:r>
          </w:p>
        </w:tc>
        <w:tc>
          <w:tcPr>
            <w:tcW w:w="1103" w:type="dxa"/>
            <w:noWrap/>
            <w:hideMark/>
          </w:tcPr>
          <w:p w14:paraId="79F642A4" w14:textId="77777777" w:rsidR="00EF1207" w:rsidRPr="0092534D" w:rsidRDefault="00EF1207" w:rsidP="008F7F0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7.4</w:t>
            </w:r>
          </w:p>
        </w:tc>
      </w:tr>
      <w:tr w:rsidR="00EF1207" w:rsidRPr="0092534D" w14:paraId="26FA6387" w14:textId="77777777" w:rsidTr="00EF120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Pr>
          <w:p w14:paraId="4ED8DB55" w14:textId="6B405DA8" w:rsidR="00EF1207" w:rsidRPr="0092534D" w:rsidRDefault="00EF1207" w:rsidP="008F7F05">
            <w:pPr>
              <w:spacing w:after="0" w:line="240" w:lineRule="auto"/>
              <w:rPr>
                <w:rFonts w:ascii="Calibri" w:eastAsia="Times New Roman" w:hAnsi="Calibri" w:cs="Calibri"/>
                <w:i/>
                <w:iCs/>
                <w:color w:val="000000"/>
                <w:sz w:val="24"/>
                <w:szCs w:val="24"/>
                <w:lang w:eastAsia="en-GB"/>
              </w:rPr>
            </w:pPr>
            <w:r w:rsidRPr="0092534D">
              <w:rPr>
                <w:rFonts w:ascii="Calibri" w:eastAsia="Times New Roman" w:hAnsi="Calibri" w:cs="Calibri"/>
                <w:color w:val="000000"/>
                <w:sz w:val="24"/>
                <w:szCs w:val="24"/>
                <w:lang w:eastAsia="en-GB"/>
              </w:rPr>
              <w:t>None of these</w:t>
            </w:r>
          </w:p>
        </w:tc>
        <w:tc>
          <w:tcPr>
            <w:tcW w:w="1359" w:type="dxa"/>
            <w:noWrap/>
            <w:hideMark/>
          </w:tcPr>
          <w:p w14:paraId="3256F3F3" w14:textId="0BB58C6D"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22.0</w:t>
            </w:r>
          </w:p>
        </w:tc>
        <w:tc>
          <w:tcPr>
            <w:tcW w:w="960" w:type="dxa"/>
            <w:noWrap/>
            <w:hideMark/>
          </w:tcPr>
          <w:p w14:paraId="4CD97769"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16.1</w:t>
            </w:r>
          </w:p>
        </w:tc>
        <w:tc>
          <w:tcPr>
            <w:tcW w:w="960" w:type="dxa"/>
            <w:noWrap/>
            <w:hideMark/>
          </w:tcPr>
          <w:p w14:paraId="4DC6D195"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26.3</w:t>
            </w:r>
          </w:p>
        </w:tc>
        <w:tc>
          <w:tcPr>
            <w:tcW w:w="960" w:type="dxa"/>
            <w:noWrap/>
            <w:hideMark/>
          </w:tcPr>
          <w:p w14:paraId="5F63242F"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14.9</w:t>
            </w:r>
          </w:p>
        </w:tc>
        <w:tc>
          <w:tcPr>
            <w:tcW w:w="960" w:type="dxa"/>
            <w:noWrap/>
            <w:hideMark/>
          </w:tcPr>
          <w:p w14:paraId="796FFDDB"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29.7</w:t>
            </w:r>
          </w:p>
        </w:tc>
        <w:tc>
          <w:tcPr>
            <w:tcW w:w="1103" w:type="dxa"/>
            <w:noWrap/>
            <w:hideMark/>
          </w:tcPr>
          <w:p w14:paraId="586AB225" w14:textId="77777777" w:rsidR="00EF1207" w:rsidRPr="0092534D" w:rsidRDefault="00EF1207" w:rsidP="008F7F0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2534D">
              <w:rPr>
                <w:rFonts w:ascii="Calibri" w:eastAsia="Times New Roman" w:hAnsi="Calibri" w:cs="Calibri"/>
                <w:i/>
                <w:iCs/>
                <w:color w:val="000000"/>
                <w:sz w:val="24"/>
                <w:szCs w:val="24"/>
                <w:lang w:eastAsia="en-GB"/>
              </w:rPr>
              <w:t>13.0</w:t>
            </w:r>
          </w:p>
        </w:tc>
      </w:tr>
    </w:tbl>
    <w:p w14:paraId="1B2F31E5" w14:textId="77777777" w:rsidR="00AF59AD" w:rsidRPr="00BA50FD" w:rsidRDefault="00AF59AD" w:rsidP="00AF59AD">
      <w:pPr>
        <w:rPr>
          <w:sz w:val="24"/>
          <w:szCs w:val="24"/>
        </w:rPr>
      </w:pPr>
      <w:r w:rsidRPr="00BA50FD">
        <w:rPr>
          <w:i/>
          <w:sz w:val="24"/>
          <w:szCs w:val="24"/>
        </w:rPr>
        <w:t>Respondents could select multiple options so the total will exceed 100%</w:t>
      </w:r>
      <w:r>
        <w:rPr>
          <w:i/>
          <w:sz w:val="24"/>
          <w:szCs w:val="24"/>
        </w:rPr>
        <w:t>.</w:t>
      </w:r>
    </w:p>
    <w:p w14:paraId="58E71678" w14:textId="329B6EE5" w:rsidR="003276CB" w:rsidRDefault="003276CB" w:rsidP="00B6245C">
      <w:pPr>
        <w:spacing w:after="0"/>
        <w:rPr>
          <w:sz w:val="24"/>
          <w:szCs w:val="24"/>
        </w:rPr>
      </w:pPr>
    </w:p>
    <w:p w14:paraId="0FFA0EC0" w14:textId="77777777" w:rsidR="003276CB" w:rsidRDefault="003276CB">
      <w:pPr>
        <w:spacing w:after="160" w:line="259" w:lineRule="auto"/>
        <w:rPr>
          <w:sz w:val="24"/>
          <w:szCs w:val="24"/>
        </w:rPr>
      </w:pPr>
      <w:r>
        <w:rPr>
          <w:sz w:val="24"/>
          <w:szCs w:val="24"/>
        </w:rPr>
        <w:br w:type="page"/>
      </w:r>
    </w:p>
    <w:p w14:paraId="2251AE60" w14:textId="77777777" w:rsidR="00AF33ED" w:rsidRDefault="00AF33ED" w:rsidP="00B6245C">
      <w:pPr>
        <w:spacing w:after="0"/>
        <w:rPr>
          <w:sz w:val="24"/>
          <w:szCs w:val="24"/>
        </w:rPr>
      </w:pPr>
    </w:p>
    <w:tbl>
      <w:tblPr>
        <w:tblStyle w:val="GridTable5Dark-Accent6"/>
        <w:tblW w:w="9976" w:type="dxa"/>
        <w:tblLook w:val="04A0" w:firstRow="1" w:lastRow="0" w:firstColumn="1" w:lastColumn="0" w:noHBand="0" w:noVBand="1"/>
      </w:tblPr>
      <w:tblGrid>
        <w:gridCol w:w="2702"/>
        <w:gridCol w:w="1462"/>
        <w:gridCol w:w="1360"/>
        <w:gridCol w:w="1002"/>
        <w:gridCol w:w="1135"/>
        <w:gridCol w:w="1307"/>
        <w:gridCol w:w="1008"/>
      </w:tblGrid>
      <w:tr w:rsidR="00C32859" w:rsidRPr="00BC04C6" w14:paraId="2E7E6C25" w14:textId="77777777" w:rsidTr="0092534D">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Borders>
              <w:right w:val="single" w:sz="4" w:space="0" w:color="FFFFFF" w:themeColor="background1"/>
            </w:tcBorders>
          </w:tcPr>
          <w:p w14:paraId="77FE037F" w14:textId="77777777" w:rsidR="00C32859" w:rsidRPr="00BC04C6" w:rsidRDefault="00C32859" w:rsidP="00150AB2">
            <w:pPr>
              <w:spacing w:after="0" w:line="240" w:lineRule="auto"/>
              <w:jc w:val="right"/>
              <w:rPr>
                <w:rFonts w:ascii="Calibri" w:eastAsia="Times New Roman" w:hAnsi="Calibri" w:cs="Calibri"/>
                <w:sz w:val="24"/>
                <w:szCs w:val="24"/>
                <w:lang w:eastAsia="en-GB"/>
              </w:rPr>
            </w:pPr>
          </w:p>
        </w:tc>
        <w:tc>
          <w:tcPr>
            <w:tcW w:w="1462" w:type="dxa"/>
            <w:tcBorders>
              <w:left w:val="single" w:sz="4" w:space="0" w:color="FFFFFF" w:themeColor="background1"/>
              <w:right w:val="single" w:sz="4" w:space="0" w:color="FFFFFF" w:themeColor="background1"/>
            </w:tcBorders>
            <w:noWrap/>
            <w:hideMark/>
          </w:tcPr>
          <w:p w14:paraId="66D91CCA" w14:textId="77777777" w:rsidR="00C32859" w:rsidRPr="00BC04C6" w:rsidRDefault="00C32859"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All respondents</w:t>
            </w:r>
          </w:p>
        </w:tc>
        <w:tc>
          <w:tcPr>
            <w:tcW w:w="1360" w:type="dxa"/>
            <w:tcBorders>
              <w:left w:val="single" w:sz="4" w:space="0" w:color="FFFFFF" w:themeColor="background1"/>
              <w:right w:val="single" w:sz="4" w:space="0" w:color="FFFFFF" w:themeColor="background1"/>
            </w:tcBorders>
            <w:noWrap/>
            <w:hideMark/>
          </w:tcPr>
          <w:p w14:paraId="2C558566" w14:textId="77777777" w:rsidR="00C32859" w:rsidRPr="00BC04C6" w:rsidRDefault="00C32859"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Identify as disabled</w:t>
            </w:r>
          </w:p>
        </w:tc>
        <w:tc>
          <w:tcPr>
            <w:tcW w:w="1002" w:type="dxa"/>
            <w:tcBorders>
              <w:left w:val="single" w:sz="4" w:space="0" w:color="FFFFFF" w:themeColor="background1"/>
              <w:right w:val="single" w:sz="4" w:space="0" w:color="FFFFFF" w:themeColor="background1"/>
            </w:tcBorders>
            <w:noWrap/>
            <w:hideMark/>
          </w:tcPr>
          <w:p w14:paraId="67EB614F" w14:textId="77777777" w:rsidR="00C32859" w:rsidRPr="00BC04C6" w:rsidRDefault="00C32859"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Welsh speaker</w:t>
            </w:r>
          </w:p>
        </w:tc>
        <w:tc>
          <w:tcPr>
            <w:tcW w:w="1135" w:type="dxa"/>
            <w:tcBorders>
              <w:left w:val="single" w:sz="4" w:space="0" w:color="FFFFFF" w:themeColor="background1"/>
              <w:right w:val="single" w:sz="4" w:space="0" w:color="FFFFFF" w:themeColor="background1"/>
            </w:tcBorders>
            <w:noWrap/>
            <w:hideMark/>
          </w:tcPr>
          <w:p w14:paraId="4C0109F0" w14:textId="77777777" w:rsidR="00C32859" w:rsidRPr="00BC04C6" w:rsidRDefault="00C32859"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 xml:space="preserve">Southern Arc </w:t>
            </w:r>
          </w:p>
        </w:tc>
        <w:tc>
          <w:tcPr>
            <w:tcW w:w="1307" w:type="dxa"/>
            <w:tcBorders>
              <w:left w:val="single" w:sz="4" w:space="0" w:color="FFFFFF" w:themeColor="background1"/>
              <w:right w:val="single" w:sz="4" w:space="0" w:color="FFFFFF" w:themeColor="background1"/>
            </w:tcBorders>
            <w:noWrap/>
            <w:hideMark/>
          </w:tcPr>
          <w:p w14:paraId="5EE707CA" w14:textId="67137E25" w:rsidR="00C32859" w:rsidRPr="00BC04C6" w:rsidRDefault="00C32859"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 xml:space="preserve">Children in household </w:t>
            </w:r>
          </w:p>
        </w:tc>
        <w:tc>
          <w:tcPr>
            <w:tcW w:w="1008" w:type="dxa"/>
            <w:tcBorders>
              <w:left w:val="single" w:sz="4" w:space="0" w:color="FFFFFF" w:themeColor="background1"/>
            </w:tcBorders>
            <w:noWrap/>
            <w:hideMark/>
          </w:tcPr>
          <w:p w14:paraId="6022B4C9" w14:textId="3C86AD01" w:rsidR="00C32859" w:rsidRPr="00BC04C6" w:rsidRDefault="00C32859" w:rsidP="00150AB2">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LGBTQ+</w:t>
            </w:r>
          </w:p>
        </w:tc>
      </w:tr>
      <w:tr w:rsidR="00C32859" w:rsidRPr="00BC04C6" w14:paraId="0761FB1E" w14:textId="77777777" w:rsidTr="009253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Borders>
              <w:right w:val="single" w:sz="4" w:space="0" w:color="FFFFFF" w:themeColor="background1"/>
            </w:tcBorders>
            <w:shd w:val="clear" w:color="auto" w:fill="27A096"/>
          </w:tcPr>
          <w:p w14:paraId="43079B36" w14:textId="77777777" w:rsidR="00C32859" w:rsidRPr="00BC04C6" w:rsidRDefault="00C32859" w:rsidP="00150AB2">
            <w:pPr>
              <w:spacing w:after="0" w:line="240" w:lineRule="auto"/>
              <w:rPr>
                <w:rFonts w:ascii="Calibri" w:eastAsia="Times New Roman" w:hAnsi="Calibri" w:cs="Calibri"/>
                <w:color w:val="FFFFFF" w:themeColor="background1"/>
                <w:sz w:val="24"/>
                <w:szCs w:val="24"/>
                <w:lang w:eastAsia="en-GB"/>
              </w:rPr>
            </w:pPr>
            <w:r w:rsidRPr="00BC04C6">
              <w:rPr>
                <w:rFonts w:ascii="Calibri" w:eastAsia="Times New Roman" w:hAnsi="Calibri" w:cs="Calibri"/>
                <w:color w:val="FFFFFF" w:themeColor="background1"/>
                <w:sz w:val="24"/>
                <w:szCs w:val="24"/>
                <w:lang w:eastAsia="en-GB"/>
              </w:rPr>
              <w:t>Base</w:t>
            </w:r>
          </w:p>
        </w:tc>
        <w:tc>
          <w:tcPr>
            <w:tcW w:w="1462" w:type="dxa"/>
            <w:tcBorders>
              <w:left w:val="single" w:sz="4" w:space="0" w:color="FFFFFF" w:themeColor="background1"/>
              <w:right w:val="single" w:sz="4" w:space="0" w:color="FFFFFF" w:themeColor="background1"/>
            </w:tcBorders>
            <w:shd w:val="clear" w:color="auto" w:fill="27A096"/>
            <w:noWrap/>
          </w:tcPr>
          <w:p w14:paraId="15DA434E"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1907</w:t>
            </w:r>
          </w:p>
        </w:tc>
        <w:tc>
          <w:tcPr>
            <w:tcW w:w="1360" w:type="dxa"/>
            <w:tcBorders>
              <w:left w:val="single" w:sz="4" w:space="0" w:color="FFFFFF" w:themeColor="background1"/>
              <w:right w:val="single" w:sz="4" w:space="0" w:color="FFFFFF" w:themeColor="background1"/>
            </w:tcBorders>
            <w:shd w:val="clear" w:color="auto" w:fill="27A096"/>
            <w:noWrap/>
          </w:tcPr>
          <w:p w14:paraId="23AC39BF"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280</w:t>
            </w:r>
          </w:p>
        </w:tc>
        <w:tc>
          <w:tcPr>
            <w:tcW w:w="1002" w:type="dxa"/>
            <w:tcBorders>
              <w:left w:val="single" w:sz="4" w:space="0" w:color="FFFFFF" w:themeColor="background1"/>
              <w:right w:val="single" w:sz="4" w:space="0" w:color="FFFFFF" w:themeColor="background1"/>
            </w:tcBorders>
            <w:shd w:val="clear" w:color="auto" w:fill="27A096"/>
            <w:noWrap/>
          </w:tcPr>
          <w:p w14:paraId="21301474"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160</w:t>
            </w:r>
          </w:p>
        </w:tc>
        <w:tc>
          <w:tcPr>
            <w:tcW w:w="1135" w:type="dxa"/>
            <w:tcBorders>
              <w:left w:val="single" w:sz="4" w:space="0" w:color="FFFFFF" w:themeColor="background1"/>
              <w:right w:val="single" w:sz="4" w:space="0" w:color="FFFFFF" w:themeColor="background1"/>
            </w:tcBorders>
            <w:shd w:val="clear" w:color="auto" w:fill="27A096"/>
            <w:noWrap/>
          </w:tcPr>
          <w:p w14:paraId="4C8D653B"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567</w:t>
            </w:r>
          </w:p>
        </w:tc>
        <w:tc>
          <w:tcPr>
            <w:tcW w:w="1307" w:type="dxa"/>
            <w:tcBorders>
              <w:left w:val="single" w:sz="4" w:space="0" w:color="FFFFFF" w:themeColor="background1"/>
              <w:right w:val="single" w:sz="4" w:space="0" w:color="FFFFFF" w:themeColor="background1"/>
            </w:tcBorders>
            <w:shd w:val="clear" w:color="auto" w:fill="27A096"/>
            <w:noWrap/>
          </w:tcPr>
          <w:p w14:paraId="67716006"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380</w:t>
            </w:r>
          </w:p>
        </w:tc>
        <w:tc>
          <w:tcPr>
            <w:tcW w:w="1008" w:type="dxa"/>
            <w:tcBorders>
              <w:left w:val="single" w:sz="4" w:space="0" w:color="FFFFFF" w:themeColor="background1"/>
            </w:tcBorders>
            <w:shd w:val="clear" w:color="auto" w:fill="27A096"/>
            <w:noWrap/>
          </w:tcPr>
          <w:p w14:paraId="037DACFC"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206</w:t>
            </w:r>
          </w:p>
        </w:tc>
      </w:tr>
      <w:tr w:rsidR="00C32859" w:rsidRPr="00BC04C6" w14:paraId="71E339B4" w14:textId="77777777" w:rsidTr="009253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54EB70E2"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Basic cooking classes</w:t>
            </w:r>
          </w:p>
        </w:tc>
        <w:tc>
          <w:tcPr>
            <w:tcW w:w="1462" w:type="dxa"/>
            <w:noWrap/>
            <w:hideMark/>
          </w:tcPr>
          <w:p w14:paraId="675676C6"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21.7</w:t>
            </w:r>
          </w:p>
        </w:tc>
        <w:tc>
          <w:tcPr>
            <w:tcW w:w="1360" w:type="dxa"/>
            <w:noWrap/>
            <w:hideMark/>
          </w:tcPr>
          <w:p w14:paraId="3944EDA4"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25.0</w:t>
            </w:r>
          </w:p>
        </w:tc>
        <w:tc>
          <w:tcPr>
            <w:tcW w:w="1002" w:type="dxa"/>
            <w:noWrap/>
            <w:hideMark/>
          </w:tcPr>
          <w:p w14:paraId="245D8931"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20.6</w:t>
            </w:r>
          </w:p>
        </w:tc>
        <w:tc>
          <w:tcPr>
            <w:tcW w:w="1135" w:type="dxa"/>
            <w:noWrap/>
            <w:hideMark/>
          </w:tcPr>
          <w:p w14:paraId="3364E3C2"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28.4</w:t>
            </w:r>
          </w:p>
        </w:tc>
        <w:tc>
          <w:tcPr>
            <w:tcW w:w="1307" w:type="dxa"/>
            <w:noWrap/>
            <w:hideMark/>
          </w:tcPr>
          <w:p w14:paraId="408263D7"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35.8</w:t>
            </w:r>
          </w:p>
        </w:tc>
        <w:tc>
          <w:tcPr>
            <w:tcW w:w="1008" w:type="dxa"/>
            <w:noWrap/>
            <w:hideMark/>
          </w:tcPr>
          <w:p w14:paraId="653D0B31"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24.8</w:t>
            </w:r>
          </w:p>
        </w:tc>
      </w:tr>
      <w:tr w:rsidR="00C32859" w:rsidRPr="00BC04C6" w14:paraId="431C07D8" w14:textId="77777777" w:rsidTr="009253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3529A59A"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Bereavement support groups</w:t>
            </w:r>
          </w:p>
        </w:tc>
        <w:tc>
          <w:tcPr>
            <w:tcW w:w="1462" w:type="dxa"/>
            <w:noWrap/>
            <w:hideMark/>
          </w:tcPr>
          <w:p w14:paraId="19C2DE7D"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20.8</w:t>
            </w:r>
          </w:p>
        </w:tc>
        <w:tc>
          <w:tcPr>
            <w:tcW w:w="1360" w:type="dxa"/>
            <w:noWrap/>
            <w:hideMark/>
          </w:tcPr>
          <w:p w14:paraId="02F81943"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26.8</w:t>
            </w:r>
          </w:p>
        </w:tc>
        <w:tc>
          <w:tcPr>
            <w:tcW w:w="1002" w:type="dxa"/>
            <w:noWrap/>
            <w:hideMark/>
          </w:tcPr>
          <w:p w14:paraId="02EDC735"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21.3</w:t>
            </w:r>
          </w:p>
        </w:tc>
        <w:tc>
          <w:tcPr>
            <w:tcW w:w="1135" w:type="dxa"/>
            <w:noWrap/>
            <w:hideMark/>
          </w:tcPr>
          <w:p w14:paraId="76FFE1A4"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22.2</w:t>
            </w:r>
          </w:p>
        </w:tc>
        <w:tc>
          <w:tcPr>
            <w:tcW w:w="1307" w:type="dxa"/>
            <w:noWrap/>
            <w:hideMark/>
          </w:tcPr>
          <w:p w14:paraId="518059EB"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24.7</w:t>
            </w:r>
          </w:p>
        </w:tc>
        <w:tc>
          <w:tcPr>
            <w:tcW w:w="1008" w:type="dxa"/>
            <w:noWrap/>
            <w:hideMark/>
          </w:tcPr>
          <w:p w14:paraId="44065C9F"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23.8</w:t>
            </w:r>
          </w:p>
        </w:tc>
      </w:tr>
      <w:tr w:rsidR="00C32859" w:rsidRPr="00BC04C6" w14:paraId="635C901E" w14:textId="77777777" w:rsidTr="009253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2565B945"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Craft groups</w:t>
            </w:r>
          </w:p>
        </w:tc>
        <w:tc>
          <w:tcPr>
            <w:tcW w:w="1462" w:type="dxa"/>
            <w:noWrap/>
            <w:hideMark/>
          </w:tcPr>
          <w:p w14:paraId="4A8150B3"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25.0</w:t>
            </w:r>
          </w:p>
        </w:tc>
        <w:tc>
          <w:tcPr>
            <w:tcW w:w="1360" w:type="dxa"/>
            <w:noWrap/>
            <w:hideMark/>
          </w:tcPr>
          <w:p w14:paraId="56DA1030"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29.6</w:t>
            </w:r>
          </w:p>
        </w:tc>
        <w:tc>
          <w:tcPr>
            <w:tcW w:w="1002" w:type="dxa"/>
            <w:noWrap/>
            <w:hideMark/>
          </w:tcPr>
          <w:p w14:paraId="06ABF834"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27.5</w:t>
            </w:r>
          </w:p>
        </w:tc>
        <w:tc>
          <w:tcPr>
            <w:tcW w:w="1135" w:type="dxa"/>
            <w:noWrap/>
            <w:hideMark/>
          </w:tcPr>
          <w:p w14:paraId="0E5D9E03"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27.0</w:t>
            </w:r>
          </w:p>
        </w:tc>
        <w:tc>
          <w:tcPr>
            <w:tcW w:w="1307" w:type="dxa"/>
            <w:noWrap/>
            <w:hideMark/>
          </w:tcPr>
          <w:p w14:paraId="388398A1"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30.8</w:t>
            </w:r>
          </w:p>
        </w:tc>
        <w:tc>
          <w:tcPr>
            <w:tcW w:w="1008" w:type="dxa"/>
            <w:noWrap/>
            <w:hideMark/>
          </w:tcPr>
          <w:p w14:paraId="2B833387"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28.6</w:t>
            </w:r>
          </w:p>
        </w:tc>
      </w:tr>
      <w:tr w:rsidR="00C32859" w:rsidRPr="00BC04C6" w14:paraId="7C42F59B" w14:textId="77777777" w:rsidTr="009253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7111B313"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Creative Writing / arts</w:t>
            </w:r>
          </w:p>
        </w:tc>
        <w:tc>
          <w:tcPr>
            <w:tcW w:w="1462" w:type="dxa"/>
            <w:noWrap/>
            <w:hideMark/>
          </w:tcPr>
          <w:p w14:paraId="4F0FDA7C"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21.3</w:t>
            </w:r>
          </w:p>
        </w:tc>
        <w:tc>
          <w:tcPr>
            <w:tcW w:w="1360" w:type="dxa"/>
            <w:noWrap/>
            <w:hideMark/>
          </w:tcPr>
          <w:p w14:paraId="2D688F4D"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22.1</w:t>
            </w:r>
          </w:p>
        </w:tc>
        <w:tc>
          <w:tcPr>
            <w:tcW w:w="1002" w:type="dxa"/>
            <w:noWrap/>
            <w:hideMark/>
          </w:tcPr>
          <w:p w14:paraId="1F4E3B64"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25.0</w:t>
            </w:r>
          </w:p>
        </w:tc>
        <w:tc>
          <w:tcPr>
            <w:tcW w:w="1135" w:type="dxa"/>
            <w:noWrap/>
            <w:hideMark/>
          </w:tcPr>
          <w:p w14:paraId="17492A92"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26.5</w:t>
            </w:r>
          </w:p>
        </w:tc>
        <w:tc>
          <w:tcPr>
            <w:tcW w:w="1307" w:type="dxa"/>
            <w:noWrap/>
            <w:hideMark/>
          </w:tcPr>
          <w:p w14:paraId="6CF2E234"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23.9</w:t>
            </w:r>
          </w:p>
        </w:tc>
        <w:tc>
          <w:tcPr>
            <w:tcW w:w="1008" w:type="dxa"/>
            <w:noWrap/>
            <w:hideMark/>
          </w:tcPr>
          <w:p w14:paraId="3CDCC373"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28.6</w:t>
            </w:r>
          </w:p>
        </w:tc>
      </w:tr>
      <w:tr w:rsidR="00C32859" w:rsidRPr="00BC04C6" w14:paraId="52D98C51" w14:textId="77777777" w:rsidTr="009253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2FD52B8D"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Exercise classes for over 50’s e.g. Tai Chi</w:t>
            </w:r>
          </w:p>
        </w:tc>
        <w:tc>
          <w:tcPr>
            <w:tcW w:w="1462" w:type="dxa"/>
            <w:noWrap/>
            <w:hideMark/>
          </w:tcPr>
          <w:p w14:paraId="1FF49DF6"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28.3</w:t>
            </w:r>
          </w:p>
        </w:tc>
        <w:tc>
          <w:tcPr>
            <w:tcW w:w="1360" w:type="dxa"/>
            <w:noWrap/>
            <w:hideMark/>
          </w:tcPr>
          <w:p w14:paraId="526CFBB6"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31.1</w:t>
            </w:r>
          </w:p>
        </w:tc>
        <w:tc>
          <w:tcPr>
            <w:tcW w:w="1002" w:type="dxa"/>
            <w:noWrap/>
            <w:hideMark/>
          </w:tcPr>
          <w:p w14:paraId="3A014A9C"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26.3</w:t>
            </w:r>
          </w:p>
        </w:tc>
        <w:tc>
          <w:tcPr>
            <w:tcW w:w="1135" w:type="dxa"/>
            <w:noWrap/>
            <w:hideMark/>
          </w:tcPr>
          <w:p w14:paraId="5E98262D"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27.3</w:t>
            </w:r>
          </w:p>
        </w:tc>
        <w:tc>
          <w:tcPr>
            <w:tcW w:w="1307" w:type="dxa"/>
            <w:noWrap/>
            <w:hideMark/>
          </w:tcPr>
          <w:p w14:paraId="0DFD6E95"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30.0</w:t>
            </w:r>
          </w:p>
        </w:tc>
        <w:tc>
          <w:tcPr>
            <w:tcW w:w="1008" w:type="dxa"/>
            <w:noWrap/>
            <w:hideMark/>
          </w:tcPr>
          <w:p w14:paraId="4E8802A0"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22.3</w:t>
            </w:r>
          </w:p>
        </w:tc>
      </w:tr>
      <w:tr w:rsidR="00C32859" w:rsidRPr="00BC04C6" w14:paraId="4BEB9559" w14:textId="77777777" w:rsidTr="009253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7EE8D13E"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Family History activities</w:t>
            </w:r>
          </w:p>
        </w:tc>
        <w:tc>
          <w:tcPr>
            <w:tcW w:w="1462" w:type="dxa"/>
            <w:noWrap/>
            <w:hideMark/>
          </w:tcPr>
          <w:p w14:paraId="44B04536"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19.6</w:t>
            </w:r>
          </w:p>
        </w:tc>
        <w:tc>
          <w:tcPr>
            <w:tcW w:w="1360" w:type="dxa"/>
            <w:noWrap/>
            <w:hideMark/>
          </w:tcPr>
          <w:p w14:paraId="0CEEF81F"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24.6</w:t>
            </w:r>
          </w:p>
        </w:tc>
        <w:tc>
          <w:tcPr>
            <w:tcW w:w="1002" w:type="dxa"/>
            <w:noWrap/>
            <w:hideMark/>
          </w:tcPr>
          <w:p w14:paraId="46B17BFA"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25.6</w:t>
            </w:r>
          </w:p>
        </w:tc>
        <w:tc>
          <w:tcPr>
            <w:tcW w:w="1135" w:type="dxa"/>
            <w:noWrap/>
            <w:hideMark/>
          </w:tcPr>
          <w:p w14:paraId="21EE00EF"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21.5</w:t>
            </w:r>
          </w:p>
        </w:tc>
        <w:tc>
          <w:tcPr>
            <w:tcW w:w="1307" w:type="dxa"/>
            <w:noWrap/>
            <w:hideMark/>
          </w:tcPr>
          <w:p w14:paraId="42A6A5DE"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20.5</w:t>
            </w:r>
          </w:p>
        </w:tc>
        <w:tc>
          <w:tcPr>
            <w:tcW w:w="1008" w:type="dxa"/>
            <w:noWrap/>
            <w:hideMark/>
          </w:tcPr>
          <w:p w14:paraId="0E3615B6"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16.0</w:t>
            </w:r>
          </w:p>
        </w:tc>
      </w:tr>
      <w:tr w:rsidR="00C32859" w:rsidRPr="00BC04C6" w14:paraId="332BFA4B" w14:textId="77777777" w:rsidTr="009253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27CD53F2"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Fitness activities e.g. walking groups</w:t>
            </w:r>
          </w:p>
        </w:tc>
        <w:tc>
          <w:tcPr>
            <w:tcW w:w="1462" w:type="dxa"/>
            <w:noWrap/>
            <w:hideMark/>
          </w:tcPr>
          <w:p w14:paraId="0B1A31E0"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31.7</w:t>
            </w:r>
          </w:p>
        </w:tc>
        <w:tc>
          <w:tcPr>
            <w:tcW w:w="1360" w:type="dxa"/>
            <w:noWrap/>
            <w:hideMark/>
          </w:tcPr>
          <w:p w14:paraId="7518682B"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25.4</w:t>
            </w:r>
          </w:p>
        </w:tc>
        <w:tc>
          <w:tcPr>
            <w:tcW w:w="1002" w:type="dxa"/>
            <w:noWrap/>
            <w:hideMark/>
          </w:tcPr>
          <w:p w14:paraId="4461279E"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31.3</w:t>
            </w:r>
          </w:p>
        </w:tc>
        <w:tc>
          <w:tcPr>
            <w:tcW w:w="1135" w:type="dxa"/>
            <w:noWrap/>
            <w:hideMark/>
          </w:tcPr>
          <w:p w14:paraId="5E39A4C0"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33.3</w:t>
            </w:r>
          </w:p>
        </w:tc>
        <w:tc>
          <w:tcPr>
            <w:tcW w:w="1307" w:type="dxa"/>
            <w:noWrap/>
            <w:hideMark/>
          </w:tcPr>
          <w:p w14:paraId="6472371C"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33.9</w:t>
            </w:r>
          </w:p>
        </w:tc>
        <w:tc>
          <w:tcPr>
            <w:tcW w:w="1008" w:type="dxa"/>
            <w:noWrap/>
            <w:hideMark/>
          </w:tcPr>
          <w:p w14:paraId="0CB91374"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31.1</w:t>
            </w:r>
          </w:p>
        </w:tc>
      </w:tr>
      <w:tr w:rsidR="00C32859" w:rsidRPr="00BC04C6" w14:paraId="3604A1C8" w14:textId="77777777" w:rsidTr="009253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392DEF15"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Hobby and Interest Groups e.g. Craft, Jigsaw, Lego, Gardening clubs</w:t>
            </w:r>
          </w:p>
        </w:tc>
        <w:tc>
          <w:tcPr>
            <w:tcW w:w="1462" w:type="dxa"/>
            <w:noWrap/>
            <w:hideMark/>
          </w:tcPr>
          <w:p w14:paraId="3239B852"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26.8</w:t>
            </w:r>
          </w:p>
        </w:tc>
        <w:tc>
          <w:tcPr>
            <w:tcW w:w="1360" w:type="dxa"/>
            <w:noWrap/>
            <w:hideMark/>
          </w:tcPr>
          <w:p w14:paraId="29CE89F3"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29.6</w:t>
            </w:r>
          </w:p>
        </w:tc>
        <w:tc>
          <w:tcPr>
            <w:tcW w:w="1002" w:type="dxa"/>
            <w:noWrap/>
            <w:hideMark/>
          </w:tcPr>
          <w:p w14:paraId="738F0B49"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24.4</w:t>
            </w:r>
          </w:p>
        </w:tc>
        <w:tc>
          <w:tcPr>
            <w:tcW w:w="1135" w:type="dxa"/>
            <w:noWrap/>
            <w:hideMark/>
          </w:tcPr>
          <w:p w14:paraId="51B0F1D2"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28.7</w:t>
            </w:r>
          </w:p>
        </w:tc>
        <w:tc>
          <w:tcPr>
            <w:tcW w:w="1307" w:type="dxa"/>
            <w:noWrap/>
            <w:hideMark/>
          </w:tcPr>
          <w:p w14:paraId="0C39DA56"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38.2</w:t>
            </w:r>
          </w:p>
        </w:tc>
        <w:tc>
          <w:tcPr>
            <w:tcW w:w="1008" w:type="dxa"/>
            <w:noWrap/>
            <w:hideMark/>
          </w:tcPr>
          <w:p w14:paraId="2279CEF0"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32.5</w:t>
            </w:r>
          </w:p>
        </w:tc>
      </w:tr>
      <w:tr w:rsidR="00C32859" w:rsidRPr="00BC04C6" w14:paraId="5BC048D1" w14:textId="77777777" w:rsidTr="009253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6ABF5244"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Homework clubs</w:t>
            </w:r>
          </w:p>
        </w:tc>
        <w:tc>
          <w:tcPr>
            <w:tcW w:w="1462" w:type="dxa"/>
            <w:noWrap/>
            <w:hideMark/>
          </w:tcPr>
          <w:p w14:paraId="48C3E806"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18.1</w:t>
            </w:r>
          </w:p>
        </w:tc>
        <w:tc>
          <w:tcPr>
            <w:tcW w:w="1360" w:type="dxa"/>
            <w:noWrap/>
            <w:hideMark/>
          </w:tcPr>
          <w:p w14:paraId="14EDE222"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16.1</w:t>
            </w:r>
          </w:p>
        </w:tc>
        <w:tc>
          <w:tcPr>
            <w:tcW w:w="1002" w:type="dxa"/>
            <w:noWrap/>
            <w:hideMark/>
          </w:tcPr>
          <w:p w14:paraId="0508E18F"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18.8</w:t>
            </w:r>
          </w:p>
        </w:tc>
        <w:tc>
          <w:tcPr>
            <w:tcW w:w="1135" w:type="dxa"/>
            <w:noWrap/>
            <w:hideMark/>
          </w:tcPr>
          <w:p w14:paraId="40C1EF0F"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23.6</w:t>
            </w:r>
          </w:p>
        </w:tc>
        <w:tc>
          <w:tcPr>
            <w:tcW w:w="1307" w:type="dxa"/>
            <w:noWrap/>
            <w:hideMark/>
          </w:tcPr>
          <w:p w14:paraId="6AFCF08F"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35.3</w:t>
            </w:r>
          </w:p>
        </w:tc>
        <w:tc>
          <w:tcPr>
            <w:tcW w:w="1008" w:type="dxa"/>
            <w:noWrap/>
            <w:hideMark/>
          </w:tcPr>
          <w:p w14:paraId="04A57D30"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18.0</w:t>
            </w:r>
          </w:p>
        </w:tc>
      </w:tr>
      <w:tr w:rsidR="00C32859" w:rsidRPr="00BC04C6" w14:paraId="144ECA64" w14:textId="77777777" w:rsidTr="009253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7AB66478"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Intergenerational events (bringing together children and older people)</w:t>
            </w:r>
          </w:p>
        </w:tc>
        <w:tc>
          <w:tcPr>
            <w:tcW w:w="1462" w:type="dxa"/>
            <w:noWrap/>
            <w:hideMark/>
          </w:tcPr>
          <w:p w14:paraId="42395B09"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19.1</w:t>
            </w:r>
          </w:p>
        </w:tc>
        <w:tc>
          <w:tcPr>
            <w:tcW w:w="1360" w:type="dxa"/>
            <w:noWrap/>
            <w:hideMark/>
          </w:tcPr>
          <w:p w14:paraId="1FCC6D3F"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23.2</w:t>
            </w:r>
          </w:p>
        </w:tc>
        <w:tc>
          <w:tcPr>
            <w:tcW w:w="1002" w:type="dxa"/>
            <w:noWrap/>
            <w:hideMark/>
          </w:tcPr>
          <w:p w14:paraId="0087BFC4"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21.9</w:t>
            </w:r>
          </w:p>
        </w:tc>
        <w:tc>
          <w:tcPr>
            <w:tcW w:w="1135" w:type="dxa"/>
            <w:noWrap/>
            <w:hideMark/>
          </w:tcPr>
          <w:p w14:paraId="72D46651"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21.9</w:t>
            </w:r>
          </w:p>
        </w:tc>
        <w:tc>
          <w:tcPr>
            <w:tcW w:w="1307" w:type="dxa"/>
            <w:noWrap/>
            <w:hideMark/>
          </w:tcPr>
          <w:p w14:paraId="59662065"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25.3</w:t>
            </w:r>
          </w:p>
        </w:tc>
        <w:tc>
          <w:tcPr>
            <w:tcW w:w="1008" w:type="dxa"/>
            <w:noWrap/>
            <w:hideMark/>
          </w:tcPr>
          <w:p w14:paraId="3DF5A885"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22.8</w:t>
            </w:r>
          </w:p>
        </w:tc>
      </w:tr>
      <w:tr w:rsidR="00C32859" w:rsidRPr="00BC04C6" w14:paraId="3E29C1B8" w14:textId="77777777" w:rsidTr="009253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2DB70A2A"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Local and Community History events</w:t>
            </w:r>
          </w:p>
        </w:tc>
        <w:tc>
          <w:tcPr>
            <w:tcW w:w="1462" w:type="dxa"/>
            <w:noWrap/>
            <w:hideMark/>
          </w:tcPr>
          <w:p w14:paraId="620DAAB2"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25.1</w:t>
            </w:r>
          </w:p>
        </w:tc>
        <w:tc>
          <w:tcPr>
            <w:tcW w:w="1360" w:type="dxa"/>
            <w:noWrap/>
            <w:hideMark/>
          </w:tcPr>
          <w:p w14:paraId="15344F27"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28.2</w:t>
            </w:r>
          </w:p>
        </w:tc>
        <w:tc>
          <w:tcPr>
            <w:tcW w:w="1002" w:type="dxa"/>
            <w:noWrap/>
            <w:hideMark/>
          </w:tcPr>
          <w:p w14:paraId="12CD379B"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32.5</w:t>
            </w:r>
          </w:p>
        </w:tc>
        <w:tc>
          <w:tcPr>
            <w:tcW w:w="1135" w:type="dxa"/>
            <w:noWrap/>
            <w:hideMark/>
          </w:tcPr>
          <w:p w14:paraId="65DADDC5"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27.3</w:t>
            </w:r>
          </w:p>
        </w:tc>
        <w:tc>
          <w:tcPr>
            <w:tcW w:w="1307" w:type="dxa"/>
            <w:noWrap/>
            <w:hideMark/>
          </w:tcPr>
          <w:p w14:paraId="187AABB4"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21.8</w:t>
            </w:r>
          </w:p>
        </w:tc>
        <w:tc>
          <w:tcPr>
            <w:tcW w:w="1008" w:type="dxa"/>
            <w:noWrap/>
            <w:hideMark/>
          </w:tcPr>
          <w:p w14:paraId="3519E9C4"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31.6</w:t>
            </w:r>
          </w:p>
        </w:tc>
      </w:tr>
      <w:tr w:rsidR="00C32859" w:rsidRPr="00BC04C6" w14:paraId="19F270EA" w14:textId="77777777" w:rsidTr="009253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62F98E8D"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Peer support groups (bringing people together who have been through similar experiences) e.g. Parkinson’s Café</w:t>
            </w:r>
          </w:p>
        </w:tc>
        <w:tc>
          <w:tcPr>
            <w:tcW w:w="1462" w:type="dxa"/>
            <w:noWrap/>
            <w:hideMark/>
          </w:tcPr>
          <w:p w14:paraId="1ADEA7D8"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20.2</w:t>
            </w:r>
          </w:p>
        </w:tc>
        <w:tc>
          <w:tcPr>
            <w:tcW w:w="1360" w:type="dxa"/>
            <w:noWrap/>
            <w:hideMark/>
          </w:tcPr>
          <w:p w14:paraId="6AACB1F7"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26.1</w:t>
            </w:r>
          </w:p>
        </w:tc>
        <w:tc>
          <w:tcPr>
            <w:tcW w:w="1002" w:type="dxa"/>
            <w:noWrap/>
            <w:hideMark/>
          </w:tcPr>
          <w:p w14:paraId="7E3433B5"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24.4</w:t>
            </w:r>
          </w:p>
        </w:tc>
        <w:tc>
          <w:tcPr>
            <w:tcW w:w="1135" w:type="dxa"/>
            <w:noWrap/>
            <w:hideMark/>
          </w:tcPr>
          <w:p w14:paraId="33B0A4EF"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23.1</w:t>
            </w:r>
          </w:p>
        </w:tc>
        <w:tc>
          <w:tcPr>
            <w:tcW w:w="1307" w:type="dxa"/>
            <w:noWrap/>
            <w:hideMark/>
          </w:tcPr>
          <w:p w14:paraId="1AB43A2C"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23.4</w:t>
            </w:r>
          </w:p>
        </w:tc>
        <w:tc>
          <w:tcPr>
            <w:tcW w:w="1008" w:type="dxa"/>
            <w:noWrap/>
            <w:hideMark/>
          </w:tcPr>
          <w:p w14:paraId="0F285931"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26.2</w:t>
            </w:r>
          </w:p>
        </w:tc>
      </w:tr>
      <w:tr w:rsidR="00C32859" w:rsidRPr="00BC04C6" w14:paraId="2CAF23DC" w14:textId="77777777" w:rsidTr="009253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04E278C2"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Play sessions for children</w:t>
            </w:r>
          </w:p>
        </w:tc>
        <w:tc>
          <w:tcPr>
            <w:tcW w:w="1462" w:type="dxa"/>
            <w:noWrap/>
            <w:hideMark/>
          </w:tcPr>
          <w:p w14:paraId="7F3F6358"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20.8</w:t>
            </w:r>
          </w:p>
        </w:tc>
        <w:tc>
          <w:tcPr>
            <w:tcW w:w="1360" w:type="dxa"/>
            <w:noWrap/>
            <w:hideMark/>
          </w:tcPr>
          <w:p w14:paraId="00352EF0"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20.7</w:t>
            </w:r>
          </w:p>
        </w:tc>
        <w:tc>
          <w:tcPr>
            <w:tcW w:w="1002" w:type="dxa"/>
            <w:noWrap/>
            <w:hideMark/>
          </w:tcPr>
          <w:p w14:paraId="135656B3"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22.5</w:t>
            </w:r>
          </w:p>
        </w:tc>
        <w:tc>
          <w:tcPr>
            <w:tcW w:w="1135" w:type="dxa"/>
            <w:noWrap/>
            <w:hideMark/>
          </w:tcPr>
          <w:p w14:paraId="7248DCA1"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25.9</w:t>
            </w:r>
          </w:p>
        </w:tc>
        <w:tc>
          <w:tcPr>
            <w:tcW w:w="1307" w:type="dxa"/>
            <w:noWrap/>
            <w:hideMark/>
          </w:tcPr>
          <w:p w14:paraId="7044FF42"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43.2</w:t>
            </w:r>
          </w:p>
        </w:tc>
        <w:tc>
          <w:tcPr>
            <w:tcW w:w="1008" w:type="dxa"/>
            <w:noWrap/>
            <w:hideMark/>
          </w:tcPr>
          <w:p w14:paraId="22017340"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17.5</w:t>
            </w:r>
          </w:p>
        </w:tc>
      </w:tr>
      <w:tr w:rsidR="00C32859" w:rsidRPr="00BC04C6" w14:paraId="1ED4F1FB" w14:textId="77777777" w:rsidTr="009253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55FF7EF2"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Social Groups e.g. coffee mornings, Friend and Neighbours (FAN), Goldies Cymru (singing)</w:t>
            </w:r>
          </w:p>
        </w:tc>
        <w:tc>
          <w:tcPr>
            <w:tcW w:w="1462" w:type="dxa"/>
            <w:noWrap/>
            <w:hideMark/>
          </w:tcPr>
          <w:p w14:paraId="45B5E374"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24.8</w:t>
            </w:r>
          </w:p>
        </w:tc>
        <w:tc>
          <w:tcPr>
            <w:tcW w:w="1360" w:type="dxa"/>
            <w:noWrap/>
            <w:hideMark/>
          </w:tcPr>
          <w:p w14:paraId="79E165AD"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29.6</w:t>
            </w:r>
          </w:p>
        </w:tc>
        <w:tc>
          <w:tcPr>
            <w:tcW w:w="1002" w:type="dxa"/>
            <w:noWrap/>
            <w:hideMark/>
          </w:tcPr>
          <w:p w14:paraId="57068EEA"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25.6</w:t>
            </w:r>
          </w:p>
        </w:tc>
        <w:tc>
          <w:tcPr>
            <w:tcW w:w="1135" w:type="dxa"/>
            <w:noWrap/>
            <w:hideMark/>
          </w:tcPr>
          <w:p w14:paraId="31A58498"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27.7</w:t>
            </w:r>
          </w:p>
        </w:tc>
        <w:tc>
          <w:tcPr>
            <w:tcW w:w="1307" w:type="dxa"/>
            <w:noWrap/>
            <w:hideMark/>
          </w:tcPr>
          <w:p w14:paraId="35DC900A"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26.8</w:t>
            </w:r>
          </w:p>
        </w:tc>
        <w:tc>
          <w:tcPr>
            <w:tcW w:w="1008" w:type="dxa"/>
            <w:noWrap/>
            <w:hideMark/>
          </w:tcPr>
          <w:p w14:paraId="698E9AC9"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32.5</w:t>
            </w:r>
          </w:p>
        </w:tc>
      </w:tr>
      <w:tr w:rsidR="00C32859" w:rsidRPr="00BC04C6" w14:paraId="4C236214" w14:textId="77777777" w:rsidTr="0092534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6A53DF4E"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Other</w:t>
            </w:r>
          </w:p>
        </w:tc>
        <w:tc>
          <w:tcPr>
            <w:tcW w:w="1462" w:type="dxa"/>
            <w:noWrap/>
            <w:hideMark/>
          </w:tcPr>
          <w:p w14:paraId="2EAAAB39"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5.2</w:t>
            </w:r>
          </w:p>
        </w:tc>
        <w:tc>
          <w:tcPr>
            <w:tcW w:w="1360" w:type="dxa"/>
            <w:noWrap/>
            <w:hideMark/>
          </w:tcPr>
          <w:p w14:paraId="4D115F94"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6.8</w:t>
            </w:r>
          </w:p>
        </w:tc>
        <w:tc>
          <w:tcPr>
            <w:tcW w:w="1002" w:type="dxa"/>
            <w:noWrap/>
            <w:hideMark/>
          </w:tcPr>
          <w:p w14:paraId="2E8C8343"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6.3</w:t>
            </w:r>
          </w:p>
        </w:tc>
        <w:tc>
          <w:tcPr>
            <w:tcW w:w="1135" w:type="dxa"/>
            <w:noWrap/>
            <w:hideMark/>
          </w:tcPr>
          <w:p w14:paraId="5F947AA7"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6.5</w:t>
            </w:r>
          </w:p>
        </w:tc>
        <w:tc>
          <w:tcPr>
            <w:tcW w:w="1307" w:type="dxa"/>
            <w:noWrap/>
            <w:hideMark/>
          </w:tcPr>
          <w:p w14:paraId="5E324649"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6.3</w:t>
            </w:r>
          </w:p>
        </w:tc>
        <w:tc>
          <w:tcPr>
            <w:tcW w:w="1008" w:type="dxa"/>
            <w:noWrap/>
            <w:hideMark/>
          </w:tcPr>
          <w:p w14:paraId="49BF54C2" w14:textId="77777777" w:rsidR="00C32859" w:rsidRPr="00BC04C6" w:rsidRDefault="00C32859"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6.3</w:t>
            </w:r>
          </w:p>
        </w:tc>
      </w:tr>
      <w:tr w:rsidR="00C32859" w:rsidRPr="00BC04C6" w14:paraId="0756A17A" w14:textId="77777777" w:rsidTr="0092534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702" w:type="dxa"/>
          </w:tcPr>
          <w:p w14:paraId="04767DAC" w14:textId="77777777" w:rsidR="00C32859" w:rsidRPr="00BC04C6" w:rsidRDefault="00C32859" w:rsidP="00150AB2">
            <w:pPr>
              <w:spacing w:after="0" w:line="240" w:lineRule="auto"/>
              <w:rPr>
                <w:rFonts w:ascii="Calibri" w:eastAsia="Times New Roman" w:hAnsi="Calibri" w:cs="Calibri"/>
                <w:i/>
                <w:iCs/>
                <w:color w:val="000000"/>
                <w:sz w:val="24"/>
                <w:szCs w:val="24"/>
                <w:lang w:eastAsia="en-GB"/>
              </w:rPr>
            </w:pPr>
            <w:r w:rsidRPr="00BC04C6">
              <w:rPr>
                <w:rFonts w:ascii="Calibri" w:eastAsia="Times New Roman" w:hAnsi="Calibri" w:cs="Calibri"/>
                <w:color w:val="000000"/>
                <w:sz w:val="24"/>
                <w:szCs w:val="24"/>
                <w:lang w:eastAsia="en-GB"/>
              </w:rPr>
              <w:t>None of these</w:t>
            </w:r>
          </w:p>
        </w:tc>
        <w:tc>
          <w:tcPr>
            <w:tcW w:w="1462" w:type="dxa"/>
            <w:noWrap/>
            <w:hideMark/>
          </w:tcPr>
          <w:p w14:paraId="50BFF23F"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22.0</w:t>
            </w:r>
          </w:p>
        </w:tc>
        <w:tc>
          <w:tcPr>
            <w:tcW w:w="1360" w:type="dxa"/>
            <w:noWrap/>
            <w:hideMark/>
          </w:tcPr>
          <w:p w14:paraId="009B820F"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18.6</w:t>
            </w:r>
          </w:p>
        </w:tc>
        <w:tc>
          <w:tcPr>
            <w:tcW w:w="1002" w:type="dxa"/>
            <w:noWrap/>
            <w:hideMark/>
          </w:tcPr>
          <w:p w14:paraId="68D93923"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21.9</w:t>
            </w:r>
          </w:p>
        </w:tc>
        <w:tc>
          <w:tcPr>
            <w:tcW w:w="1135" w:type="dxa"/>
            <w:noWrap/>
            <w:hideMark/>
          </w:tcPr>
          <w:p w14:paraId="7071DCB0"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17.8</w:t>
            </w:r>
          </w:p>
        </w:tc>
        <w:tc>
          <w:tcPr>
            <w:tcW w:w="1307" w:type="dxa"/>
            <w:noWrap/>
            <w:hideMark/>
          </w:tcPr>
          <w:p w14:paraId="5B2C4399"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13.9</w:t>
            </w:r>
          </w:p>
        </w:tc>
        <w:tc>
          <w:tcPr>
            <w:tcW w:w="1008" w:type="dxa"/>
            <w:noWrap/>
            <w:hideMark/>
          </w:tcPr>
          <w:p w14:paraId="4C2A2191" w14:textId="77777777" w:rsidR="00C32859" w:rsidRPr="00BC04C6" w:rsidRDefault="00C32859"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BC04C6">
              <w:rPr>
                <w:rFonts w:ascii="Calibri" w:eastAsia="Times New Roman" w:hAnsi="Calibri" w:cs="Calibri"/>
                <w:i/>
                <w:iCs/>
                <w:color w:val="000000"/>
                <w:sz w:val="24"/>
                <w:szCs w:val="24"/>
                <w:lang w:eastAsia="en-GB"/>
              </w:rPr>
              <w:t>24.8</w:t>
            </w:r>
          </w:p>
        </w:tc>
      </w:tr>
    </w:tbl>
    <w:p w14:paraId="3890EACE" w14:textId="77777777" w:rsidR="00AF59AD" w:rsidRPr="00BA50FD" w:rsidRDefault="00AF59AD" w:rsidP="00AF59AD">
      <w:pPr>
        <w:rPr>
          <w:sz w:val="24"/>
          <w:szCs w:val="24"/>
        </w:rPr>
      </w:pPr>
      <w:r w:rsidRPr="00BA50FD">
        <w:rPr>
          <w:i/>
          <w:sz w:val="24"/>
          <w:szCs w:val="24"/>
        </w:rPr>
        <w:t>Respondents could select multiple options so the total will exceed 100%</w:t>
      </w:r>
      <w:r>
        <w:rPr>
          <w:i/>
          <w:sz w:val="24"/>
          <w:szCs w:val="24"/>
        </w:rPr>
        <w:t>.</w:t>
      </w:r>
    </w:p>
    <w:p w14:paraId="2D1C7E54" w14:textId="77777777" w:rsidR="00D66F0A" w:rsidRDefault="00D66F0A" w:rsidP="00B6245C">
      <w:pPr>
        <w:spacing w:after="0"/>
        <w:rPr>
          <w:sz w:val="24"/>
          <w:szCs w:val="24"/>
        </w:rPr>
      </w:pPr>
    </w:p>
    <w:p w14:paraId="46735084" w14:textId="0714A123" w:rsidR="003276CB" w:rsidRDefault="003276CB">
      <w:pPr>
        <w:spacing w:after="160" w:line="259" w:lineRule="auto"/>
        <w:rPr>
          <w:sz w:val="24"/>
          <w:szCs w:val="24"/>
        </w:rPr>
      </w:pPr>
      <w:r>
        <w:rPr>
          <w:sz w:val="24"/>
          <w:szCs w:val="24"/>
        </w:rPr>
        <w:br w:type="page"/>
      </w:r>
    </w:p>
    <w:p w14:paraId="3D7676D5" w14:textId="77777777" w:rsidR="00AF33ED" w:rsidRDefault="00AF33ED" w:rsidP="00B6245C">
      <w:pPr>
        <w:spacing w:after="0"/>
        <w:rPr>
          <w:sz w:val="24"/>
          <w:szCs w:val="24"/>
        </w:rPr>
      </w:pPr>
    </w:p>
    <w:tbl>
      <w:tblPr>
        <w:tblStyle w:val="GridTable5Dark-Accent6"/>
        <w:tblW w:w="9436" w:type="dxa"/>
        <w:tblLook w:val="04A0" w:firstRow="1" w:lastRow="0" w:firstColumn="1" w:lastColumn="0" w:noHBand="0" w:noVBand="1"/>
      </w:tblPr>
      <w:tblGrid>
        <w:gridCol w:w="2972"/>
        <w:gridCol w:w="1512"/>
        <w:gridCol w:w="1125"/>
        <w:gridCol w:w="1125"/>
        <w:gridCol w:w="923"/>
        <w:gridCol w:w="1125"/>
        <w:gridCol w:w="1125"/>
      </w:tblGrid>
      <w:tr w:rsidR="00AF33ED" w:rsidRPr="00BC04C6" w14:paraId="4BCE4D8B" w14:textId="77777777" w:rsidTr="00EF1207">
        <w:trPr>
          <w:cnfStyle w:val="100000000000" w:firstRow="1" w:lastRow="0" w:firstColumn="0" w:lastColumn="0" w:oddVBand="0" w:evenVBand="0" w:oddHBand="0" w:evenHBand="0" w:firstRowFirstColumn="0" w:firstRowLastColumn="0" w:lastRowFirstColumn="0" w:lastRowLastColumn="0"/>
          <w:trHeight w:val="237"/>
        </w:trPr>
        <w:tc>
          <w:tcPr>
            <w:cnfStyle w:val="001000000000" w:firstRow="0" w:lastRow="0" w:firstColumn="1" w:lastColumn="0" w:oddVBand="0" w:evenVBand="0" w:oddHBand="0" w:evenHBand="0" w:firstRowFirstColumn="0" w:firstRowLastColumn="0" w:lastRowFirstColumn="0" w:lastRowLastColumn="0"/>
            <w:tcW w:w="2972" w:type="dxa"/>
            <w:tcBorders>
              <w:right w:val="single" w:sz="4" w:space="0" w:color="FFFFFF" w:themeColor="background1"/>
            </w:tcBorders>
            <w:hideMark/>
          </w:tcPr>
          <w:p w14:paraId="2379FCE6" w14:textId="77777777" w:rsidR="00AF33ED" w:rsidRPr="00BC04C6" w:rsidRDefault="00AF33ED" w:rsidP="00AF33ED">
            <w:pPr>
              <w:spacing w:after="0" w:line="240" w:lineRule="auto"/>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w:t>
            </w:r>
          </w:p>
        </w:tc>
        <w:tc>
          <w:tcPr>
            <w:tcW w:w="1404" w:type="dxa"/>
            <w:tcBorders>
              <w:left w:val="single" w:sz="4" w:space="0" w:color="FFFFFF" w:themeColor="background1"/>
              <w:right w:val="single" w:sz="4" w:space="0" w:color="FFFFFF" w:themeColor="background1"/>
            </w:tcBorders>
            <w:hideMark/>
          </w:tcPr>
          <w:p w14:paraId="19E7C160" w14:textId="2C5BE3F1" w:rsidR="00AF33ED" w:rsidRPr="00BC04C6" w:rsidRDefault="00AF33ED" w:rsidP="00AF33E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All Respondents</w:t>
            </w:r>
          </w:p>
        </w:tc>
        <w:tc>
          <w:tcPr>
            <w:tcW w:w="1049" w:type="dxa"/>
            <w:tcBorders>
              <w:left w:val="single" w:sz="4" w:space="0" w:color="FFFFFF" w:themeColor="background1"/>
              <w:right w:val="single" w:sz="4" w:space="0" w:color="FFFFFF" w:themeColor="background1"/>
            </w:tcBorders>
            <w:hideMark/>
          </w:tcPr>
          <w:p w14:paraId="6AF22DBB" w14:textId="61C87567" w:rsidR="00AF33ED" w:rsidRPr="00BC04C6" w:rsidRDefault="00AF33ED" w:rsidP="00AF33E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 xml:space="preserve">Least Deprived </w:t>
            </w:r>
          </w:p>
        </w:tc>
        <w:tc>
          <w:tcPr>
            <w:tcW w:w="1049" w:type="dxa"/>
            <w:tcBorders>
              <w:left w:val="single" w:sz="4" w:space="0" w:color="FFFFFF" w:themeColor="background1"/>
              <w:right w:val="single" w:sz="4" w:space="0" w:color="FFFFFF" w:themeColor="background1"/>
            </w:tcBorders>
            <w:hideMark/>
          </w:tcPr>
          <w:p w14:paraId="67D13F11" w14:textId="204D9A7D" w:rsidR="00AF33ED" w:rsidRPr="00BC04C6" w:rsidRDefault="00AF33ED" w:rsidP="00AF33E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 xml:space="preserve">Next Least Deprived </w:t>
            </w:r>
          </w:p>
        </w:tc>
        <w:tc>
          <w:tcPr>
            <w:tcW w:w="864" w:type="dxa"/>
            <w:tcBorders>
              <w:left w:val="single" w:sz="4" w:space="0" w:color="FFFFFF" w:themeColor="background1"/>
              <w:right w:val="single" w:sz="4" w:space="0" w:color="FFFFFF" w:themeColor="background1"/>
            </w:tcBorders>
            <w:hideMark/>
          </w:tcPr>
          <w:p w14:paraId="616D4AD0" w14:textId="784C7747" w:rsidR="00AF33ED" w:rsidRPr="00BC04C6" w:rsidRDefault="00AF33ED" w:rsidP="00AF33E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 xml:space="preserve">Middle </w:t>
            </w:r>
          </w:p>
        </w:tc>
        <w:tc>
          <w:tcPr>
            <w:tcW w:w="1049" w:type="dxa"/>
            <w:tcBorders>
              <w:left w:val="single" w:sz="4" w:space="0" w:color="FFFFFF" w:themeColor="background1"/>
              <w:right w:val="single" w:sz="4" w:space="0" w:color="FFFFFF" w:themeColor="background1"/>
            </w:tcBorders>
            <w:hideMark/>
          </w:tcPr>
          <w:p w14:paraId="38DBED06" w14:textId="333FBD09" w:rsidR="00AF33ED" w:rsidRPr="00BC04C6" w:rsidRDefault="00AF33ED" w:rsidP="00AF33E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 xml:space="preserve">Next Most Deprived </w:t>
            </w:r>
          </w:p>
        </w:tc>
        <w:tc>
          <w:tcPr>
            <w:tcW w:w="1049" w:type="dxa"/>
            <w:tcBorders>
              <w:left w:val="single" w:sz="4" w:space="0" w:color="FFFFFF" w:themeColor="background1"/>
            </w:tcBorders>
            <w:hideMark/>
          </w:tcPr>
          <w:p w14:paraId="6820C263" w14:textId="4AE34EF6" w:rsidR="00AF33ED" w:rsidRPr="00BC04C6" w:rsidRDefault="00AF33ED" w:rsidP="00AF33E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C04C6">
              <w:rPr>
                <w:rFonts w:ascii="Calibri" w:eastAsia="Times New Roman" w:hAnsi="Calibri" w:cs="Calibri"/>
                <w:sz w:val="24"/>
                <w:szCs w:val="24"/>
                <w:lang w:eastAsia="en-GB"/>
              </w:rPr>
              <w:t xml:space="preserve">Most Deprived </w:t>
            </w:r>
          </w:p>
        </w:tc>
      </w:tr>
      <w:tr w:rsidR="00AF33ED" w:rsidRPr="00BC04C6" w14:paraId="6B9A8109" w14:textId="77777777" w:rsidTr="00EF1207">
        <w:trPr>
          <w:cnfStyle w:val="000000100000" w:firstRow="0" w:lastRow="0" w:firstColumn="0" w:lastColumn="0" w:oddVBand="0" w:evenVBand="0" w:oddHBand="1" w:evenHBand="0" w:firstRowFirstColumn="0" w:firstRowLastColumn="0" w:lastRowFirstColumn="0" w:lastRowLastColumn="0"/>
          <w:trHeight w:val="58"/>
        </w:trPr>
        <w:tc>
          <w:tcPr>
            <w:cnfStyle w:val="001000000000" w:firstRow="0" w:lastRow="0" w:firstColumn="1" w:lastColumn="0" w:oddVBand="0" w:evenVBand="0" w:oddHBand="0" w:evenHBand="0" w:firstRowFirstColumn="0" w:firstRowLastColumn="0" w:lastRowFirstColumn="0" w:lastRowLastColumn="0"/>
            <w:tcW w:w="2972" w:type="dxa"/>
            <w:tcBorders>
              <w:right w:val="single" w:sz="4" w:space="0" w:color="FFFFFF" w:themeColor="background1"/>
            </w:tcBorders>
            <w:shd w:val="clear" w:color="auto" w:fill="27A096"/>
          </w:tcPr>
          <w:p w14:paraId="2DBC49E6" w14:textId="62F9A722" w:rsidR="00AF33ED" w:rsidRPr="00BC04C6" w:rsidRDefault="00AF33ED" w:rsidP="00AF33ED">
            <w:pPr>
              <w:spacing w:after="0" w:line="240" w:lineRule="auto"/>
              <w:rPr>
                <w:rFonts w:ascii="Calibri" w:eastAsia="Times New Roman" w:hAnsi="Calibri" w:cs="Calibri"/>
                <w:b w:val="0"/>
                <w:bCs w:val="0"/>
                <w:color w:val="FFFFFF" w:themeColor="background1"/>
                <w:sz w:val="24"/>
                <w:szCs w:val="24"/>
                <w:lang w:eastAsia="en-GB"/>
              </w:rPr>
            </w:pPr>
            <w:r w:rsidRPr="00BC04C6">
              <w:rPr>
                <w:rFonts w:ascii="Calibri" w:eastAsia="Times New Roman" w:hAnsi="Calibri" w:cs="Calibri"/>
                <w:b w:val="0"/>
                <w:bCs w:val="0"/>
                <w:color w:val="FFFFFF" w:themeColor="background1"/>
                <w:sz w:val="24"/>
                <w:szCs w:val="24"/>
                <w:lang w:eastAsia="en-GB"/>
              </w:rPr>
              <w:t>Base</w:t>
            </w:r>
          </w:p>
        </w:tc>
        <w:tc>
          <w:tcPr>
            <w:tcW w:w="1404" w:type="dxa"/>
            <w:tcBorders>
              <w:left w:val="single" w:sz="4" w:space="0" w:color="FFFFFF" w:themeColor="background1"/>
              <w:right w:val="single" w:sz="4" w:space="0" w:color="FFFFFF" w:themeColor="background1"/>
            </w:tcBorders>
            <w:shd w:val="clear" w:color="auto" w:fill="27A096"/>
          </w:tcPr>
          <w:p w14:paraId="2B6BBEA5" w14:textId="686A9CE0" w:rsidR="00AF33ED" w:rsidRPr="00BC04C6" w:rsidRDefault="00AF33ED" w:rsidP="00AF33ED">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1907</w:t>
            </w:r>
          </w:p>
        </w:tc>
        <w:tc>
          <w:tcPr>
            <w:tcW w:w="1049" w:type="dxa"/>
            <w:tcBorders>
              <w:left w:val="single" w:sz="4" w:space="0" w:color="FFFFFF" w:themeColor="background1"/>
              <w:right w:val="single" w:sz="4" w:space="0" w:color="FFFFFF" w:themeColor="background1"/>
            </w:tcBorders>
            <w:shd w:val="clear" w:color="auto" w:fill="27A096"/>
          </w:tcPr>
          <w:p w14:paraId="5F7D7B5C" w14:textId="382683CB" w:rsidR="00AF33ED" w:rsidRPr="00BC04C6" w:rsidRDefault="00AF33ED" w:rsidP="00AF33ED">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350</w:t>
            </w:r>
          </w:p>
        </w:tc>
        <w:tc>
          <w:tcPr>
            <w:tcW w:w="1049" w:type="dxa"/>
            <w:tcBorders>
              <w:left w:val="single" w:sz="4" w:space="0" w:color="FFFFFF" w:themeColor="background1"/>
              <w:right w:val="single" w:sz="4" w:space="0" w:color="FFFFFF" w:themeColor="background1"/>
            </w:tcBorders>
            <w:shd w:val="clear" w:color="auto" w:fill="27A096"/>
          </w:tcPr>
          <w:p w14:paraId="6BF253D5" w14:textId="59310846" w:rsidR="00AF33ED" w:rsidRPr="00BC04C6" w:rsidRDefault="00AF33ED" w:rsidP="00AF33ED">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289</w:t>
            </w:r>
          </w:p>
        </w:tc>
        <w:tc>
          <w:tcPr>
            <w:tcW w:w="864" w:type="dxa"/>
            <w:tcBorders>
              <w:left w:val="single" w:sz="4" w:space="0" w:color="FFFFFF" w:themeColor="background1"/>
              <w:right w:val="single" w:sz="4" w:space="0" w:color="FFFFFF" w:themeColor="background1"/>
            </w:tcBorders>
            <w:shd w:val="clear" w:color="auto" w:fill="27A096"/>
          </w:tcPr>
          <w:p w14:paraId="4A87034C" w14:textId="52A6C821" w:rsidR="00AF33ED" w:rsidRPr="00BC04C6" w:rsidRDefault="00AF33ED" w:rsidP="00AF33ED">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266</w:t>
            </w:r>
          </w:p>
        </w:tc>
        <w:tc>
          <w:tcPr>
            <w:tcW w:w="1049" w:type="dxa"/>
            <w:tcBorders>
              <w:left w:val="single" w:sz="4" w:space="0" w:color="FFFFFF" w:themeColor="background1"/>
              <w:right w:val="single" w:sz="4" w:space="0" w:color="FFFFFF" w:themeColor="background1"/>
            </w:tcBorders>
            <w:shd w:val="clear" w:color="auto" w:fill="27A096"/>
          </w:tcPr>
          <w:p w14:paraId="38964A42" w14:textId="61E454B8" w:rsidR="00AF33ED" w:rsidRPr="00BC04C6" w:rsidRDefault="00595A5A" w:rsidP="00AF33ED">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275</w:t>
            </w:r>
          </w:p>
        </w:tc>
        <w:tc>
          <w:tcPr>
            <w:tcW w:w="1049" w:type="dxa"/>
            <w:tcBorders>
              <w:left w:val="single" w:sz="4" w:space="0" w:color="FFFFFF" w:themeColor="background1"/>
            </w:tcBorders>
            <w:shd w:val="clear" w:color="auto" w:fill="27A096"/>
          </w:tcPr>
          <w:p w14:paraId="78ABA309" w14:textId="2E72723D" w:rsidR="00AF33ED" w:rsidRPr="00BC04C6" w:rsidRDefault="00595A5A" w:rsidP="00AF33ED">
            <w:pPr>
              <w:spacing w:after="0" w:line="240" w:lineRule="auto"/>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C04C6">
              <w:rPr>
                <w:rFonts w:ascii="Calibri" w:eastAsia="Times New Roman" w:hAnsi="Calibri" w:cs="Calibri"/>
                <w:b/>
                <w:bCs/>
                <w:color w:val="FFFFFF" w:themeColor="background1"/>
                <w:sz w:val="24"/>
                <w:szCs w:val="24"/>
                <w:lang w:eastAsia="en-GB"/>
              </w:rPr>
              <w:t>215</w:t>
            </w:r>
          </w:p>
        </w:tc>
      </w:tr>
      <w:tr w:rsidR="00AF33ED" w:rsidRPr="00BC04C6" w14:paraId="6DAF0C8A" w14:textId="77777777" w:rsidTr="00D66F0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4481B7D2"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Basic cooking classes</w:t>
            </w:r>
          </w:p>
        </w:tc>
        <w:tc>
          <w:tcPr>
            <w:tcW w:w="1404" w:type="dxa"/>
            <w:noWrap/>
            <w:hideMark/>
          </w:tcPr>
          <w:p w14:paraId="3F75C376"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21.7</w:t>
            </w:r>
          </w:p>
        </w:tc>
        <w:tc>
          <w:tcPr>
            <w:tcW w:w="1049" w:type="dxa"/>
            <w:noWrap/>
            <w:hideMark/>
          </w:tcPr>
          <w:p w14:paraId="23D86D58"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15.4</w:t>
            </w:r>
          </w:p>
        </w:tc>
        <w:tc>
          <w:tcPr>
            <w:tcW w:w="1049" w:type="dxa"/>
            <w:noWrap/>
            <w:hideMark/>
          </w:tcPr>
          <w:p w14:paraId="40E79CE4"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19.0</w:t>
            </w:r>
          </w:p>
        </w:tc>
        <w:tc>
          <w:tcPr>
            <w:tcW w:w="864" w:type="dxa"/>
            <w:noWrap/>
            <w:hideMark/>
          </w:tcPr>
          <w:p w14:paraId="107A9B17"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21.8</w:t>
            </w:r>
          </w:p>
        </w:tc>
        <w:tc>
          <w:tcPr>
            <w:tcW w:w="1049" w:type="dxa"/>
            <w:noWrap/>
            <w:hideMark/>
          </w:tcPr>
          <w:p w14:paraId="4A9C870A"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21.5</w:t>
            </w:r>
          </w:p>
        </w:tc>
        <w:tc>
          <w:tcPr>
            <w:tcW w:w="1049" w:type="dxa"/>
            <w:noWrap/>
            <w:hideMark/>
          </w:tcPr>
          <w:p w14:paraId="71F5619F"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35.3</w:t>
            </w:r>
          </w:p>
        </w:tc>
      </w:tr>
      <w:tr w:rsidR="00AF33ED" w:rsidRPr="00BC04C6" w14:paraId="1465E4D5" w14:textId="77777777" w:rsidTr="00D66F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6F810D08"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Bereavement support groups</w:t>
            </w:r>
          </w:p>
        </w:tc>
        <w:tc>
          <w:tcPr>
            <w:tcW w:w="1404" w:type="dxa"/>
            <w:noWrap/>
            <w:hideMark/>
          </w:tcPr>
          <w:p w14:paraId="44DDD255"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20.8</w:t>
            </w:r>
          </w:p>
        </w:tc>
        <w:tc>
          <w:tcPr>
            <w:tcW w:w="1049" w:type="dxa"/>
            <w:noWrap/>
            <w:hideMark/>
          </w:tcPr>
          <w:p w14:paraId="0CDAEC69"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17.1</w:t>
            </w:r>
          </w:p>
        </w:tc>
        <w:tc>
          <w:tcPr>
            <w:tcW w:w="1049" w:type="dxa"/>
            <w:noWrap/>
            <w:hideMark/>
          </w:tcPr>
          <w:p w14:paraId="45AC3057"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20.1</w:t>
            </w:r>
          </w:p>
        </w:tc>
        <w:tc>
          <w:tcPr>
            <w:tcW w:w="864" w:type="dxa"/>
            <w:noWrap/>
            <w:hideMark/>
          </w:tcPr>
          <w:p w14:paraId="79C75C48"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21.8</w:t>
            </w:r>
          </w:p>
        </w:tc>
        <w:tc>
          <w:tcPr>
            <w:tcW w:w="1049" w:type="dxa"/>
            <w:noWrap/>
            <w:hideMark/>
          </w:tcPr>
          <w:p w14:paraId="702C3ED3"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22.2</w:t>
            </w:r>
          </w:p>
        </w:tc>
        <w:tc>
          <w:tcPr>
            <w:tcW w:w="1049" w:type="dxa"/>
            <w:noWrap/>
            <w:hideMark/>
          </w:tcPr>
          <w:p w14:paraId="6C730A7A"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26.5</w:t>
            </w:r>
          </w:p>
        </w:tc>
      </w:tr>
      <w:tr w:rsidR="00AF33ED" w:rsidRPr="00BC04C6" w14:paraId="18B69E5C" w14:textId="77777777" w:rsidTr="00D66F0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24087242"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Craft groups</w:t>
            </w:r>
          </w:p>
        </w:tc>
        <w:tc>
          <w:tcPr>
            <w:tcW w:w="1404" w:type="dxa"/>
            <w:noWrap/>
            <w:hideMark/>
          </w:tcPr>
          <w:p w14:paraId="73140E43"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25.0</w:t>
            </w:r>
          </w:p>
        </w:tc>
        <w:tc>
          <w:tcPr>
            <w:tcW w:w="1049" w:type="dxa"/>
            <w:noWrap/>
            <w:hideMark/>
          </w:tcPr>
          <w:p w14:paraId="63741AB2"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21.1</w:t>
            </w:r>
          </w:p>
        </w:tc>
        <w:tc>
          <w:tcPr>
            <w:tcW w:w="1049" w:type="dxa"/>
            <w:noWrap/>
            <w:hideMark/>
          </w:tcPr>
          <w:p w14:paraId="78311054"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27.0</w:t>
            </w:r>
          </w:p>
        </w:tc>
        <w:tc>
          <w:tcPr>
            <w:tcW w:w="864" w:type="dxa"/>
            <w:noWrap/>
            <w:hideMark/>
          </w:tcPr>
          <w:p w14:paraId="0D4C556A"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28.2</w:t>
            </w:r>
          </w:p>
        </w:tc>
        <w:tc>
          <w:tcPr>
            <w:tcW w:w="1049" w:type="dxa"/>
            <w:noWrap/>
            <w:hideMark/>
          </w:tcPr>
          <w:p w14:paraId="44757064"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30.2</w:t>
            </w:r>
          </w:p>
        </w:tc>
        <w:tc>
          <w:tcPr>
            <w:tcW w:w="1049" w:type="dxa"/>
            <w:noWrap/>
            <w:hideMark/>
          </w:tcPr>
          <w:p w14:paraId="68657E99"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26.0</w:t>
            </w:r>
          </w:p>
        </w:tc>
      </w:tr>
      <w:tr w:rsidR="00AF33ED" w:rsidRPr="00BC04C6" w14:paraId="5149B2AC" w14:textId="77777777" w:rsidTr="00D66F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30E5DCAE"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Creative Writing / arts</w:t>
            </w:r>
          </w:p>
        </w:tc>
        <w:tc>
          <w:tcPr>
            <w:tcW w:w="1404" w:type="dxa"/>
            <w:noWrap/>
            <w:hideMark/>
          </w:tcPr>
          <w:p w14:paraId="7D4FCDF5"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21.3</w:t>
            </w:r>
          </w:p>
        </w:tc>
        <w:tc>
          <w:tcPr>
            <w:tcW w:w="1049" w:type="dxa"/>
            <w:noWrap/>
            <w:hideMark/>
          </w:tcPr>
          <w:p w14:paraId="799D2C88"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16.0</w:t>
            </w:r>
          </w:p>
        </w:tc>
        <w:tc>
          <w:tcPr>
            <w:tcW w:w="1049" w:type="dxa"/>
            <w:noWrap/>
            <w:hideMark/>
          </w:tcPr>
          <w:p w14:paraId="1DC2596A"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19.0</w:t>
            </w:r>
          </w:p>
        </w:tc>
        <w:tc>
          <w:tcPr>
            <w:tcW w:w="864" w:type="dxa"/>
            <w:noWrap/>
            <w:hideMark/>
          </w:tcPr>
          <w:p w14:paraId="43ED02A9"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26.7</w:t>
            </w:r>
          </w:p>
        </w:tc>
        <w:tc>
          <w:tcPr>
            <w:tcW w:w="1049" w:type="dxa"/>
            <w:noWrap/>
            <w:hideMark/>
          </w:tcPr>
          <w:p w14:paraId="768BEE59"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30.2</w:t>
            </w:r>
          </w:p>
        </w:tc>
        <w:tc>
          <w:tcPr>
            <w:tcW w:w="1049" w:type="dxa"/>
            <w:noWrap/>
            <w:hideMark/>
          </w:tcPr>
          <w:p w14:paraId="7143CE2E"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24.7</w:t>
            </w:r>
          </w:p>
        </w:tc>
      </w:tr>
      <w:tr w:rsidR="00AF33ED" w:rsidRPr="00BC04C6" w14:paraId="679DB0D3" w14:textId="77777777" w:rsidTr="00D66F0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135842FC"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Exercise classes for over 50’s e.g. Tai Chi</w:t>
            </w:r>
          </w:p>
        </w:tc>
        <w:tc>
          <w:tcPr>
            <w:tcW w:w="1404" w:type="dxa"/>
            <w:noWrap/>
            <w:hideMark/>
          </w:tcPr>
          <w:p w14:paraId="3C0E7080"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28.3</w:t>
            </w:r>
          </w:p>
        </w:tc>
        <w:tc>
          <w:tcPr>
            <w:tcW w:w="1049" w:type="dxa"/>
            <w:noWrap/>
            <w:hideMark/>
          </w:tcPr>
          <w:p w14:paraId="10FEA5C3"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31.1</w:t>
            </w:r>
          </w:p>
        </w:tc>
        <w:tc>
          <w:tcPr>
            <w:tcW w:w="1049" w:type="dxa"/>
            <w:noWrap/>
            <w:hideMark/>
          </w:tcPr>
          <w:p w14:paraId="1429D35A"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31.5</w:t>
            </w:r>
          </w:p>
        </w:tc>
        <w:tc>
          <w:tcPr>
            <w:tcW w:w="864" w:type="dxa"/>
            <w:noWrap/>
            <w:hideMark/>
          </w:tcPr>
          <w:p w14:paraId="239DEF4D"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24.1</w:t>
            </w:r>
          </w:p>
        </w:tc>
        <w:tc>
          <w:tcPr>
            <w:tcW w:w="1049" w:type="dxa"/>
            <w:noWrap/>
            <w:hideMark/>
          </w:tcPr>
          <w:p w14:paraId="7CF21B03"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22.2</w:t>
            </w:r>
          </w:p>
        </w:tc>
        <w:tc>
          <w:tcPr>
            <w:tcW w:w="1049" w:type="dxa"/>
            <w:noWrap/>
            <w:hideMark/>
          </w:tcPr>
          <w:p w14:paraId="6F032B36"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29.3</w:t>
            </w:r>
          </w:p>
        </w:tc>
      </w:tr>
      <w:tr w:rsidR="00AF33ED" w:rsidRPr="00BC04C6" w14:paraId="74BE49CE" w14:textId="77777777" w:rsidTr="00D66F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27957262"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Family History activities</w:t>
            </w:r>
          </w:p>
        </w:tc>
        <w:tc>
          <w:tcPr>
            <w:tcW w:w="1404" w:type="dxa"/>
            <w:noWrap/>
            <w:hideMark/>
          </w:tcPr>
          <w:p w14:paraId="2B51EA60"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19.6</w:t>
            </w:r>
          </w:p>
        </w:tc>
        <w:tc>
          <w:tcPr>
            <w:tcW w:w="1049" w:type="dxa"/>
            <w:noWrap/>
            <w:hideMark/>
          </w:tcPr>
          <w:p w14:paraId="00993760"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19.4</w:t>
            </w:r>
          </w:p>
        </w:tc>
        <w:tc>
          <w:tcPr>
            <w:tcW w:w="1049" w:type="dxa"/>
            <w:noWrap/>
            <w:hideMark/>
          </w:tcPr>
          <w:p w14:paraId="10EE10D4"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17.3</w:t>
            </w:r>
          </w:p>
        </w:tc>
        <w:tc>
          <w:tcPr>
            <w:tcW w:w="864" w:type="dxa"/>
            <w:noWrap/>
            <w:hideMark/>
          </w:tcPr>
          <w:p w14:paraId="18085C47"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19.2</w:t>
            </w:r>
          </w:p>
        </w:tc>
        <w:tc>
          <w:tcPr>
            <w:tcW w:w="1049" w:type="dxa"/>
            <w:noWrap/>
            <w:hideMark/>
          </w:tcPr>
          <w:p w14:paraId="13C8C4CF"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22.2</w:t>
            </w:r>
          </w:p>
        </w:tc>
        <w:tc>
          <w:tcPr>
            <w:tcW w:w="1049" w:type="dxa"/>
            <w:noWrap/>
            <w:hideMark/>
          </w:tcPr>
          <w:p w14:paraId="1832ED17"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23.7</w:t>
            </w:r>
          </w:p>
        </w:tc>
      </w:tr>
      <w:tr w:rsidR="00AF33ED" w:rsidRPr="00BC04C6" w14:paraId="2B89A1FF" w14:textId="77777777" w:rsidTr="00D66F0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4322601B"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Fitness activities e.g. walking groups</w:t>
            </w:r>
          </w:p>
        </w:tc>
        <w:tc>
          <w:tcPr>
            <w:tcW w:w="1404" w:type="dxa"/>
            <w:noWrap/>
            <w:hideMark/>
          </w:tcPr>
          <w:p w14:paraId="18CDBC36"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31.7</w:t>
            </w:r>
          </w:p>
        </w:tc>
        <w:tc>
          <w:tcPr>
            <w:tcW w:w="1049" w:type="dxa"/>
            <w:noWrap/>
            <w:hideMark/>
          </w:tcPr>
          <w:p w14:paraId="27BA1346"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28.9</w:t>
            </w:r>
          </w:p>
        </w:tc>
        <w:tc>
          <w:tcPr>
            <w:tcW w:w="1049" w:type="dxa"/>
            <w:noWrap/>
            <w:hideMark/>
          </w:tcPr>
          <w:p w14:paraId="28822BFD"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35.3</w:t>
            </w:r>
          </w:p>
        </w:tc>
        <w:tc>
          <w:tcPr>
            <w:tcW w:w="864" w:type="dxa"/>
            <w:noWrap/>
            <w:hideMark/>
          </w:tcPr>
          <w:p w14:paraId="24DE4E4C"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27.4</w:t>
            </w:r>
          </w:p>
        </w:tc>
        <w:tc>
          <w:tcPr>
            <w:tcW w:w="1049" w:type="dxa"/>
            <w:noWrap/>
            <w:hideMark/>
          </w:tcPr>
          <w:p w14:paraId="7F6E74B9"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34.2</w:t>
            </w:r>
          </w:p>
        </w:tc>
        <w:tc>
          <w:tcPr>
            <w:tcW w:w="1049" w:type="dxa"/>
            <w:noWrap/>
            <w:hideMark/>
          </w:tcPr>
          <w:p w14:paraId="4B80E979"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37.2</w:t>
            </w:r>
          </w:p>
        </w:tc>
      </w:tr>
      <w:tr w:rsidR="00AF33ED" w:rsidRPr="00BC04C6" w14:paraId="4E705DEB" w14:textId="77777777" w:rsidTr="00D66F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5A1881B6"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Hobby and Interest Groups e.g. Craft, Jigsaw, Lego, Gardening clubs</w:t>
            </w:r>
          </w:p>
        </w:tc>
        <w:tc>
          <w:tcPr>
            <w:tcW w:w="1404" w:type="dxa"/>
            <w:noWrap/>
            <w:hideMark/>
          </w:tcPr>
          <w:p w14:paraId="7935074B"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26.8</w:t>
            </w:r>
          </w:p>
        </w:tc>
        <w:tc>
          <w:tcPr>
            <w:tcW w:w="1049" w:type="dxa"/>
            <w:noWrap/>
            <w:hideMark/>
          </w:tcPr>
          <w:p w14:paraId="0265C2D5"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25.1</w:t>
            </w:r>
          </w:p>
        </w:tc>
        <w:tc>
          <w:tcPr>
            <w:tcW w:w="1049" w:type="dxa"/>
            <w:noWrap/>
            <w:hideMark/>
          </w:tcPr>
          <w:p w14:paraId="14F01F27"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30.8</w:t>
            </w:r>
          </w:p>
        </w:tc>
        <w:tc>
          <w:tcPr>
            <w:tcW w:w="864" w:type="dxa"/>
            <w:noWrap/>
            <w:hideMark/>
          </w:tcPr>
          <w:p w14:paraId="5AE7D05E"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26.3</w:t>
            </w:r>
          </w:p>
        </w:tc>
        <w:tc>
          <w:tcPr>
            <w:tcW w:w="1049" w:type="dxa"/>
            <w:noWrap/>
            <w:hideMark/>
          </w:tcPr>
          <w:p w14:paraId="0A3195A5"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27.6</w:t>
            </w:r>
          </w:p>
        </w:tc>
        <w:tc>
          <w:tcPr>
            <w:tcW w:w="1049" w:type="dxa"/>
            <w:noWrap/>
            <w:hideMark/>
          </w:tcPr>
          <w:p w14:paraId="2B469935"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32.1</w:t>
            </w:r>
          </w:p>
        </w:tc>
      </w:tr>
      <w:tr w:rsidR="00AF33ED" w:rsidRPr="00BC04C6" w14:paraId="0FE3D546" w14:textId="77777777" w:rsidTr="00D66F0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47CFEE24"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Homework clubs</w:t>
            </w:r>
          </w:p>
        </w:tc>
        <w:tc>
          <w:tcPr>
            <w:tcW w:w="1404" w:type="dxa"/>
            <w:noWrap/>
            <w:hideMark/>
          </w:tcPr>
          <w:p w14:paraId="0EEFB8E4"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18.1</w:t>
            </w:r>
          </w:p>
        </w:tc>
        <w:tc>
          <w:tcPr>
            <w:tcW w:w="1049" w:type="dxa"/>
            <w:noWrap/>
            <w:hideMark/>
          </w:tcPr>
          <w:p w14:paraId="1D94C631"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14.9</w:t>
            </w:r>
          </w:p>
        </w:tc>
        <w:tc>
          <w:tcPr>
            <w:tcW w:w="1049" w:type="dxa"/>
            <w:noWrap/>
            <w:hideMark/>
          </w:tcPr>
          <w:p w14:paraId="6F840497"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15.6</w:t>
            </w:r>
          </w:p>
        </w:tc>
        <w:tc>
          <w:tcPr>
            <w:tcW w:w="864" w:type="dxa"/>
            <w:noWrap/>
            <w:hideMark/>
          </w:tcPr>
          <w:p w14:paraId="36B0F6F0"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17.3</w:t>
            </w:r>
          </w:p>
        </w:tc>
        <w:tc>
          <w:tcPr>
            <w:tcW w:w="1049" w:type="dxa"/>
            <w:noWrap/>
            <w:hideMark/>
          </w:tcPr>
          <w:p w14:paraId="3DFE262F"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22.2</w:t>
            </w:r>
          </w:p>
        </w:tc>
        <w:tc>
          <w:tcPr>
            <w:tcW w:w="1049" w:type="dxa"/>
            <w:noWrap/>
            <w:hideMark/>
          </w:tcPr>
          <w:p w14:paraId="5A0BC079"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27.9</w:t>
            </w:r>
          </w:p>
        </w:tc>
      </w:tr>
      <w:tr w:rsidR="00AF33ED" w:rsidRPr="00BC04C6" w14:paraId="4E2B287F" w14:textId="77777777" w:rsidTr="00D66F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3279A6D0"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Intergenerational events (bringing together children and older people)</w:t>
            </w:r>
          </w:p>
        </w:tc>
        <w:tc>
          <w:tcPr>
            <w:tcW w:w="1404" w:type="dxa"/>
            <w:noWrap/>
            <w:hideMark/>
          </w:tcPr>
          <w:p w14:paraId="00013EE0"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19.1</w:t>
            </w:r>
          </w:p>
        </w:tc>
        <w:tc>
          <w:tcPr>
            <w:tcW w:w="1049" w:type="dxa"/>
            <w:noWrap/>
            <w:hideMark/>
          </w:tcPr>
          <w:p w14:paraId="4AD5CB86"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18.6</w:t>
            </w:r>
          </w:p>
        </w:tc>
        <w:tc>
          <w:tcPr>
            <w:tcW w:w="1049" w:type="dxa"/>
            <w:noWrap/>
            <w:hideMark/>
          </w:tcPr>
          <w:p w14:paraId="06EDBDB5"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16.6</w:t>
            </w:r>
          </w:p>
        </w:tc>
        <w:tc>
          <w:tcPr>
            <w:tcW w:w="864" w:type="dxa"/>
            <w:noWrap/>
            <w:hideMark/>
          </w:tcPr>
          <w:p w14:paraId="69938AEA"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23.7</w:t>
            </w:r>
          </w:p>
        </w:tc>
        <w:tc>
          <w:tcPr>
            <w:tcW w:w="1049" w:type="dxa"/>
            <w:noWrap/>
            <w:hideMark/>
          </w:tcPr>
          <w:p w14:paraId="5C451BC2"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21.1</w:t>
            </w:r>
          </w:p>
        </w:tc>
        <w:tc>
          <w:tcPr>
            <w:tcW w:w="1049" w:type="dxa"/>
            <w:noWrap/>
            <w:hideMark/>
          </w:tcPr>
          <w:p w14:paraId="6246B8C4"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20.9</w:t>
            </w:r>
          </w:p>
        </w:tc>
      </w:tr>
      <w:tr w:rsidR="00AF33ED" w:rsidRPr="00BC04C6" w14:paraId="78E9BB0F" w14:textId="77777777" w:rsidTr="00D66F0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68BD5C30"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Local and Community History events</w:t>
            </w:r>
          </w:p>
        </w:tc>
        <w:tc>
          <w:tcPr>
            <w:tcW w:w="1404" w:type="dxa"/>
            <w:noWrap/>
            <w:hideMark/>
          </w:tcPr>
          <w:p w14:paraId="4386854A"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25.1</w:t>
            </w:r>
          </w:p>
        </w:tc>
        <w:tc>
          <w:tcPr>
            <w:tcW w:w="1049" w:type="dxa"/>
            <w:noWrap/>
            <w:hideMark/>
          </w:tcPr>
          <w:p w14:paraId="1AB43849"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25.7</w:t>
            </w:r>
          </w:p>
        </w:tc>
        <w:tc>
          <w:tcPr>
            <w:tcW w:w="1049" w:type="dxa"/>
            <w:noWrap/>
            <w:hideMark/>
          </w:tcPr>
          <w:p w14:paraId="0EDFF82D"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27.0</w:t>
            </w:r>
          </w:p>
        </w:tc>
        <w:tc>
          <w:tcPr>
            <w:tcW w:w="864" w:type="dxa"/>
            <w:noWrap/>
            <w:hideMark/>
          </w:tcPr>
          <w:p w14:paraId="41409DE8"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31.2</w:t>
            </w:r>
          </w:p>
        </w:tc>
        <w:tc>
          <w:tcPr>
            <w:tcW w:w="1049" w:type="dxa"/>
            <w:noWrap/>
            <w:hideMark/>
          </w:tcPr>
          <w:p w14:paraId="66F692AA"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25.8</w:t>
            </w:r>
          </w:p>
        </w:tc>
        <w:tc>
          <w:tcPr>
            <w:tcW w:w="1049" w:type="dxa"/>
            <w:noWrap/>
            <w:hideMark/>
          </w:tcPr>
          <w:p w14:paraId="1C65653E"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22.3</w:t>
            </w:r>
          </w:p>
        </w:tc>
      </w:tr>
      <w:tr w:rsidR="00AF33ED" w:rsidRPr="00BC04C6" w14:paraId="492B1907" w14:textId="77777777" w:rsidTr="00D66F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39BA2FDA"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Peer support groups (bringing people together who have been through similar experiences) e.g. Parkinson’s Café</w:t>
            </w:r>
          </w:p>
        </w:tc>
        <w:tc>
          <w:tcPr>
            <w:tcW w:w="1404" w:type="dxa"/>
            <w:noWrap/>
            <w:hideMark/>
          </w:tcPr>
          <w:p w14:paraId="36CA8C59"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20.2</w:t>
            </w:r>
          </w:p>
        </w:tc>
        <w:tc>
          <w:tcPr>
            <w:tcW w:w="1049" w:type="dxa"/>
            <w:noWrap/>
            <w:hideMark/>
          </w:tcPr>
          <w:p w14:paraId="1376F71F"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18.9</w:t>
            </w:r>
          </w:p>
        </w:tc>
        <w:tc>
          <w:tcPr>
            <w:tcW w:w="1049" w:type="dxa"/>
            <w:noWrap/>
            <w:hideMark/>
          </w:tcPr>
          <w:p w14:paraId="55F309FF"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19.0</w:t>
            </w:r>
          </w:p>
        </w:tc>
        <w:tc>
          <w:tcPr>
            <w:tcW w:w="864" w:type="dxa"/>
            <w:noWrap/>
            <w:hideMark/>
          </w:tcPr>
          <w:p w14:paraId="67D35C24"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21.8</w:t>
            </w:r>
          </w:p>
        </w:tc>
        <w:tc>
          <w:tcPr>
            <w:tcW w:w="1049" w:type="dxa"/>
            <w:noWrap/>
            <w:hideMark/>
          </w:tcPr>
          <w:p w14:paraId="3282CF7C"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24.7</w:t>
            </w:r>
          </w:p>
        </w:tc>
        <w:tc>
          <w:tcPr>
            <w:tcW w:w="1049" w:type="dxa"/>
            <w:noWrap/>
            <w:hideMark/>
          </w:tcPr>
          <w:p w14:paraId="5F5E8BEE"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22.3</w:t>
            </w:r>
          </w:p>
        </w:tc>
      </w:tr>
      <w:tr w:rsidR="00AF33ED" w:rsidRPr="00BC04C6" w14:paraId="4DB969EC" w14:textId="77777777" w:rsidTr="00D66F0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156C0D25"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Play sessions for children</w:t>
            </w:r>
          </w:p>
        </w:tc>
        <w:tc>
          <w:tcPr>
            <w:tcW w:w="1404" w:type="dxa"/>
            <w:noWrap/>
            <w:hideMark/>
          </w:tcPr>
          <w:p w14:paraId="6D40F19F"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20.8</w:t>
            </w:r>
          </w:p>
        </w:tc>
        <w:tc>
          <w:tcPr>
            <w:tcW w:w="1049" w:type="dxa"/>
            <w:noWrap/>
            <w:hideMark/>
          </w:tcPr>
          <w:p w14:paraId="6F824EE7"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18.0</w:t>
            </w:r>
          </w:p>
        </w:tc>
        <w:tc>
          <w:tcPr>
            <w:tcW w:w="1049" w:type="dxa"/>
            <w:noWrap/>
            <w:hideMark/>
          </w:tcPr>
          <w:p w14:paraId="7519F4B7"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15.9</w:t>
            </w:r>
          </w:p>
        </w:tc>
        <w:tc>
          <w:tcPr>
            <w:tcW w:w="864" w:type="dxa"/>
            <w:noWrap/>
            <w:hideMark/>
          </w:tcPr>
          <w:p w14:paraId="7FCE19F8"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20.3</w:t>
            </w:r>
          </w:p>
        </w:tc>
        <w:tc>
          <w:tcPr>
            <w:tcW w:w="1049" w:type="dxa"/>
            <w:noWrap/>
            <w:hideMark/>
          </w:tcPr>
          <w:p w14:paraId="20C74B49"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24.0</w:t>
            </w:r>
          </w:p>
        </w:tc>
        <w:tc>
          <w:tcPr>
            <w:tcW w:w="1049" w:type="dxa"/>
            <w:noWrap/>
            <w:hideMark/>
          </w:tcPr>
          <w:p w14:paraId="18A003AB"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32.1</w:t>
            </w:r>
          </w:p>
        </w:tc>
      </w:tr>
      <w:tr w:rsidR="00AF33ED" w:rsidRPr="00BC04C6" w14:paraId="7C84D277" w14:textId="77777777" w:rsidTr="00D66F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5D21626B"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Social Groups e.g. coffee mornings, Friend and Neighbours (FAN), Goldies Cymru (singing)</w:t>
            </w:r>
          </w:p>
        </w:tc>
        <w:tc>
          <w:tcPr>
            <w:tcW w:w="1404" w:type="dxa"/>
            <w:noWrap/>
            <w:hideMark/>
          </w:tcPr>
          <w:p w14:paraId="64C97AFC"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24.8</w:t>
            </w:r>
          </w:p>
        </w:tc>
        <w:tc>
          <w:tcPr>
            <w:tcW w:w="1049" w:type="dxa"/>
            <w:noWrap/>
            <w:hideMark/>
          </w:tcPr>
          <w:p w14:paraId="208006C4"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25.4</w:t>
            </w:r>
          </w:p>
        </w:tc>
        <w:tc>
          <w:tcPr>
            <w:tcW w:w="1049" w:type="dxa"/>
            <w:noWrap/>
            <w:hideMark/>
          </w:tcPr>
          <w:p w14:paraId="6A905249"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22.5</w:t>
            </w:r>
          </w:p>
        </w:tc>
        <w:tc>
          <w:tcPr>
            <w:tcW w:w="864" w:type="dxa"/>
            <w:noWrap/>
            <w:hideMark/>
          </w:tcPr>
          <w:p w14:paraId="3DB1A67E"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26.7</w:t>
            </w:r>
          </w:p>
        </w:tc>
        <w:tc>
          <w:tcPr>
            <w:tcW w:w="1049" w:type="dxa"/>
            <w:noWrap/>
            <w:hideMark/>
          </w:tcPr>
          <w:p w14:paraId="634CFFCC"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24.7</w:t>
            </w:r>
          </w:p>
        </w:tc>
        <w:tc>
          <w:tcPr>
            <w:tcW w:w="1049" w:type="dxa"/>
            <w:noWrap/>
            <w:hideMark/>
          </w:tcPr>
          <w:p w14:paraId="1BFE0EA7"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28.4</w:t>
            </w:r>
          </w:p>
        </w:tc>
      </w:tr>
      <w:tr w:rsidR="00AF33ED" w:rsidRPr="00BC04C6" w14:paraId="13627796" w14:textId="77777777" w:rsidTr="00D66F0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0E8B091C"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Other</w:t>
            </w:r>
          </w:p>
        </w:tc>
        <w:tc>
          <w:tcPr>
            <w:tcW w:w="1404" w:type="dxa"/>
            <w:noWrap/>
            <w:hideMark/>
          </w:tcPr>
          <w:p w14:paraId="06E91D9D"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5.2</w:t>
            </w:r>
          </w:p>
        </w:tc>
        <w:tc>
          <w:tcPr>
            <w:tcW w:w="1049" w:type="dxa"/>
            <w:noWrap/>
            <w:hideMark/>
          </w:tcPr>
          <w:p w14:paraId="3821CA7B"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3.7</w:t>
            </w:r>
          </w:p>
        </w:tc>
        <w:tc>
          <w:tcPr>
            <w:tcW w:w="1049" w:type="dxa"/>
            <w:noWrap/>
            <w:hideMark/>
          </w:tcPr>
          <w:p w14:paraId="03619E3D"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3.5</w:t>
            </w:r>
          </w:p>
        </w:tc>
        <w:tc>
          <w:tcPr>
            <w:tcW w:w="864" w:type="dxa"/>
            <w:noWrap/>
            <w:hideMark/>
          </w:tcPr>
          <w:p w14:paraId="53003D8F"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6.8</w:t>
            </w:r>
          </w:p>
        </w:tc>
        <w:tc>
          <w:tcPr>
            <w:tcW w:w="1049" w:type="dxa"/>
            <w:noWrap/>
            <w:hideMark/>
          </w:tcPr>
          <w:p w14:paraId="4B468804"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5.8</w:t>
            </w:r>
          </w:p>
        </w:tc>
        <w:tc>
          <w:tcPr>
            <w:tcW w:w="1049" w:type="dxa"/>
            <w:noWrap/>
            <w:hideMark/>
          </w:tcPr>
          <w:p w14:paraId="6BDCDEF6" w14:textId="77777777" w:rsidR="00AF33ED" w:rsidRPr="00BC04C6" w:rsidRDefault="00AF33ED" w:rsidP="00AF33E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6.5</w:t>
            </w:r>
          </w:p>
        </w:tc>
      </w:tr>
      <w:tr w:rsidR="00AF33ED" w:rsidRPr="00BC04C6" w14:paraId="3ACA8042" w14:textId="77777777" w:rsidTr="00D66F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43925E7A" w14:textId="77777777" w:rsidR="00AF33ED" w:rsidRPr="00BC04C6" w:rsidRDefault="00AF33ED" w:rsidP="00AF33ED">
            <w:pPr>
              <w:spacing w:after="0" w:line="240" w:lineRule="auto"/>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None of these</w:t>
            </w:r>
          </w:p>
        </w:tc>
        <w:tc>
          <w:tcPr>
            <w:tcW w:w="1404" w:type="dxa"/>
            <w:noWrap/>
            <w:hideMark/>
          </w:tcPr>
          <w:p w14:paraId="613F55DF"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22.0</w:t>
            </w:r>
          </w:p>
        </w:tc>
        <w:tc>
          <w:tcPr>
            <w:tcW w:w="1049" w:type="dxa"/>
            <w:noWrap/>
            <w:hideMark/>
          </w:tcPr>
          <w:p w14:paraId="55CE26E6"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26.0</w:t>
            </w:r>
          </w:p>
        </w:tc>
        <w:tc>
          <w:tcPr>
            <w:tcW w:w="1049" w:type="dxa"/>
            <w:noWrap/>
            <w:hideMark/>
          </w:tcPr>
          <w:p w14:paraId="60B72C0E"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24.2</w:t>
            </w:r>
          </w:p>
        </w:tc>
        <w:tc>
          <w:tcPr>
            <w:tcW w:w="864" w:type="dxa"/>
            <w:noWrap/>
            <w:hideMark/>
          </w:tcPr>
          <w:p w14:paraId="6E220181"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19.5</w:t>
            </w:r>
          </w:p>
        </w:tc>
        <w:tc>
          <w:tcPr>
            <w:tcW w:w="1049" w:type="dxa"/>
            <w:noWrap/>
            <w:hideMark/>
          </w:tcPr>
          <w:p w14:paraId="29A0ABB3"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16.4</w:t>
            </w:r>
          </w:p>
        </w:tc>
        <w:tc>
          <w:tcPr>
            <w:tcW w:w="1049" w:type="dxa"/>
            <w:noWrap/>
            <w:hideMark/>
          </w:tcPr>
          <w:p w14:paraId="13E7B2FE" w14:textId="77777777" w:rsidR="00AF33ED" w:rsidRPr="00BC04C6" w:rsidRDefault="00AF33ED" w:rsidP="00AF33E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BC04C6">
              <w:rPr>
                <w:rFonts w:ascii="Calibri" w:eastAsia="Times New Roman" w:hAnsi="Calibri" w:cs="Calibri"/>
                <w:color w:val="000000"/>
                <w:sz w:val="24"/>
                <w:szCs w:val="24"/>
                <w:lang w:eastAsia="en-GB"/>
              </w:rPr>
              <w:t>18.6</w:t>
            </w:r>
          </w:p>
        </w:tc>
      </w:tr>
    </w:tbl>
    <w:p w14:paraId="72C2DD73" w14:textId="77777777" w:rsidR="00AF59AD" w:rsidRPr="00BA50FD" w:rsidRDefault="00AF59AD" w:rsidP="00AF59AD">
      <w:pPr>
        <w:rPr>
          <w:sz w:val="24"/>
          <w:szCs w:val="24"/>
        </w:rPr>
      </w:pPr>
      <w:r w:rsidRPr="00BA50FD">
        <w:rPr>
          <w:i/>
          <w:sz w:val="24"/>
          <w:szCs w:val="24"/>
        </w:rPr>
        <w:t>Respondents could select multiple options so the total will exceed 100%</w:t>
      </w:r>
      <w:r>
        <w:rPr>
          <w:i/>
          <w:sz w:val="24"/>
          <w:szCs w:val="24"/>
        </w:rPr>
        <w:t>.</w:t>
      </w:r>
    </w:p>
    <w:p w14:paraId="736B290D" w14:textId="77777777" w:rsidR="00AF33ED" w:rsidRPr="00FD0EF8" w:rsidRDefault="00AF33ED" w:rsidP="00B6245C">
      <w:pPr>
        <w:spacing w:after="0"/>
        <w:rPr>
          <w:sz w:val="24"/>
          <w:szCs w:val="24"/>
        </w:rPr>
      </w:pPr>
    </w:p>
    <w:p w14:paraId="1A2A9D33" w14:textId="77777777" w:rsidR="00CC20D6" w:rsidRDefault="00CC20D6">
      <w:pPr>
        <w:spacing w:after="160" w:line="259" w:lineRule="auto"/>
        <w:rPr>
          <w:rFonts w:asciiTheme="majorHAnsi" w:eastAsiaTheme="majorEastAsia" w:hAnsiTheme="majorHAnsi" w:cstheme="majorBidi"/>
          <w:color w:val="2F5496" w:themeColor="accent1" w:themeShade="BF"/>
          <w:sz w:val="32"/>
          <w:szCs w:val="24"/>
        </w:rPr>
      </w:pPr>
      <w:r>
        <w:br w:type="page"/>
      </w:r>
    </w:p>
    <w:p w14:paraId="0651956D" w14:textId="62319E93" w:rsidR="00CC20D6" w:rsidRDefault="00F24E7E" w:rsidP="004F00ED">
      <w:pPr>
        <w:pStyle w:val="Heading3"/>
      </w:pPr>
      <w:bookmarkStart w:id="72" w:name="_How_Else_Would"/>
      <w:bookmarkStart w:id="73" w:name="_Toc197967213"/>
      <w:bookmarkEnd w:id="72"/>
      <w:r>
        <w:lastRenderedPageBreak/>
        <w:t xml:space="preserve">How Else Would You Like To </w:t>
      </w:r>
      <w:r w:rsidR="003E030E">
        <w:t>Know</w:t>
      </w:r>
      <w:r>
        <w:t xml:space="preserve"> About Events</w:t>
      </w:r>
      <w:r w:rsidR="003E030E">
        <w:t xml:space="preserve"> In Your Local Hub/Library</w:t>
      </w:r>
      <w:r w:rsidR="00CC20D6">
        <w:t>?</w:t>
      </w:r>
      <w:bookmarkEnd w:id="73"/>
      <w:r w:rsidR="00CC20D6">
        <w:t xml:space="preserve">  </w:t>
      </w:r>
    </w:p>
    <w:p w14:paraId="78C458DC" w14:textId="4E44D23C" w:rsidR="00A13530" w:rsidRPr="00A13530" w:rsidRDefault="00A13530" w:rsidP="00A13530">
      <w:pPr>
        <w:rPr>
          <w:i/>
          <w:iCs/>
          <w:color w:val="7030A0"/>
          <w:sz w:val="24"/>
          <w:szCs w:val="24"/>
        </w:rPr>
      </w:pPr>
      <w:hyperlink w:anchor="Appendix08" w:history="1">
        <w:r w:rsidRPr="00FD0EF8">
          <w:rPr>
            <w:rStyle w:val="Hyperlink"/>
            <w:i/>
            <w:iCs/>
            <w:sz w:val="24"/>
            <w:szCs w:val="24"/>
          </w:rPr>
          <w:t>Click here to return to the main report</w:t>
        </w:r>
      </w:hyperlink>
    </w:p>
    <w:p w14:paraId="056CA849" w14:textId="77777777" w:rsidR="00CC20D6" w:rsidRDefault="00CC20D6" w:rsidP="00B6245C">
      <w:pPr>
        <w:spacing w:after="0"/>
        <w:rPr>
          <w:sz w:val="24"/>
          <w:szCs w:val="24"/>
        </w:rPr>
      </w:pPr>
    </w:p>
    <w:tbl>
      <w:tblPr>
        <w:tblStyle w:val="GridTable5Dark-Accent6"/>
        <w:tblW w:w="9067" w:type="dxa"/>
        <w:tblLook w:val="04E0" w:firstRow="1" w:lastRow="1" w:firstColumn="1" w:lastColumn="0" w:noHBand="0" w:noVBand="1"/>
      </w:tblPr>
      <w:tblGrid>
        <w:gridCol w:w="2263"/>
        <w:gridCol w:w="960"/>
        <w:gridCol w:w="960"/>
        <w:gridCol w:w="4884"/>
      </w:tblGrid>
      <w:tr w:rsidR="00CC20D6" w:rsidRPr="00154497" w14:paraId="570DCAB5"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6DDBF53B" w14:textId="77777777" w:rsidR="00CC20D6" w:rsidRPr="00AA0D7F" w:rsidRDefault="00CC20D6" w:rsidP="00150AB2">
            <w:pPr>
              <w:spacing w:after="0" w:line="240" w:lineRule="auto"/>
              <w:rPr>
                <w:rFonts w:eastAsia="Times New Roman" w:cstheme="minorHAnsi"/>
                <w:sz w:val="24"/>
                <w:szCs w:val="24"/>
                <w:lang w:eastAsia="en-GB"/>
              </w:rPr>
            </w:pPr>
            <w:r w:rsidRPr="00AA0D7F">
              <w:rPr>
                <w:rFonts w:eastAsia="Times New Roman" w:cstheme="minorHAnsi"/>
                <w:sz w:val="24"/>
                <w:szCs w:val="24"/>
                <w:lang w:eastAsia="en-GB"/>
              </w:rPr>
              <w:t>Theme</w:t>
            </w:r>
          </w:p>
        </w:tc>
        <w:tc>
          <w:tcPr>
            <w:tcW w:w="960" w:type="dxa"/>
            <w:noWrap/>
            <w:hideMark/>
          </w:tcPr>
          <w:p w14:paraId="2A5BD138" w14:textId="77777777" w:rsidR="00CC20D6" w:rsidRPr="00AA0D7F" w:rsidRDefault="00CC20D6"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0D7F">
              <w:rPr>
                <w:rFonts w:eastAsia="Times New Roman" w:cstheme="minorHAnsi"/>
                <w:sz w:val="24"/>
                <w:szCs w:val="24"/>
                <w:lang w:eastAsia="en-GB"/>
              </w:rPr>
              <w:t>No.</w:t>
            </w:r>
          </w:p>
        </w:tc>
        <w:tc>
          <w:tcPr>
            <w:tcW w:w="960" w:type="dxa"/>
            <w:noWrap/>
            <w:hideMark/>
          </w:tcPr>
          <w:p w14:paraId="1F7623B1" w14:textId="77777777" w:rsidR="00CC20D6" w:rsidRPr="00AA0D7F" w:rsidRDefault="00CC20D6"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0D7F">
              <w:rPr>
                <w:rFonts w:eastAsia="Times New Roman" w:cstheme="minorHAnsi"/>
                <w:sz w:val="24"/>
                <w:szCs w:val="24"/>
                <w:lang w:eastAsia="en-GB"/>
              </w:rPr>
              <w:t>%</w:t>
            </w:r>
          </w:p>
        </w:tc>
        <w:tc>
          <w:tcPr>
            <w:tcW w:w="4884" w:type="dxa"/>
            <w:noWrap/>
            <w:hideMark/>
          </w:tcPr>
          <w:p w14:paraId="124408AF" w14:textId="77777777" w:rsidR="00CC20D6" w:rsidRPr="00AA0D7F" w:rsidRDefault="00CC20D6"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AA0D7F">
              <w:rPr>
                <w:rFonts w:eastAsia="Times New Roman" w:cstheme="minorHAnsi"/>
                <w:sz w:val="24"/>
                <w:szCs w:val="24"/>
                <w:lang w:eastAsia="en-GB"/>
              </w:rPr>
              <w:t>Example Comments</w:t>
            </w:r>
          </w:p>
        </w:tc>
      </w:tr>
      <w:tr w:rsidR="00CC20D6" w:rsidRPr="00AA0D7F" w14:paraId="5BF1D980" w14:textId="77777777" w:rsidTr="00150AB2">
        <w:trPr>
          <w:cnfStyle w:val="000000100000" w:firstRow="0" w:lastRow="0" w:firstColumn="0" w:lastColumn="0" w:oddVBand="0" w:evenVBand="0" w:oddHBand="1" w:evenHBand="0" w:firstRowFirstColumn="0" w:firstRowLastColumn="0" w:lastRowFirstColumn="0" w:lastRowLastColumn="0"/>
          <w:trHeight w:val="557"/>
        </w:trPr>
        <w:tc>
          <w:tcPr>
            <w:cnfStyle w:val="001000000000" w:firstRow="0" w:lastRow="0" w:firstColumn="1" w:lastColumn="0" w:oddVBand="0" w:evenVBand="0" w:oddHBand="0" w:evenHBand="0" w:firstRowFirstColumn="0" w:firstRowLastColumn="0" w:lastRowFirstColumn="0" w:lastRowLastColumn="0"/>
            <w:tcW w:w="2263" w:type="dxa"/>
            <w:hideMark/>
          </w:tcPr>
          <w:p w14:paraId="4726773E" w14:textId="77777777" w:rsidR="00CC20D6" w:rsidRPr="00AA0D7F" w:rsidRDefault="00CC20D6" w:rsidP="00150AB2">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Community Flyers / Leaflets / Posters / Newsletters</w:t>
            </w:r>
          </w:p>
        </w:tc>
        <w:tc>
          <w:tcPr>
            <w:tcW w:w="960" w:type="dxa"/>
            <w:noWrap/>
            <w:hideMark/>
          </w:tcPr>
          <w:p w14:paraId="29B9582C" w14:textId="77777777" w:rsidR="00CC20D6" w:rsidRPr="00AA0D7F" w:rsidRDefault="00CC20D6"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31</w:t>
            </w:r>
          </w:p>
        </w:tc>
        <w:tc>
          <w:tcPr>
            <w:tcW w:w="960" w:type="dxa"/>
            <w:noWrap/>
            <w:hideMark/>
          </w:tcPr>
          <w:p w14:paraId="467850DF" w14:textId="77777777" w:rsidR="00CC20D6" w:rsidRPr="00AA0D7F" w:rsidRDefault="00CC20D6"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28.4</w:t>
            </w:r>
          </w:p>
        </w:tc>
        <w:tc>
          <w:tcPr>
            <w:tcW w:w="4884" w:type="dxa"/>
            <w:noWrap/>
          </w:tcPr>
          <w:p w14:paraId="10C36065" w14:textId="77777777" w:rsidR="00CC20D6"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B5794E">
              <w:rPr>
                <w:i/>
                <w:sz w:val="24"/>
                <w:szCs w:val="28"/>
              </w:rPr>
              <w:t>Local flyers / posters outside of the hub/library</w:t>
            </w:r>
          </w:p>
          <w:p w14:paraId="3255ACF4" w14:textId="77777777" w:rsidR="00CC20D6"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4E6249">
              <w:rPr>
                <w:i/>
                <w:sz w:val="24"/>
                <w:szCs w:val="28"/>
              </w:rPr>
              <w:t>Posters on lampposts, bus stops and along frequently used paths</w:t>
            </w:r>
          </w:p>
          <w:p w14:paraId="1BD8D134" w14:textId="77777777" w:rsidR="00CC20D6"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206D3B">
              <w:rPr>
                <w:i/>
                <w:sz w:val="24"/>
                <w:szCs w:val="28"/>
              </w:rPr>
              <w:t>Posters around the city and boroughs</w:t>
            </w:r>
          </w:p>
          <w:p w14:paraId="67DE7315" w14:textId="77777777" w:rsidR="00CC20D6" w:rsidRPr="00AA0D7F"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AB2E80">
              <w:rPr>
                <w:i/>
                <w:sz w:val="24"/>
                <w:szCs w:val="28"/>
              </w:rPr>
              <w:t>Posters outside hub library - shop windows etc.</w:t>
            </w:r>
          </w:p>
        </w:tc>
      </w:tr>
      <w:tr w:rsidR="00CC20D6" w:rsidRPr="00AA0D7F" w14:paraId="5CD8799B" w14:textId="77777777" w:rsidTr="00150AB2">
        <w:trPr>
          <w:cnfStyle w:val="000000010000" w:firstRow="0" w:lastRow="0" w:firstColumn="0" w:lastColumn="0" w:oddVBand="0" w:evenVBand="0" w:oddHBand="0" w:evenHBand="1" w:firstRowFirstColumn="0" w:firstRowLastColumn="0" w:lastRowFirstColumn="0" w:lastRowLastColumn="0"/>
          <w:trHeight w:val="699"/>
        </w:trPr>
        <w:tc>
          <w:tcPr>
            <w:cnfStyle w:val="001000000000" w:firstRow="0" w:lastRow="0" w:firstColumn="1" w:lastColumn="0" w:oddVBand="0" w:evenVBand="0" w:oddHBand="0" w:evenHBand="0" w:firstRowFirstColumn="0" w:firstRowLastColumn="0" w:lastRowFirstColumn="0" w:lastRowLastColumn="0"/>
            <w:tcW w:w="2263" w:type="dxa"/>
            <w:hideMark/>
          </w:tcPr>
          <w:p w14:paraId="6831DA6A" w14:textId="77777777" w:rsidR="00CC20D6" w:rsidRPr="00AA0D7F" w:rsidRDefault="00CC20D6" w:rsidP="00150AB2">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Letter / Through the post</w:t>
            </w:r>
          </w:p>
        </w:tc>
        <w:tc>
          <w:tcPr>
            <w:tcW w:w="960" w:type="dxa"/>
            <w:noWrap/>
            <w:hideMark/>
          </w:tcPr>
          <w:p w14:paraId="5B950952" w14:textId="77777777" w:rsidR="00CC20D6" w:rsidRPr="00AA0D7F" w:rsidRDefault="00CC20D6"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29</w:t>
            </w:r>
          </w:p>
        </w:tc>
        <w:tc>
          <w:tcPr>
            <w:tcW w:w="960" w:type="dxa"/>
            <w:noWrap/>
            <w:hideMark/>
          </w:tcPr>
          <w:p w14:paraId="7F936F71" w14:textId="77777777" w:rsidR="00CC20D6" w:rsidRPr="00AA0D7F" w:rsidRDefault="00CC20D6"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26.6</w:t>
            </w:r>
          </w:p>
        </w:tc>
        <w:tc>
          <w:tcPr>
            <w:tcW w:w="4884" w:type="dxa"/>
            <w:noWrap/>
            <w:hideMark/>
          </w:tcPr>
          <w:p w14:paraId="56274E64" w14:textId="08594209" w:rsidR="00CC20D6"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B17500">
              <w:rPr>
                <w:i/>
                <w:sz w:val="24"/>
                <w:szCs w:val="28"/>
              </w:rPr>
              <w:t>posters and pamphlets through the post</w:t>
            </w:r>
          </w:p>
          <w:p w14:paraId="3CF73469" w14:textId="77777777" w:rsidR="00CC20D6"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0639EE">
              <w:rPr>
                <w:i/>
                <w:sz w:val="24"/>
                <w:szCs w:val="28"/>
              </w:rPr>
              <w:t>Regular newsletters by post</w:t>
            </w:r>
          </w:p>
          <w:p w14:paraId="72A27110" w14:textId="77777777" w:rsidR="00CC20D6" w:rsidRPr="00AA0D7F"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0639EE">
              <w:rPr>
                <w:i/>
                <w:sz w:val="24"/>
                <w:szCs w:val="28"/>
              </w:rPr>
              <w:t>Leaflets in post with calendar of events</w:t>
            </w:r>
          </w:p>
        </w:tc>
      </w:tr>
      <w:tr w:rsidR="00CC20D6" w:rsidRPr="00AA0D7F" w14:paraId="2765AAE3" w14:textId="77777777" w:rsidTr="00150AB2">
        <w:trPr>
          <w:cnfStyle w:val="000000100000" w:firstRow="0" w:lastRow="0" w:firstColumn="0" w:lastColumn="0" w:oddVBand="0" w:evenVBand="0" w:oddHBand="1" w:evenHBand="0" w:firstRowFirstColumn="0" w:firstRowLastColumn="0" w:lastRowFirstColumn="0" w:lastRowLastColumn="0"/>
          <w:trHeight w:val="670"/>
        </w:trPr>
        <w:tc>
          <w:tcPr>
            <w:cnfStyle w:val="001000000000" w:firstRow="0" w:lastRow="0" w:firstColumn="1" w:lastColumn="0" w:oddVBand="0" w:evenVBand="0" w:oddHBand="0" w:evenHBand="0" w:firstRowFirstColumn="0" w:firstRowLastColumn="0" w:lastRowFirstColumn="0" w:lastRowLastColumn="0"/>
            <w:tcW w:w="2263" w:type="dxa"/>
            <w:hideMark/>
          </w:tcPr>
          <w:p w14:paraId="77BE26D1" w14:textId="77777777" w:rsidR="00CC20D6" w:rsidRPr="00AA0D7F" w:rsidRDefault="00CC20D6" w:rsidP="00150AB2">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Council / Hub Website</w:t>
            </w:r>
          </w:p>
        </w:tc>
        <w:tc>
          <w:tcPr>
            <w:tcW w:w="960" w:type="dxa"/>
            <w:noWrap/>
            <w:hideMark/>
          </w:tcPr>
          <w:p w14:paraId="54E41543" w14:textId="77777777" w:rsidR="00CC20D6" w:rsidRPr="00AA0D7F" w:rsidRDefault="00CC20D6"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22</w:t>
            </w:r>
          </w:p>
        </w:tc>
        <w:tc>
          <w:tcPr>
            <w:tcW w:w="960" w:type="dxa"/>
            <w:noWrap/>
            <w:hideMark/>
          </w:tcPr>
          <w:p w14:paraId="4D109690" w14:textId="77777777" w:rsidR="00CC20D6" w:rsidRPr="00AA0D7F" w:rsidRDefault="00CC20D6"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20.2</w:t>
            </w:r>
          </w:p>
        </w:tc>
        <w:tc>
          <w:tcPr>
            <w:tcW w:w="4884" w:type="dxa"/>
            <w:noWrap/>
            <w:hideMark/>
          </w:tcPr>
          <w:p w14:paraId="106CE962" w14:textId="4C482FA9" w:rsidR="00CC20D6"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8A4822">
              <w:rPr>
                <w:i/>
                <w:sz w:val="24"/>
                <w:szCs w:val="28"/>
              </w:rPr>
              <w:t>Through council website</w:t>
            </w:r>
          </w:p>
          <w:p w14:paraId="3D420AA0" w14:textId="77777777" w:rsidR="00CC20D6" w:rsidRPr="008A4822"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76138E">
              <w:rPr>
                <w:i/>
                <w:sz w:val="24"/>
                <w:szCs w:val="28"/>
              </w:rPr>
              <w:t>The hub website</w:t>
            </w:r>
          </w:p>
          <w:p w14:paraId="299E748B" w14:textId="77777777" w:rsidR="00CC20D6"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8A4822">
              <w:rPr>
                <w:i/>
                <w:sz w:val="24"/>
                <w:szCs w:val="28"/>
              </w:rPr>
              <w:t>Just update website information</w:t>
            </w:r>
          </w:p>
          <w:p w14:paraId="3EE9B8DC" w14:textId="77777777" w:rsidR="00CC20D6" w:rsidRPr="00AA0D7F"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76138E">
              <w:rPr>
                <w:i/>
                <w:sz w:val="24"/>
                <w:szCs w:val="28"/>
              </w:rPr>
              <w:t>Council website app, push notifications for activities in your area</w:t>
            </w:r>
          </w:p>
        </w:tc>
      </w:tr>
      <w:tr w:rsidR="00CC20D6" w:rsidRPr="00AA0D7F" w14:paraId="6B99977F" w14:textId="77777777" w:rsidTr="00150AB2">
        <w:trPr>
          <w:cnfStyle w:val="000000010000" w:firstRow="0" w:lastRow="0" w:firstColumn="0" w:lastColumn="0" w:oddVBand="0" w:evenVBand="0" w:oddHBand="0" w:evenHBand="1" w:firstRowFirstColumn="0" w:firstRowLastColumn="0" w:lastRowFirstColumn="0" w:lastRowLastColumn="0"/>
          <w:trHeight w:val="369"/>
        </w:trPr>
        <w:tc>
          <w:tcPr>
            <w:cnfStyle w:val="001000000000" w:firstRow="0" w:lastRow="0" w:firstColumn="1" w:lastColumn="0" w:oddVBand="0" w:evenVBand="0" w:oddHBand="0" w:evenHBand="0" w:firstRowFirstColumn="0" w:firstRowLastColumn="0" w:lastRowFirstColumn="0" w:lastRowLastColumn="0"/>
            <w:tcW w:w="2263" w:type="dxa"/>
            <w:hideMark/>
          </w:tcPr>
          <w:p w14:paraId="02598D93" w14:textId="77777777" w:rsidR="00CC20D6" w:rsidRPr="00AA0D7F" w:rsidRDefault="00CC20D6" w:rsidP="00150AB2">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Social Media</w:t>
            </w:r>
          </w:p>
        </w:tc>
        <w:tc>
          <w:tcPr>
            <w:tcW w:w="960" w:type="dxa"/>
            <w:noWrap/>
            <w:hideMark/>
          </w:tcPr>
          <w:p w14:paraId="40990257" w14:textId="77777777" w:rsidR="00CC20D6" w:rsidRPr="00AA0D7F" w:rsidRDefault="00CC20D6"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10</w:t>
            </w:r>
          </w:p>
        </w:tc>
        <w:tc>
          <w:tcPr>
            <w:tcW w:w="960" w:type="dxa"/>
            <w:noWrap/>
            <w:hideMark/>
          </w:tcPr>
          <w:p w14:paraId="48FB9774" w14:textId="77777777" w:rsidR="00CC20D6" w:rsidRPr="00AA0D7F" w:rsidRDefault="00CC20D6"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9.2</w:t>
            </w:r>
          </w:p>
        </w:tc>
        <w:tc>
          <w:tcPr>
            <w:tcW w:w="4884" w:type="dxa"/>
            <w:noWrap/>
            <w:hideMark/>
          </w:tcPr>
          <w:p w14:paraId="76EE116F" w14:textId="77777777" w:rsidR="00CC20D6"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AA4AB1">
              <w:rPr>
                <w:i/>
                <w:sz w:val="24"/>
                <w:szCs w:val="28"/>
              </w:rPr>
              <w:t xml:space="preserve">threads </w:t>
            </w:r>
            <w:proofErr w:type="gramStart"/>
            <w:r w:rsidRPr="00AA4AB1">
              <w:rPr>
                <w:i/>
                <w:sz w:val="24"/>
                <w:szCs w:val="28"/>
              </w:rPr>
              <w:t>not twitter</w:t>
            </w:r>
            <w:proofErr w:type="gramEnd"/>
          </w:p>
          <w:p w14:paraId="261FB66D" w14:textId="77777777" w:rsidR="00CC20D6"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D60067">
              <w:rPr>
                <w:i/>
                <w:sz w:val="24"/>
                <w:szCs w:val="28"/>
              </w:rPr>
              <w:t>Bluesky</w:t>
            </w:r>
          </w:p>
          <w:p w14:paraId="29A64B0A" w14:textId="77777777" w:rsidR="00CC20D6" w:rsidRPr="00AA0D7F"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D60067">
              <w:rPr>
                <w:i/>
                <w:sz w:val="24"/>
                <w:szCs w:val="28"/>
              </w:rPr>
              <w:t>Reddit</w:t>
            </w:r>
          </w:p>
        </w:tc>
      </w:tr>
      <w:tr w:rsidR="00CC20D6" w:rsidRPr="00AA0D7F" w14:paraId="6671A1A0" w14:textId="77777777" w:rsidTr="00150AB2">
        <w:trPr>
          <w:cnfStyle w:val="000000100000" w:firstRow="0" w:lastRow="0" w:firstColumn="0" w:lastColumn="0" w:oddVBand="0" w:evenVBand="0" w:oddHBand="1" w:evenHBand="0" w:firstRowFirstColumn="0" w:firstRowLastColumn="0" w:lastRowFirstColumn="0" w:lastRowLastColumn="0"/>
          <w:trHeight w:val="389"/>
        </w:trPr>
        <w:tc>
          <w:tcPr>
            <w:cnfStyle w:val="001000000000" w:firstRow="0" w:lastRow="0" w:firstColumn="1" w:lastColumn="0" w:oddVBand="0" w:evenVBand="0" w:oddHBand="0" w:evenHBand="0" w:firstRowFirstColumn="0" w:firstRowLastColumn="0" w:lastRowFirstColumn="0" w:lastRowLastColumn="0"/>
            <w:tcW w:w="2263" w:type="dxa"/>
            <w:hideMark/>
          </w:tcPr>
          <w:p w14:paraId="7E55CD4E" w14:textId="77777777" w:rsidR="00CC20D6" w:rsidRPr="00AA0D7F" w:rsidRDefault="00CC20D6" w:rsidP="00150AB2">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Council App</w:t>
            </w:r>
          </w:p>
        </w:tc>
        <w:tc>
          <w:tcPr>
            <w:tcW w:w="960" w:type="dxa"/>
            <w:noWrap/>
            <w:hideMark/>
          </w:tcPr>
          <w:p w14:paraId="3CB23860" w14:textId="77777777" w:rsidR="00CC20D6" w:rsidRPr="00AA0D7F" w:rsidRDefault="00CC20D6"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8</w:t>
            </w:r>
          </w:p>
        </w:tc>
        <w:tc>
          <w:tcPr>
            <w:tcW w:w="960" w:type="dxa"/>
            <w:noWrap/>
            <w:hideMark/>
          </w:tcPr>
          <w:p w14:paraId="1C298B47" w14:textId="77777777" w:rsidR="00CC20D6" w:rsidRPr="00AA0D7F" w:rsidRDefault="00CC20D6"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7.3</w:t>
            </w:r>
          </w:p>
        </w:tc>
        <w:tc>
          <w:tcPr>
            <w:tcW w:w="4884" w:type="dxa"/>
            <w:noWrap/>
            <w:hideMark/>
          </w:tcPr>
          <w:p w14:paraId="00D0D274" w14:textId="7C11A732" w:rsidR="00CC20D6"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825B85">
              <w:rPr>
                <w:i/>
                <w:sz w:val="24"/>
                <w:szCs w:val="28"/>
              </w:rPr>
              <w:t>Cardiff Council app</w:t>
            </w:r>
          </w:p>
          <w:p w14:paraId="66264D55" w14:textId="77777777" w:rsidR="00CC20D6" w:rsidRPr="00AA0D7F"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sidRPr="00994A52">
              <w:rPr>
                <w:i/>
                <w:sz w:val="24"/>
                <w:szCs w:val="28"/>
              </w:rPr>
              <w:t>the Council app could be expanded and used to notify users about events and services</w:t>
            </w:r>
          </w:p>
        </w:tc>
      </w:tr>
      <w:tr w:rsidR="00CC20D6" w:rsidRPr="00AA0D7F" w14:paraId="69C4F2D0" w14:textId="77777777" w:rsidTr="00150AB2">
        <w:trPr>
          <w:cnfStyle w:val="000000010000" w:firstRow="0" w:lastRow="0" w:firstColumn="0" w:lastColumn="0" w:oddVBand="0" w:evenVBand="0" w:oddHBand="0" w:evenHBand="1" w:firstRowFirstColumn="0" w:firstRowLastColumn="0" w:lastRowFirstColumn="0" w:lastRowLastColumn="0"/>
          <w:trHeight w:val="471"/>
        </w:trPr>
        <w:tc>
          <w:tcPr>
            <w:cnfStyle w:val="001000000000" w:firstRow="0" w:lastRow="0" w:firstColumn="1" w:lastColumn="0" w:oddVBand="0" w:evenVBand="0" w:oddHBand="0" w:evenHBand="0" w:firstRowFirstColumn="0" w:firstRowLastColumn="0" w:lastRowFirstColumn="0" w:lastRowLastColumn="0"/>
            <w:tcW w:w="2263" w:type="dxa"/>
            <w:hideMark/>
          </w:tcPr>
          <w:p w14:paraId="30526412" w14:textId="77777777" w:rsidR="00CC20D6" w:rsidRPr="00AA0D7F" w:rsidRDefault="00CC20D6" w:rsidP="00150AB2">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Local Press / Radio</w:t>
            </w:r>
          </w:p>
        </w:tc>
        <w:tc>
          <w:tcPr>
            <w:tcW w:w="960" w:type="dxa"/>
            <w:noWrap/>
            <w:hideMark/>
          </w:tcPr>
          <w:p w14:paraId="63D5E46C" w14:textId="77777777" w:rsidR="00CC20D6" w:rsidRPr="00AA0D7F" w:rsidRDefault="00CC20D6"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8</w:t>
            </w:r>
          </w:p>
        </w:tc>
        <w:tc>
          <w:tcPr>
            <w:tcW w:w="960" w:type="dxa"/>
            <w:noWrap/>
            <w:hideMark/>
          </w:tcPr>
          <w:p w14:paraId="1FA8F3EE" w14:textId="77777777" w:rsidR="00CC20D6" w:rsidRPr="00AA0D7F" w:rsidRDefault="00CC20D6"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7.3</w:t>
            </w:r>
          </w:p>
        </w:tc>
        <w:tc>
          <w:tcPr>
            <w:tcW w:w="4884" w:type="dxa"/>
            <w:noWrap/>
            <w:hideMark/>
          </w:tcPr>
          <w:p w14:paraId="2FA2AC22" w14:textId="535B9937" w:rsidR="00CC20D6"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5431ED">
              <w:rPr>
                <w:i/>
                <w:sz w:val="24"/>
                <w:szCs w:val="28"/>
              </w:rPr>
              <w:t>Local press</w:t>
            </w:r>
          </w:p>
          <w:p w14:paraId="0EB25073" w14:textId="77777777" w:rsidR="00CC20D6" w:rsidRPr="00AA0D7F"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5431ED">
              <w:rPr>
                <w:i/>
                <w:sz w:val="24"/>
                <w:szCs w:val="28"/>
              </w:rPr>
              <w:t>Local TV &amp; radio stations</w:t>
            </w:r>
          </w:p>
        </w:tc>
      </w:tr>
      <w:tr w:rsidR="00CC20D6" w:rsidRPr="00AA0D7F" w14:paraId="010E9DB7" w14:textId="77777777" w:rsidTr="00150AB2">
        <w:trPr>
          <w:cnfStyle w:val="000000100000" w:firstRow="0" w:lastRow="0" w:firstColumn="0" w:lastColumn="0" w:oddVBand="0" w:evenVBand="0" w:oddHBand="1" w:evenHBand="0" w:firstRowFirstColumn="0" w:firstRowLastColumn="0" w:lastRowFirstColumn="0" w:lastRowLastColumn="0"/>
          <w:trHeight w:val="421"/>
        </w:trPr>
        <w:tc>
          <w:tcPr>
            <w:cnfStyle w:val="001000000000" w:firstRow="0" w:lastRow="0" w:firstColumn="1" w:lastColumn="0" w:oddVBand="0" w:evenVBand="0" w:oddHBand="0" w:evenHBand="0" w:firstRowFirstColumn="0" w:firstRowLastColumn="0" w:lastRowFirstColumn="0" w:lastRowLastColumn="0"/>
            <w:tcW w:w="2263" w:type="dxa"/>
            <w:hideMark/>
          </w:tcPr>
          <w:p w14:paraId="43A407C1" w14:textId="77777777" w:rsidR="00CC20D6" w:rsidRPr="00AA0D7F" w:rsidRDefault="00CC20D6" w:rsidP="00150AB2">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Text Message</w:t>
            </w:r>
          </w:p>
        </w:tc>
        <w:tc>
          <w:tcPr>
            <w:tcW w:w="960" w:type="dxa"/>
            <w:noWrap/>
            <w:hideMark/>
          </w:tcPr>
          <w:p w14:paraId="06CA4A10" w14:textId="77777777" w:rsidR="00CC20D6" w:rsidRPr="00AA0D7F" w:rsidRDefault="00CC20D6"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2</w:t>
            </w:r>
          </w:p>
        </w:tc>
        <w:tc>
          <w:tcPr>
            <w:tcW w:w="960" w:type="dxa"/>
            <w:noWrap/>
            <w:hideMark/>
          </w:tcPr>
          <w:p w14:paraId="1987FE37" w14:textId="77777777" w:rsidR="00CC20D6" w:rsidRPr="00AA0D7F" w:rsidRDefault="00CC20D6" w:rsidP="00150AB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1.8</w:t>
            </w:r>
          </w:p>
        </w:tc>
        <w:tc>
          <w:tcPr>
            <w:tcW w:w="4884" w:type="dxa"/>
            <w:noWrap/>
            <w:hideMark/>
          </w:tcPr>
          <w:p w14:paraId="11303284" w14:textId="5D85069D" w:rsidR="00CC20D6" w:rsidRPr="00AA0D7F" w:rsidRDefault="00CC20D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8"/>
              </w:rPr>
            </w:pPr>
            <w:r>
              <w:rPr>
                <w:i/>
                <w:sz w:val="24"/>
                <w:szCs w:val="28"/>
              </w:rPr>
              <w:t>Text</w:t>
            </w:r>
          </w:p>
        </w:tc>
      </w:tr>
      <w:tr w:rsidR="00CC20D6" w:rsidRPr="00AA0D7F" w14:paraId="47795662" w14:textId="77777777" w:rsidTr="00150AB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28C52BF5" w14:textId="77777777" w:rsidR="00CC20D6" w:rsidRPr="00AA0D7F" w:rsidRDefault="00CC20D6" w:rsidP="00150AB2">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Other</w:t>
            </w:r>
          </w:p>
        </w:tc>
        <w:tc>
          <w:tcPr>
            <w:tcW w:w="960" w:type="dxa"/>
            <w:noWrap/>
            <w:hideMark/>
          </w:tcPr>
          <w:p w14:paraId="2F340B81" w14:textId="77777777" w:rsidR="00CC20D6" w:rsidRPr="00AA0D7F" w:rsidRDefault="00CC20D6"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7</w:t>
            </w:r>
          </w:p>
        </w:tc>
        <w:tc>
          <w:tcPr>
            <w:tcW w:w="960" w:type="dxa"/>
            <w:noWrap/>
            <w:hideMark/>
          </w:tcPr>
          <w:p w14:paraId="7AAA2D5D" w14:textId="77777777" w:rsidR="00CC20D6" w:rsidRPr="00AA0D7F" w:rsidRDefault="00CC20D6" w:rsidP="00150AB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6.4</w:t>
            </w:r>
          </w:p>
        </w:tc>
        <w:tc>
          <w:tcPr>
            <w:tcW w:w="4884" w:type="dxa"/>
            <w:noWrap/>
            <w:hideMark/>
          </w:tcPr>
          <w:p w14:paraId="6D9B34A4" w14:textId="55273E11" w:rsidR="00CC20D6"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FF6D9D">
              <w:rPr>
                <w:i/>
                <w:sz w:val="24"/>
                <w:szCs w:val="28"/>
              </w:rPr>
              <w:t>Eventbrite</w:t>
            </w:r>
          </w:p>
          <w:p w14:paraId="763F76BA" w14:textId="77777777" w:rsidR="00CC20D6"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6453B0">
              <w:rPr>
                <w:i/>
                <w:sz w:val="24"/>
                <w:szCs w:val="28"/>
              </w:rPr>
              <w:t>Bus stops</w:t>
            </w:r>
          </w:p>
          <w:p w14:paraId="7BBAC736" w14:textId="77777777" w:rsidR="00CC20D6" w:rsidRPr="00AA0D7F" w:rsidRDefault="00CC20D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8"/>
              </w:rPr>
            </w:pPr>
            <w:r w:rsidRPr="006453B0">
              <w:rPr>
                <w:i/>
                <w:sz w:val="24"/>
                <w:szCs w:val="28"/>
              </w:rPr>
              <w:t>Making sure someone volunteers and is approachable to talk as ask about the events and happenings in future.</w:t>
            </w:r>
          </w:p>
        </w:tc>
      </w:tr>
      <w:tr w:rsidR="00CC20D6" w:rsidRPr="00AA0D7F" w14:paraId="3E5C1E52" w14:textId="77777777" w:rsidTr="00150AB2">
        <w:trPr>
          <w:cnfStyle w:val="010000000000" w:firstRow="0" w:lastRow="1"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hideMark/>
          </w:tcPr>
          <w:p w14:paraId="14F3B982" w14:textId="77777777" w:rsidR="00CC20D6" w:rsidRPr="00AA0D7F" w:rsidRDefault="00CC20D6" w:rsidP="00150AB2">
            <w:pPr>
              <w:spacing w:after="0" w:line="240" w:lineRule="auto"/>
              <w:rPr>
                <w:rFonts w:eastAsia="Times New Roman" w:cstheme="minorHAnsi"/>
                <w:color w:val="000000"/>
                <w:sz w:val="24"/>
                <w:szCs w:val="24"/>
                <w:lang w:eastAsia="en-GB"/>
              </w:rPr>
            </w:pPr>
            <w:r w:rsidRPr="00AA0D7F">
              <w:rPr>
                <w:rFonts w:eastAsia="Times New Roman" w:cstheme="minorHAnsi"/>
                <w:color w:val="000000"/>
                <w:sz w:val="24"/>
                <w:szCs w:val="24"/>
                <w:lang w:eastAsia="en-GB"/>
              </w:rPr>
              <w:t>Total Respondents</w:t>
            </w:r>
          </w:p>
        </w:tc>
        <w:tc>
          <w:tcPr>
            <w:tcW w:w="960" w:type="dxa"/>
            <w:noWrap/>
            <w:hideMark/>
          </w:tcPr>
          <w:p w14:paraId="652063C6" w14:textId="77777777" w:rsidR="00CC20D6" w:rsidRPr="00AA0D7F" w:rsidRDefault="00CC20D6" w:rsidP="00150AB2">
            <w:pPr>
              <w:spacing w:after="0" w:line="240" w:lineRule="auto"/>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109</w:t>
            </w:r>
          </w:p>
        </w:tc>
        <w:tc>
          <w:tcPr>
            <w:tcW w:w="960" w:type="dxa"/>
            <w:noWrap/>
            <w:hideMark/>
          </w:tcPr>
          <w:p w14:paraId="26A0A1EF" w14:textId="77777777" w:rsidR="00CC20D6" w:rsidRPr="00AA0D7F" w:rsidRDefault="00CC20D6" w:rsidP="00150AB2">
            <w:pPr>
              <w:spacing w:after="0" w:line="240" w:lineRule="auto"/>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w:t>
            </w:r>
          </w:p>
        </w:tc>
        <w:tc>
          <w:tcPr>
            <w:tcW w:w="4884" w:type="dxa"/>
            <w:noWrap/>
            <w:hideMark/>
          </w:tcPr>
          <w:p w14:paraId="7B712317" w14:textId="77777777" w:rsidR="00CC20D6" w:rsidRPr="00AA0D7F" w:rsidRDefault="00CC20D6" w:rsidP="00150AB2">
            <w:pPr>
              <w:spacing w:after="0" w:line="240" w:lineRule="auto"/>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AA0D7F">
              <w:rPr>
                <w:rFonts w:eastAsia="Times New Roman" w:cstheme="minorHAnsi"/>
                <w:color w:val="000000"/>
                <w:sz w:val="24"/>
                <w:szCs w:val="24"/>
                <w:lang w:eastAsia="en-GB"/>
              </w:rPr>
              <w:t> </w:t>
            </w:r>
          </w:p>
        </w:tc>
      </w:tr>
    </w:tbl>
    <w:p w14:paraId="4B8BB4C7" w14:textId="79C3F405" w:rsidR="00AF59AD" w:rsidRPr="00BA50FD" w:rsidRDefault="00B3439A" w:rsidP="00AF59AD">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3D43D1FF" w14:textId="77777777" w:rsidR="00CC20D6" w:rsidRDefault="00CC20D6" w:rsidP="00B6245C">
      <w:pPr>
        <w:spacing w:after="0"/>
        <w:rPr>
          <w:sz w:val="24"/>
          <w:szCs w:val="24"/>
        </w:rPr>
      </w:pPr>
    </w:p>
    <w:p w14:paraId="031D4A45" w14:textId="77777777" w:rsidR="003E030E" w:rsidRDefault="003E030E">
      <w:pPr>
        <w:spacing w:after="160" w:line="259" w:lineRule="auto"/>
        <w:rPr>
          <w:rFonts w:asciiTheme="majorHAnsi" w:eastAsiaTheme="majorEastAsia" w:hAnsiTheme="majorHAnsi" w:cstheme="majorBidi"/>
          <w:color w:val="2F5496" w:themeColor="accent1" w:themeShade="BF"/>
          <w:sz w:val="32"/>
          <w:szCs w:val="24"/>
        </w:rPr>
      </w:pPr>
      <w:r>
        <w:br w:type="page"/>
      </w:r>
    </w:p>
    <w:p w14:paraId="20B8E44D" w14:textId="540C257F" w:rsidR="00CC20D6" w:rsidRDefault="00C151FB" w:rsidP="004F00ED">
      <w:pPr>
        <w:pStyle w:val="Heading3"/>
      </w:pPr>
      <w:bookmarkStart w:id="74" w:name="_In_the_last"/>
      <w:bookmarkStart w:id="75" w:name="_Toc197967214"/>
      <w:bookmarkEnd w:id="74"/>
      <w:r w:rsidRPr="00C151FB">
        <w:lastRenderedPageBreak/>
        <w:t>In the last six months, have you or anyone else in your household done any of the following because you couldn't AFFORD food</w:t>
      </w:r>
      <w:r w:rsidR="00CC20D6">
        <w:t>?  Breakdown by Demographic and Geography</w:t>
      </w:r>
      <w:bookmarkEnd w:id="75"/>
    </w:p>
    <w:p w14:paraId="6C25489A" w14:textId="29CACC14" w:rsidR="00A13530" w:rsidRPr="00A13530" w:rsidRDefault="00A13530" w:rsidP="00A13530">
      <w:pPr>
        <w:rPr>
          <w:i/>
          <w:iCs/>
          <w:color w:val="7030A0"/>
          <w:sz w:val="24"/>
          <w:szCs w:val="24"/>
        </w:rPr>
      </w:pPr>
      <w:hyperlink w:anchor="Appendix09" w:history="1">
        <w:r w:rsidRPr="00FD0EF8">
          <w:rPr>
            <w:rStyle w:val="Hyperlink"/>
            <w:i/>
            <w:iCs/>
            <w:sz w:val="24"/>
            <w:szCs w:val="24"/>
          </w:rPr>
          <w:t>Click here to return to the main report</w:t>
        </w:r>
      </w:hyperlink>
    </w:p>
    <w:p w14:paraId="558CFFF8" w14:textId="77777777" w:rsidR="00FB548C" w:rsidRDefault="00FB548C" w:rsidP="00FB548C"/>
    <w:tbl>
      <w:tblPr>
        <w:tblStyle w:val="GridTable5Dark-Accent6"/>
        <w:tblW w:w="9626" w:type="dxa"/>
        <w:tblInd w:w="-289" w:type="dxa"/>
        <w:tblLook w:val="04A0" w:firstRow="1" w:lastRow="0" w:firstColumn="1" w:lastColumn="0" w:noHBand="0" w:noVBand="1"/>
      </w:tblPr>
      <w:tblGrid>
        <w:gridCol w:w="3256"/>
        <w:gridCol w:w="1559"/>
        <w:gridCol w:w="1134"/>
        <w:gridCol w:w="776"/>
        <w:gridCol w:w="941"/>
        <w:gridCol w:w="776"/>
        <w:gridCol w:w="1184"/>
      </w:tblGrid>
      <w:tr w:rsidR="00737641" w:rsidRPr="00FC0652" w14:paraId="3183ADCE" w14:textId="77777777" w:rsidTr="00FC0652">
        <w:trPr>
          <w:cnfStyle w:val="100000000000" w:firstRow="1" w:lastRow="0" w:firstColumn="0" w:lastColumn="0" w:oddVBand="0" w:evenVBand="0" w:oddHBand="0" w:evenHBand="0" w:firstRowFirstColumn="0" w:firstRowLastColumn="0" w:lastRowFirstColumn="0" w:lastRowLastColumn="0"/>
          <w:trHeight w:val="58"/>
        </w:trPr>
        <w:tc>
          <w:tcPr>
            <w:cnfStyle w:val="001000000000" w:firstRow="0" w:lastRow="0" w:firstColumn="1" w:lastColumn="0" w:oddVBand="0" w:evenVBand="0" w:oddHBand="0" w:evenHBand="0" w:firstRowFirstColumn="0" w:firstRowLastColumn="0" w:lastRowFirstColumn="0" w:lastRowLastColumn="0"/>
            <w:tcW w:w="3256" w:type="dxa"/>
            <w:tcBorders>
              <w:right w:val="single" w:sz="4" w:space="0" w:color="FFFFFF" w:themeColor="background1"/>
            </w:tcBorders>
            <w:hideMark/>
          </w:tcPr>
          <w:p w14:paraId="15EC262D" w14:textId="77777777" w:rsidR="00737641" w:rsidRPr="00FC0652" w:rsidRDefault="00737641" w:rsidP="00831864">
            <w:pPr>
              <w:spacing w:after="0" w:line="240" w:lineRule="auto"/>
              <w:rPr>
                <w:rFonts w:ascii="Calibri" w:eastAsia="Times New Roman" w:hAnsi="Calibri" w:cs="Calibri"/>
                <w:sz w:val="24"/>
                <w:szCs w:val="24"/>
                <w:lang w:eastAsia="en-GB"/>
              </w:rPr>
            </w:pPr>
            <w:r w:rsidRPr="00FC0652">
              <w:rPr>
                <w:rFonts w:ascii="Calibri" w:eastAsia="Times New Roman" w:hAnsi="Calibri" w:cs="Calibri"/>
                <w:sz w:val="24"/>
                <w:szCs w:val="24"/>
                <w:lang w:eastAsia="en-GB"/>
              </w:rPr>
              <w:t>%</w:t>
            </w:r>
          </w:p>
        </w:tc>
        <w:tc>
          <w:tcPr>
            <w:tcW w:w="1559" w:type="dxa"/>
            <w:tcBorders>
              <w:left w:val="single" w:sz="4" w:space="0" w:color="FFFFFF" w:themeColor="background1"/>
              <w:right w:val="single" w:sz="4" w:space="0" w:color="FFFFFF" w:themeColor="background1"/>
            </w:tcBorders>
            <w:hideMark/>
          </w:tcPr>
          <w:p w14:paraId="1F815362" w14:textId="67572D55" w:rsidR="00737641" w:rsidRPr="00FC0652" w:rsidRDefault="00737641"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C0652">
              <w:rPr>
                <w:rFonts w:ascii="Calibri" w:eastAsia="Times New Roman" w:hAnsi="Calibri" w:cs="Calibri"/>
                <w:sz w:val="24"/>
                <w:szCs w:val="24"/>
                <w:lang w:eastAsia="en-GB"/>
              </w:rPr>
              <w:t xml:space="preserve">All respondents </w:t>
            </w:r>
          </w:p>
        </w:tc>
        <w:tc>
          <w:tcPr>
            <w:tcW w:w="1134" w:type="dxa"/>
            <w:tcBorders>
              <w:left w:val="single" w:sz="4" w:space="0" w:color="FFFFFF" w:themeColor="background1"/>
              <w:right w:val="single" w:sz="4" w:space="0" w:color="FFFFFF" w:themeColor="background1"/>
            </w:tcBorders>
            <w:hideMark/>
          </w:tcPr>
          <w:p w14:paraId="3F689192" w14:textId="2EB6EC2E" w:rsidR="00737641" w:rsidRPr="00FC0652" w:rsidRDefault="00737641"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C0652">
              <w:rPr>
                <w:rFonts w:ascii="Calibri" w:eastAsia="Times New Roman" w:hAnsi="Calibri" w:cs="Calibri"/>
                <w:sz w:val="24"/>
                <w:szCs w:val="24"/>
                <w:lang w:eastAsia="en-GB"/>
              </w:rPr>
              <w:t xml:space="preserve">Under 35 </w:t>
            </w:r>
          </w:p>
        </w:tc>
        <w:tc>
          <w:tcPr>
            <w:tcW w:w="776" w:type="dxa"/>
            <w:tcBorders>
              <w:left w:val="single" w:sz="4" w:space="0" w:color="FFFFFF" w:themeColor="background1"/>
              <w:right w:val="single" w:sz="4" w:space="0" w:color="FFFFFF" w:themeColor="background1"/>
            </w:tcBorders>
            <w:hideMark/>
          </w:tcPr>
          <w:p w14:paraId="29A56602" w14:textId="0AE80703" w:rsidR="00737641" w:rsidRPr="00FC0652" w:rsidRDefault="00737641"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C0652">
              <w:rPr>
                <w:rFonts w:ascii="Calibri" w:eastAsia="Times New Roman" w:hAnsi="Calibri" w:cs="Calibri"/>
                <w:sz w:val="24"/>
                <w:szCs w:val="24"/>
                <w:lang w:eastAsia="en-GB"/>
              </w:rPr>
              <w:t xml:space="preserve">55+ </w:t>
            </w:r>
          </w:p>
        </w:tc>
        <w:tc>
          <w:tcPr>
            <w:tcW w:w="941" w:type="dxa"/>
            <w:tcBorders>
              <w:left w:val="single" w:sz="4" w:space="0" w:color="FFFFFF" w:themeColor="background1"/>
              <w:right w:val="single" w:sz="4" w:space="0" w:color="FFFFFF" w:themeColor="background1"/>
            </w:tcBorders>
            <w:hideMark/>
          </w:tcPr>
          <w:p w14:paraId="494717A5" w14:textId="4CD41C8D" w:rsidR="00737641" w:rsidRPr="00FC0652" w:rsidRDefault="00737641"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C0652">
              <w:rPr>
                <w:rFonts w:ascii="Calibri" w:eastAsia="Times New Roman" w:hAnsi="Calibri" w:cs="Calibri"/>
                <w:sz w:val="24"/>
                <w:szCs w:val="24"/>
                <w:lang w:eastAsia="en-GB"/>
              </w:rPr>
              <w:t xml:space="preserve">Female </w:t>
            </w:r>
          </w:p>
        </w:tc>
        <w:tc>
          <w:tcPr>
            <w:tcW w:w="776" w:type="dxa"/>
            <w:tcBorders>
              <w:left w:val="single" w:sz="4" w:space="0" w:color="FFFFFF" w:themeColor="background1"/>
              <w:right w:val="single" w:sz="4" w:space="0" w:color="FFFFFF" w:themeColor="background1"/>
            </w:tcBorders>
            <w:hideMark/>
          </w:tcPr>
          <w:p w14:paraId="4762E244" w14:textId="763AB290" w:rsidR="00737641" w:rsidRPr="00FC0652" w:rsidRDefault="00737641"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C0652">
              <w:rPr>
                <w:rFonts w:ascii="Calibri" w:eastAsia="Times New Roman" w:hAnsi="Calibri" w:cs="Calibri"/>
                <w:sz w:val="24"/>
                <w:szCs w:val="24"/>
                <w:lang w:eastAsia="en-GB"/>
              </w:rPr>
              <w:t xml:space="preserve">Male </w:t>
            </w:r>
          </w:p>
        </w:tc>
        <w:tc>
          <w:tcPr>
            <w:tcW w:w="1184" w:type="dxa"/>
            <w:tcBorders>
              <w:left w:val="single" w:sz="4" w:space="0" w:color="FFFFFF" w:themeColor="background1"/>
            </w:tcBorders>
            <w:hideMark/>
          </w:tcPr>
          <w:p w14:paraId="378F35ED" w14:textId="597122C6" w:rsidR="00737641" w:rsidRPr="00FC0652" w:rsidRDefault="00737641"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C0652">
              <w:rPr>
                <w:rFonts w:ascii="Calibri" w:eastAsia="Times New Roman" w:hAnsi="Calibri" w:cs="Calibri"/>
                <w:sz w:val="24"/>
                <w:szCs w:val="24"/>
                <w:lang w:eastAsia="en-GB"/>
              </w:rPr>
              <w:t xml:space="preserve">Ethnically Diverse </w:t>
            </w:r>
          </w:p>
        </w:tc>
      </w:tr>
      <w:tr w:rsidR="00737641" w:rsidRPr="00FC0652" w14:paraId="5382EC0E" w14:textId="77777777" w:rsidTr="00FC0652">
        <w:trPr>
          <w:cnfStyle w:val="000000100000" w:firstRow="0" w:lastRow="0" w:firstColumn="0" w:lastColumn="0" w:oddVBand="0" w:evenVBand="0" w:oddHBand="1" w:evenHBand="0" w:firstRowFirstColumn="0" w:firstRowLastColumn="0" w:lastRowFirstColumn="0" w:lastRowLastColumn="0"/>
          <w:trHeight w:val="58"/>
        </w:trPr>
        <w:tc>
          <w:tcPr>
            <w:cnfStyle w:val="001000000000" w:firstRow="0" w:lastRow="0" w:firstColumn="1" w:lastColumn="0" w:oddVBand="0" w:evenVBand="0" w:oddHBand="0" w:evenHBand="0" w:firstRowFirstColumn="0" w:firstRowLastColumn="0" w:lastRowFirstColumn="0" w:lastRowLastColumn="0"/>
            <w:tcW w:w="3256" w:type="dxa"/>
            <w:tcBorders>
              <w:right w:val="single" w:sz="4" w:space="0" w:color="FFFFFF" w:themeColor="background1"/>
            </w:tcBorders>
            <w:shd w:val="clear" w:color="auto" w:fill="27A096"/>
          </w:tcPr>
          <w:p w14:paraId="435ED632" w14:textId="7EA5822C" w:rsidR="00737641" w:rsidRPr="00FC0652" w:rsidRDefault="00737641" w:rsidP="00831864">
            <w:pPr>
              <w:spacing w:after="0" w:line="240" w:lineRule="auto"/>
              <w:rPr>
                <w:rFonts w:ascii="Calibri" w:eastAsia="Times New Roman" w:hAnsi="Calibri" w:cs="Calibri"/>
                <w:b w:val="0"/>
                <w:bCs w:val="0"/>
                <w:color w:val="FFFFFF" w:themeColor="background1"/>
                <w:sz w:val="24"/>
                <w:szCs w:val="24"/>
                <w:lang w:eastAsia="en-GB"/>
              </w:rPr>
            </w:pPr>
            <w:r w:rsidRPr="00FC0652">
              <w:rPr>
                <w:rFonts w:ascii="Calibri" w:eastAsia="Times New Roman" w:hAnsi="Calibri" w:cs="Calibri"/>
                <w:color w:val="FFFFFF" w:themeColor="background1"/>
                <w:sz w:val="24"/>
                <w:szCs w:val="24"/>
                <w:lang w:eastAsia="en-GB"/>
              </w:rPr>
              <w:t>Base</w:t>
            </w:r>
          </w:p>
        </w:tc>
        <w:tc>
          <w:tcPr>
            <w:tcW w:w="1559" w:type="dxa"/>
            <w:tcBorders>
              <w:left w:val="single" w:sz="4" w:space="0" w:color="FFFFFF" w:themeColor="background1"/>
              <w:right w:val="single" w:sz="4" w:space="0" w:color="FFFFFF" w:themeColor="background1"/>
            </w:tcBorders>
            <w:shd w:val="clear" w:color="auto" w:fill="27A096"/>
          </w:tcPr>
          <w:p w14:paraId="284C12C8" w14:textId="7BB50020" w:rsidR="00737641" w:rsidRPr="00FC0652" w:rsidRDefault="00737641"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FC0652">
              <w:rPr>
                <w:rFonts w:ascii="Calibri" w:eastAsia="Times New Roman" w:hAnsi="Calibri" w:cs="Calibri"/>
                <w:b/>
                <w:bCs/>
                <w:color w:val="FFFFFF" w:themeColor="background1"/>
                <w:sz w:val="24"/>
                <w:szCs w:val="24"/>
                <w:lang w:eastAsia="en-GB"/>
              </w:rPr>
              <w:t>2091</w:t>
            </w:r>
          </w:p>
        </w:tc>
        <w:tc>
          <w:tcPr>
            <w:tcW w:w="1134" w:type="dxa"/>
            <w:tcBorders>
              <w:left w:val="single" w:sz="4" w:space="0" w:color="FFFFFF" w:themeColor="background1"/>
              <w:right w:val="single" w:sz="4" w:space="0" w:color="FFFFFF" w:themeColor="background1"/>
            </w:tcBorders>
            <w:shd w:val="clear" w:color="auto" w:fill="27A096"/>
          </w:tcPr>
          <w:p w14:paraId="09795B9A" w14:textId="5BAA96D7" w:rsidR="00737641" w:rsidRPr="00FC0652" w:rsidRDefault="00737641"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FC0652">
              <w:rPr>
                <w:rFonts w:ascii="Calibri" w:eastAsia="Times New Roman" w:hAnsi="Calibri" w:cs="Calibri"/>
                <w:b/>
                <w:bCs/>
                <w:color w:val="FFFFFF" w:themeColor="background1"/>
                <w:sz w:val="24"/>
                <w:szCs w:val="24"/>
                <w:lang w:eastAsia="en-GB"/>
              </w:rPr>
              <w:t>260</w:t>
            </w:r>
          </w:p>
        </w:tc>
        <w:tc>
          <w:tcPr>
            <w:tcW w:w="776" w:type="dxa"/>
            <w:tcBorders>
              <w:left w:val="single" w:sz="4" w:space="0" w:color="FFFFFF" w:themeColor="background1"/>
              <w:right w:val="single" w:sz="4" w:space="0" w:color="FFFFFF" w:themeColor="background1"/>
            </w:tcBorders>
            <w:shd w:val="clear" w:color="auto" w:fill="27A096"/>
          </w:tcPr>
          <w:p w14:paraId="0FBBC75D" w14:textId="001A556D" w:rsidR="00737641" w:rsidRPr="00FC0652" w:rsidRDefault="00737641"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FC0652">
              <w:rPr>
                <w:rFonts w:ascii="Calibri" w:eastAsia="Times New Roman" w:hAnsi="Calibri" w:cs="Calibri"/>
                <w:b/>
                <w:bCs/>
                <w:color w:val="FFFFFF" w:themeColor="background1"/>
                <w:sz w:val="24"/>
                <w:szCs w:val="24"/>
                <w:lang w:eastAsia="en-GB"/>
              </w:rPr>
              <w:t>938</w:t>
            </w:r>
          </w:p>
        </w:tc>
        <w:tc>
          <w:tcPr>
            <w:tcW w:w="941" w:type="dxa"/>
            <w:tcBorders>
              <w:left w:val="single" w:sz="4" w:space="0" w:color="FFFFFF" w:themeColor="background1"/>
              <w:right w:val="single" w:sz="4" w:space="0" w:color="FFFFFF" w:themeColor="background1"/>
            </w:tcBorders>
            <w:shd w:val="clear" w:color="auto" w:fill="27A096"/>
          </w:tcPr>
          <w:p w14:paraId="31DBF8E7" w14:textId="31AC576F" w:rsidR="00737641" w:rsidRPr="00FC0652" w:rsidRDefault="00737641"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FC0652">
              <w:rPr>
                <w:rFonts w:ascii="Calibri" w:eastAsia="Times New Roman" w:hAnsi="Calibri" w:cs="Calibri"/>
                <w:b/>
                <w:bCs/>
                <w:color w:val="FFFFFF" w:themeColor="background1"/>
                <w:sz w:val="24"/>
                <w:szCs w:val="24"/>
                <w:lang w:eastAsia="en-GB"/>
              </w:rPr>
              <w:t>933</w:t>
            </w:r>
          </w:p>
        </w:tc>
        <w:tc>
          <w:tcPr>
            <w:tcW w:w="776" w:type="dxa"/>
            <w:tcBorders>
              <w:left w:val="single" w:sz="4" w:space="0" w:color="FFFFFF" w:themeColor="background1"/>
              <w:right w:val="single" w:sz="4" w:space="0" w:color="FFFFFF" w:themeColor="background1"/>
            </w:tcBorders>
            <w:shd w:val="clear" w:color="auto" w:fill="27A096"/>
          </w:tcPr>
          <w:p w14:paraId="5EE87FA5" w14:textId="36A61BD5" w:rsidR="00737641" w:rsidRPr="00FC0652" w:rsidRDefault="00737641"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FC0652">
              <w:rPr>
                <w:rFonts w:ascii="Calibri" w:eastAsia="Times New Roman" w:hAnsi="Calibri" w:cs="Calibri"/>
                <w:b/>
                <w:bCs/>
                <w:color w:val="FFFFFF" w:themeColor="background1"/>
                <w:sz w:val="24"/>
                <w:szCs w:val="24"/>
                <w:lang w:eastAsia="en-GB"/>
              </w:rPr>
              <w:t>814</w:t>
            </w:r>
          </w:p>
        </w:tc>
        <w:tc>
          <w:tcPr>
            <w:tcW w:w="1184" w:type="dxa"/>
            <w:tcBorders>
              <w:left w:val="single" w:sz="4" w:space="0" w:color="FFFFFF" w:themeColor="background1"/>
            </w:tcBorders>
            <w:shd w:val="clear" w:color="auto" w:fill="27A096"/>
          </w:tcPr>
          <w:p w14:paraId="1875D2F5" w14:textId="305956ED" w:rsidR="00737641" w:rsidRPr="00FC0652" w:rsidRDefault="00737641"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FC0652">
              <w:rPr>
                <w:rFonts w:ascii="Calibri" w:eastAsia="Times New Roman" w:hAnsi="Calibri" w:cs="Calibri"/>
                <w:b/>
                <w:bCs/>
                <w:color w:val="FFFFFF" w:themeColor="background1"/>
                <w:sz w:val="24"/>
                <w:szCs w:val="24"/>
                <w:lang w:eastAsia="en-GB"/>
              </w:rPr>
              <w:t>376</w:t>
            </w:r>
          </w:p>
        </w:tc>
      </w:tr>
      <w:tr w:rsidR="00737641" w:rsidRPr="00FC0652" w14:paraId="551A2AAE" w14:textId="77777777" w:rsidTr="00FC065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256" w:type="dxa"/>
            <w:noWrap/>
            <w:hideMark/>
          </w:tcPr>
          <w:p w14:paraId="23AF87B6" w14:textId="77777777" w:rsidR="00737641" w:rsidRPr="00FC0652" w:rsidRDefault="00737641" w:rsidP="00831864">
            <w:pPr>
              <w:spacing w:after="0" w:line="240" w:lineRule="auto"/>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Had smaller meals than usual, or skipped meals</w:t>
            </w:r>
          </w:p>
        </w:tc>
        <w:tc>
          <w:tcPr>
            <w:tcW w:w="1559" w:type="dxa"/>
            <w:noWrap/>
            <w:hideMark/>
          </w:tcPr>
          <w:p w14:paraId="1FF61CB9"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15.9</w:t>
            </w:r>
          </w:p>
        </w:tc>
        <w:tc>
          <w:tcPr>
            <w:tcW w:w="1134" w:type="dxa"/>
            <w:tcBorders>
              <w:right w:val="single" w:sz="4" w:space="0" w:color="FFFFFF" w:themeColor="background1"/>
            </w:tcBorders>
            <w:noWrap/>
            <w:hideMark/>
          </w:tcPr>
          <w:p w14:paraId="3FB8A33F"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30.8</w:t>
            </w:r>
          </w:p>
        </w:tc>
        <w:tc>
          <w:tcPr>
            <w:tcW w:w="776" w:type="dxa"/>
            <w:tcBorders>
              <w:left w:val="single" w:sz="4" w:space="0" w:color="FFFFFF" w:themeColor="background1"/>
            </w:tcBorders>
            <w:noWrap/>
            <w:hideMark/>
          </w:tcPr>
          <w:p w14:paraId="295B9103"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10.3</w:t>
            </w:r>
          </w:p>
        </w:tc>
        <w:tc>
          <w:tcPr>
            <w:tcW w:w="941" w:type="dxa"/>
            <w:noWrap/>
            <w:hideMark/>
          </w:tcPr>
          <w:p w14:paraId="38D6F3DC"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15.9</w:t>
            </w:r>
          </w:p>
        </w:tc>
        <w:tc>
          <w:tcPr>
            <w:tcW w:w="776" w:type="dxa"/>
            <w:noWrap/>
            <w:hideMark/>
          </w:tcPr>
          <w:p w14:paraId="29561B9C"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14.9</w:t>
            </w:r>
          </w:p>
        </w:tc>
        <w:tc>
          <w:tcPr>
            <w:tcW w:w="1184" w:type="dxa"/>
            <w:noWrap/>
            <w:hideMark/>
          </w:tcPr>
          <w:p w14:paraId="676DFD98"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18.6</w:t>
            </w:r>
          </w:p>
        </w:tc>
      </w:tr>
      <w:tr w:rsidR="00737641" w:rsidRPr="00FC0652" w14:paraId="42D5445B" w14:textId="77777777" w:rsidTr="00FC065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256" w:type="dxa"/>
            <w:noWrap/>
            <w:hideMark/>
          </w:tcPr>
          <w:p w14:paraId="67E44A8C" w14:textId="77777777" w:rsidR="00737641" w:rsidRPr="00FC0652" w:rsidRDefault="00737641" w:rsidP="00831864">
            <w:pPr>
              <w:spacing w:after="0" w:line="240" w:lineRule="auto"/>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Been hungry but not eaten</w:t>
            </w:r>
          </w:p>
        </w:tc>
        <w:tc>
          <w:tcPr>
            <w:tcW w:w="1559" w:type="dxa"/>
            <w:noWrap/>
            <w:hideMark/>
          </w:tcPr>
          <w:p w14:paraId="3C0CC7EF"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7.1</w:t>
            </w:r>
          </w:p>
        </w:tc>
        <w:tc>
          <w:tcPr>
            <w:tcW w:w="1134" w:type="dxa"/>
            <w:noWrap/>
            <w:hideMark/>
          </w:tcPr>
          <w:p w14:paraId="515EE4F4"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15.0</w:t>
            </w:r>
          </w:p>
        </w:tc>
        <w:tc>
          <w:tcPr>
            <w:tcW w:w="776" w:type="dxa"/>
            <w:noWrap/>
            <w:hideMark/>
          </w:tcPr>
          <w:p w14:paraId="40824945"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3.4</w:t>
            </w:r>
          </w:p>
        </w:tc>
        <w:tc>
          <w:tcPr>
            <w:tcW w:w="941" w:type="dxa"/>
            <w:noWrap/>
            <w:hideMark/>
          </w:tcPr>
          <w:p w14:paraId="6141B3BB"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6.9</w:t>
            </w:r>
          </w:p>
        </w:tc>
        <w:tc>
          <w:tcPr>
            <w:tcW w:w="776" w:type="dxa"/>
            <w:noWrap/>
            <w:hideMark/>
          </w:tcPr>
          <w:p w14:paraId="3098FAB4"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7.0</w:t>
            </w:r>
          </w:p>
        </w:tc>
        <w:tc>
          <w:tcPr>
            <w:tcW w:w="1184" w:type="dxa"/>
            <w:noWrap/>
            <w:hideMark/>
          </w:tcPr>
          <w:p w14:paraId="77D6A933"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6.4</w:t>
            </w:r>
          </w:p>
        </w:tc>
      </w:tr>
      <w:tr w:rsidR="00737641" w:rsidRPr="00FC0652" w14:paraId="35755A0A" w14:textId="77777777" w:rsidTr="00FC065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256" w:type="dxa"/>
            <w:noWrap/>
            <w:hideMark/>
          </w:tcPr>
          <w:p w14:paraId="0AAC3339" w14:textId="77777777" w:rsidR="00737641" w:rsidRPr="00FC0652" w:rsidRDefault="00737641" w:rsidP="00831864">
            <w:pPr>
              <w:spacing w:after="0" w:line="240" w:lineRule="auto"/>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Not eaten for a whole day</w:t>
            </w:r>
          </w:p>
        </w:tc>
        <w:tc>
          <w:tcPr>
            <w:tcW w:w="1559" w:type="dxa"/>
            <w:noWrap/>
            <w:hideMark/>
          </w:tcPr>
          <w:p w14:paraId="0B35D539"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4.2</w:t>
            </w:r>
          </w:p>
        </w:tc>
        <w:tc>
          <w:tcPr>
            <w:tcW w:w="1134" w:type="dxa"/>
            <w:noWrap/>
            <w:hideMark/>
          </w:tcPr>
          <w:p w14:paraId="2B419212"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7.3</w:t>
            </w:r>
          </w:p>
        </w:tc>
        <w:tc>
          <w:tcPr>
            <w:tcW w:w="776" w:type="dxa"/>
            <w:noWrap/>
            <w:hideMark/>
          </w:tcPr>
          <w:p w14:paraId="0D8D9662"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1.9</w:t>
            </w:r>
          </w:p>
        </w:tc>
        <w:tc>
          <w:tcPr>
            <w:tcW w:w="941" w:type="dxa"/>
            <w:noWrap/>
            <w:hideMark/>
          </w:tcPr>
          <w:p w14:paraId="0BCED8EA"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4.5</w:t>
            </w:r>
          </w:p>
        </w:tc>
        <w:tc>
          <w:tcPr>
            <w:tcW w:w="776" w:type="dxa"/>
            <w:noWrap/>
            <w:hideMark/>
          </w:tcPr>
          <w:p w14:paraId="19643C09"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4.3</w:t>
            </w:r>
          </w:p>
        </w:tc>
        <w:tc>
          <w:tcPr>
            <w:tcW w:w="1184" w:type="dxa"/>
            <w:noWrap/>
            <w:hideMark/>
          </w:tcPr>
          <w:p w14:paraId="355FF37F"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5.3</w:t>
            </w:r>
          </w:p>
        </w:tc>
      </w:tr>
      <w:tr w:rsidR="00737641" w:rsidRPr="00FC0652" w14:paraId="4D76BB56" w14:textId="77777777" w:rsidTr="00FC065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256" w:type="dxa"/>
            <w:noWrap/>
            <w:hideMark/>
          </w:tcPr>
          <w:p w14:paraId="720C0BC5" w14:textId="77777777" w:rsidR="00737641" w:rsidRPr="00FC0652" w:rsidRDefault="00737641" w:rsidP="00831864">
            <w:pPr>
              <w:spacing w:after="0" w:line="240" w:lineRule="auto"/>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Missed meals to afford to pay your bills</w:t>
            </w:r>
          </w:p>
        </w:tc>
        <w:tc>
          <w:tcPr>
            <w:tcW w:w="1559" w:type="dxa"/>
            <w:noWrap/>
            <w:hideMark/>
          </w:tcPr>
          <w:p w14:paraId="532C721C"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8.6</w:t>
            </w:r>
          </w:p>
        </w:tc>
        <w:tc>
          <w:tcPr>
            <w:tcW w:w="1134" w:type="dxa"/>
            <w:noWrap/>
            <w:hideMark/>
          </w:tcPr>
          <w:p w14:paraId="6B228B97"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15.0</w:t>
            </w:r>
          </w:p>
        </w:tc>
        <w:tc>
          <w:tcPr>
            <w:tcW w:w="776" w:type="dxa"/>
            <w:noWrap/>
            <w:hideMark/>
          </w:tcPr>
          <w:p w14:paraId="2751FD85"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4.6</w:t>
            </w:r>
          </w:p>
        </w:tc>
        <w:tc>
          <w:tcPr>
            <w:tcW w:w="941" w:type="dxa"/>
            <w:noWrap/>
            <w:hideMark/>
          </w:tcPr>
          <w:p w14:paraId="0F778CE5"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8.6</w:t>
            </w:r>
          </w:p>
        </w:tc>
        <w:tc>
          <w:tcPr>
            <w:tcW w:w="776" w:type="dxa"/>
            <w:noWrap/>
            <w:hideMark/>
          </w:tcPr>
          <w:p w14:paraId="7864DBCB"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7.4</w:t>
            </w:r>
          </w:p>
        </w:tc>
        <w:tc>
          <w:tcPr>
            <w:tcW w:w="1184" w:type="dxa"/>
            <w:noWrap/>
            <w:hideMark/>
          </w:tcPr>
          <w:p w14:paraId="5050FA33"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11.4</w:t>
            </w:r>
          </w:p>
        </w:tc>
      </w:tr>
      <w:tr w:rsidR="00737641" w:rsidRPr="00FC0652" w14:paraId="15E22F74" w14:textId="77777777" w:rsidTr="00FC065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256" w:type="dxa"/>
            <w:noWrap/>
            <w:hideMark/>
          </w:tcPr>
          <w:p w14:paraId="5EFDBF43" w14:textId="77777777" w:rsidR="00737641" w:rsidRPr="00FC0652" w:rsidRDefault="00737641" w:rsidP="00831864">
            <w:pPr>
              <w:spacing w:after="0" w:line="240" w:lineRule="auto"/>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Received food from a food bank or charity</w:t>
            </w:r>
          </w:p>
        </w:tc>
        <w:tc>
          <w:tcPr>
            <w:tcW w:w="1559" w:type="dxa"/>
            <w:noWrap/>
            <w:hideMark/>
          </w:tcPr>
          <w:p w14:paraId="479F5231"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4.4</w:t>
            </w:r>
          </w:p>
        </w:tc>
        <w:tc>
          <w:tcPr>
            <w:tcW w:w="1134" w:type="dxa"/>
            <w:noWrap/>
            <w:hideMark/>
          </w:tcPr>
          <w:p w14:paraId="46210E5F"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6.9</w:t>
            </w:r>
          </w:p>
        </w:tc>
        <w:tc>
          <w:tcPr>
            <w:tcW w:w="776" w:type="dxa"/>
            <w:noWrap/>
            <w:hideMark/>
          </w:tcPr>
          <w:p w14:paraId="7D3133EA"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2.3</w:t>
            </w:r>
          </w:p>
        </w:tc>
        <w:tc>
          <w:tcPr>
            <w:tcW w:w="941" w:type="dxa"/>
            <w:noWrap/>
            <w:hideMark/>
          </w:tcPr>
          <w:p w14:paraId="63A19D4E"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5.3</w:t>
            </w:r>
          </w:p>
        </w:tc>
        <w:tc>
          <w:tcPr>
            <w:tcW w:w="776" w:type="dxa"/>
            <w:noWrap/>
            <w:hideMark/>
          </w:tcPr>
          <w:p w14:paraId="4A1C9892"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4.1</w:t>
            </w:r>
          </w:p>
        </w:tc>
        <w:tc>
          <w:tcPr>
            <w:tcW w:w="1184" w:type="dxa"/>
            <w:noWrap/>
            <w:hideMark/>
          </w:tcPr>
          <w:p w14:paraId="4615EDB5" w14:textId="77777777" w:rsidR="00737641" w:rsidRPr="00FC0652" w:rsidRDefault="00737641" w:rsidP="0083186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8.0</w:t>
            </w:r>
          </w:p>
        </w:tc>
      </w:tr>
      <w:tr w:rsidR="00737641" w:rsidRPr="00FC0652" w14:paraId="548B4D99" w14:textId="77777777" w:rsidTr="00FC065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256" w:type="dxa"/>
            <w:noWrap/>
            <w:hideMark/>
          </w:tcPr>
          <w:p w14:paraId="21433D60" w14:textId="77777777" w:rsidR="00737641" w:rsidRPr="00FC0652" w:rsidRDefault="00737641" w:rsidP="00831864">
            <w:pPr>
              <w:spacing w:after="0" w:line="240" w:lineRule="auto"/>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None of these</w:t>
            </w:r>
          </w:p>
        </w:tc>
        <w:tc>
          <w:tcPr>
            <w:tcW w:w="1559" w:type="dxa"/>
            <w:noWrap/>
            <w:hideMark/>
          </w:tcPr>
          <w:p w14:paraId="2B964340"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78.9</w:t>
            </w:r>
          </w:p>
        </w:tc>
        <w:tc>
          <w:tcPr>
            <w:tcW w:w="1134" w:type="dxa"/>
            <w:noWrap/>
            <w:hideMark/>
          </w:tcPr>
          <w:p w14:paraId="3E9EAAA5"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61.5</w:t>
            </w:r>
          </w:p>
        </w:tc>
        <w:tc>
          <w:tcPr>
            <w:tcW w:w="776" w:type="dxa"/>
            <w:noWrap/>
            <w:hideMark/>
          </w:tcPr>
          <w:p w14:paraId="68053EDA"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86.6</w:t>
            </w:r>
          </w:p>
        </w:tc>
        <w:tc>
          <w:tcPr>
            <w:tcW w:w="941" w:type="dxa"/>
            <w:noWrap/>
            <w:hideMark/>
          </w:tcPr>
          <w:p w14:paraId="2C4912E7"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78.6</w:t>
            </w:r>
          </w:p>
        </w:tc>
        <w:tc>
          <w:tcPr>
            <w:tcW w:w="776" w:type="dxa"/>
            <w:noWrap/>
            <w:hideMark/>
          </w:tcPr>
          <w:p w14:paraId="0A66FC5E"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80.7</w:t>
            </w:r>
          </w:p>
        </w:tc>
        <w:tc>
          <w:tcPr>
            <w:tcW w:w="1184" w:type="dxa"/>
            <w:noWrap/>
            <w:hideMark/>
          </w:tcPr>
          <w:p w14:paraId="2BEC4A76" w14:textId="77777777" w:rsidR="00737641" w:rsidRPr="00FC0652" w:rsidRDefault="00737641" w:rsidP="0083186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C0652">
              <w:rPr>
                <w:rFonts w:ascii="Calibri" w:eastAsia="Times New Roman" w:hAnsi="Calibri" w:cs="Calibri"/>
                <w:color w:val="000000"/>
                <w:sz w:val="24"/>
                <w:szCs w:val="24"/>
                <w:lang w:eastAsia="en-GB"/>
              </w:rPr>
              <w:t>72.6</w:t>
            </w:r>
          </w:p>
        </w:tc>
      </w:tr>
    </w:tbl>
    <w:p w14:paraId="0FA61A6A" w14:textId="77777777" w:rsidR="00AF59AD" w:rsidRPr="00BA50FD" w:rsidRDefault="00AF59AD" w:rsidP="00AF59AD">
      <w:pPr>
        <w:rPr>
          <w:sz w:val="24"/>
          <w:szCs w:val="24"/>
        </w:rPr>
      </w:pPr>
      <w:r w:rsidRPr="00BA50FD">
        <w:rPr>
          <w:i/>
          <w:sz w:val="24"/>
          <w:szCs w:val="24"/>
        </w:rPr>
        <w:t>Respondents could select multiple options so the total will exceed 100%</w:t>
      </w:r>
      <w:r>
        <w:rPr>
          <w:i/>
          <w:sz w:val="24"/>
          <w:szCs w:val="24"/>
        </w:rPr>
        <w:t>.</w:t>
      </w:r>
    </w:p>
    <w:p w14:paraId="08CE568F" w14:textId="77777777" w:rsidR="001B52FD" w:rsidRDefault="001B52FD" w:rsidP="00FB548C"/>
    <w:tbl>
      <w:tblPr>
        <w:tblStyle w:val="GridTable5Dark-Accent6"/>
        <w:tblW w:w="10217" w:type="dxa"/>
        <w:tblInd w:w="-289" w:type="dxa"/>
        <w:tblLook w:val="04A0" w:firstRow="1" w:lastRow="0" w:firstColumn="1" w:lastColumn="0" w:noHBand="0" w:noVBand="1"/>
      </w:tblPr>
      <w:tblGrid>
        <w:gridCol w:w="2830"/>
        <w:gridCol w:w="1462"/>
        <w:gridCol w:w="1373"/>
        <w:gridCol w:w="1002"/>
        <w:gridCol w:w="1135"/>
        <w:gridCol w:w="1407"/>
        <w:gridCol w:w="1008"/>
      </w:tblGrid>
      <w:tr w:rsidR="007222E4" w:rsidRPr="00842C50" w14:paraId="49C19C0B" w14:textId="77777777" w:rsidTr="00FC0652">
        <w:trPr>
          <w:cnfStyle w:val="100000000000" w:firstRow="1" w:lastRow="0" w:firstColumn="0" w:lastColumn="0" w:oddVBand="0" w:evenVBand="0" w:oddHBand="0" w:evenHBand="0" w:firstRowFirstColumn="0" w:firstRowLastColumn="0" w:lastRowFirstColumn="0" w:lastRowLastColumn="0"/>
          <w:trHeight w:val="58"/>
        </w:trPr>
        <w:tc>
          <w:tcPr>
            <w:cnfStyle w:val="001000000000" w:firstRow="0" w:lastRow="0" w:firstColumn="1" w:lastColumn="0" w:oddVBand="0" w:evenVBand="0" w:oddHBand="0" w:evenHBand="0" w:firstRowFirstColumn="0" w:firstRowLastColumn="0" w:lastRowFirstColumn="0" w:lastRowLastColumn="0"/>
            <w:tcW w:w="2830" w:type="dxa"/>
            <w:tcBorders>
              <w:right w:val="single" w:sz="4" w:space="0" w:color="FFFFFF" w:themeColor="background1"/>
            </w:tcBorders>
            <w:hideMark/>
          </w:tcPr>
          <w:p w14:paraId="1C3E27F9" w14:textId="77777777" w:rsidR="007222E4" w:rsidRPr="00842C50" w:rsidRDefault="007222E4" w:rsidP="00150AB2">
            <w:pPr>
              <w:spacing w:after="0" w:line="240" w:lineRule="auto"/>
              <w:rPr>
                <w:rFonts w:ascii="Calibri" w:eastAsia="Times New Roman" w:hAnsi="Calibri" w:cs="Calibri"/>
                <w:sz w:val="24"/>
                <w:szCs w:val="24"/>
                <w:lang w:eastAsia="en-GB"/>
              </w:rPr>
            </w:pPr>
            <w:r w:rsidRPr="00842C50">
              <w:rPr>
                <w:rFonts w:ascii="Calibri" w:eastAsia="Times New Roman" w:hAnsi="Calibri" w:cs="Calibri"/>
                <w:sz w:val="24"/>
                <w:szCs w:val="24"/>
                <w:lang w:eastAsia="en-GB"/>
              </w:rPr>
              <w:t>%</w:t>
            </w:r>
          </w:p>
        </w:tc>
        <w:tc>
          <w:tcPr>
            <w:tcW w:w="1462" w:type="dxa"/>
            <w:tcBorders>
              <w:left w:val="single" w:sz="4" w:space="0" w:color="FFFFFF" w:themeColor="background1"/>
              <w:right w:val="single" w:sz="4" w:space="0" w:color="FFFFFF" w:themeColor="background1"/>
            </w:tcBorders>
            <w:hideMark/>
          </w:tcPr>
          <w:p w14:paraId="17903920" w14:textId="77777777" w:rsidR="007222E4" w:rsidRPr="00842C50" w:rsidRDefault="007222E4"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42C50">
              <w:rPr>
                <w:rFonts w:ascii="Calibri" w:eastAsia="Times New Roman" w:hAnsi="Calibri" w:cs="Calibri"/>
                <w:sz w:val="24"/>
                <w:szCs w:val="24"/>
                <w:lang w:eastAsia="en-GB"/>
              </w:rPr>
              <w:t xml:space="preserve">All respondents </w:t>
            </w:r>
          </w:p>
        </w:tc>
        <w:tc>
          <w:tcPr>
            <w:tcW w:w="1373" w:type="dxa"/>
            <w:tcBorders>
              <w:left w:val="single" w:sz="4" w:space="0" w:color="FFFFFF" w:themeColor="background1"/>
              <w:right w:val="single" w:sz="4" w:space="0" w:color="FFFFFF" w:themeColor="background1"/>
            </w:tcBorders>
            <w:hideMark/>
          </w:tcPr>
          <w:p w14:paraId="583AE297" w14:textId="77777777" w:rsidR="007222E4" w:rsidRPr="00842C50" w:rsidRDefault="007222E4"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42C50">
              <w:rPr>
                <w:rFonts w:ascii="Calibri" w:eastAsia="Times New Roman" w:hAnsi="Calibri" w:cs="Calibri"/>
                <w:sz w:val="24"/>
                <w:szCs w:val="24"/>
                <w:lang w:eastAsia="en-GB"/>
              </w:rPr>
              <w:t xml:space="preserve">Identify as disabled </w:t>
            </w:r>
          </w:p>
        </w:tc>
        <w:tc>
          <w:tcPr>
            <w:tcW w:w="1002" w:type="dxa"/>
            <w:tcBorders>
              <w:left w:val="single" w:sz="4" w:space="0" w:color="FFFFFF" w:themeColor="background1"/>
              <w:right w:val="single" w:sz="4" w:space="0" w:color="FFFFFF" w:themeColor="background1"/>
            </w:tcBorders>
            <w:hideMark/>
          </w:tcPr>
          <w:p w14:paraId="6613A58D" w14:textId="77777777" w:rsidR="007222E4" w:rsidRPr="00842C50" w:rsidRDefault="007222E4"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42C50">
              <w:rPr>
                <w:rFonts w:ascii="Calibri" w:eastAsia="Times New Roman" w:hAnsi="Calibri" w:cs="Calibri"/>
                <w:sz w:val="24"/>
                <w:szCs w:val="24"/>
                <w:lang w:eastAsia="en-GB"/>
              </w:rPr>
              <w:t xml:space="preserve">Welsh speaker </w:t>
            </w:r>
          </w:p>
        </w:tc>
        <w:tc>
          <w:tcPr>
            <w:tcW w:w="1135" w:type="dxa"/>
            <w:tcBorders>
              <w:left w:val="single" w:sz="4" w:space="0" w:color="FFFFFF" w:themeColor="background1"/>
              <w:right w:val="single" w:sz="4" w:space="0" w:color="FFFFFF" w:themeColor="background1"/>
            </w:tcBorders>
            <w:hideMark/>
          </w:tcPr>
          <w:p w14:paraId="1AC3053D" w14:textId="1FA0D093" w:rsidR="007222E4" w:rsidRPr="00842C50" w:rsidRDefault="007222E4"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42C50">
              <w:rPr>
                <w:rFonts w:ascii="Calibri" w:eastAsia="Times New Roman" w:hAnsi="Calibri" w:cs="Calibri"/>
                <w:sz w:val="24"/>
                <w:szCs w:val="24"/>
                <w:lang w:eastAsia="en-GB"/>
              </w:rPr>
              <w:t xml:space="preserve">Southern Arc </w:t>
            </w:r>
          </w:p>
        </w:tc>
        <w:tc>
          <w:tcPr>
            <w:tcW w:w="1407" w:type="dxa"/>
            <w:tcBorders>
              <w:left w:val="single" w:sz="4" w:space="0" w:color="FFFFFF" w:themeColor="background1"/>
              <w:right w:val="single" w:sz="4" w:space="0" w:color="FFFFFF" w:themeColor="background1"/>
            </w:tcBorders>
            <w:hideMark/>
          </w:tcPr>
          <w:p w14:paraId="46ACC808" w14:textId="1B5ADCAB" w:rsidR="007222E4" w:rsidRPr="00842C50" w:rsidRDefault="007222E4"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42C50">
              <w:rPr>
                <w:rFonts w:ascii="Calibri" w:eastAsia="Times New Roman" w:hAnsi="Calibri" w:cs="Calibri"/>
                <w:sz w:val="24"/>
                <w:szCs w:val="24"/>
                <w:lang w:eastAsia="en-GB"/>
              </w:rPr>
              <w:t xml:space="preserve">Children in household </w:t>
            </w:r>
          </w:p>
        </w:tc>
        <w:tc>
          <w:tcPr>
            <w:tcW w:w="1008" w:type="dxa"/>
            <w:tcBorders>
              <w:left w:val="single" w:sz="4" w:space="0" w:color="FFFFFF" w:themeColor="background1"/>
            </w:tcBorders>
            <w:hideMark/>
          </w:tcPr>
          <w:p w14:paraId="6D82B0B2" w14:textId="1444AFC5" w:rsidR="007222E4" w:rsidRPr="00842C50" w:rsidRDefault="007222E4" w:rsidP="00737641">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42C50">
              <w:rPr>
                <w:rFonts w:ascii="Calibri" w:eastAsia="Times New Roman" w:hAnsi="Calibri" w:cs="Calibri"/>
                <w:sz w:val="24"/>
                <w:szCs w:val="24"/>
                <w:lang w:eastAsia="en-GB"/>
              </w:rPr>
              <w:t xml:space="preserve">LGBTQ+ </w:t>
            </w:r>
          </w:p>
        </w:tc>
      </w:tr>
      <w:tr w:rsidR="007222E4" w:rsidRPr="00842C50" w14:paraId="04F10DD4" w14:textId="77777777" w:rsidTr="00FC0652">
        <w:trPr>
          <w:cnfStyle w:val="000000100000" w:firstRow="0" w:lastRow="0" w:firstColumn="0" w:lastColumn="0" w:oddVBand="0" w:evenVBand="0" w:oddHBand="1" w:evenHBand="0" w:firstRowFirstColumn="0" w:firstRowLastColumn="0" w:lastRowFirstColumn="0" w:lastRowLastColumn="0"/>
          <w:trHeight w:val="58"/>
        </w:trPr>
        <w:tc>
          <w:tcPr>
            <w:cnfStyle w:val="001000000000" w:firstRow="0" w:lastRow="0" w:firstColumn="1" w:lastColumn="0" w:oddVBand="0" w:evenVBand="0" w:oddHBand="0" w:evenHBand="0" w:firstRowFirstColumn="0" w:firstRowLastColumn="0" w:lastRowFirstColumn="0" w:lastRowLastColumn="0"/>
            <w:tcW w:w="2830" w:type="dxa"/>
            <w:tcBorders>
              <w:right w:val="single" w:sz="4" w:space="0" w:color="FFFFFF" w:themeColor="background1"/>
            </w:tcBorders>
            <w:shd w:val="clear" w:color="auto" w:fill="27A096"/>
          </w:tcPr>
          <w:p w14:paraId="238C23BF" w14:textId="77777777" w:rsidR="007222E4" w:rsidRPr="00842C50" w:rsidRDefault="007222E4" w:rsidP="00150AB2">
            <w:pPr>
              <w:spacing w:after="0" w:line="240" w:lineRule="auto"/>
              <w:rPr>
                <w:rFonts w:ascii="Calibri" w:eastAsia="Times New Roman" w:hAnsi="Calibri" w:cs="Calibri"/>
                <w:b w:val="0"/>
                <w:bCs w:val="0"/>
                <w:color w:val="FFFFFF" w:themeColor="background1"/>
                <w:sz w:val="24"/>
                <w:szCs w:val="24"/>
                <w:lang w:eastAsia="en-GB"/>
              </w:rPr>
            </w:pPr>
            <w:r w:rsidRPr="00842C50">
              <w:rPr>
                <w:rFonts w:ascii="Calibri" w:eastAsia="Times New Roman" w:hAnsi="Calibri" w:cs="Calibri"/>
                <w:color w:val="FFFFFF" w:themeColor="background1"/>
                <w:sz w:val="24"/>
                <w:szCs w:val="24"/>
                <w:lang w:eastAsia="en-GB"/>
              </w:rPr>
              <w:t>Base</w:t>
            </w:r>
          </w:p>
        </w:tc>
        <w:tc>
          <w:tcPr>
            <w:tcW w:w="1462" w:type="dxa"/>
            <w:tcBorders>
              <w:left w:val="single" w:sz="4" w:space="0" w:color="FFFFFF" w:themeColor="background1"/>
              <w:bottom w:val="single" w:sz="4" w:space="0" w:color="009999"/>
              <w:right w:val="single" w:sz="4" w:space="0" w:color="FFFFFF" w:themeColor="background1"/>
            </w:tcBorders>
            <w:shd w:val="clear" w:color="auto" w:fill="27A096"/>
          </w:tcPr>
          <w:p w14:paraId="52441061" w14:textId="77777777" w:rsidR="007222E4" w:rsidRPr="00842C50" w:rsidRDefault="007222E4"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42C50">
              <w:rPr>
                <w:rFonts w:ascii="Calibri" w:eastAsia="Times New Roman" w:hAnsi="Calibri" w:cs="Calibri"/>
                <w:b/>
                <w:bCs/>
                <w:color w:val="FFFFFF" w:themeColor="background1"/>
                <w:sz w:val="24"/>
                <w:szCs w:val="24"/>
                <w:lang w:eastAsia="en-GB"/>
              </w:rPr>
              <w:t>2091</w:t>
            </w:r>
          </w:p>
        </w:tc>
        <w:tc>
          <w:tcPr>
            <w:tcW w:w="1373" w:type="dxa"/>
            <w:tcBorders>
              <w:left w:val="single" w:sz="4" w:space="0" w:color="FFFFFF" w:themeColor="background1"/>
              <w:right w:val="single" w:sz="4" w:space="0" w:color="FFFFFF" w:themeColor="background1"/>
            </w:tcBorders>
            <w:shd w:val="clear" w:color="auto" w:fill="27A096"/>
          </w:tcPr>
          <w:p w14:paraId="0C59DC45" w14:textId="77777777" w:rsidR="007222E4" w:rsidRPr="00842C50" w:rsidRDefault="007222E4"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42C50">
              <w:rPr>
                <w:rFonts w:ascii="Calibri" w:eastAsia="Times New Roman" w:hAnsi="Calibri" w:cs="Calibri"/>
                <w:b/>
                <w:bCs/>
                <w:color w:val="FFFFFF" w:themeColor="background1"/>
                <w:sz w:val="24"/>
                <w:szCs w:val="24"/>
                <w:lang w:eastAsia="en-GB"/>
              </w:rPr>
              <w:t>300</w:t>
            </w:r>
          </w:p>
        </w:tc>
        <w:tc>
          <w:tcPr>
            <w:tcW w:w="1002" w:type="dxa"/>
            <w:tcBorders>
              <w:left w:val="single" w:sz="4" w:space="0" w:color="FFFFFF" w:themeColor="background1"/>
              <w:right w:val="single" w:sz="4" w:space="0" w:color="FFFFFF" w:themeColor="background1"/>
            </w:tcBorders>
            <w:shd w:val="clear" w:color="auto" w:fill="27A096"/>
          </w:tcPr>
          <w:p w14:paraId="6E63F3D8" w14:textId="77777777" w:rsidR="007222E4" w:rsidRPr="00842C50" w:rsidRDefault="007222E4"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42C50">
              <w:rPr>
                <w:rFonts w:ascii="Calibri" w:eastAsia="Times New Roman" w:hAnsi="Calibri" w:cs="Calibri"/>
                <w:b/>
                <w:bCs/>
                <w:color w:val="FFFFFF" w:themeColor="background1"/>
                <w:sz w:val="24"/>
                <w:szCs w:val="24"/>
                <w:lang w:eastAsia="en-GB"/>
              </w:rPr>
              <w:t>176</w:t>
            </w:r>
          </w:p>
        </w:tc>
        <w:tc>
          <w:tcPr>
            <w:tcW w:w="1135" w:type="dxa"/>
            <w:tcBorders>
              <w:left w:val="single" w:sz="4" w:space="0" w:color="FFFFFF" w:themeColor="background1"/>
              <w:right w:val="single" w:sz="4" w:space="0" w:color="FFFFFF" w:themeColor="background1"/>
            </w:tcBorders>
            <w:shd w:val="clear" w:color="auto" w:fill="27A096"/>
          </w:tcPr>
          <w:p w14:paraId="0B8E88D4" w14:textId="77777777" w:rsidR="007222E4" w:rsidRPr="00842C50" w:rsidRDefault="007222E4"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42C50">
              <w:rPr>
                <w:rFonts w:ascii="Calibri" w:eastAsia="Times New Roman" w:hAnsi="Calibri" w:cs="Calibri"/>
                <w:b/>
                <w:bCs/>
                <w:color w:val="FFFFFF" w:themeColor="background1"/>
                <w:sz w:val="24"/>
                <w:szCs w:val="24"/>
                <w:lang w:eastAsia="en-GB"/>
              </w:rPr>
              <w:t>624</w:t>
            </w:r>
          </w:p>
        </w:tc>
        <w:tc>
          <w:tcPr>
            <w:tcW w:w="1407" w:type="dxa"/>
            <w:tcBorders>
              <w:left w:val="single" w:sz="4" w:space="0" w:color="FFFFFF" w:themeColor="background1"/>
              <w:right w:val="single" w:sz="4" w:space="0" w:color="FFFFFF" w:themeColor="background1"/>
            </w:tcBorders>
            <w:shd w:val="clear" w:color="auto" w:fill="27A096"/>
          </w:tcPr>
          <w:p w14:paraId="7623DB18" w14:textId="77777777" w:rsidR="007222E4" w:rsidRPr="00842C50" w:rsidRDefault="007222E4"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42C50">
              <w:rPr>
                <w:rFonts w:ascii="Calibri" w:eastAsia="Times New Roman" w:hAnsi="Calibri" w:cs="Calibri"/>
                <w:b/>
                <w:bCs/>
                <w:color w:val="FFFFFF" w:themeColor="background1"/>
                <w:sz w:val="24"/>
                <w:szCs w:val="24"/>
                <w:lang w:eastAsia="en-GB"/>
              </w:rPr>
              <w:t>409</w:t>
            </w:r>
          </w:p>
        </w:tc>
        <w:tc>
          <w:tcPr>
            <w:tcW w:w="1008" w:type="dxa"/>
            <w:tcBorders>
              <w:left w:val="single" w:sz="4" w:space="0" w:color="FFFFFF" w:themeColor="background1"/>
            </w:tcBorders>
            <w:shd w:val="clear" w:color="auto" w:fill="27A096"/>
          </w:tcPr>
          <w:p w14:paraId="58991CC1" w14:textId="77777777" w:rsidR="007222E4" w:rsidRPr="00842C50" w:rsidRDefault="007222E4" w:rsidP="007376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842C50">
              <w:rPr>
                <w:rFonts w:ascii="Calibri" w:eastAsia="Times New Roman" w:hAnsi="Calibri" w:cs="Calibri"/>
                <w:b/>
                <w:bCs/>
                <w:color w:val="FFFFFF" w:themeColor="background1"/>
                <w:sz w:val="24"/>
                <w:szCs w:val="24"/>
                <w:lang w:eastAsia="en-GB"/>
              </w:rPr>
              <w:t>218</w:t>
            </w:r>
          </w:p>
        </w:tc>
      </w:tr>
      <w:tr w:rsidR="007222E4" w:rsidRPr="00842C50" w14:paraId="3A8354FA" w14:textId="77777777" w:rsidTr="00FC065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tcBorders>
              <w:right w:val="single" w:sz="4" w:space="0" w:color="009999"/>
            </w:tcBorders>
            <w:noWrap/>
            <w:hideMark/>
          </w:tcPr>
          <w:p w14:paraId="2EAC3F34" w14:textId="77777777" w:rsidR="007222E4" w:rsidRPr="00842C50" w:rsidRDefault="007222E4" w:rsidP="00150AB2">
            <w:pPr>
              <w:spacing w:after="0" w:line="240" w:lineRule="auto"/>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Had smaller meals than usual, or skipped meals</w:t>
            </w:r>
          </w:p>
        </w:tc>
        <w:tc>
          <w:tcPr>
            <w:tcW w:w="1462" w:type="dxa"/>
            <w:tcBorders>
              <w:top w:val="single" w:sz="4" w:space="0" w:color="009999"/>
              <w:left w:val="single" w:sz="4" w:space="0" w:color="009999"/>
              <w:bottom w:val="single" w:sz="4" w:space="0" w:color="009999"/>
              <w:right w:val="single" w:sz="4" w:space="0" w:color="009999"/>
            </w:tcBorders>
            <w:noWrap/>
            <w:hideMark/>
          </w:tcPr>
          <w:p w14:paraId="210188C8" w14:textId="77777777" w:rsidR="007222E4" w:rsidRPr="001D5708"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1D5708">
              <w:rPr>
                <w:rFonts w:ascii="Calibri" w:eastAsia="Times New Roman" w:hAnsi="Calibri" w:cs="Calibri"/>
                <w:color w:val="000000"/>
                <w:sz w:val="24"/>
                <w:szCs w:val="24"/>
                <w:lang w:eastAsia="en-GB"/>
              </w:rPr>
              <w:t>15.9</w:t>
            </w:r>
          </w:p>
        </w:tc>
        <w:tc>
          <w:tcPr>
            <w:tcW w:w="1373" w:type="dxa"/>
            <w:tcBorders>
              <w:left w:val="single" w:sz="4" w:space="0" w:color="009999"/>
            </w:tcBorders>
            <w:noWrap/>
            <w:hideMark/>
          </w:tcPr>
          <w:p w14:paraId="668D9B8A"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25.3</w:t>
            </w:r>
          </w:p>
        </w:tc>
        <w:tc>
          <w:tcPr>
            <w:tcW w:w="1002" w:type="dxa"/>
            <w:noWrap/>
            <w:hideMark/>
          </w:tcPr>
          <w:p w14:paraId="6194E38F"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16.5</w:t>
            </w:r>
          </w:p>
        </w:tc>
        <w:tc>
          <w:tcPr>
            <w:tcW w:w="1135" w:type="dxa"/>
            <w:noWrap/>
            <w:hideMark/>
          </w:tcPr>
          <w:p w14:paraId="27EACA67"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22.3</w:t>
            </w:r>
          </w:p>
        </w:tc>
        <w:tc>
          <w:tcPr>
            <w:tcW w:w="1407" w:type="dxa"/>
            <w:noWrap/>
            <w:hideMark/>
          </w:tcPr>
          <w:p w14:paraId="7563A902"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21.3</w:t>
            </w:r>
          </w:p>
        </w:tc>
        <w:tc>
          <w:tcPr>
            <w:tcW w:w="1008" w:type="dxa"/>
            <w:noWrap/>
            <w:hideMark/>
          </w:tcPr>
          <w:p w14:paraId="0B579888"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21.1</w:t>
            </w:r>
          </w:p>
        </w:tc>
      </w:tr>
      <w:tr w:rsidR="007222E4" w:rsidRPr="00842C50" w14:paraId="55E2F11B" w14:textId="77777777" w:rsidTr="00FC065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5B5FBDCE" w14:textId="77777777" w:rsidR="007222E4" w:rsidRPr="00842C50" w:rsidRDefault="007222E4" w:rsidP="00150AB2">
            <w:pPr>
              <w:spacing w:after="0" w:line="240" w:lineRule="auto"/>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Been hungry but not eaten</w:t>
            </w:r>
          </w:p>
        </w:tc>
        <w:tc>
          <w:tcPr>
            <w:tcW w:w="1462" w:type="dxa"/>
            <w:tcBorders>
              <w:top w:val="single" w:sz="4" w:space="0" w:color="009999"/>
            </w:tcBorders>
            <w:noWrap/>
            <w:hideMark/>
          </w:tcPr>
          <w:p w14:paraId="03017084"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7.1</w:t>
            </w:r>
          </w:p>
        </w:tc>
        <w:tc>
          <w:tcPr>
            <w:tcW w:w="1373" w:type="dxa"/>
            <w:noWrap/>
            <w:hideMark/>
          </w:tcPr>
          <w:p w14:paraId="57C3EEF9"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13.3</w:t>
            </w:r>
          </w:p>
        </w:tc>
        <w:tc>
          <w:tcPr>
            <w:tcW w:w="1002" w:type="dxa"/>
            <w:noWrap/>
            <w:hideMark/>
          </w:tcPr>
          <w:p w14:paraId="12B398A8"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6.3</w:t>
            </w:r>
          </w:p>
        </w:tc>
        <w:tc>
          <w:tcPr>
            <w:tcW w:w="1135" w:type="dxa"/>
            <w:noWrap/>
            <w:hideMark/>
          </w:tcPr>
          <w:p w14:paraId="0EF4227A"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9.1</w:t>
            </w:r>
          </w:p>
        </w:tc>
        <w:tc>
          <w:tcPr>
            <w:tcW w:w="1407" w:type="dxa"/>
            <w:noWrap/>
            <w:hideMark/>
          </w:tcPr>
          <w:p w14:paraId="46DB53B3"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9.8</w:t>
            </w:r>
          </w:p>
        </w:tc>
        <w:tc>
          <w:tcPr>
            <w:tcW w:w="1008" w:type="dxa"/>
            <w:noWrap/>
            <w:hideMark/>
          </w:tcPr>
          <w:p w14:paraId="6726C866"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13.3</w:t>
            </w:r>
          </w:p>
        </w:tc>
      </w:tr>
      <w:tr w:rsidR="007222E4" w:rsidRPr="00842C50" w14:paraId="58507BC1" w14:textId="77777777" w:rsidTr="00FC065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7E4882E7" w14:textId="77777777" w:rsidR="007222E4" w:rsidRPr="00842C50" w:rsidRDefault="007222E4" w:rsidP="00150AB2">
            <w:pPr>
              <w:spacing w:after="0" w:line="240" w:lineRule="auto"/>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Not eaten for a whole day</w:t>
            </w:r>
          </w:p>
        </w:tc>
        <w:tc>
          <w:tcPr>
            <w:tcW w:w="1462" w:type="dxa"/>
            <w:noWrap/>
            <w:hideMark/>
          </w:tcPr>
          <w:p w14:paraId="3ED2DFEA"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4.2</w:t>
            </w:r>
          </w:p>
        </w:tc>
        <w:tc>
          <w:tcPr>
            <w:tcW w:w="1373" w:type="dxa"/>
            <w:noWrap/>
            <w:hideMark/>
          </w:tcPr>
          <w:p w14:paraId="51391022"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7.7</w:t>
            </w:r>
          </w:p>
        </w:tc>
        <w:tc>
          <w:tcPr>
            <w:tcW w:w="1002" w:type="dxa"/>
            <w:noWrap/>
            <w:hideMark/>
          </w:tcPr>
          <w:p w14:paraId="152CC950"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6.3</w:t>
            </w:r>
          </w:p>
        </w:tc>
        <w:tc>
          <w:tcPr>
            <w:tcW w:w="1135" w:type="dxa"/>
            <w:noWrap/>
            <w:hideMark/>
          </w:tcPr>
          <w:p w14:paraId="7233B72F"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5.8</w:t>
            </w:r>
          </w:p>
        </w:tc>
        <w:tc>
          <w:tcPr>
            <w:tcW w:w="1407" w:type="dxa"/>
            <w:noWrap/>
            <w:hideMark/>
          </w:tcPr>
          <w:p w14:paraId="45077DF6"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6.6</w:t>
            </w:r>
          </w:p>
        </w:tc>
        <w:tc>
          <w:tcPr>
            <w:tcW w:w="1008" w:type="dxa"/>
            <w:noWrap/>
            <w:hideMark/>
          </w:tcPr>
          <w:p w14:paraId="4B7811D2"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6.9</w:t>
            </w:r>
          </w:p>
        </w:tc>
      </w:tr>
      <w:tr w:rsidR="007222E4" w:rsidRPr="00842C50" w14:paraId="5D971BA9" w14:textId="77777777" w:rsidTr="00FC065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22A88C7B" w14:textId="77777777" w:rsidR="007222E4" w:rsidRPr="00842C50" w:rsidRDefault="007222E4" w:rsidP="00150AB2">
            <w:pPr>
              <w:spacing w:after="0" w:line="240" w:lineRule="auto"/>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Missed meals to afford to pay your bills</w:t>
            </w:r>
          </w:p>
        </w:tc>
        <w:tc>
          <w:tcPr>
            <w:tcW w:w="1462" w:type="dxa"/>
            <w:noWrap/>
            <w:hideMark/>
          </w:tcPr>
          <w:p w14:paraId="37221DB4"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8.6</w:t>
            </w:r>
          </w:p>
        </w:tc>
        <w:tc>
          <w:tcPr>
            <w:tcW w:w="1373" w:type="dxa"/>
            <w:noWrap/>
            <w:hideMark/>
          </w:tcPr>
          <w:p w14:paraId="3B59952B"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15.3</w:t>
            </w:r>
          </w:p>
        </w:tc>
        <w:tc>
          <w:tcPr>
            <w:tcW w:w="1002" w:type="dxa"/>
            <w:noWrap/>
            <w:hideMark/>
          </w:tcPr>
          <w:p w14:paraId="76BC5E98"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8.0</w:t>
            </w:r>
          </w:p>
        </w:tc>
        <w:tc>
          <w:tcPr>
            <w:tcW w:w="1135" w:type="dxa"/>
            <w:noWrap/>
            <w:hideMark/>
          </w:tcPr>
          <w:p w14:paraId="3385F477"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14.1</w:t>
            </w:r>
          </w:p>
        </w:tc>
        <w:tc>
          <w:tcPr>
            <w:tcW w:w="1407" w:type="dxa"/>
            <w:noWrap/>
            <w:hideMark/>
          </w:tcPr>
          <w:p w14:paraId="35004DD3"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13.2</w:t>
            </w:r>
          </w:p>
        </w:tc>
        <w:tc>
          <w:tcPr>
            <w:tcW w:w="1008" w:type="dxa"/>
            <w:noWrap/>
            <w:hideMark/>
          </w:tcPr>
          <w:p w14:paraId="67B67443"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12.8</w:t>
            </w:r>
          </w:p>
        </w:tc>
      </w:tr>
      <w:tr w:rsidR="007222E4" w:rsidRPr="00842C50" w14:paraId="37B7113C" w14:textId="77777777" w:rsidTr="00FC065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090CFCC3" w14:textId="77777777" w:rsidR="007222E4" w:rsidRPr="00842C50" w:rsidRDefault="007222E4" w:rsidP="00150AB2">
            <w:pPr>
              <w:spacing w:after="0" w:line="240" w:lineRule="auto"/>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Received food from a food bank or charity</w:t>
            </w:r>
          </w:p>
        </w:tc>
        <w:tc>
          <w:tcPr>
            <w:tcW w:w="1462" w:type="dxa"/>
            <w:noWrap/>
            <w:hideMark/>
          </w:tcPr>
          <w:p w14:paraId="52497A90"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4.4</w:t>
            </w:r>
          </w:p>
        </w:tc>
        <w:tc>
          <w:tcPr>
            <w:tcW w:w="1373" w:type="dxa"/>
            <w:noWrap/>
            <w:hideMark/>
          </w:tcPr>
          <w:p w14:paraId="3DD1F0B9"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9.7</w:t>
            </w:r>
          </w:p>
        </w:tc>
        <w:tc>
          <w:tcPr>
            <w:tcW w:w="1002" w:type="dxa"/>
            <w:noWrap/>
            <w:hideMark/>
          </w:tcPr>
          <w:p w14:paraId="3A0CAEE4"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1.7</w:t>
            </w:r>
          </w:p>
        </w:tc>
        <w:tc>
          <w:tcPr>
            <w:tcW w:w="1135" w:type="dxa"/>
            <w:noWrap/>
            <w:hideMark/>
          </w:tcPr>
          <w:p w14:paraId="139E37D3"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7.1</w:t>
            </w:r>
          </w:p>
        </w:tc>
        <w:tc>
          <w:tcPr>
            <w:tcW w:w="1407" w:type="dxa"/>
            <w:noWrap/>
            <w:hideMark/>
          </w:tcPr>
          <w:p w14:paraId="37D048B5"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7.8</w:t>
            </w:r>
          </w:p>
        </w:tc>
        <w:tc>
          <w:tcPr>
            <w:tcW w:w="1008" w:type="dxa"/>
            <w:noWrap/>
            <w:hideMark/>
          </w:tcPr>
          <w:p w14:paraId="4C82244A" w14:textId="77777777" w:rsidR="007222E4" w:rsidRPr="00842C50" w:rsidRDefault="007222E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6.0</w:t>
            </w:r>
          </w:p>
        </w:tc>
      </w:tr>
      <w:tr w:rsidR="007222E4" w:rsidRPr="00842C50" w14:paraId="7FABF10A" w14:textId="77777777" w:rsidTr="00FC065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051D0949" w14:textId="77777777" w:rsidR="007222E4" w:rsidRPr="00842C50" w:rsidRDefault="007222E4" w:rsidP="00150AB2">
            <w:pPr>
              <w:spacing w:after="0" w:line="240" w:lineRule="auto"/>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None of these</w:t>
            </w:r>
          </w:p>
        </w:tc>
        <w:tc>
          <w:tcPr>
            <w:tcW w:w="1462" w:type="dxa"/>
            <w:noWrap/>
            <w:hideMark/>
          </w:tcPr>
          <w:p w14:paraId="45F9EADE"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78.9</w:t>
            </w:r>
          </w:p>
        </w:tc>
        <w:tc>
          <w:tcPr>
            <w:tcW w:w="1373" w:type="dxa"/>
            <w:noWrap/>
            <w:hideMark/>
          </w:tcPr>
          <w:p w14:paraId="540BBD15"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69.0</w:t>
            </w:r>
          </w:p>
        </w:tc>
        <w:tc>
          <w:tcPr>
            <w:tcW w:w="1002" w:type="dxa"/>
            <w:noWrap/>
            <w:hideMark/>
          </w:tcPr>
          <w:p w14:paraId="6161BE45"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81.8</w:t>
            </w:r>
          </w:p>
        </w:tc>
        <w:tc>
          <w:tcPr>
            <w:tcW w:w="1135" w:type="dxa"/>
            <w:noWrap/>
            <w:hideMark/>
          </w:tcPr>
          <w:p w14:paraId="7DCD4FA1"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69.7</w:t>
            </w:r>
          </w:p>
        </w:tc>
        <w:tc>
          <w:tcPr>
            <w:tcW w:w="1407" w:type="dxa"/>
            <w:noWrap/>
            <w:hideMark/>
          </w:tcPr>
          <w:p w14:paraId="4874C946"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72.1</w:t>
            </w:r>
          </w:p>
        </w:tc>
        <w:tc>
          <w:tcPr>
            <w:tcW w:w="1008" w:type="dxa"/>
            <w:noWrap/>
            <w:hideMark/>
          </w:tcPr>
          <w:p w14:paraId="435A70F3" w14:textId="77777777" w:rsidR="007222E4" w:rsidRPr="00842C50" w:rsidRDefault="007222E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842C50">
              <w:rPr>
                <w:rFonts w:ascii="Calibri" w:eastAsia="Times New Roman" w:hAnsi="Calibri" w:cs="Calibri"/>
                <w:color w:val="000000"/>
                <w:sz w:val="24"/>
                <w:szCs w:val="24"/>
                <w:lang w:eastAsia="en-GB"/>
              </w:rPr>
              <w:t>71.1</w:t>
            </w:r>
          </w:p>
        </w:tc>
      </w:tr>
    </w:tbl>
    <w:p w14:paraId="05182BA9" w14:textId="77777777" w:rsidR="00AF59AD" w:rsidRPr="00BA50FD" w:rsidRDefault="00AF59AD" w:rsidP="00AF59AD">
      <w:pPr>
        <w:rPr>
          <w:sz w:val="24"/>
          <w:szCs w:val="24"/>
        </w:rPr>
      </w:pPr>
      <w:r w:rsidRPr="00BA50FD">
        <w:rPr>
          <w:i/>
          <w:sz w:val="24"/>
          <w:szCs w:val="24"/>
        </w:rPr>
        <w:t>Respondents could select multiple options so the total will exceed 100%</w:t>
      </w:r>
      <w:r>
        <w:rPr>
          <w:i/>
          <w:sz w:val="24"/>
          <w:szCs w:val="24"/>
        </w:rPr>
        <w:t>.</w:t>
      </w:r>
    </w:p>
    <w:p w14:paraId="7A5731BF" w14:textId="1801BBD2" w:rsidR="00D31303" w:rsidRDefault="00D31303">
      <w:pPr>
        <w:spacing w:after="160" w:line="259" w:lineRule="auto"/>
      </w:pPr>
      <w:r>
        <w:br w:type="page"/>
      </w:r>
    </w:p>
    <w:p w14:paraId="158F16A6" w14:textId="77777777" w:rsidR="001B52FD" w:rsidRDefault="001B52FD" w:rsidP="00FB548C"/>
    <w:tbl>
      <w:tblPr>
        <w:tblStyle w:val="GridTable5Dark-Accent6"/>
        <w:tblW w:w="9907" w:type="dxa"/>
        <w:tblLook w:val="04A0" w:firstRow="1" w:lastRow="0" w:firstColumn="1" w:lastColumn="0" w:noHBand="0" w:noVBand="1"/>
      </w:tblPr>
      <w:tblGrid>
        <w:gridCol w:w="2972"/>
        <w:gridCol w:w="1512"/>
        <w:gridCol w:w="1125"/>
        <w:gridCol w:w="1125"/>
        <w:gridCol w:w="923"/>
        <w:gridCol w:w="1125"/>
        <w:gridCol w:w="1125"/>
      </w:tblGrid>
      <w:tr w:rsidR="001B52FD" w:rsidRPr="00251C7A" w14:paraId="737D37F1" w14:textId="77777777" w:rsidTr="00842C50">
        <w:trPr>
          <w:cnfStyle w:val="100000000000" w:firstRow="1" w:lastRow="0" w:firstColumn="0" w:lastColumn="0" w:oddVBand="0" w:evenVBand="0" w:oddHBand="0" w:evenHBand="0" w:firstRowFirstColumn="0" w:firstRowLastColumn="0" w:lastRowFirstColumn="0" w:lastRowLastColumn="0"/>
          <w:trHeight w:val="379"/>
        </w:trPr>
        <w:tc>
          <w:tcPr>
            <w:cnfStyle w:val="001000000000" w:firstRow="0" w:lastRow="0" w:firstColumn="1" w:lastColumn="0" w:oddVBand="0" w:evenVBand="0" w:oddHBand="0" w:evenHBand="0" w:firstRowFirstColumn="0" w:firstRowLastColumn="0" w:lastRowFirstColumn="0" w:lastRowLastColumn="0"/>
            <w:tcW w:w="2972" w:type="dxa"/>
            <w:tcBorders>
              <w:right w:val="single" w:sz="4" w:space="0" w:color="FFFFFF" w:themeColor="background1"/>
            </w:tcBorders>
            <w:hideMark/>
          </w:tcPr>
          <w:p w14:paraId="4DC7861C" w14:textId="77777777" w:rsidR="001B52FD" w:rsidRPr="00251C7A" w:rsidRDefault="001B52FD" w:rsidP="001B52FD">
            <w:pPr>
              <w:spacing w:after="0" w:line="240" w:lineRule="auto"/>
              <w:rPr>
                <w:rFonts w:ascii="Calibri" w:eastAsia="Times New Roman" w:hAnsi="Calibri" w:cs="Calibri"/>
                <w:sz w:val="24"/>
                <w:szCs w:val="24"/>
                <w:lang w:eastAsia="en-GB"/>
              </w:rPr>
            </w:pPr>
            <w:r w:rsidRPr="00251C7A">
              <w:rPr>
                <w:rFonts w:ascii="Calibri" w:eastAsia="Times New Roman" w:hAnsi="Calibri" w:cs="Calibri"/>
                <w:sz w:val="24"/>
                <w:szCs w:val="24"/>
                <w:lang w:eastAsia="en-GB"/>
              </w:rPr>
              <w:t>%</w:t>
            </w:r>
          </w:p>
        </w:tc>
        <w:tc>
          <w:tcPr>
            <w:tcW w:w="1512" w:type="dxa"/>
            <w:tcBorders>
              <w:left w:val="single" w:sz="4" w:space="0" w:color="FFFFFF" w:themeColor="background1"/>
              <w:right w:val="single" w:sz="4" w:space="0" w:color="FFFFFF" w:themeColor="background1"/>
            </w:tcBorders>
            <w:hideMark/>
          </w:tcPr>
          <w:p w14:paraId="7A70ADB8" w14:textId="09B8DEF2" w:rsidR="001B52FD" w:rsidRPr="00251C7A" w:rsidRDefault="001B52FD" w:rsidP="001B52F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51C7A">
              <w:rPr>
                <w:rFonts w:ascii="Calibri" w:eastAsia="Times New Roman" w:hAnsi="Calibri" w:cs="Calibri"/>
                <w:sz w:val="24"/>
                <w:szCs w:val="24"/>
                <w:lang w:eastAsia="en-GB"/>
              </w:rPr>
              <w:t xml:space="preserve">All Respondents </w:t>
            </w:r>
          </w:p>
        </w:tc>
        <w:tc>
          <w:tcPr>
            <w:tcW w:w="1125" w:type="dxa"/>
            <w:tcBorders>
              <w:left w:val="single" w:sz="4" w:space="0" w:color="FFFFFF" w:themeColor="background1"/>
              <w:right w:val="single" w:sz="4" w:space="0" w:color="FFFFFF" w:themeColor="background1"/>
            </w:tcBorders>
            <w:hideMark/>
          </w:tcPr>
          <w:p w14:paraId="4FC56BF8" w14:textId="240140B2" w:rsidR="001B52FD" w:rsidRPr="00251C7A" w:rsidRDefault="001B52FD" w:rsidP="001B52F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51C7A">
              <w:rPr>
                <w:rFonts w:ascii="Calibri" w:eastAsia="Times New Roman" w:hAnsi="Calibri" w:cs="Calibri"/>
                <w:sz w:val="24"/>
                <w:szCs w:val="24"/>
                <w:lang w:eastAsia="en-GB"/>
              </w:rPr>
              <w:t xml:space="preserve">Least Deprived </w:t>
            </w:r>
          </w:p>
        </w:tc>
        <w:tc>
          <w:tcPr>
            <w:tcW w:w="1125" w:type="dxa"/>
            <w:tcBorders>
              <w:left w:val="single" w:sz="4" w:space="0" w:color="FFFFFF" w:themeColor="background1"/>
              <w:right w:val="single" w:sz="4" w:space="0" w:color="FFFFFF" w:themeColor="background1"/>
            </w:tcBorders>
            <w:hideMark/>
          </w:tcPr>
          <w:p w14:paraId="63CBFA4F" w14:textId="4485C9E1" w:rsidR="001B52FD" w:rsidRPr="00251C7A" w:rsidRDefault="001B52FD" w:rsidP="001B52F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51C7A">
              <w:rPr>
                <w:rFonts w:ascii="Calibri" w:eastAsia="Times New Roman" w:hAnsi="Calibri" w:cs="Calibri"/>
                <w:sz w:val="24"/>
                <w:szCs w:val="24"/>
                <w:lang w:eastAsia="en-GB"/>
              </w:rPr>
              <w:t xml:space="preserve">Next Least Deprived </w:t>
            </w:r>
          </w:p>
        </w:tc>
        <w:tc>
          <w:tcPr>
            <w:tcW w:w="923" w:type="dxa"/>
            <w:tcBorders>
              <w:left w:val="single" w:sz="4" w:space="0" w:color="FFFFFF" w:themeColor="background1"/>
              <w:right w:val="single" w:sz="4" w:space="0" w:color="FFFFFF" w:themeColor="background1"/>
            </w:tcBorders>
            <w:hideMark/>
          </w:tcPr>
          <w:p w14:paraId="234E9426" w14:textId="1D87BECB" w:rsidR="001B52FD" w:rsidRPr="00251C7A" w:rsidRDefault="001B52FD" w:rsidP="001B52F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51C7A">
              <w:rPr>
                <w:rFonts w:ascii="Calibri" w:eastAsia="Times New Roman" w:hAnsi="Calibri" w:cs="Calibri"/>
                <w:sz w:val="24"/>
                <w:szCs w:val="24"/>
                <w:lang w:eastAsia="en-GB"/>
              </w:rPr>
              <w:t xml:space="preserve">Middle </w:t>
            </w:r>
          </w:p>
        </w:tc>
        <w:tc>
          <w:tcPr>
            <w:tcW w:w="1125" w:type="dxa"/>
            <w:tcBorders>
              <w:left w:val="single" w:sz="4" w:space="0" w:color="FFFFFF" w:themeColor="background1"/>
              <w:right w:val="single" w:sz="4" w:space="0" w:color="FFFFFF" w:themeColor="background1"/>
            </w:tcBorders>
            <w:hideMark/>
          </w:tcPr>
          <w:p w14:paraId="18963B6A" w14:textId="31579972" w:rsidR="001B52FD" w:rsidRPr="00251C7A" w:rsidRDefault="001B52FD" w:rsidP="001B52F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51C7A">
              <w:rPr>
                <w:rFonts w:ascii="Calibri" w:eastAsia="Times New Roman" w:hAnsi="Calibri" w:cs="Calibri"/>
                <w:sz w:val="24"/>
                <w:szCs w:val="24"/>
                <w:lang w:eastAsia="en-GB"/>
              </w:rPr>
              <w:t xml:space="preserve">Next Most Deprived </w:t>
            </w:r>
          </w:p>
        </w:tc>
        <w:tc>
          <w:tcPr>
            <w:tcW w:w="1125" w:type="dxa"/>
            <w:tcBorders>
              <w:left w:val="single" w:sz="4" w:space="0" w:color="FFFFFF" w:themeColor="background1"/>
            </w:tcBorders>
            <w:hideMark/>
          </w:tcPr>
          <w:p w14:paraId="56722188" w14:textId="3DB9233C" w:rsidR="001B52FD" w:rsidRPr="00251C7A" w:rsidRDefault="001B52FD" w:rsidP="001B52FD">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251C7A">
              <w:rPr>
                <w:rFonts w:ascii="Calibri" w:eastAsia="Times New Roman" w:hAnsi="Calibri" w:cs="Calibri"/>
                <w:sz w:val="24"/>
                <w:szCs w:val="24"/>
                <w:lang w:eastAsia="en-GB"/>
              </w:rPr>
              <w:t xml:space="preserve">Most Deprived </w:t>
            </w:r>
          </w:p>
        </w:tc>
      </w:tr>
      <w:tr w:rsidR="001B52FD" w:rsidRPr="00251C7A" w14:paraId="77CC94D5" w14:textId="77777777" w:rsidTr="00842C50">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tcBorders>
              <w:right w:val="single" w:sz="4" w:space="0" w:color="FFFFFF" w:themeColor="background1"/>
            </w:tcBorders>
            <w:shd w:val="clear" w:color="auto" w:fill="27A096"/>
            <w:noWrap/>
          </w:tcPr>
          <w:p w14:paraId="60235922" w14:textId="2DDB1C0C" w:rsidR="001B52FD" w:rsidRPr="00251C7A" w:rsidRDefault="001B52FD" w:rsidP="001B52FD">
            <w:pPr>
              <w:spacing w:after="0" w:line="240" w:lineRule="auto"/>
              <w:rPr>
                <w:rFonts w:ascii="Calibri" w:eastAsia="Times New Roman" w:hAnsi="Calibri" w:cs="Calibri"/>
                <w:color w:val="FFFFFF" w:themeColor="background1"/>
                <w:sz w:val="24"/>
                <w:szCs w:val="24"/>
                <w:lang w:eastAsia="en-GB"/>
              </w:rPr>
            </w:pPr>
            <w:r w:rsidRPr="00251C7A">
              <w:rPr>
                <w:rFonts w:ascii="Calibri" w:eastAsia="Times New Roman" w:hAnsi="Calibri" w:cs="Calibri"/>
                <w:color w:val="FFFFFF" w:themeColor="background1"/>
                <w:sz w:val="24"/>
                <w:szCs w:val="24"/>
                <w:lang w:eastAsia="en-GB"/>
              </w:rPr>
              <w:t>Base</w:t>
            </w:r>
          </w:p>
        </w:tc>
        <w:tc>
          <w:tcPr>
            <w:tcW w:w="1512" w:type="dxa"/>
            <w:tcBorders>
              <w:left w:val="single" w:sz="4" w:space="0" w:color="FFFFFF" w:themeColor="background1"/>
              <w:right w:val="single" w:sz="4" w:space="0" w:color="FFFFFF" w:themeColor="background1"/>
            </w:tcBorders>
            <w:shd w:val="clear" w:color="auto" w:fill="27A096"/>
            <w:noWrap/>
          </w:tcPr>
          <w:p w14:paraId="471F4B76" w14:textId="1D688C89"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251C7A">
              <w:rPr>
                <w:rFonts w:ascii="Calibri" w:eastAsia="Times New Roman" w:hAnsi="Calibri" w:cs="Calibri"/>
                <w:b/>
                <w:bCs/>
                <w:color w:val="FFFFFF" w:themeColor="background1"/>
                <w:sz w:val="24"/>
                <w:szCs w:val="24"/>
                <w:lang w:eastAsia="en-GB"/>
              </w:rPr>
              <w:t>2091</w:t>
            </w:r>
          </w:p>
        </w:tc>
        <w:tc>
          <w:tcPr>
            <w:tcW w:w="1125" w:type="dxa"/>
            <w:tcBorders>
              <w:left w:val="single" w:sz="4" w:space="0" w:color="FFFFFF" w:themeColor="background1"/>
              <w:right w:val="single" w:sz="4" w:space="0" w:color="FFFFFF" w:themeColor="background1"/>
            </w:tcBorders>
            <w:shd w:val="clear" w:color="auto" w:fill="27A096"/>
            <w:noWrap/>
          </w:tcPr>
          <w:p w14:paraId="169ECD1B" w14:textId="4EC8E54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251C7A">
              <w:rPr>
                <w:rFonts w:ascii="Calibri" w:eastAsia="Times New Roman" w:hAnsi="Calibri" w:cs="Calibri"/>
                <w:b/>
                <w:bCs/>
                <w:color w:val="FFFFFF" w:themeColor="background1"/>
                <w:sz w:val="24"/>
                <w:szCs w:val="24"/>
                <w:lang w:eastAsia="en-GB"/>
              </w:rPr>
              <w:t>379</w:t>
            </w:r>
          </w:p>
        </w:tc>
        <w:tc>
          <w:tcPr>
            <w:tcW w:w="1125" w:type="dxa"/>
            <w:tcBorders>
              <w:left w:val="single" w:sz="4" w:space="0" w:color="FFFFFF" w:themeColor="background1"/>
              <w:right w:val="single" w:sz="4" w:space="0" w:color="FFFFFF" w:themeColor="background1"/>
            </w:tcBorders>
            <w:shd w:val="clear" w:color="auto" w:fill="27A096"/>
            <w:noWrap/>
          </w:tcPr>
          <w:p w14:paraId="652F331D" w14:textId="1E990FB6"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251C7A">
              <w:rPr>
                <w:rFonts w:ascii="Calibri" w:eastAsia="Times New Roman" w:hAnsi="Calibri" w:cs="Calibri"/>
                <w:b/>
                <w:bCs/>
                <w:color w:val="FFFFFF" w:themeColor="background1"/>
                <w:sz w:val="24"/>
                <w:szCs w:val="24"/>
                <w:lang w:eastAsia="en-GB"/>
              </w:rPr>
              <w:t>325</w:t>
            </w:r>
          </w:p>
        </w:tc>
        <w:tc>
          <w:tcPr>
            <w:tcW w:w="923" w:type="dxa"/>
            <w:tcBorders>
              <w:left w:val="single" w:sz="4" w:space="0" w:color="FFFFFF" w:themeColor="background1"/>
              <w:right w:val="single" w:sz="4" w:space="0" w:color="FFFFFF" w:themeColor="background1"/>
            </w:tcBorders>
            <w:shd w:val="clear" w:color="auto" w:fill="27A096"/>
            <w:noWrap/>
          </w:tcPr>
          <w:p w14:paraId="5EC8C31D" w14:textId="3BB78151"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251C7A">
              <w:rPr>
                <w:rFonts w:ascii="Calibri" w:eastAsia="Times New Roman" w:hAnsi="Calibri" w:cs="Calibri"/>
                <w:b/>
                <w:bCs/>
                <w:color w:val="FFFFFF" w:themeColor="background1"/>
                <w:sz w:val="24"/>
                <w:szCs w:val="24"/>
                <w:lang w:eastAsia="en-GB"/>
              </w:rPr>
              <w:t>292</w:t>
            </w:r>
          </w:p>
        </w:tc>
        <w:tc>
          <w:tcPr>
            <w:tcW w:w="1125" w:type="dxa"/>
            <w:tcBorders>
              <w:left w:val="single" w:sz="4" w:space="0" w:color="FFFFFF" w:themeColor="background1"/>
              <w:right w:val="single" w:sz="4" w:space="0" w:color="FFFFFF" w:themeColor="background1"/>
            </w:tcBorders>
            <w:shd w:val="clear" w:color="auto" w:fill="27A096"/>
            <w:noWrap/>
          </w:tcPr>
          <w:p w14:paraId="56F218BC" w14:textId="1626F790"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251C7A">
              <w:rPr>
                <w:rFonts w:ascii="Calibri" w:eastAsia="Times New Roman" w:hAnsi="Calibri" w:cs="Calibri"/>
                <w:b/>
                <w:bCs/>
                <w:color w:val="FFFFFF" w:themeColor="background1"/>
                <w:sz w:val="24"/>
                <w:szCs w:val="24"/>
                <w:lang w:eastAsia="en-GB"/>
              </w:rPr>
              <w:t>302</w:t>
            </w:r>
          </w:p>
        </w:tc>
        <w:tc>
          <w:tcPr>
            <w:tcW w:w="1125" w:type="dxa"/>
            <w:tcBorders>
              <w:left w:val="single" w:sz="4" w:space="0" w:color="FFFFFF" w:themeColor="background1"/>
            </w:tcBorders>
            <w:shd w:val="clear" w:color="auto" w:fill="27A096"/>
            <w:noWrap/>
          </w:tcPr>
          <w:p w14:paraId="20ABBF0A" w14:textId="1E7BBF10"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251C7A">
              <w:rPr>
                <w:rFonts w:ascii="Calibri" w:eastAsia="Times New Roman" w:hAnsi="Calibri" w:cs="Calibri"/>
                <w:b/>
                <w:bCs/>
                <w:color w:val="FFFFFF" w:themeColor="background1"/>
                <w:sz w:val="24"/>
                <w:szCs w:val="24"/>
                <w:lang w:eastAsia="en-GB"/>
              </w:rPr>
              <w:t>225</w:t>
            </w:r>
          </w:p>
        </w:tc>
      </w:tr>
      <w:tr w:rsidR="001B52FD" w:rsidRPr="00251C7A" w14:paraId="081EE3E8" w14:textId="77777777" w:rsidTr="00842C50">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25D81B14" w14:textId="77777777" w:rsidR="001B52FD" w:rsidRPr="00251C7A" w:rsidRDefault="001B52FD" w:rsidP="001B52FD">
            <w:pPr>
              <w:spacing w:after="0" w:line="240" w:lineRule="auto"/>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Had smaller meals than usual, or skipped meals</w:t>
            </w:r>
          </w:p>
        </w:tc>
        <w:tc>
          <w:tcPr>
            <w:tcW w:w="1512" w:type="dxa"/>
            <w:noWrap/>
            <w:hideMark/>
          </w:tcPr>
          <w:p w14:paraId="6E9391EC"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15.9</w:t>
            </w:r>
          </w:p>
        </w:tc>
        <w:tc>
          <w:tcPr>
            <w:tcW w:w="1125" w:type="dxa"/>
            <w:noWrap/>
            <w:hideMark/>
          </w:tcPr>
          <w:p w14:paraId="2E520BC3"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6.6</w:t>
            </w:r>
          </w:p>
        </w:tc>
        <w:tc>
          <w:tcPr>
            <w:tcW w:w="1125" w:type="dxa"/>
            <w:noWrap/>
            <w:hideMark/>
          </w:tcPr>
          <w:p w14:paraId="1C9A0997"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15.1</w:t>
            </w:r>
          </w:p>
        </w:tc>
        <w:tc>
          <w:tcPr>
            <w:tcW w:w="923" w:type="dxa"/>
            <w:noWrap/>
            <w:hideMark/>
          </w:tcPr>
          <w:p w14:paraId="5C6E9FD9"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13.4</w:t>
            </w:r>
          </w:p>
        </w:tc>
        <w:tc>
          <w:tcPr>
            <w:tcW w:w="1125" w:type="dxa"/>
            <w:noWrap/>
            <w:hideMark/>
          </w:tcPr>
          <w:p w14:paraId="1AF7384D"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21.9</w:t>
            </w:r>
          </w:p>
        </w:tc>
        <w:tc>
          <w:tcPr>
            <w:tcW w:w="1125" w:type="dxa"/>
            <w:noWrap/>
            <w:hideMark/>
          </w:tcPr>
          <w:p w14:paraId="1937AE1A"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29.3</w:t>
            </w:r>
          </w:p>
        </w:tc>
      </w:tr>
      <w:tr w:rsidR="001B52FD" w:rsidRPr="00251C7A" w14:paraId="31A95E3D" w14:textId="77777777" w:rsidTr="00842C50">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2419E132" w14:textId="77777777" w:rsidR="001B52FD" w:rsidRPr="00251C7A" w:rsidRDefault="001B52FD" w:rsidP="001B52FD">
            <w:pPr>
              <w:spacing w:after="0" w:line="240" w:lineRule="auto"/>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Been hungry but not eaten</w:t>
            </w:r>
          </w:p>
        </w:tc>
        <w:tc>
          <w:tcPr>
            <w:tcW w:w="1512" w:type="dxa"/>
            <w:noWrap/>
            <w:hideMark/>
          </w:tcPr>
          <w:p w14:paraId="0FE1118F"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7.1</w:t>
            </w:r>
          </w:p>
        </w:tc>
        <w:tc>
          <w:tcPr>
            <w:tcW w:w="1125" w:type="dxa"/>
            <w:noWrap/>
            <w:hideMark/>
          </w:tcPr>
          <w:p w14:paraId="486B5EFC"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2.9</w:t>
            </w:r>
          </w:p>
        </w:tc>
        <w:tc>
          <w:tcPr>
            <w:tcW w:w="1125" w:type="dxa"/>
            <w:noWrap/>
            <w:hideMark/>
          </w:tcPr>
          <w:p w14:paraId="5A27C0B0"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7.7</w:t>
            </w:r>
          </w:p>
        </w:tc>
        <w:tc>
          <w:tcPr>
            <w:tcW w:w="923" w:type="dxa"/>
            <w:noWrap/>
            <w:hideMark/>
          </w:tcPr>
          <w:p w14:paraId="4218034B"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5.1</w:t>
            </w:r>
          </w:p>
        </w:tc>
        <w:tc>
          <w:tcPr>
            <w:tcW w:w="1125" w:type="dxa"/>
            <w:noWrap/>
            <w:hideMark/>
          </w:tcPr>
          <w:p w14:paraId="2E43288B"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9.3</w:t>
            </w:r>
          </w:p>
        </w:tc>
        <w:tc>
          <w:tcPr>
            <w:tcW w:w="1125" w:type="dxa"/>
            <w:noWrap/>
            <w:hideMark/>
          </w:tcPr>
          <w:p w14:paraId="61771D3C"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12.9</w:t>
            </w:r>
          </w:p>
        </w:tc>
      </w:tr>
      <w:tr w:rsidR="001B52FD" w:rsidRPr="00251C7A" w14:paraId="1B9955D7" w14:textId="77777777" w:rsidTr="00842C50">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49912306" w14:textId="77777777" w:rsidR="001B52FD" w:rsidRPr="00251C7A" w:rsidRDefault="001B52FD" w:rsidP="001B52FD">
            <w:pPr>
              <w:spacing w:after="0" w:line="240" w:lineRule="auto"/>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Not eaten for a whole day</w:t>
            </w:r>
          </w:p>
        </w:tc>
        <w:tc>
          <w:tcPr>
            <w:tcW w:w="1512" w:type="dxa"/>
            <w:noWrap/>
            <w:hideMark/>
          </w:tcPr>
          <w:p w14:paraId="5FF9875A"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4.2</w:t>
            </w:r>
          </w:p>
        </w:tc>
        <w:tc>
          <w:tcPr>
            <w:tcW w:w="1125" w:type="dxa"/>
            <w:noWrap/>
            <w:hideMark/>
          </w:tcPr>
          <w:p w14:paraId="02CA704D"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0.3</w:t>
            </w:r>
          </w:p>
        </w:tc>
        <w:tc>
          <w:tcPr>
            <w:tcW w:w="1125" w:type="dxa"/>
            <w:noWrap/>
            <w:hideMark/>
          </w:tcPr>
          <w:p w14:paraId="2B42DCF7"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4.6</w:t>
            </w:r>
          </w:p>
        </w:tc>
        <w:tc>
          <w:tcPr>
            <w:tcW w:w="923" w:type="dxa"/>
            <w:noWrap/>
            <w:hideMark/>
          </w:tcPr>
          <w:p w14:paraId="3F23C2E7"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3.4</w:t>
            </w:r>
          </w:p>
        </w:tc>
        <w:tc>
          <w:tcPr>
            <w:tcW w:w="1125" w:type="dxa"/>
            <w:noWrap/>
            <w:hideMark/>
          </w:tcPr>
          <w:p w14:paraId="59F8FA39"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4.0</w:t>
            </w:r>
          </w:p>
        </w:tc>
        <w:tc>
          <w:tcPr>
            <w:tcW w:w="1125" w:type="dxa"/>
            <w:noWrap/>
            <w:hideMark/>
          </w:tcPr>
          <w:p w14:paraId="3FA44289"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9.8</w:t>
            </w:r>
          </w:p>
        </w:tc>
      </w:tr>
      <w:tr w:rsidR="001B52FD" w:rsidRPr="00251C7A" w14:paraId="1EB4BA79" w14:textId="77777777" w:rsidTr="00842C50">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647EEB4D" w14:textId="77777777" w:rsidR="001B52FD" w:rsidRPr="00251C7A" w:rsidRDefault="001B52FD" w:rsidP="001B52FD">
            <w:pPr>
              <w:spacing w:after="0" w:line="240" w:lineRule="auto"/>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Missed meals to afford to pay your bills</w:t>
            </w:r>
          </w:p>
        </w:tc>
        <w:tc>
          <w:tcPr>
            <w:tcW w:w="1512" w:type="dxa"/>
            <w:noWrap/>
            <w:hideMark/>
          </w:tcPr>
          <w:p w14:paraId="7415CCC6"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8.6</w:t>
            </w:r>
          </w:p>
        </w:tc>
        <w:tc>
          <w:tcPr>
            <w:tcW w:w="1125" w:type="dxa"/>
            <w:noWrap/>
            <w:hideMark/>
          </w:tcPr>
          <w:p w14:paraId="035DC60A"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2.6</w:t>
            </w:r>
          </w:p>
        </w:tc>
        <w:tc>
          <w:tcPr>
            <w:tcW w:w="1125" w:type="dxa"/>
            <w:noWrap/>
            <w:hideMark/>
          </w:tcPr>
          <w:p w14:paraId="3F8315B8"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6.8</w:t>
            </w:r>
          </w:p>
        </w:tc>
        <w:tc>
          <w:tcPr>
            <w:tcW w:w="923" w:type="dxa"/>
            <w:noWrap/>
            <w:hideMark/>
          </w:tcPr>
          <w:p w14:paraId="22E51481"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7.9</w:t>
            </w:r>
          </w:p>
        </w:tc>
        <w:tc>
          <w:tcPr>
            <w:tcW w:w="1125" w:type="dxa"/>
            <w:noWrap/>
            <w:hideMark/>
          </w:tcPr>
          <w:p w14:paraId="4950587A"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11.3</w:t>
            </w:r>
          </w:p>
        </w:tc>
        <w:tc>
          <w:tcPr>
            <w:tcW w:w="1125" w:type="dxa"/>
            <w:noWrap/>
            <w:hideMark/>
          </w:tcPr>
          <w:p w14:paraId="2A5F2254"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20.0</w:t>
            </w:r>
          </w:p>
        </w:tc>
      </w:tr>
      <w:tr w:rsidR="001B52FD" w:rsidRPr="00251C7A" w14:paraId="6BC23C9B" w14:textId="77777777" w:rsidTr="00842C50">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16627226" w14:textId="77777777" w:rsidR="001B52FD" w:rsidRPr="00251C7A" w:rsidRDefault="001B52FD" w:rsidP="001B52FD">
            <w:pPr>
              <w:spacing w:after="0" w:line="240" w:lineRule="auto"/>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Received food from a food bank or charity</w:t>
            </w:r>
          </w:p>
        </w:tc>
        <w:tc>
          <w:tcPr>
            <w:tcW w:w="1512" w:type="dxa"/>
            <w:noWrap/>
            <w:hideMark/>
          </w:tcPr>
          <w:p w14:paraId="59C1EC80"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4.4</w:t>
            </w:r>
          </w:p>
        </w:tc>
        <w:tc>
          <w:tcPr>
            <w:tcW w:w="1125" w:type="dxa"/>
            <w:noWrap/>
            <w:hideMark/>
          </w:tcPr>
          <w:p w14:paraId="7F9ADC63"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1.1</w:t>
            </w:r>
          </w:p>
        </w:tc>
        <w:tc>
          <w:tcPr>
            <w:tcW w:w="1125" w:type="dxa"/>
            <w:noWrap/>
            <w:hideMark/>
          </w:tcPr>
          <w:p w14:paraId="7305C5C3"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2.8</w:t>
            </w:r>
          </w:p>
        </w:tc>
        <w:tc>
          <w:tcPr>
            <w:tcW w:w="923" w:type="dxa"/>
            <w:noWrap/>
            <w:hideMark/>
          </w:tcPr>
          <w:p w14:paraId="3F80B729"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2.7</w:t>
            </w:r>
          </w:p>
        </w:tc>
        <w:tc>
          <w:tcPr>
            <w:tcW w:w="1125" w:type="dxa"/>
            <w:noWrap/>
            <w:hideMark/>
          </w:tcPr>
          <w:p w14:paraId="47FF7A55"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7.0</w:t>
            </w:r>
          </w:p>
        </w:tc>
        <w:tc>
          <w:tcPr>
            <w:tcW w:w="1125" w:type="dxa"/>
            <w:noWrap/>
            <w:hideMark/>
          </w:tcPr>
          <w:p w14:paraId="2F04F1EF" w14:textId="77777777" w:rsidR="001B52FD" w:rsidRPr="00251C7A" w:rsidRDefault="001B52FD" w:rsidP="001B52F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12.0</w:t>
            </w:r>
          </w:p>
        </w:tc>
      </w:tr>
      <w:tr w:rsidR="001B52FD" w:rsidRPr="00251C7A" w14:paraId="4A3754DE" w14:textId="77777777" w:rsidTr="00842C50">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159BFDE6" w14:textId="77777777" w:rsidR="001B52FD" w:rsidRPr="00251C7A" w:rsidRDefault="001B52FD" w:rsidP="001B52FD">
            <w:pPr>
              <w:spacing w:after="0" w:line="240" w:lineRule="auto"/>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None of these</w:t>
            </w:r>
          </w:p>
        </w:tc>
        <w:tc>
          <w:tcPr>
            <w:tcW w:w="1512" w:type="dxa"/>
            <w:noWrap/>
            <w:hideMark/>
          </w:tcPr>
          <w:p w14:paraId="1C681023"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78.9</w:t>
            </w:r>
          </w:p>
        </w:tc>
        <w:tc>
          <w:tcPr>
            <w:tcW w:w="1125" w:type="dxa"/>
            <w:noWrap/>
            <w:hideMark/>
          </w:tcPr>
          <w:p w14:paraId="5F3FCF4D"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91.3</w:t>
            </w:r>
          </w:p>
        </w:tc>
        <w:tc>
          <w:tcPr>
            <w:tcW w:w="1125" w:type="dxa"/>
            <w:noWrap/>
            <w:hideMark/>
          </w:tcPr>
          <w:p w14:paraId="2E00ACD8"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81.8</w:t>
            </w:r>
          </w:p>
        </w:tc>
        <w:tc>
          <w:tcPr>
            <w:tcW w:w="923" w:type="dxa"/>
            <w:noWrap/>
            <w:hideMark/>
          </w:tcPr>
          <w:p w14:paraId="6AF39536"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82.2</w:t>
            </w:r>
          </w:p>
        </w:tc>
        <w:tc>
          <w:tcPr>
            <w:tcW w:w="1125" w:type="dxa"/>
            <w:noWrap/>
            <w:hideMark/>
          </w:tcPr>
          <w:p w14:paraId="1DB0220B"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70.9</w:t>
            </w:r>
          </w:p>
        </w:tc>
        <w:tc>
          <w:tcPr>
            <w:tcW w:w="1125" w:type="dxa"/>
            <w:noWrap/>
            <w:hideMark/>
          </w:tcPr>
          <w:p w14:paraId="0916C95B" w14:textId="77777777" w:rsidR="001B52FD" w:rsidRPr="00251C7A" w:rsidRDefault="001B52FD" w:rsidP="001B52F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51C7A">
              <w:rPr>
                <w:rFonts w:ascii="Calibri" w:eastAsia="Times New Roman" w:hAnsi="Calibri" w:cs="Calibri"/>
                <w:color w:val="000000"/>
                <w:sz w:val="24"/>
                <w:szCs w:val="24"/>
                <w:lang w:eastAsia="en-GB"/>
              </w:rPr>
              <w:t>58.7</w:t>
            </w:r>
          </w:p>
        </w:tc>
      </w:tr>
    </w:tbl>
    <w:p w14:paraId="1908A647" w14:textId="77777777" w:rsidR="00D31303" w:rsidRPr="00BA50FD" w:rsidRDefault="00D31303" w:rsidP="00D31303">
      <w:pPr>
        <w:rPr>
          <w:sz w:val="24"/>
          <w:szCs w:val="24"/>
        </w:rPr>
      </w:pPr>
      <w:bookmarkStart w:id="76" w:name="_In_the_last_1"/>
      <w:bookmarkEnd w:id="76"/>
      <w:r w:rsidRPr="00BA50FD">
        <w:rPr>
          <w:i/>
          <w:sz w:val="24"/>
          <w:szCs w:val="24"/>
        </w:rPr>
        <w:t>Respondents could select multiple options so the total will exceed 100%</w:t>
      </w:r>
      <w:r>
        <w:rPr>
          <w:i/>
          <w:sz w:val="24"/>
          <w:szCs w:val="24"/>
        </w:rPr>
        <w:t>.</w:t>
      </w:r>
    </w:p>
    <w:p w14:paraId="050E84C8" w14:textId="77777777" w:rsidR="00D31303" w:rsidRDefault="00D31303" w:rsidP="00D31303">
      <w:pPr>
        <w:pStyle w:val="Heading3"/>
        <w:numPr>
          <w:ilvl w:val="0"/>
          <w:numId w:val="0"/>
        </w:numPr>
        <w:ind w:left="2127" w:hanging="2127"/>
      </w:pPr>
    </w:p>
    <w:p w14:paraId="32EA9CF8" w14:textId="77777777" w:rsidR="00D31303" w:rsidRDefault="00D31303">
      <w:pPr>
        <w:spacing w:after="160" w:line="259" w:lineRule="auto"/>
        <w:rPr>
          <w:rFonts w:asciiTheme="majorHAnsi" w:eastAsiaTheme="majorEastAsia" w:hAnsiTheme="majorHAnsi" w:cstheme="majorBidi"/>
          <w:color w:val="2F5496" w:themeColor="accent1" w:themeShade="BF"/>
          <w:sz w:val="32"/>
          <w:szCs w:val="24"/>
        </w:rPr>
      </w:pPr>
      <w:r>
        <w:br w:type="page"/>
      </w:r>
    </w:p>
    <w:p w14:paraId="4437C249" w14:textId="51BF4C9A" w:rsidR="00FB548C" w:rsidRDefault="00FB548C" w:rsidP="004F00ED">
      <w:pPr>
        <w:pStyle w:val="Heading3"/>
      </w:pPr>
      <w:bookmarkStart w:id="77" w:name="_Toc197967215"/>
      <w:r w:rsidRPr="00C151FB">
        <w:lastRenderedPageBreak/>
        <w:t xml:space="preserve">In the last six months, have you or anyone else in your household </w:t>
      </w:r>
      <w:r w:rsidR="00447E80">
        <w:t>had issues paying energy bills</w:t>
      </w:r>
      <w:r>
        <w:t>?  Breakdown by Demographic and Geography</w:t>
      </w:r>
      <w:bookmarkEnd w:id="77"/>
    </w:p>
    <w:p w14:paraId="4F7DFCB8" w14:textId="32269711" w:rsidR="00A13530" w:rsidRPr="00A13530" w:rsidRDefault="00A13530" w:rsidP="00A13530">
      <w:pPr>
        <w:rPr>
          <w:i/>
          <w:iCs/>
          <w:color w:val="7030A0"/>
          <w:sz w:val="24"/>
          <w:szCs w:val="24"/>
        </w:rPr>
      </w:pPr>
      <w:hyperlink w:anchor="Appendix10" w:history="1">
        <w:r w:rsidRPr="00447E80">
          <w:rPr>
            <w:rStyle w:val="Hyperlink"/>
            <w:i/>
            <w:iCs/>
            <w:sz w:val="24"/>
            <w:szCs w:val="24"/>
          </w:rPr>
          <w:t>Click here to return to the main report</w:t>
        </w:r>
      </w:hyperlink>
    </w:p>
    <w:p w14:paraId="2A2545DC" w14:textId="77777777" w:rsidR="00FB548C" w:rsidRDefault="00FB548C" w:rsidP="00FB548C"/>
    <w:tbl>
      <w:tblPr>
        <w:tblStyle w:val="GridTable5Dark-Accent6"/>
        <w:tblW w:w="9021" w:type="dxa"/>
        <w:tblLook w:val="04A0" w:firstRow="1" w:lastRow="0" w:firstColumn="1" w:lastColumn="0" w:noHBand="0" w:noVBand="1"/>
      </w:tblPr>
      <w:tblGrid>
        <w:gridCol w:w="2221"/>
        <w:gridCol w:w="1462"/>
        <w:gridCol w:w="1274"/>
        <w:gridCol w:w="960"/>
        <w:gridCol w:w="960"/>
        <w:gridCol w:w="960"/>
        <w:gridCol w:w="1184"/>
      </w:tblGrid>
      <w:tr w:rsidR="00A3506D" w:rsidRPr="00A4201C" w14:paraId="356B93D4" w14:textId="77777777" w:rsidTr="00251C7A">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21" w:type="dxa"/>
            <w:tcBorders>
              <w:right w:val="single" w:sz="4" w:space="0" w:color="FFFFFF" w:themeColor="background1"/>
            </w:tcBorders>
          </w:tcPr>
          <w:p w14:paraId="6ECA8288" w14:textId="77777777" w:rsidR="00A3506D" w:rsidRPr="00A4201C" w:rsidRDefault="00A3506D" w:rsidP="00BF4DEB">
            <w:pPr>
              <w:spacing w:after="0" w:line="240" w:lineRule="auto"/>
              <w:rPr>
                <w:rFonts w:ascii="Calibri" w:eastAsia="Times New Roman" w:hAnsi="Calibri" w:cs="Calibri"/>
                <w:sz w:val="24"/>
                <w:szCs w:val="24"/>
                <w:lang w:eastAsia="en-GB"/>
              </w:rPr>
            </w:pPr>
          </w:p>
        </w:tc>
        <w:tc>
          <w:tcPr>
            <w:tcW w:w="1462" w:type="dxa"/>
            <w:tcBorders>
              <w:left w:val="single" w:sz="4" w:space="0" w:color="FFFFFF" w:themeColor="background1"/>
              <w:right w:val="single" w:sz="4" w:space="0" w:color="FFFFFF" w:themeColor="background1"/>
            </w:tcBorders>
            <w:noWrap/>
            <w:hideMark/>
          </w:tcPr>
          <w:p w14:paraId="09196299" w14:textId="7AF68985" w:rsidR="00A3506D" w:rsidRPr="00A4201C" w:rsidRDefault="00A3506D" w:rsidP="00AB0BEF">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All respondents</w:t>
            </w:r>
          </w:p>
        </w:tc>
        <w:tc>
          <w:tcPr>
            <w:tcW w:w="1274" w:type="dxa"/>
            <w:tcBorders>
              <w:left w:val="single" w:sz="4" w:space="0" w:color="FFFFFF" w:themeColor="background1"/>
              <w:right w:val="single" w:sz="4" w:space="0" w:color="FFFFFF" w:themeColor="background1"/>
            </w:tcBorders>
            <w:noWrap/>
            <w:hideMark/>
          </w:tcPr>
          <w:p w14:paraId="2DE82C26" w14:textId="13D97049" w:rsidR="00A3506D" w:rsidRPr="00A4201C" w:rsidRDefault="00A3506D" w:rsidP="00AB0BEF">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 xml:space="preserve">Under 35 </w:t>
            </w:r>
          </w:p>
        </w:tc>
        <w:tc>
          <w:tcPr>
            <w:tcW w:w="960" w:type="dxa"/>
            <w:tcBorders>
              <w:left w:val="single" w:sz="4" w:space="0" w:color="FFFFFF" w:themeColor="background1"/>
              <w:right w:val="single" w:sz="4" w:space="0" w:color="FFFFFF" w:themeColor="background1"/>
            </w:tcBorders>
            <w:noWrap/>
            <w:hideMark/>
          </w:tcPr>
          <w:p w14:paraId="3EF279DB" w14:textId="273DA662" w:rsidR="00A3506D" w:rsidRPr="00A4201C" w:rsidRDefault="00A3506D" w:rsidP="00AB0BEF">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 xml:space="preserve">55+ </w:t>
            </w:r>
          </w:p>
        </w:tc>
        <w:tc>
          <w:tcPr>
            <w:tcW w:w="960" w:type="dxa"/>
            <w:tcBorders>
              <w:left w:val="single" w:sz="4" w:space="0" w:color="FFFFFF" w:themeColor="background1"/>
              <w:right w:val="single" w:sz="4" w:space="0" w:color="FFFFFF" w:themeColor="background1"/>
            </w:tcBorders>
            <w:noWrap/>
            <w:hideMark/>
          </w:tcPr>
          <w:p w14:paraId="7739AE68" w14:textId="007E49CB" w:rsidR="00A3506D" w:rsidRPr="00A4201C" w:rsidRDefault="00A3506D" w:rsidP="00AB0BEF">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 xml:space="preserve">Female </w:t>
            </w:r>
          </w:p>
        </w:tc>
        <w:tc>
          <w:tcPr>
            <w:tcW w:w="960" w:type="dxa"/>
            <w:tcBorders>
              <w:left w:val="single" w:sz="4" w:space="0" w:color="FFFFFF" w:themeColor="background1"/>
              <w:right w:val="single" w:sz="4" w:space="0" w:color="FFFFFF" w:themeColor="background1"/>
            </w:tcBorders>
            <w:noWrap/>
            <w:hideMark/>
          </w:tcPr>
          <w:p w14:paraId="7AE4C28A" w14:textId="5DB86ADC" w:rsidR="00A3506D" w:rsidRPr="00A4201C" w:rsidRDefault="00A3506D" w:rsidP="00AB0BEF">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 xml:space="preserve">Male </w:t>
            </w:r>
          </w:p>
        </w:tc>
        <w:tc>
          <w:tcPr>
            <w:tcW w:w="1184" w:type="dxa"/>
            <w:tcBorders>
              <w:left w:val="single" w:sz="4" w:space="0" w:color="FFFFFF" w:themeColor="background1"/>
            </w:tcBorders>
            <w:noWrap/>
            <w:hideMark/>
          </w:tcPr>
          <w:p w14:paraId="35082497" w14:textId="2DC346E6" w:rsidR="00A3506D" w:rsidRPr="00A4201C" w:rsidRDefault="00A3506D" w:rsidP="00AB0BEF">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 xml:space="preserve">Ethnically Diverse </w:t>
            </w:r>
          </w:p>
        </w:tc>
      </w:tr>
      <w:tr w:rsidR="00A3506D" w:rsidRPr="00A4201C" w14:paraId="5EC4F537" w14:textId="77777777" w:rsidTr="00251C7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21" w:type="dxa"/>
            <w:tcBorders>
              <w:right w:val="single" w:sz="4" w:space="0" w:color="FFFFFF" w:themeColor="background1"/>
            </w:tcBorders>
            <w:shd w:val="clear" w:color="auto" w:fill="27A096"/>
          </w:tcPr>
          <w:p w14:paraId="78107B5B" w14:textId="59BC3B1D" w:rsidR="00A3506D" w:rsidRPr="00A4201C" w:rsidRDefault="00A3506D" w:rsidP="00BF4DEB">
            <w:pPr>
              <w:spacing w:after="0" w:line="240" w:lineRule="auto"/>
              <w:rPr>
                <w:rFonts w:ascii="Calibri" w:hAnsi="Calibri" w:cs="Calibri"/>
                <w:color w:val="FFFFFF" w:themeColor="background1"/>
                <w:sz w:val="24"/>
                <w:szCs w:val="24"/>
              </w:rPr>
            </w:pPr>
            <w:r w:rsidRPr="00A4201C">
              <w:rPr>
                <w:rFonts w:ascii="Calibri" w:hAnsi="Calibri" w:cs="Calibri"/>
                <w:color w:val="FFFFFF" w:themeColor="background1"/>
                <w:sz w:val="24"/>
                <w:szCs w:val="24"/>
              </w:rPr>
              <w:t>Base</w:t>
            </w:r>
          </w:p>
        </w:tc>
        <w:tc>
          <w:tcPr>
            <w:tcW w:w="1462" w:type="dxa"/>
            <w:tcBorders>
              <w:left w:val="single" w:sz="4" w:space="0" w:color="FFFFFF" w:themeColor="background1"/>
              <w:right w:val="single" w:sz="4" w:space="0" w:color="FFFFFF" w:themeColor="background1"/>
            </w:tcBorders>
            <w:shd w:val="clear" w:color="auto" w:fill="27A096"/>
            <w:noWrap/>
          </w:tcPr>
          <w:p w14:paraId="2B594141" w14:textId="5CC56A2F"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2075</w:t>
            </w:r>
          </w:p>
        </w:tc>
        <w:tc>
          <w:tcPr>
            <w:tcW w:w="1274" w:type="dxa"/>
            <w:tcBorders>
              <w:left w:val="single" w:sz="4" w:space="0" w:color="FFFFFF" w:themeColor="background1"/>
              <w:right w:val="single" w:sz="4" w:space="0" w:color="FFFFFF" w:themeColor="background1"/>
            </w:tcBorders>
            <w:shd w:val="clear" w:color="auto" w:fill="27A096"/>
            <w:noWrap/>
          </w:tcPr>
          <w:p w14:paraId="1A29235F" w14:textId="7421BC05"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255</w:t>
            </w:r>
          </w:p>
        </w:tc>
        <w:tc>
          <w:tcPr>
            <w:tcW w:w="960" w:type="dxa"/>
            <w:tcBorders>
              <w:left w:val="single" w:sz="4" w:space="0" w:color="FFFFFF" w:themeColor="background1"/>
              <w:bottom w:val="single" w:sz="4" w:space="0" w:color="FFFFFF" w:themeColor="background1"/>
              <w:right w:val="single" w:sz="4" w:space="0" w:color="FFFFFF" w:themeColor="background1"/>
            </w:tcBorders>
            <w:shd w:val="clear" w:color="auto" w:fill="27A096"/>
            <w:noWrap/>
          </w:tcPr>
          <w:p w14:paraId="373EB54D" w14:textId="66278DB9"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934</w:t>
            </w:r>
          </w:p>
        </w:tc>
        <w:tc>
          <w:tcPr>
            <w:tcW w:w="960" w:type="dxa"/>
            <w:tcBorders>
              <w:left w:val="single" w:sz="4" w:space="0" w:color="FFFFFF" w:themeColor="background1"/>
              <w:right w:val="single" w:sz="4" w:space="0" w:color="FFFFFF" w:themeColor="background1"/>
            </w:tcBorders>
            <w:shd w:val="clear" w:color="auto" w:fill="27A096"/>
            <w:noWrap/>
          </w:tcPr>
          <w:p w14:paraId="7BBE10E1" w14:textId="054B199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923</w:t>
            </w:r>
          </w:p>
        </w:tc>
        <w:tc>
          <w:tcPr>
            <w:tcW w:w="960" w:type="dxa"/>
            <w:tcBorders>
              <w:left w:val="single" w:sz="4" w:space="0" w:color="FFFFFF" w:themeColor="background1"/>
              <w:right w:val="single" w:sz="4" w:space="0" w:color="FFFFFF" w:themeColor="background1"/>
            </w:tcBorders>
            <w:shd w:val="clear" w:color="auto" w:fill="27A096"/>
            <w:noWrap/>
          </w:tcPr>
          <w:p w14:paraId="459A73A3" w14:textId="13C4BCF9"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803</w:t>
            </w:r>
          </w:p>
        </w:tc>
        <w:tc>
          <w:tcPr>
            <w:tcW w:w="1184" w:type="dxa"/>
            <w:tcBorders>
              <w:left w:val="single" w:sz="4" w:space="0" w:color="FFFFFF" w:themeColor="background1"/>
            </w:tcBorders>
            <w:shd w:val="clear" w:color="auto" w:fill="27A096"/>
            <w:noWrap/>
          </w:tcPr>
          <w:p w14:paraId="5152FD45" w14:textId="7FD8166D"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361</w:t>
            </w:r>
          </w:p>
        </w:tc>
      </w:tr>
      <w:tr w:rsidR="00A3506D" w:rsidRPr="00A4201C" w14:paraId="7FF8F72F" w14:textId="77777777" w:rsidTr="00251C7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21" w:type="dxa"/>
          </w:tcPr>
          <w:p w14:paraId="2A59A927" w14:textId="0B5D4510" w:rsidR="00A3506D" w:rsidRPr="00A4201C" w:rsidRDefault="00A3506D" w:rsidP="00BF4DEB">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Struggled to pay gas/electric bills</w:t>
            </w:r>
          </w:p>
        </w:tc>
        <w:tc>
          <w:tcPr>
            <w:tcW w:w="1462" w:type="dxa"/>
            <w:noWrap/>
            <w:hideMark/>
          </w:tcPr>
          <w:p w14:paraId="7B130075" w14:textId="1FD786C3"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14.3</w:t>
            </w:r>
          </w:p>
        </w:tc>
        <w:tc>
          <w:tcPr>
            <w:tcW w:w="1274" w:type="dxa"/>
            <w:noWrap/>
            <w:hideMark/>
          </w:tcPr>
          <w:p w14:paraId="23057D8B"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23.9</w:t>
            </w:r>
          </w:p>
        </w:tc>
        <w:tc>
          <w:tcPr>
            <w:tcW w:w="960" w:type="dxa"/>
            <w:tcBorders>
              <w:top w:val="single" w:sz="4" w:space="0" w:color="FFFFFF" w:themeColor="background1"/>
            </w:tcBorders>
            <w:noWrap/>
            <w:hideMark/>
          </w:tcPr>
          <w:p w14:paraId="24AE0CD9"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8.1</w:t>
            </w:r>
          </w:p>
        </w:tc>
        <w:tc>
          <w:tcPr>
            <w:tcW w:w="960" w:type="dxa"/>
            <w:noWrap/>
            <w:hideMark/>
          </w:tcPr>
          <w:p w14:paraId="442FA205"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14.4</w:t>
            </w:r>
          </w:p>
        </w:tc>
        <w:tc>
          <w:tcPr>
            <w:tcW w:w="960" w:type="dxa"/>
            <w:noWrap/>
            <w:hideMark/>
          </w:tcPr>
          <w:p w14:paraId="726774B4"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13.6</w:t>
            </w:r>
          </w:p>
        </w:tc>
        <w:tc>
          <w:tcPr>
            <w:tcW w:w="1184" w:type="dxa"/>
            <w:noWrap/>
            <w:hideMark/>
          </w:tcPr>
          <w:p w14:paraId="05F503E5"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19.9</w:t>
            </w:r>
          </w:p>
        </w:tc>
      </w:tr>
      <w:tr w:rsidR="00A3506D" w:rsidRPr="00A4201C" w14:paraId="08621BE1" w14:textId="77777777" w:rsidTr="00251C7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21" w:type="dxa"/>
          </w:tcPr>
          <w:p w14:paraId="6B9874E3" w14:textId="142F39CD" w:rsidR="00A3506D" w:rsidRPr="00A4201C" w:rsidRDefault="00A3506D" w:rsidP="00BF4DEB">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Purposely not put the heating on because of the cost</w:t>
            </w:r>
          </w:p>
        </w:tc>
        <w:tc>
          <w:tcPr>
            <w:tcW w:w="1462" w:type="dxa"/>
            <w:noWrap/>
            <w:hideMark/>
          </w:tcPr>
          <w:p w14:paraId="0D2FB220" w14:textId="34458F55"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37.3</w:t>
            </w:r>
          </w:p>
        </w:tc>
        <w:tc>
          <w:tcPr>
            <w:tcW w:w="1274" w:type="dxa"/>
            <w:noWrap/>
            <w:hideMark/>
          </w:tcPr>
          <w:p w14:paraId="79D12666"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43.1</w:t>
            </w:r>
          </w:p>
        </w:tc>
        <w:tc>
          <w:tcPr>
            <w:tcW w:w="960" w:type="dxa"/>
            <w:noWrap/>
            <w:hideMark/>
          </w:tcPr>
          <w:p w14:paraId="67BB20C5"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32.3</w:t>
            </w:r>
          </w:p>
        </w:tc>
        <w:tc>
          <w:tcPr>
            <w:tcW w:w="960" w:type="dxa"/>
            <w:noWrap/>
            <w:hideMark/>
          </w:tcPr>
          <w:p w14:paraId="10E52061"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40.5</w:t>
            </w:r>
          </w:p>
        </w:tc>
        <w:tc>
          <w:tcPr>
            <w:tcW w:w="960" w:type="dxa"/>
            <w:noWrap/>
            <w:hideMark/>
          </w:tcPr>
          <w:p w14:paraId="4117D18D"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32.6</w:t>
            </w:r>
          </w:p>
        </w:tc>
        <w:tc>
          <w:tcPr>
            <w:tcW w:w="1184" w:type="dxa"/>
            <w:noWrap/>
            <w:hideMark/>
          </w:tcPr>
          <w:p w14:paraId="49CEDD6C"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35.5</w:t>
            </w:r>
          </w:p>
        </w:tc>
      </w:tr>
      <w:tr w:rsidR="00A3506D" w:rsidRPr="00A4201C" w14:paraId="3185AB54" w14:textId="77777777" w:rsidTr="00251C7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21" w:type="dxa"/>
          </w:tcPr>
          <w:p w14:paraId="779BE555" w14:textId="72C92FC8" w:rsidR="00A3506D" w:rsidRPr="00A4201C" w:rsidRDefault="00A3506D" w:rsidP="00BF4DEB">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Been cut off from the electricity/gas supply</w:t>
            </w:r>
          </w:p>
        </w:tc>
        <w:tc>
          <w:tcPr>
            <w:tcW w:w="1462" w:type="dxa"/>
            <w:noWrap/>
            <w:hideMark/>
          </w:tcPr>
          <w:p w14:paraId="36D43BA3" w14:textId="298893D4"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1.4</w:t>
            </w:r>
          </w:p>
        </w:tc>
        <w:tc>
          <w:tcPr>
            <w:tcW w:w="1274" w:type="dxa"/>
            <w:noWrap/>
            <w:hideMark/>
          </w:tcPr>
          <w:p w14:paraId="0700BF33"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3.9</w:t>
            </w:r>
          </w:p>
        </w:tc>
        <w:tc>
          <w:tcPr>
            <w:tcW w:w="960" w:type="dxa"/>
            <w:noWrap/>
            <w:hideMark/>
          </w:tcPr>
          <w:p w14:paraId="42B3B8FB"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0.4</w:t>
            </w:r>
          </w:p>
        </w:tc>
        <w:tc>
          <w:tcPr>
            <w:tcW w:w="960" w:type="dxa"/>
            <w:noWrap/>
            <w:hideMark/>
          </w:tcPr>
          <w:p w14:paraId="03CC4A88"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1.8</w:t>
            </w:r>
          </w:p>
        </w:tc>
        <w:tc>
          <w:tcPr>
            <w:tcW w:w="960" w:type="dxa"/>
            <w:noWrap/>
            <w:hideMark/>
          </w:tcPr>
          <w:p w14:paraId="4F53F29C"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1.0</w:t>
            </w:r>
          </w:p>
        </w:tc>
        <w:tc>
          <w:tcPr>
            <w:tcW w:w="1184" w:type="dxa"/>
            <w:noWrap/>
            <w:hideMark/>
          </w:tcPr>
          <w:p w14:paraId="628F3525"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3.3</w:t>
            </w:r>
          </w:p>
        </w:tc>
      </w:tr>
      <w:tr w:rsidR="00A3506D" w:rsidRPr="00A4201C" w14:paraId="1B6374FD" w14:textId="77777777" w:rsidTr="00251C7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21" w:type="dxa"/>
          </w:tcPr>
          <w:p w14:paraId="0143155A" w14:textId="2B3B0258" w:rsidR="00A3506D" w:rsidRPr="00A4201C" w:rsidRDefault="00A3506D" w:rsidP="00BF4DEB">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Received fuel vouchers from a charity</w:t>
            </w:r>
          </w:p>
        </w:tc>
        <w:tc>
          <w:tcPr>
            <w:tcW w:w="1462" w:type="dxa"/>
            <w:noWrap/>
            <w:hideMark/>
          </w:tcPr>
          <w:p w14:paraId="700A8E14" w14:textId="10ED78E1"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0.9</w:t>
            </w:r>
          </w:p>
        </w:tc>
        <w:tc>
          <w:tcPr>
            <w:tcW w:w="1274" w:type="dxa"/>
            <w:noWrap/>
            <w:hideMark/>
          </w:tcPr>
          <w:p w14:paraId="5FF989ED"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1.2</w:t>
            </w:r>
          </w:p>
        </w:tc>
        <w:tc>
          <w:tcPr>
            <w:tcW w:w="960" w:type="dxa"/>
            <w:noWrap/>
            <w:hideMark/>
          </w:tcPr>
          <w:p w14:paraId="032D4243"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0.5</w:t>
            </w:r>
          </w:p>
        </w:tc>
        <w:tc>
          <w:tcPr>
            <w:tcW w:w="960" w:type="dxa"/>
            <w:noWrap/>
            <w:hideMark/>
          </w:tcPr>
          <w:p w14:paraId="7A53ACCC"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1.1</w:t>
            </w:r>
          </w:p>
        </w:tc>
        <w:tc>
          <w:tcPr>
            <w:tcW w:w="960" w:type="dxa"/>
            <w:noWrap/>
            <w:hideMark/>
          </w:tcPr>
          <w:p w14:paraId="7719119C"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0.9</w:t>
            </w:r>
          </w:p>
        </w:tc>
        <w:tc>
          <w:tcPr>
            <w:tcW w:w="1184" w:type="dxa"/>
            <w:noWrap/>
            <w:hideMark/>
          </w:tcPr>
          <w:p w14:paraId="17C5760D"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1.4</w:t>
            </w:r>
          </w:p>
        </w:tc>
      </w:tr>
      <w:tr w:rsidR="00A3506D" w:rsidRPr="00A4201C" w14:paraId="7EB3B890" w14:textId="77777777" w:rsidTr="00251C7A">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21" w:type="dxa"/>
          </w:tcPr>
          <w:p w14:paraId="0E79B50F" w14:textId="11D5B905" w:rsidR="00A3506D" w:rsidRPr="00A4201C" w:rsidRDefault="00A3506D" w:rsidP="00BF4DEB">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Applied for support to pay for gas/electric</w:t>
            </w:r>
          </w:p>
        </w:tc>
        <w:tc>
          <w:tcPr>
            <w:tcW w:w="1462" w:type="dxa"/>
            <w:noWrap/>
            <w:hideMark/>
          </w:tcPr>
          <w:p w14:paraId="518BC342" w14:textId="0F78203E"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3.4</w:t>
            </w:r>
          </w:p>
        </w:tc>
        <w:tc>
          <w:tcPr>
            <w:tcW w:w="1274" w:type="dxa"/>
            <w:noWrap/>
            <w:hideMark/>
          </w:tcPr>
          <w:p w14:paraId="79CEA166"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7.5</w:t>
            </w:r>
          </w:p>
        </w:tc>
        <w:tc>
          <w:tcPr>
            <w:tcW w:w="960" w:type="dxa"/>
            <w:noWrap/>
            <w:hideMark/>
          </w:tcPr>
          <w:p w14:paraId="0712D1E0"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1.6</w:t>
            </w:r>
          </w:p>
        </w:tc>
        <w:tc>
          <w:tcPr>
            <w:tcW w:w="960" w:type="dxa"/>
            <w:noWrap/>
            <w:hideMark/>
          </w:tcPr>
          <w:p w14:paraId="780A2FC0"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3.8</w:t>
            </w:r>
          </w:p>
        </w:tc>
        <w:tc>
          <w:tcPr>
            <w:tcW w:w="960" w:type="dxa"/>
            <w:noWrap/>
            <w:hideMark/>
          </w:tcPr>
          <w:p w14:paraId="39D6CD7D"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3.2</w:t>
            </w:r>
          </w:p>
        </w:tc>
        <w:tc>
          <w:tcPr>
            <w:tcW w:w="1184" w:type="dxa"/>
            <w:noWrap/>
            <w:hideMark/>
          </w:tcPr>
          <w:p w14:paraId="00960E41" w14:textId="77777777" w:rsidR="00A3506D" w:rsidRPr="00A4201C" w:rsidRDefault="00A3506D" w:rsidP="00AB0BE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5.5</w:t>
            </w:r>
          </w:p>
        </w:tc>
      </w:tr>
      <w:tr w:rsidR="00A3506D" w:rsidRPr="00A4201C" w14:paraId="0F3BC6F2" w14:textId="77777777" w:rsidTr="00251C7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221" w:type="dxa"/>
          </w:tcPr>
          <w:p w14:paraId="0FD5EC10" w14:textId="4F27C07E" w:rsidR="00A3506D" w:rsidRPr="00A4201C" w:rsidRDefault="00A3506D" w:rsidP="00BF4DEB">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None of these</w:t>
            </w:r>
          </w:p>
        </w:tc>
        <w:tc>
          <w:tcPr>
            <w:tcW w:w="1462" w:type="dxa"/>
            <w:noWrap/>
            <w:hideMark/>
          </w:tcPr>
          <w:p w14:paraId="4FBC63E6" w14:textId="51AA5D9B"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58.6</w:t>
            </w:r>
          </w:p>
        </w:tc>
        <w:tc>
          <w:tcPr>
            <w:tcW w:w="1274" w:type="dxa"/>
            <w:noWrap/>
            <w:hideMark/>
          </w:tcPr>
          <w:p w14:paraId="09514480"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49.4</w:t>
            </w:r>
          </w:p>
        </w:tc>
        <w:tc>
          <w:tcPr>
            <w:tcW w:w="960" w:type="dxa"/>
            <w:noWrap/>
            <w:hideMark/>
          </w:tcPr>
          <w:p w14:paraId="0DBDA317"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65.2</w:t>
            </w:r>
          </w:p>
        </w:tc>
        <w:tc>
          <w:tcPr>
            <w:tcW w:w="960" w:type="dxa"/>
            <w:noWrap/>
            <w:hideMark/>
          </w:tcPr>
          <w:p w14:paraId="3F2672DC"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55.6</w:t>
            </w:r>
          </w:p>
        </w:tc>
        <w:tc>
          <w:tcPr>
            <w:tcW w:w="960" w:type="dxa"/>
            <w:noWrap/>
            <w:hideMark/>
          </w:tcPr>
          <w:p w14:paraId="41114307"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63.0</w:t>
            </w:r>
          </w:p>
        </w:tc>
        <w:tc>
          <w:tcPr>
            <w:tcW w:w="1184" w:type="dxa"/>
            <w:noWrap/>
            <w:hideMark/>
          </w:tcPr>
          <w:p w14:paraId="4E454CF7" w14:textId="77777777" w:rsidR="00A3506D" w:rsidRPr="00A4201C" w:rsidRDefault="00A3506D" w:rsidP="00AB0BEF">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56.0</w:t>
            </w:r>
          </w:p>
        </w:tc>
      </w:tr>
    </w:tbl>
    <w:p w14:paraId="6D949495" w14:textId="77777777" w:rsidR="00D31303" w:rsidRPr="00BA50FD" w:rsidRDefault="00D31303" w:rsidP="00D31303">
      <w:pPr>
        <w:rPr>
          <w:sz w:val="24"/>
          <w:szCs w:val="24"/>
        </w:rPr>
      </w:pPr>
      <w:r w:rsidRPr="00BA50FD">
        <w:rPr>
          <w:i/>
          <w:sz w:val="24"/>
          <w:szCs w:val="24"/>
        </w:rPr>
        <w:t>Respondents could select multiple options so the total will exceed 100%</w:t>
      </w:r>
      <w:r>
        <w:rPr>
          <w:i/>
          <w:sz w:val="24"/>
          <w:szCs w:val="24"/>
        </w:rPr>
        <w:t>.</w:t>
      </w:r>
    </w:p>
    <w:p w14:paraId="68F9941D" w14:textId="77777777" w:rsidR="00393F59" w:rsidRDefault="00393F59" w:rsidP="00FB548C"/>
    <w:tbl>
      <w:tblPr>
        <w:tblStyle w:val="GridTable5Dark-Accent6"/>
        <w:tblW w:w="9769" w:type="dxa"/>
        <w:tblLook w:val="04A0" w:firstRow="1" w:lastRow="0" w:firstColumn="1" w:lastColumn="0" w:noHBand="0" w:noVBand="1"/>
      </w:tblPr>
      <w:tblGrid>
        <w:gridCol w:w="2405"/>
        <w:gridCol w:w="1462"/>
        <w:gridCol w:w="1373"/>
        <w:gridCol w:w="1002"/>
        <w:gridCol w:w="1135"/>
        <w:gridCol w:w="1384"/>
        <w:gridCol w:w="1008"/>
      </w:tblGrid>
      <w:tr w:rsidR="00BF4DEB" w:rsidRPr="00A4201C" w14:paraId="0C690843" w14:textId="77777777" w:rsidTr="00A4201C">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tcBorders>
              <w:right w:val="single" w:sz="4" w:space="0" w:color="FFFFFF" w:themeColor="background1"/>
            </w:tcBorders>
          </w:tcPr>
          <w:p w14:paraId="551EE40F" w14:textId="77777777" w:rsidR="00BF4DEB" w:rsidRPr="00A4201C" w:rsidRDefault="00BF4DEB" w:rsidP="00150AB2">
            <w:pPr>
              <w:spacing w:after="0" w:line="240" w:lineRule="auto"/>
              <w:rPr>
                <w:rFonts w:ascii="Calibri" w:eastAsia="Times New Roman" w:hAnsi="Calibri" w:cs="Calibri"/>
                <w:sz w:val="24"/>
                <w:szCs w:val="24"/>
                <w:lang w:eastAsia="en-GB"/>
              </w:rPr>
            </w:pPr>
          </w:p>
        </w:tc>
        <w:tc>
          <w:tcPr>
            <w:tcW w:w="1462" w:type="dxa"/>
            <w:tcBorders>
              <w:left w:val="single" w:sz="4" w:space="0" w:color="FFFFFF" w:themeColor="background1"/>
              <w:right w:val="single" w:sz="4" w:space="0" w:color="FFFFFF" w:themeColor="background1"/>
            </w:tcBorders>
            <w:noWrap/>
            <w:hideMark/>
          </w:tcPr>
          <w:p w14:paraId="1D1FFD66" w14:textId="77777777" w:rsidR="00BF4DEB" w:rsidRPr="00A4201C" w:rsidRDefault="00BF4DEB"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All respondents</w:t>
            </w:r>
          </w:p>
        </w:tc>
        <w:tc>
          <w:tcPr>
            <w:tcW w:w="1373" w:type="dxa"/>
            <w:tcBorders>
              <w:left w:val="single" w:sz="4" w:space="0" w:color="FFFFFF" w:themeColor="background1"/>
            </w:tcBorders>
            <w:noWrap/>
            <w:hideMark/>
          </w:tcPr>
          <w:p w14:paraId="129CB5AF" w14:textId="77777777" w:rsidR="00BF4DEB" w:rsidRPr="00A4201C" w:rsidRDefault="00BF4DEB"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 xml:space="preserve">Identify as disabled </w:t>
            </w:r>
          </w:p>
        </w:tc>
        <w:tc>
          <w:tcPr>
            <w:tcW w:w="1002" w:type="dxa"/>
            <w:noWrap/>
            <w:hideMark/>
          </w:tcPr>
          <w:p w14:paraId="20F2B4F2" w14:textId="77777777" w:rsidR="00BF4DEB" w:rsidRPr="00A4201C" w:rsidRDefault="00BF4DEB"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 xml:space="preserve">Welsh speaker </w:t>
            </w:r>
          </w:p>
        </w:tc>
        <w:tc>
          <w:tcPr>
            <w:tcW w:w="1135" w:type="dxa"/>
            <w:tcBorders>
              <w:right w:val="single" w:sz="4" w:space="0" w:color="FFFFFF" w:themeColor="background1"/>
            </w:tcBorders>
            <w:noWrap/>
            <w:hideMark/>
          </w:tcPr>
          <w:p w14:paraId="1A146E80" w14:textId="77777777" w:rsidR="00BF4DEB" w:rsidRPr="00A4201C" w:rsidRDefault="00BF4DEB"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 xml:space="preserve">Southern Arc </w:t>
            </w:r>
          </w:p>
        </w:tc>
        <w:tc>
          <w:tcPr>
            <w:tcW w:w="1384" w:type="dxa"/>
            <w:tcBorders>
              <w:left w:val="single" w:sz="4" w:space="0" w:color="FFFFFF" w:themeColor="background1"/>
              <w:right w:val="single" w:sz="4" w:space="0" w:color="FFFFFF" w:themeColor="background1"/>
            </w:tcBorders>
            <w:noWrap/>
            <w:hideMark/>
          </w:tcPr>
          <w:p w14:paraId="1CDFDC06" w14:textId="235351F4" w:rsidR="00BF4DEB" w:rsidRPr="00A4201C" w:rsidRDefault="00BF4DEB"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Children in household</w:t>
            </w:r>
          </w:p>
        </w:tc>
        <w:tc>
          <w:tcPr>
            <w:tcW w:w="1008" w:type="dxa"/>
            <w:tcBorders>
              <w:left w:val="single" w:sz="4" w:space="0" w:color="FFFFFF" w:themeColor="background1"/>
            </w:tcBorders>
            <w:noWrap/>
            <w:hideMark/>
          </w:tcPr>
          <w:p w14:paraId="53089C82" w14:textId="23F290FC" w:rsidR="00BF4DEB" w:rsidRPr="00A4201C" w:rsidRDefault="00BF4DEB" w:rsidP="00150AB2">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A4201C">
              <w:rPr>
                <w:rFonts w:ascii="Calibri" w:eastAsia="Times New Roman" w:hAnsi="Calibri" w:cs="Calibri"/>
                <w:sz w:val="24"/>
                <w:szCs w:val="24"/>
                <w:lang w:eastAsia="en-GB"/>
              </w:rPr>
              <w:t xml:space="preserve">LGBTQ+ </w:t>
            </w:r>
          </w:p>
        </w:tc>
      </w:tr>
      <w:tr w:rsidR="00BF4DEB" w:rsidRPr="00A4201C" w14:paraId="67B0D6C1" w14:textId="77777777" w:rsidTr="00A4201C">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tcBorders>
              <w:right w:val="single" w:sz="4" w:space="0" w:color="FFFFFF" w:themeColor="background1"/>
            </w:tcBorders>
            <w:shd w:val="clear" w:color="auto" w:fill="27A096"/>
          </w:tcPr>
          <w:p w14:paraId="346EAE6F" w14:textId="77777777" w:rsidR="00BF4DEB" w:rsidRPr="00A4201C" w:rsidRDefault="00BF4DEB" w:rsidP="00150AB2">
            <w:pPr>
              <w:spacing w:after="0" w:line="240" w:lineRule="auto"/>
              <w:rPr>
                <w:rFonts w:ascii="Calibri" w:hAnsi="Calibri" w:cs="Calibri"/>
                <w:color w:val="FFFFFF" w:themeColor="background1"/>
                <w:sz w:val="24"/>
                <w:szCs w:val="24"/>
              </w:rPr>
            </w:pPr>
            <w:r w:rsidRPr="00A4201C">
              <w:rPr>
                <w:rFonts w:ascii="Calibri" w:hAnsi="Calibri" w:cs="Calibri"/>
                <w:color w:val="FFFFFF" w:themeColor="background1"/>
                <w:sz w:val="24"/>
                <w:szCs w:val="24"/>
              </w:rPr>
              <w:t>Base</w:t>
            </w:r>
          </w:p>
        </w:tc>
        <w:tc>
          <w:tcPr>
            <w:tcW w:w="1462" w:type="dxa"/>
            <w:tcBorders>
              <w:left w:val="single" w:sz="4" w:space="0" w:color="FFFFFF" w:themeColor="background1"/>
              <w:right w:val="single" w:sz="4" w:space="0" w:color="FFFFFF" w:themeColor="background1"/>
            </w:tcBorders>
            <w:shd w:val="clear" w:color="auto" w:fill="27A096"/>
            <w:noWrap/>
          </w:tcPr>
          <w:p w14:paraId="1526A5BA"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2075</w:t>
            </w:r>
          </w:p>
        </w:tc>
        <w:tc>
          <w:tcPr>
            <w:tcW w:w="1373" w:type="dxa"/>
            <w:tcBorders>
              <w:left w:val="single" w:sz="4" w:space="0" w:color="FFFFFF" w:themeColor="background1"/>
            </w:tcBorders>
            <w:shd w:val="clear" w:color="auto" w:fill="27A096"/>
            <w:noWrap/>
          </w:tcPr>
          <w:p w14:paraId="65B9F4B5"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600</w:t>
            </w:r>
          </w:p>
        </w:tc>
        <w:tc>
          <w:tcPr>
            <w:tcW w:w="1002" w:type="dxa"/>
            <w:shd w:val="clear" w:color="auto" w:fill="27A096"/>
            <w:noWrap/>
          </w:tcPr>
          <w:p w14:paraId="29ED9F9E"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176</w:t>
            </w:r>
          </w:p>
        </w:tc>
        <w:tc>
          <w:tcPr>
            <w:tcW w:w="1135" w:type="dxa"/>
            <w:tcBorders>
              <w:right w:val="single" w:sz="4" w:space="0" w:color="FFFFFF" w:themeColor="background1"/>
            </w:tcBorders>
            <w:shd w:val="clear" w:color="auto" w:fill="27A096"/>
            <w:noWrap/>
          </w:tcPr>
          <w:p w14:paraId="1C113E67"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613</w:t>
            </w:r>
          </w:p>
        </w:tc>
        <w:tc>
          <w:tcPr>
            <w:tcW w:w="1384" w:type="dxa"/>
            <w:tcBorders>
              <w:left w:val="single" w:sz="4" w:space="0" w:color="FFFFFF" w:themeColor="background1"/>
              <w:right w:val="single" w:sz="4" w:space="0" w:color="FFFFFF" w:themeColor="background1"/>
            </w:tcBorders>
            <w:shd w:val="clear" w:color="auto" w:fill="27A096"/>
            <w:noWrap/>
          </w:tcPr>
          <w:p w14:paraId="5C93AC44"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399</w:t>
            </w:r>
          </w:p>
        </w:tc>
        <w:tc>
          <w:tcPr>
            <w:tcW w:w="1008" w:type="dxa"/>
            <w:tcBorders>
              <w:left w:val="single" w:sz="4" w:space="0" w:color="FFFFFF" w:themeColor="background1"/>
            </w:tcBorders>
            <w:shd w:val="clear" w:color="auto" w:fill="27A096"/>
            <w:noWrap/>
          </w:tcPr>
          <w:p w14:paraId="2844850C"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A4201C">
              <w:rPr>
                <w:rFonts w:ascii="Calibri" w:eastAsia="Times New Roman" w:hAnsi="Calibri" w:cs="Calibri"/>
                <w:b/>
                <w:bCs/>
                <w:color w:val="FFFFFF" w:themeColor="background1"/>
                <w:sz w:val="24"/>
                <w:szCs w:val="24"/>
                <w:lang w:eastAsia="en-GB"/>
              </w:rPr>
              <w:t>217</w:t>
            </w:r>
          </w:p>
        </w:tc>
      </w:tr>
      <w:tr w:rsidR="00BF4DEB" w:rsidRPr="00A4201C" w14:paraId="37E42CF1" w14:textId="77777777" w:rsidTr="00A4201C">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tcPr>
          <w:p w14:paraId="062B8933" w14:textId="77777777" w:rsidR="00BF4DEB" w:rsidRPr="00A4201C" w:rsidRDefault="00BF4DEB" w:rsidP="00150AB2">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Struggled to pay gas/electric bills</w:t>
            </w:r>
          </w:p>
        </w:tc>
        <w:tc>
          <w:tcPr>
            <w:tcW w:w="1462" w:type="dxa"/>
            <w:noWrap/>
            <w:hideMark/>
          </w:tcPr>
          <w:p w14:paraId="4F3B3042"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14.3</w:t>
            </w:r>
          </w:p>
        </w:tc>
        <w:tc>
          <w:tcPr>
            <w:tcW w:w="1373" w:type="dxa"/>
            <w:noWrap/>
            <w:hideMark/>
          </w:tcPr>
          <w:p w14:paraId="5D83951D"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21.7</w:t>
            </w:r>
          </w:p>
        </w:tc>
        <w:tc>
          <w:tcPr>
            <w:tcW w:w="1002" w:type="dxa"/>
            <w:noWrap/>
            <w:hideMark/>
          </w:tcPr>
          <w:p w14:paraId="1BFC5699"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13.6</w:t>
            </w:r>
          </w:p>
        </w:tc>
        <w:tc>
          <w:tcPr>
            <w:tcW w:w="1135" w:type="dxa"/>
            <w:noWrap/>
            <w:hideMark/>
          </w:tcPr>
          <w:p w14:paraId="3A92F5FD"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21.7</w:t>
            </w:r>
          </w:p>
        </w:tc>
        <w:tc>
          <w:tcPr>
            <w:tcW w:w="1384" w:type="dxa"/>
            <w:noWrap/>
            <w:hideMark/>
          </w:tcPr>
          <w:p w14:paraId="32F3AC8C"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22.6</w:t>
            </w:r>
          </w:p>
        </w:tc>
        <w:tc>
          <w:tcPr>
            <w:tcW w:w="1008" w:type="dxa"/>
            <w:noWrap/>
            <w:hideMark/>
          </w:tcPr>
          <w:p w14:paraId="492F5532"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19.4</w:t>
            </w:r>
          </w:p>
        </w:tc>
      </w:tr>
      <w:tr w:rsidR="00BF4DEB" w:rsidRPr="00A4201C" w14:paraId="25236B19" w14:textId="77777777" w:rsidTr="00A4201C">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tcPr>
          <w:p w14:paraId="479CE1DB" w14:textId="77777777" w:rsidR="00BF4DEB" w:rsidRPr="00A4201C" w:rsidRDefault="00BF4DEB" w:rsidP="00150AB2">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Purposely not put the heating on because of the cost</w:t>
            </w:r>
          </w:p>
        </w:tc>
        <w:tc>
          <w:tcPr>
            <w:tcW w:w="1462" w:type="dxa"/>
            <w:noWrap/>
            <w:hideMark/>
          </w:tcPr>
          <w:p w14:paraId="68917343"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37.3</w:t>
            </w:r>
          </w:p>
        </w:tc>
        <w:tc>
          <w:tcPr>
            <w:tcW w:w="1373" w:type="dxa"/>
            <w:noWrap/>
            <w:hideMark/>
          </w:tcPr>
          <w:p w14:paraId="4297F09A"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54.7</w:t>
            </w:r>
          </w:p>
        </w:tc>
        <w:tc>
          <w:tcPr>
            <w:tcW w:w="1002" w:type="dxa"/>
            <w:noWrap/>
            <w:hideMark/>
          </w:tcPr>
          <w:p w14:paraId="59F6299F"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35.2</w:t>
            </w:r>
          </w:p>
        </w:tc>
        <w:tc>
          <w:tcPr>
            <w:tcW w:w="1135" w:type="dxa"/>
            <w:noWrap/>
            <w:hideMark/>
          </w:tcPr>
          <w:p w14:paraId="53A7A542"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43.2</w:t>
            </w:r>
          </w:p>
        </w:tc>
        <w:tc>
          <w:tcPr>
            <w:tcW w:w="1384" w:type="dxa"/>
            <w:noWrap/>
            <w:hideMark/>
          </w:tcPr>
          <w:p w14:paraId="617BAF6A"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41.6</w:t>
            </w:r>
          </w:p>
        </w:tc>
        <w:tc>
          <w:tcPr>
            <w:tcW w:w="1008" w:type="dxa"/>
            <w:noWrap/>
            <w:hideMark/>
          </w:tcPr>
          <w:p w14:paraId="61055890"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40.6</w:t>
            </w:r>
          </w:p>
        </w:tc>
      </w:tr>
      <w:tr w:rsidR="00BF4DEB" w:rsidRPr="00A4201C" w14:paraId="299A2A8A" w14:textId="77777777" w:rsidTr="00A4201C">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tcPr>
          <w:p w14:paraId="5AD06F4E" w14:textId="77777777" w:rsidR="00BF4DEB" w:rsidRPr="00A4201C" w:rsidRDefault="00BF4DEB" w:rsidP="00150AB2">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Been cut off from the electricity/gas supply</w:t>
            </w:r>
          </w:p>
        </w:tc>
        <w:tc>
          <w:tcPr>
            <w:tcW w:w="1462" w:type="dxa"/>
            <w:noWrap/>
            <w:hideMark/>
          </w:tcPr>
          <w:p w14:paraId="094AD948"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1.4</w:t>
            </w:r>
          </w:p>
        </w:tc>
        <w:tc>
          <w:tcPr>
            <w:tcW w:w="1373" w:type="dxa"/>
            <w:noWrap/>
            <w:hideMark/>
          </w:tcPr>
          <w:p w14:paraId="2C0129C2"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2.7</w:t>
            </w:r>
          </w:p>
        </w:tc>
        <w:tc>
          <w:tcPr>
            <w:tcW w:w="1002" w:type="dxa"/>
            <w:noWrap/>
            <w:hideMark/>
          </w:tcPr>
          <w:p w14:paraId="43ABD4EA"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1.7</w:t>
            </w:r>
          </w:p>
        </w:tc>
        <w:tc>
          <w:tcPr>
            <w:tcW w:w="1135" w:type="dxa"/>
            <w:noWrap/>
            <w:hideMark/>
          </w:tcPr>
          <w:p w14:paraId="3213DBE4"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2.4</w:t>
            </w:r>
          </w:p>
        </w:tc>
        <w:tc>
          <w:tcPr>
            <w:tcW w:w="1384" w:type="dxa"/>
            <w:noWrap/>
            <w:hideMark/>
          </w:tcPr>
          <w:p w14:paraId="3EE78D39"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2.5</w:t>
            </w:r>
          </w:p>
        </w:tc>
        <w:tc>
          <w:tcPr>
            <w:tcW w:w="1008" w:type="dxa"/>
            <w:noWrap/>
            <w:hideMark/>
          </w:tcPr>
          <w:p w14:paraId="5421A3EA"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3.7</w:t>
            </w:r>
          </w:p>
        </w:tc>
      </w:tr>
      <w:tr w:rsidR="00BF4DEB" w:rsidRPr="00A4201C" w14:paraId="525394BE" w14:textId="77777777" w:rsidTr="00A4201C">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tcPr>
          <w:p w14:paraId="1A5EC481" w14:textId="77777777" w:rsidR="00BF4DEB" w:rsidRPr="00A4201C" w:rsidRDefault="00BF4DEB" w:rsidP="00150AB2">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Received fuel vouchers from a charity</w:t>
            </w:r>
          </w:p>
        </w:tc>
        <w:tc>
          <w:tcPr>
            <w:tcW w:w="1462" w:type="dxa"/>
            <w:noWrap/>
            <w:hideMark/>
          </w:tcPr>
          <w:p w14:paraId="40A55092"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0.9</w:t>
            </w:r>
          </w:p>
        </w:tc>
        <w:tc>
          <w:tcPr>
            <w:tcW w:w="1373" w:type="dxa"/>
            <w:noWrap/>
            <w:hideMark/>
          </w:tcPr>
          <w:p w14:paraId="3A152651"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1.7</w:t>
            </w:r>
          </w:p>
        </w:tc>
        <w:tc>
          <w:tcPr>
            <w:tcW w:w="1002" w:type="dxa"/>
            <w:noWrap/>
            <w:hideMark/>
          </w:tcPr>
          <w:p w14:paraId="586BC4AC"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1.1</w:t>
            </w:r>
          </w:p>
        </w:tc>
        <w:tc>
          <w:tcPr>
            <w:tcW w:w="1135" w:type="dxa"/>
            <w:noWrap/>
            <w:hideMark/>
          </w:tcPr>
          <w:p w14:paraId="3964CCC2"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2.1</w:t>
            </w:r>
          </w:p>
        </w:tc>
        <w:tc>
          <w:tcPr>
            <w:tcW w:w="1384" w:type="dxa"/>
            <w:noWrap/>
            <w:hideMark/>
          </w:tcPr>
          <w:p w14:paraId="6B0FF2E2"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1.0</w:t>
            </w:r>
          </w:p>
        </w:tc>
        <w:tc>
          <w:tcPr>
            <w:tcW w:w="1008" w:type="dxa"/>
            <w:noWrap/>
            <w:hideMark/>
          </w:tcPr>
          <w:p w14:paraId="5DE5C215"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3.2</w:t>
            </w:r>
          </w:p>
        </w:tc>
      </w:tr>
      <w:tr w:rsidR="00BF4DEB" w:rsidRPr="00A4201C" w14:paraId="3C3C8F71" w14:textId="77777777" w:rsidTr="00A4201C">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tcPr>
          <w:p w14:paraId="6B7E1330" w14:textId="77777777" w:rsidR="00BF4DEB" w:rsidRPr="00A4201C" w:rsidRDefault="00BF4DEB" w:rsidP="00150AB2">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Applied for support to pay for gas/electric</w:t>
            </w:r>
          </w:p>
        </w:tc>
        <w:tc>
          <w:tcPr>
            <w:tcW w:w="1462" w:type="dxa"/>
            <w:noWrap/>
            <w:hideMark/>
          </w:tcPr>
          <w:p w14:paraId="5EB3144B"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3.4</w:t>
            </w:r>
          </w:p>
        </w:tc>
        <w:tc>
          <w:tcPr>
            <w:tcW w:w="1373" w:type="dxa"/>
            <w:noWrap/>
            <w:hideMark/>
          </w:tcPr>
          <w:p w14:paraId="523C6A35"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4.3</w:t>
            </w:r>
          </w:p>
        </w:tc>
        <w:tc>
          <w:tcPr>
            <w:tcW w:w="1002" w:type="dxa"/>
            <w:noWrap/>
            <w:hideMark/>
          </w:tcPr>
          <w:p w14:paraId="72C36178"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2.3</w:t>
            </w:r>
          </w:p>
        </w:tc>
        <w:tc>
          <w:tcPr>
            <w:tcW w:w="1135" w:type="dxa"/>
            <w:noWrap/>
            <w:hideMark/>
          </w:tcPr>
          <w:p w14:paraId="4C7F4037"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4.9</w:t>
            </w:r>
          </w:p>
        </w:tc>
        <w:tc>
          <w:tcPr>
            <w:tcW w:w="1384" w:type="dxa"/>
            <w:noWrap/>
            <w:hideMark/>
          </w:tcPr>
          <w:p w14:paraId="48CF4F21"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5.8</w:t>
            </w:r>
          </w:p>
        </w:tc>
        <w:tc>
          <w:tcPr>
            <w:tcW w:w="1008" w:type="dxa"/>
            <w:noWrap/>
            <w:hideMark/>
          </w:tcPr>
          <w:p w14:paraId="541B73F6" w14:textId="77777777" w:rsidR="00BF4DEB" w:rsidRPr="00A4201C" w:rsidRDefault="00BF4DEB"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6.0</w:t>
            </w:r>
          </w:p>
        </w:tc>
      </w:tr>
      <w:tr w:rsidR="00BF4DEB" w:rsidRPr="00A4201C" w14:paraId="30684359" w14:textId="77777777" w:rsidTr="00A4201C">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405" w:type="dxa"/>
          </w:tcPr>
          <w:p w14:paraId="7A57AB2D" w14:textId="77777777" w:rsidR="00BF4DEB" w:rsidRPr="00A4201C" w:rsidRDefault="00BF4DEB" w:rsidP="00150AB2">
            <w:pPr>
              <w:spacing w:after="0" w:line="240" w:lineRule="auto"/>
              <w:rPr>
                <w:rFonts w:ascii="Calibri" w:eastAsia="Times New Roman" w:hAnsi="Calibri" w:cs="Calibri"/>
                <w:i/>
                <w:iCs/>
                <w:color w:val="000000"/>
                <w:sz w:val="24"/>
                <w:szCs w:val="24"/>
                <w:lang w:eastAsia="en-GB"/>
              </w:rPr>
            </w:pPr>
            <w:r w:rsidRPr="00A4201C">
              <w:rPr>
                <w:rFonts w:ascii="Calibri" w:hAnsi="Calibri" w:cs="Calibri"/>
                <w:color w:val="000000"/>
                <w:sz w:val="24"/>
                <w:szCs w:val="24"/>
              </w:rPr>
              <w:t>None of these</w:t>
            </w:r>
          </w:p>
        </w:tc>
        <w:tc>
          <w:tcPr>
            <w:tcW w:w="1462" w:type="dxa"/>
            <w:noWrap/>
            <w:hideMark/>
          </w:tcPr>
          <w:p w14:paraId="104EE858"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58.6</w:t>
            </w:r>
          </w:p>
        </w:tc>
        <w:tc>
          <w:tcPr>
            <w:tcW w:w="1373" w:type="dxa"/>
            <w:noWrap/>
            <w:hideMark/>
          </w:tcPr>
          <w:p w14:paraId="4022FE0E"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41.0</w:t>
            </w:r>
          </w:p>
        </w:tc>
        <w:tc>
          <w:tcPr>
            <w:tcW w:w="1002" w:type="dxa"/>
            <w:noWrap/>
            <w:hideMark/>
          </w:tcPr>
          <w:p w14:paraId="19793242"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61.4</w:t>
            </w:r>
          </w:p>
        </w:tc>
        <w:tc>
          <w:tcPr>
            <w:tcW w:w="1135" w:type="dxa"/>
            <w:noWrap/>
            <w:hideMark/>
          </w:tcPr>
          <w:p w14:paraId="5989D947"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51.2</w:t>
            </w:r>
          </w:p>
        </w:tc>
        <w:tc>
          <w:tcPr>
            <w:tcW w:w="1384" w:type="dxa"/>
            <w:noWrap/>
            <w:hideMark/>
          </w:tcPr>
          <w:p w14:paraId="186167B1"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52.4</w:t>
            </w:r>
          </w:p>
        </w:tc>
        <w:tc>
          <w:tcPr>
            <w:tcW w:w="1008" w:type="dxa"/>
            <w:noWrap/>
            <w:hideMark/>
          </w:tcPr>
          <w:p w14:paraId="6BD39E2E" w14:textId="77777777" w:rsidR="00BF4DEB" w:rsidRPr="00A4201C" w:rsidRDefault="00BF4DEB"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A4201C">
              <w:rPr>
                <w:rFonts w:ascii="Calibri" w:eastAsia="Times New Roman" w:hAnsi="Calibri" w:cs="Calibri"/>
                <w:i/>
                <w:iCs/>
                <w:color w:val="000000"/>
                <w:sz w:val="24"/>
                <w:szCs w:val="24"/>
                <w:lang w:eastAsia="en-GB"/>
              </w:rPr>
              <w:t>51.6</w:t>
            </w:r>
          </w:p>
        </w:tc>
      </w:tr>
    </w:tbl>
    <w:p w14:paraId="0570A1CB" w14:textId="762AAD89" w:rsidR="00361D4A" w:rsidRDefault="00D31303" w:rsidP="00980A5E">
      <w:r w:rsidRPr="00BA50FD">
        <w:rPr>
          <w:i/>
          <w:sz w:val="24"/>
          <w:szCs w:val="24"/>
        </w:rPr>
        <w:t>Respondents could select multiple options so the total will exceed 100%</w:t>
      </w:r>
      <w:r>
        <w:rPr>
          <w:i/>
          <w:sz w:val="24"/>
          <w:szCs w:val="24"/>
        </w:rPr>
        <w:t>.</w:t>
      </w:r>
      <w:r w:rsidR="00980A5E">
        <w:rPr>
          <w:i/>
          <w:sz w:val="24"/>
          <w:szCs w:val="24"/>
        </w:rPr>
        <w:t xml:space="preserve"> </w:t>
      </w:r>
      <w:r w:rsidR="00361D4A">
        <w:br w:type="page"/>
      </w:r>
    </w:p>
    <w:p w14:paraId="013587DF" w14:textId="77777777" w:rsidR="00BF4DEB" w:rsidRPr="00FD0EF8" w:rsidRDefault="00BF4DEB" w:rsidP="00FB548C"/>
    <w:tbl>
      <w:tblPr>
        <w:tblStyle w:val="GridTable5Dark-Accent6"/>
        <w:tblW w:w="9206" w:type="dxa"/>
        <w:tblLook w:val="04A0" w:firstRow="1" w:lastRow="0" w:firstColumn="1" w:lastColumn="0" w:noHBand="0" w:noVBand="1"/>
      </w:tblPr>
      <w:tblGrid>
        <w:gridCol w:w="2315"/>
        <w:gridCol w:w="1649"/>
        <w:gridCol w:w="1125"/>
        <w:gridCol w:w="1125"/>
        <w:gridCol w:w="923"/>
        <w:gridCol w:w="1125"/>
        <w:gridCol w:w="1125"/>
      </w:tblGrid>
      <w:tr w:rsidR="00204F8C" w:rsidRPr="00D72868" w14:paraId="0C2AA635" w14:textId="77777777" w:rsidTr="00D72868">
        <w:trPr>
          <w:cnfStyle w:val="100000000000" w:firstRow="1" w:lastRow="0" w:firstColumn="0" w:lastColumn="0" w:oddVBand="0" w:evenVBand="0" w:oddHBand="0" w:evenHBand="0" w:firstRowFirstColumn="0" w:firstRowLastColumn="0" w:lastRowFirstColumn="0" w:lastRowLastColumn="0"/>
          <w:trHeight w:val="905"/>
        </w:trPr>
        <w:tc>
          <w:tcPr>
            <w:cnfStyle w:val="001000000000" w:firstRow="0" w:lastRow="0" w:firstColumn="1" w:lastColumn="0" w:oddVBand="0" w:evenVBand="0" w:oddHBand="0" w:evenHBand="0" w:firstRowFirstColumn="0" w:firstRowLastColumn="0" w:lastRowFirstColumn="0" w:lastRowLastColumn="0"/>
            <w:tcW w:w="2315" w:type="dxa"/>
            <w:tcBorders>
              <w:right w:val="single" w:sz="4" w:space="0" w:color="FFFFFF" w:themeColor="background1"/>
            </w:tcBorders>
            <w:hideMark/>
          </w:tcPr>
          <w:p w14:paraId="5105F507" w14:textId="77777777" w:rsidR="00204F8C" w:rsidRPr="00D72868" w:rsidRDefault="00204F8C" w:rsidP="00204F8C">
            <w:pPr>
              <w:spacing w:after="0" w:line="240" w:lineRule="auto"/>
              <w:rPr>
                <w:rFonts w:ascii="Calibri" w:eastAsia="Times New Roman" w:hAnsi="Calibri" w:cs="Calibri"/>
                <w:sz w:val="24"/>
                <w:szCs w:val="24"/>
                <w:lang w:eastAsia="en-GB"/>
              </w:rPr>
            </w:pPr>
            <w:r w:rsidRPr="00D72868">
              <w:rPr>
                <w:rFonts w:ascii="Calibri" w:eastAsia="Times New Roman" w:hAnsi="Calibri" w:cs="Calibri"/>
                <w:sz w:val="24"/>
                <w:szCs w:val="24"/>
                <w:lang w:eastAsia="en-GB"/>
              </w:rPr>
              <w:t>%</w:t>
            </w:r>
          </w:p>
        </w:tc>
        <w:tc>
          <w:tcPr>
            <w:tcW w:w="1649" w:type="dxa"/>
            <w:tcBorders>
              <w:left w:val="single" w:sz="4" w:space="0" w:color="FFFFFF" w:themeColor="background1"/>
              <w:right w:val="single" w:sz="4" w:space="0" w:color="FFFFFF" w:themeColor="background1"/>
            </w:tcBorders>
            <w:hideMark/>
          </w:tcPr>
          <w:p w14:paraId="6C95EFEC" w14:textId="2690FACB" w:rsidR="00204F8C" w:rsidRPr="00D72868" w:rsidRDefault="00204F8C" w:rsidP="00204F8C">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72868">
              <w:rPr>
                <w:rFonts w:ascii="Calibri" w:eastAsia="Times New Roman" w:hAnsi="Calibri" w:cs="Calibri"/>
                <w:sz w:val="24"/>
                <w:szCs w:val="24"/>
                <w:lang w:eastAsia="en-GB"/>
              </w:rPr>
              <w:t>All Respondents</w:t>
            </w:r>
          </w:p>
        </w:tc>
        <w:tc>
          <w:tcPr>
            <w:tcW w:w="1087" w:type="dxa"/>
            <w:tcBorders>
              <w:left w:val="single" w:sz="4" w:space="0" w:color="FFFFFF" w:themeColor="background1"/>
              <w:right w:val="single" w:sz="4" w:space="0" w:color="FFFFFF" w:themeColor="background1"/>
            </w:tcBorders>
            <w:hideMark/>
          </w:tcPr>
          <w:p w14:paraId="4F221D88" w14:textId="131F57D3" w:rsidR="00204F8C" w:rsidRPr="00D72868" w:rsidRDefault="00204F8C" w:rsidP="00204F8C">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72868">
              <w:rPr>
                <w:rFonts w:ascii="Calibri" w:eastAsia="Times New Roman" w:hAnsi="Calibri" w:cs="Calibri"/>
                <w:sz w:val="24"/>
                <w:szCs w:val="24"/>
                <w:lang w:eastAsia="en-GB"/>
              </w:rPr>
              <w:t xml:space="preserve">Least Deprived </w:t>
            </w:r>
          </w:p>
        </w:tc>
        <w:tc>
          <w:tcPr>
            <w:tcW w:w="1087" w:type="dxa"/>
            <w:tcBorders>
              <w:left w:val="single" w:sz="4" w:space="0" w:color="FFFFFF" w:themeColor="background1"/>
              <w:right w:val="single" w:sz="4" w:space="0" w:color="FFFFFF" w:themeColor="background1"/>
            </w:tcBorders>
            <w:hideMark/>
          </w:tcPr>
          <w:p w14:paraId="6AD3BA5A" w14:textId="7C411721" w:rsidR="00204F8C" w:rsidRPr="00D72868" w:rsidRDefault="00204F8C" w:rsidP="00204F8C">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72868">
              <w:rPr>
                <w:rFonts w:ascii="Calibri" w:eastAsia="Times New Roman" w:hAnsi="Calibri" w:cs="Calibri"/>
                <w:sz w:val="24"/>
                <w:szCs w:val="24"/>
                <w:lang w:eastAsia="en-GB"/>
              </w:rPr>
              <w:t>Next Least Deprived</w:t>
            </w:r>
          </w:p>
        </w:tc>
        <w:tc>
          <w:tcPr>
            <w:tcW w:w="894" w:type="dxa"/>
            <w:tcBorders>
              <w:left w:val="single" w:sz="4" w:space="0" w:color="FFFFFF" w:themeColor="background1"/>
              <w:right w:val="single" w:sz="4" w:space="0" w:color="FFFFFF" w:themeColor="background1"/>
            </w:tcBorders>
            <w:hideMark/>
          </w:tcPr>
          <w:p w14:paraId="57A107A1" w14:textId="33B6ECCF" w:rsidR="00204F8C" w:rsidRPr="00D72868" w:rsidRDefault="00204F8C" w:rsidP="00204F8C">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72868">
              <w:rPr>
                <w:rFonts w:ascii="Calibri" w:eastAsia="Times New Roman" w:hAnsi="Calibri" w:cs="Calibri"/>
                <w:sz w:val="24"/>
                <w:szCs w:val="24"/>
                <w:lang w:eastAsia="en-GB"/>
              </w:rPr>
              <w:t>Middl</w:t>
            </w:r>
            <w:r w:rsidR="00AA28F9" w:rsidRPr="00D72868">
              <w:rPr>
                <w:rFonts w:ascii="Calibri" w:eastAsia="Times New Roman" w:hAnsi="Calibri" w:cs="Calibri"/>
                <w:sz w:val="24"/>
                <w:szCs w:val="24"/>
                <w:lang w:eastAsia="en-GB"/>
              </w:rPr>
              <w:t>e</w:t>
            </w:r>
            <w:r w:rsidRPr="00D72868">
              <w:rPr>
                <w:rFonts w:ascii="Calibri" w:eastAsia="Times New Roman" w:hAnsi="Calibri" w:cs="Calibri"/>
                <w:sz w:val="24"/>
                <w:szCs w:val="24"/>
                <w:lang w:eastAsia="en-GB"/>
              </w:rPr>
              <w:t xml:space="preserve"> </w:t>
            </w:r>
          </w:p>
        </w:tc>
        <w:tc>
          <w:tcPr>
            <w:tcW w:w="1087" w:type="dxa"/>
            <w:tcBorders>
              <w:left w:val="single" w:sz="4" w:space="0" w:color="FFFFFF" w:themeColor="background1"/>
              <w:right w:val="single" w:sz="4" w:space="0" w:color="FFFFFF" w:themeColor="background1"/>
            </w:tcBorders>
            <w:hideMark/>
          </w:tcPr>
          <w:p w14:paraId="57AE8BEB" w14:textId="2CB7E4ED" w:rsidR="00204F8C" w:rsidRPr="00D72868" w:rsidRDefault="00204F8C" w:rsidP="00204F8C">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72868">
              <w:rPr>
                <w:rFonts w:ascii="Calibri" w:eastAsia="Times New Roman" w:hAnsi="Calibri" w:cs="Calibri"/>
                <w:sz w:val="24"/>
                <w:szCs w:val="24"/>
                <w:lang w:eastAsia="en-GB"/>
              </w:rPr>
              <w:t xml:space="preserve">Next Most Deprived </w:t>
            </w:r>
          </w:p>
        </w:tc>
        <w:tc>
          <w:tcPr>
            <w:tcW w:w="1087" w:type="dxa"/>
            <w:tcBorders>
              <w:left w:val="single" w:sz="4" w:space="0" w:color="FFFFFF" w:themeColor="background1"/>
            </w:tcBorders>
            <w:hideMark/>
          </w:tcPr>
          <w:p w14:paraId="5E3AADCE" w14:textId="6757AC7E" w:rsidR="00204F8C" w:rsidRPr="00D72868" w:rsidRDefault="00204F8C" w:rsidP="00204F8C">
            <w:pPr>
              <w:spacing w:after="0" w:line="240" w:lineRule="auto"/>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D72868">
              <w:rPr>
                <w:rFonts w:ascii="Calibri" w:eastAsia="Times New Roman" w:hAnsi="Calibri" w:cs="Calibri"/>
                <w:sz w:val="24"/>
                <w:szCs w:val="24"/>
                <w:lang w:eastAsia="en-GB"/>
              </w:rPr>
              <w:t xml:space="preserve">Most Deprived </w:t>
            </w:r>
          </w:p>
        </w:tc>
      </w:tr>
      <w:tr w:rsidR="00CF6611" w:rsidRPr="00D72868" w14:paraId="52D7C6C4" w14:textId="129893BE" w:rsidTr="00D7286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315" w:type="dxa"/>
            <w:tcBorders>
              <w:right w:val="single" w:sz="4" w:space="0" w:color="FFFFFF" w:themeColor="background1"/>
            </w:tcBorders>
            <w:shd w:val="clear" w:color="auto" w:fill="27A096"/>
            <w:noWrap/>
          </w:tcPr>
          <w:p w14:paraId="3C922E26" w14:textId="4A99A7C2" w:rsidR="00CF6611" w:rsidRPr="00D72868" w:rsidRDefault="00CF6611" w:rsidP="00204F8C">
            <w:pPr>
              <w:spacing w:after="0" w:line="240" w:lineRule="auto"/>
              <w:rPr>
                <w:rFonts w:ascii="Calibri" w:eastAsia="Times New Roman" w:hAnsi="Calibri" w:cs="Calibri"/>
                <w:color w:val="000000"/>
                <w:sz w:val="24"/>
                <w:szCs w:val="24"/>
                <w:lang w:eastAsia="en-GB"/>
              </w:rPr>
            </w:pPr>
            <w:r w:rsidRPr="00D72868">
              <w:rPr>
                <w:rFonts w:ascii="Calibri" w:hAnsi="Calibri" w:cs="Calibri"/>
                <w:color w:val="FFFFFF" w:themeColor="background1"/>
                <w:sz w:val="24"/>
                <w:szCs w:val="24"/>
              </w:rPr>
              <w:t>Base</w:t>
            </w:r>
          </w:p>
        </w:tc>
        <w:tc>
          <w:tcPr>
            <w:tcW w:w="1649" w:type="dxa"/>
            <w:tcBorders>
              <w:left w:val="single" w:sz="4" w:space="0" w:color="FFFFFF" w:themeColor="background1"/>
              <w:right w:val="single" w:sz="4" w:space="0" w:color="FFFFFF" w:themeColor="background1"/>
            </w:tcBorders>
            <w:shd w:val="clear" w:color="auto" w:fill="27A096"/>
            <w:noWrap/>
          </w:tcPr>
          <w:p w14:paraId="4F014444" w14:textId="03C5AD6C" w:rsidR="00CF6611" w:rsidRPr="00D72868" w:rsidRDefault="00CF6611"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b/>
                <w:bCs/>
                <w:color w:val="FFFFFF" w:themeColor="background1"/>
                <w:sz w:val="24"/>
                <w:szCs w:val="24"/>
                <w:lang w:eastAsia="en-GB"/>
              </w:rPr>
              <w:t>2075</w:t>
            </w:r>
          </w:p>
        </w:tc>
        <w:tc>
          <w:tcPr>
            <w:tcW w:w="1087" w:type="dxa"/>
            <w:tcBorders>
              <w:left w:val="single" w:sz="4" w:space="0" w:color="FFFFFF" w:themeColor="background1"/>
              <w:right w:val="single" w:sz="4" w:space="0" w:color="FFFFFF" w:themeColor="background1"/>
            </w:tcBorders>
            <w:shd w:val="clear" w:color="auto" w:fill="27A096"/>
            <w:noWrap/>
          </w:tcPr>
          <w:p w14:paraId="7EA4C415" w14:textId="6F1AF7C6" w:rsidR="00CF6611" w:rsidRPr="00D72868" w:rsidRDefault="00CF6611"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b/>
                <w:bCs/>
                <w:color w:val="FFFFFF" w:themeColor="background1"/>
                <w:sz w:val="24"/>
                <w:szCs w:val="24"/>
                <w:lang w:eastAsia="en-GB"/>
              </w:rPr>
              <w:t>377</w:t>
            </w:r>
          </w:p>
        </w:tc>
        <w:tc>
          <w:tcPr>
            <w:tcW w:w="1087" w:type="dxa"/>
            <w:tcBorders>
              <w:left w:val="single" w:sz="4" w:space="0" w:color="FFFFFF" w:themeColor="background1"/>
              <w:right w:val="single" w:sz="4" w:space="0" w:color="FFFFFF" w:themeColor="background1"/>
            </w:tcBorders>
            <w:shd w:val="clear" w:color="auto" w:fill="27A096"/>
            <w:noWrap/>
          </w:tcPr>
          <w:p w14:paraId="1203629A" w14:textId="51EB3626" w:rsidR="00CF6611" w:rsidRPr="00D72868" w:rsidRDefault="00CF6611"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b/>
                <w:bCs/>
                <w:color w:val="FFFFFF" w:themeColor="background1"/>
                <w:sz w:val="24"/>
                <w:szCs w:val="24"/>
                <w:lang w:eastAsia="en-GB"/>
              </w:rPr>
              <w:t>325</w:t>
            </w:r>
          </w:p>
        </w:tc>
        <w:tc>
          <w:tcPr>
            <w:tcW w:w="894" w:type="dxa"/>
            <w:tcBorders>
              <w:left w:val="single" w:sz="4" w:space="0" w:color="FFFFFF" w:themeColor="background1"/>
              <w:right w:val="single" w:sz="4" w:space="0" w:color="FFFFFF" w:themeColor="background1"/>
            </w:tcBorders>
            <w:shd w:val="clear" w:color="auto" w:fill="27A096"/>
            <w:noWrap/>
          </w:tcPr>
          <w:p w14:paraId="26EA62EC" w14:textId="1D7795F7" w:rsidR="00CF6611" w:rsidRPr="00D72868" w:rsidRDefault="00CF6611"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b/>
                <w:bCs/>
                <w:color w:val="FFFFFF" w:themeColor="background1"/>
                <w:sz w:val="24"/>
                <w:szCs w:val="24"/>
                <w:lang w:eastAsia="en-GB"/>
              </w:rPr>
              <w:t>289</w:t>
            </w:r>
          </w:p>
        </w:tc>
        <w:tc>
          <w:tcPr>
            <w:tcW w:w="1087" w:type="dxa"/>
            <w:tcBorders>
              <w:left w:val="single" w:sz="4" w:space="0" w:color="FFFFFF" w:themeColor="background1"/>
              <w:right w:val="single" w:sz="4" w:space="0" w:color="FFFFFF" w:themeColor="background1"/>
            </w:tcBorders>
            <w:shd w:val="clear" w:color="auto" w:fill="27A096"/>
            <w:noWrap/>
          </w:tcPr>
          <w:p w14:paraId="08E1BB53" w14:textId="17C125AC" w:rsidR="00CF6611" w:rsidRPr="00D72868" w:rsidRDefault="00CF6611"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b/>
                <w:bCs/>
                <w:color w:val="FFFFFF" w:themeColor="background1"/>
                <w:sz w:val="24"/>
                <w:szCs w:val="24"/>
                <w:lang w:eastAsia="en-GB"/>
              </w:rPr>
              <w:t>297</w:t>
            </w:r>
          </w:p>
        </w:tc>
        <w:tc>
          <w:tcPr>
            <w:tcW w:w="1087" w:type="dxa"/>
            <w:tcBorders>
              <w:left w:val="single" w:sz="4" w:space="0" w:color="FFFFFF" w:themeColor="background1"/>
            </w:tcBorders>
            <w:shd w:val="clear" w:color="auto" w:fill="27A096"/>
            <w:noWrap/>
          </w:tcPr>
          <w:p w14:paraId="56DC0C7C" w14:textId="0345DECC" w:rsidR="00CF6611" w:rsidRPr="00D72868" w:rsidRDefault="00CF6611"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b/>
                <w:bCs/>
                <w:color w:val="FFFFFF" w:themeColor="background1"/>
                <w:sz w:val="24"/>
                <w:szCs w:val="24"/>
                <w:lang w:eastAsia="en-GB"/>
              </w:rPr>
              <w:t>217</w:t>
            </w:r>
          </w:p>
        </w:tc>
      </w:tr>
      <w:tr w:rsidR="00204F8C" w:rsidRPr="00D72868" w14:paraId="2B4D4ED5" w14:textId="77777777" w:rsidTr="00D7286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315" w:type="dxa"/>
            <w:noWrap/>
            <w:hideMark/>
          </w:tcPr>
          <w:p w14:paraId="5B370815" w14:textId="77777777" w:rsidR="00204F8C" w:rsidRPr="00D72868" w:rsidRDefault="00204F8C" w:rsidP="00204F8C">
            <w:pPr>
              <w:spacing w:after="0" w:line="240" w:lineRule="auto"/>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Struggled to pay gas/electric bills</w:t>
            </w:r>
          </w:p>
        </w:tc>
        <w:tc>
          <w:tcPr>
            <w:tcW w:w="1649" w:type="dxa"/>
            <w:noWrap/>
            <w:hideMark/>
          </w:tcPr>
          <w:p w14:paraId="693DFCBF"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14.3</w:t>
            </w:r>
          </w:p>
        </w:tc>
        <w:tc>
          <w:tcPr>
            <w:tcW w:w="1087" w:type="dxa"/>
            <w:noWrap/>
            <w:hideMark/>
          </w:tcPr>
          <w:p w14:paraId="0A16138A"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6.4</w:t>
            </w:r>
          </w:p>
        </w:tc>
        <w:tc>
          <w:tcPr>
            <w:tcW w:w="1087" w:type="dxa"/>
            <w:noWrap/>
            <w:hideMark/>
          </w:tcPr>
          <w:p w14:paraId="0BF85B0B"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11.1</w:t>
            </w:r>
          </w:p>
        </w:tc>
        <w:tc>
          <w:tcPr>
            <w:tcW w:w="894" w:type="dxa"/>
            <w:noWrap/>
            <w:hideMark/>
          </w:tcPr>
          <w:p w14:paraId="51C97A87"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14.9</w:t>
            </w:r>
          </w:p>
        </w:tc>
        <w:tc>
          <w:tcPr>
            <w:tcW w:w="1087" w:type="dxa"/>
            <w:noWrap/>
            <w:hideMark/>
          </w:tcPr>
          <w:p w14:paraId="396E7C76"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21.2</w:t>
            </w:r>
          </w:p>
        </w:tc>
        <w:tc>
          <w:tcPr>
            <w:tcW w:w="1087" w:type="dxa"/>
            <w:noWrap/>
            <w:hideMark/>
          </w:tcPr>
          <w:p w14:paraId="5EA99887"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29.0</w:t>
            </w:r>
          </w:p>
        </w:tc>
      </w:tr>
      <w:tr w:rsidR="00204F8C" w:rsidRPr="00D72868" w14:paraId="7488254C" w14:textId="77777777" w:rsidTr="00D7286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315" w:type="dxa"/>
            <w:noWrap/>
            <w:hideMark/>
          </w:tcPr>
          <w:p w14:paraId="4FD60869" w14:textId="77777777" w:rsidR="00204F8C" w:rsidRPr="00D72868" w:rsidRDefault="00204F8C" w:rsidP="00204F8C">
            <w:pPr>
              <w:spacing w:after="0" w:line="240" w:lineRule="auto"/>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Purposely not put the heating on because of the cost</w:t>
            </w:r>
          </w:p>
        </w:tc>
        <w:tc>
          <w:tcPr>
            <w:tcW w:w="1649" w:type="dxa"/>
            <w:noWrap/>
            <w:hideMark/>
          </w:tcPr>
          <w:p w14:paraId="610D857A"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37.3</w:t>
            </w:r>
          </w:p>
        </w:tc>
        <w:tc>
          <w:tcPr>
            <w:tcW w:w="1087" w:type="dxa"/>
            <w:noWrap/>
            <w:hideMark/>
          </w:tcPr>
          <w:p w14:paraId="5EC67149"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30.2</w:t>
            </w:r>
          </w:p>
        </w:tc>
        <w:tc>
          <w:tcPr>
            <w:tcW w:w="1087" w:type="dxa"/>
            <w:noWrap/>
            <w:hideMark/>
          </w:tcPr>
          <w:p w14:paraId="7DF4E0CC"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34.8</w:t>
            </w:r>
          </w:p>
        </w:tc>
        <w:tc>
          <w:tcPr>
            <w:tcW w:w="894" w:type="dxa"/>
            <w:noWrap/>
            <w:hideMark/>
          </w:tcPr>
          <w:p w14:paraId="3660E5CD"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35.3</w:t>
            </w:r>
          </w:p>
        </w:tc>
        <w:tc>
          <w:tcPr>
            <w:tcW w:w="1087" w:type="dxa"/>
            <w:noWrap/>
            <w:hideMark/>
          </w:tcPr>
          <w:p w14:paraId="3E5CAE55"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47.1</w:t>
            </w:r>
          </w:p>
        </w:tc>
        <w:tc>
          <w:tcPr>
            <w:tcW w:w="1087" w:type="dxa"/>
            <w:noWrap/>
            <w:hideMark/>
          </w:tcPr>
          <w:p w14:paraId="0498C9F3"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53.5</w:t>
            </w:r>
          </w:p>
        </w:tc>
      </w:tr>
      <w:tr w:rsidR="00204F8C" w:rsidRPr="00D72868" w14:paraId="456DDCCD" w14:textId="77777777" w:rsidTr="00D7286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315" w:type="dxa"/>
            <w:noWrap/>
            <w:hideMark/>
          </w:tcPr>
          <w:p w14:paraId="260BD364" w14:textId="77777777" w:rsidR="00204F8C" w:rsidRPr="00D72868" w:rsidRDefault="00204F8C" w:rsidP="00204F8C">
            <w:pPr>
              <w:spacing w:after="0" w:line="240" w:lineRule="auto"/>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Been cut off from the electricity/gas supply</w:t>
            </w:r>
          </w:p>
        </w:tc>
        <w:tc>
          <w:tcPr>
            <w:tcW w:w="1649" w:type="dxa"/>
            <w:noWrap/>
            <w:hideMark/>
          </w:tcPr>
          <w:p w14:paraId="2EB963B1"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1.4</w:t>
            </w:r>
          </w:p>
        </w:tc>
        <w:tc>
          <w:tcPr>
            <w:tcW w:w="1087" w:type="dxa"/>
            <w:noWrap/>
            <w:hideMark/>
          </w:tcPr>
          <w:p w14:paraId="19325844"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0.0</w:t>
            </w:r>
          </w:p>
        </w:tc>
        <w:tc>
          <w:tcPr>
            <w:tcW w:w="1087" w:type="dxa"/>
            <w:noWrap/>
            <w:hideMark/>
          </w:tcPr>
          <w:p w14:paraId="3B70EFD0"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0.6</w:t>
            </w:r>
          </w:p>
        </w:tc>
        <w:tc>
          <w:tcPr>
            <w:tcW w:w="894" w:type="dxa"/>
            <w:noWrap/>
            <w:hideMark/>
          </w:tcPr>
          <w:p w14:paraId="76ACC07F"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0.7</w:t>
            </w:r>
          </w:p>
        </w:tc>
        <w:tc>
          <w:tcPr>
            <w:tcW w:w="1087" w:type="dxa"/>
            <w:noWrap/>
            <w:hideMark/>
          </w:tcPr>
          <w:p w14:paraId="5C61C258"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1.7</w:t>
            </w:r>
          </w:p>
        </w:tc>
        <w:tc>
          <w:tcPr>
            <w:tcW w:w="1087" w:type="dxa"/>
            <w:noWrap/>
            <w:hideMark/>
          </w:tcPr>
          <w:p w14:paraId="2D698DB3"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5.5</w:t>
            </w:r>
          </w:p>
        </w:tc>
      </w:tr>
      <w:tr w:rsidR="00204F8C" w:rsidRPr="00D72868" w14:paraId="1A610782" w14:textId="77777777" w:rsidTr="00D7286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315" w:type="dxa"/>
            <w:noWrap/>
            <w:hideMark/>
          </w:tcPr>
          <w:p w14:paraId="22BC76F9" w14:textId="77777777" w:rsidR="00204F8C" w:rsidRPr="00D72868" w:rsidRDefault="00204F8C" w:rsidP="00204F8C">
            <w:pPr>
              <w:spacing w:after="0" w:line="240" w:lineRule="auto"/>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Received fuel vouchers from a charity</w:t>
            </w:r>
          </w:p>
        </w:tc>
        <w:tc>
          <w:tcPr>
            <w:tcW w:w="1649" w:type="dxa"/>
            <w:noWrap/>
            <w:hideMark/>
          </w:tcPr>
          <w:p w14:paraId="332CE169"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0.9</w:t>
            </w:r>
          </w:p>
        </w:tc>
        <w:tc>
          <w:tcPr>
            <w:tcW w:w="1087" w:type="dxa"/>
            <w:noWrap/>
            <w:hideMark/>
          </w:tcPr>
          <w:p w14:paraId="5BD04066"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0.3</w:t>
            </w:r>
          </w:p>
        </w:tc>
        <w:tc>
          <w:tcPr>
            <w:tcW w:w="1087" w:type="dxa"/>
            <w:noWrap/>
            <w:hideMark/>
          </w:tcPr>
          <w:p w14:paraId="5F437F4A"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0.3</w:t>
            </w:r>
          </w:p>
        </w:tc>
        <w:tc>
          <w:tcPr>
            <w:tcW w:w="894" w:type="dxa"/>
            <w:noWrap/>
            <w:hideMark/>
          </w:tcPr>
          <w:p w14:paraId="3B772BD9"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0.7</w:t>
            </w:r>
          </w:p>
        </w:tc>
        <w:tc>
          <w:tcPr>
            <w:tcW w:w="1087" w:type="dxa"/>
            <w:noWrap/>
            <w:hideMark/>
          </w:tcPr>
          <w:p w14:paraId="65DA083C"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1.3</w:t>
            </w:r>
          </w:p>
        </w:tc>
        <w:tc>
          <w:tcPr>
            <w:tcW w:w="1087" w:type="dxa"/>
            <w:noWrap/>
            <w:hideMark/>
          </w:tcPr>
          <w:p w14:paraId="787ACEEB"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3.2</w:t>
            </w:r>
          </w:p>
        </w:tc>
      </w:tr>
      <w:tr w:rsidR="00204F8C" w:rsidRPr="00D72868" w14:paraId="4E5DFA2C" w14:textId="77777777" w:rsidTr="00D7286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315" w:type="dxa"/>
            <w:noWrap/>
            <w:hideMark/>
          </w:tcPr>
          <w:p w14:paraId="1769BCB4" w14:textId="77777777" w:rsidR="00204F8C" w:rsidRPr="00D72868" w:rsidRDefault="00204F8C" w:rsidP="00204F8C">
            <w:pPr>
              <w:spacing w:after="0" w:line="240" w:lineRule="auto"/>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Applied for support to pay for gas/electric</w:t>
            </w:r>
          </w:p>
        </w:tc>
        <w:tc>
          <w:tcPr>
            <w:tcW w:w="1649" w:type="dxa"/>
            <w:noWrap/>
            <w:hideMark/>
          </w:tcPr>
          <w:p w14:paraId="4E78FAE4"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3.4</w:t>
            </w:r>
          </w:p>
        </w:tc>
        <w:tc>
          <w:tcPr>
            <w:tcW w:w="1087" w:type="dxa"/>
            <w:noWrap/>
            <w:hideMark/>
          </w:tcPr>
          <w:p w14:paraId="123DCAD5"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0.8</w:t>
            </w:r>
          </w:p>
        </w:tc>
        <w:tc>
          <w:tcPr>
            <w:tcW w:w="1087" w:type="dxa"/>
            <w:noWrap/>
            <w:hideMark/>
          </w:tcPr>
          <w:p w14:paraId="679B0439"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2.2</w:t>
            </w:r>
          </w:p>
        </w:tc>
        <w:tc>
          <w:tcPr>
            <w:tcW w:w="894" w:type="dxa"/>
            <w:noWrap/>
            <w:hideMark/>
          </w:tcPr>
          <w:p w14:paraId="40FDFD69"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2.8</w:t>
            </w:r>
          </w:p>
        </w:tc>
        <w:tc>
          <w:tcPr>
            <w:tcW w:w="1087" w:type="dxa"/>
            <w:noWrap/>
            <w:hideMark/>
          </w:tcPr>
          <w:p w14:paraId="6AEF84E7"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3.7</w:t>
            </w:r>
          </w:p>
        </w:tc>
        <w:tc>
          <w:tcPr>
            <w:tcW w:w="1087" w:type="dxa"/>
            <w:noWrap/>
            <w:hideMark/>
          </w:tcPr>
          <w:p w14:paraId="01CA7102" w14:textId="77777777" w:rsidR="00204F8C" w:rsidRPr="00D72868" w:rsidRDefault="00204F8C" w:rsidP="00204F8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9.2</w:t>
            </w:r>
          </w:p>
        </w:tc>
      </w:tr>
      <w:tr w:rsidR="00204F8C" w:rsidRPr="00D72868" w14:paraId="631F60E5" w14:textId="77777777" w:rsidTr="00D7286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315" w:type="dxa"/>
            <w:noWrap/>
            <w:hideMark/>
          </w:tcPr>
          <w:p w14:paraId="0653366B" w14:textId="77777777" w:rsidR="00204F8C" w:rsidRPr="00D72868" w:rsidRDefault="00204F8C" w:rsidP="00204F8C">
            <w:pPr>
              <w:spacing w:after="0" w:line="240" w:lineRule="auto"/>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None of these</w:t>
            </w:r>
          </w:p>
        </w:tc>
        <w:tc>
          <w:tcPr>
            <w:tcW w:w="1649" w:type="dxa"/>
            <w:noWrap/>
            <w:hideMark/>
          </w:tcPr>
          <w:p w14:paraId="415B557A"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58.6</w:t>
            </w:r>
          </w:p>
        </w:tc>
        <w:tc>
          <w:tcPr>
            <w:tcW w:w="1087" w:type="dxa"/>
            <w:noWrap/>
            <w:hideMark/>
          </w:tcPr>
          <w:p w14:paraId="67EB0268"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68.4</w:t>
            </w:r>
          </w:p>
        </w:tc>
        <w:tc>
          <w:tcPr>
            <w:tcW w:w="1087" w:type="dxa"/>
            <w:noWrap/>
            <w:hideMark/>
          </w:tcPr>
          <w:p w14:paraId="3DC84EDC"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63.1</w:t>
            </w:r>
          </w:p>
        </w:tc>
        <w:tc>
          <w:tcPr>
            <w:tcW w:w="894" w:type="dxa"/>
            <w:noWrap/>
            <w:hideMark/>
          </w:tcPr>
          <w:p w14:paraId="48862A29"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59.2</w:t>
            </w:r>
          </w:p>
        </w:tc>
        <w:tc>
          <w:tcPr>
            <w:tcW w:w="1087" w:type="dxa"/>
            <w:noWrap/>
            <w:hideMark/>
          </w:tcPr>
          <w:p w14:paraId="5E0C315F"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48.5</w:t>
            </w:r>
          </w:p>
        </w:tc>
        <w:tc>
          <w:tcPr>
            <w:tcW w:w="1087" w:type="dxa"/>
            <w:noWrap/>
            <w:hideMark/>
          </w:tcPr>
          <w:p w14:paraId="14CEF87C" w14:textId="77777777" w:rsidR="00204F8C" w:rsidRPr="00D72868" w:rsidRDefault="00204F8C" w:rsidP="00204F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D72868">
              <w:rPr>
                <w:rFonts w:ascii="Calibri" w:eastAsia="Times New Roman" w:hAnsi="Calibri" w:cs="Calibri"/>
                <w:color w:val="000000"/>
                <w:sz w:val="24"/>
                <w:szCs w:val="24"/>
                <w:lang w:eastAsia="en-GB"/>
              </w:rPr>
              <w:t>40.1</w:t>
            </w:r>
          </w:p>
        </w:tc>
      </w:tr>
    </w:tbl>
    <w:p w14:paraId="41D751E6" w14:textId="77777777" w:rsidR="00D31303" w:rsidRPr="00BA50FD" w:rsidRDefault="00D31303" w:rsidP="00D31303">
      <w:pPr>
        <w:rPr>
          <w:sz w:val="24"/>
          <w:szCs w:val="24"/>
        </w:rPr>
      </w:pPr>
      <w:r w:rsidRPr="00BA50FD">
        <w:rPr>
          <w:i/>
          <w:sz w:val="24"/>
          <w:szCs w:val="24"/>
        </w:rPr>
        <w:t>Respondents could select multiple options so the total will exceed 100%</w:t>
      </w:r>
      <w:r>
        <w:rPr>
          <w:i/>
          <w:sz w:val="24"/>
          <w:szCs w:val="24"/>
        </w:rPr>
        <w:t>.</w:t>
      </w:r>
    </w:p>
    <w:p w14:paraId="133B4855" w14:textId="77777777" w:rsidR="006108B3" w:rsidRDefault="006108B3">
      <w:pPr>
        <w:spacing w:after="160" w:line="259" w:lineRule="auto"/>
        <w:rPr>
          <w:rFonts w:asciiTheme="majorHAnsi" w:eastAsiaTheme="majorEastAsia" w:hAnsiTheme="majorHAnsi" w:cstheme="majorBidi"/>
          <w:color w:val="2F5496" w:themeColor="accent1" w:themeShade="BF"/>
          <w:sz w:val="32"/>
          <w:szCs w:val="24"/>
        </w:rPr>
      </w:pPr>
      <w:r>
        <w:br w:type="page"/>
      </w:r>
    </w:p>
    <w:p w14:paraId="5CE39649" w14:textId="28356FF1" w:rsidR="00DB4618" w:rsidRDefault="00584339" w:rsidP="004F00ED">
      <w:pPr>
        <w:pStyle w:val="Heading3"/>
      </w:pPr>
      <w:bookmarkStart w:id="78" w:name="_Please_tell_us"/>
      <w:bookmarkStart w:id="79" w:name="_Toc197967216"/>
      <w:bookmarkEnd w:id="78"/>
      <w:r w:rsidRPr="00584339">
        <w:lastRenderedPageBreak/>
        <w:t>Please tell us how you plan to cope with the increase in energy costs</w:t>
      </w:r>
      <w:bookmarkEnd w:id="79"/>
    </w:p>
    <w:p w14:paraId="5C8378D3" w14:textId="02C18DFD" w:rsidR="00A13530" w:rsidRPr="00A13530" w:rsidRDefault="00A13530" w:rsidP="00A13530">
      <w:pPr>
        <w:rPr>
          <w:i/>
          <w:iCs/>
          <w:color w:val="7030A0"/>
          <w:sz w:val="24"/>
          <w:szCs w:val="24"/>
        </w:rPr>
      </w:pPr>
      <w:hyperlink w:anchor="Appendix11" w:history="1">
        <w:r w:rsidRPr="00716CD4">
          <w:rPr>
            <w:rStyle w:val="Hyperlink"/>
            <w:i/>
            <w:iCs/>
            <w:sz w:val="24"/>
            <w:szCs w:val="24"/>
          </w:rPr>
          <w:t>Click here to return to the main report</w:t>
        </w:r>
      </w:hyperlink>
    </w:p>
    <w:p w14:paraId="6E37EB52" w14:textId="77777777" w:rsidR="00FB548C" w:rsidRDefault="00FB548C" w:rsidP="00FB548C"/>
    <w:tbl>
      <w:tblPr>
        <w:tblStyle w:val="GridTable5Dark-Accent6"/>
        <w:tblW w:w="9209" w:type="dxa"/>
        <w:tblLook w:val="04E0" w:firstRow="1" w:lastRow="1" w:firstColumn="1" w:lastColumn="0" w:noHBand="0" w:noVBand="1"/>
      </w:tblPr>
      <w:tblGrid>
        <w:gridCol w:w="2552"/>
        <w:gridCol w:w="703"/>
        <w:gridCol w:w="642"/>
        <w:gridCol w:w="5312"/>
      </w:tblGrid>
      <w:tr w:rsidR="00DB4618" w:rsidRPr="00F46A63" w14:paraId="452193E9" w14:textId="77777777" w:rsidTr="00150AB2">
        <w:trPr>
          <w:cnfStyle w:val="100000000000" w:firstRow="1" w:lastRow="0" w:firstColumn="0" w:lastColumn="0" w:oddVBand="0" w:evenVBand="0" w:oddHBand="0" w:evenHBand="0" w:firstRowFirstColumn="0" w:firstRowLastColumn="0" w:lastRowFirstColumn="0" w:lastRowLastColumn="0"/>
          <w:trHeight w:val="305"/>
        </w:trPr>
        <w:tc>
          <w:tcPr>
            <w:cnfStyle w:val="001000000000" w:firstRow="0" w:lastRow="0" w:firstColumn="1" w:lastColumn="0" w:oddVBand="0" w:evenVBand="0" w:oddHBand="0" w:evenHBand="0" w:firstRowFirstColumn="0" w:firstRowLastColumn="0" w:lastRowFirstColumn="0" w:lastRowLastColumn="0"/>
            <w:tcW w:w="2552" w:type="dxa"/>
            <w:noWrap/>
            <w:hideMark/>
          </w:tcPr>
          <w:p w14:paraId="6FCFE5C5" w14:textId="77777777" w:rsidR="00DB4618" w:rsidRPr="00F46A63" w:rsidRDefault="00DB4618" w:rsidP="00150AB2">
            <w:pPr>
              <w:rPr>
                <w:rFonts w:eastAsia="Times New Roman" w:cstheme="minorHAnsi"/>
                <w:sz w:val="24"/>
                <w:szCs w:val="24"/>
                <w:lang w:eastAsia="en-GB"/>
              </w:rPr>
            </w:pPr>
            <w:r w:rsidRPr="00F46A63">
              <w:rPr>
                <w:rFonts w:eastAsia="Times New Roman" w:cstheme="minorHAnsi"/>
                <w:sz w:val="24"/>
                <w:szCs w:val="24"/>
                <w:lang w:eastAsia="en-GB"/>
              </w:rPr>
              <w:t>Theme</w:t>
            </w:r>
          </w:p>
        </w:tc>
        <w:tc>
          <w:tcPr>
            <w:tcW w:w="703" w:type="dxa"/>
            <w:noWrap/>
            <w:hideMark/>
          </w:tcPr>
          <w:p w14:paraId="15AE9AE6" w14:textId="77777777" w:rsidR="00DB4618" w:rsidRPr="00F46A63" w:rsidRDefault="00DB4618" w:rsidP="00150AB2">
            <w:pPr>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46A63">
              <w:rPr>
                <w:rFonts w:eastAsia="Times New Roman" w:cstheme="minorHAnsi"/>
                <w:sz w:val="24"/>
                <w:szCs w:val="24"/>
                <w:lang w:eastAsia="en-GB"/>
              </w:rPr>
              <w:t>No.</w:t>
            </w:r>
          </w:p>
        </w:tc>
        <w:tc>
          <w:tcPr>
            <w:tcW w:w="642" w:type="dxa"/>
            <w:noWrap/>
            <w:hideMark/>
          </w:tcPr>
          <w:p w14:paraId="6679256C" w14:textId="77777777" w:rsidR="00DB4618" w:rsidRPr="00F46A63" w:rsidRDefault="00DB4618" w:rsidP="00150AB2">
            <w:pPr>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46A63">
              <w:rPr>
                <w:rFonts w:eastAsia="Times New Roman" w:cstheme="minorHAnsi"/>
                <w:sz w:val="24"/>
                <w:szCs w:val="24"/>
                <w:lang w:eastAsia="en-GB"/>
              </w:rPr>
              <w:t>%</w:t>
            </w:r>
          </w:p>
        </w:tc>
        <w:tc>
          <w:tcPr>
            <w:tcW w:w="5312" w:type="dxa"/>
            <w:noWrap/>
            <w:hideMark/>
          </w:tcPr>
          <w:p w14:paraId="509D7F18" w14:textId="77777777" w:rsidR="00DB4618" w:rsidRPr="00F46A63" w:rsidRDefault="00DB4618"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46A63">
              <w:rPr>
                <w:rFonts w:eastAsia="Times New Roman" w:cstheme="minorHAnsi"/>
                <w:sz w:val="24"/>
                <w:szCs w:val="24"/>
                <w:lang w:eastAsia="en-GB"/>
              </w:rPr>
              <w:t>Example Comments</w:t>
            </w:r>
          </w:p>
        </w:tc>
      </w:tr>
      <w:tr w:rsidR="00DB4618" w:rsidRPr="00F46A63" w14:paraId="7615BBCD"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552" w:type="dxa"/>
          </w:tcPr>
          <w:p w14:paraId="34342378" w14:textId="77777777" w:rsidR="00DB4618" w:rsidRPr="00F46A63" w:rsidRDefault="00DB4618"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Make Savings - use less energy - reduce outgoings</w:t>
            </w:r>
          </w:p>
        </w:tc>
        <w:tc>
          <w:tcPr>
            <w:tcW w:w="703" w:type="dxa"/>
            <w:noWrap/>
          </w:tcPr>
          <w:p w14:paraId="4F41738E" w14:textId="77777777" w:rsidR="00DB4618" w:rsidRPr="00F46A63" w:rsidRDefault="00DB4618"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40</w:t>
            </w:r>
          </w:p>
        </w:tc>
        <w:tc>
          <w:tcPr>
            <w:tcW w:w="642" w:type="dxa"/>
            <w:noWrap/>
          </w:tcPr>
          <w:p w14:paraId="1CFAFAEF" w14:textId="77777777" w:rsidR="00DB4618" w:rsidRPr="00F46A63" w:rsidRDefault="00DB4618"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E62C32">
              <w:rPr>
                <w:rFonts w:eastAsia="Times New Roman" w:cstheme="minorHAnsi"/>
                <w:color w:val="000000"/>
                <w:sz w:val="24"/>
                <w:szCs w:val="24"/>
                <w:lang w:eastAsia="en-GB"/>
              </w:rPr>
              <w:t>43.5</w:t>
            </w:r>
          </w:p>
        </w:tc>
        <w:tc>
          <w:tcPr>
            <w:tcW w:w="5312" w:type="dxa"/>
            <w:noWrap/>
          </w:tcPr>
          <w:p w14:paraId="63796F53" w14:textId="77777777" w:rsidR="00DB4618"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D403E">
              <w:rPr>
                <w:rFonts w:cstheme="minorHAnsi"/>
                <w:i/>
                <w:sz w:val="24"/>
                <w:szCs w:val="24"/>
              </w:rPr>
              <w:t>Stick to one room as much as possible. Wear more layers of clothing.</w:t>
            </w:r>
          </w:p>
          <w:p w14:paraId="44B0AE73" w14:textId="77777777" w:rsidR="00DB4618"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A225B">
              <w:rPr>
                <w:rFonts w:cstheme="minorHAnsi"/>
                <w:i/>
                <w:sz w:val="24"/>
                <w:szCs w:val="24"/>
              </w:rPr>
              <w:t>Wear more jumpers, suffer the cold, have fewer showers</w:t>
            </w:r>
          </w:p>
          <w:p w14:paraId="49214FD0" w14:textId="77777777" w:rsidR="00DB4618"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33D9C">
              <w:rPr>
                <w:rFonts w:cstheme="minorHAnsi"/>
                <w:i/>
                <w:sz w:val="24"/>
                <w:szCs w:val="24"/>
              </w:rPr>
              <w:t>Use less heating, but not 'significantly' so. It will be on much less than desired though.</w:t>
            </w:r>
          </w:p>
          <w:p w14:paraId="1DFFB6D5" w14:textId="77777777" w:rsidR="00DB4618" w:rsidRPr="00F46A63"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33D9C">
              <w:rPr>
                <w:rFonts w:cstheme="minorHAnsi"/>
                <w:i/>
                <w:sz w:val="24"/>
                <w:szCs w:val="24"/>
              </w:rPr>
              <w:t>Other expenses will have to go - not putting the heating on leads to damp homes and ill health.</w:t>
            </w:r>
          </w:p>
        </w:tc>
      </w:tr>
      <w:tr w:rsidR="00DB4618" w:rsidRPr="00F46A63" w14:paraId="4408E778"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552" w:type="dxa"/>
          </w:tcPr>
          <w:p w14:paraId="3AD2B10B" w14:textId="77777777" w:rsidR="00DB4618" w:rsidRPr="00F46A63" w:rsidRDefault="00DB4618"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Wear more layers / blanket</w:t>
            </w:r>
            <w:r>
              <w:rPr>
                <w:rFonts w:eastAsia="Times New Roman" w:cstheme="minorHAnsi"/>
                <w:color w:val="000000"/>
                <w:sz w:val="24"/>
                <w:szCs w:val="24"/>
                <w:lang w:eastAsia="en-GB"/>
              </w:rPr>
              <w:t>s</w:t>
            </w:r>
          </w:p>
        </w:tc>
        <w:tc>
          <w:tcPr>
            <w:tcW w:w="703" w:type="dxa"/>
            <w:noWrap/>
          </w:tcPr>
          <w:p w14:paraId="3FDEB95B" w14:textId="77777777" w:rsidR="00DB4618" w:rsidRPr="00F46A63" w:rsidRDefault="00DB4618"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11</w:t>
            </w:r>
          </w:p>
        </w:tc>
        <w:tc>
          <w:tcPr>
            <w:tcW w:w="642" w:type="dxa"/>
            <w:noWrap/>
          </w:tcPr>
          <w:p w14:paraId="5E79A10A" w14:textId="77777777" w:rsidR="00DB4618" w:rsidRPr="00F46A63" w:rsidRDefault="00DB4618"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E62C32">
              <w:rPr>
                <w:rFonts w:eastAsia="Times New Roman" w:cstheme="minorHAnsi"/>
                <w:color w:val="000000"/>
                <w:sz w:val="24"/>
                <w:szCs w:val="24"/>
                <w:lang w:eastAsia="en-GB"/>
              </w:rPr>
              <w:t>12.0</w:t>
            </w:r>
          </w:p>
        </w:tc>
        <w:tc>
          <w:tcPr>
            <w:tcW w:w="5312" w:type="dxa"/>
            <w:noWrap/>
          </w:tcPr>
          <w:p w14:paraId="7B23D352" w14:textId="77777777" w:rsidR="00DB4618" w:rsidRDefault="00DB4618"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E1A94">
              <w:rPr>
                <w:rFonts w:cstheme="minorHAnsi"/>
                <w:i/>
                <w:sz w:val="24"/>
                <w:szCs w:val="24"/>
              </w:rPr>
              <w:t>Wear extra jumpers and blankets to not get cold.</w:t>
            </w:r>
          </w:p>
          <w:p w14:paraId="286EF710" w14:textId="77777777" w:rsidR="00DB4618" w:rsidRPr="00F46A63" w:rsidRDefault="00DB4618"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951D9">
              <w:rPr>
                <w:rFonts w:cstheme="minorHAnsi"/>
                <w:i/>
                <w:sz w:val="24"/>
                <w:szCs w:val="24"/>
              </w:rPr>
              <w:t>I will reduce my heating a little, will wear warm cloths, miss my heating allowance.</w:t>
            </w:r>
          </w:p>
        </w:tc>
      </w:tr>
      <w:tr w:rsidR="00DB4618" w:rsidRPr="00F46A63" w14:paraId="545E0B29"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552" w:type="dxa"/>
          </w:tcPr>
          <w:p w14:paraId="24A4CB73" w14:textId="77777777" w:rsidR="00DB4618" w:rsidRPr="00F46A63" w:rsidRDefault="00DB4618"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Doesn't affect me</w:t>
            </w:r>
          </w:p>
        </w:tc>
        <w:tc>
          <w:tcPr>
            <w:tcW w:w="703" w:type="dxa"/>
            <w:noWrap/>
          </w:tcPr>
          <w:p w14:paraId="611DC0FC" w14:textId="77777777" w:rsidR="00DB4618" w:rsidRPr="00F46A63" w:rsidRDefault="00DB4618"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6</w:t>
            </w:r>
          </w:p>
        </w:tc>
        <w:tc>
          <w:tcPr>
            <w:tcW w:w="642" w:type="dxa"/>
            <w:noWrap/>
          </w:tcPr>
          <w:p w14:paraId="4D8164F4" w14:textId="77777777" w:rsidR="00DB4618" w:rsidRPr="00F46A63" w:rsidRDefault="00DB4618"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E62C32">
              <w:rPr>
                <w:rFonts w:eastAsia="Times New Roman" w:cstheme="minorHAnsi"/>
                <w:color w:val="000000"/>
                <w:sz w:val="24"/>
                <w:szCs w:val="24"/>
                <w:lang w:eastAsia="en-GB"/>
              </w:rPr>
              <w:t>6.5</w:t>
            </w:r>
          </w:p>
        </w:tc>
        <w:tc>
          <w:tcPr>
            <w:tcW w:w="5312" w:type="dxa"/>
            <w:noWrap/>
          </w:tcPr>
          <w:p w14:paraId="780AC392" w14:textId="77777777" w:rsidR="00DB4618"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929E4">
              <w:rPr>
                <w:rFonts w:cstheme="minorHAnsi"/>
                <w:i/>
                <w:sz w:val="24"/>
                <w:szCs w:val="24"/>
              </w:rPr>
              <w:t xml:space="preserve">We have 3 KW PV panels facing due south, a 5kWh battery and 90%+ smoke free triple combustion wood burning </w:t>
            </w:r>
            <w:proofErr w:type="gramStart"/>
            <w:r w:rsidRPr="004929E4">
              <w:rPr>
                <w:rFonts w:cstheme="minorHAnsi"/>
                <w:i/>
                <w:sz w:val="24"/>
                <w:szCs w:val="24"/>
              </w:rPr>
              <w:t>stove</w:t>
            </w:r>
            <w:proofErr w:type="gramEnd"/>
            <w:r w:rsidRPr="004929E4">
              <w:rPr>
                <w:rFonts w:cstheme="minorHAnsi"/>
                <w:i/>
                <w:sz w:val="24"/>
                <w:szCs w:val="24"/>
              </w:rPr>
              <w:t xml:space="preserve"> so our energy bills are very low.</w:t>
            </w:r>
          </w:p>
          <w:p w14:paraId="4FFDBD90" w14:textId="77777777" w:rsidR="00DB4618" w:rsidRPr="00F46A63"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96844">
              <w:rPr>
                <w:rFonts w:cstheme="minorHAnsi"/>
                <w:i/>
                <w:sz w:val="24"/>
                <w:szCs w:val="24"/>
              </w:rPr>
              <w:t>pay the bill - we earn enough to manage</w:t>
            </w:r>
          </w:p>
        </w:tc>
      </w:tr>
      <w:tr w:rsidR="00DB4618" w:rsidRPr="00F46A63" w14:paraId="0A1DE258"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552" w:type="dxa"/>
          </w:tcPr>
          <w:p w14:paraId="36DF1988" w14:textId="77777777" w:rsidR="00DB4618" w:rsidRPr="00F46A63" w:rsidRDefault="00DB4618"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Made changes to Energy Tariff</w:t>
            </w:r>
          </w:p>
        </w:tc>
        <w:tc>
          <w:tcPr>
            <w:tcW w:w="703" w:type="dxa"/>
            <w:noWrap/>
          </w:tcPr>
          <w:p w14:paraId="27E356FE" w14:textId="77777777" w:rsidR="00DB4618" w:rsidRPr="00F46A63" w:rsidRDefault="00DB4618"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6</w:t>
            </w:r>
          </w:p>
        </w:tc>
        <w:tc>
          <w:tcPr>
            <w:tcW w:w="642" w:type="dxa"/>
            <w:noWrap/>
          </w:tcPr>
          <w:p w14:paraId="578D06EB" w14:textId="77777777" w:rsidR="00DB4618" w:rsidRPr="00F46A63" w:rsidRDefault="00DB4618"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E62C32">
              <w:rPr>
                <w:rFonts w:eastAsia="Times New Roman" w:cstheme="minorHAnsi"/>
                <w:color w:val="000000"/>
                <w:sz w:val="24"/>
                <w:szCs w:val="24"/>
                <w:lang w:eastAsia="en-GB"/>
              </w:rPr>
              <w:t>6.5</w:t>
            </w:r>
          </w:p>
        </w:tc>
        <w:tc>
          <w:tcPr>
            <w:tcW w:w="5312" w:type="dxa"/>
            <w:noWrap/>
          </w:tcPr>
          <w:p w14:paraId="584F4B7F" w14:textId="77777777" w:rsidR="00DB4618" w:rsidRDefault="00DB4618"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F2E3B">
              <w:rPr>
                <w:rFonts w:cstheme="minorHAnsi"/>
                <w:i/>
                <w:sz w:val="24"/>
                <w:szCs w:val="24"/>
              </w:rPr>
              <w:t>Fixed energy plan for next 12 months</w:t>
            </w:r>
          </w:p>
          <w:p w14:paraId="75103714" w14:textId="77777777" w:rsidR="00DB4618" w:rsidRPr="00F46A63" w:rsidRDefault="00DB4618"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82693">
              <w:rPr>
                <w:rFonts w:cstheme="minorHAnsi"/>
                <w:i/>
                <w:sz w:val="24"/>
                <w:szCs w:val="24"/>
              </w:rPr>
              <w:t>On fixed tariff, but will review when it ends</w:t>
            </w:r>
          </w:p>
        </w:tc>
      </w:tr>
      <w:tr w:rsidR="00DB4618" w:rsidRPr="00F46A63" w14:paraId="2B2CF907"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552" w:type="dxa"/>
          </w:tcPr>
          <w:p w14:paraId="378108FC" w14:textId="77777777" w:rsidR="00DB4618" w:rsidRPr="00F46A63" w:rsidRDefault="00DB4618"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I cannot afford increase</w:t>
            </w:r>
          </w:p>
        </w:tc>
        <w:tc>
          <w:tcPr>
            <w:tcW w:w="703" w:type="dxa"/>
            <w:noWrap/>
          </w:tcPr>
          <w:p w14:paraId="6C427C2B" w14:textId="77777777" w:rsidR="00DB4618" w:rsidRPr="00F46A63" w:rsidRDefault="00DB4618"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5</w:t>
            </w:r>
          </w:p>
        </w:tc>
        <w:tc>
          <w:tcPr>
            <w:tcW w:w="642" w:type="dxa"/>
            <w:noWrap/>
          </w:tcPr>
          <w:p w14:paraId="4DA2688B" w14:textId="77777777" w:rsidR="00DB4618" w:rsidRPr="00F46A63" w:rsidRDefault="00DB4618"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E62C32">
              <w:rPr>
                <w:rFonts w:eastAsia="Times New Roman" w:cstheme="minorHAnsi"/>
                <w:color w:val="000000"/>
                <w:sz w:val="24"/>
                <w:szCs w:val="24"/>
                <w:lang w:eastAsia="en-GB"/>
              </w:rPr>
              <w:t>5.4</w:t>
            </w:r>
          </w:p>
        </w:tc>
        <w:tc>
          <w:tcPr>
            <w:tcW w:w="5312" w:type="dxa"/>
            <w:noWrap/>
          </w:tcPr>
          <w:p w14:paraId="6A917E20" w14:textId="77777777" w:rsidR="00DB4618"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A5D7F">
              <w:rPr>
                <w:rFonts w:cstheme="minorHAnsi"/>
                <w:i/>
                <w:sz w:val="24"/>
                <w:szCs w:val="24"/>
              </w:rPr>
              <w:t>Struggling in paying our bills</w:t>
            </w:r>
          </w:p>
          <w:p w14:paraId="6AA08576" w14:textId="77777777" w:rsidR="00DB4618" w:rsidRPr="00F46A63"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A5D7F">
              <w:rPr>
                <w:rFonts w:cstheme="minorHAnsi"/>
                <w:i/>
                <w:sz w:val="24"/>
                <w:szCs w:val="24"/>
              </w:rPr>
              <w:t>Extremely struggling to pay the bills</w:t>
            </w:r>
          </w:p>
        </w:tc>
      </w:tr>
      <w:tr w:rsidR="00DB4618" w:rsidRPr="00F46A63" w14:paraId="264E6BB0" w14:textId="77777777" w:rsidTr="00150AB2">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552" w:type="dxa"/>
          </w:tcPr>
          <w:p w14:paraId="775A505D" w14:textId="77777777" w:rsidR="00DB4618" w:rsidRPr="00F46A63" w:rsidRDefault="00DB4618"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Use Fire / Wood-Burner</w:t>
            </w:r>
          </w:p>
        </w:tc>
        <w:tc>
          <w:tcPr>
            <w:tcW w:w="703" w:type="dxa"/>
            <w:noWrap/>
          </w:tcPr>
          <w:p w14:paraId="5ECA0348" w14:textId="77777777" w:rsidR="00DB4618" w:rsidRPr="00F46A63" w:rsidRDefault="00DB4618"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4</w:t>
            </w:r>
          </w:p>
        </w:tc>
        <w:tc>
          <w:tcPr>
            <w:tcW w:w="642" w:type="dxa"/>
            <w:noWrap/>
          </w:tcPr>
          <w:p w14:paraId="06ECD8F8" w14:textId="77777777" w:rsidR="00DB4618" w:rsidRPr="00F46A63" w:rsidRDefault="00DB4618"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E62C32">
              <w:rPr>
                <w:rFonts w:eastAsia="Times New Roman" w:cstheme="minorHAnsi"/>
                <w:color w:val="000000"/>
                <w:sz w:val="24"/>
                <w:szCs w:val="24"/>
                <w:lang w:eastAsia="en-GB"/>
              </w:rPr>
              <w:t>4.3</w:t>
            </w:r>
          </w:p>
        </w:tc>
        <w:tc>
          <w:tcPr>
            <w:tcW w:w="5312" w:type="dxa"/>
            <w:noWrap/>
          </w:tcPr>
          <w:p w14:paraId="474C6694" w14:textId="77777777" w:rsidR="00DB4618" w:rsidRDefault="00DB4618"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82693">
              <w:rPr>
                <w:rFonts w:cstheme="minorHAnsi"/>
                <w:i/>
                <w:sz w:val="24"/>
                <w:szCs w:val="24"/>
              </w:rPr>
              <w:t>Increase the usage of the wood</w:t>
            </w:r>
            <w:r>
              <w:rPr>
                <w:rFonts w:cstheme="minorHAnsi"/>
                <w:i/>
                <w:sz w:val="24"/>
                <w:szCs w:val="24"/>
              </w:rPr>
              <w:t xml:space="preserve"> </w:t>
            </w:r>
            <w:r w:rsidRPr="00982693">
              <w:rPr>
                <w:rFonts w:cstheme="minorHAnsi"/>
                <w:i/>
                <w:sz w:val="24"/>
                <w:szCs w:val="24"/>
              </w:rPr>
              <w:t>burner</w:t>
            </w:r>
          </w:p>
          <w:p w14:paraId="5908165A" w14:textId="77777777" w:rsidR="00DB4618" w:rsidRPr="00F46A63" w:rsidRDefault="00DB4618"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82693">
              <w:rPr>
                <w:rFonts w:cstheme="minorHAnsi"/>
                <w:i/>
                <w:sz w:val="24"/>
                <w:szCs w:val="24"/>
              </w:rPr>
              <w:t>Use a wood burner to heat house</w:t>
            </w:r>
          </w:p>
        </w:tc>
      </w:tr>
      <w:tr w:rsidR="00DB4618" w:rsidRPr="00F46A63" w14:paraId="79DF1D08" w14:textId="77777777" w:rsidTr="00150AB2">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552" w:type="dxa"/>
          </w:tcPr>
          <w:p w14:paraId="2986157B" w14:textId="77777777" w:rsidR="00DB4618" w:rsidRPr="00F46A63" w:rsidRDefault="00DB4618"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Misc.</w:t>
            </w:r>
          </w:p>
        </w:tc>
        <w:tc>
          <w:tcPr>
            <w:tcW w:w="703" w:type="dxa"/>
            <w:noWrap/>
          </w:tcPr>
          <w:p w14:paraId="17F2E1A8" w14:textId="77777777" w:rsidR="00DB4618" w:rsidRPr="00F46A63" w:rsidRDefault="00DB4618"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25</w:t>
            </w:r>
          </w:p>
        </w:tc>
        <w:tc>
          <w:tcPr>
            <w:tcW w:w="642" w:type="dxa"/>
            <w:noWrap/>
          </w:tcPr>
          <w:p w14:paraId="5BC7B8EE" w14:textId="77777777" w:rsidR="00DB4618" w:rsidRPr="00F46A63" w:rsidRDefault="00DB4618"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E62C32">
              <w:rPr>
                <w:rFonts w:eastAsia="Times New Roman" w:cstheme="minorHAnsi"/>
                <w:color w:val="000000"/>
                <w:sz w:val="24"/>
                <w:szCs w:val="24"/>
                <w:lang w:eastAsia="en-GB"/>
              </w:rPr>
              <w:t>27.2</w:t>
            </w:r>
          </w:p>
        </w:tc>
        <w:tc>
          <w:tcPr>
            <w:tcW w:w="5312" w:type="dxa"/>
            <w:noWrap/>
          </w:tcPr>
          <w:p w14:paraId="180E6691" w14:textId="77777777" w:rsidR="00DB4618"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13E24">
              <w:rPr>
                <w:rFonts w:cstheme="minorHAnsi"/>
                <w:i/>
                <w:sz w:val="24"/>
                <w:szCs w:val="24"/>
              </w:rPr>
              <w:t>Stay with friends or family some weeks in winter</w:t>
            </w:r>
          </w:p>
          <w:p w14:paraId="7B8195EC" w14:textId="77777777" w:rsidR="00DB4618"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13E24">
              <w:rPr>
                <w:rFonts w:cstheme="minorHAnsi"/>
                <w:i/>
                <w:sz w:val="24"/>
                <w:szCs w:val="24"/>
              </w:rPr>
              <w:t>I am homeless, so I'll probably be dead by the end of winter</w:t>
            </w:r>
          </w:p>
          <w:p w14:paraId="3561895A" w14:textId="77777777" w:rsidR="00DB4618" w:rsidRPr="00F46A63" w:rsidRDefault="00DB4618"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B4618">
              <w:rPr>
                <w:rFonts w:cstheme="minorHAnsi"/>
                <w:i/>
                <w:sz w:val="24"/>
                <w:szCs w:val="24"/>
              </w:rPr>
              <w:t>Mind your own business!</w:t>
            </w:r>
          </w:p>
        </w:tc>
      </w:tr>
      <w:tr w:rsidR="00DB4618" w:rsidRPr="00F46A63" w14:paraId="261B5343" w14:textId="77777777" w:rsidTr="00150AB2">
        <w:trPr>
          <w:cnfStyle w:val="010000000000" w:firstRow="0" w:lastRow="1" w:firstColumn="0" w:lastColumn="0" w:oddVBand="0" w:evenVBand="0" w:oddHBand="0"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552" w:type="dxa"/>
          </w:tcPr>
          <w:p w14:paraId="7F69A5DA" w14:textId="77777777" w:rsidR="00DB4618" w:rsidRPr="00F46A63" w:rsidRDefault="00DB4618" w:rsidP="00150AB2">
            <w:pPr>
              <w:rPr>
                <w:rFonts w:eastAsia="Times New Roman" w:cstheme="minorHAnsi"/>
                <w:color w:val="000000"/>
                <w:sz w:val="24"/>
                <w:szCs w:val="24"/>
                <w:lang w:eastAsia="en-GB"/>
              </w:rPr>
            </w:pPr>
            <w:r w:rsidRPr="00E62C32">
              <w:rPr>
                <w:rFonts w:eastAsia="Times New Roman" w:cstheme="minorHAnsi"/>
                <w:color w:val="000000"/>
                <w:sz w:val="24"/>
                <w:szCs w:val="24"/>
                <w:lang w:eastAsia="en-GB"/>
              </w:rPr>
              <w:t>Total Respondents</w:t>
            </w:r>
          </w:p>
        </w:tc>
        <w:tc>
          <w:tcPr>
            <w:tcW w:w="703" w:type="dxa"/>
            <w:noWrap/>
          </w:tcPr>
          <w:p w14:paraId="130C9668" w14:textId="77777777" w:rsidR="00DB4618" w:rsidRPr="00F46A63" w:rsidRDefault="00DB4618" w:rsidP="00150AB2">
            <w:pPr>
              <w:jc w:val="right"/>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E62C32">
              <w:rPr>
                <w:rFonts w:eastAsia="Times New Roman" w:cstheme="minorHAnsi"/>
                <w:color w:val="000000"/>
                <w:sz w:val="24"/>
                <w:szCs w:val="24"/>
                <w:lang w:eastAsia="en-GB"/>
              </w:rPr>
              <w:t>92</w:t>
            </w:r>
          </w:p>
        </w:tc>
        <w:tc>
          <w:tcPr>
            <w:tcW w:w="642" w:type="dxa"/>
            <w:noWrap/>
          </w:tcPr>
          <w:p w14:paraId="64F2D125" w14:textId="77777777" w:rsidR="00DB4618" w:rsidRPr="00F46A63" w:rsidRDefault="00DB4618" w:rsidP="00150AB2">
            <w:pPr>
              <w:jc w:val="right"/>
              <w:cnfStyle w:val="010000000000" w:firstRow="0" w:lastRow="1" w:firstColumn="0" w:lastColumn="0" w:oddVBand="0" w:evenVBand="0" w:oddHBand="0" w:evenHBand="0" w:firstRowFirstColumn="0" w:firstRowLastColumn="0" w:lastRowFirstColumn="0" w:lastRowLastColumn="0"/>
              <w:rPr>
                <w:rFonts w:eastAsia="Times New Roman" w:cstheme="minorHAnsi"/>
                <w:i/>
                <w:color w:val="000000"/>
                <w:sz w:val="24"/>
                <w:szCs w:val="24"/>
                <w:lang w:eastAsia="en-GB"/>
              </w:rPr>
            </w:pPr>
            <w:r w:rsidRPr="00E62C32">
              <w:rPr>
                <w:rFonts w:eastAsia="Times New Roman" w:cstheme="minorHAnsi"/>
                <w:color w:val="000000"/>
                <w:sz w:val="24"/>
                <w:szCs w:val="24"/>
                <w:lang w:eastAsia="en-GB"/>
              </w:rPr>
              <w:t>-</w:t>
            </w:r>
          </w:p>
        </w:tc>
        <w:tc>
          <w:tcPr>
            <w:tcW w:w="5312" w:type="dxa"/>
            <w:noWrap/>
          </w:tcPr>
          <w:p w14:paraId="524E6F94" w14:textId="77777777" w:rsidR="00DB4618" w:rsidRPr="00F46A63" w:rsidRDefault="00DB4618" w:rsidP="00150AB2">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rFonts w:cstheme="minorHAnsi"/>
                <w:i/>
                <w:sz w:val="24"/>
                <w:szCs w:val="24"/>
              </w:rPr>
            </w:pPr>
          </w:p>
        </w:tc>
      </w:tr>
    </w:tbl>
    <w:p w14:paraId="7958B470" w14:textId="287DBFDF" w:rsidR="00D31303" w:rsidRPr="00BA50FD" w:rsidRDefault="00B3439A" w:rsidP="00D31303">
      <w:pPr>
        <w:rPr>
          <w:sz w:val="24"/>
          <w:szCs w:val="24"/>
        </w:rPr>
      </w:pPr>
      <w:bookmarkStart w:id="80" w:name="_In_the_last_2"/>
      <w:bookmarkEnd w:id="80"/>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7FE7EC6F" w14:textId="77777777" w:rsidR="005F3772" w:rsidRPr="00FD0EF8" w:rsidRDefault="005F3772">
      <w:pPr>
        <w:spacing w:after="160" w:line="259" w:lineRule="auto"/>
        <w:rPr>
          <w:rFonts w:asciiTheme="majorHAnsi" w:eastAsiaTheme="majorEastAsia" w:hAnsiTheme="majorHAnsi" w:cstheme="majorBidi"/>
          <w:color w:val="2F5496" w:themeColor="accent1" w:themeShade="BF"/>
          <w:sz w:val="32"/>
          <w:szCs w:val="24"/>
        </w:rPr>
      </w:pPr>
    </w:p>
    <w:p w14:paraId="56D926D3" w14:textId="01ADB43B" w:rsidR="00CC20D6" w:rsidRDefault="00DD1C40">
      <w:pPr>
        <w:spacing w:after="160" w:line="259" w:lineRule="auto"/>
        <w:rPr>
          <w:rFonts w:asciiTheme="majorHAnsi" w:eastAsiaTheme="majorEastAsia" w:hAnsiTheme="majorHAnsi" w:cstheme="majorBidi"/>
          <w:color w:val="2F5496" w:themeColor="accent1" w:themeShade="BF"/>
          <w:sz w:val="32"/>
          <w:szCs w:val="24"/>
        </w:rPr>
      </w:pPr>
      <w:r>
        <w:rPr>
          <w:rFonts w:asciiTheme="majorHAnsi" w:eastAsiaTheme="majorEastAsia" w:hAnsiTheme="majorHAnsi" w:cstheme="majorBidi"/>
          <w:color w:val="2F5496" w:themeColor="accent1" w:themeShade="BF"/>
          <w:sz w:val="32"/>
          <w:szCs w:val="24"/>
        </w:rPr>
        <w:t xml:space="preserve"> </w:t>
      </w:r>
    </w:p>
    <w:p w14:paraId="59221016" w14:textId="33FB7332" w:rsidR="00DB4618" w:rsidRDefault="004652E5" w:rsidP="004F00ED">
      <w:pPr>
        <w:pStyle w:val="Heading3"/>
      </w:pPr>
      <w:bookmarkStart w:id="81" w:name="_To_what_extent_1"/>
      <w:bookmarkStart w:id="82" w:name="_Toc197967217"/>
      <w:bookmarkEnd w:id="81"/>
      <w:r>
        <w:lastRenderedPageBreak/>
        <w:t>To what extent do you agree or disagree with this statement: Cardiff has</w:t>
      </w:r>
      <w:r w:rsidR="00A13530">
        <w:t xml:space="preserve"> a thriving and prosperous economy</w:t>
      </w:r>
      <w:r w:rsidR="00DB4618">
        <w:t>?  Breakdown by Demographic and Geography</w:t>
      </w:r>
      <w:bookmarkEnd w:id="82"/>
    </w:p>
    <w:p w14:paraId="161A4CC5" w14:textId="0EEEFEB2" w:rsidR="00A13530" w:rsidRPr="00A13530" w:rsidRDefault="00A13530" w:rsidP="00A13530">
      <w:pPr>
        <w:rPr>
          <w:i/>
          <w:iCs/>
          <w:color w:val="7030A0"/>
          <w:sz w:val="24"/>
          <w:szCs w:val="24"/>
        </w:rPr>
      </w:pPr>
      <w:hyperlink w:anchor="Appendix12" w:history="1">
        <w:r w:rsidRPr="00FD0EF8">
          <w:rPr>
            <w:rStyle w:val="Hyperlink"/>
            <w:i/>
            <w:iCs/>
            <w:sz w:val="24"/>
            <w:szCs w:val="24"/>
          </w:rPr>
          <w:t>Click here to return to the main report</w:t>
        </w:r>
      </w:hyperlink>
    </w:p>
    <w:p w14:paraId="681DC52C" w14:textId="77777777" w:rsidR="00363256" w:rsidRDefault="00363256" w:rsidP="00B6245C">
      <w:pPr>
        <w:spacing w:after="0"/>
        <w:rPr>
          <w:sz w:val="24"/>
          <w:szCs w:val="24"/>
        </w:rPr>
      </w:pPr>
    </w:p>
    <w:p w14:paraId="3D2EC466" w14:textId="6E2954B4" w:rsidR="00804BE1" w:rsidRDefault="004652E5" w:rsidP="00B6245C">
      <w:pPr>
        <w:spacing w:after="0"/>
        <w:rPr>
          <w:sz w:val="24"/>
          <w:szCs w:val="24"/>
        </w:rPr>
      </w:pPr>
      <w:r>
        <w:rPr>
          <w:noProof/>
          <w14:ligatures w14:val="standardContextual"/>
        </w:rPr>
        <w:drawing>
          <wp:inline distT="0" distB="0" distL="0" distR="0" wp14:anchorId="19D8FA5D" wp14:editId="0EE5BDC2">
            <wp:extent cx="5731510" cy="3362325"/>
            <wp:effectExtent l="0" t="0" r="2540" b="9525"/>
            <wp:docPr id="661336985" name="Chart 1" descr="Chart showing spread of agreement that 'Cardiff has a thriving and prosperous economy' broken down by demographic group.&#10;&#10;All respondents 35.3%&#10;Under 35 40.6%&#10;55+ 35.5%&#10;Female 37.2%&#10;Male 35.8%&#10;Ethnically Diverse 36.0%&#10;Identify as disabled 33.5%&#10;Welsh speaker 34.7%&#10;Southern Arc 33.1%&#10;Children in household 38.8%&#10;LGBTQ+ 44.5%&#10;">
              <a:extLst xmlns:a="http://schemas.openxmlformats.org/drawingml/2006/main">
                <a:ext uri="{FF2B5EF4-FFF2-40B4-BE49-F238E27FC236}">
                  <a16:creationId xmlns:a16="http://schemas.microsoft.com/office/drawing/2014/main" id="{5ADE3413-7639-4E27-9112-AC13E3F22C8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6"/>
              </a:graphicData>
            </a:graphic>
          </wp:inline>
        </w:drawing>
      </w:r>
      <w:r w:rsidR="00B9759B" w:rsidRPr="00B9759B">
        <w:rPr>
          <w:i/>
          <w:sz w:val="24"/>
          <w:szCs w:val="24"/>
        </w:rPr>
        <w:t xml:space="preserve"> </w:t>
      </w:r>
      <w:r w:rsidR="00B9759B" w:rsidRPr="00BA50FD">
        <w:rPr>
          <w:i/>
          <w:sz w:val="24"/>
          <w:szCs w:val="24"/>
        </w:rPr>
        <w:t xml:space="preserve">Base sizes shown in brackets; excludes ‘Don’t Know’ responses.  </w:t>
      </w:r>
    </w:p>
    <w:p w14:paraId="2DED6D71" w14:textId="77777777" w:rsidR="00083AD7" w:rsidRDefault="00083AD7">
      <w:pPr>
        <w:spacing w:after="160" w:line="259" w:lineRule="auto"/>
      </w:pPr>
    </w:p>
    <w:p w14:paraId="07AC1205" w14:textId="2942FB6F" w:rsidR="00083AD7" w:rsidRDefault="00FB3257">
      <w:pPr>
        <w:spacing w:after="160" w:line="259" w:lineRule="auto"/>
      </w:pPr>
      <w:r>
        <w:rPr>
          <w:noProof/>
          <w14:ligatures w14:val="standardContextual"/>
        </w:rPr>
        <w:drawing>
          <wp:inline distT="0" distB="0" distL="0" distR="0" wp14:anchorId="63F13D37" wp14:editId="29472840">
            <wp:extent cx="5731510" cy="2973070"/>
            <wp:effectExtent l="0" t="0" r="2540" b="17780"/>
            <wp:docPr id="424765040" name="Chart 1" descr="Chart showing spread of agreement that 'Cardiff has a thriving and prosperous economy' broken down by Deprivation Fifth.&#10;&#10;All respondents 35.3%&#10;Under 35 40.6%&#10;55+ 35.5%&#10;Female 37.2%&#10;Male 35.8%&#10;Ethnically Diverse 36.0%&#10;Identify as disabled 33.5%&#10;Welsh speaker 34.7%&#10;Southern Arc 33.1%&#10;Children in household 38.8%&#10;LGBTQ+ 44.5%">
              <a:extLst xmlns:a="http://schemas.openxmlformats.org/drawingml/2006/main">
                <a:ext uri="{FF2B5EF4-FFF2-40B4-BE49-F238E27FC236}">
                  <a16:creationId xmlns:a16="http://schemas.microsoft.com/office/drawing/2014/main" id="{C81EC436-DFD1-4F8E-A5AA-034A152115C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7"/>
              </a:graphicData>
            </a:graphic>
          </wp:inline>
        </w:drawing>
      </w:r>
      <w:r w:rsidR="00B9759B" w:rsidRPr="00B9759B">
        <w:rPr>
          <w:i/>
          <w:sz w:val="24"/>
          <w:szCs w:val="24"/>
        </w:rPr>
        <w:t xml:space="preserve"> </w:t>
      </w:r>
      <w:r w:rsidR="00B9759B" w:rsidRPr="00BA50FD">
        <w:rPr>
          <w:i/>
          <w:sz w:val="24"/>
          <w:szCs w:val="24"/>
        </w:rPr>
        <w:t xml:space="preserve">Base sizes shown in brackets; excludes ‘Don’t Know’ responses.  </w:t>
      </w:r>
    </w:p>
    <w:p w14:paraId="55A68129" w14:textId="60090FDA" w:rsidR="00804BE1" w:rsidRDefault="00804BE1" w:rsidP="004F00ED">
      <w:pPr>
        <w:pStyle w:val="Heading3"/>
      </w:pPr>
      <w:bookmarkStart w:id="83" w:name="_Over_the_last"/>
      <w:bookmarkStart w:id="84" w:name="_Toc197967218"/>
      <w:bookmarkEnd w:id="83"/>
      <w:r>
        <w:lastRenderedPageBreak/>
        <w:t xml:space="preserve">Over the </w:t>
      </w:r>
      <w:r w:rsidR="00241DAE">
        <w:t>last 12 months, would you say your employment situation has…</w:t>
      </w:r>
      <w:r>
        <w:t>?  Breakdown by Demographic and Geography</w:t>
      </w:r>
      <w:bookmarkEnd w:id="84"/>
    </w:p>
    <w:p w14:paraId="6FB5DAE8" w14:textId="0C062456" w:rsidR="00804BE1" w:rsidRPr="00A13530" w:rsidRDefault="00804BE1" w:rsidP="00804BE1">
      <w:pPr>
        <w:rPr>
          <w:i/>
          <w:iCs/>
          <w:color w:val="7030A0"/>
          <w:sz w:val="24"/>
          <w:szCs w:val="24"/>
        </w:rPr>
      </w:pPr>
      <w:hyperlink w:anchor="Appendix13" w:history="1">
        <w:r w:rsidRPr="00FD41ED">
          <w:rPr>
            <w:rStyle w:val="Hyperlink"/>
            <w:i/>
            <w:iCs/>
            <w:sz w:val="24"/>
            <w:szCs w:val="24"/>
          </w:rPr>
          <w:t>Click here to return to the main report</w:t>
        </w:r>
      </w:hyperlink>
    </w:p>
    <w:p w14:paraId="2E9BEE65" w14:textId="77777777" w:rsidR="00804BE1" w:rsidRDefault="00804BE1" w:rsidP="00804BE1">
      <w:pPr>
        <w:spacing w:after="0"/>
        <w:rPr>
          <w:sz w:val="24"/>
          <w:szCs w:val="24"/>
        </w:rPr>
      </w:pPr>
    </w:p>
    <w:p w14:paraId="4BCB4B1E" w14:textId="3FC6CF53" w:rsidR="007A7703" w:rsidRDefault="007A7703" w:rsidP="007A7703">
      <w:pPr>
        <w:spacing w:after="0"/>
        <w:rPr>
          <w:sz w:val="24"/>
          <w:szCs w:val="24"/>
        </w:rPr>
      </w:pPr>
      <w:r>
        <w:rPr>
          <w:noProof/>
          <w14:ligatures w14:val="standardContextual"/>
        </w:rPr>
        <w:drawing>
          <wp:inline distT="0" distB="0" distL="0" distR="0" wp14:anchorId="7D257AD1" wp14:editId="3E2FEC82">
            <wp:extent cx="5731510" cy="3314700"/>
            <wp:effectExtent l="0" t="0" r="2540" b="0"/>
            <wp:docPr id="2000597190" name="Chart 1" descr="Chart showing spread responses to 'Over the last 12 months, would you say your employment situation has...' broken down by demographic group.&#10;% Remained the same&#10;All respondents 72.2%&#10;Under 35 58.3%&#10;55+ 78.4%&#10;Female 70.6%&#10;Male 74.6%&#10;Ethnically Diverse 58.1%&#10;Identify as disabled 66.1%&#10;Welsh speaker 71.9%&#10;Southern Arc 68.7%&#10;Children in household 73.7%&#10;LGBTQ+ 64.0%">
              <a:extLst xmlns:a="http://schemas.openxmlformats.org/drawingml/2006/main">
                <a:ext uri="{FF2B5EF4-FFF2-40B4-BE49-F238E27FC236}">
                  <a16:creationId xmlns:a16="http://schemas.microsoft.com/office/drawing/2014/main" id="{8E3067A0-94B2-4CD3-AF25-F3D6BEE2CBC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8"/>
              </a:graphicData>
            </a:graphic>
          </wp:inline>
        </w:drawing>
      </w:r>
      <w:r w:rsidRPr="007A7703">
        <w:rPr>
          <w:i/>
          <w:sz w:val="24"/>
          <w:szCs w:val="24"/>
        </w:rPr>
        <w:t xml:space="preserve"> </w:t>
      </w:r>
      <w:r w:rsidRPr="00BA50FD">
        <w:rPr>
          <w:i/>
          <w:sz w:val="24"/>
          <w:szCs w:val="24"/>
        </w:rPr>
        <w:t xml:space="preserve">Base sizes shown in brackets; excludes ‘Don’t Know’ responses.  </w:t>
      </w:r>
    </w:p>
    <w:p w14:paraId="510DA825" w14:textId="77777777" w:rsidR="007A7703" w:rsidRDefault="007A7703" w:rsidP="007A7703">
      <w:pPr>
        <w:spacing w:after="0"/>
        <w:rPr>
          <w:sz w:val="24"/>
          <w:szCs w:val="24"/>
        </w:rPr>
      </w:pPr>
    </w:p>
    <w:p w14:paraId="6B7B1C68" w14:textId="13F88303" w:rsidR="00804BE1" w:rsidRDefault="00804BE1" w:rsidP="00B6245C">
      <w:pPr>
        <w:spacing w:after="0"/>
        <w:rPr>
          <w:sz w:val="24"/>
          <w:szCs w:val="24"/>
        </w:rPr>
      </w:pPr>
    </w:p>
    <w:p w14:paraId="3DA11C64" w14:textId="6F09357C" w:rsidR="004652E5" w:rsidRDefault="00944F32" w:rsidP="00B6245C">
      <w:pPr>
        <w:spacing w:after="0"/>
        <w:rPr>
          <w:sz w:val="24"/>
          <w:szCs w:val="24"/>
        </w:rPr>
      </w:pPr>
      <w:r>
        <w:rPr>
          <w:noProof/>
          <w14:ligatures w14:val="standardContextual"/>
        </w:rPr>
        <w:drawing>
          <wp:inline distT="0" distB="0" distL="0" distR="0" wp14:anchorId="3F33E1C9" wp14:editId="57683DE9">
            <wp:extent cx="5731510" cy="2973070"/>
            <wp:effectExtent l="0" t="0" r="2540" b="17780"/>
            <wp:docPr id="1680733242" name="Chart 1" descr="Chart showing spread responses to 'Over the last 12 months, would you say your employment situation has...' broken down by Deprivation Fifths.&#10;% Remained the same&#10;All respondents 72.2%&#10;Most deprived 64.2%&#10;Next Most Deprived 68.0%&#10;Middle Fifth 64.2%&#10;Next Least Deprived 79.1%&#10;Least Deprived 81.7%">
              <a:extLst xmlns:a="http://schemas.openxmlformats.org/drawingml/2006/main">
                <a:ext uri="{FF2B5EF4-FFF2-40B4-BE49-F238E27FC236}">
                  <a16:creationId xmlns:a16="http://schemas.microsoft.com/office/drawing/2014/main" id="{6B5C8FB7-9F81-8241-75BF-DDBA8DFE186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9"/>
              </a:graphicData>
            </a:graphic>
          </wp:inline>
        </w:drawing>
      </w:r>
      <w:r w:rsidR="00B9759B" w:rsidRPr="00B9759B">
        <w:rPr>
          <w:i/>
          <w:sz w:val="24"/>
          <w:szCs w:val="24"/>
        </w:rPr>
        <w:t xml:space="preserve"> </w:t>
      </w:r>
      <w:r w:rsidR="00B9759B" w:rsidRPr="00BA50FD">
        <w:rPr>
          <w:i/>
          <w:sz w:val="24"/>
          <w:szCs w:val="24"/>
        </w:rPr>
        <w:t xml:space="preserve">Base sizes shown in brackets; excludes ‘Don’t Know’ responses.  </w:t>
      </w:r>
    </w:p>
    <w:p w14:paraId="40580853" w14:textId="3DAB8B82" w:rsidR="00FD41ED" w:rsidRDefault="000168E5" w:rsidP="004F00ED">
      <w:pPr>
        <w:pStyle w:val="Heading3"/>
      </w:pPr>
      <w:bookmarkStart w:id="85" w:name="_To_what_extent"/>
      <w:bookmarkStart w:id="86" w:name="_Toc197967219"/>
      <w:bookmarkEnd w:id="85"/>
      <w:r>
        <w:lastRenderedPageBreak/>
        <w:t>Please Tell Us What Else Stopped You Taking Up The Invitation For Screening</w:t>
      </w:r>
      <w:bookmarkEnd w:id="86"/>
    </w:p>
    <w:p w14:paraId="0C44337E" w14:textId="17A6A155" w:rsidR="00FD41ED" w:rsidRPr="00A13530" w:rsidRDefault="00FD41ED" w:rsidP="00FD41ED">
      <w:pPr>
        <w:rPr>
          <w:i/>
          <w:iCs/>
          <w:color w:val="7030A0"/>
          <w:sz w:val="24"/>
          <w:szCs w:val="24"/>
        </w:rPr>
      </w:pPr>
      <w:hyperlink w:anchor="Appendix14" w:history="1">
        <w:r w:rsidRPr="00A601B5">
          <w:rPr>
            <w:rStyle w:val="Hyperlink"/>
            <w:i/>
            <w:iCs/>
            <w:sz w:val="24"/>
            <w:szCs w:val="24"/>
          </w:rPr>
          <w:t>Click here to return to the main report</w:t>
        </w:r>
      </w:hyperlink>
    </w:p>
    <w:p w14:paraId="2F782C5C" w14:textId="77777777" w:rsidR="00FD41ED" w:rsidRDefault="00FD41ED" w:rsidP="00FD41ED">
      <w:pPr>
        <w:spacing w:after="0"/>
        <w:rPr>
          <w:sz w:val="24"/>
          <w:szCs w:val="24"/>
        </w:rPr>
      </w:pPr>
    </w:p>
    <w:tbl>
      <w:tblPr>
        <w:tblStyle w:val="GridTable5Dark-Accent6"/>
        <w:tblW w:w="9209" w:type="dxa"/>
        <w:tblLook w:val="04E0" w:firstRow="1" w:lastRow="1" w:firstColumn="1" w:lastColumn="0" w:noHBand="0" w:noVBand="1"/>
      </w:tblPr>
      <w:tblGrid>
        <w:gridCol w:w="1980"/>
        <w:gridCol w:w="703"/>
        <w:gridCol w:w="642"/>
        <w:gridCol w:w="5884"/>
      </w:tblGrid>
      <w:tr w:rsidR="00E10EF6" w:rsidRPr="00FD3FA8" w14:paraId="2F6B0F6B" w14:textId="77777777" w:rsidTr="00E10EF6">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noWrap/>
            <w:hideMark/>
          </w:tcPr>
          <w:p w14:paraId="1165CEED" w14:textId="77777777" w:rsidR="00E10EF6" w:rsidRPr="00FD3FA8" w:rsidRDefault="00E10EF6" w:rsidP="00150AB2">
            <w:pPr>
              <w:rPr>
                <w:rFonts w:ascii="Calibri" w:eastAsia="Times New Roman" w:hAnsi="Calibri" w:cs="Calibri"/>
                <w:sz w:val="24"/>
                <w:szCs w:val="24"/>
                <w:lang w:eastAsia="en-GB"/>
              </w:rPr>
            </w:pPr>
            <w:r w:rsidRPr="00FD3FA8">
              <w:rPr>
                <w:rFonts w:ascii="Calibri" w:eastAsia="Times New Roman" w:hAnsi="Calibri" w:cs="Calibri"/>
                <w:sz w:val="24"/>
                <w:szCs w:val="24"/>
                <w:lang w:eastAsia="en-GB"/>
              </w:rPr>
              <w:t>Theme</w:t>
            </w:r>
          </w:p>
        </w:tc>
        <w:tc>
          <w:tcPr>
            <w:tcW w:w="703" w:type="dxa"/>
            <w:noWrap/>
            <w:hideMark/>
          </w:tcPr>
          <w:p w14:paraId="09C01C57" w14:textId="77777777" w:rsidR="00E10EF6" w:rsidRPr="00FD3FA8" w:rsidRDefault="00E10EF6"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D3FA8">
              <w:rPr>
                <w:rFonts w:ascii="Calibri" w:eastAsia="Times New Roman" w:hAnsi="Calibri" w:cs="Calibri"/>
                <w:sz w:val="24"/>
                <w:szCs w:val="24"/>
                <w:lang w:eastAsia="en-GB"/>
              </w:rPr>
              <w:t>No.</w:t>
            </w:r>
          </w:p>
        </w:tc>
        <w:tc>
          <w:tcPr>
            <w:tcW w:w="642" w:type="dxa"/>
            <w:noWrap/>
            <w:hideMark/>
          </w:tcPr>
          <w:p w14:paraId="2A0BD899" w14:textId="77777777" w:rsidR="00E10EF6" w:rsidRPr="00FD3FA8" w:rsidRDefault="00E10EF6"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D3FA8">
              <w:rPr>
                <w:rFonts w:ascii="Calibri" w:eastAsia="Times New Roman" w:hAnsi="Calibri" w:cs="Calibri"/>
                <w:sz w:val="24"/>
                <w:szCs w:val="24"/>
                <w:lang w:eastAsia="en-GB"/>
              </w:rPr>
              <w:t>%</w:t>
            </w:r>
          </w:p>
        </w:tc>
        <w:tc>
          <w:tcPr>
            <w:tcW w:w="5884" w:type="dxa"/>
            <w:noWrap/>
            <w:hideMark/>
          </w:tcPr>
          <w:p w14:paraId="238138C1" w14:textId="77777777" w:rsidR="00E10EF6" w:rsidRPr="00FD3FA8" w:rsidRDefault="00E10EF6"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D3FA8">
              <w:rPr>
                <w:rFonts w:ascii="Calibri" w:eastAsia="Times New Roman" w:hAnsi="Calibri" w:cs="Calibri"/>
                <w:sz w:val="24"/>
                <w:szCs w:val="24"/>
                <w:lang w:eastAsia="en-GB"/>
              </w:rPr>
              <w:t>Example Comments</w:t>
            </w:r>
          </w:p>
        </w:tc>
      </w:tr>
      <w:tr w:rsidR="00E10EF6" w:rsidRPr="00FD3FA8" w14:paraId="7816FA57" w14:textId="77777777" w:rsidTr="00E10EF6">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393B4467" w14:textId="77777777" w:rsidR="00E10EF6" w:rsidRPr="00FD3FA8" w:rsidRDefault="00E10EF6" w:rsidP="00150AB2">
            <w:pPr>
              <w:rPr>
                <w:rFonts w:ascii="Calibri" w:eastAsia="Times New Roman" w:hAnsi="Calibri" w:cs="Calibri"/>
                <w:color w:val="000000"/>
                <w:sz w:val="24"/>
                <w:szCs w:val="24"/>
                <w:lang w:eastAsia="en-GB"/>
              </w:rPr>
            </w:pPr>
            <w:r w:rsidRPr="002B1366">
              <w:rPr>
                <w:rFonts w:ascii="Aptos Narrow" w:eastAsia="Times New Roman" w:hAnsi="Aptos Narrow" w:cs="Calibri"/>
                <w:color w:val="000000"/>
                <w:sz w:val="24"/>
                <w:szCs w:val="24"/>
                <w:lang w:eastAsia="en-GB"/>
              </w:rPr>
              <w:t>Haven't been invited</w:t>
            </w:r>
          </w:p>
        </w:tc>
        <w:tc>
          <w:tcPr>
            <w:tcW w:w="703" w:type="dxa"/>
            <w:noWrap/>
          </w:tcPr>
          <w:p w14:paraId="31BBF6AA" w14:textId="77777777" w:rsidR="00E10EF6" w:rsidRPr="00FD3FA8"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13</w:t>
            </w:r>
          </w:p>
        </w:tc>
        <w:tc>
          <w:tcPr>
            <w:tcW w:w="642" w:type="dxa"/>
            <w:noWrap/>
          </w:tcPr>
          <w:p w14:paraId="12F2AA08" w14:textId="77777777" w:rsidR="00E10EF6" w:rsidRPr="00FD3FA8"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16.0</w:t>
            </w:r>
          </w:p>
        </w:tc>
        <w:tc>
          <w:tcPr>
            <w:tcW w:w="5884" w:type="dxa"/>
            <w:noWrap/>
          </w:tcPr>
          <w:p w14:paraId="0271B952" w14:textId="77777777" w:rsidR="00E10EF6"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02074">
              <w:rPr>
                <w:i/>
                <w:sz w:val="24"/>
                <w:szCs w:val="24"/>
              </w:rPr>
              <w:t>Not Invited</w:t>
            </w:r>
          </w:p>
          <w:p w14:paraId="5FDF2C0B" w14:textId="77777777" w:rsidR="00E10EF6"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02074">
              <w:rPr>
                <w:i/>
                <w:sz w:val="24"/>
                <w:szCs w:val="24"/>
              </w:rPr>
              <w:t>Never got asked</w:t>
            </w:r>
          </w:p>
          <w:p w14:paraId="0FA9971D" w14:textId="77777777" w:rsidR="00E10EF6" w:rsidRPr="00FD3FA8"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602074">
              <w:rPr>
                <w:i/>
                <w:sz w:val="24"/>
                <w:szCs w:val="24"/>
              </w:rPr>
              <w:t>I have not been called.</w:t>
            </w:r>
          </w:p>
        </w:tc>
      </w:tr>
      <w:tr w:rsidR="00E10EF6" w:rsidRPr="00FD3FA8" w14:paraId="753D8F42" w14:textId="77777777" w:rsidTr="00E10EF6">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vAlign w:val="center"/>
          </w:tcPr>
          <w:p w14:paraId="248ECE66" w14:textId="77777777" w:rsidR="00E10EF6" w:rsidRPr="00FD3FA8" w:rsidRDefault="00E10EF6" w:rsidP="00150AB2">
            <w:pPr>
              <w:rPr>
                <w:rFonts w:ascii="Calibri" w:eastAsia="Times New Roman" w:hAnsi="Calibri" w:cs="Calibri"/>
                <w:color w:val="000000"/>
                <w:sz w:val="24"/>
                <w:szCs w:val="24"/>
                <w:lang w:eastAsia="en-GB"/>
              </w:rPr>
            </w:pPr>
            <w:r w:rsidRPr="002B1366">
              <w:rPr>
                <w:rFonts w:ascii="Aptos Narrow" w:eastAsia="Times New Roman" w:hAnsi="Aptos Narrow" w:cs="Calibri"/>
                <w:color w:val="000000"/>
                <w:sz w:val="24"/>
                <w:szCs w:val="24"/>
                <w:lang w:eastAsia="en-GB"/>
              </w:rPr>
              <w:t>No Time</w:t>
            </w:r>
          </w:p>
        </w:tc>
        <w:tc>
          <w:tcPr>
            <w:tcW w:w="703" w:type="dxa"/>
            <w:noWrap/>
          </w:tcPr>
          <w:p w14:paraId="1590DD06" w14:textId="77777777" w:rsidR="00E10EF6" w:rsidRPr="00FD3FA8"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8</w:t>
            </w:r>
          </w:p>
        </w:tc>
        <w:tc>
          <w:tcPr>
            <w:tcW w:w="642" w:type="dxa"/>
            <w:noWrap/>
          </w:tcPr>
          <w:p w14:paraId="717BEAF8" w14:textId="77777777" w:rsidR="00E10EF6" w:rsidRPr="00FD3FA8"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9.9</w:t>
            </w:r>
          </w:p>
        </w:tc>
        <w:tc>
          <w:tcPr>
            <w:tcW w:w="5884" w:type="dxa"/>
            <w:noWrap/>
          </w:tcPr>
          <w:p w14:paraId="39F22A59" w14:textId="77777777" w:rsidR="00E10EF6" w:rsidRDefault="00E10EF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56461">
              <w:rPr>
                <w:i/>
                <w:sz w:val="24"/>
                <w:szCs w:val="24"/>
              </w:rPr>
              <w:t>I haven't had time</w:t>
            </w:r>
          </w:p>
          <w:p w14:paraId="1A4F74B9" w14:textId="77777777" w:rsidR="00E10EF6" w:rsidRPr="00FD3FA8" w:rsidRDefault="00E10EF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3269D">
              <w:rPr>
                <w:i/>
                <w:sz w:val="24"/>
                <w:szCs w:val="24"/>
              </w:rPr>
              <w:t>Inconvenience of timing</w:t>
            </w:r>
          </w:p>
        </w:tc>
      </w:tr>
      <w:tr w:rsidR="00E10EF6" w:rsidRPr="00FD3FA8" w14:paraId="2768CDA4" w14:textId="77777777" w:rsidTr="00E10EF6">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vAlign w:val="center"/>
          </w:tcPr>
          <w:p w14:paraId="55ADBDB4" w14:textId="77777777" w:rsidR="00E10EF6" w:rsidRPr="00FD3FA8" w:rsidRDefault="00E10EF6" w:rsidP="00150AB2">
            <w:pPr>
              <w:rPr>
                <w:rFonts w:ascii="Calibri" w:eastAsia="Times New Roman" w:hAnsi="Calibri" w:cs="Calibri"/>
                <w:color w:val="000000"/>
                <w:sz w:val="24"/>
                <w:szCs w:val="24"/>
                <w:lang w:eastAsia="en-GB"/>
              </w:rPr>
            </w:pPr>
            <w:r w:rsidRPr="002B1366">
              <w:rPr>
                <w:rFonts w:ascii="Aptos Narrow" w:eastAsia="Times New Roman" w:hAnsi="Aptos Narrow" w:cs="Calibri"/>
                <w:color w:val="000000"/>
                <w:sz w:val="24"/>
                <w:szCs w:val="24"/>
                <w:lang w:eastAsia="en-GB"/>
              </w:rPr>
              <w:t>Work Commitments</w:t>
            </w:r>
          </w:p>
        </w:tc>
        <w:tc>
          <w:tcPr>
            <w:tcW w:w="703" w:type="dxa"/>
            <w:noWrap/>
          </w:tcPr>
          <w:p w14:paraId="05537D6F" w14:textId="77777777" w:rsidR="00E10EF6" w:rsidRPr="00FD3FA8"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7</w:t>
            </w:r>
          </w:p>
        </w:tc>
        <w:tc>
          <w:tcPr>
            <w:tcW w:w="642" w:type="dxa"/>
            <w:noWrap/>
          </w:tcPr>
          <w:p w14:paraId="6EFFB309" w14:textId="77777777" w:rsidR="00E10EF6" w:rsidRPr="00FD3FA8"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8.6</w:t>
            </w:r>
          </w:p>
        </w:tc>
        <w:tc>
          <w:tcPr>
            <w:tcW w:w="5884" w:type="dxa"/>
            <w:noWrap/>
          </w:tcPr>
          <w:p w14:paraId="62844472" w14:textId="77777777" w:rsidR="00E10EF6"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81F07">
              <w:rPr>
                <w:i/>
                <w:sz w:val="24"/>
                <w:szCs w:val="24"/>
              </w:rPr>
              <w:t>Busy working</w:t>
            </w:r>
          </w:p>
          <w:p w14:paraId="0742C413" w14:textId="77777777" w:rsidR="00E10EF6" w:rsidRPr="00FD3FA8"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E10EF6">
              <w:rPr>
                <w:i/>
                <w:sz w:val="24"/>
                <w:szCs w:val="24"/>
              </w:rPr>
              <w:t>I am a 24/7 carer with no breaks and no free time alone</w:t>
            </w:r>
          </w:p>
        </w:tc>
      </w:tr>
      <w:tr w:rsidR="00E10EF6" w:rsidRPr="00FD3FA8" w14:paraId="7FB31D76" w14:textId="77777777" w:rsidTr="00E10EF6">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7AA5E404"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t>Not Interested</w:t>
            </w:r>
          </w:p>
        </w:tc>
        <w:tc>
          <w:tcPr>
            <w:tcW w:w="703" w:type="dxa"/>
            <w:noWrap/>
          </w:tcPr>
          <w:p w14:paraId="49296CAE" w14:textId="77777777" w:rsidR="00E10EF6" w:rsidRPr="002B1366"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6</w:t>
            </w:r>
          </w:p>
        </w:tc>
        <w:tc>
          <w:tcPr>
            <w:tcW w:w="642" w:type="dxa"/>
            <w:noWrap/>
          </w:tcPr>
          <w:p w14:paraId="553B3989" w14:textId="77777777" w:rsidR="00E10EF6" w:rsidRPr="002B1366"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7.4</w:t>
            </w:r>
          </w:p>
        </w:tc>
        <w:tc>
          <w:tcPr>
            <w:tcW w:w="5884" w:type="dxa"/>
            <w:noWrap/>
          </w:tcPr>
          <w:p w14:paraId="5C1B0CF1" w14:textId="77777777" w:rsidR="00E10EF6" w:rsidRDefault="00E10EF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5C0F59">
              <w:rPr>
                <w:i/>
                <w:sz w:val="24"/>
                <w:szCs w:val="24"/>
              </w:rPr>
              <w:t xml:space="preserve">I’m not interested. We all </w:t>
            </w:r>
            <w:proofErr w:type="gramStart"/>
            <w:r w:rsidRPr="005C0F59">
              <w:rPr>
                <w:i/>
                <w:sz w:val="24"/>
                <w:szCs w:val="24"/>
              </w:rPr>
              <w:t>have to</w:t>
            </w:r>
            <w:proofErr w:type="gramEnd"/>
            <w:r w:rsidRPr="005C0F59">
              <w:rPr>
                <w:i/>
                <w:sz w:val="24"/>
                <w:szCs w:val="24"/>
              </w:rPr>
              <w:t xml:space="preserve"> die </w:t>
            </w:r>
            <w:proofErr w:type="gramStart"/>
            <w:r w:rsidRPr="005C0F59">
              <w:rPr>
                <w:i/>
                <w:sz w:val="24"/>
                <w:szCs w:val="24"/>
              </w:rPr>
              <w:t>eventually</w:t>
            </w:r>
            <w:proofErr w:type="gramEnd"/>
            <w:r w:rsidRPr="005C0F59">
              <w:rPr>
                <w:i/>
                <w:sz w:val="24"/>
                <w:szCs w:val="24"/>
              </w:rPr>
              <w:t xml:space="preserve"> and it really doesn’t matter when.</w:t>
            </w:r>
          </w:p>
          <w:p w14:paraId="14CC6108" w14:textId="77777777" w:rsidR="00E10EF6" w:rsidRPr="00FD3FA8" w:rsidRDefault="00E10EF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F2831">
              <w:rPr>
                <w:i/>
                <w:sz w:val="24"/>
                <w:szCs w:val="24"/>
              </w:rPr>
              <w:t>Apathy</w:t>
            </w:r>
          </w:p>
        </w:tc>
      </w:tr>
      <w:tr w:rsidR="00E10EF6" w:rsidRPr="00FD3FA8" w14:paraId="3634A7FC" w14:textId="77777777" w:rsidTr="00E10EF6">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157E227E"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t>Forgot / Haven't got around to it</w:t>
            </w:r>
          </w:p>
        </w:tc>
        <w:tc>
          <w:tcPr>
            <w:tcW w:w="703" w:type="dxa"/>
            <w:noWrap/>
          </w:tcPr>
          <w:p w14:paraId="22FE0189" w14:textId="77777777" w:rsidR="00E10EF6" w:rsidRPr="002B1366"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5</w:t>
            </w:r>
          </w:p>
        </w:tc>
        <w:tc>
          <w:tcPr>
            <w:tcW w:w="642" w:type="dxa"/>
            <w:noWrap/>
          </w:tcPr>
          <w:p w14:paraId="058D9C5F" w14:textId="77777777" w:rsidR="00E10EF6" w:rsidRPr="002B1366"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6.2</w:t>
            </w:r>
          </w:p>
        </w:tc>
        <w:tc>
          <w:tcPr>
            <w:tcW w:w="5884" w:type="dxa"/>
            <w:noWrap/>
          </w:tcPr>
          <w:p w14:paraId="24B49373" w14:textId="77777777" w:rsidR="00E10EF6"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127DB">
              <w:rPr>
                <w:i/>
                <w:sz w:val="24"/>
                <w:szCs w:val="24"/>
              </w:rPr>
              <w:t>just not got round to it</w:t>
            </w:r>
          </w:p>
          <w:p w14:paraId="3E895953" w14:textId="77777777" w:rsidR="00E10EF6" w:rsidRPr="00FD3FA8"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64C10">
              <w:rPr>
                <w:i/>
                <w:sz w:val="24"/>
                <w:szCs w:val="24"/>
              </w:rPr>
              <w:t>I keep forgetting about it</w:t>
            </w:r>
          </w:p>
        </w:tc>
      </w:tr>
      <w:tr w:rsidR="00E10EF6" w:rsidRPr="00FD3FA8" w14:paraId="6BD50D0C" w14:textId="77777777" w:rsidTr="00E10EF6">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1D1D386E"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t>Personal Circumstances</w:t>
            </w:r>
          </w:p>
        </w:tc>
        <w:tc>
          <w:tcPr>
            <w:tcW w:w="703" w:type="dxa"/>
            <w:noWrap/>
          </w:tcPr>
          <w:p w14:paraId="050A8B30" w14:textId="77777777" w:rsidR="00E10EF6" w:rsidRPr="002B1366"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4</w:t>
            </w:r>
          </w:p>
        </w:tc>
        <w:tc>
          <w:tcPr>
            <w:tcW w:w="642" w:type="dxa"/>
            <w:noWrap/>
          </w:tcPr>
          <w:p w14:paraId="008A5EE6" w14:textId="77777777" w:rsidR="00E10EF6" w:rsidRPr="002B1366"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4.9</w:t>
            </w:r>
          </w:p>
        </w:tc>
        <w:tc>
          <w:tcPr>
            <w:tcW w:w="5884" w:type="dxa"/>
            <w:noWrap/>
          </w:tcPr>
          <w:p w14:paraId="57674258" w14:textId="77777777" w:rsidR="00E10EF6" w:rsidRDefault="00E10EF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E0E67">
              <w:rPr>
                <w:i/>
                <w:sz w:val="24"/>
                <w:szCs w:val="24"/>
              </w:rPr>
              <w:t>If I were to receive a positive result of screening and subsequently receive treatment, I have no-one to help care for me whilst recuperating. I cannot be a burden to the NHS and bed-block because I am alone with no available support in my home.</w:t>
            </w:r>
          </w:p>
          <w:p w14:paraId="2F690AEE" w14:textId="77777777" w:rsidR="00E10EF6" w:rsidRPr="00FD3FA8" w:rsidRDefault="00E10EF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E0E67">
              <w:rPr>
                <w:i/>
                <w:sz w:val="24"/>
                <w:szCs w:val="24"/>
              </w:rPr>
              <w:t>Was homeless and stressed.</w:t>
            </w:r>
          </w:p>
        </w:tc>
      </w:tr>
      <w:tr w:rsidR="00E10EF6" w:rsidRPr="00FD3FA8" w14:paraId="25133916" w14:textId="77777777" w:rsidTr="00E10EF6">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6762753A"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t>Health Reasons</w:t>
            </w:r>
          </w:p>
        </w:tc>
        <w:tc>
          <w:tcPr>
            <w:tcW w:w="703" w:type="dxa"/>
            <w:noWrap/>
          </w:tcPr>
          <w:p w14:paraId="47381341" w14:textId="77777777" w:rsidR="00E10EF6" w:rsidRPr="002B1366"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4</w:t>
            </w:r>
          </w:p>
        </w:tc>
        <w:tc>
          <w:tcPr>
            <w:tcW w:w="642" w:type="dxa"/>
            <w:noWrap/>
          </w:tcPr>
          <w:p w14:paraId="4D476EA4" w14:textId="77777777" w:rsidR="00E10EF6" w:rsidRPr="002B1366"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4.9</w:t>
            </w:r>
          </w:p>
        </w:tc>
        <w:tc>
          <w:tcPr>
            <w:tcW w:w="5884" w:type="dxa"/>
            <w:noWrap/>
          </w:tcPr>
          <w:p w14:paraId="486C751A" w14:textId="77777777" w:rsidR="00E10EF6"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D60C1">
              <w:rPr>
                <w:i/>
                <w:sz w:val="24"/>
                <w:szCs w:val="24"/>
              </w:rPr>
              <w:t>Health anxiety</w:t>
            </w:r>
          </w:p>
          <w:p w14:paraId="03D53307" w14:textId="77777777" w:rsidR="00E10EF6" w:rsidRPr="00FD3FA8"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BC749A">
              <w:rPr>
                <w:i/>
                <w:sz w:val="24"/>
                <w:szCs w:val="24"/>
              </w:rPr>
              <w:t>Covid</w:t>
            </w:r>
          </w:p>
        </w:tc>
      </w:tr>
      <w:tr w:rsidR="00E10EF6" w:rsidRPr="00FD3FA8" w14:paraId="6C407AF2" w14:textId="77777777" w:rsidTr="00E10EF6">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6D81B48A"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t>Trust issues</w:t>
            </w:r>
          </w:p>
        </w:tc>
        <w:tc>
          <w:tcPr>
            <w:tcW w:w="703" w:type="dxa"/>
            <w:noWrap/>
          </w:tcPr>
          <w:p w14:paraId="23F81123" w14:textId="77777777" w:rsidR="00E10EF6" w:rsidRPr="002B1366"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4</w:t>
            </w:r>
          </w:p>
        </w:tc>
        <w:tc>
          <w:tcPr>
            <w:tcW w:w="642" w:type="dxa"/>
            <w:noWrap/>
          </w:tcPr>
          <w:p w14:paraId="7EB6410E" w14:textId="77777777" w:rsidR="00E10EF6" w:rsidRPr="002B1366"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4.9</w:t>
            </w:r>
          </w:p>
        </w:tc>
        <w:tc>
          <w:tcPr>
            <w:tcW w:w="5884" w:type="dxa"/>
            <w:noWrap/>
          </w:tcPr>
          <w:p w14:paraId="30EAB205" w14:textId="77777777" w:rsidR="00E10EF6" w:rsidRDefault="00E10EF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FE5C67">
              <w:rPr>
                <w:i/>
                <w:sz w:val="24"/>
                <w:szCs w:val="24"/>
              </w:rPr>
              <w:t>After the Covid vaccine problems I no longer trust the medical professionals for non-biased information</w:t>
            </w:r>
          </w:p>
          <w:p w14:paraId="36BC2E14" w14:textId="77777777" w:rsidR="00E10EF6" w:rsidRPr="00FD3FA8" w:rsidRDefault="00E10EF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E22BD1">
              <w:rPr>
                <w:i/>
                <w:sz w:val="24"/>
                <w:szCs w:val="24"/>
              </w:rPr>
              <w:t>No faith in the NHS</w:t>
            </w:r>
          </w:p>
        </w:tc>
      </w:tr>
      <w:tr w:rsidR="00E10EF6" w:rsidRPr="00FD3FA8" w14:paraId="0F221396" w14:textId="77777777" w:rsidTr="00E10EF6">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00B99346"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t>Anxiety / Fear</w:t>
            </w:r>
          </w:p>
        </w:tc>
        <w:tc>
          <w:tcPr>
            <w:tcW w:w="703" w:type="dxa"/>
            <w:noWrap/>
          </w:tcPr>
          <w:p w14:paraId="6A53938F" w14:textId="77777777" w:rsidR="00E10EF6" w:rsidRPr="002B1366"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3</w:t>
            </w:r>
          </w:p>
        </w:tc>
        <w:tc>
          <w:tcPr>
            <w:tcW w:w="642" w:type="dxa"/>
            <w:noWrap/>
          </w:tcPr>
          <w:p w14:paraId="2350B875" w14:textId="77777777" w:rsidR="00E10EF6" w:rsidRPr="002B1366"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3.7</w:t>
            </w:r>
          </w:p>
        </w:tc>
        <w:tc>
          <w:tcPr>
            <w:tcW w:w="5884" w:type="dxa"/>
            <w:noWrap/>
          </w:tcPr>
          <w:p w14:paraId="6AC127D5" w14:textId="77777777" w:rsidR="00E10EF6" w:rsidRPr="00FD3FA8"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485070">
              <w:rPr>
                <w:i/>
                <w:sz w:val="24"/>
                <w:szCs w:val="24"/>
              </w:rPr>
              <w:t>fear!</w:t>
            </w:r>
          </w:p>
        </w:tc>
      </w:tr>
      <w:tr w:rsidR="00E10EF6" w:rsidRPr="00FD3FA8" w14:paraId="46CBD4B0" w14:textId="77777777" w:rsidTr="00E10EF6">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295628FA"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t>Lack of Transport</w:t>
            </w:r>
          </w:p>
        </w:tc>
        <w:tc>
          <w:tcPr>
            <w:tcW w:w="703" w:type="dxa"/>
            <w:noWrap/>
          </w:tcPr>
          <w:p w14:paraId="696EBD3C" w14:textId="77777777" w:rsidR="00E10EF6" w:rsidRPr="002B1366"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3</w:t>
            </w:r>
          </w:p>
        </w:tc>
        <w:tc>
          <w:tcPr>
            <w:tcW w:w="642" w:type="dxa"/>
            <w:noWrap/>
          </w:tcPr>
          <w:p w14:paraId="585E8C66" w14:textId="77777777" w:rsidR="00E10EF6" w:rsidRPr="002B1366"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3.7</w:t>
            </w:r>
          </w:p>
        </w:tc>
        <w:tc>
          <w:tcPr>
            <w:tcW w:w="5884" w:type="dxa"/>
            <w:noWrap/>
          </w:tcPr>
          <w:p w14:paraId="3E3D0A95" w14:textId="77777777" w:rsidR="00E10EF6" w:rsidRPr="00FD3FA8" w:rsidRDefault="00E10EF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4F4666">
              <w:rPr>
                <w:i/>
                <w:sz w:val="24"/>
                <w:szCs w:val="24"/>
              </w:rPr>
              <w:t>Could not get to screening centre</w:t>
            </w:r>
          </w:p>
        </w:tc>
      </w:tr>
      <w:tr w:rsidR="00E10EF6" w:rsidRPr="00FD3FA8" w14:paraId="388014B4" w14:textId="77777777" w:rsidTr="00E10EF6">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14AB469F"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t>Wasn't aware of it</w:t>
            </w:r>
          </w:p>
        </w:tc>
        <w:tc>
          <w:tcPr>
            <w:tcW w:w="703" w:type="dxa"/>
            <w:noWrap/>
          </w:tcPr>
          <w:p w14:paraId="09C0FDB5" w14:textId="77777777" w:rsidR="00E10EF6" w:rsidRPr="002B1366"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3</w:t>
            </w:r>
          </w:p>
        </w:tc>
        <w:tc>
          <w:tcPr>
            <w:tcW w:w="642" w:type="dxa"/>
            <w:noWrap/>
          </w:tcPr>
          <w:p w14:paraId="4BD1C838" w14:textId="77777777" w:rsidR="00E10EF6" w:rsidRPr="002B1366"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3.7</w:t>
            </w:r>
          </w:p>
        </w:tc>
        <w:tc>
          <w:tcPr>
            <w:tcW w:w="5884" w:type="dxa"/>
            <w:noWrap/>
          </w:tcPr>
          <w:p w14:paraId="49FAE06A" w14:textId="77777777" w:rsidR="00E10EF6" w:rsidRPr="00FD3FA8"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4551C6">
              <w:rPr>
                <w:i/>
                <w:sz w:val="24"/>
                <w:szCs w:val="24"/>
              </w:rPr>
              <w:t>I wasn't aware of it.</w:t>
            </w:r>
          </w:p>
        </w:tc>
      </w:tr>
      <w:tr w:rsidR="00E10EF6" w:rsidRPr="00FD3FA8" w14:paraId="4586E6F1" w14:textId="77777777" w:rsidTr="00E10EF6">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24A72132"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t>Difficulty accessing GP</w:t>
            </w:r>
          </w:p>
        </w:tc>
        <w:tc>
          <w:tcPr>
            <w:tcW w:w="703" w:type="dxa"/>
            <w:noWrap/>
          </w:tcPr>
          <w:p w14:paraId="3AB152E8" w14:textId="77777777" w:rsidR="00E10EF6" w:rsidRPr="002B1366"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2</w:t>
            </w:r>
          </w:p>
        </w:tc>
        <w:tc>
          <w:tcPr>
            <w:tcW w:w="642" w:type="dxa"/>
            <w:noWrap/>
          </w:tcPr>
          <w:p w14:paraId="3FC65CA8" w14:textId="77777777" w:rsidR="00E10EF6" w:rsidRPr="002B1366" w:rsidRDefault="00E10EF6"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2.5</w:t>
            </w:r>
          </w:p>
        </w:tc>
        <w:tc>
          <w:tcPr>
            <w:tcW w:w="5884" w:type="dxa"/>
            <w:noWrap/>
          </w:tcPr>
          <w:p w14:paraId="37DD72B9" w14:textId="77777777" w:rsidR="00E10EF6" w:rsidRPr="00FD3FA8" w:rsidRDefault="00E10EF6"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5D6911">
              <w:rPr>
                <w:i/>
                <w:sz w:val="24"/>
                <w:szCs w:val="24"/>
              </w:rPr>
              <w:t>Appointments at doctors difficult</w:t>
            </w:r>
          </w:p>
        </w:tc>
      </w:tr>
      <w:tr w:rsidR="00E10EF6" w:rsidRPr="00FD3FA8" w14:paraId="6796FA5A" w14:textId="77777777" w:rsidTr="00E10EF6">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63568D2E"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t>Misc</w:t>
            </w:r>
          </w:p>
        </w:tc>
        <w:tc>
          <w:tcPr>
            <w:tcW w:w="703" w:type="dxa"/>
            <w:noWrap/>
          </w:tcPr>
          <w:p w14:paraId="0A73118E" w14:textId="77777777" w:rsidR="00E10EF6" w:rsidRPr="002B1366"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24</w:t>
            </w:r>
          </w:p>
        </w:tc>
        <w:tc>
          <w:tcPr>
            <w:tcW w:w="642" w:type="dxa"/>
            <w:noWrap/>
          </w:tcPr>
          <w:p w14:paraId="7B752104" w14:textId="77777777" w:rsidR="00E10EF6" w:rsidRPr="002B1366" w:rsidRDefault="00E10EF6"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2B1366">
              <w:rPr>
                <w:rFonts w:ascii="Calibri" w:eastAsia="Times New Roman" w:hAnsi="Calibri" w:cs="Calibri"/>
                <w:i/>
                <w:iCs/>
                <w:color w:val="000000"/>
                <w:sz w:val="24"/>
                <w:szCs w:val="24"/>
                <w:lang w:eastAsia="en-GB"/>
              </w:rPr>
              <w:t>29.6</w:t>
            </w:r>
          </w:p>
        </w:tc>
        <w:tc>
          <w:tcPr>
            <w:tcW w:w="5884" w:type="dxa"/>
            <w:noWrap/>
          </w:tcPr>
          <w:p w14:paraId="57808BA4" w14:textId="77777777" w:rsidR="00E10EF6"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7F7682">
              <w:rPr>
                <w:i/>
                <w:sz w:val="24"/>
                <w:szCs w:val="24"/>
              </w:rPr>
              <w:t>not comfortable experience</w:t>
            </w:r>
          </w:p>
          <w:p w14:paraId="7979EFB6" w14:textId="77777777" w:rsidR="00E10EF6"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A30A33">
              <w:rPr>
                <w:i/>
                <w:sz w:val="24"/>
                <w:szCs w:val="24"/>
              </w:rPr>
              <w:t>Is it free?</w:t>
            </w:r>
          </w:p>
          <w:p w14:paraId="55EE10DA" w14:textId="77777777" w:rsidR="00E10EF6"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0F35BD">
              <w:rPr>
                <w:i/>
                <w:sz w:val="24"/>
                <w:szCs w:val="24"/>
              </w:rPr>
              <w:lastRenderedPageBreak/>
              <w:t>I am very well person</w:t>
            </w:r>
          </w:p>
          <w:p w14:paraId="29095F3A" w14:textId="77777777" w:rsidR="00E10EF6" w:rsidRPr="00FD3FA8" w:rsidRDefault="00E10EF6"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395ED1">
              <w:rPr>
                <w:i/>
                <w:sz w:val="24"/>
                <w:szCs w:val="24"/>
              </w:rPr>
              <w:t>I think nature should take its course</w:t>
            </w:r>
          </w:p>
        </w:tc>
      </w:tr>
      <w:tr w:rsidR="00E10EF6" w:rsidRPr="00FD3FA8" w14:paraId="7F86BB21" w14:textId="77777777" w:rsidTr="00E10EF6">
        <w:trPr>
          <w:cnfStyle w:val="010000000000" w:firstRow="0" w:lastRow="1" w:firstColumn="0" w:lastColumn="0" w:oddVBand="0" w:evenVBand="0" w:oddHBand="0"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1980" w:type="dxa"/>
          </w:tcPr>
          <w:p w14:paraId="260F3713" w14:textId="77777777" w:rsidR="00E10EF6" w:rsidRPr="002B1366" w:rsidRDefault="00E10EF6" w:rsidP="00150AB2">
            <w:pPr>
              <w:rPr>
                <w:rFonts w:ascii="Aptos Narrow" w:eastAsia="Times New Roman" w:hAnsi="Aptos Narrow" w:cs="Calibri"/>
                <w:color w:val="000000"/>
                <w:sz w:val="24"/>
                <w:szCs w:val="24"/>
                <w:lang w:eastAsia="en-GB"/>
              </w:rPr>
            </w:pPr>
            <w:r w:rsidRPr="002B1366">
              <w:rPr>
                <w:rFonts w:ascii="Aptos Narrow" w:eastAsia="Times New Roman" w:hAnsi="Aptos Narrow" w:cs="Calibri"/>
                <w:color w:val="000000"/>
                <w:sz w:val="24"/>
                <w:szCs w:val="24"/>
                <w:lang w:eastAsia="en-GB"/>
              </w:rPr>
              <w:lastRenderedPageBreak/>
              <w:t>Total Respondents</w:t>
            </w:r>
          </w:p>
        </w:tc>
        <w:tc>
          <w:tcPr>
            <w:tcW w:w="703" w:type="dxa"/>
            <w:noWrap/>
          </w:tcPr>
          <w:p w14:paraId="30C0885A" w14:textId="77777777" w:rsidR="00E10EF6" w:rsidRPr="002B1366" w:rsidRDefault="00E10EF6" w:rsidP="00150AB2">
            <w:pPr>
              <w:jc w:val="right"/>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sz w:val="24"/>
                <w:szCs w:val="24"/>
                <w:lang w:eastAsia="en-GB"/>
              </w:rPr>
            </w:pPr>
            <w:r w:rsidRPr="002B1366">
              <w:rPr>
                <w:rFonts w:ascii="Calibri" w:eastAsia="Times New Roman" w:hAnsi="Calibri" w:cs="Calibri"/>
                <w:color w:val="000000"/>
                <w:sz w:val="24"/>
                <w:szCs w:val="24"/>
                <w:lang w:eastAsia="en-GB"/>
              </w:rPr>
              <w:t>81</w:t>
            </w:r>
          </w:p>
        </w:tc>
        <w:tc>
          <w:tcPr>
            <w:tcW w:w="642" w:type="dxa"/>
            <w:noWrap/>
          </w:tcPr>
          <w:p w14:paraId="653BC43A" w14:textId="77777777" w:rsidR="00E10EF6" w:rsidRPr="002B1366" w:rsidRDefault="00E10EF6" w:rsidP="00150AB2">
            <w:pPr>
              <w:jc w:val="right"/>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i/>
                <w:iCs/>
                <w:color w:val="000000"/>
                <w:sz w:val="24"/>
                <w:szCs w:val="24"/>
                <w:lang w:eastAsia="en-GB"/>
              </w:rPr>
            </w:pPr>
          </w:p>
        </w:tc>
        <w:tc>
          <w:tcPr>
            <w:tcW w:w="5884" w:type="dxa"/>
            <w:noWrap/>
          </w:tcPr>
          <w:p w14:paraId="40E3D59D" w14:textId="77777777" w:rsidR="00E10EF6" w:rsidRPr="00FD3FA8" w:rsidRDefault="00E10EF6" w:rsidP="00150AB2">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i/>
                <w:sz w:val="24"/>
                <w:szCs w:val="24"/>
              </w:rPr>
            </w:pPr>
          </w:p>
        </w:tc>
      </w:tr>
    </w:tbl>
    <w:p w14:paraId="6CD2FFAF" w14:textId="1A4B89BA" w:rsidR="00D31303" w:rsidRPr="00BA50FD" w:rsidRDefault="00F0788A" w:rsidP="00D31303">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304A991E" w14:textId="77777777" w:rsidR="00FD41ED" w:rsidRDefault="00FD41ED" w:rsidP="00FD41ED">
      <w:pPr>
        <w:spacing w:after="160" w:line="259" w:lineRule="auto"/>
        <w:rPr>
          <w:rFonts w:asciiTheme="majorHAnsi" w:eastAsiaTheme="majorEastAsia" w:hAnsiTheme="majorHAnsi" w:cstheme="majorBidi"/>
          <w:color w:val="2F5496" w:themeColor="accent1" w:themeShade="BF"/>
          <w:sz w:val="32"/>
          <w:szCs w:val="24"/>
        </w:rPr>
      </w:pPr>
      <w:r>
        <w:br w:type="page"/>
      </w:r>
    </w:p>
    <w:p w14:paraId="70F82EFE" w14:textId="1E5252B8" w:rsidR="0004057A" w:rsidRDefault="0004057A" w:rsidP="004F00ED">
      <w:pPr>
        <w:pStyle w:val="Heading3"/>
      </w:pPr>
      <w:bookmarkStart w:id="87" w:name="_Please_Tell_Us_1"/>
      <w:bookmarkStart w:id="88" w:name="_Toc197967220"/>
      <w:bookmarkEnd w:id="87"/>
      <w:r>
        <w:lastRenderedPageBreak/>
        <w:t xml:space="preserve">Please Tell Us What Else Stopped You Taking Up The Invitation For </w:t>
      </w:r>
      <w:r w:rsidR="00B97B87">
        <w:t>Vaccination</w:t>
      </w:r>
      <w:bookmarkEnd w:id="88"/>
    </w:p>
    <w:p w14:paraId="7C2FC4D3" w14:textId="29E9D46E" w:rsidR="0004057A" w:rsidRPr="00A13530" w:rsidRDefault="0004057A" w:rsidP="0004057A">
      <w:pPr>
        <w:rPr>
          <w:i/>
          <w:iCs/>
          <w:color w:val="7030A0"/>
          <w:sz w:val="24"/>
          <w:szCs w:val="24"/>
        </w:rPr>
      </w:pPr>
      <w:hyperlink w:anchor="Appendix15" w:history="1">
        <w:r w:rsidRPr="00A601B5">
          <w:rPr>
            <w:rStyle w:val="Hyperlink"/>
            <w:i/>
            <w:iCs/>
            <w:sz w:val="24"/>
            <w:szCs w:val="24"/>
          </w:rPr>
          <w:t>Click here to return to the main report</w:t>
        </w:r>
      </w:hyperlink>
    </w:p>
    <w:p w14:paraId="4F9ECAE9" w14:textId="77777777" w:rsidR="0004057A" w:rsidRDefault="0004057A" w:rsidP="0004057A">
      <w:pPr>
        <w:spacing w:after="0"/>
        <w:rPr>
          <w:sz w:val="24"/>
          <w:szCs w:val="24"/>
        </w:rPr>
      </w:pPr>
    </w:p>
    <w:tbl>
      <w:tblPr>
        <w:tblStyle w:val="GridTable5Dark-Accent6"/>
        <w:tblW w:w="9351" w:type="dxa"/>
        <w:tblLook w:val="04E0" w:firstRow="1" w:lastRow="1" w:firstColumn="1" w:lastColumn="0" w:noHBand="0" w:noVBand="1"/>
      </w:tblPr>
      <w:tblGrid>
        <w:gridCol w:w="2263"/>
        <w:gridCol w:w="703"/>
        <w:gridCol w:w="642"/>
        <w:gridCol w:w="5743"/>
      </w:tblGrid>
      <w:tr w:rsidR="004A1D1E" w:rsidRPr="00726EBB" w14:paraId="2EDF6479" w14:textId="77777777" w:rsidTr="004A1D1E">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263" w:type="dxa"/>
            <w:noWrap/>
            <w:hideMark/>
          </w:tcPr>
          <w:p w14:paraId="562CCDDE" w14:textId="77777777" w:rsidR="004A1D1E" w:rsidRPr="00813AC9" w:rsidRDefault="004A1D1E" w:rsidP="00150AB2">
            <w:pPr>
              <w:rPr>
                <w:rFonts w:ascii="Calibri" w:eastAsia="Times New Roman" w:hAnsi="Calibri" w:cs="Calibri"/>
                <w:sz w:val="24"/>
                <w:szCs w:val="24"/>
                <w:lang w:eastAsia="en-GB"/>
              </w:rPr>
            </w:pPr>
            <w:r w:rsidRPr="00813AC9">
              <w:rPr>
                <w:rFonts w:ascii="Calibri" w:eastAsia="Times New Roman" w:hAnsi="Calibri" w:cs="Calibri"/>
                <w:sz w:val="24"/>
                <w:szCs w:val="24"/>
                <w:lang w:eastAsia="en-GB"/>
              </w:rPr>
              <w:t>Theme</w:t>
            </w:r>
          </w:p>
        </w:tc>
        <w:tc>
          <w:tcPr>
            <w:tcW w:w="703" w:type="dxa"/>
            <w:noWrap/>
            <w:hideMark/>
          </w:tcPr>
          <w:p w14:paraId="0FE2B35D" w14:textId="77777777" w:rsidR="004A1D1E" w:rsidRPr="00813AC9" w:rsidRDefault="004A1D1E"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13AC9">
              <w:rPr>
                <w:rFonts w:ascii="Calibri" w:eastAsia="Times New Roman" w:hAnsi="Calibri" w:cs="Calibri"/>
                <w:sz w:val="24"/>
                <w:szCs w:val="24"/>
                <w:lang w:eastAsia="en-GB"/>
              </w:rPr>
              <w:t>No.</w:t>
            </w:r>
          </w:p>
        </w:tc>
        <w:tc>
          <w:tcPr>
            <w:tcW w:w="642" w:type="dxa"/>
            <w:noWrap/>
            <w:hideMark/>
          </w:tcPr>
          <w:p w14:paraId="0707B7FA" w14:textId="77777777" w:rsidR="004A1D1E" w:rsidRPr="00813AC9" w:rsidRDefault="004A1D1E" w:rsidP="00150AB2">
            <w:pPr>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13AC9">
              <w:rPr>
                <w:rFonts w:ascii="Calibri" w:eastAsia="Times New Roman" w:hAnsi="Calibri" w:cs="Calibri"/>
                <w:sz w:val="24"/>
                <w:szCs w:val="24"/>
                <w:lang w:eastAsia="en-GB"/>
              </w:rPr>
              <w:t>%</w:t>
            </w:r>
          </w:p>
        </w:tc>
        <w:tc>
          <w:tcPr>
            <w:tcW w:w="5743" w:type="dxa"/>
            <w:noWrap/>
            <w:hideMark/>
          </w:tcPr>
          <w:p w14:paraId="4E29A658" w14:textId="77777777" w:rsidR="004A1D1E" w:rsidRPr="00813AC9" w:rsidRDefault="004A1D1E"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813AC9">
              <w:rPr>
                <w:rFonts w:ascii="Calibri" w:eastAsia="Times New Roman" w:hAnsi="Calibri" w:cs="Calibri"/>
                <w:sz w:val="24"/>
                <w:szCs w:val="24"/>
                <w:lang w:eastAsia="en-GB"/>
              </w:rPr>
              <w:t>Example Comments</w:t>
            </w:r>
          </w:p>
        </w:tc>
      </w:tr>
      <w:tr w:rsidR="004A1D1E" w:rsidRPr="00726EBB" w14:paraId="3A346A64" w14:textId="77777777" w:rsidTr="004A1D1E">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4B1E3C04" w14:textId="77777777" w:rsidR="004A1D1E" w:rsidRPr="00813AC9" w:rsidRDefault="004A1D1E" w:rsidP="00150AB2">
            <w:pPr>
              <w:rPr>
                <w:rFonts w:ascii="Calibri" w:eastAsia="Times New Roman" w:hAnsi="Calibri" w:cs="Calibri"/>
                <w:color w:val="000000"/>
                <w:sz w:val="24"/>
                <w:szCs w:val="24"/>
                <w:lang w:eastAsia="en-GB"/>
              </w:rPr>
            </w:pPr>
            <w:r w:rsidRPr="00913150">
              <w:rPr>
                <w:rFonts w:eastAsia="Times New Roman" w:cstheme="minorHAnsi"/>
                <w:color w:val="000000"/>
                <w:sz w:val="24"/>
                <w:szCs w:val="24"/>
                <w:lang w:eastAsia="en-GB"/>
              </w:rPr>
              <w:t>Not needed / Don't want it / My choice</w:t>
            </w:r>
          </w:p>
        </w:tc>
        <w:tc>
          <w:tcPr>
            <w:tcW w:w="703" w:type="dxa"/>
            <w:noWrap/>
          </w:tcPr>
          <w:p w14:paraId="61F138EC" w14:textId="77777777" w:rsidR="004A1D1E" w:rsidRPr="00813AC9" w:rsidRDefault="004A1D1E"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913150">
              <w:rPr>
                <w:rFonts w:eastAsia="Times New Roman" w:cstheme="minorHAnsi"/>
                <w:color w:val="000000"/>
                <w:sz w:val="24"/>
                <w:szCs w:val="24"/>
                <w:lang w:eastAsia="en-GB"/>
              </w:rPr>
              <w:t>42</w:t>
            </w:r>
          </w:p>
        </w:tc>
        <w:tc>
          <w:tcPr>
            <w:tcW w:w="642" w:type="dxa"/>
            <w:noWrap/>
          </w:tcPr>
          <w:p w14:paraId="7E219CE8" w14:textId="77777777" w:rsidR="004A1D1E" w:rsidRPr="00813AC9" w:rsidRDefault="004A1D1E"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913150">
              <w:rPr>
                <w:rFonts w:eastAsia="Times New Roman" w:cstheme="minorHAnsi"/>
                <w:i/>
                <w:iCs/>
                <w:color w:val="000000"/>
                <w:sz w:val="24"/>
                <w:szCs w:val="24"/>
                <w:lang w:eastAsia="en-GB"/>
              </w:rPr>
              <w:t>35.9</w:t>
            </w:r>
          </w:p>
        </w:tc>
        <w:tc>
          <w:tcPr>
            <w:tcW w:w="5743" w:type="dxa"/>
            <w:noWrap/>
          </w:tcPr>
          <w:p w14:paraId="6A8D750D" w14:textId="77777777" w:rsidR="004A1D1E" w:rsidRPr="00813AC9" w:rsidRDefault="004A1D1E"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13AC9">
              <w:rPr>
                <w:i/>
                <w:sz w:val="24"/>
                <w:szCs w:val="24"/>
              </w:rPr>
              <w:t>Don't want them</w:t>
            </w:r>
          </w:p>
          <w:p w14:paraId="4FD06ED4" w14:textId="77777777" w:rsidR="004A1D1E" w:rsidRPr="00813AC9" w:rsidRDefault="004A1D1E"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13AC9">
              <w:rPr>
                <w:i/>
                <w:sz w:val="24"/>
                <w:szCs w:val="24"/>
              </w:rPr>
              <w:t>Decided not to have any future vaccinations.</w:t>
            </w:r>
          </w:p>
          <w:p w14:paraId="0A38A591" w14:textId="77777777" w:rsidR="004A1D1E" w:rsidRPr="00813AC9" w:rsidRDefault="004A1D1E"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13AC9">
              <w:rPr>
                <w:i/>
                <w:sz w:val="24"/>
                <w:szCs w:val="24"/>
              </w:rPr>
              <w:t xml:space="preserve">Physical health is okay. Weary of vaccine </w:t>
            </w:r>
            <w:proofErr w:type="gramStart"/>
            <w:r w:rsidRPr="00813AC9">
              <w:rPr>
                <w:i/>
                <w:sz w:val="24"/>
                <w:szCs w:val="24"/>
              </w:rPr>
              <w:t>mixed-messaging</w:t>
            </w:r>
            <w:proofErr w:type="gramEnd"/>
          </w:p>
        </w:tc>
      </w:tr>
      <w:tr w:rsidR="004A1D1E" w:rsidRPr="00726EBB" w14:paraId="17485713" w14:textId="77777777" w:rsidTr="004A1D1E">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07E25972" w14:textId="77777777" w:rsidR="004A1D1E" w:rsidRPr="00813AC9" w:rsidRDefault="004A1D1E" w:rsidP="00150AB2">
            <w:pPr>
              <w:rPr>
                <w:rFonts w:ascii="Calibri" w:eastAsia="Times New Roman" w:hAnsi="Calibri" w:cs="Calibri"/>
                <w:color w:val="000000"/>
                <w:sz w:val="24"/>
                <w:szCs w:val="24"/>
                <w:lang w:eastAsia="en-GB"/>
              </w:rPr>
            </w:pPr>
            <w:r w:rsidRPr="00913150">
              <w:rPr>
                <w:rFonts w:eastAsia="Times New Roman" w:cstheme="minorHAnsi"/>
                <w:color w:val="000000"/>
                <w:sz w:val="24"/>
                <w:szCs w:val="24"/>
                <w:lang w:eastAsia="en-GB"/>
              </w:rPr>
              <w:t>Previous negative experience / Heard Negative Stories / Don't trust the vaccine</w:t>
            </w:r>
          </w:p>
        </w:tc>
        <w:tc>
          <w:tcPr>
            <w:tcW w:w="703" w:type="dxa"/>
            <w:noWrap/>
          </w:tcPr>
          <w:p w14:paraId="118E1919" w14:textId="77777777" w:rsidR="004A1D1E" w:rsidRPr="00813AC9" w:rsidRDefault="004A1D1E"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913150">
              <w:rPr>
                <w:rFonts w:eastAsia="Times New Roman" w:cstheme="minorHAnsi"/>
                <w:color w:val="000000"/>
                <w:sz w:val="24"/>
                <w:szCs w:val="24"/>
                <w:lang w:eastAsia="en-GB"/>
              </w:rPr>
              <w:t>37</w:t>
            </w:r>
          </w:p>
        </w:tc>
        <w:tc>
          <w:tcPr>
            <w:tcW w:w="642" w:type="dxa"/>
            <w:noWrap/>
          </w:tcPr>
          <w:p w14:paraId="13658DC8" w14:textId="77777777" w:rsidR="004A1D1E" w:rsidRPr="00813AC9" w:rsidRDefault="004A1D1E" w:rsidP="00150AB2">
            <w:pPr>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913150">
              <w:rPr>
                <w:rFonts w:eastAsia="Times New Roman" w:cstheme="minorHAnsi"/>
                <w:i/>
                <w:iCs/>
                <w:color w:val="000000"/>
                <w:sz w:val="24"/>
                <w:szCs w:val="24"/>
                <w:lang w:eastAsia="en-GB"/>
              </w:rPr>
              <w:t>31.6</w:t>
            </w:r>
          </w:p>
        </w:tc>
        <w:tc>
          <w:tcPr>
            <w:tcW w:w="5743" w:type="dxa"/>
            <w:noWrap/>
          </w:tcPr>
          <w:p w14:paraId="39FCDFE3" w14:textId="77777777" w:rsidR="004A1D1E" w:rsidRPr="00813AC9" w:rsidRDefault="004A1D1E"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13AC9">
              <w:rPr>
                <w:i/>
                <w:sz w:val="24"/>
                <w:szCs w:val="24"/>
              </w:rPr>
              <w:t>Reaction to previous boosters</w:t>
            </w:r>
          </w:p>
          <w:p w14:paraId="3525E414" w14:textId="77777777" w:rsidR="004A1D1E" w:rsidRPr="00813AC9" w:rsidRDefault="004A1D1E"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13AC9">
              <w:rPr>
                <w:i/>
                <w:sz w:val="24"/>
                <w:szCs w:val="24"/>
              </w:rPr>
              <w:t>Serious concerns over MRNA vaccines, and reluctance to publish raw data on this by governments and pharma companies</w:t>
            </w:r>
          </w:p>
          <w:p w14:paraId="09AB9A3A" w14:textId="77777777" w:rsidR="004A1D1E" w:rsidRPr="00813AC9" w:rsidRDefault="004A1D1E"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13AC9">
              <w:rPr>
                <w:i/>
                <w:sz w:val="24"/>
                <w:szCs w:val="24"/>
              </w:rPr>
              <w:t>Don't trust the vaccine anymore</w:t>
            </w:r>
          </w:p>
        </w:tc>
      </w:tr>
      <w:tr w:rsidR="004A1D1E" w:rsidRPr="00726EBB" w14:paraId="1C827D00" w14:textId="77777777" w:rsidTr="004A1D1E">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4D4129A0" w14:textId="77777777" w:rsidR="004A1D1E" w:rsidRPr="00813AC9" w:rsidRDefault="004A1D1E" w:rsidP="00150AB2">
            <w:pPr>
              <w:rPr>
                <w:rFonts w:ascii="Calibri" w:eastAsia="Times New Roman" w:hAnsi="Calibri" w:cs="Calibri"/>
                <w:color w:val="000000"/>
                <w:sz w:val="24"/>
                <w:szCs w:val="24"/>
                <w:lang w:eastAsia="en-GB"/>
              </w:rPr>
            </w:pPr>
            <w:r w:rsidRPr="00913150">
              <w:rPr>
                <w:rFonts w:eastAsia="Times New Roman" w:cstheme="minorHAnsi"/>
                <w:color w:val="000000"/>
                <w:sz w:val="24"/>
                <w:szCs w:val="24"/>
                <w:lang w:eastAsia="en-GB"/>
              </w:rPr>
              <w:t>Health Reasons</w:t>
            </w:r>
          </w:p>
        </w:tc>
        <w:tc>
          <w:tcPr>
            <w:tcW w:w="703" w:type="dxa"/>
            <w:noWrap/>
          </w:tcPr>
          <w:p w14:paraId="57E6C207" w14:textId="77777777" w:rsidR="004A1D1E" w:rsidRPr="00813AC9" w:rsidRDefault="004A1D1E"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913150">
              <w:rPr>
                <w:rFonts w:eastAsia="Times New Roman" w:cstheme="minorHAnsi"/>
                <w:color w:val="000000"/>
                <w:sz w:val="24"/>
                <w:szCs w:val="24"/>
                <w:lang w:eastAsia="en-GB"/>
              </w:rPr>
              <w:t>8</w:t>
            </w:r>
          </w:p>
        </w:tc>
        <w:tc>
          <w:tcPr>
            <w:tcW w:w="642" w:type="dxa"/>
            <w:noWrap/>
          </w:tcPr>
          <w:p w14:paraId="4AAE7DC1" w14:textId="77777777" w:rsidR="004A1D1E" w:rsidRPr="00813AC9" w:rsidRDefault="004A1D1E" w:rsidP="00150AB2">
            <w:pPr>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913150">
              <w:rPr>
                <w:rFonts w:eastAsia="Times New Roman" w:cstheme="minorHAnsi"/>
                <w:i/>
                <w:iCs/>
                <w:color w:val="000000"/>
                <w:sz w:val="24"/>
                <w:szCs w:val="24"/>
                <w:lang w:eastAsia="en-GB"/>
              </w:rPr>
              <w:t>6.8</w:t>
            </w:r>
          </w:p>
        </w:tc>
        <w:tc>
          <w:tcPr>
            <w:tcW w:w="5743" w:type="dxa"/>
            <w:noWrap/>
          </w:tcPr>
          <w:p w14:paraId="231B2E94" w14:textId="77777777" w:rsidR="004A1D1E" w:rsidRPr="00813AC9" w:rsidRDefault="004A1D1E"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13AC9">
              <w:rPr>
                <w:i/>
                <w:sz w:val="24"/>
                <w:szCs w:val="24"/>
              </w:rPr>
              <w:t>auto immune deficient</w:t>
            </w:r>
          </w:p>
          <w:p w14:paraId="64D6B8F5" w14:textId="77777777" w:rsidR="004A1D1E" w:rsidRPr="00813AC9" w:rsidRDefault="004A1D1E"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13AC9">
              <w:rPr>
                <w:i/>
                <w:sz w:val="24"/>
                <w:szCs w:val="24"/>
              </w:rPr>
              <w:t>Been ill so much lately I didn't want to get ill from flu vaccine</w:t>
            </w:r>
          </w:p>
        </w:tc>
      </w:tr>
      <w:tr w:rsidR="004A1D1E" w:rsidRPr="00726EBB" w14:paraId="56C4AEE3" w14:textId="77777777" w:rsidTr="004A1D1E">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5502355A" w14:textId="77777777" w:rsidR="004A1D1E" w:rsidRPr="00913150" w:rsidRDefault="004A1D1E" w:rsidP="00150AB2">
            <w:pPr>
              <w:rPr>
                <w:rFonts w:eastAsia="Times New Roman" w:cstheme="minorHAnsi"/>
                <w:color w:val="000000"/>
                <w:sz w:val="24"/>
                <w:szCs w:val="24"/>
                <w:lang w:eastAsia="en-GB"/>
              </w:rPr>
            </w:pPr>
            <w:r w:rsidRPr="00913150">
              <w:rPr>
                <w:rFonts w:eastAsia="Times New Roman" w:cstheme="minorHAnsi"/>
                <w:color w:val="000000"/>
                <w:sz w:val="24"/>
                <w:szCs w:val="24"/>
                <w:lang w:eastAsia="en-GB"/>
              </w:rPr>
              <w:t>Anxiety / Fear</w:t>
            </w:r>
          </w:p>
        </w:tc>
        <w:tc>
          <w:tcPr>
            <w:tcW w:w="703" w:type="dxa"/>
            <w:noWrap/>
          </w:tcPr>
          <w:p w14:paraId="50C59B0E" w14:textId="77777777" w:rsidR="004A1D1E" w:rsidRPr="00913150" w:rsidRDefault="004A1D1E"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13150">
              <w:rPr>
                <w:rFonts w:eastAsia="Times New Roman" w:cstheme="minorHAnsi"/>
                <w:color w:val="000000"/>
                <w:sz w:val="24"/>
                <w:szCs w:val="24"/>
                <w:lang w:eastAsia="en-GB"/>
              </w:rPr>
              <w:t>4</w:t>
            </w:r>
          </w:p>
        </w:tc>
        <w:tc>
          <w:tcPr>
            <w:tcW w:w="642" w:type="dxa"/>
            <w:noWrap/>
          </w:tcPr>
          <w:p w14:paraId="47DA4E5D" w14:textId="77777777" w:rsidR="004A1D1E" w:rsidRPr="00913150" w:rsidRDefault="004A1D1E"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13150">
              <w:rPr>
                <w:rFonts w:eastAsia="Times New Roman" w:cstheme="minorHAnsi"/>
                <w:i/>
                <w:iCs/>
                <w:color w:val="000000"/>
                <w:sz w:val="24"/>
                <w:szCs w:val="24"/>
                <w:lang w:eastAsia="en-GB"/>
              </w:rPr>
              <w:t>3.4</w:t>
            </w:r>
          </w:p>
        </w:tc>
        <w:tc>
          <w:tcPr>
            <w:tcW w:w="5743" w:type="dxa"/>
            <w:noWrap/>
          </w:tcPr>
          <w:p w14:paraId="1CFD1D4E" w14:textId="77777777" w:rsidR="004A1D1E" w:rsidRPr="00813AC9" w:rsidRDefault="004A1D1E"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13AC9">
              <w:rPr>
                <w:i/>
                <w:sz w:val="24"/>
                <w:szCs w:val="24"/>
              </w:rPr>
              <w:t>Concerned about the vaccines</w:t>
            </w:r>
          </w:p>
          <w:p w14:paraId="3559F2CF" w14:textId="77777777" w:rsidR="004A1D1E" w:rsidRPr="00813AC9" w:rsidRDefault="004A1D1E"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13AC9">
              <w:rPr>
                <w:i/>
                <w:sz w:val="24"/>
                <w:szCs w:val="24"/>
              </w:rPr>
              <w:t>Scared of needles</w:t>
            </w:r>
          </w:p>
        </w:tc>
      </w:tr>
      <w:tr w:rsidR="004A1D1E" w:rsidRPr="00726EBB" w14:paraId="30903511" w14:textId="77777777" w:rsidTr="004A1D1E">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52762370" w14:textId="77777777" w:rsidR="004A1D1E" w:rsidRPr="00913150" w:rsidRDefault="004A1D1E" w:rsidP="00150AB2">
            <w:pPr>
              <w:rPr>
                <w:rFonts w:eastAsia="Times New Roman" w:cstheme="minorHAnsi"/>
                <w:color w:val="000000"/>
                <w:sz w:val="24"/>
                <w:szCs w:val="24"/>
                <w:lang w:eastAsia="en-GB"/>
              </w:rPr>
            </w:pPr>
            <w:r w:rsidRPr="00913150">
              <w:rPr>
                <w:rFonts w:eastAsia="Times New Roman" w:cstheme="minorHAnsi"/>
                <w:color w:val="000000"/>
                <w:sz w:val="24"/>
                <w:szCs w:val="24"/>
                <w:lang w:eastAsia="en-GB"/>
              </w:rPr>
              <w:t>Work Commitments</w:t>
            </w:r>
          </w:p>
        </w:tc>
        <w:tc>
          <w:tcPr>
            <w:tcW w:w="703" w:type="dxa"/>
            <w:noWrap/>
          </w:tcPr>
          <w:p w14:paraId="193A6BE3" w14:textId="77777777" w:rsidR="004A1D1E" w:rsidRPr="00913150" w:rsidRDefault="004A1D1E"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13150">
              <w:rPr>
                <w:rFonts w:eastAsia="Times New Roman" w:cstheme="minorHAnsi"/>
                <w:color w:val="000000"/>
                <w:sz w:val="24"/>
                <w:szCs w:val="24"/>
                <w:lang w:eastAsia="en-GB"/>
              </w:rPr>
              <w:t>3</w:t>
            </w:r>
          </w:p>
        </w:tc>
        <w:tc>
          <w:tcPr>
            <w:tcW w:w="642" w:type="dxa"/>
            <w:noWrap/>
          </w:tcPr>
          <w:p w14:paraId="7149A207" w14:textId="77777777" w:rsidR="004A1D1E" w:rsidRPr="00913150" w:rsidRDefault="004A1D1E"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913150">
              <w:rPr>
                <w:rFonts w:eastAsia="Times New Roman" w:cstheme="minorHAnsi"/>
                <w:i/>
                <w:iCs/>
                <w:color w:val="000000"/>
                <w:sz w:val="24"/>
                <w:szCs w:val="24"/>
                <w:lang w:eastAsia="en-GB"/>
              </w:rPr>
              <w:t>2.6</w:t>
            </w:r>
          </w:p>
        </w:tc>
        <w:tc>
          <w:tcPr>
            <w:tcW w:w="5743" w:type="dxa"/>
            <w:noWrap/>
          </w:tcPr>
          <w:p w14:paraId="30D9DA15" w14:textId="77777777" w:rsidR="004A1D1E" w:rsidRPr="00813AC9" w:rsidRDefault="004A1D1E"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13AC9">
              <w:rPr>
                <w:i/>
                <w:sz w:val="24"/>
                <w:szCs w:val="24"/>
              </w:rPr>
              <w:t>No time due to work</w:t>
            </w:r>
          </w:p>
        </w:tc>
      </w:tr>
      <w:tr w:rsidR="004A1D1E" w:rsidRPr="00726EBB" w14:paraId="61EA6CAE" w14:textId="77777777" w:rsidTr="004A1D1E">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2750940F" w14:textId="77777777" w:rsidR="004A1D1E" w:rsidRPr="00913150" w:rsidRDefault="004A1D1E" w:rsidP="00150AB2">
            <w:pPr>
              <w:rPr>
                <w:rFonts w:eastAsia="Times New Roman" w:cstheme="minorHAnsi"/>
                <w:color w:val="000000"/>
                <w:sz w:val="24"/>
                <w:szCs w:val="24"/>
                <w:lang w:eastAsia="en-GB"/>
              </w:rPr>
            </w:pPr>
            <w:r w:rsidRPr="00913150">
              <w:rPr>
                <w:rFonts w:eastAsia="Times New Roman" w:cstheme="minorHAnsi"/>
                <w:color w:val="000000"/>
                <w:sz w:val="24"/>
                <w:szCs w:val="24"/>
                <w:lang w:eastAsia="en-GB"/>
              </w:rPr>
              <w:t>Haven't received invitation</w:t>
            </w:r>
          </w:p>
        </w:tc>
        <w:tc>
          <w:tcPr>
            <w:tcW w:w="703" w:type="dxa"/>
            <w:noWrap/>
          </w:tcPr>
          <w:p w14:paraId="594CD6D8" w14:textId="77777777" w:rsidR="004A1D1E" w:rsidRPr="00913150" w:rsidRDefault="004A1D1E"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13150">
              <w:rPr>
                <w:rFonts w:eastAsia="Times New Roman" w:cstheme="minorHAnsi"/>
                <w:color w:val="000000"/>
                <w:sz w:val="24"/>
                <w:szCs w:val="24"/>
                <w:lang w:eastAsia="en-GB"/>
              </w:rPr>
              <w:t>3</w:t>
            </w:r>
          </w:p>
        </w:tc>
        <w:tc>
          <w:tcPr>
            <w:tcW w:w="642" w:type="dxa"/>
            <w:noWrap/>
          </w:tcPr>
          <w:p w14:paraId="73DAFCAD" w14:textId="77777777" w:rsidR="004A1D1E" w:rsidRPr="00913150" w:rsidRDefault="004A1D1E"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13150">
              <w:rPr>
                <w:rFonts w:eastAsia="Times New Roman" w:cstheme="minorHAnsi"/>
                <w:i/>
                <w:iCs/>
                <w:color w:val="000000"/>
                <w:sz w:val="24"/>
                <w:szCs w:val="24"/>
                <w:lang w:eastAsia="en-GB"/>
              </w:rPr>
              <w:t>2.6</w:t>
            </w:r>
          </w:p>
        </w:tc>
        <w:tc>
          <w:tcPr>
            <w:tcW w:w="5743" w:type="dxa"/>
            <w:noWrap/>
          </w:tcPr>
          <w:p w14:paraId="331C5B61" w14:textId="77777777" w:rsidR="004A1D1E" w:rsidRPr="00813AC9" w:rsidRDefault="004A1D1E"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13AC9">
              <w:rPr>
                <w:i/>
                <w:sz w:val="24"/>
                <w:szCs w:val="24"/>
              </w:rPr>
              <w:t>Nobody invites me</w:t>
            </w:r>
          </w:p>
        </w:tc>
      </w:tr>
      <w:tr w:rsidR="004A1D1E" w:rsidRPr="00726EBB" w14:paraId="5E49DA25" w14:textId="77777777" w:rsidTr="004A1D1E">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7958443F" w14:textId="77777777" w:rsidR="004A1D1E" w:rsidRPr="00913150" w:rsidRDefault="004A1D1E" w:rsidP="00150AB2">
            <w:pPr>
              <w:rPr>
                <w:rFonts w:eastAsia="Times New Roman" w:cstheme="minorHAnsi"/>
                <w:color w:val="000000"/>
                <w:sz w:val="24"/>
                <w:szCs w:val="24"/>
                <w:lang w:eastAsia="en-GB"/>
              </w:rPr>
            </w:pPr>
            <w:r w:rsidRPr="00913150">
              <w:rPr>
                <w:rFonts w:eastAsia="Times New Roman" w:cstheme="minorHAnsi"/>
                <w:color w:val="000000"/>
                <w:sz w:val="24"/>
                <w:szCs w:val="24"/>
                <w:lang w:eastAsia="en-GB"/>
              </w:rPr>
              <w:t>Forgot / Haven't got around to it</w:t>
            </w:r>
          </w:p>
        </w:tc>
        <w:tc>
          <w:tcPr>
            <w:tcW w:w="703" w:type="dxa"/>
            <w:noWrap/>
          </w:tcPr>
          <w:p w14:paraId="4A3F1A73" w14:textId="77777777" w:rsidR="004A1D1E" w:rsidRPr="00913150" w:rsidRDefault="004A1D1E"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13150">
              <w:rPr>
                <w:rFonts w:eastAsia="Times New Roman" w:cstheme="minorHAnsi"/>
                <w:color w:val="000000"/>
                <w:sz w:val="24"/>
                <w:szCs w:val="24"/>
                <w:lang w:eastAsia="en-GB"/>
              </w:rPr>
              <w:t>3</w:t>
            </w:r>
          </w:p>
        </w:tc>
        <w:tc>
          <w:tcPr>
            <w:tcW w:w="642" w:type="dxa"/>
            <w:noWrap/>
          </w:tcPr>
          <w:p w14:paraId="71E68777" w14:textId="77777777" w:rsidR="004A1D1E" w:rsidRPr="00913150" w:rsidRDefault="004A1D1E"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913150">
              <w:rPr>
                <w:rFonts w:eastAsia="Times New Roman" w:cstheme="minorHAnsi"/>
                <w:i/>
                <w:iCs/>
                <w:color w:val="000000"/>
                <w:sz w:val="24"/>
                <w:szCs w:val="24"/>
                <w:lang w:eastAsia="en-GB"/>
              </w:rPr>
              <w:t>2.6</w:t>
            </w:r>
          </w:p>
        </w:tc>
        <w:tc>
          <w:tcPr>
            <w:tcW w:w="5743" w:type="dxa"/>
            <w:noWrap/>
          </w:tcPr>
          <w:p w14:paraId="33E7CA54" w14:textId="77777777" w:rsidR="004A1D1E" w:rsidRPr="00813AC9" w:rsidRDefault="004A1D1E"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13AC9">
              <w:rPr>
                <w:i/>
                <w:sz w:val="24"/>
                <w:szCs w:val="24"/>
              </w:rPr>
              <w:t xml:space="preserve">Haven't got round to it yet. l </w:t>
            </w:r>
            <w:proofErr w:type="gramStart"/>
            <w:r w:rsidRPr="00813AC9">
              <w:rPr>
                <w:i/>
                <w:sz w:val="24"/>
                <w:szCs w:val="24"/>
              </w:rPr>
              <w:t>need</w:t>
            </w:r>
            <w:proofErr w:type="gramEnd"/>
            <w:r w:rsidRPr="00813AC9">
              <w:rPr>
                <w:i/>
                <w:sz w:val="24"/>
                <w:szCs w:val="24"/>
              </w:rPr>
              <w:t xml:space="preserve"> to.</w:t>
            </w:r>
          </w:p>
        </w:tc>
      </w:tr>
      <w:tr w:rsidR="004A1D1E" w:rsidRPr="00726EBB" w14:paraId="5C93B585" w14:textId="77777777" w:rsidTr="004A1D1E">
        <w:trPr>
          <w:cnfStyle w:val="000000010000" w:firstRow="0" w:lastRow="0" w:firstColumn="0" w:lastColumn="0" w:oddVBand="0" w:evenVBand="0" w:oddHBand="0" w:evenHBand="1"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5242B148" w14:textId="77777777" w:rsidR="004A1D1E" w:rsidRPr="00913150" w:rsidRDefault="004A1D1E" w:rsidP="00150AB2">
            <w:pPr>
              <w:rPr>
                <w:rFonts w:eastAsia="Times New Roman" w:cstheme="minorHAnsi"/>
                <w:color w:val="000000"/>
                <w:sz w:val="24"/>
                <w:szCs w:val="24"/>
                <w:lang w:eastAsia="en-GB"/>
              </w:rPr>
            </w:pPr>
            <w:r w:rsidRPr="00913150">
              <w:rPr>
                <w:rFonts w:eastAsia="Times New Roman" w:cstheme="minorHAnsi"/>
                <w:color w:val="000000"/>
                <w:sz w:val="24"/>
                <w:szCs w:val="24"/>
                <w:lang w:eastAsia="en-GB"/>
              </w:rPr>
              <w:t>No Time</w:t>
            </w:r>
          </w:p>
        </w:tc>
        <w:tc>
          <w:tcPr>
            <w:tcW w:w="703" w:type="dxa"/>
            <w:noWrap/>
          </w:tcPr>
          <w:p w14:paraId="6397E9F3" w14:textId="77777777" w:rsidR="004A1D1E" w:rsidRPr="00913150" w:rsidRDefault="004A1D1E"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13150">
              <w:rPr>
                <w:rFonts w:eastAsia="Times New Roman" w:cstheme="minorHAnsi"/>
                <w:color w:val="000000"/>
                <w:sz w:val="24"/>
                <w:szCs w:val="24"/>
                <w:lang w:eastAsia="en-GB"/>
              </w:rPr>
              <w:t>2</w:t>
            </w:r>
          </w:p>
        </w:tc>
        <w:tc>
          <w:tcPr>
            <w:tcW w:w="642" w:type="dxa"/>
            <w:noWrap/>
          </w:tcPr>
          <w:p w14:paraId="55F70477" w14:textId="77777777" w:rsidR="004A1D1E" w:rsidRPr="00913150" w:rsidRDefault="004A1D1E" w:rsidP="00150AB2">
            <w:pPr>
              <w:jc w:val="right"/>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13150">
              <w:rPr>
                <w:rFonts w:eastAsia="Times New Roman" w:cstheme="minorHAnsi"/>
                <w:i/>
                <w:iCs/>
                <w:color w:val="000000"/>
                <w:sz w:val="24"/>
                <w:szCs w:val="24"/>
                <w:lang w:eastAsia="en-GB"/>
              </w:rPr>
              <w:t>1.7</w:t>
            </w:r>
          </w:p>
        </w:tc>
        <w:tc>
          <w:tcPr>
            <w:tcW w:w="5743" w:type="dxa"/>
            <w:noWrap/>
          </w:tcPr>
          <w:p w14:paraId="0073265F" w14:textId="77777777" w:rsidR="004A1D1E" w:rsidRPr="00813AC9" w:rsidRDefault="004A1D1E"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813AC9">
              <w:rPr>
                <w:i/>
                <w:sz w:val="24"/>
                <w:szCs w:val="24"/>
              </w:rPr>
              <w:t>Time</w:t>
            </w:r>
          </w:p>
        </w:tc>
      </w:tr>
      <w:tr w:rsidR="004A1D1E" w:rsidRPr="00726EBB" w14:paraId="30627E9C" w14:textId="77777777" w:rsidTr="004A1D1E">
        <w:trPr>
          <w:cnfStyle w:val="000000100000" w:firstRow="0" w:lastRow="0" w:firstColumn="0" w:lastColumn="0" w:oddVBand="0" w:evenVBand="0" w:oddHBand="1"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29A79333" w14:textId="77777777" w:rsidR="004A1D1E" w:rsidRPr="00913150" w:rsidRDefault="004A1D1E" w:rsidP="00150AB2">
            <w:pPr>
              <w:rPr>
                <w:rFonts w:eastAsia="Times New Roman" w:cstheme="minorHAnsi"/>
                <w:color w:val="000000"/>
                <w:sz w:val="24"/>
                <w:szCs w:val="24"/>
                <w:lang w:eastAsia="en-GB"/>
              </w:rPr>
            </w:pPr>
            <w:r w:rsidRPr="00913150">
              <w:rPr>
                <w:rFonts w:eastAsia="Times New Roman" w:cstheme="minorHAnsi"/>
                <w:color w:val="000000"/>
                <w:sz w:val="24"/>
                <w:szCs w:val="24"/>
                <w:lang w:eastAsia="en-GB"/>
              </w:rPr>
              <w:t>Misc</w:t>
            </w:r>
          </w:p>
        </w:tc>
        <w:tc>
          <w:tcPr>
            <w:tcW w:w="703" w:type="dxa"/>
            <w:noWrap/>
          </w:tcPr>
          <w:p w14:paraId="1CC6CF57" w14:textId="77777777" w:rsidR="004A1D1E" w:rsidRPr="00913150" w:rsidRDefault="004A1D1E"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13150">
              <w:rPr>
                <w:rFonts w:eastAsia="Times New Roman" w:cstheme="minorHAnsi"/>
                <w:color w:val="000000"/>
                <w:sz w:val="24"/>
                <w:szCs w:val="24"/>
                <w:lang w:eastAsia="en-GB"/>
              </w:rPr>
              <w:t>15</w:t>
            </w:r>
          </w:p>
        </w:tc>
        <w:tc>
          <w:tcPr>
            <w:tcW w:w="642" w:type="dxa"/>
            <w:noWrap/>
          </w:tcPr>
          <w:p w14:paraId="120CFED8" w14:textId="77777777" w:rsidR="004A1D1E" w:rsidRPr="00913150" w:rsidRDefault="004A1D1E" w:rsidP="00150AB2">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913150">
              <w:rPr>
                <w:rFonts w:eastAsia="Times New Roman" w:cstheme="minorHAnsi"/>
                <w:i/>
                <w:iCs/>
                <w:color w:val="000000"/>
                <w:sz w:val="24"/>
                <w:szCs w:val="24"/>
                <w:lang w:eastAsia="en-GB"/>
              </w:rPr>
              <w:t>12.8</w:t>
            </w:r>
          </w:p>
        </w:tc>
        <w:tc>
          <w:tcPr>
            <w:tcW w:w="5743" w:type="dxa"/>
            <w:noWrap/>
          </w:tcPr>
          <w:p w14:paraId="17996DD4" w14:textId="77777777" w:rsidR="004A1D1E" w:rsidRPr="00813AC9" w:rsidRDefault="004A1D1E"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13AC9">
              <w:rPr>
                <w:i/>
                <w:sz w:val="24"/>
                <w:szCs w:val="24"/>
              </w:rPr>
              <w:t>Big pharma.</w:t>
            </w:r>
          </w:p>
          <w:p w14:paraId="74170AD2" w14:textId="77777777" w:rsidR="004A1D1E" w:rsidRPr="00813AC9" w:rsidRDefault="004A1D1E"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13AC9">
              <w:rPr>
                <w:i/>
                <w:sz w:val="24"/>
                <w:szCs w:val="24"/>
              </w:rPr>
              <w:t>Vaccination for what??</w:t>
            </w:r>
          </w:p>
          <w:p w14:paraId="33070BF5" w14:textId="77777777" w:rsidR="004A1D1E" w:rsidRPr="00813AC9" w:rsidRDefault="004A1D1E"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813AC9">
              <w:rPr>
                <w:i/>
                <w:sz w:val="24"/>
                <w:szCs w:val="24"/>
              </w:rPr>
              <w:t>My position: I support all childhood vaccinations; I support vaccinations for influenza on an individual cost-benefit decision dependent principally upon age and fitness; I do not support the state roll out of pharmaceuticals that are in fact not vaccines at all by all previous definitions (COVID).</w:t>
            </w:r>
          </w:p>
        </w:tc>
      </w:tr>
      <w:tr w:rsidR="004A1D1E" w:rsidRPr="00726EBB" w14:paraId="1B2DA37F" w14:textId="77777777" w:rsidTr="004A1D1E">
        <w:trPr>
          <w:cnfStyle w:val="010000000000" w:firstRow="0" w:lastRow="1" w:firstColumn="0" w:lastColumn="0" w:oddVBand="0" w:evenVBand="0" w:oddHBand="0" w:evenHBand="0" w:firstRowFirstColumn="0" w:firstRowLastColumn="0" w:lastRowFirstColumn="0" w:lastRowLastColumn="0"/>
          <w:trHeight w:val="493"/>
        </w:trPr>
        <w:tc>
          <w:tcPr>
            <w:cnfStyle w:val="001000000000" w:firstRow="0" w:lastRow="0" w:firstColumn="1" w:lastColumn="0" w:oddVBand="0" w:evenVBand="0" w:oddHBand="0" w:evenHBand="0" w:firstRowFirstColumn="0" w:firstRowLastColumn="0" w:lastRowFirstColumn="0" w:lastRowLastColumn="0"/>
            <w:tcW w:w="2263" w:type="dxa"/>
          </w:tcPr>
          <w:p w14:paraId="4DA000E3" w14:textId="77777777" w:rsidR="004A1D1E" w:rsidRPr="00913150" w:rsidRDefault="004A1D1E" w:rsidP="00150AB2">
            <w:pPr>
              <w:rPr>
                <w:rFonts w:eastAsia="Times New Roman" w:cstheme="minorHAnsi"/>
                <w:color w:val="000000"/>
                <w:sz w:val="24"/>
                <w:szCs w:val="24"/>
                <w:lang w:eastAsia="en-GB"/>
              </w:rPr>
            </w:pPr>
            <w:r w:rsidRPr="00913150">
              <w:rPr>
                <w:rFonts w:eastAsia="Times New Roman" w:cstheme="minorHAnsi"/>
                <w:color w:val="000000"/>
                <w:sz w:val="24"/>
                <w:szCs w:val="24"/>
                <w:lang w:eastAsia="en-GB"/>
              </w:rPr>
              <w:t>Total Respondents</w:t>
            </w:r>
          </w:p>
        </w:tc>
        <w:tc>
          <w:tcPr>
            <w:tcW w:w="703" w:type="dxa"/>
            <w:noWrap/>
          </w:tcPr>
          <w:p w14:paraId="0E4ED29E" w14:textId="77777777" w:rsidR="004A1D1E" w:rsidRPr="00913150" w:rsidRDefault="004A1D1E" w:rsidP="00150AB2">
            <w:pPr>
              <w:jc w:val="right"/>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913150">
              <w:rPr>
                <w:rFonts w:eastAsia="Times New Roman" w:cstheme="minorHAnsi"/>
                <w:color w:val="000000"/>
                <w:sz w:val="24"/>
                <w:szCs w:val="24"/>
                <w:lang w:eastAsia="en-GB"/>
              </w:rPr>
              <w:t>117</w:t>
            </w:r>
          </w:p>
        </w:tc>
        <w:tc>
          <w:tcPr>
            <w:tcW w:w="642" w:type="dxa"/>
            <w:noWrap/>
          </w:tcPr>
          <w:p w14:paraId="00F2BC30" w14:textId="77777777" w:rsidR="004A1D1E" w:rsidRPr="00913150" w:rsidRDefault="004A1D1E" w:rsidP="00150AB2">
            <w:pPr>
              <w:jc w:val="right"/>
              <w:cnfStyle w:val="010000000000" w:firstRow="0" w:lastRow="1" w:firstColumn="0" w:lastColumn="0" w:oddVBand="0" w:evenVBand="0" w:oddHBand="0" w:evenHBand="0" w:firstRowFirstColumn="0" w:firstRowLastColumn="0" w:lastRowFirstColumn="0" w:lastRowLastColumn="0"/>
              <w:rPr>
                <w:rFonts w:eastAsia="Times New Roman" w:cstheme="minorHAnsi"/>
                <w:i/>
                <w:iCs/>
                <w:color w:val="000000"/>
                <w:sz w:val="24"/>
                <w:szCs w:val="24"/>
                <w:lang w:eastAsia="en-GB"/>
              </w:rPr>
            </w:pPr>
            <w:r w:rsidRPr="00913150">
              <w:rPr>
                <w:rFonts w:eastAsia="Times New Roman" w:cstheme="minorHAnsi"/>
                <w:i/>
                <w:iCs/>
                <w:color w:val="000000"/>
                <w:sz w:val="24"/>
                <w:szCs w:val="24"/>
                <w:lang w:eastAsia="en-GB"/>
              </w:rPr>
              <w:t>-</w:t>
            </w:r>
          </w:p>
        </w:tc>
        <w:tc>
          <w:tcPr>
            <w:tcW w:w="5743" w:type="dxa"/>
            <w:noWrap/>
          </w:tcPr>
          <w:p w14:paraId="7B2A272B" w14:textId="77777777" w:rsidR="004A1D1E" w:rsidRPr="00813AC9" w:rsidRDefault="004A1D1E" w:rsidP="00150AB2">
            <w:pPr>
              <w:pStyle w:val="ListParagraph"/>
              <w:spacing w:after="120" w:line="240" w:lineRule="auto"/>
              <w:ind w:left="328"/>
              <w:cnfStyle w:val="010000000000" w:firstRow="0" w:lastRow="1" w:firstColumn="0" w:lastColumn="0" w:oddVBand="0" w:evenVBand="0" w:oddHBand="0" w:evenHBand="0" w:firstRowFirstColumn="0" w:firstRowLastColumn="0" w:lastRowFirstColumn="0" w:lastRowLastColumn="0"/>
              <w:rPr>
                <w:i/>
                <w:sz w:val="24"/>
                <w:szCs w:val="24"/>
              </w:rPr>
            </w:pPr>
          </w:p>
        </w:tc>
      </w:tr>
    </w:tbl>
    <w:p w14:paraId="19DB3B04" w14:textId="3BECE96E" w:rsidR="0004057A" w:rsidRPr="00222BAB" w:rsidRDefault="00F0788A"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r w:rsidR="0004057A">
        <w:br w:type="page"/>
      </w:r>
    </w:p>
    <w:p w14:paraId="42242BB5" w14:textId="77777777" w:rsidR="00C25F68" w:rsidRDefault="00C25F68" w:rsidP="004F00ED">
      <w:pPr>
        <w:pStyle w:val="Heading3"/>
      </w:pPr>
      <w:bookmarkStart w:id="89" w:name="_16"/>
      <w:bookmarkStart w:id="90" w:name="_How_much_time"/>
      <w:bookmarkStart w:id="91" w:name="_Toc197967221"/>
      <w:bookmarkEnd w:id="89"/>
      <w:bookmarkEnd w:id="90"/>
      <w:r>
        <w:lastRenderedPageBreak/>
        <w:t>How much time do you spend in nature / green spaces?  Breakdown by Demographic Geography</w:t>
      </w:r>
      <w:bookmarkEnd w:id="91"/>
      <w:r>
        <w:t xml:space="preserve"> </w:t>
      </w:r>
    </w:p>
    <w:p w14:paraId="00ADA616" w14:textId="15C9CEDD" w:rsidR="00C25F68" w:rsidRPr="00A13530" w:rsidRDefault="00C25F68" w:rsidP="00C25F68">
      <w:pPr>
        <w:rPr>
          <w:i/>
          <w:iCs/>
          <w:color w:val="7030A0"/>
          <w:sz w:val="24"/>
          <w:szCs w:val="24"/>
        </w:rPr>
      </w:pPr>
      <w:hyperlink w:anchor="Appendix16" w:history="1">
        <w:r w:rsidRPr="00FD0EF8">
          <w:rPr>
            <w:rStyle w:val="Hyperlink"/>
            <w:i/>
            <w:iCs/>
            <w:sz w:val="24"/>
            <w:szCs w:val="24"/>
          </w:rPr>
          <w:t>Click here to return to the main report</w:t>
        </w:r>
      </w:hyperlink>
    </w:p>
    <w:p w14:paraId="55488352" w14:textId="20C9399D" w:rsidR="00C25F68" w:rsidRDefault="00C25F68" w:rsidP="005D24A2"/>
    <w:tbl>
      <w:tblPr>
        <w:tblStyle w:val="GridTable5Dark-Accent6"/>
        <w:tblW w:w="8650" w:type="dxa"/>
        <w:tblLook w:val="04A0" w:firstRow="1" w:lastRow="0" w:firstColumn="1" w:lastColumn="0" w:noHBand="0" w:noVBand="1"/>
      </w:tblPr>
      <w:tblGrid>
        <w:gridCol w:w="1824"/>
        <w:gridCol w:w="1462"/>
        <w:gridCol w:w="1387"/>
        <w:gridCol w:w="926"/>
        <w:gridCol w:w="941"/>
        <w:gridCol w:w="926"/>
        <w:gridCol w:w="1184"/>
      </w:tblGrid>
      <w:tr w:rsidR="00D63454" w:rsidRPr="00D63454" w14:paraId="7A5BF7B8" w14:textId="77777777" w:rsidTr="00813AC9">
        <w:trPr>
          <w:cnfStyle w:val="100000000000" w:firstRow="1" w:lastRow="0" w:firstColumn="0" w:lastColumn="0" w:oddVBand="0" w:evenVBand="0" w:oddHBand="0" w:evenHBand="0" w:firstRowFirstColumn="0" w:firstRowLastColumn="0" w:lastRowFirstColumn="0" w:lastRowLastColumn="0"/>
          <w:trHeight w:val="654"/>
        </w:trPr>
        <w:tc>
          <w:tcPr>
            <w:cnfStyle w:val="001000000000" w:firstRow="0" w:lastRow="0" w:firstColumn="1" w:lastColumn="0" w:oddVBand="0" w:evenVBand="0" w:oddHBand="0" w:evenHBand="0" w:firstRowFirstColumn="0" w:firstRowLastColumn="0" w:lastRowFirstColumn="0" w:lastRowLastColumn="0"/>
            <w:tcW w:w="1824" w:type="dxa"/>
            <w:tcBorders>
              <w:right w:val="single" w:sz="4" w:space="0" w:color="FFFFFF" w:themeColor="background1"/>
            </w:tcBorders>
            <w:hideMark/>
          </w:tcPr>
          <w:p w14:paraId="68DD5F80" w14:textId="77777777" w:rsidR="00D63454" w:rsidRPr="007757CC" w:rsidRDefault="00D63454" w:rsidP="007757CC">
            <w:pPr>
              <w:spacing w:after="0" w:line="240" w:lineRule="auto"/>
              <w:rPr>
                <w:rFonts w:eastAsia="Times New Roman" w:cstheme="minorHAnsi"/>
                <w:sz w:val="24"/>
                <w:szCs w:val="24"/>
                <w:lang w:eastAsia="en-GB"/>
              </w:rPr>
            </w:pPr>
            <w:r w:rsidRPr="007757CC">
              <w:rPr>
                <w:rFonts w:eastAsia="Times New Roman" w:cstheme="minorHAnsi"/>
                <w:sz w:val="24"/>
                <w:szCs w:val="24"/>
                <w:lang w:eastAsia="en-GB"/>
              </w:rPr>
              <w:t>%</w:t>
            </w:r>
          </w:p>
        </w:tc>
        <w:tc>
          <w:tcPr>
            <w:tcW w:w="1462" w:type="dxa"/>
            <w:tcBorders>
              <w:left w:val="single" w:sz="4" w:space="0" w:color="FFFFFF" w:themeColor="background1"/>
              <w:right w:val="single" w:sz="4" w:space="0" w:color="FFFFFF" w:themeColor="background1"/>
            </w:tcBorders>
            <w:hideMark/>
          </w:tcPr>
          <w:p w14:paraId="0FA5AFAF" w14:textId="304107DD"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All respondents</w:t>
            </w:r>
          </w:p>
        </w:tc>
        <w:tc>
          <w:tcPr>
            <w:tcW w:w="1387" w:type="dxa"/>
            <w:tcBorders>
              <w:left w:val="single" w:sz="4" w:space="0" w:color="FFFFFF" w:themeColor="background1"/>
              <w:right w:val="single" w:sz="4" w:space="0" w:color="FFFFFF" w:themeColor="background1"/>
            </w:tcBorders>
            <w:hideMark/>
          </w:tcPr>
          <w:p w14:paraId="62517B8D" w14:textId="2739A431"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 xml:space="preserve">Under 35 </w:t>
            </w:r>
          </w:p>
        </w:tc>
        <w:tc>
          <w:tcPr>
            <w:tcW w:w="926" w:type="dxa"/>
            <w:tcBorders>
              <w:left w:val="single" w:sz="4" w:space="0" w:color="FFFFFF" w:themeColor="background1"/>
              <w:right w:val="single" w:sz="4" w:space="0" w:color="FFFFFF" w:themeColor="background1"/>
            </w:tcBorders>
            <w:hideMark/>
          </w:tcPr>
          <w:p w14:paraId="6AFDCC27" w14:textId="57960319"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 xml:space="preserve">55+ </w:t>
            </w:r>
          </w:p>
        </w:tc>
        <w:tc>
          <w:tcPr>
            <w:tcW w:w="941" w:type="dxa"/>
            <w:tcBorders>
              <w:left w:val="single" w:sz="4" w:space="0" w:color="FFFFFF" w:themeColor="background1"/>
              <w:right w:val="single" w:sz="4" w:space="0" w:color="FFFFFF" w:themeColor="background1"/>
            </w:tcBorders>
            <w:hideMark/>
          </w:tcPr>
          <w:p w14:paraId="258DDEA5" w14:textId="4D6CA290"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 xml:space="preserve">Female </w:t>
            </w:r>
          </w:p>
        </w:tc>
        <w:tc>
          <w:tcPr>
            <w:tcW w:w="926" w:type="dxa"/>
            <w:tcBorders>
              <w:left w:val="single" w:sz="4" w:space="0" w:color="FFFFFF" w:themeColor="background1"/>
              <w:right w:val="single" w:sz="4" w:space="0" w:color="FFFFFF" w:themeColor="background1"/>
            </w:tcBorders>
            <w:hideMark/>
          </w:tcPr>
          <w:p w14:paraId="4EA317C3" w14:textId="1AB8E47D"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 xml:space="preserve">Male </w:t>
            </w:r>
          </w:p>
        </w:tc>
        <w:tc>
          <w:tcPr>
            <w:tcW w:w="1184" w:type="dxa"/>
            <w:tcBorders>
              <w:left w:val="single" w:sz="4" w:space="0" w:color="FFFFFF" w:themeColor="background1"/>
            </w:tcBorders>
            <w:hideMark/>
          </w:tcPr>
          <w:p w14:paraId="61D37A0A" w14:textId="4032505B"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 xml:space="preserve">Ethnically Diverse </w:t>
            </w:r>
          </w:p>
        </w:tc>
      </w:tr>
      <w:tr w:rsidR="00D63454" w:rsidRPr="00517EA4" w14:paraId="38A7BBDC" w14:textId="77777777" w:rsidTr="00813AC9">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tcBorders>
              <w:right w:val="single" w:sz="4" w:space="0" w:color="FFFFFF" w:themeColor="background1"/>
            </w:tcBorders>
            <w:shd w:val="clear" w:color="auto" w:fill="27A096"/>
            <w:noWrap/>
          </w:tcPr>
          <w:p w14:paraId="7F87E9F1" w14:textId="04E9314F" w:rsidR="00D63454" w:rsidRPr="00813AC9" w:rsidRDefault="00D63454" w:rsidP="00517EA4">
            <w:pPr>
              <w:spacing w:after="0" w:line="240" w:lineRule="auto"/>
              <w:rPr>
                <w:rFonts w:eastAsia="Times New Roman" w:cstheme="minorHAnsi"/>
                <w:color w:val="FFFFFF" w:themeColor="background1"/>
                <w:sz w:val="24"/>
                <w:szCs w:val="24"/>
                <w:lang w:eastAsia="en-GB"/>
              </w:rPr>
            </w:pPr>
            <w:r w:rsidRPr="00813AC9">
              <w:rPr>
                <w:rFonts w:eastAsia="Times New Roman" w:cstheme="minorHAnsi"/>
                <w:color w:val="FFFFFF" w:themeColor="background1"/>
                <w:sz w:val="24"/>
                <w:szCs w:val="24"/>
                <w:lang w:eastAsia="en-GB"/>
              </w:rPr>
              <w:t>Base</w:t>
            </w:r>
          </w:p>
        </w:tc>
        <w:tc>
          <w:tcPr>
            <w:tcW w:w="1462" w:type="dxa"/>
            <w:tcBorders>
              <w:left w:val="single" w:sz="4" w:space="0" w:color="FFFFFF" w:themeColor="background1"/>
              <w:right w:val="single" w:sz="4" w:space="0" w:color="FFFFFF" w:themeColor="background1"/>
            </w:tcBorders>
            <w:shd w:val="clear" w:color="auto" w:fill="27A096"/>
            <w:noWrap/>
            <w:vAlign w:val="bottom"/>
          </w:tcPr>
          <w:p w14:paraId="1C26C202" w14:textId="01155D79" w:rsidR="00D63454" w:rsidRPr="00813AC9"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1,210</w:t>
            </w:r>
          </w:p>
        </w:tc>
        <w:tc>
          <w:tcPr>
            <w:tcW w:w="1387" w:type="dxa"/>
            <w:tcBorders>
              <w:left w:val="single" w:sz="4" w:space="0" w:color="FFFFFF" w:themeColor="background1"/>
              <w:right w:val="single" w:sz="4" w:space="0" w:color="FFFFFF" w:themeColor="background1"/>
            </w:tcBorders>
            <w:shd w:val="clear" w:color="auto" w:fill="27A096"/>
            <w:noWrap/>
            <w:vAlign w:val="bottom"/>
          </w:tcPr>
          <w:p w14:paraId="15ED7928" w14:textId="6ADF0F48" w:rsidR="00D63454" w:rsidRPr="00813AC9"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135</w:t>
            </w:r>
          </w:p>
        </w:tc>
        <w:tc>
          <w:tcPr>
            <w:tcW w:w="926" w:type="dxa"/>
            <w:tcBorders>
              <w:left w:val="single" w:sz="4" w:space="0" w:color="FFFFFF" w:themeColor="background1"/>
              <w:right w:val="single" w:sz="4" w:space="0" w:color="FFFFFF" w:themeColor="background1"/>
            </w:tcBorders>
            <w:shd w:val="clear" w:color="auto" w:fill="27A096"/>
            <w:noWrap/>
            <w:vAlign w:val="bottom"/>
          </w:tcPr>
          <w:p w14:paraId="524DB05F" w14:textId="7346AE5B" w:rsidR="00D63454" w:rsidRPr="00813AC9"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582</w:t>
            </w:r>
          </w:p>
        </w:tc>
        <w:tc>
          <w:tcPr>
            <w:tcW w:w="941" w:type="dxa"/>
            <w:tcBorders>
              <w:left w:val="single" w:sz="4" w:space="0" w:color="FFFFFF" w:themeColor="background1"/>
              <w:right w:val="single" w:sz="4" w:space="0" w:color="FFFFFF" w:themeColor="background1"/>
            </w:tcBorders>
            <w:shd w:val="clear" w:color="auto" w:fill="27A096"/>
            <w:noWrap/>
            <w:vAlign w:val="bottom"/>
          </w:tcPr>
          <w:p w14:paraId="0974193C" w14:textId="2788A5B3" w:rsidR="00D63454" w:rsidRPr="00813AC9"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560</w:t>
            </w:r>
          </w:p>
        </w:tc>
        <w:tc>
          <w:tcPr>
            <w:tcW w:w="926" w:type="dxa"/>
            <w:tcBorders>
              <w:left w:val="single" w:sz="4" w:space="0" w:color="FFFFFF" w:themeColor="background1"/>
              <w:right w:val="single" w:sz="4" w:space="0" w:color="FFFFFF" w:themeColor="background1"/>
            </w:tcBorders>
            <w:shd w:val="clear" w:color="auto" w:fill="27A096"/>
            <w:noWrap/>
            <w:vAlign w:val="bottom"/>
          </w:tcPr>
          <w:p w14:paraId="45F8DBC7" w14:textId="55FA6E5F" w:rsidR="00D63454" w:rsidRPr="00813AC9"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486</w:t>
            </w:r>
          </w:p>
        </w:tc>
        <w:tc>
          <w:tcPr>
            <w:tcW w:w="1184" w:type="dxa"/>
            <w:tcBorders>
              <w:left w:val="single" w:sz="4" w:space="0" w:color="FFFFFF" w:themeColor="background1"/>
            </w:tcBorders>
            <w:shd w:val="clear" w:color="auto" w:fill="27A096"/>
            <w:noWrap/>
            <w:vAlign w:val="bottom"/>
          </w:tcPr>
          <w:p w14:paraId="771437FB" w14:textId="333F1586" w:rsidR="00D63454" w:rsidRPr="00813AC9"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160</w:t>
            </w:r>
          </w:p>
        </w:tc>
      </w:tr>
      <w:tr w:rsidR="00D63454" w:rsidRPr="00CB07A3" w14:paraId="6F277C5F" w14:textId="77777777" w:rsidTr="00813AC9">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353B52FE" w14:textId="77777777" w:rsidR="00D63454" w:rsidRPr="007757CC" w:rsidRDefault="00D63454" w:rsidP="00517EA4">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Less than 1</w:t>
            </w:r>
          </w:p>
        </w:tc>
        <w:tc>
          <w:tcPr>
            <w:tcW w:w="1462" w:type="dxa"/>
            <w:noWrap/>
            <w:hideMark/>
          </w:tcPr>
          <w:p w14:paraId="3FEBAB92"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0.3</w:t>
            </w:r>
          </w:p>
        </w:tc>
        <w:tc>
          <w:tcPr>
            <w:tcW w:w="1387" w:type="dxa"/>
            <w:noWrap/>
            <w:hideMark/>
          </w:tcPr>
          <w:p w14:paraId="4F21DCF3"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1.5</w:t>
            </w:r>
          </w:p>
        </w:tc>
        <w:tc>
          <w:tcPr>
            <w:tcW w:w="926" w:type="dxa"/>
            <w:noWrap/>
            <w:hideMark/>
          </w:tcPr>
          <w:p w14:paraId="6126391B"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0.0</w:t>
            </w:r>
          </w:p>
        </w:tc>
        <w:tc>
          <w:tcPr>
            <w:tcW w:w="941" w:type="dxa"/>
            <w:noWrap/>
            <w:hideMark/>
          </w:tcPr>
          <w:p w14:paraId="1269B10E"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0.2</w:t>
            </w:r>
          </w:p>
        </w:tc>
        <w:tc>
          <w:tcPr>
            <w:tcW w:w="926" w:type="dxa"/>
            <w:noWrap/>
            <w:hideMark/>
          </w:tcPr>
          <w:p w14:paraId="7BBA1D4E"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0.4</w:t>
            </w:r>
          </w:p>
        </w:tc>
        <w:tc>
          <w:tcPr>
            <w:tcW w:w="1184" w:type="dxa"/>
            <w:noWrap/>
            <w:hideMark/>
          </w:tcPr>
          <w:p w14:paraId="2E033485"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0.6</w:t>
            </w:r>
          </w:p>
        </w:tc>
      </w:tr>
      <w:tr w:rsidR="00D63454" w:rsidRPr="00CB07A3" w14:paraId="08C3AC31" w14:textId="77777777" w:rsidTr="00813AC9">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58DB39E1" w14:textId="77777777" w:rsidR="00D63454" w:rsidRPr="007757CC" w:rsidRDefault="00D63454" w:rsidP="00517EA4">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Up to 5</w:t>
            </w:r>
          </w:p>
        </w:tc>
        <w:tc>
          <w:tcPr>
            <w:tcW w:w="1462" w:type="dxa"/>
            <w:noWrap/>
            <w:hideMark/>
          </w:tcPr>
          <w:p w14:paraId="6D483FD5"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60.3</w:t>
            </w:r>
          </w:p>
        </w:tc>
        <w:tc>
          <w:tcPr>
            <w:tcW w:w="1387" w:type="dxa"/>
            <w:noWrap/>
            <w:hideMark/>
          </w:tcPr>
          <w:p w14:paraId="07C5B915"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71.1</w:t>
            </w:r>
          </w:p>
        </w:tc>
        <w:tc>
          <w:tcPr>
            <w:tcW w:w="926" w:type="dxa"/>
            <w:noWrap/>
            <w:hideMark/>
          </w:tcPr>
          <w:p w14:paraId="475A00EB"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54.8</w:t>
            </w:r>
          </w:p>
        </w:tc>
        <w:tc>
          <w:tcPr>
            <w:tcW w:w="941" w:type="dxa"/>
            <w:noWrap/>
            <w:hideMark/>
          </w:tcPr>
          <w:p w14:paraId="62E20A3D"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62.9</w:t>
            </w:r>
          </w:p>
        </w:tc>
        <w:tc>
          <w:tcPr>
            <w:tcW w:w="926" w:type="dxa"/>
            <w:noWrap/>
            <w:hideMark/>
          </w:tcPr>
          <w:p w14:paraId="14AFC252"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59.5</w:t>
            </w:r>
          </w:p>
        </w:tc>
        <w:tc>
          <w:tcPr>
            <w:tcW w:w="1184" w:type="dxa"/>
            <w:noWrap/>
            <w:hideMark/>
          </w:tcPr>
          <w:p w14:paraId="35BE7671"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72.5</w:t>
            </w:r>
          </w:p>
        </w:tc>
      </w:tr>
      <w:tr w:rsidR="00D63454" w:rsidRPr="00CB07A3" w14:paraId="2DA74D0B" w14:textId="77777777" w:rsidTr="00813AC9">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55B183D4" w14:textId="77777777" w:rsidR="00D63454" w:rsidRPr="007757CC" w:rsidRDefault="00D63454" w:rsidP="00517EA4">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6-10</w:t>
            </w:r>
          </w:p>
        </w:tc>
        <w:tc>
          <w:tcPr>
            <w:tcW w:w="1462" w:type="dxa"/>
            <w:noWrap/>
            <w:hideMark/>
          </w:tcPr>
          <w:p w14:paraId="161B466B"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25.5</w:t>
            </w:r>
          </w:p>
        </w:tc>
        <w:tc>
          <w:tcPr>
            <w:tcW w:w="1387" w:type="dxa"/>
            <w:noWrap/>
            <w:hideMark/>
          </w:tcPr>
          <w:p w14:paraId="2F6927A7"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18.5</w:t>
            </w:r>
          </w:p>
        </w:tc>
        <w:tc>
          <w:tcPr>
            <w:tcW w:w="926" w:type="dxa"/>
            <w:noWrap/>
            <w:hideMark/>
          </w:tcPr>
          <w:p w14:paraId="7022EEA8"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27.5</w:t>
            </w:r>
          </w:p>
        </w:tc>
        <w:tc>
          <w:tcPr>
            <w:tcW w:w="941" w:type="dxa"/>
            <w:noWrap/>
            <w:hideMark/>
          </w:tcPr>
          <w:p w14:paraId="072A9DB1"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24.1</w:t>
            </w:r>
          </w:p>
        </w:tc>
        <w:tc>
          <w:tcPr>
            <w:tcW w:w="926" w:type="dxa"/>
            <w:noWrap/>
            <w:hideMark/>
          </w:tcPr>
          <w:p w14:paraId="08F0501E"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25.3</w:t>
            </w:r>
          </w:p>
        </w:tc>
        <w:tc>
          <w:tcPr>
            <w:tcW w:w="1184" w:type="dxa"/>
            <w:noWrap/>
            <w:hideMark/>
          </w:tcPr>
          <w:p w14:paraId="063E46F3"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19.4</w:t>
            </w:r>
          </w:p>
        </w:tc>
      </w:tr>
      <w:tr w:rsidR="00D63454" w:rsidRPr="00CB07A3" w14:paraId="366448C3" w14:textId="77777777" w:rsidTr="00813AC9">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06437398" w14:textId="77777777" w:rsidR="00D63454" w:rsidRPr="007757CC" w:rsidRDefault="00D63454" w:rsidP="00517EA4">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11-15</w:t>
            </w:r>
          </w:p>
        </w:tc>
        <w:tc>
          <w:tcPr>
            <w:tcW w:w="1462" w:type="dxa"/>
            <w:noWrap/>
            <w:hideMark/>
          </w:tcPr>
          <w:p w14:paraId="64B64477"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6.1</w:t>
            </w:r>
          </w:p>
        </w:tc>
        <w:tc>
          <w:tcPr>
            <w:tcW w:w="1387" w:type="dxa"/>
            <w:noWrap/>
            <w:hideMark/>
          </w:tcPr>
          <w:p w14:paraId="3F6D768D"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2.2</w:t>
            </w:r>
          </w:p>
        </w:tc>
        <w:tc>
          <w:tcPr>
            <w:tcW w:w="926" w:type="dxa"/>
            <w:noWrap/>
            <w:hideMark/>
          </w:tcPr>
          <w:p w14:paraId="6569D996"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8.6</w:t>
            </w:r>
          </w:p>
        </w:tc>
        <w:tc>
          <w:tcPr>
            <w:tcW w:w="941" w:type="dxa"/>
            <w:noWrap/>
            <w:hideMark/>
          </w:tcPr>
          <w:p w14:paraId="28CD2B95"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5.4</w:t>
            </w:r>
          </w:p>
        </w:tc>
        <w:tc>
          <w:tcPr>
            <w:tcW w:w="926" w:type="dxa"/>
            <w:noWrap/>
            <w:hideMark/>
          </w:tcPr>
          <w:p w14:paraId="620DAFAB"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7.2</w:t>
            </w:r>
          </w:p>
        </w:tc>
        <w:tc>
          <w:tcPr>
            <w:tcW w:w="1184" w:type="dxa"/>
            <w:noWrap/>
            <w:hideMark/>
          </w:tcPr>
          <w:p w14:paraId="42192A55"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2.5</w:t>
            </w:r>
          </w:p>
        </w:tc>
      </w:tr>
      <w:tr w:rsidR="00D63454" w:rsidRPr="00CB07A3" w14:paraId="6EE04FC9" w14:textId="77777777" w:rsidTr="00813AC9">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40483B34" w14:textId="77777777" w:rsidR="00D63454" w:rsidRPr="007757CC" w:rsidRDefault="00D63454" w:rsidP="00517EA4">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16-20</w:t>
            </w:r>
          </w:p>
        </w:tc>
        <w:tc>
          <w:tcPr>
            <w:tcW w:w="1462" w:type="dxa"/>
            <w:noWrap/>
            <w:hideMark/>
          </w:tcPr>
          <w:p w14:paraId="2E1415FB"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3.2</w:t>
            </w:r>
          </w:p>
        </w:tc>
        <w:tc>
          <w:tcPr>
            <w:tcW w:w="1387" w:type="dxa"/>
            <w:noWrap/>
            <w:hideMark/>
          </w:tcPr>
          <w:p w14:paraId="539BFABA"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2.2</w:t>
            </w:r>
          </w:p>
        </w:tc>
        <w:tc>
          <w:tcPr>
            <w:tcW w:w="926" w:type="dxa"/>
            <w:noWrap/>
            <w:hideMark/>
          </w:tcPr>
          <w:p w14:paraId="21EE826C"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3.8</w:t>
            </w:r>
          </w:p>
        </w:tc>
        <w:tc>
          <w:tcPr>
            <w:tcW w:w="941" w:type="dxa"/>
            <w:noWrap/>
            <w:hideMark/>
          </w:tcPr>
          <w:p w14:paraId="560E1C56"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3.4</w:t>
            </w:r>
          </w:p>
        </w:tc>
        <w:tc>
          <w:tcPr>
            <w:tcW w:w="926" w:type="dxa"/>
            <w:noWrap/>
            <w:hideMark/>
          </w:tcPr>
          <w:p w14:paraId="7661E46F"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2.5</w:t>
            </w:r>
          </w:p>
        </w:tc>
        <w:tc>
          <w:tcPr>
            <w:tcW w:w="1184" w:type="dxa"/>
            <w:noWrap/>
            <w:hideMark/>
          </w:tcPr>
          <w:p w14:paraId="24856452"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1.9</w:t>
            </w:r>
          </w:p>
        </w:tc>
      </w:tr>
      <w:tr w:rsidR="00D63454" w:rsidRPr="00CB07A3" w14:paraId="63642565" w14:textId="77777777" w:rsidTr="00813AC9">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2E61BB5F" w14:textId="77777777" w:rsidR="00D63454" w:rsidRPr="007757CC" w:rsidRDefault="00D63454" w:rsidP="00517EA4">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21-30</w:t>
            </w:r>
          </w:p>
        </w:tc>
        <w:tc>
          <w:tcPr>
            <w:tcW w:w="1462" w:type="dxa"/>
            <w:noWrap/>
            <w:hideMark/>
          </w:tcPr>
          <w:p w14:paraId="765DEDF8"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2.9</w:t>
            </w:r>
          </w:p>
        </w:tc>
        <w:tc>
          <w:tcPr>
            <w:tcW w:w="1387" w:type="dxa"/>
            <w:noWrap/>
            <w:hideMark/>
          </w:tcPr>
          <w:p w14:paraId="0C7F47B8"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1.5</w:t>
            </w:r>
          </w:p>
        </w:tc>
        <w:tc>
          <w:tcPr>
            <w:tcW w:w="926" w:type="dxa"/>
            <w:noWrap/>
            <w:hideMark/>
          </w:tcPr>
          <w:p w14:paraId="09EF24CE"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3.8</w:t>
            </w:r>
          </w:p>
        </w:tc>
        <w:tc>
          <w:tcPr>
            <w:tcW w:w="941" w:type="dxa"/>
            <w:noWrap/>
            <w:hideMark/>
          </w:tcPr>
          <w:p w14:paraId="3663A6D6"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2.3</w:t>
            </w:r>
          </w:p>
        </w:tc>
        <w:tc>
          <w:tcPr>
            <w:tcW w:w="926" w:type="dxa"/>
            <w:noWrap/>
            <w:hideMark/>
          </w:tcPr>
          <w:p w14:paraId="28043BD5"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3.3</w:t>
            </w:r>
          </w:p>
        </w:tc>
        <w:tc>
          <w:tcPr>
            <w:tcW w:w="1184" w:type="dxa"/>
            <w:noWrap/>
            <w:hideMark/>
          </w:tcPr>
          <w:p w14:paraId="457816EC"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0.6</w:t>
            </w:r>
          </w:p>
        </w:tc>
      </w:tr>
      <w:tr w:rsidR="00D63454" w:rsidRPr="00CB07A3" w14:paraId="676ECD13" w14:textId="77777777" w:rsidTr="00813AC9">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13FB80F1" w14:textId="77777777" w:rsidR="00D63454" w:rsidRPr="007757CC" w:rsidRDefault="00D63454" w:rsidP="00517EA4">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31-60</w:t>
            </w:r>
          </w:p>
        </w:tc>
        <w:tc>
          <w:tcPr>
            <w:tcW w:w="1462" w:type="dxa"/>
            <w:noWrap/>
            <w:hideMark/>
          </w:tcPr>
          <w:p w14:paraId="328E4A95"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0.7</w:t>
            </w:r>
          </w:p>
        </w:tc>
        <w:tc>
          <w:tcPr>
            <w:tcW w:w="1387" w:type="dxa"/>
            <w:noWrap/>
            <w:hideMark/>
          </w:tcPr>
          <w:p w14:paraId="17D01657"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0.7</w:t>
            </w:r>
          </w:p>
        </w:tc>
        <w:tc>
          <w:tcPr>
            <w:tcW w:w="926" w:type="dxa"/>
            <w:noWrap/>
            <w:hideMark/>
          </w:tcPr>
          <w:p w14:paraId="24F5C3C6"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0.5</w:t>
            </w:r>
          </w:p>
        </w:tc>
        <w:tc>
          <w:tcPr>
            <w:tcW w:w="941" w:type="dxa"/>
            <w:noWrap/>
            <w:hideMark/>
          </w:tcPr>
          <w:p w14:paraId="0364574E"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0.7</w:t>
            </w:r>
          </w:p>
        </w:tc>
        <w:tc>
          <w:tcPr>
            <w:tcW w:w="926" w:type="dxa"/>
            <w:noWrap/>
            <w:hideMark/>
          </w:tcPr>
          <w:p w14:paraId="3B75ECAE"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0.8</w:t>
            </w:r>
          </w:p>
        </w:tc>
        <w:tc>
          <w:tcPr>
            <w:tcW w:w="1184" w:type="dxa"/>
            <w:noWrap/>
            <w:hideMark/>
          </w:tcPr>
          <w:p w14:paraId="3605A288" w14:textId="77777777" w:rsidR="00D63454" w:rsidRPr="007757CC" w:rsidRDefault="00D63454" w:rsidP="00517EA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1.9</w:t>
            </w:r>
          </w:p>
        </w:tc>
      </w:tr>
      <w:tr w:rsidR="00D63454" w:rsidRPr="00CB07A3" w14:paraId="640B5A01" w14:textId="77777777" w:rsidTr="00813AC9">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20BE4A2A" w14:textId="77777777" w:rsidR="00D63454" w:rsidRPr="007757CC" w:rsidRDefault="00D63454" w:rsidP="00517EA4">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More than 60</w:t>
            </w:r>
          </w:p>
        </w:tc>
        <w:tc>
          <w:tcPr>
            <w:tcW w:w="1462" w:type="dxa"/>
            <w:noWrap/>
            <w:hideMark/>
          </w:tcPr>
          <w:p w14:paraId="3F2FF530"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0.9</w:t>
            </w:r>
          </w:p>
        </w:tc>
        <w:tc>
          <w:tcPr>
            <w:tcW w:w="1387" w:type="dxa"/>
            <w:noWrap/>
            <w:hideMark/>
          </w:tcPr>
          <w:p w14:paraId="2DDE1AAA"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2.2</w:t>
            </w:r>
          </w:p>
        </w:tc>
        <w:tc>
          <w:tcPr>
            <w:tcW w:w="926" w:type="dxa"/>
            <w:noWrap/>
            <w:hideMark/>
          </w:tcPr>
          <w:p w14:paraId="3CB1B8A3"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1.0</w:t>
            </w:r>
          </w:p>
        </w:tc>
        <w:tc>
          <w:tcPr>
            <w:tcW w:w="941" w:type="dxa"/>
            <w:noWrap/>
            <w:hideMark/>
          </w:tcPr>
          <w:p w14:paraId="090506A2"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1.1</w:t>
            </w:r>
          </w:p>
        </w:tc>
        <w:tc>
          <w:tcPr>
            <w:tcW w:w="926" w:type="dxa"/>
            <w:noWrap/>
            <w:hideMark/>
          </w:tcPr>
          <w:p w14:paraId="20DC17EC"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1.0</w:t>
            </w:r>
          </w:p>
        </w:tc>
        <w:tc>
          <w:tcPr>
            <w:tcW w:w="1184" w:type="dxa"/>
            <w:noWrap/>
            <w:hideMark/>
          </w:tcPr>
          <w:p w14:paraId="368E6C83" w14:textId="77777777" w:rsidR="00D63454" w:rsidRPr="007757CC" w:rsidRDefault="00D6345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0.6</w:t>
            </w:r>
          </w:p>
        </w:tc>
      </w:tr>
    </w:tbl>
    <w:p w14:paraId="41D14B93" w14:textId="77777777" w:rsidR="00BA1E24" w:rsidRDefault="00BA1E24">
      <w:pPr>
        <w:spacing w:after="160" w:line="259" w:lineRule="auto"/>
      </w:pPr>
    </w:p>
    <w:tbl>
      <w:tblPr>
        <w:tblStyle w:val="GridTable5Dark-Accent6"/>
        <w:tblW w:w="9367" w:type="dxa"/>
        <w:tblLook w:val="04A0" w:firstRow="1" w:lastRow="0" w:firstColumn="1" w:lastColumn="0" w:noHBand="0" w:noVBand="1"/>
      </w:tblPr>
      <w:tblGrid>
        <w:gridCol w:w="1824"/>
        <w:gridCol w:w="1462"/>
        <w:gridCol w:w="1387"/>
        <w:gridCol w:w="1002"/>
        <w:gridCol w:w="1135"/>
        <w:gridCol w:w="1549"/>
        <w:gridCol w:w="1008"/>
      </w:tblGrid>
      <w:tr w:rsidR="00D63454" w:rsidRPr="00D63454" w14:paraId="12C69AD7" w14:textId="77777777" w:rsidTr="00813AC9">
        <w:trPr>
          <w:cnfStyle w:val="100000000000" w:firstRow="1" w:lastRow="0" w:firstColumn="0" w:lastColumn="0" w:oddVBand="0" w:evenVBand="0" w:oddHBand="0" w:evenHBand="0" w:firstRowFirstColumn="0" w:firstRowLastColumn="0" w:lastRowFirstColumn="0" w:lastRowLastColumn="0"/>
          <w:trHeight w:val="706"/>
        </w:trPr>
        <w:tc>
          <w:tcPr>
            <w:cnfStyle w:val="001000000000" w:firstRow="0" w:lastRow="0" w:firstColumn="1" w:lastColumn="0" w:oddVBand="0" w:evenVBand="0" w:oddHBand="0" w:evenHBand="0" w:firstRowFirstColumn="0" w:firstRowLastColumn="0" w:lastRowFirstColumn="0" w:lastRowLastColumn="0"/>
            <w:tcW w:w="1824" w:type="dxa"/>
            <w:tcBorders>
              <w:right w:val="single" w:sz="4" w:space="0" w:color="FFFFFF" w:themeColor="background1"/>
            </w:tcBorders>
            <w:hideMark/>
          </w:tcPr>
          <w:p w14:paraId="41907708" w14:textId="77777777" w:rsidR="00D63454" w:rsidRPr="007757CC" w:rsidRDefault="00D63454" w:rsidP="00150AB2">
            <w:pPr>
              <w:spacing w:after="0" w:line="240" w:lineRule="auto"/>
              <w:rPr>
                <w:rFonts w:eastAsia="Times New Roman" w:cstheme="minorHAnsi"/>
                <w:sz w:val="24"/>
                <w:szCs w:val="24"/>
                <w:lang w:eastAsia="en-GB"/>
              </w:rPr>
            </w:pPr>
            <w:r w:rsidRPr="007757CC">
              <w:rPr>
                <w:rFonts w:eastAsia="Times New Roman" w:cstheme="minorHAnsi"/>
                <w:sz w:val="24"/>
                <w:szCs w:val="24"/>
                <w:lang w:eastAsia="en-GB"/>
              </w:rPr>
              <w:t>%</w:t>
            </w:r>
          </w:p>
        </w:tc>
        <w:tc>
          <w:tcPr>
            <w:tcW w:w="1462" w:type="dxa"/>
            <w:tcBorders>
              <w:left w:val="single" w:sz="4" w:space="0" w:color="FFFFFF" w:themeColor="background1"/>
              <w:right w:val="single" w:sz="4" w:space="0" w:color="FFFFFF" w:themeColor="background1"/>
            </w:tcBorders>
            <w:hideMark/>
          </w:tcPr>
          <w:p w14:paraId="5E334AD1" w14:textId="77777777"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All respondents</w:t>
            </w:r>
          </w:p>
        </w:tc>
        <w:tc>
          <w:tcPr>
            <w:tcW w:w="1387" w:type="dxa"/>
            <w:tcBorders>
              <w:left w:val="single" w:sz="4" w:space="0" w:color="FFFFFF" w:themeColor="background1"/>
              <w:right w:val="single" w:sz="4" w:space="0" w:color="FFFFFF" w:themeColor="background1"/>
            </w:tcBorders>
            <w:hideMark/>
          </w:tcPr>
          <w:p w14:paraId="4046A0B6" w14:textId="77777777"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 xml:space="preserve">Identify as disabled </w:t>
            </w:r>
          </w:p>
        </w:tc>
        <w:tc>
          <w:tcPr>
            <w:tcW w:w="1002" w:type="dxa"/>
            <w:tcBorders>
              <w:left w:val="single" w:sz="4" w:space="0" w:color="FFFFFF" w:themeColor="background1"/>
              <w:right w:val="single" w:sz="4" w:space="0" w:color="FFFFFF" w:themeColor="background1"/>
            </w:tcBorders>
            <w:hideMark/>
          </w:tcPr>
          <w:p w14:paraId="7090419A" w14:textId="77777777"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 xml:space="preserve">Welsh speaker </w:t>
            </w:r>
          </w:p>
        </w:tc>
        <w:tc>
          <w:tcPr>
            <w:tcW w:w="1135" w:type="dxa"/>
            <w:tcBorders>
              <w:left w:val="single" w:sz="4" w:space="0" w:color="FFFFFF" w:themeColor="background1"/>
              <w:right w:val="single" w:sz="4" w:space="0" w:color="FFFFFF" w:themeColor="background1"/>
            </w:tcBorders>
            <w:hideMark/>
          </w:tcPr>
          <w:p w14:paraId="6931A8D4" w14:textId="5675B897"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 xml:space="preserve">Southern Arc </w:t>
            </w:r>
          </w:p>
        </w:tc>
        <w:tc>
          <w:tcPr>
            <w:tcW w:w="1549" w:type="dxa"/>
            <w:tcBorders>
              <w:left w:val="single" w:sz="4" w:space="0" w:color="FFFFFF" w:themeColor="background1"/>
              <w:right w:val="single" w:sz="4" w:space="0" w:color="FFFFFF" w:themeColor="background1"/>
            </w:tcBorders>
            <w:hideMark/>
          </w:tcPr>
          <w:p w14:paraId="3126BED5" w14:textId="679B937B"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Children in household</w:t>
            </w:r>
          </w:p>
        </w:tc>
        <w:tc>
          <w:tcPr>
            <w:tcW w:w="1008" w:type="dxa"/>
            <w:tcBorders>
              <w:left w:val="single" w:sz="4" w:space="0" w:color="FFFFFF" w:themeColor="background1"/>
            </w:tcBorders>
            <w:hideMark/>
          </w:tcPr>
          <w:p w14:paraId="3673C7D9" w14:textId="7CCF7BF3" w:rsidR="00D63454" w:rsidRPr="007757CC" w:rsidRDefault="00D63454"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7757CC">
              <w:rPr>
                <w:rFonts w:eastAsia="Times New Roman" w:cstheme="minorHAnsi"/>
                <w:sz w:val="24"/>
                <w:szCs w:val="24"/>
                <w:lang w:eastAsia="en-GB"/>
              </w:rPr>
              <w:t xml:space="preserve">LGBTQ+ </w:t>
            </w:r>
          </w:p>
        </w:tc>
      </w:tr>
      <w:tr w:rsidR="00D63454" w:rsidRPr="00517EA4" w14:paraId="3AE77A31" w14:textId="77777777" w:rsidTr="00813AC9">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tcBorders>
              <w:right w:val="single" w:sz="4" w:space="0" w:color="FFFFFF" w:themeColor="background1"/>
            </w:tcBorders>
            <w:shd w:val="clear" w:color="auto" w:fill="27A096"/>
            <w:noWrap/>
          </w:tcPr>
          <w:p w14:paraId="682ED6C3" w14:textId="77777777" w:rsidR="00D63454" w:rsidRPr="00813AC9" w:rsidRDefault="00D63454" w:rsidP="00150AB2">
            <w:pPr>
              <w:spacing w:after="0" w:line="240" w:lineRule="auto"/>
              <w:rPr>
                <w:rFonts w:eastAsia="Times New Roman" w:cstheme="minorHAnsi"/>
                <w:color w:val="FFFFFF" w:themeColor="background1"/>
                <w:sz w:val="24"/>
                <w:szCs w:val="24"/>
                <w:lang w:eastAsia="en-GB"/>
              </w:rPr>
            </w:pPr>
            <w:r w:rsidRPr="00813AC9">
              <w:rPr>
                <w:rFonts w:eastAsia="Times New Roman" w:cstheme="minorHAnsi"/>
                <w:color w:val="FFFFFF" w:themeColor="background1"/>
                <w:sz w:val="24"/>
                <w:szCs w:val="24"/>
                <w:lang w:eastAsia="en-GB"/>
              </w:rPr>
              <w:t>Base</w:t>
            </w:r>
          </w:p>
        </w:tc>
        <w:tc>
          <w:tcPr>
            <w:tcW w:w="1462" w:type="dxa"/>
            <w:tcBorders>
              <w:left w:val="single" w:sz="4" w:space="0" w:color="FFFFFF" w:themeColor="background1"/>
              <w:right w:val="single" w:sz="4" w:space="0" w:color="FFFFFF" w:themeColor="background1"/>
            </w:tcBorders>
            <w:shd w:val="clear" w:color="auto" w:fill="27A096"/>
            <w:noWrap/>
            <w:vAlign w:val="bottom"/>
          </w:tcPr>
          <w:p w14:paraId="67F1DA91" w14:textId="77777777" w:rsidR="00D63454" w:rsidRPr="00813AC9"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1,210</w:t>
            </w:r>
          </w:p>
        </w:tc>
        <w:tc>
          <w:tcPr>
            <w:tcW w:w="1387" w:type="dxa"/>
            <w:tcBorders>
              <w:left w:val="single" w:sz="4" w:space="0" w:color="FFFFFF" w:themeColor="background1"/>
              <w:right w:val="single" w:sz="4" w:space="0" w:color="FFFFFF" w:themeColor="background1"/>
            </w:tcBorders>
            <w:shd w:val="clear" w:color="auto" w:fill="27A096"/>
            <w:noWrap/>
            <w:vAlign w:val="bottom"/>
          </w:tcPr>
          <w:p w14:paraId="5516DDC6" w14:textId="77777777" w:rsidR="00D63454" w:rsidRPr="00813AC9"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138</w:t>
            </w:r>
          </w:p>
        </w:tc>
        <w:tc>
          <w:tcPr>
            <w:tcW w:w="1002" w:type="dxa"/>
            <w:tcBorders>
              <w:left w:val="single" w:sz="4" w:space="0" w:color="FFFFFF" w:themeColor="background1"/>
              <w:right w:val="single" w:sz="4" w:space="0" w:color="FFFFFF" w:themeColor="background1"/>
            </w:tcBorders>
            <w:shd w:val="clear" w:color="auto" w:fill="27A096"/>
            <w:noWrap/>
            <w:vAlign w:val="bottom"/>
          </w:tcPr>
          <w:p w14:paraId="6946E745" w14:textId="77777777" w:rsidR="00D63454" w:rsidRPr="00813AC9"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125</w:t>
            </w:r>
          </w:p>
        </w:tc>
        <w:tc>
          <w:tcPr>
            <w:tcW w:w="1135" w:type="dxa"/>
            <w:tcBorders>
              <w:left w:val="single" w:sz="4" w:space="0" w:color="FFFFFF" w:themeColor="background1"/>
              <w:right w:val="single" w:sz="4" w:space="0" w:color="FFFFFF" w:themeColor="background1"/>
            </w:tcBorders>
            <w:shd w:val="clear" w:color="auto" w:fill="27A096"/>
            <w:noWrap/>
            <w:vAlign w:val="bottom"/>
          </w:tcPr>
          <w:p w14:paraId="602322F2" w14:textId="02C276E2" w:rsidR="00D63454" w:rsidRPr="00813AC9"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313</w:t>
            </w:r>
          </w:p>
        </w:tc>
        <w:tc>
          <w:tcPr>
            <w:tcW w:w="1549" w:type="dxa"/>
            <w:tcBorders>
              <w:left w:val="single" w:sz="4" w:space="0" w:color="FFFFFF" w:themeColor="background1"/>
              <w:right w:val="single" w:sz="4" w:space="0" w:color="FFFFFF" w:themeColor="background1"/>
            </w:tcBorders>
            <w:shd w:val="clear" w:color="auto" w:fill="27A096"/>
            <w:noWrap/>
            <w:vAlign w:val="bottom"/>
          </w:tcPr>
          <w:p w14:paraId="3F0098CC" w14:textId="67838D82" w:rsidR="00D63454" w:rsidRPr="00813AC9"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237</w:t>
            </w:r>
          </w:p>
        </w:tc>
        <w:tc>
          <w:tcPr>
            <w:tcW w:w="1008" w:type="dxa"/>
            <w:tcBorders>
              <w:left w:val="single" w:sz="4" w:space="0" w:color="FFFFFF" w:themeColor="background1"/>
            </w:tcBorders>
            <w:shd w:val="clear" w:color="auto" w:fill="27A096"/>
            <w:noWrap/>
            <w:vAlign w:val="bottom"/>
          </w:tcPr>
          <w:p w14:paraId="14F29FC1" w14:textId="67DBE785" w:rsidR="00D63454" w:rsidRPr="00813AC9"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132</w:t>
            </w:r>
          </w:p>
        </w:tc>
      </w:tr>
      <w:tr w:rsidR="00D63454" w:rsidRPr="00CB07A3" w14:paraId="6AD8A44B" w14:textId="77777777" w:rsidTr="00813AC9">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5D4783CA" w14:textId="77777777" w:rsidR="00D63454" w:rsidRPr="007757CC" w:rsidRDefault="00D63454" w:rsidP="00150AB2">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Less than 1</w:t>
            </w:r>
          </w:p>
        </w:tc>
        <w:tc>
          <w:tcPr>
            <w:tcW w:w="1462" w:type="dxa"/>
            <w:noWrap/>
            <w:hideMark/>
          </w:tcPr>
          <w:p w14:paraId="1B97BBFE"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0.3</w:t>
            </w:r>
          </w:p>
        </w:tc>
        <w:tc>
          <w:tcPr>
            <w:tcW w:w="1387" w:type="dxa"/>
            <w:noWrap/>
            <w:hideMark/>
          </w:tcPr>
          <w:p w14:paraId="3E8CEFC8"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0.7</w:t>
            </w:r>
          </w:p>
        </w:tc>
        <w:tc>
          <w:tcPr>
            <w:tcW w:w="1002" w:type="dxa"/>
            <w:noWrap/>
            <w:hideMark/>
          </w:tcPr>
          <w:p w14:paraId="3FD79A1B"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0.0</w:t>
            </w:r>
          </w:p>
        </w:tc>
        <w:tc>
          <w:tcPr>
            <w:tcW w:w="1135" w:type="dxa"/>
            <w:noWrap/>
            <w:hideMark/>
          </w:tcPr>
          <w:p w14:paraId="4D3FDE77"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0.3</w:t>
            </w:r>
          </w:p>
        </w:tc>
        <w:tc>
          <w:tcPr>
            <w:tcW w:w="1549" w:type="dxa"/>
            <w:noWrap/>
            <w:hideMark/>
          </w:tcPr>
          <w:p w14:paraId="26466136"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0.4</w:t>
            </w:r>
          </w:p>
        </w:tc>
        <w:tc>
          <w:tcPr>
            <w:tcW w:w="1008" w:type="dxa"/>
            <w:noWrap/>
            <w:hideMark/>
          </w:tcPr>
          <w:p w14:paraId="750C1042"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1.5</w:t>
            </w:r>
          </w:p>
        </w:tc>
      </w:tr>
      <w:tr w:rsidR="00D63454" w:rsidRPr="00CB07A3" w14:paraId="4CC0F77E" w14:textId="77777777" w:rsidTr="00813AC9">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1423B5E1" w14:textId="77777777" w:rsidR="00D63454" w:rsidRPr="007757CC" w:rsidRDefault="00D63454" w:rsidP="00150AB2">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Up to 5</w:t>
            </w:r>
          </w:p>
        </w:tc>
        <w:tc>
          <w:tcPr>
            <w:tcW w:w="1462" w:type="dxa"/>
            <w:noWrap/>
            <w:hideMark/>
          </w:tcPr>
          <w:p w14:paraId="39052A1E"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60.3</w:t>
            </w:r>
          </w:p>
        </w:tc>
        <w:tc>
          <w:tcPr>
            <w:tcW w:w="1387" w:type="dxa"/>
            <w:noWrap/>
            <w:hideMark/>
          </w:tcPr>
          <w:p w14:paraId="478F054B"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63.0</w:t>
            </w:r>
          </w:p>
        </w:tc>
        <w:tc>
          <w:tcPr>
            <w:tcW w:w="1002" w:type="dxa"/>
            <w:noWrap/>
            <w:hideMark/>
          </w:tcPr>
          <w:p w14:paraId="54CADD12"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62.4</w:t>
            </w:r>
          </w:p>
        </w:tc>
        <w:tc>
          <w:tcPr>
            <w:tcW w:w="1135" w:type="dxa"/>
            <w:noWrap/>
            <w:hideMark/>
          </w:tcPr>
          <w:p w14:paraId="058FD8AE"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63.6</w:t>
            </w:r>
          </w:p>
        </w:tc>
        <w:tc>
          <w:tcPr>
            <w:tcW w:w="1549" w:type="dxa"/>
            <w:noWrap/>
            <w:hideMark/>
          </w:tcPr>
          <w:p w14:paraId="7A783637"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74.3</w:t>
            </w:r>
          </w:p>
        </w:tc>
        <w:tc>
          <w:tcPr>
            <w:tcW w:w="1008" w:type="dxa"/>
            <w:noWrap/>
            <w:hideMark/>
          </w:tcPr>
          <w:p w14:paraId="70C4E638"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62.9</w:t>
            </w:r>
          </w:p>
        </w:tc>
      </w:tr>
      <w:tr w:rsidR="00D63454" w:rsidRPr="00CB07A3" w14:paraId="354D1461" w14:textId="77777777" w:rsidTr="00813AC9">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21E36E13" w14:textId="77777777" w:rsidR="00D63454" w:rsidRPr="007757CC" w:rsidRDefault="00D63454" w:rsidP="00150AB2">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6-10</w:t>
            </w:r>
          </w:p>
        </w:tc>
        <w:tc>
          <w:tcPr>
            <w:tcW w:w="1462" w:type="dxa"/>
            <w:noWrap/>
            <w:hideMark/>
          </w:tcPr>
          <w:p w14:paraId="2D028574"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25.5</w:t>
            </w:r>
          </w:p>
        </w:tc>
        <w:tc>
          <w:tcPr>
            <w:tcW w:w="1387" w:type="dxa"/>
            <w:noWrap/>
            <w:hideMark/>
          </w:tcPr>
          <w:p w14:paraId="59B85A0D"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18.1</w:t>
            </w:r>
          </w:p>
        </w:tc>
        <w:tc>
          <w:tcPr>
            <w:tcW w:w="1002" w:type="dxa"/>
            <w:noWrap/>
            <w:hideMark/>
          </w:tcPr>
          <w:p w14:paraId="10638037"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25.6</w:t>
            </w:r>
          </w:p>
        </w:tc>
        <w:tc>
          <w:tcPr>
            <w:tcW w:w="1135" w:type="dxa"/>
            <w:noWrap/>
            <w:hideMark/>
          </w:tcPr>
          <w:p w14:paraId="543A6923"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22.0</w:t>
            </w:r>
          </w:p>
        </w:tc>
        <w:tc>
          <w:tcPr>
            <w:tcW w:w="1549" w:type="dxa"/>
            <w:noWrap/>
            <w:hideMark/>
          </w:tcPr>
          <w:p w14:paraId="5FE05587"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16.0</w:t>
            </w:r>
          </w:p>
        </w:tc>
        <w:tc>
          <w:tcPr>
            <w:tcW w:w="1008" w:type="dxa"/>
            <w:noWrap/>
            <w:hideMark/>
          </w:tcPr>
          <w:p w14:paraId="3C3E18E0"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27.3</w:t>
            </w:r>
          </w:p>
        </w:tc>
      </w:tr>
      <w:tr w:rsidR="00D63454" w:rsidRPr="00CB07A3" w14:paraId="5D8B3324" w14:textId="77777777" w:rsidTr="00813AC9">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6913A042" w14:textId="77777777" w:rsidR="00D63454" w:rsidRPr="007757CC" w:rsidRDefault="00D63454" w:rsidP="00150AB2">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11-15</w:t>
            </w:r>
          </w:p>
        </w:tc>
        <w:tc>
          <w:tcPr>
            <w:tcW w:w="1462" w:type="dxa"/>
            <w:noWrap/>
            <w:hideMark/>
          </w:tcPr>
          <w:p w14:paraId="30F7E7B5"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6.1</w:t>
            </w:r>
          </w:p>
        </w:tc>
        <w:tc>
          <w:tcPr>
            <w:tcW w:w="1387" w:type="dxa"/>
            <w:noWrap/>
            <w:hideMark/>
          </w:tcPr>
          <w:p w14:paraId="18899632"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6.5</w:t>
            </w:r>
          </w:p>
        </w:tc>
        <w:tc>
          <w:tcPr>
            <w:tcW w:w="1002" w:type="dxa"/>
            <w:noWrap/>
            <w:hideMark/>
          </w:tcPr>
          <w:p w14:paraId="7153C823"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3.2</w:t>
            </w:r>
          </w:p>
        </w:tc>
        <w:tc>
          <w:tcPr>
            <w:tcW w:w="1135" w:type="dxa"/>
            <w:noWrap/>
            <w:hideMark/>
          </w:tcPr>
          <w:p w14:paraId="3631EDF6"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5.4</w:t>
            </w:r>
          </w:p>
        </w:tc>
        <w:tc>
          <w:tcPr>
            <w:tcW w:w="1549" w:type="dxa"/>
            <w:noWrap/>
            <w:hideMark/>
          </w:tcPr>
          <w:p w14:paraId="3482CAF6"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4.6</w:t>
            </w:r>
          </w:p>
        </w:tc>
        <w:tc>
          <w:tcPr>
            <w:tcW w:w="1008" w:type="dxa"/>
            <w:noWrap/>
            <w:hideMark/>
          </w:tcPr>
          <w:p w14:paraId="18B11BFB"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2.3</w:t>
            </w:r>
          </w:p>
        </w:tc>
      </w:tr>
      <w:tr w:rsidR="00D63454" w:rsidRPr="00CB07A3" w14:paraId="57AAF5D2" w14:textId="77777777" w:rsidTr="00813AC9">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4035C671" w14:textId="77777777" w:rsidR="00D63454" w:rsidRPr="007757CC" w:rsidRDefault="00D63454" w:rsidP="00150AB2">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16-20</w:t>
            </w:r>
          </w:p>
        </w:tc>
        <w:tc>
          <w:tcPr>
            <w:tcW w:w="1462" w:type="dxa"/>
            <w:noWrap/>
            <w:hideMark/>
          </w:tcPr>
          <w:p w14:paraId="6A0AB923"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3.2</w:t>
            </w:r>
          </w:p>
        </w:tc>
        <w:tc>
          <w:tcPr>
            <w:tcW w:w="1387" w:type="dxa"/>
            <w:noWrap/>
            <w:hideMark/>
          </w:tcPr>
          <w:p w14:paraId="5C5AA925"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2.9</w:t>
            </w:r>
          </w:p>
        </w:tc>
        <w:tc>
          <w:tcPr>
            <w:tcW w:w="1002" w:type="dxa"/>
            <w:noWrap/>
            <w:hideMark/>
          </w:tcPr>
          <w:p w14:paraId="1D17CDCE"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5.6</w:t>
            </w:r>
          </w:p>
        </w:tc>
        <w:tc>
          <w:tcPr>
            <w:tcW w:w="1135" w:type="dxa"/>
            <w:noWrap/>
            <w:hideMark/>
          </w:tcPr>
          <w:p w14:paraId="353F17C0"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4.2</w:t>
            </w:r>
          </w:p>
        </w:tc>
        <w:tc>
          <w:tcPr>
            <w:tcW w:w="1549" w:type="dxa"/>
            <w:noWrap/>
            <w:hideMark/>
          </w:tcPr>
          <w:p w14:paraId="507EF844"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3.4</w:t>
            </w:r>
          </w:p>
        </w:tc>
        <w:tc>
          <w:tcPr>
            <w:tcW w:w="1008" w:type="dxa"/>
            <w:noWrap/>
            <w:hideMark/>
          </w:tcPr>
          <w:p w14:paraId="3207288A"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1.5</w:t>
            </w:r>
          </w:p>
        </w:tc>
      </w:tr>
      <w:tr w:rsidR="00D63454" w:rsidRPr="00CB07A3" w14:paraId="1382ACBC" w14:textId="77777777" w:rsidTr="00813AC9">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54A56243" w14:textId="77777777" w:rsidR="00D63454" w:rsidRPr="007757CC" w:rsidRDefault="00D63454" w:rsidP="00150AB2">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21-30</w:t>
            </w:r>
          </w:p>
        </w:tc>
        <w:tc>
          <w:tcPr>
            <w:tcW w:w="1462" w:type="dxa"/>
            <w:noWrap/>
            <w:hideMark/>
          </w:tcPr>
          <w:p w14:paraId="67B79089"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2.9</w:t>
            </w:r>
          </w:p>
        </w:tc>
        <w:tc>
          <w:tcPr>
            <w:tcW w:w="1387" w:type="dxa"/>
            <w:noWrap/>
            <w:hideMark/>
          </w:tcPr>
          <w:p w14:paraId="6405A094"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3.6</w:t>
            </w:r>
          </w:p>
        </w:tc>
        <w:tc>
          <w:tcPr>
            <w:tcW w:w="1002" w:type="dxa"/>
            <w:noWrap/>
            <w:hideMark/>
          </w:tcPr>
          <w:p w14:paraId="46EE3757"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1.6</w:t>
            </w:r>
          </w:p>
        </w:tc>
        <w:tc>
          <w:tcPr>
            <w:tcW w:w="1135" w:type="dxa"/>
            <w:noWrap/>
            <w:hideMark/>
          </w:tcPr>
          <w:p w14:paraId="3BCDDBD3"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2.6</w:t>
            </w:r>
          </w:p>
        </w:tc>
        <w:tc>
          <w:tcPr>
            <w:tcW w:w="1549" w:type="dxa"/>
            <w:noWrap/>
            <w:hideMark/>
          </w:tcPr>
          <w:p w14:paraId="6376F19C"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0.8</w:t>
            </w:r>
          </w:p>
        </w:tc>
        <w:tc>
          <w:tcPr>
            <w:tcW w:w="1008" w:type="dxa"/>
            <w:noWrap/>
            <w:hideMark/>
          </w:tcPr>
          <w:p w14:paraId="651FE435"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3.0</w:t>
            </w:r>
          </w:p>
        </w:tc>
      </w:tr>
      <w:tr w:rsidR="00D63454" w:rsidRPr="00CB07A3" w14:paraId="69EC2DE1" w14:textId="77777777" w:rsidTr="00813AC9">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172955DB" w14:textId="77777777" w:rsidR="00D63454" w:rsidRPr="007757CC" w:rsidRDefault="00D63454" w:rsidP="00150AB2">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31-60</w:t>
            </w:r>
          </w:p>
        </w:tc>
        <w:tc>
          <w:tcPr>
            <w:tcW w:w="1462" w:type="dxa"/>
            <w:noWrap/>
            <w:hideMark/>
          </w:tcPr>
          <w:p w14:paraId="27CF76D2"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0.7</w:t>
            </w:r>
          </w:p>
        </w:tc>
        <w:tc>
          <w:tcPr>
            <w:tcW w:w="1387" w:type="dxa"/>
            <w:noWrap/>
            <w:hideMark/>
          </w:tcPr>
          <w:p w14:paraId="7489ADE8"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2.2</w:t>
            </w:r>
          </w:p>
        </w:tc>
        <w:tc>
          <w:tcPr>
            <w:tcW w:w="1002" w:type="dxa"/>
            <w:noWrap/>
            <w:hideMark/>
          </w:tcPr>
          <w:p w14:paraId="60E19012"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1.6</w:t>
            </w:r>
          </w:p>
        </w:tc>
        <w:tc>
          <w:tcPr>
            <w:tcW w:w="1135" w:type="dxa"/>
            <w:noWrap/>
            <w:hideMark/>
          </w:tcPr>
          <w:p w14:paraId="4860E6DE"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1.0</w:t>
            </w:r>
          </w:p>
        </w:tc>
        <w:tc>
          <w:tcPr>
            <w:tcW w:w="1549" w:type="dxa"/>
            <w:noWrap/>
            <w:hideMark/>
          </w:tcPr>
          <w:p w14:paraId="4885B4CE"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0.4</w:t>
            </w:r>
          </w:p>
        </w:tc>
        <w:tc>
          <w:tcPr>
            <w:tcW w:w="1008" w:type="dxa"/>
            <w:noWrap/>
            <w:hideMark/>
          </w:tcPr>
          <w:p w14:paraId="4C761ABA" w14:textId="77777777" w:rsidR="00D63454" w:rsidRPr="007757CC" w:rsidRDefault="00D63454"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0.0</w:t>
            </w:r>
          </w:p>
        </w:tc>
      </w:tr>
      <w:tr w:rsidR="00D63454" w:rsidRPr="00CB07A3" w14:paraId="71533FFA" w14:textId="77777777" w:rsidTr="00813AC9">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824" w:type="dxa"/>
            <w:noWrap/>
            <w:hideMark/>
          </w:tcPr>
          <w:p w14:paraId="24A9088D" w14:textId="77777777" w:rsidR="00D63454" w:rsidRPr="007757CC" w:rsidRDefault="00D63454" w:rsidP="00150AB2">
            <w:pPr>
              <w:spacing w:after="0" w:line="240" w:lineRule="auto"/>
              <w:rPr>
                <w:rFonts w:eastAsia="Times New Roman" w:cstheme="minorHAnsi"/>
                <w:color w:val="000000"/>
                <w:sz w:val="24"/>
                <w:szCs w:val="24"/>
                <w:lang w:eastAsia="en-GB"/>
              </w:rPr>
            </w:pPr>
            <w:r w:rsidRPr="007757CC">
              <w:rPr>
                <w:rFonts w:eastAsia="Times New Roman" w:cstheme="minorHAnsi"/>
                <w:color w:val="000000"/>
                <w:sz w:val="24"/>
                <w:szCs w:val="24"/>
                <w:lang w:eastAsia="en-GB"/>
              </w:rPr>
              <w:t>More than 60</w:t>
            </w:r>
          </w:p>
        </w:tc>
        <w:tc>
          <w:tcPr>
            <w:tcW w:w="1462" w:type="dxa"/>
            <w:noWrap/>
            <w:hideMark/>
          </w:tcPr>
          <w:p w14:paraId="03B9CDB6"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0.9</w:t>
            </w:r>
          </w:p>
        </w:tc>
        <w:tc>
          <w:tcPr>
            <w:tcW w:w="1387" w:type="dxa"/>
            <w:noWrap/>
            <w:hideMark/>
          </w:tcPr>
          <w:p w14:paraId="30F3B2D4"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2.9</w:t>
            </w:r>
          </w:p>
        </w:tc>
        <w:tc>
          <w:tcPr>
            <w:tcW w:w="1002" w:type="dxa"/>
            <w:noWrap/>
            <w:hideMark/>
          </w:tcPr>
          <w:p w14:paraId="10204A95"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0.0</w:t>
            </w:r>
          </w:p>
        </w:tc>
        <w:tc>
          <w:tcPr>
            <w:tcW w:w="1135" w:type="dxa"/>
            <w:noWrap/>
            <w:hideMark/>
          </w:tcPr>
          <w:p w14:paraId="41D9E842"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1.0</w:t>
            </w:r>
          </w:p>
        </w:tc>
        <w:tc>
          <w:tcPr>
            <w:tcW w:w="1549" w:type="dxa"/>
            <w:noWrap/>
            <w:hideMark/>
          </w:tcPr>
          <w:p w14:paraId="5FAFF34F"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0.0</w:t>
            </w:r>
          </w:p>
        </w:tc>
        <w:tc>
          <w:tcPr>
            <w:tcW w:w="1008" w:type="dxa"/>
            <w:noWrap/>
            <w:hideMark/>
          </w:tcPr>
          <w:p w14:paraId="7C15F48A" w14:textId="77777777" w:rsidR="00D63454" w:rsidRPr="007757CC" w:rsidRDefault="00D63454"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757CC">
              <w:rPr>
                <w:rFonts w:eastAsia="Times New Roman" w:cstheme="minorHAnsi"/>
                <w:color w:val="000000"/>
                <w:sz w:val="24"/>
                <w:szCs w:val="24"/>
                <w:lang w:eastAsia="en-GB"/>
              </w:rPr>
              <w:t>1.5</w:t>
            </w:r>
          </w:p>
        </w:tc>
      </w:tr>
    </w:tbl>
    <w:p w14:paraId="5645B700" w14:textId="77777777" w:rsidR="00D63454" w:rsidRDefault="00D63454">
      <w:pPr>
        <w:spacing w:after="160" w:line="259" w:lineRule="auto"/>
      </w:pPr>
    </w:p>
    <w:tbl>
      <w:tblPr>
        <w:tblStyle w:val="GridTable5Dark-Accent6"/>
        <w:tblW w:w="8689" w:type="dxa"/>
        <w:tblLook w:val="04A0" w:firstRow="1" w:lastRow="0" w:firstColumn="1" w:lastColumn="0" w:noHBand="0" w:noVBand="1"/>
      </w:tblPr>
      <w:tblGrid>
        <w:gridCol w:w="1754"/>
        <w:gridCol w:w="1512"/>
        <w:gridCol w:w="1125"/>
        <w:gridCol w:w="1125"/>
        <w:gridCol w:w="923"/>
        <w:gridCol w:w="1125"/>
        <w:gridCol w:w="1125"/>
      </w:tblGrid>
      <w:tr w:rsidR="00517EA4" w:rsidRPr="00517EA4" w14:paraId="6AEBAE77" w14:textId="77777777" w:rsidTr="00813AC9">
        <w:trPr>
          <w:cnfStyle w:val="100000000000" w:firstRow="1" w:lastRow="0" w:firstColumn="0" w:lastColumn="0" w:oddVBand="0" w:evenVBand="0" w:oddHBand="0" w:evenHBand="0" w:firstRowFirstColumn="0" w:firstRowLastColumn="0" w:lastRowFirstColumn="0" w:lastRowLastColumn="0"/>
          <w:trHeight w:val="702"/>
        </w:trPr>
        <w:tc>
          <w:tcPr>
            <w:cnfStyle w:val="001000000000" w:firstRow="0" w:lastRow="0" w:firstColumn="1" w:lastColumn="0" w:oddVBand="0" w:evenVBand="0" w:oddHBand="0" w:evenHBand="0" w:firstRowFirstColumn="0" w:firstRowLastColumn="0" w:lastRowFirstColumn="0" w:lastRowLastColumn="0"/>
            <w:tcW w:w="1754" w:type="dxa"/>
            <w:tcBorders>
              <w:right w:val="single" w:sz="4" w:space="0" w:color="FFFFFF" w:themeColor="background1"/>
            </w:tcBorders>
            <w:hideMark/>
          </w:tcPr>
          <w:p w14:paraId="18A0DA8A" w14:textId="77777777" w:rsidR="00FB3767" w:rsidRPr="00FB3767" w:rsidRDefault="00FB3767" w:rsidP="00FB3767">
            <w:pPr>
              <w:spacing w:after="0" w:line="240" w:lineRule="auto"/>
              <w:rPr>
                <w:rFonts w:eastAsia="Times New Roman" w:cstheme="minorHAnsi"/>
                <w:sz w:val="24"/>
                <w:szCs w:val="24"/>
                <w:lang w:eastAsia="en-GB"/>
              </w:rPr>
            </w:pPr>
            <w:r w:rsidRPr="00FB3767">
              <w:rPr>
                <w:rFonts w:eastAsia="Times New Roman" w:cstheme="minorHAnsi"/>
                <w:sz w:val="24"/>
                <w:szCs w:val="24"/>
                <w:lang w:eastAsia="en-GB"/>
              </w:rPr>
              <w:t>%</w:t>
            </w:r>
          </w:p>
        </w:tc>
        <w:tc>
          <w:tcPr>
            <w:tcW w:w="1512" w:type="dxa"/>
            <w:tcBorders>
              <w:left w:val="single" w:sz="4" w:space="0" w:color="FFFFFF" w:themeColor="background1"/>
              <w:right w:val="single" w:sz="4" w:space="0" w:color="FFFFFF" w:themeColor="background1"/>
            </w:tcBorders>
            <w:hideMark/>
          </w:tcPr>
          <w:p w14:paraId="6DEC9BC6" w14:textId="2E35A470" w:rsidR="00FB3767" w:rsidRPr="00FB3767" w:rsidRDefault="00FB3767"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B3767">
              <w:rPr>
                <w:rFonts w:eastAsia="Times New Roman" w:cstheme="minorHAnsi"/>
                <w:sz w:val="24"/>
                <w:szCs w:val="24"/>
                <w:lang w:eastAsia="en-GB"/>
              </w:rPr>
              <w:t>All Respondents</w:t>
            </w:r>
          </w:p>
        </w:tc>
        <w:tc>
          <w:tcPr>
            <w:tcW w:w="1125" w:type="dxa"/>
            <w:tcBorders>
              <w:left w:val="single" w:sz="4" w:space="0" w:color="FFFFFF" w:themeColor="background1"/>
              <w:right w:val="single" w:sz="4" w:space="0" w:color="FFFFFF" w:themeColor="background1"/>
            </w:tcBorders>
            <w:hideMark/>
          </w:tcPr>
          <w:p w14:paraId="2920EB40" w14:textId="0B7001A4" w:rsidR="00FB3767" w:rsidRPr="00FB3767" w:rsidRDefault="00FB3767"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B3767">
              <w:rPr>
                <w:rFonts w:eastAsia="Times New Roman" w:cstheme="minorHAnsi"/>
                <w:sz w:val="24"/>
                <w:szCs w:val="24"/>
                <w:lang w:eastAsia="en-GB"/>
              </w:rPr>
              <w:t>Least Deprived</w:t>
            </w:r>
          </w:p>
        </w:tc>
        <w:tc>
          <w:tcPr>
            <w:tcW w:w="1125" w:type="dxa"/>
            <w:tcBorders>
              <w:left w:val="single" w:sz="4" w:space="0" w:color="FFFFFF" w:themeColor="background1"/>
              <w:right w:val="single" w:sz="4" w:space="0" w:color="FFFFFF" w:themeColor="background1"/>
            </w:tcBorders>
            <w:hideMark/>
          </w:tcPr>
          <w:p w14:paraId="6EEDB483" w14:textId="4C9A88CA" w:rsidR="00FB3767" w:rsidRPr="00FB3767" w:rsidRDefault="00FB3767"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B3767">
              <w:rPr>
                <w:rFonts w:eastAsia="Times New Roman" w:cstheme="minorHAnsi"/>
                <w:sz w:val="24"/>
                <w:szCs w:val="24"/>
                <w:lang w:eastAsia="en-GB"/>
              </w:rPr>
              <w:t>Next Least Deprived</w:t>
            </w:r>
          </w:p>
        </w:tc>
        <w:tc>
          <w:tcPr>
            <w:tcW w:w="923" w:type="dxa"/>
            <w:tcBorders>
              <w:left w:val="single" w:sz="4" w:space="0" w:color="FFFFFF" w:themeColor="background1"/>
              <w:right w:val="single" w:sz="4" w:space="0" w:color="FFFFFF" w:themeColor="background1"/>
            </w:tcBorders>
            <w:hideMark/>
          </w:tcPr>
          <w:p w14:paraId="3033039F" w14:textId="5B6F672B" w:rsidR="00FB3767" w:rsidRPr="00FB3767" w:rsidRDefault="00FB3767"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B3767">
              <w:rPr>
                <w:rFonts w:eastAsia="Times New Roman" w:cstheme="minorHAnsi"/>
                <w:sz w:val="24"/>
                <w:szCs w:val="24"/>
                <w:lang w:eastAsia="en-GB"/>
              </w:rPr>
              <w:t>Middle</w:t>
            </w:r>
          </w:p>
        </w:tc>
        <w:tc>
          <w:tcPr>
            <w:tcW w:w="1125" w:type="dxa"/>
            <w:tcBorders>
              <w:left w:val="single" w:sz="4" w:space="0" w:color="FFFFFF" w:themeColor="background1"/>
              <w:right w:val="single" w:sz="4" w:space="0" w:color="FFFFFF" w:themeColor="background1"/>
            </w:tcBorders>
            <w:hideMark/>
          </w:tcPr>
          <w:p w14:paraId="301EB252" w14:textId="5ADE0578" w:rsidR="00FB3767" w:rsidRPr="00FB3767" w:rsidRDefault="00FB3767"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B3767">
              <w:rPr>
                <w:rFonts w:eastAsia="Times New Roman" w:cstheme="minorHAnsi"/>
                <w:sz w:val="24"/>
                <w:szCs w:val="24"/>
                <w:lang w:eastAsia="en-GB"/>
              </w:rPr>
              <w:t xml:space="preserve">Next Most Deprived </w:t>
            </w:r>
          </w:p>
        </w:tc>
        <w:tc>
          <w:tcPr>
            <w:tcW w:w="1125" w:type="dxa"/>
            <w:tcBorders>
              <w:left w:val="single" w:sz="4" w:space="0" w:color="FFFFFF" w:themeColor="background1"/>
            </w:tcBorders>
            <w:hideMark/>
          </w:tcPr>
          <w:p w14:paraId="24ABB92D" w14:textId="58CCE979" w:rsidR="00FB3767" w:rsidRPr="00FB3767" w:rsidRDefault="00FB3767" w:rsidP="00813AC9">
            <w:pPr>
              <w:spacing w:after="0"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FB3767">
              <w:rPr>
                <w:rFonts w:eastAsia="Times New Roman" w:cstheme="minorHAnsi"/>
                <w:sz w:val="24"/>
                <w:szCs w:val="24"/>
                <w:lang w:eastAsia="en-GB"/>
              </w:rPr>
              <w:t xml:space="preserve">Most Deprived </w:t>
            </w:r>
          </w:p>
        </w:tc>
      </w:tr>
      <w:tr w:rsidR="00517EA4" w:rsidRPr="00CB07A3" w14:paraId="5EB4E0C7" w14:textId="77777777" w:rsidTr="00813AC9">
        <w:trPr>
          <w:cnfStyle w:val="000000100000" w:firstRow="0" w:lastRow="0" w:firstColumn="0" w:lastColumn="0" w:oddVBand="0" w:evenVBand="0" w:oddHBand="1" w:evenHBand="0" w:firstRowFirstColumn="0" w:firstRowLastColumn="0" w:lastRowFirstColumn="0" w:lastRowLastColumn="0"/>
          <w:trHeight w:val="355"/>
        </w:trPr>
        <w:tc>
          <w:tcPr>
            <w:cnfStyle w:val="001000000000" w:firstRow="0" w:lastRow="0" w:firstColumn="1" w:lastColumn="0" w:oddVBand="0" w:evenVBand="0" w:oddHBand="0" w:evenHBand="0" w:firstRowFirstColumn="0" w:firstRowLastColumn="0" w:lastRowFirstColumn="0" w:lastRowLastColumn="0"/>
            <w:tcW w:w="1754" w:type="dxa"/>
            <w:tcBorders>
              <w:right w:val="single" w:sz="4" w:space="0" w:color="FFFFFF" w:themeColor="background1"/>
            </w:tcBorders>
            <w:shd w:val="clear" w:color="auto" w:fill="27A096"/>
          </w:tcPr>
          <w:p w14:paraId="51E242C2" w14:textId="08FD3BBB" w:rsidR="00517EA4" w:rsidRPr="00813AC9" w:rsidRDefault="00517EA4" w:rsidP="00FB3767">
            <w:pPr>
              <w:spacing w:after="0" w:line="240" w:lineRule="auto"/>
              <w:rPr>
                <w:rFonts w:eastAsia="Times New Roman" w:cstheme="minorHAnsi"/>
                <w:b w:val="0"/>
                <w:bCs w:val="0"/>
                <w:color w:val="FFFFFF" w:themeColor="background1"/>
                <w:sz w:val="24"/>
                <w:szCs w:val="24"/>
                <w:lang w:eastAsia="en-GB"/>
              </w:rPr>
            </w:pPr>
            <w:r w:rsidRPr="00813AC9">
              <w:rPr>
                <w:rFonts w:eastAsia="Times New Roman" w:cstheme="minorHAnsi"/>
                <w:color w:val="FFFFFF" w:themeColor="background1"/>
                <w:sz w:val="24"/>
                <w:szCs w:val="24"/>
                <w:lang w:eastAsia="en-GB"/>
              </w:rPr>
              <w:t>Base</w:t>
            </w:r>
          </w:p>
        </w:tc>
        <w:tc>
          <w:tcPr>
            <w:tcW w:w="1512" w:type="dxa"/>
            <w:tcBorders>
              <w:left w:val="single" w:sz="4" w:space="0" w:color="FFFFFF" w:themeColor="background1"/>
              <w:right w:val="single" w:sz="4" w:space="0" w:color="FFFFFF" w:themeColor="background1"/>
            </w:tcBorders>
            <w:shd w:val="clear" w:color="auto" w:fill="27A096"/>
            <w:vAlign w:val="bottom"/>
          </w:tcPr>
          <w:p w14:paraId="7027EFAE" w14:textId="4B7B0A3E" w:rsidR="00517EA4" w:rsidRPr="00813AC9" w:rsidRDefault="00517EA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1,210</w:t>
            </w:r>
          </w:p>
        </w:tc>
        <w:tc>
          <w:tcPr>
            <w:tcW w:w="1125" w:type="dxa"/>
            <w:tcBorders>
              <w:left w:val="single" w:sz="4" w:space="0" w:color="FFFFFF" w:themeColor="background1"/>
              <w:right w:val="single" w:sz="4" w:space="0" w:color="FFFFFF" w:themeColor="background1"/>
            </w:tcBorders>
            <w:shd w:val="clear" w:color="auto" w:fill="27A096"/>
            <w:vAlign w:val="bottom"/>
          </w:tcPr>
          <w:p w14:paraId="4722D2EF" w14:textId="500C34DA" w:rsidR="00517EA4" w:rsidRPr="00813AC9" w:rsidRDefault="00517EA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274</w:t>
            </w:r>
          </w:p>
        </w:tc>
        <w:tc>
          <w:tcPr>
            <w:tcW w:w="1125" w:type="dxa"/>
            <w:tcBorders>
              <w:left w:val="single" w:sz="4" w:space="0" w:color="FFFFFF" w:themeColor="background1"/>
              <w:right w:val="single" w:sz="4" w:space="0" w:color="FFFFFF" w:themeColor="background1"/>
            </w:tcBorders>
            <w:shd w:val="clear" w:color="auto" w:fill="27A096"/>
            <w:vAlign w:val="bottom"/>
          </w:tcPr>
          <w:p w14:paraId="1E02E3E2" w14:textId="3AD304AA" w:rsidR="00517EA4" w:rsidRPr="00813AC9" w:rsidRDefault="00517EA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215</w:t>
            </w:r>
          </w:p>
        </w:tc>
        <w:tc>
          <w:tcPr>
            <w:tcW w:w="923" w:type="dxa"/>
            <w:tcBorders>
              <w:left w:val="single" w:sz="4" w:space="0" w:color="FFFFFF" w:themeColor="background1"/>
              <w:right w:val="single" w:sz="4" w:space="0" w:color="FFFFFF" w:themeColor="background1"/>
            </w:tcBorders>
            <w:shd w:val="clear" w:color="auto" w:fill="27A096"/>
            <w:vAlign w:val="bottom"/>
          </w:tcPr>
          <w:p w14:paraId="6FED0C65" w14:textId="17DF198F" w:rsidR="00517EA4" w:rsidRPr="00813AC9" w:rsidRDefault="00517EA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176</w:t>
            </w:r>
          </w:p>
        </w:tc>
        <w:tc>
          <w:tcPr>
            <w:tcW w:w="1125" w:type="dxa"/>
            <w:tcBorders>
              <w:left w:val="single" w:sz="4" w:space="0" w:color="FFFFFF" w:themeColor="background1"/>
              <w:right w:val="single" w:sz="4" w:space="0" w:color="FFFFFF" w:themeColor="background1"/>
            </w:tcBorders>
            <w:shd w:val="clear" w:color="auto" w:fill="27A096"/>
            <w:vAlign w:val="bottom"/>
          </w:tcPr>
          <w:p w14:paraId="740180D7" w14:textId="5F373F24" w:rsidR="00517EA4" w:rsidRPr="00813AC9" w:rsidRDefault="00517EA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154</w:t>
            </w:r>
          </w:p>
        </w:tc>
        <w:tc>
          <w:tcPr>
            <w:tcW w:w="1125" w:type="dxa"/>
            <w:tcBorders>
              <w:left w:val="single" w:sz="4" w:space="0" w:color="FFFFFF" w:themeColor="background1"/>
            </w:tcBorders>
            <w:shd w:val="clear" w:color="auto" w:fill="27A096"/>
            <w:vAlign w:val="bottom"/>
          </w:tcPr>
          <w:p w14:paraId="78B8A593" w14:textId="33FED980" w:rsidR="00517EA4" w:rsidRPr="00813AC9" w:rsidRDefault="00517EA4" w:rsidP="00517EA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b/>
                <w:bCs/>
                <w:color w:val="FFFFFF" w:themeColor="background1"/>
                <w:sz w:val="24"/>
                <w:szCs w:val="24"/>
                <w:lang w:eastAsia="en-GB"/>
              </w:rPr>
            </w:pPr>
            <w:r w:rsidRPr="00813AC9">
              <w:rPr>
                <w:rFonts w:eastAsia="Times New Roman" w:cstheme="minorHAnsi"/>
                <w:b/>
                <w:bCs/>
                <w:color w:val="FFFFFF" w:themeColor="background1"/>
                <w:sz w:val="24"/>
                <w:szCs w:val="24"/>
                <w:lang w:eastAsia="en-GB"/>
              </w:rPr>
              <w:t>98</w:t>
            </w:r>
          </w:p>
        </w:tc>
      </w:tr>
      <w:tr w:rsidR="00CB07A3" w:rsidRPr="00CB07A3" w14:paraId="790BF34C" w14:textId="77777777" w:rsidTr="00517EA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54" w:type="dxa"/>
            <w:noWrap/>
            <w:hideMark/>
          </w:tcPr>
          <w:p w14:paraId="6E90F121" w14:textId="77777777" w:rsidR="00FB3767" w:rsidRPr="00FB3767" w:rsidRDefault="00FB3767" w:rsidP="00FB3767">
            <w:pPr>
              <w:spacing w:after="0" w:line="240" w:lineRule="auto"/>
              <w:rPr>
                <w:rFonts w:eastAsia="Times New Roman" w:cstheme="minorHAnsi"/>
                <w:color w:val="000000"/>
                <w:sz w:val="24"/>
                <w:szCs w:val="24"/>
                <w:lang w:eastAsia="en-GB"/>
              </w:rPr>
            </w:pPr>
            <w:r w:rsidRPr="00FB3767">
              <w:rPr>
                <w:rFonts w:eastAsia="Times New Roman" w:cstheme="minorHAnsi"/>
                <w:color w:val="000000"/>
                <w:sz w:val="24"/>
                <w:szCs w:val="24"/>
                <w:lang w:eastAsia="en-GB"/>
              </w:rPr>
              <w:t>Less than 1</w:t>
            </w:r>
          </w:p>
        </w:tc>
        <w:tc>
          <w:tcPr>
            <w:tcW w:w="1512" w:type="dxa"/>
            <w:noWrap/>
            <w:hideMark/>
          </w:tcPr>
          <w:p w14:paraId="497F8064"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0.3</w:t>
            </w:r>
          </w:p>
        </w:tc>
        <w:tc>
          <w:tcPr>
            <w:tcW w:w="1125" w:type="dxa"/>
            <w:noWrap/>
            <w:hideMark/>
          </w:tcPr>
          <w:p w14:paraId="3B6D4A7B"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0.0</w:t>
            </w:r>
          </w:p>
        </w:tc>
        <w:tc>
          <w:tcPr>
            <w:tcW w:w="1125" w:type="dxa"/>
            <w:noWrap/>
            <w:hideMark/>
          </w:tcPr>
          <w:p w14:paraId="6ACF1577"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0.0</w:t>
            </w:r>
          </w:p>
        </w:tc>
        <w:tc>
          <w:tcPr>
            <w:tcW w:w="923" w:type="dxa"/>
            <w:noWrap/>
            <w:hideMark/>
          </w:tcPr>
          <w:p w14:paraId="25776CB2"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0.0</w:t>
            </w:r>
          </w:p>
        </w:tc>
        <w:tc>
          <w:tcPr>
            <w:tcW w:w="1125" w:type="dxa"/>
            <w:noWrap/>
            <w:hideMark/>
          </w:tcPr>
          <w:p w14:paraId="7191A2E1"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0.0</w:t>
            </w:r>
          </w:p>
        </w:tc>
        <w:tc>
          <w:tcPr>
            <w:tcW w:w="1125" w:type="dxa"/>
            <w:noWrap/>
            <w:hideMark/>
          </w:tcPr>
          <w:p w14:paraId="7B22971B"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1.0</w:t>
            </w:r>
          </w:p>
        </w:tc>
      </w:tr>
      <w:tr w:rsidR="00CB07A3" w:rsidRPr="00CB07A3" w14:paraId="2824393C" w14:textId="77777777" w:rsidTr="00517EA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54" w:type="dxa"/>
            <w:noWrap/>
            <w:hideMark/>
          </w:tcPr>
          <w:p w14:paraId="5A819AA0" w14:textId="77777777" w:rsidR="00FB3767" w:rsidRPr="00FB3767" w:rsidRDefault="00FB3767" w:rsidP="00FB3767">
            <w:pPr>
              <w:spacing w:after="0" w:line="240" w:lineRule="auto"/>
              <w:rPr>
                <w:rFonts w:eastAsia="Times New Roman" w:cstheme="minorHAnsi"/>
                <w:color w:val="000000"/>
                <w:sz w:val="24"/>
                <w:szCs w:val="24"/>
                <w:lang w:eastAsia="en-GB"/>
              </w:rPr>
            </w:pPr>
            <w:r w:rsidRPr="00FB3767">
              <w:rPr>
                <w:rFonts w:eastAsia="Times New Roman" w:cstheme="minorHAnsi"/>
                <w:color w:val="000000"/>
                <w:sz w:val="24"/>
                <w:szCs w:val="24"/>
                <w:lang w:eastAsia="en-GB"/>
              </w:rPr>
              <w:t>Up to 5</w:t>
            </w:r>
          </w:p>
        </w:tc>
        <w:tc>
          <w:tcPr>
            <w:tcW w:w="1512" w:type="dxa"/>
            <w:noWrap/>
            <w:hideMark/>
          </w:tcPr>
          <w:p w14:paraId="3915DB3F"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60.3</w:t>
            </w:r>
          </w:p>
        </w:tc>
        <w:tc>
          <w:tcPr>
            <w:tcW w:w="1125" w:type="dxa"/>
            <w:noWrap/>
            <w:hideMark/>
          </w:tcPr>
          <w:p w14:paraId="1688C1AD"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61.3</w:t>
            </w:r>
          </w:p>
        </w:tc>
        <w:tc>
          <w:tcPr>
            <w:tcW w:w="1125" w:type="dxa"/>
            <w:noWrap/>
            <w:hideMark/>
          </w:tcPr>
          <w:p w14:paraId="177ACFC2"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61.9</w:t>
            </w:r>
          </w:p>
        </w:tc>
        <w:tc>
          <w:tcPr>
            <w:tcW w:w="923" w:type="dxa"/>
            <w:noWrap/>
            <w:hideMark/>
          </w:tcPr>
          <w:p w14:paraId="5D810B02"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64.8</w:t>
            </w:r>
          </w:p>
        </w:tc>
        <w:tc>
          <w:tcPr>
            <w:tcW w:w="1125" w:type="dxa"/>
            <w:noWrap/>
            <w:hideMark/>
          </w:tcPr>
          <w:p w14:paraId="3A903B25"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62.3</w:t>
            </w:r>
          </w:p>
        </w:tc>
        <w:tc>
          <w:tcPr>
            <w:tcW w:w="1125" w:type="dxa"/>
            <w:noWrap/>
            <w:hideMark/>
          </w:tcPr>
          <w:p w14:paraId="4A39D81A"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63.3</w:t>
            </w:r>
          </w:p>
        </w:tc>
      </w:tr>
      <w:tr w:rsidR="00CB07A3" w:rsidRPr="00CB07A3" w14:paraId="518926D1" w14:textId="77777777" w:rsidTr="00517EA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54" w:type="dxa"/>
            <w:noWrap/>
            <w:hideMark/>
          </w:tcPr>
          <w:p w14:paraId="10B479D5" w14:textId="77777777" w:rsidR="00FB3767" w:rsidRPr="00FB3767" w:rsidRDefault="00FB3767" w:rsidP="00FB3767">
            <w:pPr>
              <w:spacing w:after="0" w:line="240" w:lineRule="auto"/>
              <w:rPr>
                <w:rFonts w:eastAsia="Times New Roman" w:cstheme="minorHAnsi"/>
                <w:color w:val="000000"/>
                <w:sz w:val="24"/>
                <w:szCs w:val="24"/>
                <w:lang w:eastAsia="en-GB"/>
              </w:rPr>
            </w:pPr>
            <w:r w:rsidRPr="00FB3767">
              <w:rPr>
                <w:rFonts w:eastAsia="Times New Roman" w:cstheme="minorHAnsi"/>
                <w:color w:val="000000"/>
                <w:sz w:val="24"/>
                <w:szCs w:val="24"/>
                <w:lang w:eastAsia="en-GB"/>
              </w:rPr>
              <w:t>6-10</w:t>
            </w:r>
          </w:p>
        </w:tc>
        <w:tc>
          <w:tcPr>
            <w:tcW w:w="1512" w:type="dxa"/>
            <w:noWrap/>
            <w:hideMark/>
          </w:tcPr>
          <w:p w14:paraId="76B29B58"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25.5</w:t>
            </w:r>
          </w:p>
        </w:tc>
        <w:tc>
          <w:tcPr>
            <w:tcW w:w="1125" w:type="dxa"/>
            <w:noWrap/>
            <w:hideMark/>
          </w:tcPr>
          <w:p w14:paraId="3CFE7D4C"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28.5</w:t>
            </w:r>
          </w:p>
        </w:tc>
        <w:tc>
          <w:tcPr>
            <w:tcW w:w="1125" w:type="dxa"/>
            <w:noWrap/>
            <w:hideMark/>
          </w:tcPr>
          <w:p w14:paraId="0A19B00B"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24.7</w:t>
            </w:r>
          </w:p>
        </w:tc>
        <w:tc>
          <w:tcPr>
            <w:tcW w:w="923" w:type="dxa"/>
            <w:noWrap/>
            <w:hideMark/>
          </w:tcPr>
          <w:p w14:paraId="16834AE6"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19.9</w:t>
            </w:r>
          </w:p>
        </w:tc>
        <w:tc>
          <w:tcPr>
            <w:tcW w:w="1125" w:type="dxa"/>
            <w:noWrap/>
            <w:hideMark/>
          </w:tcPr>
          <w:p w14:paraId="45DD162C"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22.1</w:t>
            </w:r>
          </w:p>
        </w:tc>
        <w:tc>
          <w:tcPr>
            <w:tcW w:w="1125" w:type="dxa"/>
            <w:noWrap/>
            <w:hideMark/>
          </w:tcPr>
          <w:p w14:paraId="4DA86DCD"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24.5</w:t>
            </w:r>
          </w:p>
        </w:tc>
      </w:tr>
      <w:tr w:rsidR="00CB07A3" w:rsidRPr="00CB07A3" w14:paraId="7AE4A5DD" w14:textId="77777777" w:rsidTr="00517EA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54" w:type="dxa"/>
            <w:noWrap/>
            <w:hideMark/>
          </w:tcPr>
          <w:p w14:paraId="15A2F57F" w14:textId="77777777" w:rsidR="00FB3767" w:rsidRPr="00FB3767" w:rsidRDefault="00FB3767" w:rsidP="00FB3767">
            <w:pPr>
              <w:spacing w:after="0" w:line="240" w:lineRule="auto"/>
              <w:rPr>
                <w:rFonts w:eastAsia="Times New Roman" w:cstheme="minorHAnsi"/>
                <w:color w:val="000000"/>
                <w:sz w:val="24"/>
                <w:szCs w:val="24"/>
                <w:lang w:eastAsia="en-GB"/>
              </w:rPr>
            </w:pPr>
            <w:r w:rsidRPr="00FB3767">
              <w:rPr>
                <w:rFonts w:eastAsia="Times New Roman" w:cstheme="minorHAnsi"/>
                <w:color w:val="000000"/>
                <w:sz w:val="24"/>
                <w:szCs w:val="24"/>
                <w:lang w:eastAsia="en-GB"/>
              </w:rPr>
              <w:t>11-15</w:t>
            </w:r>
          </w:p>
        </w:tc>
        <w:tc>
          <w:tcPr>
            <w:tcW w:w="1512" w:type="dxa"/>
            <w:noWrap/>
            <w:hideMark/>
          </w:tcPr>
          <w:p w14:paraId="27B0CD40"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6.1</w:t>
            </w:r>
          </w:p>
        </w:tc>
        <w:tc>
          <w:tcPr>
            <w:tcW w:w="1125" w:type="dxa"/>
            <w:noWrap/>
            <w:hideMark/>
          </w:tcPr>
          <w:p w14:paraId="44BEC7FF"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5.1</w:t>
            </w:r>
          </w:p>
        </w:tc>
        <w:tc>
          <w:tcPr>
            <w:tcW w:w="1125" w:type="dxa"/>
            <w:noWrap/>
            <w:hideMark/>
          </w:tcPr>
          <w:p w14:paraId="660B60DE"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7.9</w:t>
            </w:r>
          </w:p>
        </w:tc>
        <w:tc>
          <w:tcPr>
            <w:tcW w:w="923" w:type="dxa"/>
            <w:noWrap/>
            <w:hideMark/>
          </w:tcPr>
          <w:p w14:paraId="5D901FAE"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6.8</w:t>
            </w:r>
          </w:p>
        </w:tc>
        <w:tc>
          <w:tcPr>
            <w:tcW w:w="1125" w:type="dxa"/>
            <w:noWrap/>
            <w:hideMark/>
          </w:tcPr>
          <w:p w14:paraId="7D1C39CA"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5.2</w:t>
            </w:r>
          </w:p>
        </w:tc>
        <w:tc>
          <w:tcPr>
            <w:tcW w:w="1125" w:type="dxa"/>
            <w:noWrap/>
            <w:hideMark/>
          </w:tcPr>
          <w:p w14:paraId="3EE1E395"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3.1</w:t>
            </w:r>
          </w:p>
        </w:tc>
      </w:tr>
      <w:tr w:rsidR="00CB07A3" w:rsidRPr="00CB07A3" w14:paraId="1FC40A47" w14:textId="77777777" w:rsidTr="00517EA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54" w:type="dxa"/>
            <w:noWrap/>
            <w:hideMark/>
          </w:tcPr>
          <w:p w14:paraId="30BC0E37" w14:textId="77777777" w:rsidR="00FB3767" w:rsidRPr="00FB3767" w:rsidRDefault="00FB3767" w:rsidP="00FB3767">
            <w:pPr>
              <w:spacing w:after="0" w:line="240" w:lineRule="auto"/>
              <w:rPr>
                <w:rFonts w:eastAsia="Times New Roman" w:cstheme="minorHAnsi"/>
                <w:color w:val="000000"/>
                <w:sz w:val="24"/>
                <w:szCs w:val="24"/>
                <w:lang w:eastAsia="en-GB"/>
              </w:rPr>
            </w:pPr>
            <w:r w:rsidRPr="00FB3767">
              <w:rPr>
                <w:rFonts w:eastAsia="Times New Roman" w:cstheme="minorHAnsi"/>
                <w:color w:val="000000"/>
                <w:sz w:val="24"/>
                <w:szCs w:val="24"/>
                <w:lang w:eastAsia="en-GB"/>
              </w:rPr>
              <w:t>16-20</w:t>
            </w:r>
          </w:p>
        </w:tc>
        <w:tc>
          <w:tcPr>
            <w:tcW w:w="1512" w:type="dxa"/>
            <w:noWrap/>
            <w:hideMark/>
          </w:tcPr>
          <w:p w14:paraId="397A226E"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3.2</w:t>
            </w:r>
          </w:p>
        </w:tc>
        <w:tc>
          <w:tcPr>
            <w:tcW w:w="1125" w:type="dxa"/>
            <w:noWrap/>
            <w:hideMark/>
          </w:tcPr>
          <w:p w14:paraId="1D87B69F"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1.8</w:t>
            </w:r>
          </w:p>
        </w:tc>
        <w:tc>
          <w:tcPr>
            <w:tcW w:w="1125" w:type="dxa"/>
            <w:noWrap/>
            <w:hideMark/>
          </w:tcPr>
          <w:p w14:paraId="7A75B15F"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1.9</w:t>
            </w:r>
          </w:p>
        </w:tc>
        <w:tc>
          <w:tcPr>
            <w:tcW w:w="923" w:type="dxa"/>
            <w:noWrap/>
            <w:hideMark/>
          </w:tcPr>
          <w:p w14:paraId="102291E2"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1.7</w:t>
            </w:r>
          </w:p>
        </w:tc>
        <w:tc>
          <w:tcPr>
            <w:tcW w:w="1125" w:type="dxa"/>
            <w:noWrap/>
            <w:hideMark/>
          </w:tcPr>
          <w:p w14:paraId="1943550F"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4.5</w:t>
            </w:r>
          </w:p>
        </w:tc>
        <w:tc>
          <w:tcPr>
            <w:tcW w:w="1125" w:type="dxa"/>
            <w:noWrap/>
            <w:hideMark/>
          </w:tcPr>
          <w:p w14:paraId="4722DEA4"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4.1</w:t>
            </w:r>
          </w:p>
        </w:tc>
      </w:tr>
      <w:tr w:rsidR="00CB07A3" w:rsidRPr="00CB07A3" w14:paraId="71AABF61" w14:textId="77777777" w:rsidTr="00517EA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54" w:type="dxa"/>
            <w:noWrap/>
            <w:hideMark/>
          </w:tcPr>
          <w:p w14:paraId="3ECB1152" w14:textId="77777777" w:rsidR="00FB3767" w:rsidRPr="00FB3767" w:rsidRDefault="00FB3767" w:rsidP="00FB3767">
            <w:pPr>
              <w:spacing w:after="0" w:line="240" w:lineRule="auto"/>
              <w:rPr>
                <w:rFonts w:eastAsia="Times New Roman" w:cstheme="minorHAnsi"/>
                <w:color w:val="000000"/>
                <w:sz w:val="24"/>
                <w:szCs w:val="24"/>
                <w:lang w:eastAsia="en-GB"/>
              </w:rPr>
            </w:pPr>
            <w:r w:rsidRPr="00FB3767">
              <w:rPr>
                <w:rFonts w:eastAsia="Times New Roman" w:cstheme="minorHAnsi"/>
                <w:color w:val="000000"/>
                <w:sz w:val="24"/>
                <w:szCs w:val="24"/>
                <w:lang w:eastAsia="en-GB"/>
              </w:rPr>
              <w:t>21-30</w:t>
            </w:r>
          </w:p>
        </w:tc>
        <w:tc>
          <w:tcPr>
            <w:tcW w:w="1512" w:type="dxa"/>
            <w:noWrap/>
            <w:hideMark/>
          </w:tcPr>
          <w:p w14:paraId="0F64543A"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2.9</w:t>
            </w:r>
          </w:p>
        </w:tc>
        <w:tc>
          <w:tcPr>
            <w:tcW w:w="1125" w:type="dxa"/>
            <w:noWrap/>
            <w:hideMark/>
          </w:tcPr>
          <w:p w14:paraId="16FFFBF5"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1.8</w:t>
            </w:r>
          </w:p>
        </w:tc>
        <w:tc>
          <w:tcPr>
            <w:tcW w:w="1125" w:type="dxa"/>
            <w:noWrap/>
            <w:hideMark/>
          </w:tcPr>
          <w:p w14:paraId="75719308"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3.3</w:t>
            </w:r>
          </w:p>
        </w:tc>
        <w:tc>
          <w:tcPr>
            <w:tcW w:w="923" w:type="dxa"/>
            <w:noWrap/>
            <w:hideMark/>
          </w:tcPr>
          <w:p w14:paraId="2122A07B"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4.5</w:t>
            </w:r>
          </w:p>
        </w:tc>
        <w:tc>
          <w:tcPr>
            <w:tcW w:w="1125" w:type="dxa"/>
            <w:noWrap/>
            <w:hideMark/>
          </w:tcPr>
          <w:p w14:paraId="48734ADA"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2.6</w:t>
            </w:r>
          </w:p>
        </w:tc>
        <w:tc>
          <w:tcPr>
            <w:tcW w:w="1125" w:type="dxa"/>
            <w:noWrap/>
            <w:hideMark/>
          </w:tcPr>
          <w:p w14:paraId="0A0B6191"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2.0</w:t>
            </w:r>
          </w:p>
        </w:tc>
      </w:tr>
      <w:tr w:rsidR="00CB07A3" w:rsidRPr="00CB07A3" w14:paraId="5652AD5D" w14:textId="77777777" w:rsidTr="00517EA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54" w:type="dxa"/>
            <w:noWrap/>
            <w:hideMark/>
          </w:tcPr>
          <w:p w14:paraId="3E7CE5EC" w14:textId="77777777" w:rsidR="00FB3767" w:rsidRPr="00FB3767" w:rsidRDefault="00FB3767" w:rsidP="00FB3767">
            <w:pPr>
              <w:spacing w:after="0" w:line="240" w:lineRule="auto"/>
              <w:rPr>
                <w:rFonts w:eastAsia="Times New Roman" w:cstheme="minorHAnsi"/>
                <w:color w:val="000000"/>
                <w:sz w:val="24"/>
                <w:szCs w:val="24"/>
                <w:lang w:eastAsia="en-GB"/>
              </w:rPr>
            </w:pPr>
            <w:r w:rsidRPr="00FB3767">
              <w:rPr>
                <w:rFonts w:eastAsia="Times New Roman" w:cstheme="minorHAnsi"/>
                <w:color w:val="000000"/>
                <w:sz w:val="24"/>
                <w:szCs w:val="24"/>
                <w:lang w:eastAsia="en-GB"/>
              </w:rPr>
              <w:t>31-60</w:t>
            </w:r>
          </w:p>
        </w:tc>
        <w:tc>
          <w:tcPr>
            <w:tcW w:w="1512" w:type="dxa"/>
            <w:noWrap/>
            <w:hideMark/>
          </w:tcPr>
          <w:p w14:paraId="588D67F9"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0.7</w:t>
            </w:r>
          </w:p>
        </w:tc>
        <w:tc>
          <w:tcPr>
            <w:tcW w:w="1125" w:type="dxa"/>
            <w:noWrap/>
            <w:hideMark/>
          </w:tcPr>
          <w:p w14:paraId="43DAA21C"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0.7</w:t>
            </w:r>
          </w:p>
        </w:tc>
        <w:tc>
          <w:tcPr>
            <w:tcW w:w="1125" w:type="dxa"/>
            <w:noWrap/>
            <w:hideMark/>
          </w:tcPr>
          <w:p w14:paraId="3589E02B"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0.5</w:t>
            </w:r>
          </w:p>
        </w:tc>
        <w:tc>
          <w:tcPr>
            <w:tcW w:w="923" w:type="dxa"/>
            <w:noWrap/>
            <w:hideMark/>
          </w:tcPr>
          <w:p w14:paraId="05699CDA"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0.6</w:t>
            </w:r>
          </w:p>
        </w:tc>
        <w:tc>
          <w:tcPr>
            <w:tcW w:w="1125" w:type="dxa"/>
            <w:noWrap/>
            <w:hideMark/>
          </w:tcPr>
          <w:p w14:paraId="3FB318C2"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1.9</w:t>
            </w:r>
          </w:p>
        </w:tc>
        <w:tc>
          <w:tcPr>
            <w:tcW w:w="1125" w:type="dxa"/>
            <w:noWrap/>
            <w:hideMark/>
          </w:tcPr>
          <w:p w14:paraId="54C9A1D8"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1.0</w:t>
            </w:r>
          </w:p>
        </w:tc>
      </w:tr>
      <w:tr w:rsidR="00CB07A3" w:rsidRPr="00CB07A3" w14:paraId="04094CB1" w14:textId="77777777" w:rsidTr="00517EA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54" w:type="dxa"/>
            <w:noWrap/>
            <w:hideMark/>
          </w:tcPr>
          <w:p w14:paraId="3CD1B715" w14:textId="77777777" w:rsidR="00FB3767" w:rsidRPr="00FB3767" w:rsidRDefault="00FB3767" w:rsidP="00FB3767">
            <w:pPr>
              <w:spacing w:after="0" w:line="240" w:lineRule="auto"/>
              <w:rPr>
                <w:rFonts w:eastAsia="Times New Roman" w:cstheme="minorHAnsi"/>
                <w:color w:val="000000"/>
                <w:sz w:val="24"/>
                <w:szCs w:val="24"/>
                <w:lang w:eastAsia="en-GB"/>
              </w:rPr>
            </w:pPr>
            <w:r w:rsidRPr="00FB3767">
              <w:rPr>
                <w:rFonts w:eastAsia="Times New Roman" w:cstheme="minorHAnsi"/>
                <w:color w:val="000000"/>
                <w:sz w:val="24"/>
                <w:szCs w:val="24"/>
                <w:lang w:eastAsia="en-GB"/>
              </w:rPr>
              <w:t>More than 60</w:t>
            </w:r>
          </w:p>
        </w:tc>
        <w:tc>
          <w:tcPr>
            <w:tcW w:w="1512" w:type="dxa"/>
            <w:noWrap/>
            <w:hideMark/>
          </w:tcPr>
          <w:p w14:paraId="5469627D"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0.9</w:t>
            </w:r>
          </w:p>
        </w:tc>
        <w:tc>
          <w:tcPr>
            <w:tcW w:w="1125" w:type="dxa"/>
            <w:noWrap/>
            <w:hideMark/>
          </w:tcPr>
          <w:p w14:paraId="69F448A6"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0.7</w:t>
            </w:r>
          </w:p>
        </w:tc>
        <w:tc>
          <w:tcPr>
            <w:tcW w:w="1125" w:type="dxa"/>
            <w:noWrap/>
            <w:hideMark/>
          </w:tcPr>
          <w:p w14:paraId="5B93F014"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0.0</w:t>
            </w:r>
          </w:p>
        </w:tc>
        <w:tc>
          <w:tcPr>
            <w:tcW w:w="923" w:type="dxa"/>
            <w:noWrap/>
            <w:hideMark/>
          </w:tcPr>
          <w:p w14:paraId="556E1F0F"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1.7</w:t>
            </w:r>
          </w:p>
        </w:tc>
        <w:tc>
          <w:tcPr>
            <w:tcW w:w="1125" w:type="dxa"/>
            <w:noWrap/>
            <w:hideMark/>
          </w:tcPr>
          <w:p w14:paraId="7CAA5C96"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1.3</w:t>
            </w:r>
          </w:p>
        </w:tc>
        <w:tc>
          <w:tcPr>
            <w:tcW w:w="1125" w:type="dxa"/>
            <w:noWrap/>
            <w:hideMark/>
          </w:tcPr>
          <w:p w14:paraId="2EAED40A"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FB3767">
              <w:rPr>
                <w:rFonts w:eastAsia="Times New Roman" w:cstheme="minorHAnsi"/>
                <w:color w:val="000000"/>
                <w:sz w:val="24"/>
                <w:szCs w:val="24"/>
                <w:lang w:eastAsia="en-GB"/>
              </w:rPr>
              <w:t>1.0</w:t>
            </w:r>
          </w:p>
        </w:tc>
      </w:tr>
    </w:tbl>
    <w:p w14:paraId="4856CE9A" w14:textId="18CB142A" w:rsidR="00771104" w:rsidRDefault="00771104">
      <w:pPr>
        <w:spacing w:after="160" w:line="259" w:lineRule="auto"/>
        <w:rPr>
          <w:rFonts w:asciiTheme="majorHAnsi" w:eastAsiaTheme="majorEastAsia" w:hAnsiTheme="majorHAnsi" w:cstheme="majorBidi"/>
          <w:color w:val="2F5496" w:themeColor="accent1" w:themeShade="BF"/>
          <w:sz w:val="32"/>
          <w:szCs w:val="24"/>
        </w:rPr>
      </w:pPr>
      <w:r>
        <w:br w:type="page"/>
      </w:r>
    </w:p>
    <w:p w14:paraId="4FD71241" w14:textId="5868AE83" w:rsidR="00BB0AFD" w:rsidRDefault="003E6539" w:rsidP="004F00ED">
      <w:pPr>
        <w:pStyle w:val="Heading3"/>
      </w:pPr>
      <w:bookmarkStart w:id="92" w:name="_How_Safe_or"/>
      <w:bookmarkStart w:id="93" w:name="_Toc197967222"/>
      <w:bookmarkEnd w:id="92"/>
      <w:r>
        <w:lastRenderedPageBreak/>
        <w:t xml:space="preserve">How Close is This Space To Your Home?  </w:t>
      </w:r>
      <w:r w:rsidR="00BB0AFD">
        <w:t>Breakdown by Demographic Geography</w:t>
      </w:r>
      <w:bookmarkEnd w:id="93"/>
      <w:r w:rsidR="00BB0AFD">
        <w:t xml:space="preserve"> </w:t>
      </w:r>
    </w:p>
    <w:p w14:paraId="08E42833" w14:textId="47C9FDFD" w:rsidR="00BB0AFD" w:rsidRPr="00A13530" w:rsidRDefault="00BB0AFD" w:rsidP="00BB0AFD">
      <w:pPr>
        <w:rPr>
          <w:i/>
          <w:iCs/>
          <w:color w:val="7030A0"/>
          <w:sz w:val="24"/>
          <w:szCs w:val="24"/>
        </w:rPr>
      </w:pPr>
      <w:hyperlink w:anchor="Appendix17" w:history="1">
        <w:r w:rsidRPr="00FD0EF8">
          <w:rPr>
            <w:rStyle w:val="Hyperlink"/>
            <w:i/>
            <w:iCs/>
            <w:sz w:val="24"/>
            <w:szCs w:val="24"/>
          </w:rPr>
          <w:t>Click here to return to the main report</w:t>
        </w:r>
      </w:hyperlink>
    </w:p>
    <w:p w14:paraId="33E6E52D" w14:textId="77777777" w:rsidR="00BB0AFD" w:rsidRDefault="00BB0AFD" w:rsidP="00BB0AFD">
      <w:pPr>
        <w:spacing w:after="0"/>
        <w:rPr>
          <w:sz w:val="24"/>
          <w:szCs w:val="24"/>
        </w:rPr>
      </w:pPr>
    </w:p>
    <w:tbl>
      <w:tblPr>
        <w:tblStyle w:val="GridTable5Dark-Accent6"/>
        <w:tblW w:w="9201" w:type="dxa"/>
        <w:tblLook w:val="04A0" w:firstRow="1" w:lastRow="0" w:firstColumn="1" w:lastColumn="0" w:noHBand="0" w:noVBand="1"/>
      </w:tblPr>
      <w:tblGrid>
        <w:gridCol w:w="2830"/>
        <w:gridCol w:w="1462"/>
        <w:gridCol w:w="1232"/>
        <w:gridCol w:w="776"/>
        <w:gridCol w:w="941"/>
        <w:gridCol w:w="776"/>
        <w:gridCol w:w="1184"/>
      </w:tblGrid>
      <w:tr w:rsidR="00EA0A16" w:rsidRPr="00EA0A16" w14:paraId="2F60D70C" w14:textId="77777777" w:rsidTr="00B72CE7">
        <w:trPr>
          <w:cnfStyle w:val="100000000000" w:firstRow="1" w:lastRow="0" w:firstColumn="0" w:lastColumn="0" w:oddVBand="0" w:evenVBand="0" w:oddHBand="0" w:evenHBand="0" w:firstRowFirstColumn="0" w:firstRowLastColumn="0" w:lastRowFirstColumn="0" w:lastRowLastColumn="0"/>
          <w:trHeight w:val="482"/>
        </w:trPr>
        <w:tc>
          <w:tcPr>
            <w:cnfStyle w:val="001000000000" w:firstRow="0" w:lastRow="0" w:firstColumn="1" w:lastColumn="0" w:oddVBand="0" w:evenVBand="0" w:oddHBand="0" w:evenHBand="0" w:firstRowFirstColumn="0" w:firstRowLastColumn="0" w:lastRowFirstColumn="0" w:lastRowLastColumn="0"/>
            <w:tcW w:w="2830" w:type="dxa"/>
            <w:tcBorders>
              <w:right w:val="single" w:sz="4" w:space="0" w:color="FFFFFF" w:themeColor="background1"/>
            </w:tcBorders>
            <w:hideMark/>
          </w:tcPr>
          <w:p w14:paraId="54459BA1" w14:textId="77777777" w:rsidR="003E3656" w:rsidRPr="00BE1C8C" w:rsidRDefault="003E3656" w:rsidP="00BE1C8C">
            <w:pPr>
              <w:spacing w:after="0" w:line="240" w:lineRule="auto"/>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w:t>
            </w:r>
          </w:p>
        </w:tc>
        <w:tc>
          <w:tcPr>
            <w:tcW w:w="1462" w:type="dxa"/>
            <w:tcBorders>
              <w:left w:val="single" w:sz="4" w:space="0" w:color="FFFFFF" w:themeColor="background1"/>
              <w:right w:val="single" w:sz="4" w:space="0" w:color="FFFFFF" w:themeColor="background1"/>
            </w:tcBorders>
            <w:hideMark/>
          </w:tcPr>
          <w:p w14:paraId="0D7062BB" w14:textId="61C09527"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All respondents</w:t>
            </w:r>
          </w:p>
        </w:tc>
        <w:tc>
          <w:tcPr>
            <w:tcW w:w="1232" w:type="dxa"/>
            <w:tcBorders>
              <w:left w:val="single" w:sz="4" w:space="0" w:color="FFFFFF" w:themeColor="background1"/>
              <w:right w:val="single" w:sz="4" w:space="0" w:color="FFFFFF" w:themeColor="background1"/>
            </w:tcBorders>
            <w:hideMark/>
          </w:tcPr>
          <w:p w14:paraId="2B886159" w14:textId="3426E7EA"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Under 35</w:t>
            </w:r>
          </w:p>
        </w:tc>
        <w:tc>
          <w:tcPr>
            <w:tcW w:w="776" w:type="dxa"/>
            <w:tcBorders>
              <w:left w:val="single" w:sz="4" w:space="0" w:color="FFFFFF" w:themeColor="background1"/>
              <w:right w:val="single" w:sz="4" w:space="0" w:color="FFFFFF" w:themeColor="background1"/>
            </w:tcBorders>
            <w:hideMark/>
          </w:tcPr>
          <w:p w14:paraId="2A0B5CC3" w14:textId="19541AF1"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55+</w:t>
            </w:r>
          </w:p>
        </w:tc>
        <w:tc>
          <w:tcPr>
            <w:tcW w:w="941" w:type="dxa"/>
            <w:tcBorders>
              <w:left w:val="single" w:sz="4" w:space="0" w:color="FFFFFF" w:themeColor="background1"/>
              <w:right w:val="single" w:sz="4" w:space="0" w:color="FFFFFF" w:themeColor="background1"/>
            </w:tcBorders>
            <w:hideMark/>
          </w:tcPr>
          <w:p w14:paraId="10F27EFB" w14:textId="1D771948"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Female</w:t>
            </w:r>
          </w:p>
        </w:tc>
        <w:tc>
          <w:tcPr>
            <w:tcW w:w="776" w:type="dxa"/>
            <w:tcBorders>
              <w:left w:val="single" w:sz="4" w:space="0" w:color="FFFFFF" w:themeColor="background1"/>
              <w:right w:val="single" w:sz="4" w:space="0" w:color="FFFFFF" w:themeColor="background1"/>
            </w:tcBorders>
            <w:hideMark/>
          </w:tcPr>
          <w:p w14:paraId="41FE2A5E" w14:textId="7D11B0C0"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Male</w:t>
            </w:r>
          </w:p>
        </w:tc>
        <w:tc>
          <w:tcPr>
            <w:tcW w:w="1184" w:type="dxa"/>
            <w:tcBorders>
              <w:left w:val="single" w:sz="4" w:space="0" w:color="FFFFFF" w:themeColor="background1"/>
            </w:tcBorders>
            <w:hideMark/>
          </w:tcPr>
          <w:p w14:paraId="4EAC210E" w14:textId="2AB6AE89"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Ethnically Diverse</w:t>
            </w:r>
          </w:p>
        </w:tc>
      </w:tr>
      <w:tr w:rsidR="003E3656" w:rsidRPr="00EA0A16" w14:paraId="3D376F38" w14:textId="77777777" w:rsidTr="00B72CE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tcBorders>
              <w:right w:val="single" w:sz="4" w:space="0" w:color="FFFFFF" w:themeColor="background1"/>
            </w:tcBorders>
            <w:shd w:val="clear" w:color="auto" w:fill="27A096"/>
            <w:noWrap/>
          </w:tcPr>
          <w:p w14:paraId="3C6B82A5" w14:textId="2A1E18DD" w:rsidR="003E3656" w:rsidRPr="00B72CE7" w:rsidRDefault="003E3656" w:rsidP="00D5050E">
            <w:pPr>
              <w:spacing w:after="0" w:line="240" w:lineRule="auto"/>
              <w:rPr>
                <w:rFonts w:ascii="Calibri" w:eastAsia="Times New Roman" w:hAnsi="Calibri" w:cs="Calibri"/>
                <w:color w:val="FFFFFF" w:themeColor="background1"/>
                <w:sz w:val="24"/>
                <w:szCs w:val="24"/>
                <w:lang w:eastAsia="en-GB"/>
              </w:rPr>
            </w:pPr>
            <w:r w:rsidRPr="00B72CE7">
              <w:rPr>
                <w:rFonts w:ascii="Calibri" w:eastAsia="Times New Roman" w:hAnsi="Calibri" w:cs="Calibri"/>
                <w:color w:val="FFFFFF" w:themeColor="background1"/>
                <w:sz w:val="24"/>
                <w:szCs w:val="24"/>
                <w:lang w:eastAsia="en-GB"/>
              </w:rPr>
              <w:t>Base</w:t>
            </w:r>
          </w:p>
        </w:tc>
        <w:tc>
          <w:tcPr>
            <w:tcW w:w="1462" w:type="dxa"/>
            <w:tcBorders>
              <w:left w:val="single" w:sz="4" w:space="0" w:color="FFFFFF" w:themeColor="background1"/>
              <w:right w:val="single" w:sz="4" w:space="0" w:color="FFFFFF" w:themeColor="background1"/>
            </w:tcBorders>
            <w:shd w:val="clear" w:color="auto" w:fill="27A096"/>
            <w:noWrap/>
            <w:vAlign w:val="bottom"/>
          </w:tcPr>
          <w:p w14:paraId="037FC5C4" w14:textId="5FACAE06" w:rsidR="003E3656" w:rsidRPr="00B72CE7"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1,394</w:t>
            </w:r>
          </w:p>
        </w:tc>
        <w:tc>
          <w:tcPr>
            <w:tcW w:w="1232" w:type="dxa"/>
            <w:tcBorders>
              <w:left w:val="single" w:sz="4" w:space="0" w:color="FFFFFF" w:themeColor="background1"/>
              <w:right w:val="single" w:sz="4" w:space="0" w:color="FFFFFF" w:themeColor="background1"/>
            </w:tcBorders>
            <w:shd w:val="clear" w:color="auto" w:fill="27A096"/>
            <w:noWrap/>
            <w:vAlign w:val="bottom"/>
          </w:tcPr>
          <w:p w14:paraId="57D2B12A" w14:textId="431F6292" w:rsidR="003E3656" w:rsidRPr="00B72CE7"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161</w:t>
            </w:r>
          </w:p>
        </w:tc>
        <w:tc>
          <w:tcPr>
            <w:tcW w:w="776" w:type="dxa"/>
            <w:tcBorders>
              <w:left w:val="single" w:sz="4" w:space="0" w:color="FFFFFF" w:themeColor="background1"/>
              <w:right w:val="single" w:sz="4" w:space="0" w:color="FFFFFF" w:themeColor="background1"/>
            </w:tcBorders>
            <w:shd w:val="clear" w:color="auto" w:fill="27A096"/>
            <w:noWrap/>
            <w:vAlign w:val="bottom"/>
          </w:tcPr>
          <w:p w14:paraId="48E3849B" w14:textId="0F46C9D4" w:rsidR="003E3656" w:rsidRPr="00B72CE7"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665</w:t>
            </w:r>
          </w:p>
        </w:tc>
        <w:tc>
          <w:tcPr>
            <w:tcW w:w="941" w:type="dxa"/>
            <w:tcBorders>
              <w:left w:val="single" w:sz="4" w:space="0" w:color="FFFFFF" w:themeColor="background1"/>
              <w:right w:val="single" w:sz="4" w:space="0" w:color="FFFFFF" w:themeColor="background1"/>
            </w:tcBorders>
            <w:shd w:val="clear" w:color="auto" w:fill="27A096"/>
            <w:noWrap/>
            <w:vAlign w:val="bottom"/>
          </w:tcPr>
          <w:p w14:paraId="5B62FACF" w14:textId="05A5D62A" w:rsidR="003E3656" w:rsidRPr="00B72CE7"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650</w:t>
            </w:r>
          </w:p>
        </w:tc>
        <w:tc>
          <w:tcPr>
            <w:tcW w:w="776" w:type="dxa"/>
            <w:tcBorders>
              <w:left w:val="single" w:sz="4" w:space="0" w:color="FFFFFF" w:themeColor="background1"/>
              <w:right w:val="single" w:sz="4" w:space="0" w:color="FFFFFF" w:themeColor="background1"/>
            </w:tcBorders>
            <w:shd w:val="clear" w:color="auto" w:fill="27A096"/>
            <w:noWrap/>
            <w:vAlign w:val="bottom"/>
          </w:tcPr>
          <w:p w14:paraId="7F3CC27E" w14:textId="4C383B7C" w:rsidR="003E3656" w:rsidRPr="00B72CE7"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55</w:t>
            </w:r>
          </w:p>
        </w:tc>
        <w:tc>
          <w:tcPr>
            <w:tcW w:w="1184" w:type="dxa"/>
            <w:tcBorders>
              <w:left w:val="single" w:sz="4" w:space="0" w:color="FFFFFF" w:themeColor="background1"/>
            </w:tcBorders>
            <w:shd w:val="clear" w:color="auto" w:fill="27A096"/>
            <w:noWrap/>
            <w:vAlign w:val="bottom"/>
          </w:tcPr>
          <w:p w14:paraId="58FE602C" w14:textId="12E14183" w:rsidR="003E3656" w:rsidRPr="00B72CE7"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211</w:t>
            </w:r>
          </w:p>
        </w:tc>
      </w:tr>
      <w:tr w:rsidR="003E3656" w:rsidRPr="00EA0A16" w14:paraId="1B464B82" w14:textId="77777777" w:rsidTr="00B72CE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3126B19D" w14:textId="63F2D30C" w:rsidR="003E3656" w:rsidRPr="00BE1C8C" w:rsidRDefault="003E3656" w:rsidP="00D5050E">
            <w:pPr>
              <w:spacing w:after="0" w:line="240" w:lineRule="auto"/>
              <w:rPr>
                <w:rFonts w:ascii="Calibri" w:eastAsia="Times New Roman" w:hAnsi="Calibri" w:cs="Calibri"/>
                <w:color w:val="000000"/>
                <w:sz w:val="24"/>
                <w:szCs w:val="24"/>
                <w:lang w:eastAsia="en-GB"/>
              </w:rPr>
            </w:pPr>
            <w:r w:rsidRPr="00BE1C8C">
              <w:rPr>
                <w:rFonts w:ascii="Calibri" w:eastAsia="Times New Roman" w:hAnsi="Calibri" w:cs="Calibri"/>
                <w:color w:val="000000"/>
                <w:sz w:val="24"/>
                <w:szCs w:val="24"/>
                <w:lang w:eastAsia="en-GB"/>
              </w:rPr>
              <w:t xml:space="preserve">Within a </w:t>
            </w:r>
            <w:r w:rsidR="0028796F" w:rsidRPr="00BE1C8C">
              <w:rPr>
                <w:rFonts w:ascii="Calibri" w:eastAsia="Times New Roman" w:hAnsi="Calibri" w:cs="Calibri"/>
                <w:color w:val="000000"/>
                <w:sz w:val="24"/>
                <w:szCs w:val="24"/>
                <w:lang w:eastAsia="en-GB"/>
              </w:rPr>
              <w:t>5-minute</w:t>
            </w:r>
            <w:r w:rsidRPr="00BE1C8C">
              <w:rPr>
                <w:rFonts w:ascii="Calibri" w:eastAsia="Times New Roman" w:hAnsi="Calibri" w:cs="Calibri"/>
                <w:color w:val="000000"/>
                <w:sz w:val="24"/>
                <w:szCs w:val="24"/>
                <w:lang w:eastAsia="en-GB"/>
              </w:rPr>
              <w:t xml:space="preserve"> walk</w:t>
            </w:r>
          </w:p>
        </w:tc>
        <w:tc>
          <w:tcPr>
            <w:tcW w:w="1462" w:type="dxa"/>
            <w:noWrap/>
            <w:hideMark/>
          </w:tcPr>
          <w:p w14:paraId="3478AE1A"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53.7</w:t>
            </w:r>
          </w:p>
        </w:tc>
        <w:tc>
          <w:tcPr>
            <w:tcW w:w="1232" w:type="dxa"/>
            <w:noWrap/>
            <w:hideMark/>
          </w:tcPr>
          <w:p w14:paraId="14BBDBA9"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45.3</w:t>
            </w:r>
          </w:p>
        </w:tc>
        <w:tc>
          <w:tcPr>
            <w:tcW w:w="776" w:type="dxa"/>
            <w:noWrap/>
            <w:hideMark/>
          </w:tcPr>
          <w:p w14:paraId="05E6AF6D"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55.3</w:t>
            </w:r>
          </w:p>
        </w:tc>
        <w:tc>
          <w:tcPr>
            <w:tcW w:w="941" w:type="dxa"/>
            <w:noWrap/>
            <w:hideMark/>
          </w:tcPr>
          <w:p w14:paraId="7DE49194"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56.0</w:t>
            </w:r>
          </w:p>
        </w:tc>
        <w:tc>
          <w:tcPr>
            <w:tcW w:w="776" w:type="dxa"/>
            <w:noWrap/>
            <w:hideMark/>
          </w:tcPr>
          <w:p w14:paraId="44B1E8AE"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52.9</w:t>
            </w:r>
          </w:p>
        </w:tc>
        <w:tc>
          <w:tcPr>
            <w:tcW w:w="1184" w:type="dxa"/>
            <w:noWrap/>
            <w:hideMark/>
          </w:tcPr>
          <w:p w14:paraId="7838363F"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49.3</w:t>
            </w:r>
          </w:p>
        </w:tc>
      </w:tr>
      <w:tr w:rsidR="003E3656" w:rsidRPr="00EA0A16" w14:paraId="42B1BB32" w14:textId="77777777" w:rsidTr="00B72CE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72CB7F75" w14:textId="3D2EF0BF" w:rsidR="003E3656" w:rsidRPr="00BE1C8C" w:rsidRDefault="003E3656" w:rsidP="00D5050E">
            <w:pPr>
              <w:spacing w:after="0" w:line="240" w:lineRule="auto"/>
              <w:rPr>
                <w:rFonts w:ascii="Calibri" w:eastAsia="Times New Roman" w:hAnsi="Calibri" w:cs="Calibri"/>
                <w:color w:val="000000"/>
                <w:sz w:val="24"/>
                <w:szCs w:val="24"/>
                <w:lang w:eastAsia="en-GB"/>
              </w:rPr>
            </w:pPr>
            <w:r w:rsidRPr="00BE1C8C">
              <w:rPr>
                <w:rFonts w:ascii="Calibri" w:eastAsia="Times New Roman" w:hAnsi="Calibri" w:cs="Calibri"/>
                <w:color w:val="000000"/>
                <w:sz w:val="24"/>
                <w:szCs w:val="24"/>
                <w:lang w:eastAsia="en-GB"/>
              </w:rPr>
              <w:t xml:space="preserve">Within a </w:t>
            </w:r>
            <w:r w:rsidR="0028796F" w:rsidRPr="00BE1C8C">
              <w:rPr>
                <w:rFonts w:ascii="Calibri" w:eastAsia="Times New Roman" w:hAnsi="Calibri" w:cs="Calibri"/>
                <w:color w:val="000000"/>
                <w:sz w:val="24"/>
                <w:szCs w:val="24"/>
                <w:lang w:eastAsia="en-GB"/>
              </w:rPr>
              <w:t>15-minute</w:t>
            </w:r>
            <w:r w:rsidRPr="00BE1C8C">
              <w:rPr>
                <w:rFonts w:ascii="Calibri" w:eastAsia="Times New Roman" w:hAnsi="Calibri" w:cs="Calibri"/>
                <w:color w:val="000000"/>
                <w:sz w:val="24"/>
                <w:szCs w:val="24"/>
                <w:lang w:eastAsia="en-GB"/>
              </w:rPr>
              <w:t xml:space="preserve"> walk</w:t>
            </w:r>
          </w:p>
        </w:tc>
        <w:tc>
          <w:tcPr>
            <w:tcW w:w="1462" w:type="dxa"/>
            <w:noWrap/>
            <w:hideMark/>
          </w:tcPr>
          <w:p w14:paraId="03E5A56B"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33.7</w:t>
            </w:r>
          </w:p>
        </w:tc>
        <w:tc>
          <w:tcPr>
            <w:tcW w:w="1232" w:type="dxa"/>
            <w:noWrap/>
            <w:hideMark/>
          </w:tcPr>
          <w:p w14:paraId="1C079B5E"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44.1</w:t>
            </w:r>
          </w:p>
        </w:tc>
        <w:tc>
          <w:tcPr>
            <w:tcW w:w="776" w:type="dxa"/>
            <w:noWrap/>
            <w:hideMark/>
          </w:tcPr>
          <w:p w14:paraId="6AE0200A"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31.6</w:t>
            </w:r>
          </w:p>
        </w:tc>
        <w:tc>
          <w:tcPr>
            <w:tcW w:w="941" w:type="dxa"/>
            <w:noWrap/>
            <w:hideMark/>
          </w:tcPr>
          <w:p w14:paraId="333A16FF"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31.7</w:t>
            </w:r>
          </w:p>
        </w:tc>
        <w:tc>
          <w:tcPr>
            <w:tcW w:w="776" w:type="dxa"/>
            <w:noWrap/>
            <w:hideMark/>
          </w:tcPr>
          <w:p w14:paraId="5690F5C0"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33.3</w:t>
            </w:r>
          </w:p>
        </w:tc>
        <w:tc>
          <w:tcPr>
            <w:tcW w:w="1184" w:type="dxa"/>
            <w:noWrap/>
            <w:hideMark/>
          </w:tcPr>
          <w:p w14:paraId="12309AAC"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34.6</w:t>
            </w:r>
          </w:p>
        </w:tc>
      </w:tr>
      <w:tr w:rsidR="003E3656" w:rsidRPr="00EA0A16" w14:paraId="651D149F" w14:textId="77777777" w:rsidTr="00B72CE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3767449B" w14:textId="2DEFD8E4" w:rsidR="003E3656" w:rsidRPr="00BE1C8C" w:rsidRDefault="003E3656" w:rsidP="00D5050E">
            <w:pPr>
              <w:spacing w:after="0" w:line="240" w:lineRule="auto"/>
              <w:rPr>
                <w:rFonts w:ascii="Calibri" w:eastAsia="Times New Roman" w:hAnsi="Calibri" w:cs="Calibri"/>
                <w:color w:val="000000"/>
                <w:sz w:val="24"/>
                <w:szCs w:val="24"/>
                <w:lang w:eastAsia="en-GB"/>
              </w:rPr>
            </w:pPr>
            <w:r w:rsidRPr="00BE1C8C">
              <w:rPr>
                <w:rFonts w:ascii="Calibri" w:eastAsia="Times New Roman" w:hAnsi="Calibri" w:cs="Calibri"/>
                <w:color w:val="000000"/>
                <w:sz w:val="24"/>
                <w:szCs w:val="24"/>
                <w:lang w:eastAsia="en-GB"/>
              </w:rPr>
              <w:t xml:space="preserve">Further than 15 </w:t>
            </w:r>
            <w:r w:rsidR="0028796F" w:rsidRPr="00BE1C8C">
              <w:rPr>
                <w:rFonts w:ascii="Calibri" w:eastAsia="Times New Roman" w:hAnsi="Calibri" w:cs="Calibri"/>
                <w:color w:val="000000"/>
                <w:sz w:val="24"/>
                <w:szCs w:val="24"/>
                <w:lang w:eastAsia="en-GB"/>
              </w:rPr>
              <w:t>minutes’ wal</w:t>
            </w:r>
            <w:r w:rsidR="0028796F" w:rsidRPr="00BE1C8C">
              <w:rPr>
                <w:rFonts w:ascii="Calibri" w:eastAsia="Times New Roman" w:hAnsi="Calibri" w:cs="Calibri"/>
                <w:b w:val="0"/>
                <w:bCs w:val="0"/>
                <w:color w:val="000000"/>
                <w:sz w:val="24"/>
                <w:szCs w:val="24"/>
                <w:lang w:eastAsia="en-GB"/>
              </w:rPr>
              <w:t>k</w:t>
            </w:r>
            <w:r w:rsidRPr="00BE1C8C">
              <w:rPr>
                <w:rFonts w:ascii="Calibri" w:eastAsia="Times New Roman" w:hAnsi="Calibri" w:cs="Calibri"/>
                <w:color w:val="000000"/>
                <w:sz w:val="24"/>
                <w:szCs w:val="24"/>
                <w:lang w:eastAsia="en-GB"/>
              </w:rPr>
              <w:t>, but within Cardiff</w:t>
            </w:r>
          </w:p>
        </w:tc>
        <w:tc>
          <w:tcPr>
            <w:tcW w:w="1462" w:type="dxa"/>
            <w:noWrap/>
            <w:hideMark/>
          </w:tcPr>
          <w:p w14:paraId="0FBFC72D"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22.8</w:t>
            </w:r>
          </w:p>
        </w:tc>
        <w:tc>
          <w:tcPr>
            <w:tcW w:w="1232" w:type="dxa"/>
            <w:noWrap/>
            <w:hideMark/>
          </w:tcPr>
          <w:p w14:paraId="4B48CD28"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23.6</w:t>
            </w:r>
          </w:p>
        </w:tc>
        <w:tc>
          <w:tcPr>
            <w:tcW w:w="776" w:type="dxa"/>
            <w:noWrap/>
            <w:hideMark/>
          </w:tcPr>
          <w:p w14:paraId="42F36022"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24.1</w:t>
            </w:r>
          </w:p>
        </w:tc>
        <w:tc>
          <w:tcPr>
            <w:tcW w:w="941" w:type="dxa"/>
            <w:noWrap/>
            <w:hideMark/>
          </w:tcPr>
          <w:p w14:paraId="0DBBC1B6"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24.8</w:t>
            </w:r>
          </w:p>
        </w:tc>
        <w:tc>
          <w:tcPr>
            <w:tcW w:w="776" w:type="dxa"/>
            <w:noWrap/>
            <w:hideMark/>
          </w:tcPr>
          <w:p w14:paraId="77030FEC"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21.9</w:t>
            </w:r>
          </w:p>
        </w:tc>
        <w:tc>
          <w:tcPr>
            <w:tcW w:w="1184" w:type="dxa"/>
            <w:noWrap/>
            <w:hideMark/>
          </w:tcPr>
          <w:p w14:paraId="4B86C266" w14:textId="77777777" w:rsidR="003E3656" w:rsidRPr="00BE1C8C" w:rsidRDefault="003E3656" w:rsidP="00D5050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21.8</w:t>
            </w:r>
          </w:p>
        </w:tc>
      </w:tr>
      <w:tr w:rsidR="003E3656" w:rsidRPr="00EA0A16" w14:paraId="1BF59BBA" w14:textId="77777777" w:rsidTr="00B72CE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27AD162B" w14:textId="77777777" w:rsidR="003E3656" w:rsidRPr="00BE1C8C" w:rsidRDefault="003E3656" w:rsidP="00D5050E">
            <w:pPr>
              <w:spacing w:after="0" w:line="240" w:lineRule="auto"/>
              <w:rPr>
                <w:rFonts w:ascii="Calibri" w:eastAsia="Times New Roman" w:hAnsi="Calibri" w:cs="Calibri"/>
                <w:color w:val="000000"/>
                <w:sz w:val="24"/>
                <w:szCs w:val="24"/>
                <w:lang w:eastAsia="en-GB"/>
              </w:rPr>
            </w:pPr>
            <w:r w:rsidRPr="00BE1C8C">
              <w:rPr>
                <w:rFonts w:ascii="Calibri" w:eastAsia="Times New Roman" w:hAnsi="Calibri" w:cs="Calibri"/>
                <w:color w:val="000000"/>
                <w:sz w:val="24"/>
                <w:szCs w:val="24"/>
                <w:lang w:eastAsia="en-GB"/>
              </w:rPr>
              <w:t>Outside of Cardiff</w:t>
            </w:r>
          </w:p>
        </w:tc>
        <w:tc>
          <w:tcPr>
            <w:tcW w:w="1462" w:type="dxa"/>
            <w:noWrap/>
            <w:hideMark/>
          </w:tcPr>
          <w:p w14:paraId="36383382"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13.2</w:t>
            </w:r>
          </w:p>
        </w:tc>
        <w:tc>
          <w:tcPr>
            <w:tcW w:w="1232" w:type="dxa"/>
            <w:noWrap/>
            <w:hideMark/>
          </w:tcPr>
          <w:p w14:paraId="251CCB6F"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10.6</w:t>
            </w:r>
          </w:p>
        </w:tc>
        <w:tc>
          <w:tcPr>
            <w:tcW w:w="776" w:type="dxa"/>
            <w:noWrap/>
            <w:hideMark/>
          </w:tcPr>
          <w:p w14:paraId="5CB5268E"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13.2</w:t>
            </w:r>
          </w:p>
        </w:tc>
        <w:tc>
          <w:tcPr>
            <w:tcW w:w="941" w:type="dxa"/>
            <w:noWrap/>
            <w:hideMark/>
          </w:tcPr>
          <w:p w14:paraId="2C950F7F"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14.0</w:t>
            </w:r>
          </w:p>
        </w:tc>
        <w:tc>
          <w:tcPr>
            <w:tcW w:w="776" w:type="dxa"/>
            <w:noWrap/>
            <w:hideMark/>
          </w:tcPr>
          <w:p w14:paraId="6D8042EA"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11.5</w:t>
            </w:r>
          </w:p>
        </w:tc>
        <w:tc>
          <w:tcPr>
            <w:tcW w:w="1184" w:type="dxa"/>
            <w:noWrap/>
            <w:hideMark/>
          </w:tcPr>
          <w:p w14:paraId="6C940BA8" w14:textId="77777777" w:rsidR="003E3656" w:rsidRPr="00BE1C8C" w:rsidRDefault="003E3656" w:rsidP="00D5050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10.0</w:t>
            </w:r>
          </w:p>
        </w:tc>
      </w:tr>
    </w:tbl>
    <w:p w14:paraId="2E620404" w14:textId="77777777" w:rsidR="00FB3767" w:rsidRDefault="00FB3767">
      <w:pPr>
        <w:spacing w:after="160" w:line="259" w:lineRule="auto"/>
      </w:pPr>
    </w:p>
    <w:tbl>
      <w:tblPr>
        <w:tblStyle w:val="GridTable5Dark-Accent6"/>
        <w:tblW w:w="10217" w:type="dxa"/>
        <w:tblLook w:val="04A0" w:firstRow="1" w:lastRow="0" w:firstColumn="1" w:lastColumn="0" w:noHBand="0" w:noVBand="1"/>
      </w:tblPr>
      <w:tblGrid>
        <w:gridCol w:w="2830"/>
        <w:gridCol w:w="1462"/>
        <w:gridCol w:w="1373"/>
        <w:gridCol w:w="1002"/>
        <w:gridCol w:w="1135"/>
        <w:gridCol w:w="1407"/>
        <w:gridCol w:w="1008"/>
      </w:tblGrid>
      <w:tr w:rsidR="00EA0A16" w:rsidRPr="00EA0A16" w14:paraId="2C9BDDC0" w14:textId="77777777" w:rsidTr="00B72CE7">
        <w:trPr>
          <w:cnfStyle w:val="100000000000" w:firstRow="1" w:lastRow="0" w:firstColumn="0" w:lastColumn="0" w:oddVBand="0" w:evenVBand="0" w:oddHBand="0" w:evenHBand="0" w:firstRowFirstColumn="0" w:firstRowLastColumn="0" w:lastRowFirstColumn="0" w:lastRowLastColumn="0"/>
          <w:trHeight w:val="565"/>
        </w:trPr>
        <w:tc>
          <w:tcPr>
            <w:cnfStyle w:val="001000000000" w:firstRow="0" w:lastRow="0" w:firstColumn="1" w:lastColumn="0" w:oddVBand="0" w:evenVBand="0" w:oddHBand="0" w:evenHBand="0" w:firstRowFirstColumn="0" w:firstRowLastColumn="0" w:lastRowFirstColumn="0" w:lastRowLastColumn="0"/>
            <w:tcW w:w="2830" w:type="dxa"/>
            <w:tcBorders>
              <w:right w:val="single" w:sz="4" w:space="0" w:color="FFFFFF" w:themeColor="background1"/>
            </w:tcBorders>
            <w:hideMark/>
          </w:tcPr>
          <w:p w14:paraId="3B28A631" w14:textId="77777777" w:rsidR="003E3656" w:rsidRPr="00BE1C8C" w:rsidRDefault="003E3656" w:rsidP="00150AB2">
            <w:pPr>
              <w:spacing w:after="0" w:line="240" w:lineRule="auto"/>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w:t>
            </w:r>
          </w:p>
        </w:tc>
        <w:tc>
          <w:tcPr>
            <w:tcW w:w="1462" w:type="dxa"/>
            <w:tcBorders>
              <w:left w:val="single" w:sz="4" w:space="0" w:color="FFFFFF" w:themeColor="background1"/>
              <w:right w:val="single" w:sz="4" w:space="0" w:color="FFFFFF" w:themeColor="background1"/>
            </w:tcBorders>
            <w:hideMark/>
          </w:tcPr>
          <w:p w14:paraId="217C7AD9" w14:textId="77777777"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All respondents</w:t>
            </w:r>
          </w:p>
        </w:tc>
        <w:tc>
          <w:tcPr>
            <w:tcW w:w="1373" w:type="dxa"/>
            <w:tcBorders>
              <w:left w:val="single" w:sz="4" w:space="0" w:color="FFFFFF" w:themeColor="background1"/>
              <w:right w:val="single" w:sz="4" w:space="0" w:color="FFFFFF" w:themeColor="background1"/>
            </w:tcBorders>
            <w:hideMark/>
          </w:tcPr>
          <w:p w14:paraId="53B4B560" w14:textId="77777777"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Identify as disabled</w:t>
            </w:r>
          </w:p>
        </w:tc>
        <w:tc>
          <w:tcPr>
            <w:tcW w:w="1002" w:type="dxa"/>
            <w:tcBorders>
              <w:left w:val="single" w:sz="4" w:space="0" w:color="FFFFFF" w:themeColor="background1"/>
              <w:right w:val="single" w:sz="4" w:space="0" w:color="FFFFFF" w:themeColor="background1"/>
            </w:tcBorders>
            <w:hideMark/>
          </w:tcPr>
          <w:p w14:paraId="569F06C7" w14:textId="77777777"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Welsh speaker</w:t>
            </w:r>
          </w:p>
        </w:tc>
        <w:tc>
          <w:tcPr>
            <w:tcW w:w="1135" w:type="dxa"/>
            <w:tcBorders>
              <w:left w:val="single" w:sz="4" w:space="0" w:color="FFFFFF" w:themeColor="background1"/>
              <w:right w:val="single" w:sz="4" w:space="0" w:color="FFFFFF" w:themeColor="background1"/>
            </w:tcBorders>
            <w:hideMark/>
          </w:tcPr>
          <w:p w14:paraId="2DD3F781" w14:textId="7A84CF4A"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Southern Arc</w:t>
            </w:r>
          </w:p>
        </w:tc>
        <w:tc>
          <w:tcPr>
            <w:tcW w:w="1407" w:type="dxa"/>
            <w:tcBorders>
              <w:left w:val="single" w:sz="4" w:space="0" w:color="FFFFFF" w:themeColor="background1"/>
              <w:right w:val="single" w:sz="4" w:space="0" w:color="FFFFFF" w:themeColor="background1"/>
            </w:tcBorders>
            <w:hideMark/>
          </w:tcPr>
          <w:p w14:paraId="37CAE954" w14:textId="60AE786A"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Children in household</w:t>
            </w:r>
          </w:p>
        </w:tc>
        <w:tc>
          <w:tcPr>
            <w:tcW w:w="1008" w:type="dxa"/>
            <w:tcBorders>
              <w:left w:val="single" w:sz="4" w:space="0" w:color="FFFFFF" w:themeColor="background1"/>
            </w:tcBorders>
            <w:hideMark/>
          </w:tcPr>
          <w:p w14:paraId="7E6610B5" w14:textId="28FF2EAD" w:rsidR="003E3656" w:rsidRPr="00BE1C8C" w:rsidRDefault="003E3656"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BE1C8C">
              <w:rPr>
                <w:rFonts w:ascii="Calibri" w:eastAsia="Times New Roman" w:hAnsi="Calibri" w:cs="Calibri"/>
                <w:sz w:val="24"/>
                <w:szCs w:val="24"/>
                <w:lang w:eastAsia="en-GB"/>
              </w:rPr>
              <w:t>LGBTQ+</w:t>
            </w:r>
          </w:p>
        </w:tc>
      </w:tr>
      <w:tr w:rsidR="003E3656" w:rsidRPr="00EA0A16" w14:paraId="79370BBF" w14:textId="77777777" w:rsidTr="00B72CE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tcBorders>
              <w:right w:val="single" w:sz="4" w:space="0" w:color="FFFFFF" w:themeColor="background1"/>
            </w:tcBorders>
            <w:shd w:val="clear" w:color="auto" w:fill="27A096"/>
            <w:noWrap/>
          </w:tcPr>
          <w:p w14:paraId="7296DB19" w14:textId="77777777" w:rsidR="003E3656" w:rsidRPr="00B72CE7" w:rsidRDefault="003E3656" w:rsidP="00150AB2">
            <w:pPr>
              <w:spacing w:after="0" w:line="240" w:lineRule="auto"/>
              <w:rPr>
                <w:rFonts w:ascii="Calibri" w:eastAsia="Times New Roman" w:hAnsi="Calibri" w:cs="Calibri"/>
                <w:color w:val="FFFFFF" w:themeColor="background1"/>
                <w:sz w:val="24"/>
                <w:szCs w:val="24"/>
                <w:lang w:eastAsia="en-GB"/>
              </w:rPr>
            </w:pPr>
            <w:r w:rsidRPr="00B72CE7">
              <w:rPr>
                <w:rFonts w:ascii="Calibri" w:eastAsia="Times New Roman" w:hAnsi="Calibri" w:cs="Calibri"/>
                <w:color w:val="FFFFFF" w:themeColor="background1"/>
                <w:sz w:val="24"/>
                <w:szCs w:val="24"/>
                <w:lang w:eastAsia="en-GB"/>
              </w:rPr>
              <w:t>Base</w:t>
            </w:r>
          </w:p>
        </w:tc>
        <w:tc>
          <w:tcPr>
            <w:tcW w:w="1462" w:type="dxa"/>
            <w:tcBorders>
              <w:left w:val="single" w:sz="4" w:space="0" w:color="FFFFFF" w:themeColor="background1"/>
              <w:right w:val="single" w:sz="4" w:space="0" w:color="FFFFFF" w:themeColor="background1"/>
            </w:tcBorders>
            <w:shd w:val="clear" w:color="auto" w:fill="27A096"/>
            <w:noWrap/>
            <w:vAlign w:val="bottom"/>
          </w:tcPr>
          <w:p w14:paraId="206051CF" w14:textId="77777777" w:rsidR="003E3656" w:rsidRPr="00B72CE7"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1,394</w:t>
            </w:r>
          </w:p>
        </w:tc>
        <w:tc>
          <w:tcPr>
            <w:tcW w:w="1373" w:type="dxa"/>
            <w:tcBorders>
              <w:left w:val="single" w:sz="4" w:space="0" w:color="FFFFFF" w:themeColor="background1"/>
              <w:right w:val="single" w:sz="4" w:space="0" w:color="FFFFFF" w:themeColor="background1"/>
            </w:tcBorders>
            <w:shd w:val="clear" w:color="auto" w:fill="27A096"/>
            <w:noWrap/>
            <w:vAlign w:val="bottom"/>
          </w:tcPr>
          <w:p w14:paraId="04A53457" w14:textId="77777777" w:rsidR="003E3656" w:rsidRPr="00B72CE7"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156</w:t>
            </w:r>
          </w:p>
        </w:tc>
        <w:tc>
          <w:tcPr>
            <w:tcW w:w="1002" w:type="dxa"/>
            <w:tcBorders>
              <w:left w:val="single" w:sz="4" w:space="0" w:color="FFFFFF" w:themeColor="background1"/>
              <w:right w:val="single" w:sz="4" w:space="0" w:color="FFFFFF" w:themeColor="background1"/>
            </w:tcBorders>
            <w:shd w:val="clear" w:color="auto" w:fill="27A096"/>
            <w:noWrap/>
            <w:vAlign w:val="bottom"/>
          </w:tcPr>
          <w:p w14:paraId="50D5B04A" w14:textId="77777777" w:rsidR="003E3656" w:rsidRPr="00B72CE7"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138</w:t>
            </w:r>
          </w:p>
        </w:tc>
        <w:tc>
          <w:tcPr>
            <w:tcW w:w="1135" w:type="dxa"/>
            <w:tcBorders>
              <w:left w:val="single" w:sz="4" w:space="0" w:color="FFFFFF" w:themeColor="background1"/>
              <w:right w:val="single" w:sz="4" w:space="0" w:color="FFFFFF" w:themeColor="background1"/>
            </w:tcBorders>
            <w:shd w:val="clear" w:color="auto" w:fill="27A096"/>
            <w:noWrap/>
            <w:vAlign w:val="bottom"/>
          </w:tcPr>
          <w:p w14:paraId="30D8FA0D" w14:textId="2DD33A10" w:rsidR="003E3656" w:rsidRPr="00B72CE7"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383</w:t>
            </w:r>
          </w:p>
        </w:tc>
        <w:tc>
          <w:tcPr>
            <w:tcW w:w="1407" w:type="dxa"/>
            <w:tcBorders>
              <w:left w:val="single" w:sz="4" w:space="0" w:color="FFFFFF" w:themeColor="background1"/>
              <w:right w:val="single" w:sz="4" w:space="0" w:color="FFFFFF" w:themeColor="background1"/>
            </w:tcBorders>
            <w:shd w:val="clear" w:color="auto" w:fill="27A096"/>
            <w:noWrap/>
            <w:vAlign w:val="bottom"/>
          </w:tcPr>
          <w:p w14:paraId="0EFD7F2C" w14:textId="6DD1AE3C" w:rsidR="003E3656" w:rsidRPr="00B72CE7"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269</w:t>
            </w:r>
          </w:p>
        </w:tc>
        <w:tc>
          <w:tcPr>
            <w:tcW w:w="1008" w:type="dxa"/>
            <w:tcBorders>
              <w:left w:val="single" w:sz="4" w:space="0" w:color="FFFFFF" w:themeColor="background1"/>
            </w:tcBorders>
            <w:shd w:val="clear" w:color="auto" w:fill="27A096"/>
            <w:noWrap/>
            <w:vAlign w:val="bottom"/>
          </w:tcPr>
          <w:p w14:paraId="2E04622C" w14:textId="229C7711" w:rsidR="003E3656" w:rsidRPr="00B72CE7"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151</w:t>
            </w:r>
          </w:p>
        </w:tc>
      </w:tr>
      <w:tr w:rsidR="003E3656" w:rsidRPr="00EA0A16" w14:paraId="0AE1C7DD" w14:textId="77777777" w:rsidTr="00B72CE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4FCA8F74" w14:textId="4D13FA2D" w:rsidR="003E3656" w:rsidRPr="00BE1C8C" w:rsidRDefault="003E3656" w:rsidP="00150AB2">
            <w:pPr>
              <w:spacing w:after="0" w:line="240" w:lineRule="auto"/>
              <w:rPr>
                <w:rFonts w:ascii="Calibri" w:eastAsia="Times New Roman" w:hAnsi="Calibri" w:cs="Calibri"/>
                <w:color w:val="000000"/>
                <w:sz w:val="24"/>
                <w:szCs w:val="24"/>
                <w:lang w:eastAsia="en-GB"/>
              </w:rPr>
            </w:pPr>
            <w:r w:rsidRPr="00BE1C8C">
              <w:rPr>
                <w:rFonts w:ascii="Calibri" w:eastAsia="Times New Roman" w:hAnsi="Calibri" w:cs="Calibri"/>
                <w:color w:val="000000"/>
                <w:sz w:val="24"/>
                <w:szCs w:val="24"/>
                <w:lang w:eastAsia="en-GB"/>
              </w:rPr>
              <w:t xml:space="preserve">Within a </w:t>
            </w:r>
            <w:r w:rsidR="0028796F" w:rsidRPr="00BE1C8C">
              <w:rPr>
                <w:rFonts w:ascii="Calibri" w:eastAsia="Times New Roman" w:hAnsi="Calibri" w:cs="Calibri"/>
                <w:color w:val="000000"/>
                <w:sz w:val="24"/>
                <w:szCs w:val="24"/>
                <w:lang w:eastAsia="en-GB"/>
              </w:rPr>
              <w:t>5-minute</w:t>
            </w:r>
            <w:r w:rsidRPr="00BE1C8C">
              <w:rPr>
                <w:rFonts w:ascii="Calibri" w:eastAsia="Times New Roman" w:hAnsi="Calibri" w:cs="Calibri"/>
                <w:color w:val="000000"/>
                <w:sz w:val="24"/>
                <w:szCs w:val="24"/>
                <w:lang w:eastAsia="en-GB"/>
              </w:rPr>
              <w:t xml:space="preserve"> walk</w:t>
            </w:r>
          </w:p>
        </w:tc>
        <w:tc>
          <w:tcPr>
            <w:tcW w:w="1462" w:type="dxa"/>
            <w:noWrap/>
            <w:hideMark/>
          </w:tcPr>
          <w:p w14:paraId="28EE32BA"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53.7</w:t>
            </w:r>
          </w:p>
        </w:tc>
        <w:tc>
          <w:tcPr>
            <w:tcW w:w="1373" w:type="dxa"/>
            <w:noWrap/>
            <w:hideMark/>
          </w:tcPr>
          <w:p w14:paraId="27B6167B"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42.9</w:t>
            </w:r>
          </w:p>
        </w:tc>
        <w:tc>
          <w:tcPr>
            <w:tcW w:w="1002" w:type="dxa"/>
            <w:noWrap/>
            <w:hideMark/>
          </w:tcPr>
          <w:p w14:paraId="0F89433B"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58.0</w:t>
            </w:r>
          </w:p>
        </w:tc>
        <w:tc>
          <w:tcPr>
            <w:tcW w:w="1135" w:type="dxa"/>
            <w:noWrap/>
            <w:hideMark/>
          </w:tcPr>
          <w:p w14:paraId="1FE4DA0B"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53.3</w:t>
            </w:r>
          </w:p>
        </w:tc>
        <w:tc>
          <w:tcPr>
            <w:tcW w:w="1407" w:type="dxa"/>
            <w:noWrap/>
            <w:hideMark/>
          </w:tcPr>
          <w:p w14:paraId="298DA6E6"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53.9</w:t>
            </w:r>
          </w:p>
        </w:tc>
        <w:tc>
          <w:tcPr>
            <w:tcW w:w="1008" w:type="dxa"/>
            <w:noWrap/>
            <w:hideMark/>
          </w:tcPr>
          <w:p w14:paraId="3A48834C"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47.7</w:t>
            </w:r>
          </w:p>
        </w:tc>
      </w:tr>
      <w:tr w:rsidR="003E3656" w:rsidRPr="00EA0A16" w14:paraId="4338D100" w14:textId="77777777" w:rsidTr="00B72CE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12BD272E" w14:textId="23B308BC" w:rsidR="003E3656" w:rsidRPr="00BE1C8C" w:rsidRDefault="003E3656" w:rsidP="00150AB2">
            <w:pPr>
              <w:spacing w:after="0" w:line="240" w:lineRule="auto"/>
              <w:rPr>
                <w:rFonts w:ascii="Calibri" w:eastAsia="Times New Roman" w:hAnsi="Calibri" w:cs="Calibri"/>
                <w:color w:val="000000"/>
                <w:sz w:val="24"/>
                <w:szCs w:val="24"/>
                <w:lang w:eastAsia="en-GB"/>
              </w:rPr>
            </w:pPr>
            <w:r w:rsidRPr="00BE1C8C">
              <w:rPr>
                <w:rFonts w:ascii="Calibri" w:eastAsia="Times New Roman" w:hAnsi="Calibri" w:cs="Calibri"/>
                <w:color w:val="000000"/>
                <w:sz w:val="24"/>
                <w:szCs w:val="24"/>
                <w:lang w:eastAsia="en-GB"/>
              </w:rPr>
              <w:t xml:space="preserve">Within a </w:t>
            </w:r>
            <w:r w:rsidR="0028796F" w:rsidRPr="00BE1C8C">
              <w:rPr>
                <w:rFonts w:ascii="Calibri" w:eastAsia="Times New Roman" w:hAnsi="Calibri" w:cs="Calibri"/>
                <w:color w:val="000000"/>
                <w:sz w:val="24"/>
                <w:szCs w:val="24"/>
                <w:lang w:eastAsia="en-GB"/>
              </w:rPr>
              <w:t>15-minute</w:t>
            </w:r>
            <w:r w:rsidRPr="00BE1C8C">
              <w:rPr>
                <w:rFonts w:ascii="Calibri" w:eastAsia="Times New Roman" w:hAnsi="Calibri" w:cs="Calibri"/>
                <w:color w:val="000000"/>
                <w:sz w:val="24"/>
                <w:szCs w:val="24"/>
                <w:lang w:eastAsia="en-GB"/>
              </w:rPr>
              <w:t xml:space="preserve"> walk</w:t>
            </w:r>
          </w:p>
        </w:tc>
        <w:tc>
          <w:tcPr>
            <w:tcW w:w="1462" w:type="dxa"/>
            <w:noWrap/>
            <w:hideMark/>
          </w:tcPr>
          <w:p w14:paraId="7D94C488"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33.7</w:t>
            </w:r>
          </w:p>
        </w:tc>
        <w:tc>
          <w:tcPr>
            <w:tcW w:w="1373" w:type="dxa"/>
            <w:noWrap/>
            <w:hideMark/>
          </w:tcPr>
          <w:p w14:paraId="1D569AB7"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40.4</w:t>
            </w:r>
          </w:p>
        </w:tc>
        <w:tc>
          <w:tcPr>
            <w:tcW w:w="1002" w:type="dxa"/>
            <w:noWrap/>
            <w:hideMark/>
          </w:tcPr>
          <w:p w14:paraId="1E7A28F6"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31.9</w:t>
            </w:r>
          </w:p>
        </w:tc>
        <w:tc>
          <w:tcPr>
            <w:tcW w:w="1135" w:type="dxa"/>
            <w:noWrap/>
            <w:hideMark/>
          </w:tcPr>
          <w:p w14:paraId="4F822DF9"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30.8</w:t>
            </w:r>
          </w:p>
        </w:tc>
        <w:tc>
          <w:tcPr>
            <w:tcW w:w="1407" w:type="dxa"/>
            <w:noWrap/>
            <w:hideMark/>
          </w:tcPr>
          <w:p w14:paraId="502A83AC"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33.8</w:t>
            </w:r>
          </w:p>
        </w:tc>
        <w:tc>
          <w:tcPr>
            <w:tcW w:w="1008" w:type="dxa"/>
            <w:noWrap/>
            <w:hideMark/>
          </w:tcPr>
          <w:p w14:paraId="0A0A2BA3"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34.4</w:t>
            </w:r>
          </w:p>
        </w:tc>
      </w:tr>
      <w:tr w:rsidR="003E3656" w:rsidRPr="00EA0A16" w14:paraId="16EA702D" w14:textId="77777777" w:rsidTr="00B72CE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75B6BD18" w14:textId="750DC18D" w:rsidR="003E3656" w:rsidRPr="00BE1C8C" w:rsidRDefault="003E3656" w:rsidP="00150AB2">
            <w:pPr>
              <w:spacing w:after="0" w:line="240" w:lineRule="auto"/>
              <w:rPr>
                <w:rFonts w:ascii="Calibri" w:eastAsia="Times New Roman" w:hAnsi="Calibri" w:cs="Calibri"/>
                <w:color w:val="000000"/>
                <w:sz w:val="24"/>
                <w:szCs w:val="24"/>
                <w:lang w:eastAsia="en-GB"/>
              </w:rPr>
            </w:pPr>
            <w:r w:rsidRPr="00BE1C8C">
              <w:rPr>
                <w:rFonts w:ascii="Calibri" w:eastAsia="Times New Roman" w:hAnsi="Calibri" w:cs="Calibri"/>
                <w:color w:val="000000"/>
                <w:sz w:val="24"/>
                <w:szCs w:val="24"/>
                <w:lang w:eastAsia="en-GB"/>
              </w:rPr>
              <w:t xml:space="preserve">Further than 15 </w:t>
            </w:r>
            <w:r w:rsidR="0028796F" w:rsidRPr="00BE1C8C">
              <w:rPr>
                <w:rFonts w:ascii="Calibri" w:eastAsia="Times New Roman" w:hAnsi="Calibri" w:cs="Calibri"/>
                <w:color w:val="000000"/>
                <w:sz w:val="24"/>
                <w:szCs w:val="24"/>
                <w:lang w:eastAsia="en-GB"/>
              </w:rPr>
              <w:t>minutes’ wal</w:t>
            </w:r>
            <w:r w:rsidR="0028796F" w:rsidRPr="00BE1C8C">
              <w:rPr>
                <w:rFonts w:ascii="Calibri" w:eastAsia="Times New Roman" w:hAnsi="Calibri" w:cs="Calibri"/>
                <w:b w:val="0"/>
                <w:bCs w:val="0"/>
                <w:color w:val="000000"/>
                <w:sz w:val="24"/>
                <w:szCs w:val="24"/>
                <w:lang w:eastAsia="en-GB"/>
              </w:rPr>
              <w:t>k</w:t>
            </w:r>
            <w:r w:rsidRPr="00BE1C8C">
              <w:rPr>
                <w:rFonts w:ascii="Calibri" w:eastAsia="Times New Roman" w:hAnsi="Calibri" w:cs="Calibri"/>
                <w:color w:val="000000"/>
                <w:sz w:val="24"/>
                <w:szCs w:val="24"/>
                <w:lang w:eastAsia="en-GB"/>
              </w:rPr>
              <w:t>, but within Cardiff</w:t>
            </w:r>
          </w:p>
        </w:tc>
        <w:tc>
          <w:tcPr>
            <w:tcW w:w="1462" w:type="dxa"/>
            <w:noWrap/>
            <w:hideMark/>
          </w:tcPr>
          <w:p w14:paraId="7E814896"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22.8</w:t>
            </w:r>
          </w:p>
        </w:tc>
        <w:tc>
          <w:tcPr>
            <w:tcW w:w="1373" w:type="dxa"/>
            <w:noWrap/>
            <w:hideMark/>
          </w:tcPr>
          <w:p w14:paraId="2C75DD69"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25.0</w:t>
            </w:r>
          </w:p>
        </w:tc>
        <w:tc>
          <w:tcPr>
            <w:tcW w:w="1002" w:type="dxa"/>
            <w:noWrap/>
            <w:hideMark/>
          </w:tcPr>
          <w:p w14:paraId="40BBCAD4"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13.8</w:t>
            </w:r>
          </w:p>
        </w:tc>
        <w:tc>
          <w:tcPr>
            <w:tcW w:w="1135" w:type="dxa"/>
            <w:noWrap/>
            <w:hideMark/>
          </w:tcPr>
          <w:p w14:paraId="7F60FE01"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25.6</w:t>
            </w:r>
          </w:p>
        </w:tc>
        <w:tc>
          <w:tcPr>
            <w:tcW w:w="1407" w:type="dxa"/>
            <w:noWrap/>
            <w:hideMark/>
          </w:tcPr>
          <w:p w14:paraId="46FD6825"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22.3</w:t>
            </w:r>
          </w:p>
        </w:tc>
        <w:tc>
          <w:tcPr>
            <w:tcW w:w="1008" w:type="dxa"/>
            <w:noWrap/>
            <w:hideMark/>
          </w:tcPr>
          <w:p w14:paraId="02912FFB" w14:textId="77777777" w:rsidR="003E3656" w:rsidRPr="00BE1C8C" w:rsidRDefault="003E3656" w:rsidP="00150AB2">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28.5</w:t>
            </w:r>
          </w:p>
        </w:tc>
      </w:tr>
      <w:tr w:rsidR="003E3656" w:rsidRPr="00EA0A16" w14:paraId="3BC8CDAE" w14:textId="77777777" w:rsidTr="00B72CE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30" w:type="dxa"/>
            <w:noWrap/>
            <w:hideMark/>
          </w:tcPr>
          <w:p w14:paraId="3ADE2679" w14:textId="77777777" w:rsidR="003E3656" w:rsidRPr="00BE1C8C" w:rsidRDefault="003E3656" w:rsidP="00150AB2">
            <w:pPr>
              <w:spacing w:after="0" w:line="240" w:lineRule="auto"/>
              <w:rPr>
                <w:rFonts w:ascii="Calibri" w:eastAsia="Times New Roman" w:hAnsi="Calibri" w:cs="Calibri"/>
                <w:color w:val="000000"/>
                <w:sz w:val="24"/>
                <w:szCs w:val="24"/>
                <w:lang w:eastAsia="en-GB"/>
              </w:rPr>
            </w:pPr>
            <w:r w:rsidRPr="00BE1C8C">
              <w:rPr>
                <w:rFonts w:ascii="Calibri" w:eastAsia="Times New Roman" w:hAnsi="Calibri" w:cs="Calibri"/>
                <w:color w:val="000000"/>
                <w:sz w:val="24"/>
                <w:szCs w:val="24"/>
                <w:lang w:eastAsia="en-GB"/>
              </w:rPr>
              <w:t>Outside of Cardiff</w:t>
            </w:r>
          </w:p>
        </w:tc>
        <w:tc>
          <w:tcPr>
            <w:tcW w:w="1462" w:type="dxa"/>
            <w:noWrap/>
            <w:hideMark/>
          </w:tcPr>
          <w:p w14:paraId="7776BC4E"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13.2</w:t>
            </w:r>
          </w:p>
        </w:tc>
        <w:tc>
          <w:tcPr>
            <w:tcW w:w="1373" w:type="dxa"/>
            <w:noWrap/>
            <w:hideMark/>
          </w:tcPr>
          <w:p w14:paraId="4409101A"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10.9</w:t>
            </w:r>
          </w:p>
        </w:tc>
        <w:tc>
          <w:tcPr>
            <w:tcW w:w="1002" w:type="dxa"/>
            <w:noWrap/>
            <w:hideMark/>
          </w:tcPr>
          <w:p w14:paraId="2ABB9ECC"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12.3</w:t>
            </w:r>
          </w:p>
        </w:tc>
        <w:tc>
          <w:tcPr>
            <w:tcW w:w="1135" w:type="dxa"/>
            <w:noWrap/>
            <w:hideMark/>
          </w:tcPr>
          <w:p w14:paraId="7AC7BA6B"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11.0</w:t>
            </w:r>
          </w:p>
        </w:tc>
        <w:tc>
          <w:tcPr>
            <w:tcW w:w="1407" w:type="dxa"/>
            <w:noWrap/>
            <w:hideMark/>
          </w:tcPr>
          <w:p w14:paraId="5B47918E"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10.4</w:t>
            </w:r>
          </w:p>
        </w:tc>
        <w:tc>
          <w:tcPr>
            <w:tcW w:w="1008" w:type="dxa"/>
            <w:noWrap/>
            <w:hideMark/>
          </w:tcPr>
          <w:p w14:paraId="63A7E9FF" w14:textId="77777777" w:rsidR="003E3656" w:rsidRPr="00BE1C8C" w:rsidRDefault="003E3656" w:rsidP="00150AB2">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themeColor="text1"/>
                <w:sz w:val="24"/>
                <w:szCs w:val="24"/>
                <w:lang w:eastAsia="en-GB"/>
              </w:rPr>
            </w:pPr>
            <w:r w:rsidRPr="00BE1C8C">
              <w:rPr>
                <w:rFonts w:ascii="Calibri" w:eastAsia="Times New Roman" w:hAnsi="Calibri" w:cs="Calibri"/>
                <w:color w:val="000000" w:themeColor="text1"/>
                <w:sz w:val="24"/>
                <w:szCs w:val="24"/>
                <w:lang w:eastAsia="en-GB"/>
              </w:rPr>
              <w:t>9.9</w:t>
            </w:r>
          </w:p>
        </w:tc>
      </w:tr>
    </w:tbl>
    <w:p w14:paraId="36F7CADE" w14:textId="77777777" w:rsidR="00BB2DB5" w:rsidRDefault="00BB2DB5">
      <w:pPr>
        <w:spacing w:after="160" w:line="259" w:lineRule="auto"/>
      </w:pPr>
    </w:p>
    <w:p w14:paraId="23293FE5" w14:textId="77777777" w:rsidR="00BB2DB5" w:rsidRDefault="00BB2DB5">
      <w:pPr>
        <w:spacing w:after="160" w:line="259" w:lineRule="auto"/>
      </w:pPr>
    </w:p>
    <w:tbl>
      <w:tblPr>
        <w:tblStyle w:val="GridTable5Dark-Accent6"/>
        <w:tblW w:w="9436" w:type="dxa"/>
        <w:tblLook w:val="04A0" w:firstRow="1" w:lastRow="0" w:firstColumn="1" w:lastColumn="0" w:noHBand="0" w:noVBand="1"/>
      </w:tblPr>
      <w:tblGrid>
        <w:gridCol w:w="2972"/>
        <w:gridCol w:w="1512"/>
        <w:gridCol w:w="1125"/>
        <w:gridCol w:w="1125"/>
        <w:gridCol w:w="923"/>
        <w:gridCol w:w="1125"/>
        <w:gridCol w:w="1125"/>
      </w:tblGrid>
      <w:tr w:rsidR="00EA0A16" w:rsidRPr="00EA0A16" w14:paraId="3E31C0A7" w14:textId="77777777" w:rsidTr="00B72CE7">
        <w:trPr>
          <w:cnfStyle w:val="100000000000" w:firstRow="1" w:lastRow="0" w:firstColumn="0" w:lastColumn="0" w:oddVBand="0" w:evenVBand="0" w:oddHBand="0" w:evenHBand="0" w:firstRowFirstColumn="0" w:firstRowLastColumn="0" w:lastRowFirstColumn="0" w:lastRowLastColumn="0"/>
          <w:trHeight w:val="672"/>
        </w:trPr>
        <w:tc>
          <w:tcPr>
            <w:cnfStyle w:val="001000000000" w:firstRow="0" w:lastRow="0" w:firstColumn="1" w:lastColumn="0" w:oddVBand="0" w:evenVBand="0" w:oddHBand="0" w:evenHBand="0" w:firstRowFirstColumn="0" w:firstRowLastColumn="0" w:lastRowFirstColumn="0" w:lastRowLastColumn="0"/>
            <w:tcW w:w="2972" w:type="dxa"/>
            <w:tcBorders>
              <w:right w:val="single" w:sz="4" w:space="0" w:color="FFFFFF" w:themeColor="background1"/>
            </w:tcBorders>
            <w:hideMark/>
          </w:tcPr>
          <w:p w14:paraId="61C7B457" w14:textId="77777777" w:rsidR="00FB3767" w:rsidRPr="00FB3767" w:rsidRDefault="00FB3767" w:rsidP="00FB3767">
            <w:pPr>
              <w:spacing w:after="0" w:line="240" w:lineRule="auto"/>
              <w:rPr>
                <w:rFonts w:ascii="Calibri" w:eastAsia="Times New Roman" w:hAnsi="Calibri" w:cs="Calibri"/>
                <w:sz w:val="24"/>
                <w:szCs w:val="24"/>
                <w:lang w:eastAsia="en-GB"/>
              </w:rPr>
            </w:pPr>
            <w:r w:rsidRPr="00FB3767">
              <w:rPr>
                <w:rFonts w:ascii="Calibri" w:eastAsia="Times New Roman" w:hAnsi="Calibri" w:cs="Calibri"/>
                <w:sz w:val="24"/>
                <w:szCs w:val="24"/>
                <w:lang w:eastAsia="en-GB"/>
              </w:rPr>
              <w:t>%</w:t>
            </w:r>
          </w:p>
        </w:tc>
        <w:tc>
          <w:tcPr>
            <w:tcW w:w="1404" w:type="dxa"/>
            <w:tcBorders>
              <w:left w:val="single" w:sz="4" w:space="0" w:color="FFFFFF" w:themeColor="background1"/>
              <w:right w:val="single" w:sz="4" w:space="0" w:color="FFFFFF" w:themeColor="background1"/>
            </w:tcBorders>
            <w:hideMark/>
          </w:tcPr>
          <w:p w14:paraId="455E5621" w14:textId="5963F4EF" w:rsidR="00FB3767" w:rsidRPr="00FB3767" w:rsidRDefault="00FB3767"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B3767">
              <w:rPr>
                <w:rFonts w:ascii="Calibri" w:eastAsia="Times New Roman" w:hAnsi="Calibri" w:cs="Calibri"/>
                <w:sz w:val="24"/>
                <w:szCs w:val="24"/>
                <w:lang w:eastAsia="en-GB"/>
              </w:rPr>
              <w:t>All Respondents</w:t>
            </w:r>
          </w:p>
        </w:tc>
        <w:tc>
          <w:tcPr>
            <w:tcW w:w="1049" w:type="dxa"/>
            <w:tcBorders>
              <w:left w:val="single" w:sz="4" w:space="0" w:color="FFFFFF" w:themeColor="background1"/>
              <w:right w:val="single" w:sz="4" w:space="0" w:color="FFFFFF" w:themeColor="background1"/>
            </w:tcBorders>
            <w:hideMark/>
          </w:tcPr>
          <w:p w14:paraId="4F1B18BD" w14:textId="2E825782" w:rsidR="00FB3767" w:rsidRPr="00FB3767" w:rsidRDefault="00FB3767"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B3767">
              <w:rPr>
                <w:rFonts w:ascii="Calibri" w:eastAsia="Times New Roman" w:hAnsi="Calibri" w:cs="Calibri"/>
                <w:sz w:val="24"/>
                <w:szCs w:val="24"/>
                <w:lang w:eastAsia="en-GB"/>
              </w:rPr>
              <w:t>Least Deprived</w:t>
            </w:r>
          </w:p>
        </w:tc>
        <w:tc>
          <w:tcPr>
            <w:tcW w:w="1049" w:type="dxa"/>
            <w:tcBorders>
              <w:left w:val="single" w:sz="4" w:space="0" w:color="FFFFFF" w:themeColor="background1"/>
              <w:right w:val="single" w:sz="4" w:space="0" w:color="FFFFFF" w:themeColor="background1"/>
            </w:tcBorders>
            <w:hideMark/>
          </w:tcPr>
          <w:p w14:paraId="5D90E1F3" w14:textId="413B4D04" w:rsidR="00FB3767" w:rsidRPr="00FB3767" w:rsidRDefault="00FB3767"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B3767">
              <w:rPr>
                <w:rFonts w:ascii="Calibri" w:eastAsia="Times New Roman" w:hAnsi="Calibri" w:cs="Calibri"/>
                <w:sz w:val="24"/>
                <w:szCs w:val="24"/>
                <w:lang w:eastAsia="en-GB"/>
              </w:rPr>
              <w:t>Next Least Deprived</w:t>
            </w:r>
          </w:p>
        </w:tc>
        <w:tc>
          <w:tcPr>
            <w:tcW w:w="864" w:type="dxa"/>
            <w:tcBorders>
              <w:left w:val="single" w:sz="4" w:space="0" w:color="FFFFFF" w:themeColor="background1"/>
              <w:right w:val="single" w:sz="4" w:space="0" w:color="FFFFFF" w:themeColor="background1"/>
            </w:tcBorders>
            <w:hideMark/>
          </w:tcPr>
          <w:p w14:paraId="1A391892" w14:textId="066DE6C8" w:rsidR="00FB3767" w:rsidRPr="00FB3767" w:rsidRDefault="00FB3767"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B3767">
              <w:rPr>
                <w:rFonts w:ascii="Calibri" w:eastAsia="Times New Roman" w:hAnsi="Calibri" w:cs="Calibri"/>
                <w:sz w:val="24"/>
                <w:szCs w:val="24"/>
                <w:lang w:eastAsia="en-GB"/>
              </w:rPr>
              <w:t>Middle</w:t>
            </w:r>
          </w:p>
        </w:tc>
        <w:tc>
          <w:tcPr>
            <w:tcW w:w="1049" w:type="dxa"/>
            <w:tcBorders>
              <w:left w:val="single" w:sz="4" w:space="0" w:color="FFFFFF" w:themeColor="background1"/>
              <w:right w:val="single" w:sz="4" w:space="0" w:color="FFFFFF" w:themeColor="background1"/>
            </w:tcBorders>
            <w:hideMark/>
          </w:tcPr>
          <w:p w14:paraId="1B706518" w14:textId="50185929" w:rsidR="00FB3767" w:rsidRPr="00FB3767" w:rsidRDefault="00FB3767"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B3767">
              <w:rPr>
                <w:rFonts w:ascii="Calibri" w:eastAsia="Times New Roman" w:hAnsi="Calibri" w:cs="Calibri"/>
                <w:sz w:val="24"/>
                <w:szCs w:val="24"/>
                <w:lang w:eastAsia="en-GB"/>
              </w:rPr>
              <w:t>Next Most Deprived</w:t>
            </w:r>
          </w:p>
        </w:tc>
        <w:tc>
          <w:tcPr>
            <w:tcW w:w="1049" w:type="dxa"/>
            <w:tcBorders>
              <w:left w:val="single" w:sz="4" w:space="0" w:color="FFFFFF" w:themeColor="background1"/>
            </w:tcBorders>
            <w:hideMark/>
          </w:tcPr>
          <w:p w14:paraId="41E30B35" w14:textId="3A8D0C29" w:rsidR="00FB3767" w:rsidRPr="00FB3767" w:rsidRDefault="00FB3767" w:rsidP="00B72CE7">
            <w:pPr>
              <w:spacing w:after="0" w:line="240" w:lineRule="auto"/>
              <w:jc w:val="right"/>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FB3767">
              <w:rPr>
                <w:rFonts w:ascii="Calibri" w:eastAsia="Times New Roman" w:hAnsi="Calibri" w:cs="Calibri"/>
                <w:sz w:val="24"/>
                <w:szCs w:val="24"/>
                <w:lang w:eastAsia="en-GB"/>
              </w:rPr>
              <w:t>Most Deprived</w:t>
            </w:r>
          </w:p>
        </w:tc>
      </w:tr>
      <w:tr w:rsidR="00EF6624" w:rsidRPr="00EA0A16" w14:paraId="3E45990C" w14:textId="77777777" w:rsidTr="00B72CE7">
        <w:trPr>
          <w:cnfStyle w:val="000000100000" w:firstRow="0" w:lastRow="0" w:firstColumn="0" w:lastColumn="0" w:oddVBand="0" w:evenVBand="0" w:oddHBand="1" w:evenHBand="0" w:firstRowFirstColumn="0" w:firstRowLastColumn="0" w:lastRowFirstColumn="0" w:lastRowLastColumn="0"/>
          <w:trHeight w:val="58"/>
        </w:trPr>
        <w:tc>
          <w:tcPr>
            <w:cnfStyle w:val="001000000000" w:firstRow="0" w:lastRow="0" w:firstColumn="1" w:lastColumn="0" w:oddVBand="0" w:evenVBand="0" w:oddHBand="0" w:evenHBand="0" w:firstRowFirstColumn="0" w:firstRowLastColumn="0" w:lastRowFirstColumn="0" w:lastRowLastColumn="0"/>
            <w:tcW w:w="2972" w:type="dxa"/>
            <w:tcBorders>
              <w:right w:val="single" w:sz="4" w:space="0" w:color="FFFFFF" w:themeColor="background1"/>
            </w:tcBorders>
            <w:shd w:val="clear" w:color="auto" w:fill="27A096"/>
          </w:tcPr>
          <w:p w14:paraId="6AA41126" w14:textId="494A3EC4" w:rsidR="00EF6624" w:rsidRPr="00B72CE7" w:rsidRDefault="00EF6624" w:rsidP="00FB3767">
            <w:pPr>
              <w:spacing w:after="0" w:line="240" w:lineRule="auto"/>
              <w:rPr>
                <w:rFonts w:ascii="Calibri" w:eastAsia="Times New Roman" w:hAnsi="Calibri" w:cs="Calibri"/>
                <w:b w:val="0"/>
                <w:bCs w:val="0"/>
                <w:color w:val="FFFFFF" w:themeColor="background1"/>
                <w:sz w:val="24"/>
                <w:szCs w:val="24"/>
                <w:lang w:eastAsia="en-GB"/>
              </w:rPr>
            </w:pPr>
            <w:r w:rsidRPr="00B72CE7">
              <w:rPr>
                <w:rFonts w:ascii="Calibri" w:eastAsia="Times New Roman" w:hAnsi="Calibri" w:cs="Calibri"/>
                <w:color w:val="FFFFFF" w:themeColor="background1"/>
                <w:sz w:val="24"/>
                <w:szCs w:val="24"/>
                <w:lang w:eastAsia="en-GB"/>
              </w:rPr>
              <w:t>Base</w:t>
            </w:r>
          </w:p>
        </w:tc>
        <w:tc>
          <w:tcPr>
            <w:tcW w:w="1404" w:type="dxa"/>
            <w:tcBorders>
              <w:left w:val="single" w:sz="4" w:space="0" w:color="FFFFFF" w:themeColor="background1"/>
              <w:right w:val="single" w:sz="4" w:space="0" w:color="FFFFFF" w:themeColor="background1"/>
            </w:tcBorders>
            <w:shd w:val="clear" w:color="auto" w:fill="27A096"/>
            <w:vAlign w:val="bottom"/>
          </w:tcPr>
          <w:p w14:paraId="3332D425" w14:textId="52EBBEA5" w:rsidR="00EF6624" w:rsidRPr="00B72CE7" w:rsidRDefault="00023D5C" w:rsidP="00B72CE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1,394</w:t>
            </w:r>
          </w:p>
        </w:tc>
        <w:tc>
          <w:tcPr>
            <w:tcW w:w="1049" w:type="dxa"/>
            <w:tcBorders>
              <w:left w:val="single" w:sz="4" w:space="0" w:color="FFFFFF" w:themeColor="background1"/>
              <w:right w:val="single" w:sz="4" w:space="0" w:color="FFFFFF" w:themeColor="background1"/>
            </w:tcBorders>
            <w:shd w:val="clear" w:color="auto" w:fill="27A096"/>
            <w:vAlign w:val="bottom"/>
          </w:tcPr>
          <w:p w14:paraId="40015427" w14:textId="53EE71B5" w:rsidR="00EF6624" w:rsidRPr="00B72CE7" w:rsidRDefault="00023D5C" w:rsidP="00B72CE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296</w:t>
            </w:r>
          </w:p>
        </w:tc>
        <w:tc>
          <w:tcPr>
            <w:tcW w:w="1049" w:type="dxa"/>
            <w:tcBorders>
              <w:left w:val="single" w:sz="4" w:space="0" w:color="FFFFFF" w:themeColor="background1"/>
              <w:right w:val="single" w:sz="4" w:space="0" w:color="FFFFFF" w:themeColor="background1"/>
            </w:tcBorders>
            <w:shd w:val="clear" w:color="auto" w:fill="27A096"/>
            <w:vAlign w:val="bottom"/>
          </w:tcPr>
          <w:p w14:paraId="0E06254D" w14:textId="7A88874E" w:rsidR="00EF6624" w:rsidRPr="00B72CE7" w:rsidRDefault="00023D5C" w:rsidP="00B72CE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236</w:t>
            </w:r>
          </w:p>
        </w:tc>
        <w:tc>
          <w:tcPr>
            <w:tcW w:w="864" w:type="dxa"/>
            <w:tcBorders>
              <w:left w:val="single" w:sz="4" w:space="0" w:color="FFFFFF" w:themeColor="background1"/>
              <w:right w:val="single" w:sz="4" w:space="0" w:color="FFFFFF" w:themeColor="background1"/>
            </w:tcBorders>
            <w:shd w:val="clear" w:color="auto" w:fill="27A096"/>
            <w:vAlign w:val="bottom"/>
          </w:tcPr>
          <w:p w14:paraId="1CD1B93E" w14:textId="2EE06141" w:rsidR="00EF6624" w:rsidRPr="00B72CE7" w:rsidRDefault="00023D5C" w:rsidP="00B72CE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204</w:t>
            </w:r>
          </w:p>
        </w:tc>
        <w:tc>
          <w:tcPr>
            <w:tcW w:w="1049" w:type="dxa"/>
            <w:tcBorders>
              <w:left w:val="single" w:sz="4" w:space="0" w:color="FFFFFF" w:themeColor="background1"/>
              <w:right w:val="single" w:sz="4" w:space="0" w:color="FFFFFF" w:themeColor="background1"/>
            </w:tcBorders>
            <w:shd w:val="clear" w:color="auto" w:fill="27A096"/>
            <w:vAlign w:val="bottom"/>
          </w:tcPr>
          <w:p w14:paraId="34BC30D4" w14:textId="41B87B68" w:rsidR="00EF6624" w:rsidRPr="00B72CE7" w:rsidRDefault="00023D5C" w:rsidP="00B72CE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189</w:t>
            </w:r>
          </w:p>
        </w:tc>
        <w:tc>
          <w:tcPr>
            <w:tcW w:w="1049" w:type="dxa"/>
            <w:tcBorders>
              <w:left w:val="single" w:sz="4" w:space="0" w:color="FFFFFF" w:themeColor="background1"/>
            </w:tcBorders>
            <w:shd w:val="clear" w:color="auto" w:fill="27A096"/>
            <w:vAlign w:val="bottom"/>
          </w:tcPr>
          <w:p w14:paraId="32A9FC6C" w14:textId="77B366FF" w:rsidR="00EF6624" w:rsidRPr="00B72CE7" w:rsidRDefault="00023D5C" w:rsidP="00B72CE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FFFFFF" w:themeColor="background1"/>
                <w:sz w:val="24"/>
                <w:szCs w:val="24"/>
                <w:lang w:eastAsia="en-GB"/>
              </w:rPr>
            </w:pPr>
            <w:r w:rsidRPr="00B72CE7">
              <w:rPr>
                <w:rFonts w:ascii="Calibri" w:eastAsia="Times New Roman" w:hAnsi="Calibri" w:cs="Calibri"/>
                <w:b/>
                <w:bCs/>
                <w:color w:val="FFFFFF" w:themeColor="background1"/>
                <w:sz w:val="24"/>
                <w:szCs w:val="24"/>
                <w:lang w:eastAsia="en-GB"/>
              </w:rPr>
              <w:t>124</w:t>
            </w:r>
          </w:p>
        </w:tc>
      </w:tr>
      <w:tr w:rsidR="00EA0A16" w:rsidRPr="00EA0A16" w14:paraId="3A7E02FE" w14:textId="77777777" w:rsidTr="00EA0A16">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15B89CB0" w14:textId="4F00D852" w:rsidR="00FB3767" w:rsidRPr="00FB3767" w:rsidRDefault="00FB3767" w:rsidP="00FB3767">
            <w:pPr>
              <w:spacing w:after="0" w:line="240" w:lineRule="auto"/>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 xml:space="preserve">Within a </w:t>
            </w:r>
            <w:r w:rsidR="00F357B9" w:rsidRPr="00EA0A16">
              <w:rPr>
                <w:rFonts w:ascii="Calibri" w:eastAsia="Times New Roman" w:hAnsi="Calibri" w:cs="Calibri"/>
                <w:color w:val="000000"/>
                <w:sz w:val="24"/>
                <w:szCs w:val="24"/>
                <w:lang w:eastAsia="en-GB"/>
              </w:rPr>
              <w:t>5-minute</w:t>
            </w:r>
            <w:r w:rsidRPr="00FB3767">
              <w:rPr>
                <w:rFonts w:ascii="Calibri" w:eastAsia="Times New Roman" w:hAnsi="Calibri" w:cs="Calibri"/>
                <w:color w:val="000000"/>
                <w:sz w:val="24"/>
                <w:szCs w:val="24"/>
                <w:lang w:eastAsia="en-GB"/>
              </w:rPr>
              <w:t xml:space="preserve"> walk</w:t>
            </w:r>
          </w:p>
        </w:tc>
        <w:tc>
          <w:tcPr>
            <w:tcW w:w="1404" w:type="dxa"/>
            <w:noWrap/>
            <w:hideMark/>
          </w:tcPr>
          <w:p w14:paraId="665FD37E"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53.7</w:t>
            </w:r>
          </w:p>
        </w:tc>
        <w:tc>
          <w:tcPr>
            <w:tcW w:w="1049" w:type="dxa"/>
            <w:noWrap/>
            <w:hideMark/>
          </w:tcPr>
          <w:p w14:paraId="05417486"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62.2</w:t>
            </w:r>
          </w:p>
        </w:tc>
        <w:tc>
          <w:tcPr>
            <w:tcW w:w="1049" w:type="dxa"/>
            <w:noWrap/>
            <w:hideMark/>
          </w:tcPr>
          <w:p w14:paraId="3B1FF3CC"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53.0</w:t>
            </w:r>
          </w:p>
        </w:tc>
        <w:tc>
          <w:tcPr>
            <w:tcW w:w="864" w:type="dxa"/>
            <w:noWrap/>
            <w:hideMark/>
          </w:tcPr>
          <w:p w14:paraId="53D8BF03"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59.8</w:t>
            </w:r>
          </w:p>
        </w:tc>
        <w:tc>
          <w:tcPr>
            <w:tcW w:w="1049" w:type="dxa"/>
            <w:noWrap/>
            <w:hideMark/>
          </w:tcPr>
          <w:p w14:paraId="3D24B121"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42.9</w:t>
            </w:r>
          </w:p>
        </w:tc>
        <w:tc>
          <w:tcPr>
            <w:tcW w:w="1049" w:type="dxa"/>
            <w:noWrap/>
            <w:hideMark/>
          </w:tcPr>
          <w:p w14:paraId="43AC0D10"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50.8</w:t>
            </w:r>
          </w:p>
        </w:tc>
      </w:tr>
      <w:tr w:rsidR="00EA0A16" w:rsidRPr="00EA0A16" w14:paraId="5EC7AC3C" w14:textId="77777777" w:rsidTr="00EA0A16">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0F459E7F" w14:textId="7E6657F9" w:rsidR="00FB3767" w:rsidRPr="00FB3767" w:rsidRDefault="00FB3767" w:rsidP="00FB3767">
            <w:pPr>
              <w:spacing w:after="0" w:line="240" w:lineRule="auto"/>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 xml:space="preserve">Within a </w:t>
            </w:r>
            <w:r w:rsidR="00F357B9" w:rsidRPr="00EA0A16">
              <w:rPr>
                <w:rFonts w:ascii="Calibri" w:eastAsia="Times New Roman" w:hAnsi="Calibri" w:cs="Calibri"/>
                <w:color w:val="000000"/>
                <w:sz w:val="24"/>
                <w:szCs w:val="24"/>
                <w:lang w:eastAsia="en-GB"/>
              </w:rPr>
              <w:t>15-minute</w:t>
            </w:r>
            <w:r w:rsidRPr="00FB3767">
              <w:rPr>
                <w:rFonts w:ascii="Calibri" w:eastAsia="Times New Roman" w:hAnsi="Calibri" w:cs="Calibri"/>
                <w:color w:val="000000"/>
                <w:sz w:val="24"/>
                <w:szCs w:val="24"/>
                <w:lang w:eastAsia="en-GB"/>
              </w:rPr>
              <w:t xml:space="preserve"> walk</w:t>
            </w:r>
          </w:p>
        </w:tc>
        <w:tc>
          <w:tcPr>
            <w:tcW w:w="1404" w:type="dxa"/>
            <w:noWrap/>
            <w:hideMark/>
          </w:tcPr>
          <w:p w14:paraId="7CDE27E7"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33.7</w:t>
            </w:r>
          </w:p>
        </w:tc>
        <w:tc>
          <w:tcPr>
            <w:tcW w:w="1049" w:type="dxa"/>
            <w:noWrap/>
            <w:hideMark/>
          </w:tcPr>
          <w:p w14:paraId="71ADCAD7"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28.4</w:t>
            </w:r>
          </w:p>
        </w:tc>
        <w:tc>
          <w:tcPr>
            <w:tcW w:w="1049" w:type="dxa"/>
            <w:noWrap/>
            <w:hideMark/>
          </w:tcPr>
          <w:p w14:paraId="334B991C"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37.3</w:t>
            </w:r>
          </w:p>
        </w:tc>
        <w:tc>
          <w:tcPr>
            <w:tcW w:w="864" w:type="dxa"/>
            <w:noWrap/>
            <w:hideMark/>
          </w:tcPr>
          <w:p w14:paraId="763D9C83"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33.3</w:t>
            </w:r>
          </w:p>
        </w:tc>
        <w:tc>
          <w:tcPr>
            <w:tcW w:w="1049" w:type="dxa"/>
            <w:noWrap/>
            <w:hideMark/>
          </w:tcPr>
          <w:p w14:paraId="34AA4986"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42.9</w:t>
            </w:r>
          </w:p>
        </w:tc>
        <w:tc>
          <w:tcPr>
            <w:tcW w:w="1049" w:type="dxa"/>
            <w:noWrap/>
            <w:hideMark/>
          </w:tcPr>
          <w:p w14:paraId="03D35DF2"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20.2</w:t>
            </w:r>
          </w:p>
        </w:tc>
      </w:tr>
      <w:tr w:rsidR="00EA0A16" w:rsidRPr="00EA0A16" w14:paraId="7925ABB2" w14:textId="77777777" w:rsidTr="00EA0A16">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2D2750CA" w14:textId="111D291A" w:rsidR="00FB3767" w:rsidRPr="00FB3767" w:rsidRDefault="00FB3767" w:rsidP="00FB3767">
            <w:pPr>
              <w:spacing w:after="0" w:line="240" w:lineRule="auto"/>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 xml:space="preserve">Further than 15 </w:t>
            </w:r>
            <w:r w:rsidR="00F357B9" w:rsidRPr="00EA0A16">
              <w:rPr>
                <w:rFonts w:ascii="Calibri" w:eastAsia="Times New Roman" w:hAnsi="Calibri" w:cs="Calibri"/>
                <w:color w:val="000000"/>
                <w:sz w:val="24"/>
                <w:szCs w:val="24"/>
                <w:lang w:eastAsia="en-GB"/>
              </w:rPr>
              <w:t>minutes’ walk</w:t>
            </w:r>
            <w:r w:rsidRPr="00FB3767">
              <w:rPr>
                <w:rFonts w:ascii="Calibri" w:eastAsia="Times New Roman" w:hAnsi="Calibri" w:cs="Calibri"/>
                <w:color w:val="000000"/>
                <w:sz w:val="24"/>
                <w:szCs w:val="24"/>
                <w:lang w:eastAsia="en-GB"/>
              </w:rPr>
              <w:t>, but within Cardiff</w:t>
            </w:r>
          </w:p>
        </w:tc>
        <w:tc>
          <w:tcPr>
            <w:tcW w:w="1404" w:type="dxa"/>
            <w:noWrap/>
            <w:hideMark/>
          </w:tcPr>
          <w:p w14:paraId="58532ACD"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22.8</w:t>
            </w:r>
          </w:p>
        </w:tc>
        <w:tc>
          <w:tcPr>
            <w:tcW w:w="1049" w:type="dxa"/>
            <w:noWrap/>
            <w:hideMark/>
          </w:tcPr>
          <w:p w14:paraId="099DD703"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16.6</w:t>
            </w:r>
          </w:p>
        </w:tc>
        <w:tc>
          <w:tcPr>
            <w:tcW w:w="1049" w:type="dxa"/>
            <w:noWrap/>
            <w:hideMark/>
          </w:tcPr>
          <w:p w14:paraId="074E4E15"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24.2</w:t>
            </w:r>
          </w:p>
        </w:tc>
        <w:tc>
          <w:tcPr>
            <w:tcW w:w="864" w:type="dxa"/>
            <w:noWrap/>
            <w:hideMark/>
          </w:tcPr>
          <w:p w14:paraId="621633C0"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19.1</w:t>
            </w:r>
          </w:p>
        </w:tc>
        <w:tc>
          <w:tcPr>
            <w:tcW w:w="1049" w:type="dxa"/>
            <w:noWrap/>
            <w:hideMark/>
          </w:tcPr>
          <w:p w14:paraId="08CC2877"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28.6</w:t>
            </w:r>
          </w:p>
        </w:tc>
        <w:tc>
          <w:tcPr>
            <w:tcW w:w="1049" w:type="dxa"/>
            <w:noWrap/>
            <w:hideMark/>
          </w:tcPr>
          <w:p w14:paraId="1B391D4C" w14:textId="77777777" w:rsidR="00FB3767" w:rsidRPr="00FB3767" w:rsidRDefault="00FB3767" w:rsidP="00FB376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33.9</w:t>
            </w:r>
          </w:p>
        </w:tc>
      </w:tr>
      <w:tr w:rsidR="00EA0A16" w:rsidRPr="00EA0A16" w14:paraId="6AC0E513" w14:textId="77777777" w:rsidTr="00EA0A16">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972" w:type="dxa"/>
            <w:noWrap/>
            <w:hideMark/>
          </w:tcPr>
          <w:p w14:paraId="3538C99F" w14:textId="77777777" w:rsidR="00FB3767" w:rsidRPr="00FB3767" w:rsidRDefault="00FB3767" w:rsidP="00FB3767">
            <w:pPr>
              <w:spacing w:after="0" w:line="240" w:lineRule="auto"/>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Outside of Cardiff</w:t>
            </w:r>
          </w:p>
        </w:tc>
        <w:tc>
          <w:tcPr>
            <w:tcW w:w="1404" w:type="dxa"/>
            <w:noWrap/>
            <w:hideMark/>
          </w:tcPr>
          <w:p w14:paraId="5E9B9946"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13.2</w:t>
            </w:r>
          </w:p>
        </w:tc>
        <w:tc>
          <w:tcPr>
            <w:tcW w:w="1049" w:type="dxa"/>
            <w:noWrap/>
            <w:hideMark/>
          </w:tcPr>
          <w:p w14:paraId="1253FB55"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7.8</w:t>
            </w:r>
          </w:p>
        </w:tc>
        <w:tc>
          <w:tcPr>
            <w:tcW w:w="1049" w:type="dxa"/>
            <w:noWrap/>
            <w:hideMark/>
          </w:tcPr>
          <w:p w14:paraId="3ADDAABF"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12.3</w:t>
            </w:r>
          </w:p>
        </w:tc>
        <w:tc>
          <w:tcPr>
            <w:tcW w:w="864" w:type="dxa"/>
            <w:noWrap/>
            <w:hideMark/>
          </w:tcPr>
          <w:p w14:paraId="64EC2412"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15.7</w:t>
            </w:r>
          </w:p>
        </w:tc>
        <w:tc>
          <w:tcPr>
            <w:tcW w:w="1049" w:type="dxa"/>
            <w:noWrap/>
            <w:hideMark/>
          </w:tcPr>
          <w:p w14:paraId="5230B9B4"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17.5</w:t>
            </w:r>
          </w:p>
        </w:tc>
        <w:tc>
          <w:tcPr>
            <w:tcW w:w="1049" w:type="dxa"/>
            <w:noWrap/>
            <w:hideMark/>
          </w:tcPr>
          <w:p w14:paraId="32510F33" w14:textId="77777777" w:rsidR="00FB3767" w:rsidRPr="00FB3767" w:rsidRDefault="00FB3767" w:rsidP="00FB376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FB3767">
              <w:rPr>
                <w:rFonts w:ascii="Calibri" w:eastAsia="Times New Roman" w:hAnsi="Calibri" w:cs="Calibri"/>
                <w:color w:val="000000"/>
                <w:sz w:val="24"/>
                <w:szCs w:val="24"/>
                <w:lang w:eastAsia="en-GB"/>
              </w:rPr>
              <w:t>11.3</w:t>
            </w:r>
          </w:p>
        </w:tc>
      </w:tr>
    </w:tbl>
    <w:p w14:paraId="306F0B82" w14:textId="77777777" w:rsidR="00FB3767" w:rsidRDefault="00FB3767">
      <w:pPr>
        <w:spacing w:after="160" w:line="259" w:lineRule="auto"/>
      </w:pPr>
    </w:p>
    <w:p w14:paraId="2624060B" w14:textId="0140DD1B" w:rsidR="001C414E" w:rsidRDefault="001C414E">
      <w:pPr>
        <w:spacing w:after="160" w:line="259" w:lineRule="auto"/>
        <w:rPr>
          <w:rFonts w:asciiTheme="majorHAnsi" w:eastAsiaTheme="majorEastAsia" w:hAnsiTheme="majorHAnsi" w:cstheme="majorBidi"/>
          <w:color w:val="2F5496" w:themeColor="accent1" w:themeShade="BF"/>
          <w:sz w:val="32"/>
          <w:szCs w:val="24"/>
        </w:rPr>
      </w:pPr>
      <w:r>
        <w:br w:type="page"/>
      </w:r>
    </w:p>
    <w:p w14:paraId="6DB21F89" w14:textId="774B7DBF" w:rsidR="00BD4876" w:rsidRDefault="00F97BA2" w:rsidP="004F00ED">
      <w:pPr>
        <w:pStyle w:val="Heading3"/>
      </w:pPr>
      <w:bookmarkStart w:id="94" w:name="_How_important_do"/>
      <w:bookmarkStart w:id="95" w:name="_Toc197967223"/>
      <w:bookmarkEnd w:id="94"/>
      <w:r w:rsidRPr="00F97BA2">
        <w:lastRenderedPageBreak/>
        <w:t>How important do you think it is to have green spaces in your local area?</w:t>
      </w:r>
      <w:r w:rsidR="00BD4876">
        <w:t xml:space="preserve">  Breakdown by Demographic Geography</w:t>
      </w:r>
      <w:bookmarkEnd w:id="95"/>
      <w:r w:rsidR="00BD4876">
        <w:t xml:space="preserve"> </w:t>
      </w:r>
    </w:p>
    <w:p w14:paraId="6570B9A9" w14:textId="3F0D4BA0" w:rsidR="00BD4876" w:rsidRPr="00A13530" w:rsidRDefault="00BD4876" w:rsidP="00BD4876">
      <w:pPr>
        <w:rPr>
          <w:i/>
          <w:iCs/>
          <w:color w:val="7030A0"/>
          <w:sz w:val="24"/>
          <w:szCs w:val="24"/>
        </w:rPr>
      </w:pPr>
      <w:hyperlink w:anchor="Appendix18" w:history="1">
        <w:r w:rsidRPr="00FD0EF8">
          <w:rPr>
            <w:rStyle w:val="Hyperlink"/>
            <w:i/>
            <w:iCs/>
            <w:sz w:val="24"/>
            <w:szCs w:val="24"/>
          </w:rPr>
          <w:t>Click here to return to the main report</w:t>
        </w:r>
      </w:hyperlink>
    </w:p>
    <w:p w14:paraId="308F8201" w14:textId="77777777" w:rsidR="00BD4876" w:rsidRDefault="00BD4876" w:rsidP="00BD0698">
      <w:pPr>
        <w:spacing w:after="0"/>
      </w:pPr>
    </w:p>
    <w:p w14:paraId="5E9CA449" w14:textId="571BC5D2" w:rsidR="00BB0AFD" w:rsidRDefault="00BA1E24" w:rsidP="00583096">
      <w:r>
        <w:rPr>
          <w:noProof/>
        </w:rPr>
        <w:drawing>
          <wp:inline distT="0" distB="0" distL="0" distR="0" wp14:anchorId="60A0F5BD" wp14:editId="796897EC">
            <wp:extent cx="5731510" cy="3467100"/>
            <wp:effectExtent l="0" t="0" r="2540" b="0"/>
            <wp:docPr id="850389451" name="Chart 1" descr="Chart showing spread of responses to 'How important do you think it is to have green spaces in your local area?' broken down by demographic group.&#10;% Important&#10;All respondents 96.7%&#10;Under 35 95.6%&#10;55+ 97.0%&#10;Female 97.2%&#10;Male 96.5%&#10;Ethnically Diverse 94.3%&#10;Identify as disabled 95.4%&#10;Welsh speaker 97.8%&#10;Southern Arc 96.3%&#10;Children in household 95.8%&#10;LGBTQ+ 95.9%&#10;">
              <a:extLst xmlns:a="http://schemas.openxmlformats.org/drawingml/2006/main">
                <a:ext uri="{FF2B5EF4-FFF2-40B4-BE49-F238E27FC236}">
                  <a16:creationId xmlns:a16="http://schemas.microsoft.com/office/drawing/2014/main" id="{CD4519AE-15A7-4F51-9BF3-94075E3913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0"/>
              </a:graphicData>
            </a:graphic>
          </wp:inline>
        </w:drawing>
      </w:r>
      <w:r w:rsidR="00B9759B" w:rsidRPr="00B9759B">
        <w:rPr>
          <w:i/>
          <w:sz w:val="24"/>
          <w:szCs w:val="24"/>
        </w:rPr>
        <w:t xml:space="preserve"> </w:t>
      </w:r>
      <w:r w:rsidR="00B9759B" w:rsidRPr="00BA50FD">
        <w:rPr>
          <w:i/>
          <w:sz w:val="24"/>
          <w:szCs w:val="24"/>
        </w:rPr>
        <w:t xml:space="preserve">Base sizes shown in brackets; excludes ‘Don’t Know’ responses.  </w:t>
      </w:r>
    </w:p>
    <w:p w14:paraId="03F0CC1D" w14:textId="77777777" w:rsidR="00EF6624" w:rsidRPr="00EF6624" w:rsidRDefault="00EF6624" w:rsidP="00583096"/>
    <w:p w14:paraId="3F749A2D" w14:textId="1245D4DC" w:rsidR="001C414E" w:rsidRDefault="00EF6624" w:rsidP="00B72CE7">
      <w:pPr>
        <w:spacing w:after="0"/>
        <w:rPr>
          <w:rFonts w:asciiTheme="majorHAnsi" w:eastAsiaTheme="majorEastAsia" w:hAnsiTheme="majorHAnsi" w:cstheme="majorBidi"/>
          <w:color w:val="2F5496" w:themeColor="accent1" w:themeShade="BF"/>
          <w:sz w:val="32"/>
          <w:szCs w:val="24"/>
        </w:rPr>
      </w:pPr>
      <w:bookmarkStart w:id="96" w:name="_How_Safe_or_1"/>
      <w:bookmarkEnd w:id="96"/>
      <w:r>
        <w:rPr>
          <w:noProof/>
        </w:rPr>
        <w:drawing>
          <wp:inline distT="0" distB="0" distL="0" distR="0" wp14:anchorId="10E2E567" wp14:editId="2BCF86CA">
            <wp:extent cx="5731510" cy="2994660"/>
            <wp:effectExtent l="0" t="0" r="2540" b="15240"/>
            <wp:docPr id="906994678" name="Chart 1" descr="Chart showing spread of responses to 'How important do you think it is to have green spaces in your local area?' broken down by Deprivation Fifth.&#10;% Important&#10;All respondents 96.7%&#10;Most deprived 94.5%&#10;Next Most Deprived 96.3%&#10;Middle Fifth 99.0%&#10;Next Least Deprived 97.8%&#10;Least Deprived 97.7%">
              <a:extLst xmlns:a="http://schemas.openxmlformats.org/drawingml/2006/main">
                <a:ext uri="{FF2B5EF4-FFF2-40B4-BE49-F238E27FC236}">
                  <a16:creationId xmlns:a16="http://schemas.microsoft.com/office/drawing/2014/main" id="{1DAD4BBF-048D-4AD5-B8F6-0D50095E62A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1"/>
              </a:graphicData>
            </a:graphic>
          </wp:inline>
        </w:drawing>
      </w:r>
      <w:r w:rsidR="00B9759B" w:rsidRPr="00B9759B">
        <w:rPr>
          <w:i/>
          <w:sz w:val="24"/>
          <w:szCs w:val="24"/>
        </w:rPr>
        <w:t xml:space="preserve"> </w:t>
      </w:r>
      <w:r w:rsidR="00B9759B" w:rsidRPr="00BA50FD">
        <w:rPr>
          <w:i/>
          <w:sz w:val="24"/>
          <w:szCs w:val="24"/>
        </w:rPr>
        <w:t xml:space="preserve">Base sizes shown in brackets; excludes ‘Don’t Know’ responses.  </w:t>
      </w:r>
      <w:r w:rsidR="001C414E">
        <w:br w:type="page"/>
      </w:r>
    </w:p>
    <w:p w14:paraId="4D0E8D33" w14:textId="5830A582" w:rsidR="00E37854" w:rsidRDefault="00E37854" w:rsidP="004F00ED">
      <w:pPr>
        <w:pStyle w:val="Heading3"/>
      </w:pPr>
      <w:bookmarkStart w:id="97" w:name="_How_Safe_or_2"/>
      <w:bookmarkStart w:id="98" w:name="_Toc197967224"/>
      <w:bookmarkEnd w:id="97"/>
      <w:r>
        <w:lastRenderedPageBreak/>
        <w:t>How Safe or Unsafe Do You Feel In The Following Situations?  Trend Data</w:t>
      </w:r>
      <w:bookmarkEnd w:id="98"/>
      <w:r>
        <w:t xml:space="preserve"> </w:t>
      </w:r>
    </w:p>
    <w:p w14:paraId="424BBA10" w14:textId="551FE0A2" w:rsidR="00E37854" w:rsidRPr="00A13530" w:rsidRDefault="00E37854" w:rsidP="00E37854">
      <w:pPr>
        <w:rPr>
          <w:i/>
          <w:iCs/>
          <w:color w:val="7030A0"/>
          <w:sz w:val="24"/>
          <w:szCs w:val="24"/>
        </w:rPr>
      </w:pPr>
      <w:hyperlink w:anchor="Appendix19" w:history="1">
        <w:r w:rsidRPr="00FD0EF8">
          <w:rPr>
            <w:rStyle w:val="Hyperlink"/>
            <w:i/>
            <w:iCs/>
            <w:sz w:val="24"/>
            <w:szCs w:val="24"/>
          </w:rPr>
          <w:t>Click here to return to the main report</w:t>
        </w:r>
      </w:hyperlink>
    </w:p>
    <w:p w14:paraId="6E2DDE29" w14:textId="77777777" w:rsidR="00E37854" w:rsidRDefault="00E37854" w:rsidP="00E37854">
      <w:pPr>
        <w:spacing w:after="0"/>
        <w:rPr>
          <w:sz w:val="24"/>
          <w:szCs w:val="24"/>
        </w:rPr>
      </w:pPr>
    </w:p>
    <w:p w14:paraId="0E772619" w14:textId="77777777" w:rsidR="00737CB8" w:rsidRDefault="00737CB8" w:rsidP="0004057A">
      <w:pPr>
        <w:spacing w:after="160" w:line="259" w:lineRule="auto"/>
      </w:pPr>
      <w:r>
        <w:rPr>
          <w:noProof/>
          <w14:ligatures w14:val="standardContextual"/>
        </w:rPr>
        <w:drawing>
          <wp:inline distT="0" distB="0" distL="0" distR="0" wp14:anchorId="03F71C2D" wp14:editId="72E7BED1">
            <wp:extent cx="5760000" cy="2520000"/>
            <wp:effectExtent l="0" t="0" r="12700" b="13970"/>
            <wp:docPr id="515018210" name="Chart 1" descr="Chart showing trend data for how safe people feel at home  - data unchanged over time">
              <a:extLst xmlns:a="http://schemas.openxmlformats.org/drawingml/2006/main">
                <a:ext uri="{FF2B5EF4-FFF2-40B4-BE49-F238E27FC236}">
                  <a16:creationId xmlns:a16="http://schemas.microsoft.com/office/drawing/2014/main" id="{F1E083B0-2B40-4369-9CBA-3D4338ABB41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2"/>
              </a:graphicData>
            </a:graphic>
          </wp:inline>
        </w:drawing>
      </w:r>
    </w:p>
    <w:p w14:paraId="3264AB50" w14:textId="77777777" w:rsidR="00776122" w:rsidRDefault="00776122" w:rsidP="0004057A">
      <w:pPr>
        <w:spacing w:after="160" w:line="259" w:lineRule="auto"/>
      </w:pPr>
      <w:r>
        <w:rPr>
          <w:noProof/>
          <w14:ligatures w14:val="standardContextual"/>
        </w:rPr>
        <w:drawing>
          <wp:inline distT="0" distB="0" distL="0" distR="0" wp14:anchorId="615B0C9C" wp14:editId="6600F599">
            <wp:extent cx="5760000" cy="2520000"/>
            <wp:effectExtent l="0" t="0" r="12700" b="13970"/>
            <wp:docPr id="892219510" name="Chart 1" descr="Chart showing trend data for how safe people feel when walking in their neighbourhood  - data unchanged over time">
              <a:extLst xmlns:a="http://schemas.openxmlformats.org/drawingml/2006/main">
                <a:ext uri="{FF2B5EF4-FFF2-40B4-BE49-F238E27FC236}">
                  <a16:creationId xmlns:a16="http://schemas.microsoft.com/office/drawing/2014/main" id="{843FFA0E-C698-416B-85D2-BC078F04B52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3"/>
              </a:graphicData>
            </a:graphic>
          </wp:inline>
        </w:drawing>
      </w:r>
    </w:p>
    <w:p w14:paraId="74EEB1E8" w14:textId="77777777" w:rsidR="00776122" w:rsidRDefault="00776122" w:rsidP="0004057A">
      <w:pPr>
        <w:spacing w:after="160" w:line="259" w:lineRule="auto"/>
      </w:pPr>
      <w:r>
        <w:rPr>
          <w:noProof/>
          <w14:ligatures w14:val="standardContextual"/>
        </w:rPr>
        <w:lastRenderedPageBreak/>
        <w:drawing>
          <wp:inline distT="0" distB="0" distL="0" distR="0" wp14:anchorId="48C07950" wp14:editId="217B9C4B">
            <wp:extent cx="5760000" cy="2520000"/>
            <wp:effectExtent l="0" t="0" r="12700" b="13970"/>
            <wp:docPr id="1631889576" name="Chart 1" descr="Chart showing trend data for how safe people feel when walking in the city centre - data shows a slow decline during the day from 89.2% in 2020 to 81.9% in 2024, and a slight increase after dark, from 29.7% in 2021 to 33.2% in 2024">
              <a:extLst xmlns:a="http://schemas.openxmlformats.org/drawingml/2006/main">
                <a:ext uri="{FF2B5EF4-FFF2-40B4-BE49-F238E27FC236}">
                  <a16:creationId xmlns:a16="http://schemas.microsoft.com/office/drawing/2014/main" id="{CA859FB2-CF90-4A06-853E-7361C1CFC9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4"/>
              </a:graphicData>
            </a:graphic>
          </wp:inline>
        </w:drawing>
      </w:r>
    </w:p>
    <w:p w14:paraId="0E25578A" w14:textId="77777777" w:rsidR="00776122" w:rsidRDefault="00776122" w:rsidP="0004057A">
      <w:pPr>
        <w:spacing w:after="160" w:line="259" w:lineRule="auto"/>
      </w:pPr>
      <w:r>
        <w:rPr>
          <w:noProof/>
          <w14:ligatures w14:val="standardContextual"/>
        </w:rPr>
        <w:drawing>
          <wp:inline distT="0" distB="0" distL="0" distR="0" wp14:anchorId="170CBDA7" wp14:editId="1AC0C6BC">
            <wp:extent cx="5760000" cy="2520000"/>
            <wp:effectExtent l="0" t="0" r="12700" b="13970"/>
            <wp:docPr id="1156555155" name="Chart 1" descr="Chart showing trend data for how safe people feel when travelling by bus - data unchanged over time">
              <a:extLst xmlns:a="http://schemas.openxmlformats.org/drawingml/2006/main">
                <a:ext uri="{FF2B5EF4-FFF2-40B4-BE49-F238E27FC236}">
                  <a16:creationId xmlns:a16="http://schemas.microsoft.com/office/drawing/2014/main" id="{18CF5FE4-C8DE-490B-9FF7-3FE8FDB9F8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5"/>
              </a:graphicData>
            </a:graphic>
          </wp:inline>
        </w:drawing>
      </w:r>
    </w:p>
    <w:p w14:paraId="2E61210A" w14:textId="743C7F63" w:rsidR="0004057A" w:rsidRDefault="00776122" w:rsidP="0004057A">
      <w:pPr>
        <w:spacing w:after="160" w:line="259" w:lineRule="auto"/>
        <w:rPr>
          <w:rFonts w:asciiTheme="majorHAnsi" w:eastAsiaTheme="majorEastAsia" w:hAnsiTheme="majorHAnsi" w:cstheme="majorBidi"/>
          <w:color w:val="2F5496" w:themeColor="accent1" w:themeShade="BF"/>
          <w:sz w:val="32"/>
          <w:szCs w:val="24"/>
        </w:rPr>
      </w:pPr>
      <w:r>
        <w:rPr>
          <w:noProof/>
          <w14:ligatures w14:val="standardContextual"/>
        </w:rPr>
        <w:drawing>
          <wp:inline distT="0" distB="0" distL="0" distR="0" wp14:anchorId="4FEFDE6B" wp14:editId="7B762B76">
            <wp:extent cx="5760000" cy="2520000"/>
            <wp:effectExtent l="0" t="0" r="12700" b="13970"/>
            <wp:docPr id="1269047161" name="Chart 1" descr="Chart showing t">
              <a:extLst xmlns:a="http://schemas.openxmlformats.org/drawingml/2006/main">
                <a:ext uri="{FF2B5EF4-FFF2-40B4-BE49-F238E27FC236}">
                  <a16:creationId xmlns:a16="http://schemas.microsoft.com/office/drawing/2014/main" id="{2FC97670-27FF-456A-BC4F-97200E62F5C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6"/>
              </a:graphicData>
            </a:graphic>
          </wp:inline>
        </w:drawing>
      </w:r>
      <w:r w:rsidR="0004057A">
        <w:br w:type="page"/>
      </w:r>
    </w:p>
    <w:p w14:paraId="5F3D422A" w14:textId="19E40EFC" w:rsidR="0004057A" w:rsidRDefault="00ED5402" w:rsidP="004F00ED">
      <w:pPr>
        <w:pStyle w:val="Heading3"/>
      </w:pPr>
      <w:bookmarkStart w:id="99" w:name="_17"/>
      <w:bookmarkStart w:id="100" w:name="_Toc197967225"/>
      <w:bookmarkEnd w:id="99"/>
      <w:r>
        <w:lastRenderedPageBreak/>
        <w:t>Why Do You Feel Unsafe in These Situations?</w:t>
      </w:r>
      <w:bookmarkEnd w:id="100"/>
    </w:p>
    <w:p w14:paraId="4C2034AD" w14:textId="390E3BA6" w:rsidR="0004057A" w:rsidRPr="00A13530" w:rsidRDefault="0004057A" w:rsidP="0004057A">
      <w:pPr>
        <w:rPr>
          <w:i/>
          <w:iCs/>
          <w:color w:val="7030A0"/>
          <w:sz w:val="24"/>
          <w:szCs w:val="24"/>
        </w:rPr>
      </w:pPr>
      <w:hyperlink w:anchor="Appendix20" w:history="1">
        <w:r w:rsidRPr="00A601B5">
          <w:rPr>
            <w:rStyle w:val="Hyperlink"/>
            <w:i/>
            <w:iCs/>
            <w:sz w:val="24"/>
            <w:szCs w:val="24"/>
          </w:rPr>
          <w:t>Click here to return to the main report</w:t>
        </w:r>
      </w:hyperlink>
    </w:p>
    <w:p w14:paraId="091B71C2" w14:textId="77777777" w:rsidR="006831F0" w:rsidRDefault="006831F0" w:rsidP="006831F0">
      <w:pPr>
        <w:spacing w:after="0"/>
        <w:rPr>
          <w:sz w:val="24"/>
          <w:szCs w:val="24"/>
        </w:rPr>
      </w:pPr>
    </w:p>
    <w:p w14:paraId="0A91AE83" w14:textId="3E3FE7E4" w:rsidR="0004057A" w:rsidRPr="00EF3A36" w:rsidRDefault="00EF3A36" w:rsidP="00EF3A36">
      <w:pPr>
        <w:rPr>
          <w:b/>
          <w:bCs/>
          <w:sz w:val="24"/>
          <w:szCs w:val="24"/>
        </w:rPr>
      </w:pPr>
      <w:r w:rsidRPr="00EF3A36">
        <w:rPr>
          <w:b/>
          <w:bCs/>
          <w:sz w:val="24"/>
          <w:szCs w:val="24"/>
        </w:rPr>
        <w:t>At Home</w:t>
      </w:r>
    </w:p>
    <w:tbl>
      <w:tblPr>
        <w:tblStyle w:val="GridTable5Dark-Accent6"/>
        <w:tblW w:w="9606" w:type="dxa"/>
        <w:tblLook w:val="04E0" w:firstRow="1" w:lastRow="1" w:firstColumn="1" w:lastColumn="0" w:noHBand="0" w:noVBand="1"/>
      </w:tblPr>
      <w:tblGrid>
        <w:gridCol w:w="2518"/>
        <w:gridCol w:w="709"/>
        <w:gridCol w:w="709"/>
        <w:gridCol w:w="5670"/>
      </w:tblGrid>
      <w:tr w:rsidR="00EF3A36" w:rsidRPr="003325D9" w14:paraId="332E4F29" w14:textId="77777777" w:rsidTr="006831F0">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518" w:type="dxa"/>
            <w:hideMark/>
          </w:tcPr>
          <w:p w14:paraId="5B72EB81" w14:textId="77777777" w:rsidR="00EF3A36" w:rsidRPr="003325D9" w:rsidRDefault="00EF3A36" w:rsidP="00495586">
            <w:pPr>
              <w:rPr>
                <w:rFonts w:eastAsia="Times New Roman" w:cstheme="minorHAnsi"/>
                <w:sz w:val="24"/>
                <w:szCs w:val="24"/>
                <w:lang w:eastAsia="en-GB"/>
              </w:rPr>
            </w:pPr>
            <w:r w:rsidRPr="003325D9">
              <w:rPr>
                <w:rFonts w:eastAsia="Times New Roman" w:cstheme="minorHAnsi"/>
                <w:sz w:val="24"/>
                <w:szCs w:val="24"/>
                <w:lang w:eastAsia="en-GB"/>
              </w:rPr>
              <w:t>Theme</w:t>
            </w:r>
          </w:p>
        </w:tc>
        <w:tc>
          <w:tcPr>
            <w:tcW w:w="709" w:type="dxa"/>
            <w:noWrap/>
            <w:hideMark/>
          </w:tcPr>
          <w:p w14:paraId="62C19F15" w14:textId="77777777" w:rsidR="00EF3A36" w:rsidRPr="003325D9" w:rsidRDefault="00EF3A36" w:rsidP="00495586">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No.</w:t>
            </w:r>
          </w:p>
        </w:tc>
        <w:tc>
          <w:tcPr>
            <w:tcW w:w="709" w:type="dxa"/>
            <w:noWrap/>
            <w:hideMark/>
          </w:tcPr>
          <w:p w14:paraId="3900E60F" w14:textId="77777777" w:rsidR="00EF3A36" w:rsidRPr="003325D9" w:rsidRDefault="00EF3A36" w:rsidP="00495586">
            <w:pPr>
              <w:cnfStyle w:val="100000000000" w:firstRow="1" w:lastRow="0" w:firstColumn="0" w:lastColumn="0" w:oddVBand="0" w:evenVBand="0" w:oddHBand="0" w:evenHBand="0" w:firstRowFirstColumn="0" w:firstRowLastColumn="0" w:lastRowFirstColumn="0" w:lastRowLastColumn="0"/>
              <w:rPr>
                <w:rFonts w:eastAsia="Times New Roman" w:cstheme="minorHAnsi"/>
                <w:i/>
                <w:sz w:val="24"/>
                <w:szCs w:val="24"/>
                <w:lang w:eastAsia="en-GB"/>
              </w:rPr>
            </w:pPr>
            <w:r w:rsidRPr="003325D9">
              <w:rPr>
                <w:rFonts w:eastAsia="Times New Roman" w:cstheme="minorHAnsi"/>
                <w:i/>
                <w:sz w:val="24"/>
                <w:szCs w:val="24"/>
                <w:lang w:eastAsia="en-GB"/>
              </w:rPr>
              <w:t>%</w:t>
            </w:r>
          </w:p>
        </w:tc>
        <w:tc>
          <w:tcPr>
            <w:tcW w:w="5670" w:type="dxa"/>
            <w:noWrap/>
            <w:hideMark/>
          </w:tcPr>
          <w:p w14:paraId="7286A9D5" w14:textId="77777777" w:rsidR="00EF3A36" w:rsidRPr="003325D9" w:rsidRDefault="00EF3A36" w:rsidP="00495586">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Example Comments</w:t>
            </w:r>
          </w:p>
        </w:tc>
      </w:tr>
      <w:tr w:rsidR="00EF3A36" w:rsidRPr="003325D9" w14:paraId="7216DBB6" w14:textId="77777777" w:rsidTr="006831F0">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129F9843"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 xml:space="preserve">Levels of criminal activity / </w:t>
            </w:r>
            <w:r w:rsidRPr="003325D9">
              <w:rPr>
                <w:rFonts w:eastAsia="Times New Roman" w:cstheme="minorHAnsi"/>
                <w:color w:val="000000"/>
                <w:sz w:val="24"/>
                <w:szCs w:val="24"/>
                <w:lang w:eastAsia="en-GB"/>
              </w:rPr>
              <w:t>Anti-Social</w:t>
            </w:r>
            <w:r w:rsidRPr="00CB3206">
              <w:rPr>
                <w:rFonts w:eastAsia="Times New Roman" w:cstheme="minorHAnsi"/>
                <w:color w:val="000000"/>
                <w:sz w:val="24"/>
                <w:szCs w:val="24"/>
                <w:lang w:eastAsia="en-GB"/>
              </w:rPr>
              <w:t xml:space="preserve"> </w:t>
            </w:r>
            <w:r w:rsidRPr="003325D9">
              <w:rPr>
                <w:rFonts w:eastAsia="Times New Roman" w:cstheme="minorHAnsi"/>
                <w:color w:val="000000"/>
                <w:sz w:val="24"/>
                <w:szCs w:val="24"/>
                <w:lang w:eastAsia="en-GB"/>
              </w:rPr>
              <w:t>Behaviour</w:t>
            </w:r>
            <w:r w:rsidRPr="00CB3206">
              <w:rPr>
                <w:rFonts w:eastAsia="Times New Roman" w:cstheme="minorHAnsi"/>
                <w:color w:val="000000"/>
                <w:sz w:val="24"/>
                <w:szCs w:val="24"/>
                <w:lang w:eastAsia="en-GB"/>
              </w:rPr>
              <w:t xml:space="preserve"> in the area</w:t>
            </w:r>
          </w:p>
        </w:tc>
        <w:tc>
          <w:tcPr>
            <w:tcW w:w="709" w:type="dxa"/>
            <w:noWrap/>
          </w:tcPr>
          <w:p w14:paraId="0FA0F6F1"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109</w:t>
            </w:r>
          </w:p>
        </w:tc>
        <w:tc>
          <w:tcPr>
            <w:tcW w:w="709" w:type="dxa"/>
            <w:noWrap/>
          </w:tcPr>
          <w:p w14:paraId="2D2E42A9"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CB3206">
              <w:rPr>
                <w:rFonts w:eastAsia="Times New Roman" w:cstheme="minorHAnsi"/>
                <w:i/>
                <w:iCs/>
                <w:color w:val="000000"/>
                <w:sz w:val="24"/>
                <w:szCs w:val="24"/>
                <w:lang w:eastAsia="en-GB"/>
              </w:rPr>
              <w:t>57.4</w:t>
            </w:r>
          </w:p>
        </w:tc>
        <w:tc>
          <w:tcPr>
            <w:tcW w:w="5670" w:type="dxa"/>
          </w:tcPr>
          <w:p w14:paraId="62C00F54" w14:textId="77777777" w:rsidR="00EF3A36" w:rsidRDefault="00EF3A36"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325D9">
              <w:rPr>
                <w:rFonts w:cstheme="minorHAnsi"/>
                <w:i/>
                <w:sz w:val="24"/>
                <w:szCs w:val="24"/>
              </w:rPr>
              <w:t>Groups of young boys hanging around trying to get into houses or gardens</w:t>
            </w:r>
          </w:p>
          <w:p w14:paraId="7D1903B8" w14:textId="77777777" w:rsidR="00EF3A36" w:rsidRPr="003325D9" w:rsidRDefault="00EF3A36"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B3742">
              <w:rPr>
                <w:rFonts w:cstheme="minorHAnsi"/>
                <w:i/>
                <w:sz w:val="24"/>
                <w:szCs w:val="24"/>
              </w:rPr>
              <w:t>There's a lot of antisocial behaviour around. You see a lot of people up to no good in the park. People taking drugs and under influence. I don't feel safe at home because I feel expose where I live.</w:t>
            </w:r>
          </w:p>
          <w:p w14:paraId="43B0B3DD" w14:textId="77777777" w:rsidR="00EF3A36" w:rsidRDefault="00EF3A36"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6191A">
              <w:rPr>
                <w:rFonts w:cstheme="minorHAnsi"/>
                <w:i/>
                <w:sz w:val="24"/>
                <w:szCs w:val="24"/>
              </w:rPr>
              <w:t>I feel a little unsafe at night now that I am widowed because I had a burglary a couple of years ago and I am anxious in case it happens again</w:t>
            </w:r>
          </w:p>
          <w:p w14:paraId="6CF0EF3D" w14:textId="77777777" w:rsidR="00EF3A36" w:rsidRPr="003325D9" w:rsidRDefault="00EF3A36"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A3B43">
              <w:rPr>
                <w:rFonts w:cstheme="minorHAnsi"/>
                <w:i/>
                <w:sz w:val="24"/>
                <w:szCs w:val="24"/>
              </w:rPr>
              <w:t>There has been antisocial behaviour, theft and vandalism. Aggressive and drunk youths shouting in the street. Why would you feel safe?</w:t>
            </w:r>
          </w:p>
        </w:tc>
      </w:tr>
      <w:tr w:rsidR="00EF3A36" w:rsidRPr="003325D9" w14:paraId="734084FE" w14:textId="77777777" w:rsidTr="006831F0">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1F7CC53"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Security Concerns - Street Lighting / Lack of Police presence and response</w:t>
            </w:r>
          </w:p>
        </w:tc>
        <w:tc>
          <w:tcPr>
            <w:tcW w:w="709" w:type="dxa"/>
            <w:noWrap/>
          </w:tcPr>
          <w:p w14:paraId="4A668C0E" w14:textId="77777777" w:rsidR="00EF3A36" w:rsidRPr="003325D9" w:rsidRDefault="00EF3A36"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18</w:t>
            </w:r>
          </w:p>
        </w:tc>
        <w:tc>
          <w:tcPr>
            <w:tcW w:w="709" w:type="dxa"/>
            <w:noWrap/>
          </w:tcPr>
          <w:p w14:paraId="5B17D152" w14:textId="77777777" w:rsidR="00EF3A36" w:rsidRPr="003325D9" w:rsidRDefault="00EF3A36"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CB3206">
              <w:rPr>
                <w:rFonts w:eastAsia="Times New Roman" w:cstheme="minorHAnsi"/>
                <w:i/>
                <w:iCs/>
                <w:color w:val="000000"/>
                <w:sz w:val="24"/>
                <w:szCs w:val="24"/>
                <w:lang w:eastAsia="en-GB"/>
              </w:rPr>
              <w:t>9.5</w:t>
            </w:r>
          </w:p>
        </w:tc>
        <w:tc>
          <w:tcPr>
            <w:tcW w:w="5670" w:type="dxa"/>
          </w:tcPr>
          <w:p w14:paraId="3BC627A2" w14:textId="77777777" w:rsidR="00EF3A36" w:rsidRDefault="00EF3A36"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843C6F">
              <w:rPr>
                <w:rFonts w:cstheme="minorHAnsi"/>
                <w:i/>
                <w:sz w:val="24"/>
                <w:szCs w:val="24"/>
              </w:rPr>
              <w:t>No police presence at all</w:t>
            </w:r>
          </w:p>
          <w:p w14:paraId="3BEB3A75" w14:textId="77777777" w:rsidR="00EF3A36" w:rsidRDefault="00EF3A36"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DF6650">
              <w:rPr>
                <w:rFonts w:cstheme="minorHAnsi"/>
                <w:i/>
                <w:sz w:val="24"/>
                <w:szCs w:val="24"/>
              </w:rPr>
              <w:t xml:space="preserve">Street lighting </w:t>
            </w:r>
            <w:proofErr w:type="gramStart"/>
            <w:r w:rsidRPr="00DF6650">
              <w:rPr>
                <w:rFonts w:cstheme="minorHAnsi"/>
                <w:i/>
                <w:sz w:val="24"/>
                <w:szCs w:val="24"/>
              </w:rPr>
              <w:t>are</w:t>
            </w:r>
            <w:proofErr w:type="gramEnd"/>
            <w:r w:rsidRPr="00DF6650">
              <w:rPr>
                <w:rFonts w:cstheme="minorHAnsi"/>
                <w:i/>
                <w:sz w:val="24"/>
                <w:szCs w:val="24"/>
              </w:rPr>
              <w:t xml:space="preserve"> not available everywhere</w:t>
            </w:r>
          </w:p>
          <w:p w14:paraId="4A2E74B8" w14:textId="77777777" w:rsidR="00EF3A36" w:rsidRPr="003325D9" w:rsidRDefault="00EF3A36"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DF6650">
              <w:rPr>
                <w:rFonts w:cstheme="minorHAnsi"/>
                <w:i/>
                <w:sz w:val="24"/>
                <w:szCs w:val="24"/>
              </w:rPr>
              <w:t xml:space="preserve">We get a lot of anti-social behaviour and have reported </w:t>
            </w:r>
            <w:proofErr w:type="gramStart"/>
            <w:r w:rsidRPr="00DF6650">
              <w:rPr>
                <w:rFonts w:cstheme="minorHAnsi"/>
                <w:i/>
                <w:sz w:val="24"/>
                <w:szCs w:val="24"/>
              </w:rPr>
              <w:t>it</w:t>
            </w:r>
            <w:proofErr w:type="gramEnd"/>
            <w:r w:rsidRPr="00DF6650">
              <w:rPr>
                <w:rFonts w:cstheme="minorHAnsi"/>
                <w:i/>
                <w:sz w:val="24"/>
                <w:szCs w:val="24"/>
              </w:rPr>
              <w:t xml:space="preserve"> but nothing gets done</w:t>
            </w:r>
          </w:p>
        </w:tc>
      </w:tr>
      <w:tr w:rsidR="00EF3A36" w:rsidRPr="003325D9" w14:paraId="5AE79C76" w14:textId="77777777" w:rsidTr="006831F0">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0D3AEF6D"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 xml:space="preserve">Anxious / Live in fear of </w:t>
            </w:r>
            <w:r w:rsidRPr="003325D9">
              <w:rPr>
                <w:rFonts w:eastAsia="Times New Roman" w:cstheme="minorHAnsi"/>
                <w:color w:val="000000"/>
                <w:sz w:val="24"/>
                <w:szCs w:val="24"/>
                <w:lang w:eastAsia="en-GB"/>
              </w:rPr>
              <w:t>potential</w:t>
            </w:r>
            <w:r w:rsidRPr="00CB3206">
              <w:rPr>
                <w:rFonts w:eastAsia="Times New Roman" w:cstheme="minorHAnsi"/>
                <w:color w:val="000000"/>
                <w:sz w:val="24"/>
                <w:szCs w:val="24"/>
                <w:lang w:eastAsia="en-GB"/>
              </w:rPr>
              <w:t xml:space="preserve"> crime</w:t>
            </w:r>
          </w:p>
        </w:tc>
        <w:tc>
          <w:tcPr>
            <w:tcW w:w="709" w:type="dxa"/>
            <w:noWrap/>
          </w:tcPr>
          <w:p w14:paraId="28FFD27C"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9</w:t>
            </w:r>
          </w:p>
        </w:tc>
        <w:tc>
          <w:tcPr>
            <w:tcW w:w="709" w:type="dxa"/>
            <w:noWrap/>
          </w:tcPr>
          <w:p w14:paraId="793AA720"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CB3206">
              <w:rPr>
                <w:rFonts w:eastAsia="Times New Roman" w:cstheme="minorHAnsi"/>
                <w:i/>
                <w:iCs/>
                <w:color w:val="000000"/>
                <w:sz w:val="24"/>
                <w:szCs w:val="24"/>
                <w:lang w:eastAsia="en-GB"/>
              </w:rPr>
              <w:t>4.7</w:t>
            </w:r>
          </w:p>
        </w:tc>
        <w:tc>
          <w:tcPr>
            <w:tcW w:w="5670" w:type="dxa"/>
          </w:tcPr>
          <w:p w14:paraId="5A2A6CC9" w14:textId="77777777" w:rsidR="00EF3A36" w:rsidRDefault="00EF3A36"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C10F12">
              <w:rPr>
                <w:rFonts w:cstheme="minorHAnsi"/>
                <w:i/>
                <w:sz w:val="24"/>
                <w:szCs w:val="24"/>
              </w:rPr>
              <w:t>Just the fear of someone breaking in, lighting is poor and there are a lot of young people dealing drugs locally and use my road as a cut through.</w:t>
            </w:r>
          </w:p>
          <w:p w14:paraId="289C4618" w14:textId="77777777" w:rsidR="00EF3A36" w:rsidRDefault="00EF3A36"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C77423">
              <w:rPr>
                <w:rFonts w:cstheme="minorHAnsi"/>
                <w:i/>
                <w:sz w:val="24"/>
                <w:szCs w:val="24"/>
              </w:rPr>
              <w:t xml:space="preserve">Not sure </w:t>
            </w:r>
            <w:proofErr w:type="gramStart"/>
            <w:r w:rsidRPr="00C77423">
              <w:rPr>
                <w:rFonts w:cstheme="minorHAnsi"/>
                <w:i/>
                <w:sz w:val="24"/>
                <w:szCs w:val="24"/>
              </w:rPr>
              <w:t>really just</w:t>
            </w:r>
            <w:proofErr w:type="gramEnd"/>
            <w:r w:rsidRPr="00C77423">
              <w:rPr>
                <w:rFonts w:cstheme="minorHAnsi"/>
                <w:i/>
                <w:sz w:val="24"/>
                <w:szCs w:val="24"/>
              </w:rPr>
              <w:t xml:space="preserve"> anxious about crime.</w:t>
            </w:r>
          </w:p>
          <w:p w14:paraId="0E39CFDA" w14:textId="77777777" w:rsidR="00EF3A36" w:rsidRPr="003325D9" w:rsidRDefault="00EF3A36"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B213A">
              <w:rPr>
                <w:rFonts w:cstheme="minorHAnsi"/>
                <w:i/>
                <w:sz w:val="24"/>
                <w:szCs w:val="24"/>
              </w:rPr>
              <w:t>Just a feeling there is more crime and chance of being mugged</w:t>
            </w:r>
          </w:p>
        </w:tc>
      </w:tr>
      <w:tr w:rsidR="00EF3A36" w:rsidRPr="003325D9" w14:paraId="57AB1FFD" w14:textId="77777777" w:rsidTr="006831F0">
        <w:trPr>
          <w:cnfStyle w:val="000000010000" w:firstRow="0" w:lastRow="0" w:firstColumn="0" w:lastColumn="0" w:oddVBand="0" w:evenVBand="0" w:oddHBand="0" w:evenHBand="1"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026A328A"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Specific Wards mentioned</w:t>
            </w:r>
          </w:p>
        </w:tc>
        <w:tc>
          <w:tcPr>
            <w:tcW w:w="709" w:type="dxa"/>
            <w:noWrap/>
          </w:tcPr>
          <w:p w14:paraId="3F21792D" w14:textId="77777777" w:rsidR="00EF3A36" w:rsidRPr="003325D9" w:rsidRDefault="00EF3A36"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8</w:t>
            </w:r>
          </w:p>
        </w:tc>
        <w:tc>
          <w:tcPr>
            <w:tcW w:w="709" w:type="dxa"/>
            <w:noWrap/>
          </w:tcPr>
          <w:p w14:paraId="0232912A" w14:textId="77777777" w:rsidR="00EF3A36" w:rsidRPr="003325D9" w:rsidRDefault="00EF3A36"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CB3206">
              <w:rPr>
                <w:rFonts w:eastAsia="Times New Roman" w:cstheme="minorHAnsi"/>
                <w:i/>
                <w:iCs/>
                <w:color w:val="000000"/>
                <w:sz w:val="24"/>
                <w:szCs w:val="24"/>
                <w:lang w:eastAsia="en-GB"/>
              </w:rPr>
              <w:t>4.2</w:t>
            </w:r>
          </w:p>
        </w:tc>
        <w:tc>
          <w:tcPr>
            <w:tcW w:w="5670" w:type="dxa"/>
          </w:tcPr>
          <w:p w14:paraId="68F7AC42" w14:textId="77777777" w:rsidR="00EF3A36" w:rsidRDefault="00EF3A36"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307BDD">
              <w:rPr>
                <w:rFonts w:cstheme="minorHAnsi"/>
                <w:i/>
                <w:sz w:val="24"/>
                <w:szCs w:val="24"/>
              </w:rPr>
              <w:t xml:space="preserve">I live in </w:t>
            </w:r>
            <w:r>
              <w:rPr>
                <w:rFonts w:cstheme="minorHAnsi"/>
                <w:i/>
                <w:sz w:val="24"/>
                <w:szCs w:val="24"/>
              </w:rPr>
              <w:t>S</w:t>
            </w:r>
            <w:r w:rsidRPr="00307BDD">
              <w:rPr>
                <w:rFonts w:cstheme="minorHAnsi"/>
                <w:i/>
                <w:sz w:val="24"/>
                <w:szCs w:val="24"/>
              </w:rPr>
              <w:t>t Mellon's need I say more</w:t>
            </w:r>
          </w:p>
          <w:p w14:paraId="00983C12" w14:textId="77777777" w:rsidR="00EF3A36" w:rsidRDefault="00EF3A36"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307BDD">
              <w:rPr>
                <w:rFonts w:cstheme="minorHAnsi"/>
                <w:i/>
                <w:sz w:val="24"/>
                <w:szCs w:val="24"/>
              </w:rPr>
              <w:t>I live in Butetown, I'm surrounded by drug dealers and users</w:t>
            </w:r>
          </w:p>
          <w:p w14:paraId="6B452BB8" w14:textId="77777777" w:rsidR="00EF3A36" w:rsidRPr="003325D9" w:rsidRDefault="00EF3A36"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307BDD">
              <w:rPr>
                <w:rFonts w:cstheme="minorHAnsi"/>
                <w:i/>
                <w:sz w:val="24"/>
                <w:szCs w:val="24"/>
              </w:rPr>
              <w:t>Canton has changed</w:t>
            </w:r>
          </w:p>
        </w:tc>
      </w:tr>
      <w:tr w:rsidR="00EF3A36" w:rsidRPr="003325D9" w14:paraId="243EAC7D" w14:textId="77777777" w:rsidTr="006831F0">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5AF712BD"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Issues with Neighbours</w:t>
            </w:r>
          </w:p>
        </w:tc>
        <w:tc>
          <w:tcPr>
            <w:tcW w:w="709" w:type="dxa"/>
            <w:noWrap/>
          </w:tcPr>
          <w:p w14:paraId="5396B0BB"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8</w:t>
            </w:r>
          </w:p>
        </w:tc>
        <w:tc>
          <w:tcPr>
            <w:tcW w:w="709" w:type="dxa"/>
            <w:noWrap/>
          </w:tcPr>
          <w:p w14:paraId="5706C821"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CB3206">
              <w:rPr>
                <w:rFonts w:eastAsia="Times New Roman" w:cstheme="minorHAnsi"/>
                <w:i/>
                <w:iCs/>
                <w:color w:val="000000"/>
                <w:sz w:val="24"/>
                <w:szCs w:val="24"/>
                <w:lang w:eastAsia="en-GB"/>
              </w:rPr>
              <w:t>4.2</w:t>
            </w:r>
          </w:p>
        </w:tc>
        <w:tc>
          <w:tcPr>
            <w:tcW w:w="5670" w:type="dxa"/>
          </w:tcPr>
          <w:p w14:paraId="05C89D74" w14:textId="77777777" w:rsidR="00EF3A36" w:rsidRDefault="008F7C6E"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F7C6E">
              <w:rPr>
                <w:rFonts w:cstheme="minorHAnsi"/>
                <w:i/>
                <w:sz w:val="24"/>
                <w:szCs w:val="24"/>
              </w:rPr>
              <w:t>Unsociable neighbours</w:t>
            </w:r>
          </w:p>
          <w:p w14:paraId="3A387DCB" w14:textId="3D4EC95B" w:rsidR="008F7C6E" w:rsidRPr="003325D9" w:rsidRDefault="00AF03B4"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F03B4">
              <w:rPr>
                <w:rFonts w:cstheme="minorHAnsi"/>
                <w:i/>
                <w:sz w:val="24"/>
                <w:szCs w:val="24"/>
              </w:rPr>
              <w:t xml:space="preserve">Because I live in an unsafe area and torn down apartment block where my neighbours threaten me every single day and I’m so afraid to leave because of them, </w:t>
            </w:r>
            <w:proofErr w:type="gramStart"/>
            <w:r w:rsidRPr="00AF03B4">
              <w:rPr>
                <w:rFonts w:cstheme="minorHAnsi"/>
                <w:i/>
                <w:sz w:val="24"/>
                <w:szCs w:val="24"/>
              </w:rPr>
              <w:t>and also</w:t>
            </w:r>
            <w:proofErr w:type="gramEnd"/>
            <w:r w:rsidRPr="00AF03B4">
              <w:rPr>
                <w:rFonts w:cstheme="minorHAnsi"/>
                <w:i/>
                <w:sz w:val="24"/>
                <w:szCs w:val="24"/>
              </w:rPr>
              <w:t xml:space="preserve"> because I was a social system child who’s had a hard life and had just been living in terrible unsafe places and now waiting on the housing list for s suitable safer home</w:t>
            </w:r>
          </w:p>
        </w:tc>
      </w:tr>
      <w:tr w:rsidR="00EF3A36" w:rsidRPr="003325D9" w14:paraId="485E6C7E" w14:textId="77777777" w:rsidTr="006831F0">
        <w:trPr>
          <w:cnfStyle w:val="000000010000" w:firstRow="0" w:lastRow="0" w:firstColumn="0" w:lastColumn="0" w:oddVBand="0" w:evenVBand="0" w:oddHBand="0" w:evenHBand="1"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136C05CA"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Cold Callers</w:t>
            </w:r>
          </w:p>
        </w:tc>
        <w:tc>
          <w:tcPr>
            <w:tcW w:w="709" w:type="dxa"/>
            <w:noWrap/>
          </w:tcPr>
          <w:p w14:paraId="3226C9B6" w14:textId="77777777" w:rsidR="00EF3A36" w:rsidRPr="003325D9" w:rsidRDefault="00EF3A36"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7</w:t>
            </w:r>
          </w:p>
        </w:tc>
        <w:tc>
          <w:tcPr>
            <w:tcW w:w="709" w:type="dxa"/>
            <w:noWrap/>
          </w:tcPr>
          <w:p w14:paraId="15150EDB" w14:textId="77777777" w:rsidR="00EF3A36" w:rsidRPr="003325D9" w:rsidRDefault="00EF3A36"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CB3206">
              <w:rPr>
                <w:rFonts w:eastAsia="Times New Roman" w:cstheme="minorHAnsi"/>
                <w:i/>
                <w:iCs/>
                <w:color w:val="000000"/>
                <w:sz w:val="24"/>
                <w:szCs w:val="24"/>
                <w:lang w:eastAsia="en-GB"/>
              </w:rPr>
              <w:t>3.7</w:t>
            </w:r>
          </w:p>
        </w:tc>
        <w:tc>
          <w:tcPr>
            <w:tcW w:w="5670" w:type="dxa"/>
          </w:tcPr>
          <w:p w14:paraId="42D8200A" w14:textId="77777777" w:rsidR="00EF3A36" w:rsidRDefault="006868C3"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868C3">
              <w:rPr>
                <w:rFonts w:cstheme="minorHAnsi"/>
                <w:i/>
                <w:sz w:val="24"/>
                <w:szCs w:val="24"/>
              </w:rPr>
              <w:t>Unexpected callers can be intimidating &amp; harassing.</w:t>
            </w:r>
          </w:p>
          <w:p w14:paraId="63E7A2D3" w14:textId="65C3B08D" w:rsidR="006868C3" w:rsidRPr="003325D9" w:rsidRDefault="006868C3"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868C3">
              <w:rPr>
                <w:rFonts w:cstheme="minorHAnsi"/>
                <w:i/>
                <w:sz w:val="24"/>
                <w:szCs w:val="24"/>
              </w:rPr>
              <w:lastRenderedPageBreak/>
              <w:t>Uninvited people knocking door canvasing etc</w:t>
            </w:r>
          </w:p>
        </w:tc>
      </w:tr>
      <w:tr w:rsidR="00EF3A36" w:rsidRPr="003325D9" w14:paraId="53838C30" w14:textId="77777777" w:rsidTr="006831F0">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6974F091"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lastRenderedPageBreak/>
              <w:t>Different kinds of/</w:t>
            </w:r>
            <w:r w:rsidRPr="003325D9">
              <w:rPr>
                <w:rFonts w:eastAsia="Times New Roman" w:cstheme="minorHAnsi"/>
                <w:color w:val="000000"/>
                <w:sz w:val="24"/>
                <w:szCs w:val="24"/>
                <w:lang w:eastAsia="en-GB"/>
              </w:rPr>
              <w:t>unsavour</w:t>
            </w:r>
            <w:r w:rsidRPr="003325D9">
              <w:rPr>
                <w:rFonts w:eastAsia="Times New Roman" w:cstheme="minorHAnsi"/>
                <w:b w:val="0"/>
                <w:bCs w:val="0"/>
                <w:color w:val="000000"/>
                <w:sz w:val="24"/>
                <w:szCs w:val="24"/>
                <w:lang w:eastAsia="en-GB"/>
              </w:rPr>
              <w:t>y</w:t>
            </w:r>
            <w:r w:rsidRPr="00CB3206">
              <w:rPr>
                <w:rFonts w:eastAsia="Times New Roman" w:cstheme="minorHAnsi"/>
                <w:color w:val="000000"/>
                <w:sz w:val="24"/>
                <w:szCs w:val="24"/>
                <w:lang w:eastAsia="en-GB"/>
              </w:rPr>
              <w:t xml:space="preserve"> people / groups</w:t>
            </w:r>
          </w:p>
        </w:tc>
        <w:tc>
          <w:tcPr>
            <w:tcW w:w="709" w:type="dxa"/>
            <w:noWrap/>
          </w:tcPr>
          <w:p w14:paraId="463DDFDD"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5</w:t>
            </w:r>
          </w:p>
        </w:tc>
        <w:tc>
          <w:tcPr>
            <w:tcW w:w="709" w:type="dxa"/>
            <w:noWrap/>
          </w:tcPr>
          <w:p w14:paraId="4EC1FE6C"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CB3206">
              <w:rPr>
                <w:rFonts w:eastAsia="Times New Roman" w:cstheme="minorHAnsi"/>
                <w:i/>
                <w:iCs/>
                <w:color w:val="000000"/>
                <w:sz w:val="24"/>
                <w:szCs w:val="24"/>
                <w:lang w:eastAsia="en-GB"/>
              </w:rPr>
              <w:t>2.6</w:t>
            </w:r>
          </w:p>
        </w:tc>
        <w:tc>
          <w:tcPr>
            <w:tcW w:w="5670" w:type="dxa"/>
          </w:tcPr>
          <w:p w14:paraId="46AA7CC7" w14:textId="77777777" w:rsidR="00EF3A36" w:rsidRDefault="009C3FCD"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C3FCD">
              <w:rPr>
                <w:rFonts w:cstheme="minorHAnsi"/>
                <w:i/>
                <w:sz w:val="24"/>
                <w:szCs w:val="24"/>
              </w:rPr>
              <w:t>Sometimes someone knock at door ask us to pay and clean the driveway which they said they were from government, and one midnight a guy knocked at everyone’s door asking people to give him some money for taxi</w:t>
            </w:r>
          </w:p>
          <w:p w14:paraId="034A469C" w14:textId="5D9125C6" w:rsidR="009C3FCD" w:rsidRPr="003325D9" w:rsidRDefault="009C3FCD"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C3FCD">
              <w:rPr>
                <w:rFonts w:cstheme="minorHAnsi"/>
                <w:i/>
                <w:sz w:val="24"/>
                <w:szCs w:val="24"/>
              </w:rPr>
              <w:t>Because of the people who hang around on my estate</w:t>
            </w:r>
          </w:p>
        </w:tc>
      </w:tr>
      <w:tr w:rsidR="00EF3A36" w:rsidRPr="003325D9" w14:paraId="141B61AF" w14:textId="77777777" w:rsidTr="006831F0">
        <w:trPr>
          <w:cnfStyle w:val="000000010000" w:firstRow="0" w:lastRow="0" w:firstColumn="0" w:lastColumn="0" w:oddVBand="0" w:evenVBand="0" w:oddHBand="0" w:evenHBand="1"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78A5EC25"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After Dark</w:t>
            </w:r>
          </w:p>
        </w:tc>
        <w:tc>
          <w:tcPr>
            <w:tcW w:w="709" w:type="dxa"/>
            <w:noWrap/>
          </w:tcPr>
          <w:p w14:paraId="10614F11" w14:textId="77777777" w:rsidR="00EF3A36" w:rsidRPr="003325D9" w:rsidRDefault="00EF3A36"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5</w:t>
            </w:r>
          </w:p>
        </w:tc>
        <w:tc>
          <w:tcPr>
            <w:tcW w:w="709" w:type="dxa"/>
            <w:noWrap/>
          </w:tcPr>
          <w:p w14:paraId="0022E9F7" w14:textId="77777777" w:rsidR="00EF3A36" w:rsidRPr="003325D9" w:rsidRDefault="00EF3A36"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CB3206">
              <w:rPr>
                <w:rFonts w:eastAsia="Times New Roman" w:cstheme="minorHAnsi"/>
                <w:i/>
                <w:iCs/>
                <w:color w:val="000000"/>
                <w:sz w:val="24"/>
                <w:szCs w:val="24"/>
                <w:lang w:eastAsia="en-GB"/>
              </w:rPr>
              <w:t>2.6</w:t>
            </w:r>
          </w:p>
        </w:tc>
        <w:tc>
          <w:tcPr>
            <w:tcW w:w="5670" w:type="dxa"/>
          </w:tcPr>
          <w:p w14:paraId="34919712" w14:textId="77777777" w:rsidR="00EF3A36" w:rsidRDefault="00623437"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23437">
              <w:rPr>
                <w:rFonts w:cstheme="minorHAnsi"/>
                <w:i/>
                <w:sz w:val="24"/>
                <w:szCs w:val="24"/>
              </w:rPr>
              <w:t>Wouldn't open the door after dark.</w:t>
            </w:r>
          </w:p>
          <w:p w14:paraId="56765157" w14:textId="62FA6A94" w:rsidR="00623437" w:rsidRPr="003325D9" w:rsidRDefault="00A765A2"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765A2">
              <w:rPr>
                <w:rFonts w:cstheme="minorHAnsi"/>
                <w:i/>
                <w:sz w:val="24"/>
                <w:szCs w:val="24"/>
              </w:rPr>
              <w:t>a lot of crime in Ely after dark</w:t>
            </w:r>
          </w:p>
        </w:tc>
      </w:tr>
      <w:tr w:rsidR="00EF3A36" w:rsidRPr="003325D9" w14:paraId="1BFD33C4" w14:textId="77777777" w:rsidTr="006831F0">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797F27B9"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Disability / Health Condition</w:t>
            </w:r>
          </w:p>
        </w:tc>
        <w:tc>
          <w:tcPr>
            <w:tcW w:w="709" w:type="dxa"/>
            <w:noWrap/>
          </w:tcPr>
          <w:p w14:paraId="1E23EA68"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4</w:t>
            </w:r>
          </w:p>
        </w:tc>
        <w:tc>
          <w:tcPr>
            <w:tcW w:w="709" w:type="dxa"/>
            <w:noWrap/>
          </w:tcPr>
          <w:p w14:paraId="62E4578B"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CB3206">
              <w:rPr>
                <w:rFonts w:eastAsia="Times New Roman" w:cstheme="minorHAnsi"/>
                <w:i/>
                <w:iCs/>
                <w:color w:val="000000"/>
                <w:sz w:val="24"/>
                <w:szCs w:val="24"/>
                <w:lang w:eastAsia="en-GB"/>
              </w:rPr>
              <w:t>2.1</w:t>
            </w:r>
          </w:p>
        </w:tc>
        <w:tc>
          <w:tcPr>
            <w:tcW w:w="5670" w:type="dxa"/>
          </w:tcPr>
          <w:p w14:paraId="6CFF5F70" w14:textId="21112C62" w:rsidR="00FC00AF" w:rsidRPr="003325D9" w:rsidRDefault="00FC00AF" w:rsidP="00172C3A">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C00AF">
              <w:rPr>
                <w:rFonts w:cstheme="minorHAnsi"/>
                <w:i/>
                <w:sz w:val="24"/>
                <w:szCs w:val="24"/>
              </w:rPr>
              <w:t>I am a disabled old person</w:t>
            </w:r>
          </w:p>
        </w:tc>
      </w:tr>
      <w:tr w:rsidR="00EF3A36" w:rsidRPr="003325D9" w14:paraId="398F5694" w14:textId="77777777" w:rsidTr="006831F0">
        <w:trPr>
          <w:cnfStyle w:val="000000010000" w:firstRow="0" w:lastRow="0" w:firstColumn="0" w:lastColumn="0" w:oddVBand="0" w:evenVBand="0" w:oddHBand="0" w:evenHBand="1"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5BB7A537"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Living alone</w:t>
            </w:r>
          </w:p>
        </w:tc>
        <w:tc>
          <w:tcPr>
            <w:tcW w:w="709" w:type="dxa"/>
            <w:noWrap/>
          </w:tcPr>
          <w:p w14:paraId="2F4A25F8" w14:textId="132F808B" w:rsidR="00EF3A36" w:rsidRPr="003325D9" w:rsidRDefault="000A689A"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Pr>
                <w:rFonts w:eastAsia="Times New Roman" w:cstheme="minorHAnsi"/>
                <w:color w:val="000000"/>
                <w:sz w:val="24"/>
                <w:szCs w:val="24"/>
                <w:lang w:eastAsia="en-GB"/>
              </w:rPr>
              <w:t>4</w:t>
            </w:r>
          </w:p>
        </w:tc>
        <w:tc>
          <w:tcPr>
            <w:tcW w:w="709" w:type="dxa"/>
            <w:noWrap/>
          </w:tcPr>
          <w:p w14:paraId="4A9F5FA7" w14:textId="61D8C89B" w:rsidR="00EF3A36" w:rsidRPr="003325D9" w:rsidRDefault="000A689A"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Pr>
                <w:rFonts w:eastAsia="Times New Roman" w:cstheme="minorHAnsi"/>
                <w:i/>
                <w:iCs/>
                <w:color w:val="000000"/>
                <w:sz w:val="24"/>
                <w:szCs w:val="24"/>
                <w:lang w:eastAsia="en-GB"/>
              </w:rPr>
              <w:t>2.1</w:t>
            </w:r>
          </w:p>
        </w:tc>
        <w:tc>
          <w:tcPr>
            <w:tcW w:w="5670" w:type="dxa"/>
          </w:tcPr>
          <w:p w14:paraId="5F256B39" w14:textId="25FE25FD" w:rsidR="00EF3A36" w:rsidRPr="003325D9" w:rsidRDefault="000A689A"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A689A">
              <w:rPr>
                <w:rFonts w:cstheme="minorHAnsi"/>
                <w:i/>
                <w:sz w:val="24"/>
                <w:szCs w:val="24"/>
              </w:rPr>
              <w:t>Live alone.</w:t>
            </w:r>
          </w:p>
        </w:tc>
      </w:tr>
      <w:tr w:rsidR="00EF3A36" w:rsidRPr="003325D9" w14:paraId="2736AFDA" w14:textId="77777777" w:rsidTr="006831F0">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4AF942AF"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Past experiences</w:t>
            </w:r>
          </w:p>
        </w:tc>
        <w:tc>
          <w:tcPr>
            <w:tcW w:w="709" w:type="dxa"/>
            <w:noWrap/>
          </w:tcPr>
          <w:p w14:paraId="57800206"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3</w:t>
            </w:r>
          </w:p>
        </w:tc>
        <w:tc>
          <w:tcPr>
            <w:tcW w:w="709" w:type="dxa"/>
            <w:noWrap/>
          </w:tcPr>
          <w:p w14:paraId="64DA80D6"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CB3206">
              <w:rPr>
                <w:rFonts w:eastAsia="Times New Roman" w:cstheme="minorHAnsi"/>
                <w:i/>
                <w:iCs/>
                <w:color w:val="000000"/>
                <w:sz w:val="24"/>
                <w:szCs w:val="24"/>
                <w:lang w:eastAsia="en-GB"/>
              </w:rPr>
              <w:t>1.6</w:t>
            </w:r>
          </w:p>
        </w:tc>
        <w:tc>
          <w:tcPr>
            <w:tcW w:w="5670" w:type="dxa"/>
          </w:tcPr>
          <w:p w14:paraId="2D8D77B9" w14:textId="3B732736" w:rsidR="00EF3A36" w:rsidRPr="003325D9" w:rsidRDefault="00076D7A"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76D7A">
              <w:rPr>
                <w:rFonts w:cstheme="minorHAnsi"/>
                <w:i/>
                <w:sz w:val="24"/>
                <w:szCs w:val="24"/>
              </w:rPr>
              <w:t>Have been a victim of crime</w:t>
            </w:r>
          </w:p>
        </w:tc>
      </w:tr>
      <w:tr w:rsidR="00EF3A36" w:rsidRPr="003325D9" w14:paraId="6625E678" w14:textId="77777777" w:rsidTr="006831F0">
        <w:trPr>
          <w:cnfStyle w:val="000000010000" w:firstRow="0" w:lastRow="0" w:firstColumn="0" w:lastColumn="0" w:oddVBand="0" w:evenVBand="0" w:oddHBand="0" w:evenHBand="1"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78050825"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My age</w:t>
            </w:r>
          </w:p>
        </w:tc>
        <w:tc>
          <w:tcPr>
            <w:tcW w:w="709" w:type="dxa"/>
            <w:noWrap/>
          </w:tcPr>
          <w:p w14:paraId="74167E5B" w14:textId="77777777" w:rsidR="00EF3A36" w:rsidRPr="003325D9" w:rsidRDefault="00EF3A36"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2</w:t>
            </w:r>
          </w:p>
        </w:tc>
        <w:tc>
          <w:tcPr>
            <w:tcW w:w="709" w:type="dxa"/>
            <w:noWrap/>
          </w:tcPr>
          <w:p w14:paraId="1DFA6046" w14:textId="77777777" w:rsidR="00EF3A36" w:rsidRPr="003325D9" w:rsidRDefault="00EF3A36" w:rsidP="0049558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CB3206">
              <w:rPr>
                <w:rFonts w:eastAsia="Times New Roman" w:cstheme="minorHAnsi"/>
                <w:i/>
                <w:iCs/>
                <w:color w:val="000000"/>
                <w:sz w:val="24"/>
                <w:szCs w:val="24"/>
                <w:lang w:eastAsia="en-GB"/>
              </w:rPr>
              <w:t>1.1</w:t>
            </w:r>
          </w:p>
        </w:tc>
        <w:tc>
          <w:tcPr>
            <w:tcW w:w="5670" w:type="dxa"/>
          </w:tcPr>
          <w:p w14:paraId="294C109C" w14:textId="7ABF093C" w:rsidR="00EF3A36" w:rsidRPr="003325D9" w:rsidRDefault="00076D7A" w:rsidP="0049558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76D7A">
              <w:rPr>
                <w:rFonts w:cstheme="minorHAnsi"/>
                <w:i/>
                <w:sz w:val="24"/>
                <w:szCs w:val="24"/>
              </w:rPr>
              <w:t>Age</w:t>
            </w:r>
          </w:p>
        </w:tc>
      </w:tr>
      <w:tr w:rsidR="00EF3A36" w:rsidRPr="003325D9" w14:paraId="3E322E49" w14:textId="77777777" w:rsidTr="006831F0">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57077377"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Misc</w:t>
            </w:r>
          </w:p>
        </w:tc>
        <w:tc>
          <w:tcPr>
            <w:tcW w:w="709" w:type="dxa"/>
            <w:noWrap/>
          </w:tcPr>
          <w:p w14:paraId="53E58F52"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29</w:t>
            </w:r>
          </w:p>
        </w:tc>
        <w:tc>
          <w:tcPr>
            <w:tcW w:w="709" w:type="dxa"/>
            <w:noWrap/>
          </w:tcPr>
          <w:p w14:paraId="28B816A1" w14:textId="77777777" w:rsidR="00EF3A36" w:rsidRPr="003325D9" w:rsidRDefault="00EF3A36" w:rsidP="0049558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CB3206">
              <w:rPr>
                <w:rFonts w:eastAsia="Times New Roman" w:cstheme="minorHAnsi"/>
                <w:i/>
                <w:iCs/>
                <w:color w:val="000000"/>
                <w:sz w:val="24"/>
                <w:szCs w:val="24"/>
                <w:lang w:eastAsia="en-GB"/>
              </w:rPr>
              <w:t>15.3</w:t>
            </w:r>
          </w:p>
        </w:tc>
        <w:tc>
          <w:tcPr>
            <w:tcW w:w="5670" w:type="dxa"/>
          </w:tcPr>
          <w:p w14:paraId="32430BEA" w14:textId="77777777" w:rsidR="00EF3A36" w:rsidRDefault="00A93EAA"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93EAA">
              <w:rPr>
                <w:rFonts w:cstheme="minorHAnsi"/>
                <w:i/>
                <w:sz w:val="24"/>
                <w:szCs w:val="24"/>
              </w:rPr>
              <w:t xml:space="preserve">I am in </w:t>
            </w:r>
            <w:proofErr w:type="gramStart"/>
            <w:r w:rsidRPr="00A93EAA">
              <w:rPr>
                <w:rFonts w:cstheme="minorHAnsi"/>
                <w:i/>
                <w:sz w:val="24"/>
                <w:szCs w:val="24"/>
              </w:rPr>
              <w:t>a</w:t>
            </w:r>
            <w:proofErr w:type="gramEnd"/>
            <w:r w:rsidRPr="00A93EAA">
              <w:rPr>
                <w:rFonts w:cstheme="minorHAnsi"/>
                <w:i/>
                <w:sz w:val="24"/>
                <w:szCs w:val="24"/>
              </w:rPr>
              <w:t xml:space="preserve"> HMO, in an area with </w:t>
            </w:r>
            <w:proofErr w:type="spellStart"/>
            <w:r w:rsidRPr="00A93EAA">
              <w:rPr>
                <w:rFonts w:cstheme="minorHAnsi"/>
                <w:i/>
                <w:sz w:val="24"/>
                <w:szCs w:val="24"/>
              </w:rPr>
              <w:t>alot</w:t>
            </w:r>
            <w:proofErr w:type="spellEnd"/>
            <w:r w:rsidRPr="00A93EAA">
              <w:rPr>
                <w:rFonts w:cstheme="minorHAnsi"/>
                <w:i/>
                <w:sz w:val="24"/>
                <w:szCs w:val="24"/>
              </w:rPr>
              <w:t xml:space="preserve"> of HMOs. I don't know my neighbours</w:t>
            </w:r>
          </w:p>
          <w:p w14:paraId="05A59391" w14:textId="77777777" w:rsidR="00A93EAA" w:rsidRDefault="00AE4B6F"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E4B6F">
              <w:rPr>
                <w:rFonts w:cstheme="minorHAnsi"/>
                <w:i/>
                <w:sz w:val="24"/>
                <w:szCs w:val="24"/>
              </w:rPr>
              <w:t>Because of where I live and the people that live here and my sexuality</w:t>
            </w:r>
          </w:p>
          <w:p w14:paraId="3948F029" w14:textId="1E396A81" w:rsidR="00AE4B6F" w:rsidRPr="003325D9" w:rsidRDefault="00492A33" w:rsidP="0049558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92A33">
              <w:rPr>
                <w:rFonts w:cstheme="minorHAnsi"/>
                <w:i/>
                <w:sz w:val="24"/>
                <w:szCs w:val="24"/>
              </w:rPr>
              <w:t>The council is housing early realised prisoners in a hotel across the road from us</w:t>
            </w:r>
          </w:p>
        </w:tc>
      </w:tr>
      <w:tr w:rsidR="00EF3A36" w:rsidRPr="003325D9" w14:paraId="1985B79E" w14:textId="77777777" w:rsidTr="006831F0">
        <w:trPr>
          <w:cnfStyle w:val="010000000000" w:firstRow="0" w:lastRow="1"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262674BF" w14:textId="77777777" w:rsidR="00EF3A36" w:rsidRPr="003325D9" w:rsidRDefault="00EF3A36" w:rsidP="00495586">
            <w:pPr>
              <w:rPr>
                <w:rFonts w:eastAsia="Times New Roman" w:cstheme="minorHAnsi"/>
                <w:color w:val="000000"/>
                <w:sz w:val="24"/>
                <w:szCs w:val="24"/>
                <w:lang w:eastAsia="en-GB"/>
              </w:rPr>
            </w:pPr>
            <w:r w:rsidRPr="00CB3206">
              <w:rPr>
                <w:rFonts w:eastAsia="Times New Roman" w:cstheme="minorHAnsi"/>
                <w:color w:val="000000"/>
                <w:sz w:val="24"/>
                <w:szCs w:val="24"/>
                <w:lang w:eastAsia="en-GB"/>
              </w:rPr>
              <w:t>Total Respondents</w:t>
            </w:r>
          </w:p>
        </w:tc>
        <w:tc>
          <w:tcPr>
            <w:tcW w:w="709" w:type="dxa"/>
            <w:noWrap/>
          </w:tcPr>
          <w:p w14:paraId="2C598F24" w14:textId="77777777" w:rsidR="00EF3A36" w:rsidRPr="003325D9" w:rsidRDefault="00EF3A36" w:rsidP="00495586">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CB3206">
              <w:rPr>
                <w:rFonts w:eastAsia="Times New Roman" w:cstheme="minorHAnsi"/>
                <w:color w:val="000000"/>
                <w:sz w:val="24"/>
                <w:szCs w:val="24"/>
                <w:lang w:eastAsia="en-GB"/>
              </w:rPr>
              <w:t>190</w:t>
            </w:r>
          </w:p>
        </w:tc>
        <w:tc>
          <w:tcPr>
            <w:tcW w:w="709" w:type="dxa"/>
            <w:noWrap/>
          </w:tcPr>
          <w:p w14:paraId="02D5240F" w14:textId="77777777" w:rsidR="00EF3A36" w:rsidRPr="003325D9" w:rsidRDefault="00EF3A36" w:rsidP="00495586">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i/>
                <w:iCs/>
                <w:color w:val="000000"/>
                <w:sz w:val="24"/>
                <w:szCs w:val="24"/>
                <w:lang w:eastAsia="en-GB"/>
              </w:rPr>
            </w:pPr>
          </w:p>
        </w:tc>
        <w:tc>
          <w:tcPr>
            <w:tcW w:w="5670" w:type="dxa"/>
          </w:tcPr>
          <w:p w14:paraId="45D50DF8" w14:textId="77777777" w:rsidR="00EF3A36" w:rsidRPr="003325D9" w:rsidRDefault="00EF3A36" w:rsidP="00495586">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rFonts w:cstheme="minorHAnsi"/>
                <w:i/>
                <w:sz w:val="24"/>
                <w:szCs w:val="24"/>
              </w:rPr>
            </w:pPr>
          </w:p>
        </w:tc>
      </w:tr>
    </w:tbl>
    <w:p w14:paraId="7ABF28AC" w14:textId="42B44836" w:rsidR="00222BAB" w:rsidRPr="00BA50FD" w:rsidRDefault="00F0788A"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14C7CFC0" w14:textId="77777777" w:rsidR="006831F0" w:rsidRDefault="006831F0" w:rsidP="0004057A">
      <w:pPr>
        <w:spacing w:after="160" w:line="259" w:lineRule="auto"/>
      </w:pPr>
    </w:p>
    <w:p w14:paraId="5079C10E" w14:textId="77777777" w:rsidR="006831F0" w:rsidRDefault="006831F0" w:rsidP="006831F0">
      <w:pPr>
        <w:spacing w:after="0"/>
        <w:rPr>
          <w:sz w:val="24"/>
          <w:szCs w:val="24"/>
        </w:rPr>
      </w:pPr>
    </w:p>
    <w:p w14:paraId="5B68C4CA" w14:textId="77777777" w:rsidR="00222BAB" w:rsidRDefault="00222BAB">
      <w:pPr>
        <w:spacing w:after="160" w:line="259" w:lineRule="auto"/>
        <w:rPr>
          <w:b/>
          <w:bCs/>
          <w:sz w:val="24"/>
          <w:szCs w:val="24"/>
        </w:rPr>
      </w:pPr>
      <w:r>
        <w:rPr>
          <w:b/>
          <w:bCs/>
          <w:sz w:val="24"/>
          <w:szCs w:val="24"/>
        </w:rPr>
        <w:br w:type="page"/>
      </w:r>
    </w:p>
    <w:p w14:paraId="69F01ACA" w14:textId="12DDA0A6" w:rsidR="006831F0" w:rsidRPr="00EF3A36" w:rsidRDefault="00B50CC3" w:rsidP="006831F0">
      <w:pPr>
        <w:rPr>
          <w:b/>
          <w:bCs/>
          <w:sz w:val="24"/>
          <w:szCs w:val="24"/>
        </w:rPr>
      </w:pPr>
      <w:r>
        <w:rPr>
          <w:b/>
          <w:bCs/>
          <w:sz w:val="24"/>
          <w:szCs w:val="24"/>
        </w:rPr>
        <w:lastRenderedPageBreak/>
        <w:t>Walking in your Neighbourhood</w:t>
      </w:r>
    </w:p>
    <w:tbl>
      <w:tblPr>
        <w:tblStyle w:val="GridTable5Dark-Accent6"/>
        <w:tblW w:w="9606" w:type="dxa"/>
        <w:tblLook w:val="04E0" w:firstRow="1" w:lastRow="1" w:firstColumn="1" w:lastColumn="0" w:noHBand="0" w:noVBand="1"/>
      </w:tblPr>
      <w:tblGrid>
        <w:gridCol w:w="2518"/>
        <w:gridCol w:w="709"/>
        <w:gridCol w:w="709"/>
        <w:gridCol w:w="5670"/>
      </w:tblGrid>
      <w:tr w:rsidR="00FD7641" w:rsidRPr="003325D9" w14:paraId="2FCF55C8"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518" w:type="dxa"/>
            <w:hideMark/>
          </w:tcPr>
          <w:p w14:paraId="40F3BA5C" w14:textId="77777777" w:rsidR="00FD7641" w:rsidRPr="003325D9" w:rsidRDefault="00FD7641" w:rsidP="00150AB2">
            <w:pPr>
              <w:rPr>
                <w:rFonts w:eastAsia="Times New Roman" w:cstheme="minorHAnsi"/>
                <w:sz w:val="24"/>
                <w:szCs w:val="24"/>
                <w:lang w:eastAsia="en-GB"/>
              </w:rPr>
            </w:pPr>
            <w:r w:rsidRPr="003325D9">
              <w:rPr>
                <w:rFonts w:eastAsia="Times New Roman" w:cstheme="minorHAnsi"/>
                <w:sz w:val="24"/>
                <w:szCs w:val="24"/>
                <w:lang w:eastAsia="en-GB"/>
              </w:rPr>
              <w:t>Theme</w:t>
            </w:r>
          </w:p>
        </w:tc>
        <w:tc>
          <w:tcPr>
            <w:tcW w:w="709" w:type="dxa"/>
            <w:noWrap/>
            <w:hideMark/>
          </w:tcPr>
          <w:p w14:paraId="61412C58"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No.</w:t>
            </w:r>
          </w:p>
        </w:tc>
        <w:tc>
          <w:tcPr>
            <w:tcW w:w="709" w:type="dxa"/>
            <w:noWrap/>
            <w:hideMark/>
          </w:tcPr>
          <w:p w14:paraId="1C4F0C67"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i/>
                <w:sz w:val="24"/>
                <w:szCs w:val="24"/>
                <w:lang w:eastAsia="en-GB"/>
              </w:rPr>
            </w:pPr>
            <w:r w:rsidRPr="003325D9">
              <w:rPr>
                <w:rFonts w:eastAsia="Times New Roman" w:cstheme="minorHAnsi"/>
                <w:i/>
                <w:sz w:val="24"/>
                <w:szCs w:val="24"/>
                <w:lang w:eastAsia="en-GB"/>
              </w:rPr>
              <w:t>%</w:t>
            </w:r>
          </w:p>
        </w:tc>
        <w:tc>
          <w:tcPr>
            <w:tcW w:w="5670" w:type="dxa"/>
            <w:noWrap/>
            <w:hideMark/>
          </w:tcPr>
          <w:p w14:paraId="1F9B9C7E"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Example Comments</w:t>
            </w:r>
          </w:p>
        </w:tc>
      </w:tr>
      <w:tr w:rsidR="00BA6DB7" w:rsidRPr="003325D9" w14:paraId="52B45C3E"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401AA27D" w14:textId="324A6E6B" w:rsidR="00BA6DB7" w:rsidRPr="003325D9" w:rsidRDefault="00BA6DB7" w:rsidP="00BA6DB7">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Levels of criminal activity / Anti-Social Behaviour in the area</w:t>
            </w:r>
          </w:p>
        </w:tc>
        <w:tc>
          <w:tcPr>
            <w:tcW w:w="709" w:type="dxa"/>
            <w:noWrap/>
          </w:tcPr>
          <w:p w14:paraId="58D85E2A" w14:textId="6C7AC24E" w:rsidR="00BA6DB7" w:rsidRPr="003325D9" w:rsidRDefault="00BA6DB7" w:rsidP="00BA6DB7">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278</w:t>
            </w:r>
          </w:p>
        </w:tc>
        <w:tc>
          <w:tcPr>
            <w:tcW w:w="709" w:type="dxa"/>
            <w:noWrap/>
          </w:tcPr>
          <w:p w14:paraId="7FA15968" w14:textId="3C7D1675" w:rsidR="00BA6DB7" w:rsidRPr="003325D9" w:rsidRDefault="00BA6DB7" w:rsidP="00BA6DB7">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7B326E">
              <w:rPr>
                <w:rFonts w:eastAsia="Times New Roman" w:cstheme="minorHAnsi"/>
                <w:i/>
                <w:iCs/>
                <w:color w:val="000000"/>
                <w:sz w:val="24"/>
                <w:szCs w:val="24"/>
                <w:lang w:eastAsia="en-GB"/>
              </w:rPr>
              <w:t>42.7</w:t>
            </w:r>
          </w:p>
        </w:tc>
        <w:tc>
          <w:tcPr>
            <w:tcW w:w="5670" w:type="dxa"/>
          </w:tcPr>
          <w:p w14:paraId="107986D3" w14:textId="77777777" w:rsidR="00BA6DB7" w:rsidRDefault="00473ACB"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73ACB">
              <w:rPr>
                <w:rFonts w:cstheme="minorHAnsi"/>
                <w:i/>
                <w:sz w:val="24"/>
                <w:szCs w:val="24"/>
              </w:rPr>
              <w:t xml:space="preserve">Full of drunks, homeless, people </w:t>
            </w:r>
            <w:proofErr w:type="spellStart"/>
            <w:r w:rsidRPr="00473ACB">
              <w:rPr>
                <w:rFonts w:cstheme="minorHAnsi"/>
                <w:i/>
                <w:sz w:val="24"/>
                <w:szCs w:val="24"/>
              </w:rPr>
              <w:t>handing</w:t>
            </w:r>
            <w:proofErr w:type="spellEnd"/>
            <w:r w:rsidRPr="00473ACB">
              <w:rPr>
                <w:rFonts w:cstheme="minorHAnsi"/>
                <w:i/>
                <w:sz w:val="24"/>
                <w:szCs w:val="24"/>
              </w:rPr>
              <w:t xml:space="preserve"> around. Groups of Deliveroo type people hanging about. Speeding vehicles</w:t>
            </w:r>
          </w:p>
          <w:p w14:paraId="10A5F5F0" w14:textId="77777777" w:rsidR="00473ACB" w:rsidRDefault="00473ACB"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73ACB">
              <w:rPr>
                <w:rFonts w:cstheme="minorHAnsi"/>
                <w:i/>
                <w:sz w:val="24"/>
                <w:szCs w:val="24"/>
              </w:rPr>
              <w:t>There is a lot of crime including recent sexual assault</w:t>
            </w:r>
          </w:p>
          <w:p w14:paraId="1255F8EB" w14:textId="77777777" w:rsidR="00473ACB" w:rsidRDefault="00883B65"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83B65">
              <w:rPr>
                <w:rFonts w:cstheme="minorHAnsi"/>
                <w:i/>
                <w:sz w:val="24"/>
                <w:szCs w:val="24"/>
              </w:rPr>
              <w:t xml:space="preserve">Mugging and </w:t>
            </w:r>
            <w:proofErr w:type="spellStart"/>
            <w:r w:rsidRPr="00883B65">
              <w:rPr>
                <w:rFonts w:cstheme="minorHAnsi"/>
                <w:i/>
                <w:sz w:val="24"/>
                <w:szCs w:val="24"/>
              </w:rPr>
              <w:t>attaks</w:t>
            </w:r>
            <w:proofErr w:type="spellEnd"/>
            <w:r w:rsidRPr="00883B65">
              <w:rPr>
                <w:rFonts w:cstheme="minorHAnsi"/>
                <w:i/>
                <w:sz w:val="24"/>
                <w:szCs w:val="24"/>
              </w:rPr>
              <w:t xml:space="preserve"> are not </w:t>
            </w:r>
            <w:proofErr w:type="spellStart"/>
            <w:r w:rsidRPr="00883B65">
              <w:rPr>
                <w:rFonts w:cstheme="minorHAnsi"/>
                <w:i/>
                <w:sz w:val="24"/>
                <w:szCs w:val="24"/>
              </w:rPr>
              <w:t>uncomon</w:t>
            </w:r>
            <w:proofErr w:type="spellEnd"/>
            <w:r w:rsidRPr="00883B65">
              <w:rPr>
                <w:rFonts w:cstheme="minorHAnsi"/>
                <w:i/>
                <w:sz w:val="24"/>
                <w:szCs w:val="24"/>
              </w:rPr>
              <w:t xml:space="preserve"> in this area and I have witnessed them myself, both in </w:t>
            </w:r>
            <w:proofErr w:type="gramStart"/>
            <w:r w:rsidRPr="00883B65">
              <w:rPr>
                <w:rFonts w:cstheme="minorHAnsi"/>
                <w:i/>
                <w:sz w:val="24"/>
                <w:szCs w:val="24"/>
              </w:rPr>
              <w:t>daylight actually</w:t>
            </w:r>
            <w:proofErr w:type="gramEnd"/>
            <w:r w:rsidRPr="00883B65">
              <w:rPr>
                <w:rFonts w:cstheme="minorHAnsi"/>
                <w:i/>
                <w:sz w:val="24"/>
                <w:szCs w:val="24"/>
              </w:rPr>
              <w:t>.</w:t>
            </w:r>
          </w:p>
          <w:p w14:paraId="06CA0E3F" w14:textId="77777777" w:rsidR="00883B65" w:rsidRDefault="00883B65"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83B65">
              <w:rPr>
                <w:rFonts w:cstheme="minorHAnsi"/>
                <w:i/>
                <w:sz w:val="24"/>
                <w:szCs w:val="24"/>
              </w:rPr>
              <w:t>As the area has convicted drug dealers and rapists</w:t>
            </w:r>
          </w:p>
          <w:p w14:paraId="6023A66C" w14:textId="64FC9A56" w:rsidR="00211649" w:rsidRPr="003325D9" w:rsidRDefault="00211649"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11649">
              <w:rPr>
                <w:rFonts w:cstheme="minorHAnsi"/>
                <w:i/>
                <w:sz w:val="24"/>
                <w:szCs w:val="24"/>
              </w:rPr>
              <w:t>There is a fair bit of anti-social behaviour in the area which makes me feel unsafe in the area</w:t>
            </w:r>
          </w:p>
        </w:tc>
      </w:tr>
      <w:tr w:rsidR="00BA6DB7" w:rsidRPr="003325D9" w14:paraId="29E1C99A"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C439CA6" w14:textId="4BAB5BFC" w:rsidR="00BA6DB7" w:rsidRPr="003325D9" w:rsidRDefault="00BA6DB7" w:rsidP="00BA6DB7">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Gangs / Groups of youths / unsavour</w:t>
            </w:r>
            <w:r w:rsidRPr="007B326E">
              <w:rPr>
                <w:rFonts w:eastAsia="Times New Roman" w:cstheme="minorHAnsi"/>
                <w:b w:val="0"/>
                <w:bCs w:val="0"/>
                <w:color w:val="000000"/>
                <w:sz w:val="24"/>
                <w:szCs w:val="24"/>
                <w:lang w:eastAsia="en-GB"/>
              </w:rPr>
              <w:t>y</w:t>
            </w:r>
            <w:r w:rsidRPr="007B326E">
              <w:rPr>
                <w:rFonts w:eastAsia="Times New Roman" w:cstheme="minorHAnsi"/>
                <w:color w:val="000000"/>
                <w:sz w:val="24"/>
                <w:szCs w:val="24"/>
                <w:lang w:eastAsia="en-GB"/>
              </w:rPr>
              <w:t xml:space="preserve"> people</w:t>
            </w:r>
          </w:p>
        </w:tc>
        <w:tc>
          <w:tcPr>
            <w:tcW w:w="709" w:type="dxa"/>
            <w:noWrap/>
          </w:tcPr>
          <w:p w14:paraId="78DD7C3F" w14:textId="39C4DA66" w:rsidR="00BA6DB7" w:rsidRPr="003325D9" w:rsidRDefault="00BA6DB7" w:rsidP="00BA6DB7">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135</w:t>
            </w:r>
          </w:p>
        </w:tc>
        <w:tc>
          <w:tcPr>
            <w:tcW w:w="709" w:type="dxa"/>
            <w:noWrap/>
          </w:tcPr>
          <w:p w14:paraId="63F4651C" w14:textId="4FFB53D8" w:rsidR="00BA6DB7" w:rsidRPr="003325D9" w:rsidRDefault="00BA6DB7" w:rsidP="00BA6DB7">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7B326E">
              <w:rPr>
                <w:rFonts w:eastAsia="Times New Roman" w:cstheme="minorHAnsi"/>
                <w:i/>
                <w:iCs/>
                <w:color w:val="000000"/>
                <w:sz w:val="24"/>
                <w:szCs w:val="24"/>
                <w:lang w:eastAsia="en-GB"/>
              </w:rPr>
              <w:t>20.7</w:t>
            </w:r>
          </w:p>
        </w:tc>
        <w:tc>
          <w:tcPr>
            <w:tcW w:w="5670" w:type="dxa"/>
          </w:tcPr>
          <w:p w14:paraId="57E89A60" w14:textId="77777777" w:rsidR="00BA6DB7" w:rsidRDefault="00380088"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380088">
              <w:rPr>
                <w:rFonts w:cstheme="minorHAnsi"/>
                <w:i/>
                <w:sz w:val="24"/>
                <w:szCs w:val="24"/>
              </w:rPr>
              <w:t>Gangs of youths with aggressive dogs</w:t>
            </w:r>
          </w:p>
          <w:p w14:paraId="1CED90CF" w14:textId="77777777" w:rsidR="00380088" w:rsidRDefault="00A25367"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25367">
              <w:rPr>
                <w:rFonts w:cstheme="minorHAnsi"/>
                <w:i/>
                <w:sz w:val="24"/>
                <w:szCs w:val="24"/>
              </w:rPr>
              <w:t>Gangs of teenagers</w:t>
            </w:r>
          </w:p>
          <w:p w14:paraId="52B903C0" w14:textId="77777777" w:rsidR="00A25367" w:rsidRDefault="002F47FE"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F47FE">
              <w:rPr>
                <w:rFonts w:cstheme="minorHAnsi"/>
                <w:i/>
                <w:sz w:val="24"/>
                <w:szCs w:val="24"/>
              </w:rPr>
              <w:t>Morons who live close</w:t>
            </w:r>
          </w:p>
          <w:p w14:paraId="4FB37746" w14:textId="77777777" w:rsidR="002F47FE" w:rsidRDefault="002F47FE"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F47FE">
              <w:rPr>
                <w:rFonts w:cstheme="minorHAnsi"/>
                <w:i/>
                <w:sz w:val="24"/>
                <w:szCs w:val="24"/>
              </w:rPr>
              <w:t>The people around at the time</w:t>
            </w:r>
          </w:p>
          <w:p w14:paraId="4884CE0E" w14:textId="1265EF75" w:rsidR="002F47FE" w:rsidRPr="003325D9" w:rsidRDefault="004A3E20"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A3E20">
              <w:rPr>
                <w:rFonts w:cstheme="minorHAnsi"/>
                <w:i/>
                <w:sz w:val="24"/>
                <w:szCs w:val="24"/>
              </w:rPr>
              <w:t>More and more undesirables and out of control young people</w:t>
            </w:r>
          </w:p>
        </w:tc>
      </w:tr>
      <w:tr w:rsidR="00BA6DB7" w:rsidRPr="003325D9" w14:paraId="124B94E7"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4CB95A14" w14:textId="789C0AC1" w:rsidR="00BA6DB7" w:rsidRPr="007B326E" w:rsidRDefault="00BA6DB7" w:rsidP="00BA6DB7">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Security Issues - Poor Lighting / No CCTV / lack of Police</w:t>
            </w:r>
          </w:p>
        </w:tc>
        <w:tc>
          <w:tcPr>
            <w:tcW w:w="709" w:type="dxa"/>
            <w:noWrap/>
          </w:tcPr>
          <w:p w14:paraId="7DC19A89" w14:textId="15557EBC" w:rsidR="00BA6DB7" w:rsidRPr="007B326E" w:rsidRDefault="00BA6DB7" w:rsidP="00BA6DB7">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106</w:t>
            </w:r>
          </w:p>
        </w:tc>
        <w:tc>
          <w:tcPr>
            <w:tcW w:w="709" w:type="dxa"/>
            <w:noWrap/>
          </w:tcPr>
          <w:p w14:paraId="075281D8" w14:textId="0BEBA613" w:rsidR="00BA6DB7" w:rsidRPr="007B326E" w:rsidRDefault="00BA6DB7" w:rsidP="00BA6DB7">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16.3</w:t>
            </w:r>
          </w:p>
        </w:tc>
        <w:tc>
          <w:tcPr>
            <w:tcW w:w="5670" w:type="dxa"/>
          </w:tcPr>
          <w:p w14:paraId="4B4AB35A" w14:textId="77777777" w:rsidR="00BA6DB7" w:rsidRDefault="00BC75E9"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BC75E9">
              <w:rPr>
                <w:rFonts w:cstheme="minorHAnsi"/>
                <w:i/>
                <w:sz w:val="24"/>
                <w:szCs w:val="24"/>
              </w:rPr>
              <w:t>Asbo city around here. The kids are feral and the only time you see police is if they are driving to KFC.</w:t>
            </w:r>
          </w:p>
          <w:p w14:paraId="734455FC" w14:textId="77777777" w:rsidR="00BC75E9" w:rsidRDefault="0080329B"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0329B">
              <w:rPr>
                <w:rFonts w:cstheme="minorHAnsi"/>
                <w:i/>
                <w:sz w:val="24"/>
                <w:szCs w:val="24"/>
              </w:rPr>
              <w:t>Poor lighting and no pavement</w:t>
            </w:r>
          </w:p>
          <w:p w14:paraId="10B97718" w14:textId="77777777" w:rsidR="0080329B" w:rsidRDefault="0080329B"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0329B">
              <w:rPr>
                <w:rFonts w:cstheme="minorHAnsi"/>
                <w:i/>
                <w:sz w:val="24"/>
                <w:szCs w:val="24"/>
              </w:rPr>
              <w:t>Current lighting gives very dark shadows, you simply can’t see safely</w:t>
            </w:r>
          </w:p>
          <w:p w14:paraId="1FFE4B13" w14:textId="77777777" w:rsidR="0080329B" w:rsidRDefault="00F74B09"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74B09">
              <w:rPr>
                <w:rFonts w:cstheme="minorHAnsi"/>
                <w:i/>
                <w:sz w:val="24"/>
                <w:szCs w:val="24"/>
              </w:rPr>
              <w:t>Police letting off criminals</w:t>
            </w:r>
          </w:p>
          <w:p w14:paraId="034BE98E" w14:textId="19170D04" w:rsidR="00F74B09" w:rsidRPr="003325D9" w:rsidRDefault="00B837FD"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B837FD">
              <w:rPr>
                <w:rFonts w:cstheme="minorHAnsi"/>
                <w:i/>
                <w:sz w:val="24"/>
                <w:szCs w:val="24"/>
              </w:rPr>
              <w:t xml:space="preserve">Gangs, no </w:t>
            </w:r>
            <w:proofErr w:type="spellStart"/>
            <w:r w:rsidRPr="00B837FD">
              <w:rPr>
                <w:rFonts w:cstheme="minorHAnsi"/>
                <w:i/>
                <w:sz w:val="24"/>
                <w:szCs w:val="24"/>
              </w:rPr>
              <w:t>cctv</w:t>
            </w:r>
            <w:proofErr w:type="spellEnd"/>
            <w:r w:rsidRPr="00B837FD">
              <w:rPr>
                <w:rFonts w:cstheme="minorHAnsi"/>
                <w:i/>
                <w:sz w:val="24"/>
                <w:szCs w:val="24"/>
              </w:rPr>
              <w:t xml:space="preserve"> under subways</w:t>
            </w:r>
          </w:p>
        </w:tc>
      </w:tr>
      <w:tr w:rsidR="00BA6DB7" w:rsidRPr="003325D9" w14:paraId="0AA5A8AB"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86EE0F0" w14:textId="13D7FF34" w:rsidR="00BA6DB7" w:rsidRPr="007B326E" w:rsidRDefault="00BA6DB7" w:rsidP="00BA6DB7">
            <w:pPr>
              <w:rPr>
                <w:rFonts w:eastAsia="Times New Roman" w:cstheme="minorHAnsi"/>
                <w:b w:val="0"/>
                <w:bCs w:val="0"/>
                <w:color w:val="000000"/>
                <w:sz w:val="24"/>
                <w:szCs w:val="24"/>
                <w:lang w:eastAsia="en-GB"/>
              </w:rPr>
            </w:pPr>
            <w:r w:rsidRPr="007B326E">
              <w:rPr>
                <w:rFonts w:eastAsia="Times New Roman" w:cstheme="minorHAnsi"/>
                <w:color w:val="000000"/>
                <w:sz w:val="24"/>
                <w:szCs w:val="24"/>
                <w:lang w:eastAsia="en-GB"/>
              </w:rPr>
              <w:t>Inconsiderate Bikes / E</w:t>
            </w:r>
            <w:r w:rsidR="00F22A65">
              <w:rPr>
                <w:rFonts w:eastAsia="Times New Roman" w:cstheme="minorHAnsi"/>
                <w:color w:val="000000"/>
                <w:sz w:val="24"/>
                <w:szCs w:val="24"/>
                <w:lang w:eastAsia="en-GB"/>
              </w:rPr>
              <w:t>-</w:t>
            </w:r>
            <w:r w:rsidRPr="007B326E">
              <w:rPr>
                <w:rFonts w:eastAsia="Times New Roman" w:cstheme="minorHAnsi"/>
                <w:color w:val="000000"/>
                <w:sz w:val="24"/>
                <w:szCs w:val="24"/>
                <w:lang w:eastAsia="en-GB"/>
              </w:rPr>
              <w:t>scooters</w:t>
            </w:r>
          </w:p>
        </w:tc>
        <w:tc>
          <w:tcPr>
            <w:tcW w:w="709" w:type="dxa"/>
            <w:noWrap/>
          </w:tcPr>
          <w:p w14:paraId="20B8195A" w14:textId="2769E60D" w:rsidR="00BA6DB7" w:rsidRPr="007B326E" w:rsidRDefault="00BA6DB7" w:rsidP="00BA6DB7">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97</w:t>
            </w:r>
          </w:p>
        </w:tc>
        <w:tc>
          <w:tcPr>
            <w:tcW w:w="709" w:type="dxa"/>
            <w:noWrap/>
          </w:tcPr>
          <w:p w14:paraId="51B15415" w14:textId="24AB511F" w:rsidR="00BA6DB7" w:rsidRPr="007B326E" w:rsidRDefault="00BA6DB7" w:rsidP="00BA6DB7">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14.9</w:t>
            </w:r>
          </w:p>
        </w:tc>
        <w:tc>
          <w:tcPr>
            <w:tcW w:w="5670" w:type="dxa"/>
          </w:tcPr>
          <w:p w14:paraId="283A4B30" w14:textId="77777777" w:rsidR="00BA6DB7" w:rsidRDefault="000746DC"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746DC">
              <w:rPr>
                <w:rFonts w:cstheme="minorHAnsi"/>
                <w:i/>
                <w:sz w:val="24"/>
                <w:szCs w:val="24"/>
              </w:rPr>
              <w:t>Yobs on electric bikes and motorbikes</w:t>
            </w:r>
          </w:p>
          <w:p w14:paraId="276FF576" w14:textId="77777777" w:rsidR="000746DC" w:rsidRDefault="009C45BE"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C45BE">
              <w:rPr>
                <w:rFonts w:cstheme="minorHAnsi"/>
                <w:i/>
                <w:sz w:val="24"/>
                <w:szCs w:val="24"/>
              </w:rPr>
              <w:t>Drug runners on e-bikes</w:t>
            </w:r>
          </w:p>
          <w:p w14:paraId="6501057F" w14:textId="77777777" w:rsidR="009C45BE" w:rsidRDefault="002F793C"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F793C">
              <w:rPr>
                <w:rFonts w:cstheme="minorHAnsi"/>
                <w:i/>
                <w:sz w:val="24"/>
                <w:szCs w:val="24"/>
              </w:rPr>
              <w:t>I have been hit from behind more than once by these kids on bikes</w:t>
            </w:r>
          </w:p>
          <w:p w14:paraId="1AF380EC" w14:textId="20F5340D" w:rsidR="002F793C" w:rsidRPr="003325D9" w:rsidRDefault="002C69C9"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C69C9">
              <w:rPr>
                <w:rFonts w:cstheme="minorHAnsi"/>
                <w:i/>
                <w:sz w:val="24"/>
                <w:szCs w:val="24"/>
              </w:rPr>
              <w:t>Too many youths on electric bikes on the pavement and everywhere</w:t>
            </w:r>
          </w:p>
        </w:tc>
      </w:tr>
      <w:tr w:rsidR="00BA6DB7" w:rsidRPr="003325D9" w14:paraId="0D906917"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220B9E1C" w14:textId="781C5120" w:rsidR="00BA6DB7" w:rsidRPr="007B326E" w:rsidRDefault="00BA6DB7" w:rsidP="00BA6DB7">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After dark</w:t>
            </w:r>
          </w:p>
        </w:tc>
        <w:tc>
          <w:tcPr>
            <w:tcW w:w="709" w:type="dxa"/>
            <w:noWrap/>
          </w:tcPr>
          <w:p w14:paraId="32BD4CD9" w14:textId="71611FB0" w:rsidR="00BA6DB7" w:rsidRPr="007B326E" w:rsidRDefault="00BA6DB7" w:rsidP="00BA6DB7">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52</w:t>
            </w:r>
          </w:p>
        </w:tc>
        <w:tc>
          <w:tcPr>
            <w:tcW w:w="709" w:type="dxa"/>
            <w:noWrap/>
          </w:tcPr>
          <w:p w14:paraId="2339EEE9" w14:textId="36098A1D" w:rsidR="00BA6DB7" w:rsidRPr="007B326E" w:rsidRDefault="00BA6DB7" w:rsidP="00BA6DB7">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8.0</w:t>
            </w:r>
          </w:p>
        </w:tc>
        <w:tc>
          <w:tcPr>
            <w:tcW w:w="5670" w:type="dxa"/>
          </w:tcPr>
          <w:p w14:paraId="001E9601" w14:textId="77777777" w:rsidR="00BA6DB7" w:rsidRDefault="00C63D9F"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C63D9F">
              <w:rPr>
                <w:rFonts w:cstheme="minorHAnsi"/>
                <w:i/>
                <w:sz w:val="24"/>
                <w:szCs w:val="24"/>
              </w:rPr>
              <w:t>don't like going out in the dark</w:t>
            </w:r>
          </w:p>
          <w:p w14:paraId="04A83B82" w14:textId="77777777" w:rsidR="00C63D9F" w:rsidRDefault="007C32EA"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7C32EA">
              <w:rPr>
                <w:rFonts w:cstheme="minorHAnsi"/>
                <w:i/>
                <w:sz w:val="24"/>
                <w:szCs w:val="24"/>
              </w:rPr>
              <w:t>I feel unsafe as a woman walking at night</w:t>
            </w:r>
          </w:p>
          <w:p w14:paraId="3FC392F6" w14:textId="77777777" w:rsidR="007C32EA" w:rsidRDefault="00D53350"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53350">
              <w:rPr>
                <w:rFonts w:cstheme="minorHAnsi"/>
                <w:i/>
                <w:sz w:val="24"/>
                <w:szCs w:val="24"/>
              </w:rPr>
              <w:t>I would feel unsafe walking anywhere after dark, it's not specific to my area</w:t>
            </w:r>
          </w:p>
          <w:p w14:paraId="008F1E77" w14:textId="1730FAF3" w:rsidR="00D53350" w:rsidRPr="003325D9" w:rsidRDefault="00B53CF4"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B53CF4">
              <w:rPr>
                <w:rFonts w:cstheme="minorHAnsi"/>
                <w:i/>
                <w:sz w:val="24"/>
                <w:szCs w:val="24"/>
              </w:rPr>
              <w:t xml:space="preserve">It’s at night that the crime and the trouble </w:t>
            </w:r>
            <w:proofErr w:type="gramStart"/>
            <w:r w:rsidRPr="00B53CF4">
              <w:rPr>
                <w:rFonts w:cstheme="minorHAnsi"/>
                <w:i/>
                <w:sz w:val="24"/>
                <w:szCs w:val="24"/>
              </w:rPr>
              <w:t>starts</w:t>
            </w:r>
            <w:proofErr w:type="gramEnd"/>
          </w:p>
        </w:tc>
      </w:tr>
      <w:tr w:rsidR="00BA6DB7" w:rsidRPr="003325D9" w14:paraId="433ABF2C"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FC6D9D3" w14:textId="3FC4CD2E" w:rsidR="00BA6DB7" w:rsidRPr="007B326E" w:rsidRDefault="00BA6DB7" w:rsidP="00BA6DB7">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Due to age / disability / Gender / Ethnicity</w:t>
            </w:r>
          </w:p>
        </w:tc>
        <w:tc>
          <w:tcPr>
            <w:tcW w:w="709" w:type="dxa"/>
            <w:noWrap/>
          </w:tcPr>
          <w:p w14:paraId="5A9F2FF8" w14:textId="7C004183" w:rsidR="00BA6DB7" w:rsidRPr="007B326E" w:rsidRDefault="00BA6DB7" w:rsidP="00BA6DB7">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52</w:t>
            </w:r>
          </w:p>
        </w:tc>
        <w:tc>
          <w:tcPr>
            <w:tcW w:w="709" w:type="dxa"/>
            <w:noWrap/>
          </w:tcPr>
          <w:p w14:paraId="28001F67" w14:textId="30DE3CB2" w:rsidR="00BA6DB7" w:rsidRPr="007B326E" w:rsidRDefault="00BA6DB7" w:rsidP="00BA6DB7">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8.0</w:t>
            </w:r>
          </w:p>
        </w:tc>
        <w:tc>
          <w:tcPr>
            <w:tcW w:w="5670" w:type="dxa"/>
          </w:tcPr>
          <w:p w14:paraId="4A4D6244" w14:textId="77777777" w:rsidR="00BA6DB7" w:rsidRDefault="001D3C4A"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1D3C4A">
              <w:rPr>
                <w:rFonts w:cstheme="minorHAnsi"/>
                <w:i/>
                <w:sz w:val="24"/>
                <w:szCs w:val="24"/>
              </w:rPr>
              <w:t>I am a disabled old person</w:t>
            </w:r>
          </w:p>
          <w:p w14:paraId="435C00AD" w14:textId="77777777" w:rsidR="001D3C4A" w:rsidRDefault="00F61027"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F61027">
              <w:rPr>
                <w:rFonts w:cstheme="minorHAnsi"/>
                <w:i/>
                <w:sz w:val="24"/>
                <w:szCs w:val="24"/>
              </w:rPr>
              <w:t>I am a lone woman, violence against women has increased and women aren’t safe</w:t>
            </w:r>
          </w:p>
          <w:p w14:paraId="3B64B3E2" w14:textId="77777777" w:rsidR="00F61027" w:rsidRDefault="00E9414D"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9414D">
              <w:rPr>
                <w:rFonts w:cstheme="minorHAnsi"/>
                <w:i/>
                <w:sz w:val="24"/>
                <w:szCs w:val="24"/>
              </w:rPr>
              <w:t>I'm transgender &amp; I'm my 60's intolerance has increased in the last 12 months</w:t>
            </w:r>
          </w:p>
          <w:p w14:paraId="27C171E2" w14:textId="3E452F9F" w:rsidR="000B0D76" w:rsidRPr="003325D9" w:rsidRDefault="000B0D76" w:rsidP="00BA6DB7">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B0D76">
              <w:rPr>
                <w:rFonts w:cstheme="minorHAnsi"/>
                <w:i/>
                <w:sz w:val="24"/>
                <w:szCs w:val="24"/>
              </w:rPr>
              <w:t xml:space="preserve">I’m a </w:t>
            </w:r>
            <w:proofErr w:type="gramStart"/>
            <w:r w:rsidRPr="000B0D76">
              <w:rPr>
                <w:rFonts w:cstheme="minorHAnsi"/>
                <w:i/>
                <w:sz w:val="24"/>
                <w:szCs w:val="24"/>
              </w:rPr>
              <w:t>women of colour</w:t>
            </w:r>
            <w:proofErr w:type="gramEnd"/>
            <w:r w:rsidRPr="000B0D76">
              <w:rPr>
                <w:rFonts w:cstheme="minorHAnsi"/>
                <w:i/>
                <w:sz w:val="24"/>
                <w:szCs w:val="24"/>
              </w:rPr>
              <w:t xml:space="preserve"> and over 60</w:t>
            </w:r>
          </w:p>
        </w:tc>
      </w:tr>
      <w:tr w:rsidR="00BA6DB7" w:rsidRPr="003325D9" w14:paraId="4970FC6F"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25A4B0EE" w14:textId="0E91197A" w:rsidR="00BA6DB7" w:rsidRPr="007B326E" w:rsidRDefault="00BA6DB7" w:rsidP="00BA6DB7">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lastRenderedPageBreak/>
              <w:t xml:space="preserve">Issues with Homelessness / Begging </w:t>
            </w:r>
          </w:p>
        </w:tc>
        <w:tc>
          <w:tcPr>
            <w:tcW w:w="709" w:type="dxa"/>
            <w:noWrap/>
          </w:tcPr>
          <w:p w14:paraId="3A2458A7" w14:textId="6F8B070E" w:rsidR="00BA6DB7" w:rsidRPr="007B326E" w:rsidRDefault="00BA6DB7" w:rsidP="00BA6DB7">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36</w:t>
            </w:r>
          </w:p>
        </w:tc>
        <w:tc>
          <w:tcPr>
            <w:tcW w:w="709" w:type="dxa"/>
            <w:noWrap/>
          </w:tcPr>
          <w:p w14:paraId="1F69DADF" w14:textId="439A8498" w:rsidR="00BA6DB7" w:rsidRPr="007B326E" w:rsidRDefault="00BA6DB7" w:rsidP="00BA6DB7">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5.5</w:t>
            </w:r>
          </w:p>
        </w:tc>
        <w:tc>
          <w:tcPr>
            <w:tcW w:w="5670" w:type="dxa"/>
          </w:tcPr>
          <w:p w14:paraId="7211DA00" w14:textId="2B5B8FE3" w:rsidR="00BA6DB7" w:rsidRDefault="007E34FE" w:rsidP="00F21FF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7E34FE">
              <w:rPr>
                <w:rFonts w:cstheme="minorHAnsi"/>
                <w:i/>
                <w:sz w:val="24"/>
                <w:szCs w:val="24"/>
              </w:rPr>
              <w:t>There is a homeless centre 5 minutes away and occupants are often shouting outside or in a state of collapse</w:t>
            </w:r>
            <w:r w:rsidRPr="00F21FF2">
              <w:rPr>
                <w:rFonts w:cstheme="minorHAnsi"/>
                <w:i/>
                <w:sz w:val="24"/>
                <w:szCs w:val="24"/>
              </w:rPr>
              <w:t>.</w:t>
            </w:r>
          </w:p>
          <w:p w14:paraId="434A5D5D" w14:textId="36F2EEAF" w:rsidR="00F21FF2" w:rsidRPr="00F21FF2" w:rsidRDefault="0029466E" w:rsidP="00F21FF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9466E">
              <w:rPr>
                <w:rFonts w:cstheme="minorHAnsi"/>
                <w:i/>
                <w:sz w:val="24"/>
                <w:szCs w:val="24"/>
              </w:rPr>
              <w:t>Lots of homeless, drunken/drug takers in the local area and lots of shoplifting and aggression</w:t>
            </w:r>
          </w:p>
          <w:p w14:paraId="3AFE50DD" w14:textId="3275D49E" w:rsidR="007E34FE" w:rsidRPr="003325D9" w:rsidRDefault="00F21FF2" w:rsidP="00BA6DB7">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21FF2">
              <w:rPr>
                <w:rFonts w:cstheme="minorHAnsi"/>
                <w:i/>
                <w:sz w:val="24"/>
                <w:szCs w:val="24"/>
              </w:rPr>
              <w:t>Knifes, homeless - not homeless, drugs!</w:t>
            </w:r>
          </w:p>
        </w:tc>
      </w:tr>
      <w:tr w:rsidR="00D42A5D" w:rsidRPr="003325D9" w14:paraId="02AB9FB7"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577FD816" w14:textId="0D1AD998" w:rsidR="00D42A5D" w:rsidRPr="007B326E" w:rsidRDefault="00D42A5D" w:rsidP="00D42A5D">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Poor Maintenance - Unsteady Pavements / Hedges Overgrown</w:t>
            </w:r>
          </w:p>
        </w:tc>
        <w:tc>
          <w:tcPr>
            <w:tcW w:w="709" w:type="dxa"/>
            <w:noWrap/>
          </w:tcPr>
          <w:p w14:paraId="5E91B223" w14:textId="5A1A52D8" w:rsidR="00D42A5D" w:rsidRPr="007B326E" w:rsidRDefault="00D42A5D" w:rsidP="00D42A5D">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34</w:t>
            </w:r>
          </w:p>
        </w:tc>
        <w:tc>
          <w:tcPr>
            <w:tcW w:w="709" w:type="dxa"/>
            <w:noWrap/>
          </w:tcPr>
          <w:p w14:paraId="166BC302" w14:textId="3EE902E6" w:rsidR="00D42A5D" w:rsidRPr="007B326E" w:rsidRDefault="00D42A5D" w:rsidP="00D42A5D">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5.2</w:t>
            </w:r>
          </w:p>
        </w:tc>
        <w:tc>
          <w:tcPr>
            <w:tcW w:w="5670" w:type="dxa"/>
          </w:tcPr>
          <w:p w14:paraId="2D8D6FB0" w14:textId="77777777" w:rsidR="00D42A5D" w:rsidRDefault="00D42A5D"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25FA4">
              <w:rPr>
                <w:rFonts w:cstheme="minorHAnsi"/>
                <w:i/>
                <w:sz w:val="24"/>
                <w:szCs w:val="24"/>
              </w:rPr>
              <w:t>State of pavements making it easy to fall- too many cyclists o</w:t>
            </w:r>
            <w:r>
              <w:rPr>
                <w:rFonts w:cstheme="minorHAnsi"/>
                <w:i/>
                <w:sz w:val="24"/>
                <w:szCs w:val="24"/>
              </w:rPr>
              <w:t>n</w:t>
            </w:r>
            <w:r w:rsidRPr="00025FA4">
              <w:rPr>
                <w:rFonts w:cstheme="minorHAnsi"/>
                <w:i/>
                <w:sz w:val="24"/>
                <w:szCs w:val="24"/>
              </w:rPr>
              <w:t xml:space="preserve"> pavements</w:t>
            </w:r>
          </w:p>
          <w:p w14:paraId="57BA2890" w14:textId="77777777" w:rsidR="00D42A5D" w:rsidRDefault="00D42A5D"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F493A">
              <w:rPr>
                <w:rFonts w:cstheme="minorHAnsi"/>
                <w:i/>
                <w:sz w:val="24"/>
                <w:szCs w:val="24"/>
              </w:rPr>
              <w:t>Very dark with overgrown footpaths.</w:t>
            </w:r>
          </w:p>
          <w:p w14:paraId="3F24D27B" w14:textId="2EF7B322" w:rsidR="00D42A5D" w:rsidRPr="003325D9" w:rsidRDefault="001D7CA8"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1D7CA8">
              <w:rPr>
                <w:rFonts w:cstheme="minorHAnsi"/>
                <w:i/>
                <w:sz w:val="24"/>
                <w:szCs w:val="24"/>
              </w:rPr>
              <w:t>I</w:t>
            </w:r>
            <w:r>
              <w:rPr>
                <w:rFonts w:cstheme="minorHAnsi"/>
                <w:i/>
                <w:sz w:val="24"/>
                <w:szCs w:val="24"/>
              </w:rPr>
              <w:t>m</w:t>
            </w:r>
            <w:r w:rsidRPr="001D7CA8">
              <w:rPr>
                <w:rFonts w:cstheme="minorHAnsi"/>
                <w:i/>
                <w:sz w:val="24"/>
                <w:szCs w:val="24"/>
              </w:rPr>
              <w:t>prove the pavement, I have tripped over</w:t>
            </w:r>
            <w:r w:rsidR="00FE01EB">
              <w:rPr>
                <w:rFonts w:cstheme="minorHAnsi"/>
                <w:i/>
                <w:sz w:val="24"/>
                <w:szCs w:val="24"/>
              </w:rPr>
              <w:t xml:space="preserve"> </w:t>
            </w:r>
            <w:r w:rsidRPr="001D7CA8">
              <w:rPr>
                <w:rFonts w:cstheme="minorHAnsi"/>
                <w:i/>
                <w:sz w:val="24"/>
                <w:szCs w:val="24"/>
              </w:rPr>
              <w:t>uneven pavement several times. This is my greatest fear and main reason why I don't go at night.</w:t>
            </w:r>
          </w:p>
        </w:tc>
      </w:tr>
      <w:tr w:rsidR="00D42A5D" w:rsidRPr="003325D9" w14:paraId="72C111B9"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51201A44" w14:textId="58E9E5AA" w:rsidR="00D42A5D" w:rsidRPr="007B326E" w:rsidRDefault="00D42A5D" w:rsidP="00D42A5D">
            <w:pPr>
              <w:rPr>
                <w:rFonts w:eastAsia="Times New Roman" w:cstheme="minorHAnsi"/>
                <w:b w:val="0"/>
                <w:bCs w:val="0"/>
                <w:color w:val="000000"/>
                <w:sz w:val="24"/>
                <w:szCs w:val="24"/>
                <w:lang w:eastAsia="en-GB"/>
              </w:rPr>
            </w:pPr>
            <w:r w:rsidRPr="007B326E">
              <w:rPr>
                <w:rFonts w:eastAsia="Times New Roman" w:cstheme="minorHAnsi"/>
                <w:color w:val="000000"/>
                <w:sz w:val="24"/>
                <w:szCs w:val="24"/>
                <w:lang w:eastAsia="en-GB"/>
              </w:rPr>
              <w:t>Fear of Abuse / Sexual Harassment / Assault / Racism</w:t>
            </w:r>
          </w:p>
        </w:tc>
        <w:tc>
          <w:tcPr>
            <w:tcW w:w="709" w:type="dxa"/>
            <w:noWrap/>
          </w:tcPr>
          <w:p w14:paraId="579C823C" w14:textId="548732A7" w:rsidR="00D42A5D" w:rsidRPr="007B326E" w:rsidRDefault="00D42A5D" w:rsidP="00D42A5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22</w:t>
            </w:r>
          </w:p>
        </w:tc>
        <w:tc>
          <w:tcPr>
            <w:tcW w:w="709" w:type="dxa"/>
            <w:noWrap/>
          </w:tcPr>
          <w:p w14:paraId="2A3D2857" w14:textId="61AF0D81" w:rsidR="00D42A5D" w:rsidRPr="007B326E" w:rsidRDefault="00D42A5D" w:rsidP="00D42A5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3.4</w:t>
            </w:r>
          </w:p>
        </w:tc>
        <w:tc>
          <w:tcPr>
            <w:tcW w:w="5670" w:type="dxa"/>
          </w:tcPr>
          <w:p w14:paraId="768B266A" w14:textId="77777777" w:rsidR="00D42A5D" w:rsidRDefault="0021278C" w:rsidP="00D42A5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1278C">
              <w:rPr>
                <w:rFonts w:cstheme="minorHAnsi"/>
                <w:i/>
                <w:sz w:val="24"/>
                <w:szCs w:val="24"/>
              </w:rPr>
              <w:t xml:space="preserve">I'm new in </w:t>
            </w:r>
            <w:proofErr w:type="spellStart"/>
            <w:r w:rsidRPr="0021278C">
              <w:rPr>
                <w:rFonts w:cstheme="minorHAnsi"/>
                <w:i/>
                <w:sz w:val="24"/>
                <w:szCs w:val="24"/>
              </w:rPr>
              <w:t>Llanrumney</w:t>
            </w:r>
            <w:proofErr w:type="spellEnd"/>
            <w:r w:rsidRPr="0021278C">
              <w:rPr>
                <w:rFonts w:cstheme="minorHAnsi"/>
                <w:i/>
                <w:sz w:val="24"/>
                <w:szCs w:val="24"/>
              </w:rPr>
              <w:t xml:space="preserve">. The younger people here </w:t>
            </w:r>
            <w:proofErr w:type="gramStart"/>
            <w:r w:rsidRPr="0021278C">
              <w:rPr>
                <w:rFonts w:cstheme="minorHAnsi"/>
                <w:i/>
                <w:sz w:val="24"/>
                <w:szCs w:val="24"/>
              </w:rPr>
              <w:t>is</w:t>
            </w:r>
            <w:proofErr w:type="gramEnd"/>
            <w:r w:rsidRPr="0021278C">
              <w:rPr>
                <w:rFonts w:cstheme="minorHAnsi"/>
                <w:i/>
                <w:sz w:val="24"/>
                <w:szCs w:val="24"/>
              </w:rPr>
              <w:t xml:space="preserve"> wild. They use harsh words whenever see us outside. Too racist and hateful</w:t>
            </w:r>
          </w:p>
          <w:p w14:paraId="06568A03" w14:textId="77777777" w:rsidR="0021278C" w:rsidRDefault="0021278C" w:rsidP="00D42A5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1278C">
              <w:rPr>
                <w:rFonts w:cstheme="minorHAnsi"/>
                <w:i/>
                <w:sz w:val="24"/>
                <w:szCs w:val="24"/>
              </w:rPr>
              <w:t>Worried about bumping into creepy men</w:t>
            </w:r>
          </w:p>
          <w:p w14:paraId="074164B4" w14:textId="07BC41B1" w:rsidR="0021278C" w:rsidRPr="003325D9" w:rsidRDefault="009917ED" w:rsidP="00D42A5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917ED">
              <w:rPr>
                <w:rFonts w:cstheme="minorHAnsi"/>
                <w:i/>
                <w:sz w:val="24"/>
                <w:szCs w:val="24"/>
              </w:rPr>
              <w:t>Imagining what could happen</w:t>
            </w:r>
          </w:p>
        </w:tc>
      </w:tr>
      <w:tr w:rsidR="00D42A5D" w:rsidRPr="003325D9" w14:paraId="3041992C"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4E769B9D" w14:textId="5F9DE867" w:rsidR="00D42A5D" w:rsidRPr="007B326E" w:rsidRDefault="00D42A5D" w:rsidP="00D42A5D">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Past Experiences</w:t>
            </w:r>
          </w:p>
        </w:tc>
        <w:tc>
          <w:tcPr>
            <w:tcW w:w="709" w:type="dxa"/>
            <w:noWrap/>
          </w:tcPr>
          <w:p w14:paraId="373CB51F" w14:textId="47E992D5" w:rsidR="00D42A5D" w:rsidRPr="007B326E" w:rsidRDefault="00D42A5D" w:rsidP="00D42A5D">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16</w:t>
            </w:r>
          </w:p>
        </w:tc>
        <w:tc>
          <w:tcPr>
            <w:tcW w:w="709" w:type="dxa"/>
            <w:noWrap/>
          </w:tcPr>
          <w:p w14:paraId="2EFD2CFF" w14:textId="66B2BFEE" w:rsidR="00D42A5D" w:rsidRPr="007B326E" w:rsidRDefault="00D42A5D" w:rsidP="00D42A5D">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2.5</w:t>
            </w:r>
          </w:p>
        </w:tc>
        <w:tc>
          <w:tcPr>
            <w:tcW w:w="5670" w:type="dxa"/>
          </w:tcPr>
          <w:p w14:paraId="6DE372AA" w14:textId="77777777" w:rsidR="00D42A5D" w:rsidRDefault="00253068"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53068">
              <w:rPr>
                <w:rFonts w:cstheme="minorHAnsi"/>
                <w:i/>
                <w:sz w:val="24"/>
                <w:szCs w:val="24"/>
              </w:rPr>
              <w:t>Single woman. Makes me vulnerable.   Looked at and approached.  Easy target</w:t>
            </w:r>
          </w:p>
          <w:p w14:paraId="41B3F818" w14:textId="36670344" w:rsidR="00253068" w:rsidRPr="003325D9" w:rsidRDefault="00786EB0"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86EB0">
              <w:rPr>
                <w:rFonts w:cstheme="minorHAnsi"/>
                <w:i/>
                <w:sz w:val="24"/>
                <w:szCs w:val="24"/>
              </w:rPr>
              <w:t>I have been assaulted in the past in this neighbourhood</w:t>
            </w:r>
          </w:p>
        </w:tc>
      </w:tr>
      <w:tr w:rsidR="00D42A5D" w:rsidRPr="003325D9" w14:paraId="2FCC9231"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DEC04D4" w14:textId="56113079" w:rsidR="00D42A5D" w:rsidRPr="007B326E" w:rsidRDefault="00D42A5D" w:rsidP="00D42A5D">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Lonely / Isolated</w:t>
            </w:r>
          </w:p>
        </w:tc>
        <w:tc>
          <w:tcPr>
            <w:tcW w:w="709" w:type="dxa"/>
            <w:noWrap/>
          </w:tcPr>
          <w:p w14:paraId="3281F569" w14:textId="6C7D8784" w:rsidR="00D42A5D" w:rsidRPr="007B326E" w:rsidRDefault="00D42A5D" w:rsidP="00D42A5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12</w:t>
            </w:r>
          </w:p>
        </w:tc>
        <w:tc>
          <w:tcPr>
            <w:tcW w:w="709" w:type="dxa"/>
            <w:noWrap/>
          </w:tcPr>
          <w:p w14:paraId="3EB0800E" w14:textId="26C4D2EF" w:rsidR="00D42A5D" w:rsidRPr="007B326E" w:rsidRDefault="00D42A5D" w:rsidP="00D42A5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1.8</w:t>
            </w:r>
          </w:p>
        </w:tc>
        <w:tc>
          <w:tcPr>
            <w:tcW w:w="5670" w:type="dxa"/>
          </w:tcPr>
          <w:p w14:paraId="36BC05D4" w14:textId="77777777" w:rsidR="00D42A5D" w:rsidRDefault="00D9117B" w:rsidP="00D42A5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9117B">
              <w:rPr>
                <w:rFonts w:cstheme="minorHAnsi"/>
                <w:i/>
                <w:sz w:val="24"/>
                <w:szCs w:val="24"/>
              </w:rPr>
              <w:t>I feel nervous when walking alone</w:t>
            </w:r>
          </w:p>
          <w:p w14:paraId="30FA9F93" w14:textId="77777777" w:rsidR="00D9117B" w:rsidRDefault="00B276CD" w:rsidP="00D42A5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B276CD">
              <w:rPr>
                <w:rFonts w:cstheme="minorHAnsi"/>
                <w:i/>
                <w:sz w:val="24"/>
                <w:szCs w:val="24"/>
              </w:rPr>
              <w:t xml:space="preserve">I only feel this after dark I'm a </w:t>
            </w:r>
            <w:proofErr w:type="gramStart"/>
            <w:r w:rsidRPr="00B276CD">
              <w:rPr>
                <w:rFonts w:cstheme="minorHAnsi"/>
                <w:i/>
                <w:sz w:val="24"/>
                <w:szCs w:val="24"/>
              </w:rPr>
              <w:t>women</w:t>
            </w:r>
            <w:proofErr w:type="gramEnd"/>
            <w:r w:rsidRPr="00B276CD">
              <w:rPr>
                <w:rFonts w:cstheme="minorHAnsi"/>
                <w:i/>
                <w:sz w:val="24"/>
                <w:szCs w:val="24"/>
              </w:rPr>
              <w:t xml:space="preserve"> we always feel unsafe after dark on our own</w:t>
            </w:r>
          </w:p>
          <w:p w14:paraId="142D7ACC" w14:textId="1B9D3332" w:rsidR="00B276CD" w:rsidRPr="003325D9" w:rsidRDefault="00B7429F" w:rsidP="00D42A5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B7429F">
              <w:rPr>
                <w:rFonts w:cstheme="minorHAnsi"/>
                <w:i/>
                <w:sz w:val="24"/>
                <w:szCs w:val="24"/>
              </w:rPr>
              <w:t>It’s wooded and very isolated when on own</w:t>
            </w:r>
          </w:p>
        </w:tc>
      </w:tr>
      <w:tr w:rsidR="00D42A5D" w:rsidRPr="003325D9" w14:paraId="66BDE0C8"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20A20852" w14:textId="1D654B86" w:rsidR="00D42A5D" w:rsidRPr="007B326E" w:rsidRDefault="00D42A5D" w:rsidP="00D42A5D">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Specific Wards mentioned</w:t>
            </w:r>
          </w:p>
        </w:tc>
        <w:tc>
          <w:tcPr>
            <w:tcW w:w="709" w:type="dxa"/>
            <w:noWrap/>
          </w:tcPr>
          <w:p w14:paraId="0325E6B1" w14:textId="520F189D" w:rsidR="00D42A5D" w:rsidRPr="007B326E" w:rsidRDefault="00D42A5D" w:rsidP="00D42A5D">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11</w:t>
            </w:r>
          </w:p>
        </w:tc>
        <w:tc>
          <w:tcPr>
            <w:tcW w:w="709" w:type="dxa"/>
            <w:noWrap/>
          </w:tcPr>
          <w:p w14:paraId="600FD0EB" w14:textId="28301D12" w:rsidR="00D42A5D" w:rsidRPr="007B326E" w:rsidRDefault="00D42A5D" w:rsidP="00D42A5D">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1.7</w:t>
            </w:r>
          </w:p>
        </w:tc>
        <w:tc>
          <w:tcPr>
            <w:tcW w:w="5670" w:type="dxa"/>
          </w:tcPr>
          <w:p w14:paraId="42BE5CA1" w14:textId="77777777" w:rsidR="00D42A5D" w:rsidRDefault="00841F7D"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841F7D">
              <w:rPr>
                <w:rFonts w:cstheme="minorHAnsi"/>
                <w:i/>
                <w:sz w:val="24"/>
                <w:szCs w:val="24"/>
              </w:rPr>
              <w:t>Strange men in Cathays</w:t>
            </w:r>
          </w:p>
          <w:p w14:paraId="2A38835B" w14:textId="77777777" w:rsidR="00841F7D" w:rsidRDefault="00B06309"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B06309">
              <w:rPr>
                <w:rFonts w:cstheme="minorHAnsi"/>
                <w:i/>
                <w:sz w:val="24"/>
                <w:szCs w:val="24"/>
              </w:rPr>
              <w:t>I l</w:t>
            </w:r>
            <w:r>
              <w:rPr>
                <w:rFonts w:cstheme="minorHAnsi"/>
                <w:i/>
                <w:sz w:val="24"/>
                <w:szCs w:val="24"/>
              </w:rPr>
              <w:t>i</w:t>
            </w:r>
            <w:r w:rsidRPr="00B06309">
              <w:rPr>
                <w:rFonts w:cstheme="minorHAnsi"/>
                <w:i/>
                <w:sz w:val="24"/>
                <w:szCs w:val="24"/>
              </w:rPr>
              <w:t xml:space="preserve">ve in </w:t>
            </w:r>
            <w:proofErr w:type="spellStart"/>
            <w:r w:rsidRPr="00B06309">
              <w:rPr>
                <w:rFonts w:cstheme="minorHAnsi"/>
                <w:i/>
                <w:sz w:val="24"/>
                <w:szCs w:val="24"/>
              </w:rPr>
              <w:t>Llanedeyrn</w:t>
            </w:r>
            <w:proofErr w:type="spellEnd"/>
            <w:r w:rsidRPr="00B06309">
              <w:rPr>
                <w:rFonts w:cstheme="minorHAnsi"/>
                <w:i/>
                <w:sz w:val="24"/>
                <w:szCs w:val="24"/>
              </w:rPr>
              <w:t>, e-bikes and e-scooters drug runners everywhere</w:t>
            </w:r>
          </w:p>
          <w:p w14:paraId="59CE9F30" w14:textId="4C7E8BFE" w:rsidR="00B06309" w:rsidRPr="003325D9" w:rsidRDefault="00B06309"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B06309">
              <w:rPr>
                <w:rFonts w:cstheme="minorHAnsi"/>
                <w:i/>
                <w:sz w:val="24"/>
                <w:szCs w:val="24"/>
              </w:rPr>
              <w:t>The Roath area has deteriorated.</w:t>
            </w:r>
          </w:p>
        </w:tc>
      </w:tr>
      <w:tr w:rsidR="00D42A5D" w:rsidRPr="003325D9" w14:paraId="5827285D"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2C61F38" w14:textId="7144652E" w:rsidR="00D42A5D" w:rsidRPr="007B326E" w:rsidRDefault="00D42A5D" w:rsidP="00D42A5D">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Parking concerns / inconsiderate drivers</w:t>
            </w:r>
          </w:p>
        </w:tc>
        <w:tc>
          <w:tcPr>
            <w:tcW w:w="709" w:type="dxa"/>
            <w:noWrap/>
          </w:tcPr>
          <w:p w14:paraId="05A85EA5" w14:textId="67EA770A" w:rsidR="00D42A5D" w:rsidRPr="007B326E" w:rsidRDefault="00D42A5D" w:rsidP="00D42A5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4</w:t>
            </w:r>
          </w:p>
        </w:tc>
        <w:tc>
          <w:tcPr>
            <w:tcW w:w="709" w:type="dxa"/>
            <w:noWrap/>
          </w:tcPr>
          <w:p w14:paraId="2743955F" w14:textId="28E5B90A" w:rsidR="00D42A5D" w:rsidRPr="007B326E" w:rsidRDefault="00D42A5D" w:rsidP="00D42A5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0.6</w:t>
            </w:r>
          </w:p>
        </w:tc>
        <w:tc>
          <w:tcPr>
            <w:tcW w:w="5670" w:type="dxa"/>
          </w:tcPr>
          <w:p w14:paraId="66C6152C" w14:textId="62F798C5" w:rsidR="00D42A5D" w:rsidRPr="003325D9" w:rsidRDefault="00D42A5D" w:rsidP="00D42A5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Pr>
                <w:rFonts w:cstheme="minorHAnsi"/>
                <w:i/>
                <w:sz w:val="24"/>
                <w:szCs w:val="24"/>
              </w:rPr>
              <w:t>C</w:t>
            </w:r>
            <w:r w:rsidRPr="005A3979">
              <w:rPr>
                <w:rFonts w:cstheme="minorHAnsi"/>
                <w:i/>
                <w:sz w:val="24"/>
                <w:szCs w:val="24"/>
              </w:rPr>
              <w:t xml:space="preserve">ars parked on the pavement meaning you </w:t>
            </w:r>
            <w:proofErr w:type="gramStart"/>
            <w:r w:rsidRPr="005A3979">
              <w:rPr>
                <w:rFonts w:cstheme="minorHAnsi"/>
                <w:i/>
                <w:sz w:val="24"/>
                <w:szCs w:val="24"/>
              </w:rPr>
              <w:t>have to</w:t>
            </w:r>
            <w:proofErr w:type="gramEnd"/>
            <w:r w:rsidRPr="005A3979">
              <w:rPr>
                <w:rFonts w:cstheme="minorHAnsi"/>
                <w:i/>
                <w:sz w:val="24"/>
                <w:szCs w:val="24"/>
              </w:rPr>
              <w:t xml:space="preserve"> walk on the road</w:t>
            </w:r>
          </w:p>
        </w:tc>
      </w:tr>
      <w:tr w:rsidR="00D42A5D" w:rsidRPr="003325D9" w14:paraId="6C96DDA5"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91CCF5D" w14:textId="72C206AA" w:rsidR="00D42A5D" w:rsidRPr="007B326E" w:rsidRDefault="00D42A5D" w:rsidP="00D42A5D">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 xml:space="preserve">Misc. </w:t>
            </w:r>
          </w:p>
        </w:tc>
        <w:tc>
          <w:tcPr>
            <w:tcW w:w="709" w:type="dxa"/>
            <w:noWrap/>
          </w:tcPr>
          <w:p w14:paraId="614C236F" w14:textId="18868E30" w:rsidR="00D42A5D" w:rsidRPr="007B326E" w:rsidRDefault="00D42A5D" w:rsidP="00D42A5D">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33</w:t>
            </w:r>
          </w:p>
        </w:tc>
        <w:tc>
          <w:tcPr>
            <w:tcW w:w="709" w:type="dxa"/>
            <w:noWrap/>
          </w:tcPr>
          <w:p w14:paraId="40F854E2" w14:textId="7D098699" w:rsidR="00D42A5D" w:rsidRPr="007B326E" w:rsidRDefault="00D42A5D" w:rsidP="00D42A5D">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5.1</w:t>
            </w:r>
          </w:p>
        </w:tc>
        <w:tc>
          <w:tcPr>
            <w:tcW w:w="5670" w:type="dxa"/>
          </w:tcPr>
          <w:p w14:paraId="6066E930" w14:textId="77777777" w:rsidR="00D42A5D" w:rsidRDefault="00D42A5D"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B27021">
              <w:rPr>
                <w:rFonts w:cstheme="minorHAnsi"/>
                <w:i/>
                <w:sz w:val="24"/>
                <w:szCs w:val="24"/>
              </w:rPr>
              <w:t>A state of lawlessness.</w:t>
            </w:r>
          </w:p>
          <w:p w14:paraId="0784459F" w14:textId="77777777" w:rsidR="00D42A5D" w:rsidRDefault="00D42A5D"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DE5635">
              <w:rPr>
                <w:rFonts w:cstheme="minorHAnsi"/>
                <w:i/>
                <w:sz w:val="24"/>
                <w:szCs w:val="24"/>
              </w:rPr>
              <w:t>Just do</w:t>
            </w:r>
          </w:p>
          <w:p w14:paraId="11DD29BC" w14:textId="70BDE9A5" w:rsidR="00D42A5D" w:rsidRPr="003325D9" w:rsidRDefault="00D42A5D" w:rsidP="00D42A5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F607A">
              <w:rPr>
                <w:rFonts w:cstheme="minorHAnsi"/>
                <w:i/>
                <w:sz w:val="24"/>
                <w:szCs w:val="24"/>
              </w:rPr>
              <w:t>Not safe anywhere these days,</w:t>
            </w:r>
          </w:p>
        </w:tc>
      </w:tr>
      <w:tr w:rsidR="00D42A5D" w:rsidRPr="003325D9" w14:paraId="28741760" w14:textId="77777777" w:rsidTr="00150AB2">
        <w:trPr>
          <w:cnfStyle w:val="010000000000" w:firstRow="0" w:lastRow="1" w:firstColumn="0" w:lastColumn="0" w:oddVBand="0" w:evenVBand="0" w:oddHBand="0"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1DA54749" w14:textId="08B18B5B" w:rsidR="00D42A5D" w:rsidRPr="007B326E" w:rsidRDefault="00D42A5D" w:rsidP="00D42A5D">
            <w:pPr>
              <w:rPr>
                <w:rFonts w:eastAsia="Times New Roman" w:cstheme="minorHAnsi"/>
                <w:color w:val="000000"/>
                <w:sz w:val="24"/>
                <w:szCs w:val="24"/>
                <w:lang w:eastAsia="en-GB"/>
              </w:rPr>
            </w:pPr>
            <w:r w:rsidRPr="007B326E">
              <w:rPr>
                <w:rFonts w:eastAsia="Times New Roman" w:cstheme="minorHAnsi"/>
                <w:color w:val="000000"/>
                <w:sz w:val="24"/>
                <w:szCs w:val="24"/>
                <w:lang w:eastAsia="en-GB"/>
              </w:rPr>
              <w:t>Total Respondents</w:t>
            </w:r>
          </w:p>
        </w:tc>
        <w:tc>
          <w:tcPr>
            <w:tcW w:w="709" w:type="dxa"/>
            <w:noWrap/>
          </w:tcPr>
          <w:p w14:paraId="68AC89E4" w14:textId="1E3BCE7E" w:rsidR="00D42A5D" w:rsidRPr="007B326E" w:rsidRDefault="00D42A5D" w:rsidP="00D42A5D">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7B326E">
              <w:rPr>
                <w:rFonts w:eastAsia="Times New Roman" w:cstheme="minorHAnsi"/>
                <w:color w:val="000000"/>
                <w:sz w:val="24"/>
                <w:szCs w:val="24"/>
                <w:lang w:eastAsia="en-GB"/>
              </w:rPr>
              <w:t>651</w:t>
            </w:r>
          </w:p>
        </w:tc>
        <w:tc>
          <w:tcPr>
            <w:tcW w:w="709" w:type="dxa"/>
            <w:noWrap/>
          </w:tcPr>
          <w:p w14:paraId="3E32EFE2" w14:textId="776D8698" w:rsidR="00D42A5D" w:rsidRPr="007B326E" w:rsidRDefault="00D42A5D" w:rsidP="00D42A5D">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i/>
                <w:iCs/>
                <w:color w:val="000000"/>
                <w:sz w:val="24"/>
                <w:szCs w:val="24"/>
                <w:lang w:eastAsia="en-GB"/>
              </w:rPr>
            </w:pPr>
            <w:r w:rsidRPr="007B326E">
              <w:rPr>
                <w:rFonts w:eastAsia="Times New Roman" w:cstheme="minorHAnsi"/>
                <w:i/>
                <w:iCs/>
                <w:color w:val="000000"/>
                <w:sz w:val="24"/>
                <w:szCs w:val="24"/>
                <w:lang w:eastAsia="en-GB"/>
              </w:rPr>
              <w:t>-</w:t>
            </w:r>
          </w:p>
        </w:tc>
        <w:tc>
          <w:tcPr>
            <w:tcW w:w="5670" w:type="dxa"/>
          </w:tcPr>
          <w:p w14:paraId="432974D6" w14:textId="77777777" w:rsidR="00D42A5D" w:rsidRPr="003325D9" w:rsidRDefault="00D42A5D" w:rsidP="00D42A5D">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rFonts w:cstheme="minorHAnsi"/>
                <w:i/>
                <w:sz w:val="24"/>
                <w:szCs w:val="24"/>
              </w:rPr>
            </w:pPr>
          </w:p>
        </w:tc>
      </w:tr>
    </w:tbl>
    <w:p w14:paraId="5D5253F8" w14:textId="04844D7B" w:rsidR="00222BAB" w:rsidRPr="00BA50FD" w:rsidRDefault="00F0788A"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4088073C" w14:textId="77777777" w:rsidR="00313503" w:rsidRDefault="00313503" w:rsidP="006831F0">
      <w:pPr>
        <w:rPr>
          <w:b/>
          <w:bCs/>
          <w:sz w:val="24"/>
          <w:szCs w:val="24"/>
        </w:rPr>
      </w:pPr>
    </w:p>
    <w:p w14:paraId="736570B7" w14:textId="77777777" w:rsidR="0049198F" w:rsidRDefault="0049198F" w:rsidP="006831F0">
      <w:pPr>
        <w:rPr>
          <w:b/>
          <w:bCs/>
          <w:sz w:val="24"/>
          <w:szCs w:val="24"/>
        </w:rPr>
      </w:pPr>
    </w:p>
    <w:p w14:paraId="5EC385BD" w14:textId="77777777" w:rsidR="00222BAB" w:rsidRDefault="00222BAB">
      <w:pPr>
        <w:spacing w:after="160" w:line="259" w:lineRule="auto"/>
        <w:rPr>
          <w:b/>
          <w:bCs/>
          <w:sz w:val="24"/>
          <w:szCs w:val="24"/>
        </w:rPr>
      </w:pPr>
      <w:r>
        <w:rPr>
          <w:b/>
          <w:bCs/>
          <w:sz w:val="24"/>
          <w:szCs w:val="24"/>
        </w:rPr>
        <w:br w:type="page"/>
      </w:r>
    </w:p>
    <w:p w14:paraId="48B30803" w14:textId="66301C88" w:rsidR="00B50CC3" w:rsidRDefault="00B50CC3" w:rsidP="006831F0">
      <w:pPr>
        <w:rPr>
          <w:b/>
          <w:bCs/>
          <w:sz w:val="24"/>
          <w:szCs w:val="24"/>
        </w:rPr>
      </w:pPr>
      <w:r>
        <w:rPr>
          <w:b/>
          <w:bCs/>
          <w:sz w:val="24"/>
          <w:szCs w:val="24"/>
        </w:rPr>
        <w:lastRenderedPageBreak/>
        <w:t>Walking in the City Centre</w:t>
      </w:r>
    </w:p>
    <w:tbl>
      <w:tblPr>
        <w:tblStyle w:val="GridTable5Dark-Accent6"/>
        <w:tblW w:w="9606" w:type="dxa"/>
        <w:tblLook w:val="04E0" w:firstRow="1" w:lastRow="1" w:firstColumn="1" w:lastColumn="0" w:noHBand="0" w:noVBand="1"/>
      </w:tblPr>
      <w:tblGrid>
        <w:gridCol w:w="2462"/>
        <w:gridCol w:w="765"/>
        <w:gridCol w:w="709"/>
        <w:gridCol w:w="5670"/>
      </w:tblGrid>
      <w:tr w:rsidR="00FD7641" w:rsidRPr="003325D9" w14:paraId="2E92964E" w14:textId="77777777" w:rsidTr="00621554">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62" w:type="dxa"/>
            <w:hideMark/>
          </w:tcPr>
          <w:p w14:paraId="224375D3" w14:textId="77777777" w:rsidR="00FD7641" w:rsidRPr="003325D9" w:rsidRDefault="00FD7641" w:rsidP="00150AB2">
            <w:pPr>
              <w:rPr>
                <w:rFonts w:eastAsia="Times New Roman" w:cstheme="minorHAnsi"/>
                <w:sz w:val="24"/>
                <w:szCs w:val="24"/>
                <w:lang w:eastAsia="en-GB"/>
              </w:rPr>
            </w:pPr>
            <w:r w:rsidRPr="003325D9">
              <w:rPr>
                <w:rFonts w:eastAsia="Times New Roman" w:cstheme="minorHAnsi"/>
                <w:sz w:val="24"/>
                <w:szCs w:val="24"/>
                <w:lang w:eastAsia="en-GB"/>
              </w:rPr>
              <w:t>Theme</w:t>
            </w:r>
          </w:p>
        </w:tc>
        <w:tc>
          <w:tcPr>
            <w:tcW w:w="765" w:type="dxa"/>
            <w:noWrap/>
            <w:hideMark/>
          </w:tcPr>
          <w:p w14:paraId="110BDA2D"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No.</w:t>
            </w:r>
          </w:p>
        </w:tc>
        <w:tc>
          <w:tcPr>
            <w:tcW w:w="709" w:type="dxa"/>
            <w:noWrap/>
            <w:hideMark/>
          </w:tcPr>
          <w:p w14:paraId="0EBD9E82"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i/>
                <w:sz w:val="24"/>
                <w:szCs w:val="24"/>
                <w:lang w:eastAsia="en-GB"/>
              </w:rPr>
            </w:pPr>
            <w:r w:rsidRPr="003325D9">
              <w:rPr>
                <w:rFonts w:eastAsia="Times New Roman" w:cstheme="minorHAnsi"/>
                <w:i/>
                <w:sz w:val="24"/>
                <w:szCs w:val="24"/>
                <w:lang w:eastAsia="en-GB"/>
              </w:rPr>
              <w:t>%</w:t>
            </w:r>
          </w:p>
        </w:tc>
        <w:tc>
          <w:tcPr>
            <w:tcW w:w="5670" w:type="dxa"/>
            <w:noWrap/>
            <w:hideMark/>
          </w:tcPr>
          <w:p w14:paraId="1B769082"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Example Comments</w:t>
            </w:r>
          </w:p>
        </w:tc>
      </w:tr>
      <w:tr w:rsidR="00094595" w:rsidRPr="003325D9" w14:paraId="7833C52C" w14:textId="77777777" w:rsidTr="00621554">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489D0853" w14:textId="1ACFD2D2" w:rsidR="00094595" w:rsidRPr="003325D9"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Levels of criminal activity / Anti-Social Behaviour in the area</w:t>
            </w:r>
          </w:p>
        </w:tc>
        <w:tc>
          <w:tcPr>
            <w:tcW w:w="765" w:type="dxa"/>
            <w:noWrap/>
          </w:tcPr>
          <w:p w14:paraId="4B5537C3" w14:textId="31D7777D" w:rsidR="00094595" w:rsidRPr="003325D9"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533</w:t>
            </w:r>
          </w:p>
        </w:tc>
        <w:tc>
          <w:tcPr>
            <w:tcW w:w="709" w:type="dxa"/>
            <w:noWrap/>
          </w:tcPr>
          <w:p w14:paraId="1F4904FD" w14:textId="320FCEE7" w:rsidR="00094595" w:rsidRPr="003325D9"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49198F">
              <w:rPr>
                <w:rFonts w:eastAsia="Times New Roman" w:cstheme="minorHAnsi"/>
                <w:i/>
                <w:iCs/>
                <w:color w:val="000000"/>
                <w:sz w:val="24"/>
                <w:szCs w:val="24"/>
                <w:lang w:eastAsia="en-GB"/>
              </w:rPr>
              <w:t>50.9</w:t>
            </w:r>
          </w:p>
        </w:tc>
        <w:tc>
          <w:tcPr>
            <w:tcW w:w="5670" w:type="dxa"/>
          </w:tcPr>
          <w:p w14:paraId="023139BE"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D54DD">
              <w:rPr>
                <w:rFonts w:cstheme="minorHAnsi"/>
                <w:i/>
                <w:sz w:val="24"/>
                <w:szCs w:val="24"/>
              </w:rPr>
              <w:t>Lot of drunk people that show antisocial behaviours</w:t>
            </w:r>
          </w:p>
          <w:p w14:paraId="3580E565"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658C1">
              <w:rPr>
                <w:rFonts w:cstheme="minorHAnsi"/>
                <w:i/>
                <w:sz w:val="24"/>
                <w:szCs w:val="24"/>
              </w:rPr>
              <w:t>Homelessness and antisocial behaviour</w:t>
            </w:r>
          </w:p>
          <w:p w14:paraId="2CED3673"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658C1">
              <w:rPr>
                <w:rFonts w:cstheme="minorHAnsi"/>
                <w:i/>
                <w:sz w:val="24"/>
                <w:szCs w:val="24"/>
              </w:rPr>
              <w:t>Lots of drug addicts begging.</w:t>
            </w:r>
          </w:p>
          <w:p w14:paraId="234EB3B2"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8035B">
              <w:rPr>
                <w:rFonts w:cstheme="minorHAnsi"/>
                <w:i/>
                <w:sz w:val="24"/>
                <w:szCs w:val="24"/>
              </w:rPr>
              <w:t xml:space="preserve">Sometimes there is anti-social </w:t>
            </w:r>
            <w:proofErr w:type="spellStart"/>
            <w:r w:rsidRPr="00E8035B">
              <w:rPr>
                <w:rFonts w:cstheme="minorHAnsi"/>
                <w:i/>
                <w:sz w:val="24"/>
                <w:szCs w:val="24"/>
              </w:rPr>
              <w:t>behavior</w:t>
            </w:r>
            <w:proofErr w:type="spellEnd"/>
            <w:r w:rsidRPr="00E8035B">
              <w:rPr>
                <w:rFonts w:cstheme="minorHAnsi"/>
                <w:i/>
                <w:sz w:val="24"/>
                <w:szCs w:val="24"/>
              </w:rPr>
              <w:t>. There have been incidents of crime in the past. I think this would be the same anywhere though.</w:t>
            </w:r>
          </w:p>
          <w:p w14:paraId="4F512CE2" w14:textId="24D30986" w:rsidR="00094595" w:rsidRPr="003325D9" w:rsidRDefault="00621554" w:rsidP="00094595">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8035B">
              <w:rPr>
                <w:rFonts w:cstheme="minorHAnsi"/>
                <w:i/>
                <w:sz w:val="24"/>
                <w:szCs w:val="24"/>
              </w:rPr>
              <w:t xml:space="preserve">High numbers of incidents of visible </w:t>
            </w:r>
            <w:r w:rsidR="00160602" w:rsidRPr="00E8035B">
              <w:rPr>
                <w:rFonts w:cstheme="minorHAnsi"/>
                <w:i/>
                <w:sz w:val="24"/>
                <w:szCs w:val="24"/>
              </w:rPr>
              <w:t>anti-social</w:t>
            </w:r>
            <w:r w:rsidRPr="00E8035B">
              <w:rPr>
                <w:rFonts w:cstheme="minorHAnsi"/>
                <w:i/>
                <w:sz w:val="24"/>
                <w:szCs w:val="24"/>
              </w:rPr>
              <w:t xml:space="preserve"> behaviour</w:t>
            </w:r>
          </w:p>
        </w:tc>
      </w:tr>
      <w:tr w:rsidR="00094595" w:rsidRPr="003325D9" w14:paraId="1655ED5D" w14:textId="77777777" w:rsidTr="00621554">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7520187A" w14:textId="23813B40" w:rsidR="00094595" w:rsidRPr="003325D9"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 xml:space="preserve">Homeless / Beggers </w:t>
            </w:r>
          </w:p>
        </w:tc>
        <w:tc>
          <w:tcPr>
            <w:tcW w:w="765" w:type="dxa"/>
            <w:noWrap/>
          </w:tcPr>
          <w:p w14:paraId="6B57E4F2" w14:textId="2FCADD18" w:rsidR="00094595" w:rsidRPr="003325D9"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371</w:t>
            </w:r>
          </w:p>
        </w:tc>
        <w:tc>
          <w:tcPr>
            <w:tcW w:w="709" w:type="dxa"/>
            <w:noWrap/>
          </w:tcPr>
          <w:p w14:paraId="25F71605" w14:textId="1490A934" w:rsidR="00094595" w:rsidRPr="003325D9"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49198F">
              <w:rPr>
                <w:rFonts w:eastAsia="Times New Roman" w:cstheme="minorHAnsi"/>
                <w:i/>
                <w:iCs/>
                <w:color w:val="000000"/>
                <w:sz w:val="24"/>
                <w:szCs w:val="24"/>
                <w:lang w:eastAsia="en-GB"/>
              </w:rPr>
              <w:t>35.4</w:t>
            </w:r>
          </w:p>
        </w:tc>
        <w:tc>
          <w:tcPr>
            <w:tcW w:w="5670" w:type="dxa"/>
          </w:tcPr>
          <w:p w14:paraId="564113E0"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21554">
              <w:rPr>
                <w:rFonts w:cstheme="minorHAnsi"/>
                <w:i/>
                <w:sz w:val="24"/>
                <w:szCs w:val="24"/>
              </w:rPr>
              <w:t xml:space="preserve">Lots of beggars in Queen Street and The Hayes asking for money or causing a ruckus, some of them are </w:t>
            </w:r>
            <w:proofErr w:type="spellStart"/>
            <w:r w:rsidRPr="00621554">
              <w:rPr>
                <w:rFonts w:cstheme="minorHAnsi"/>
                <w:i/>
                <w:sz w:val="24"/>
                <w:szCs w:val="24"/>
              </w:rPr>
              <w:t>agressive</w:t>
            </w:r>
            <w:proofErr w:type="spellEnd"/>
            <w:r w:rsidRPr="00621554">
              <w:rPr>
                <w:rFonts w:cstheme="minorHAnsi"/>
                <w:i/>
                <w:sz w:val="24"/>
                <w:szCs w:val="24"/>
              </w:rPr>
              <w:t>.</w:t>
            </w:r>
          </w:p>
          <w:p w14:paraId="279DDBE0"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21554">
              <w:rPr>
                <w:rFonts w:cstheme="minorHAnsi"/>
                <w:i/>
                <w:sz w:val="24"/>
                <w:szCs w:val="24"/>
              </w:rPr>
              <w:t xml:space="preserve">too </w:t>
            </w:r>
            <w:proofErr w:type="spellStart"/>
            <w:r w:rsidRPr="00621554">
              <w:rPr>
                <w:rFonts w:cstheme="minorHAnsi"/>
                <w:i/>
                <w:sz w:val="24"/>
                <w:szCs w:val="24"/>
              </w:rPr>
              <w:t>may</w:t>
            </w:r>
            <w:proofErr w:type="spellEnd"/>
            <w:r w:rsidRPr="00621554">
              <w:rPr>
                <w:rFonts w:cstheme="minorHAnsi"/>
                <w:i/>
                <w:sz w:val="24"/>
                <w:szCs w:val="24"/>
              </w:rPr>
              <w:t xml:space="preserve"> </w:t>
            </w:r>
            <w:proofErr w:type="spellStart"/>
            <w:r w:rsidRPr="00621554">
              <w:rPr>
                <w:rFonts w:cstheme="minorHAnsi"/>
                <w:i/>
                <w:sz w:val="24"/>
                <w:szCs w:val="24"/>
              </w:rPr>
              <w:t>beggers</w:t>
            </w:r>
            <w:proofErr w:type="spellEnd"/>
            <w:r w:rsidRPr="00621554">
              <w:rPr>
                <w:rFonts w:cstheme="minorHAnsi"/>
                <w:i/>
                <w:sz w:val="24"/>
                <w:szCs w:val="24"/>
              </w:rPr>
              <w:t xml:space="preserve"> and rough sleepers</w:t>
            </w:r>
          </w:p>
          <w:p w14:paraId="78F67265" w14:textId="77777777" w:rsidR="00621554" w:rsidRDefault="009D55F7"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D55F7">
              <w:rPr>
                <w:rFonts w:cstheme="minorHAnsi"/>
                <w:i/>
                <w:sz w:val="24"/>
                <w:szCs w:val="24"/>
              </w:rPr>
              <w:t>There is aggressive begging, open drug dealing and regular fight involving drunk down and outs.</w:t>
            </w:r>
          </w:p>
          <w:p w14:paraId="0804394C" w14:textId="77777777" w:rsidR="009D55F7" w:rsidRDefault="009D55F7"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D55F7">
              <w:rPr>
                <w:rFonts w:cstheme="minorHAnsi"/>
                <w:i/>
                <w:sz w:val="24"/>
                <w:szCs w:val="24"/>
              </w:rPr>
              <w:t>So many homeless.</w:t>
            </w:r>
          </w:p>
          <w:p w14:paraId="13148C45" w14:textId="2F0030F3" w:rsidR="00094595" w:rsidRPr="003325D9" w:rsidRDefault="00160602" w:rsidP="00094595">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160602">
              <w:rPr>
                <w:rFonts w:cstheme="minorHAnsi"/>
                <w:i/>
                <w:sz w:val="24"/>
                <w:szCs w:val="24"/>
              </w:rPr>
              <w:t>Homeless people and drug users make me nervous and set the wrong tone</w:t>
            </w:r>
          </w:p>
        </w:tc>
      </w:tr>
      <w:tr w:rsidR="00094595" w:rsidRPr="003325D9" w14:paraId="78BF1FF6" w14:textId="77777777" w:rsidTr="00621554">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316A9477" w14:textId="573A242A"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Cyclist / E-scooters</w:t>
            </w:r>
          </w:p>
        </w:tc>
        <w:tc>
          <w:tcPr>
            <w:tcW w:w="765" w:type="dxa"/>
            <w:noWrap/>
          </w:tcPr>
          <w:p w14:paraId="60CE632F" w14:textId="6C8A4C93"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161</w:t>
            </w:r>
          </w:p>
        </w:tc>
        <w:tc>
          <w:tcPr>
            <w:tcW w:w="709" w:type="dxa"/>
            <w:noWrap/>
          </w:tcPr>
          <w:p w14:paraId="68BFE6A0" w14:textId="10A8A422"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15.4</w:t>
            </w:r>
          </w:p>
        </w:tc>
        <w:tc>
          <w:tcPr>
            <w:tcW w:w="5670" w:type="dxa"/>
          </w:tcPr>
          <w:p w14:paraId="3B8959C8"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54514">
              <w:rPr>
                <w:rFonts w:cstheme="minorHAnsi"/>
                <w:i/>
                <w:sz w:val="24"/>
                <w:szCs w:val="24"/>
              </w:rPr>
              <w:t>Cyclists riding through city centre, especially delivery cyclists</w:t>
            </w:r>
          </w:p>
          <w:p w14:paraId="5138035D"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10BBF">
              <w:rPr>
                <w:rFonts w:cstheme="minorHAnsi"/>
                <w:i/>
                <w:sz w:val="24"/>
                <w:szCs w:val="24"/>
              </w:rPr>
              <w:t>Bicycles on pavements</w:t>
            </w:r>
          </w:p>
          <w:p w14:paraId="0B0EFD95"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10BBF">
              <w:rPr>
                <w:rFonts w:cstheme="minorHAnsi"/>
                <w:i/>
                <w:sz w:val="24"/>
                <w:szCs w:val="24"/>
              </w:rPr>
              <w:t xml:space="preserve">Cyclists, particularly </w:t>
            </w:r>
            <w:proofErr w:type="spellStart"/>
            <w:r w:rsidRPr="00F10BBF">
              <w:rPr>
                <w:rFonts w:cstheme="minorHAnsi"/>
                <w:i/>
                <w:sz w:val="24"/>
                <w:szCs w:val="24"/>
              </w:rPr>
              <w:t>motoirised</w:t>
            </w:r>
            <w:proofErr w:type="spellEnd"/>
            <w:r w:rsidRPr="00F10BBF">
              <w:rPr>
                <w:rFonts w:cstheme="minorHAnsi"/>
                <w:i/>
                <w:sz w:val="24"/>
                <w:szCs w:val="24"/>
              </w:rPr>
              <w:t>/electric</w:t>
            </w:r>
          </w:p>
          <w:p w14:paraId="24FF7F30" w14:textId="5DB7A7E6" w:rsidR="00094595" w:rsidRPr="003325D9" w:rsidRDefault="00621554" w:rsidP="00094595">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10BBF">
              <w:rPr>
                <w:rFonts w:cstheme="minorHAnsi"/>
                <w:i/>
                <w:sz w:val="24"/>
                <w:szCs w:val="24"/>
              </w:rPr>
              <w:t>Too many cyclists using the pedestrian areas and at high speed.</w:t>
            </w:r>
          </w:p>
        </w:tc>
      </w:tr>
      <w:tr w:rsidR="00094595" w:rsidRPr="003325D9" w14:paraId="5C3FA248" w14:textId="77777777" w:rsidTr="00621554">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3808C296" w14:textId="4D65A831"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 xml:space="preserve">Feels unsafe at </w:t>
            </w:r>
            <w:r w:rsidR="00621554" w:rsidRPr="0049198F">
              <w:rPr>
                <w:rFonts w:eastAsia="Times New Roman" w:cstheme="minorHAnsi"/>
                <w:color w:val="000000"/>
                <w:sz w:val="24"/>
                <w:szCs w:val="24"/>
                <w:lang w:eastAsia="en-GB"/>
              </w:rPr>
              <w:t>nighttime</w:t>
            </w:r>
          </w:p>
        </w:tc>
        <w:tc>
          <w:tcPr>
            <w:tcW w:w="765" w:type="dxa"/>
            <w:noWrap/>
          </w:tcPr>
          <w:p w14:paraId="431DB947" w14:textId="3E00F4FD"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90</w:t>
            </w:r>
          </w:p>
        </w:tc>
        <w:tc>
          <w:tcPr>
            <w:tcW w:w="709" w:type="dxa"/>
            <w:noWrap/>
          </w:tcPr>
          <w:p w14:paraId="6659A8E4" w14:textId="45C35325"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8.6</w:t>
            </w:r>
          </w:p>
        </w:tc>
        <w:tc>
          <w:tcPr>
            <w:tcW w:w="5670" w:type="dxa"/>
          </w:tcPr>
          <w:p w14:paraId="60B2DAFD"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853906">
              <w:rPr>
                <w:rFonts w:cstheme="minorHAnsi"/>
                <w:i/>
                <w:sz w:val="24"/>
                <w:szCs w:val="24"/>
              </w:rPr>
              <w:t>At night because of the unsavoury behaviour of certain people</w:t>
            </w:r>
          </w:p>
          <w:p w14:paraId="712A8F35"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9696E">
              <w:rPr>
                <w:rFonts w:cstheme="minorHAnsi"/>
                <w:i/>
                <w:sz w:val="24"/>
                <w:szCs w:val="24"/>
              </w:rPr>
              <w:t xml:space="preserve">Only late at night. There are a lot of people with substance misuse issues in the centre and while I don't judge </w:t>
            </w:r>
            <w:proofErr w:type="gramStart"/>
            <w:r w:rsidRPr="0059696E">
              <w:rPr>
                <w:rFonts w:cstheme="minorHAnsi"/>
                <w:i/>
                <w:sz w:val="24"/>
                <w:szCs w:val="24"/>
              </w:rPr>
              <w:t>them</w:t>
            </w:r>
            <w:proofErr w:type="gramEnd"/>
            <w:r w:rsidRPr="0059696E">
              <w:rPr>
                <w:rFonts w:cstheme="minorHAnsi"/>
                <w:i/>
                <w:sz w:val="24"/>
                <w:szCs w:val="24"/>
              </w:rPr>
              <w:t xml:space="preserve"> I do fear that their behaviour can be unpredictable.  Lack of </w:t>
            </w:r>
            <w:proofErr w:type="spellStart"/>
            <w:r w:rsidRPr="0059696E">
              <w:rPr>
                <w:rFonts w:cstheme="minorHAnsi"/>
                <w:i/>
                <w:sz w:val="24"/>
                <w:szCs w:val="24"/>
              </w:rPr>
              <w:t>adaquate</w:t>
            </w:r>
            <w:proofErr w:type="spellEnd"/>
            <w:r w:rsidRPr="0059696E">
              <w:rPr>
                <w:rFonts w:cstheme="minorHAnsi"/>
                <w:i/>
                <w:sz w:val="24"/>
                <w:szCs w:val="24"/>
              </w:rPr>
              <w:t xml:space="preserve"> support services is the real issue.</w:t>
            </w:r>
          </w:p>
          <w:p w14:paraId="18B11357" w14:textId="29F39C0B" w:rsidR="00094595" w:rsidRPr="003325D9" w:rsidRDefault="00621554" w:rsidP="00094595">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1566A2">
              <w:rPr>
                <w:rFonts w:cstheme="minorHAnsi"/>
                <w:i/>
                <w:sz w:val="24"/>
                <w:szCs w:val="24"/>
              </w:rPr>
              <w:t>Intimidating at night</w:t>
            </w:r>
          </w:p>
        </w:tc>
      </w:tr>
      <w:tr w:rsidR="00094595" w:rsidRPr="003325D9" w14:paraId="3DBB2746" w14:textId="77777777" w:rsidTr="00621554">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4EA6F644" w14:textId="4FDE8CFC"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 xml:space="preserve">Gangs / Large Crowds </w:t>
            </w:r>
          </w:p>
        </w:tc>
        <w:tc>
          <w:tcPr>
            <w:tcW w:w="765" w:type="dxa"/>
            <w:noWrap/>
          </w:tcPr>
          <w:p w14:paraId="76425FFF" w14:textId="27D3703F"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79</w:t>
            </w:r>
          </w:p>
        </w:tc>
        <w:tc>
          <w:tcPr>
            <w:tcW w:w="709" w:type="dxa"/>
            <w:noWrap/>
          </w:tcPr>
          <w:p w14:paraId="6B69BCE9" w14:textId="7585EC69"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7.5</w:t>
            </w:r>
          </w:p>
        </w:tc>
        <w:tc>
          <w:tcPr>
            <w:tcW w:w="5670" w:type="dxa"/>
          </w:tcPr>
          <w:p w14:paraId="05B972E8"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8232F">
              <w:rPr>
                <w:rFonts w:cstheme="minorHAnsi"/>
                <w:i/>
                <w:sz w:val="24"/>
                <w:szCs w:val="24"/>
              </w:rPr>
              <w:t>The people hanging around on the corners and by the shops can sometimes make you feel nervous and uneasy</w:t>
            </w:r>
          </w:p>
          <w:p w14:paraId="542F307D"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8232F">
              <w:rPr>
                <w:rFonts w:cstheme="minorHAnsi"/>
                <w:i/>
                <w:sz w:val="24"/>
                <w:szCs w:val="24"/>
              </w:rPr>
              <w:t>Because there are large groups hanging around, some are quite rowdy. I hate to say begging is rife as I feel sorry for them, but it can be intimidating, especially when they have had drugs or alcohol.</w:t>
            </w:r>
          </w:p>
          <w:p w14:paraId="52811979" w14:textId="13622E26" w:rsidR="00094595" w:rsidRPr="003325D9" w:rsidRDefault="00621554" w:rsidP="00094595">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94302">
              <w:rPr>
                <w:rFonts w:cstheme="minorHAnsi"/>
                <w:i/>
                <w:sz w:val="24"/>
                <w:szCs w:val="24"/>
              </w:rPr>
              <w:t>Crowds jostling</w:t>
            </w:r>
          </w:p>
        </w:tc>
      </w:tr>
      <w:tr w:rsidR="00094595" w:rsidRPr="003325D9" w14:paraId="73C4D56D" w14:textId="77777777" w:rsidTr="00621554">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31F7D004" w14:textId="7A20BED9"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lastRenderedPageBreak/>
              <w:t xml:space="preserve">Lack of police resource &amp; presence </w:t>
            </w:r>
          </w:p>
        </w:tc>
        <w:tc>
          <w:tcPr>
            <w:tcW w:w="765" w:type="dxa"/>
            <w:noWrap/>
          </w:tcPr>
          <w:p w14:paraId="0AF3F210" w14:textId="6FCDB8C5"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77</w:t>
            </w:r>
          </w:p>
        </w:tc>
        <w:tc>
          <w:tcPr>
            <w:tcW w:w="709" w:type="dxa"/>
            <w:noWrap/>
          </w:tcPr>
          <w:p w14:paraId="4B9A03AA" w14:textId="42365AB2"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7.4</w:t>
            </w:r>
          </w:p>
        </w:tc>
        <w:tc>
          <w:tcPr>
            <w:tcW w:w="5670" w:type="dxa"/>
          </w:tcPr>
          <w:p w14:paraId="433354B6" w14:textId="6BB7750F"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8F34FF">
              <w:rPr>
                <w:rFonts w:cstheme="minorHAnsi"/>
                <w:i/>
                <w:sz w:val="24"/>
                <w:szCs w:val="24"/>
              </w:rPr>
              <w:t>No visible police presence</w:t>
            </w:r>
          </w:p>
          <w:p w14:paraId="00BAEC56"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F665F">
              <w:rPr>
                <w:rFonts w:cstheme="minorHAnsi"/>
                <w:i/>
                <w:sz w:val="24"/>
                <w:szCs w:val="24"/>
              </w:rPr>
              <w:t xml:space="preserve">Drug </w:t>
            </w:r>
            <w:proofErr w:type="gramStart"/>
            <w:r w:rsidRPr="006F665F">
              <w:rPr>
                <w:rFonts w:cstheme="minorHAnsi"/>
                <w:i/>
                <w:sz w:val="24"/>
                <w:szCs w:val="24"/>
              </w:rPr>
              <w:t>users</w:t>
            </w:r>
            <w:proofErr w:type="gramEnd"/>
            <w:r w:rsidRPr="006F665F">
              <w:rPr>
                <w:rFonts w:cstheme="minorHAnsi"/>
                <w:i/>
                <w:sz w:val="24"/>
                <w:szCs w:val="24"/>
              </w:rPr>
              <w:t xml:space="preserve"> paradise no police presence and hobby bobbies who can't do anything</w:t>
            </w:r>
          </w:p>
          <w:p w14:paraId="6E8B5EE8" w14:textId="6C4BF04F" w:rsidR="00094595" w:rsidRPr="003325D9" w:rsidRDefault="00621554" w:rsidP="00094595">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220C5">
              <w:rPr>
                <w:rFonts w:cstheme="minorHAnsi"/>
                <w:i/>
                <w:sz w:val="24"/>
                <w:szCs w:val="24"/>
              </w:rPr>
              <w:t>Can be rowdy at times, never see any police on the beat</w:t>
            </w:r>
          </w:p>
        </w:tc>
      </w:tr>
      <w:tr w:rsidR="00094595" w:rsidRPr="003325D9" w14:paraId="751421F8" w14:textId="77777777" w:rsidTr="00621554">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4C5467F5" w14:textId="20681757" w:rsidR="00094595" w:rsidRPr="0049198F" w:rsidRDefault="00094595" w:rsidP="00094595">
            <w:pPr>
              <w:rPr>
                <w:rFonts w:eastAsia="Times New Roman" w:cstheme="minorHAnsi"/>
                <w:b w:val="0"/>
                <w:bCs w:val="0"/>
                <w:color w:val="000000"/>
                <w:sz w:val="24"/>
                <w:szCs w:val="24"/>
                <w:lang w:eastAsia="en-GB"/>
              </w:rPr>
            </w:pPr>
            <w:r w:rsidRPr="0049198F">
              <w:rPr>
                <w:rFonts w:eastAsia="Times New Roman" w:cstheme="minorHAnsi"/>
                <w:color w:val="000000"/>
                <w:sz w:val="24"/>
                <w:szCs w:val="24"/>
                <w:lang w:eastAsia="en-GB"/>
              </w:rPr>
              <w:t xml:space="preserve">General Public </w:t>
            </w:r>
          </w:p>
        </w:tc>
        <w:tc>
          <w:tcPr>
            <w:tcW w:w="765" w:type="dxa"/>
            <w:noWrap/>
          </w:tcPr>
          <w:p w14:paraId="5D24FFF6" w14:textId="54541BFA"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37</w:t>
            </w:r>
          </w:p>
        </w:tc>
        <w:tc>
          <w:tcPr>
            <w:tcW w:w="709" w:type="dxa"/>
            <w:noWrap/>
          </w:tcPr>
          <w:p w14:paraId="6F7C7806" w14:textId="39C22894"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3.5</w:t>
            </w:r>
          </w:p>
        </w:tc>
        <w:tc>
          <w:tcPr>
            <w:tcW w:w="5670" w:type="dxa"/>
          </w:tcPr>
          <w:p w14:paraId="75C78814"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D5EB0">
              <w:rPr>
                <w:rFonts w:cstheme="minorHAnsi"/>
                <w:i/>
                <w:sz w:val="24"/>
                <w:szCs w:val="24"/>
              </w:rPr>
              <w:t>Just the amount of people and the possibility that they have medical or substance abuse issues</w:t>
            </w:r>
          </w:p>
          <w:p w14:paraId="15158175" w14:textId="51FC8205" w:rsidR="00094595" w:rsidRPr="003325D9" w:rsidRDefault="00621554" w:rsidP="00094595">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53906">
              <w:rPr>
                <w:rFonts w:cstheme="minorHAnsi"/>
                <w:i/>
                <w:sz w:val="24"/>
                <w:szCs w:val="24"/>
              </w:rPr>
              <w:t xml:space="preserve">too many unsavoury </w:t>
            </w:r>
            <w:proofErr w:type="spellStart"/>
            <w:r w:rsidRPr="00853906">
              <w:rPr>
                <w:rFonts w:cstheme="minorHAnsi"/>
                <w:i/>
                <w:sz w:val="24"/>
                <w:szCs w:val="24"/>
              </w:rPr>
              <w:t>charecters</w:t>
            </w:r>
            <w:proofErr w:type="spellEnd"/>
            <w:r w:rsidRPr="00853906">
              <w:rPr>
                <w:rFonts w:cstheme="minorHAnsi"/>
                <w:i/>
                <w:sz w:val="24"/>
                <w:szCs w:val="24"/>
              </w:rPr>
              <w:t xml:space="preserve"> watching and hanging about. police have limited power to move on</w:t>
            </w:r>
          </w:p>
        </w:tc>
      </w:tr>
      <w:tr w:rsidR="00094595" w:rsidRPr="003325D9" w14:paraId="0BE32EC6" w14:textId="77777777" w:rsidTr="00621554">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7ABA7A53" w14:textId="7B2FA4DA"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Area has deteriorated / feels rundown</w:t>
            </w:r>
          </w:p>
        </w:tc>
        <w:tc>
          <w:tcPr>
            <w:tcW w:w="765" w:type="dxa"/>
            <w:noWrap/>
          </w:tcPr>
          <w:p w14:paraId="5EF3C221" w14:textId="2368EE89"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37</w:t>
            </w:r>
          </w:p>
        </w:tc>
        <w:tc>
          <w:tcPr>
            <w:tcW w:w="709" w:type="dxa"/>
            <w:noWrap/>
          </w:tcPr>
          <w:p w14:paraId="486B4F1E" w14:textId="0B93B2AC"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3.5</w:t>
            </w:r>
          </w:p>
        </w:tc>
        <w:tc>
          <w:tcPr>
            <w:tcW w:w="5670" w:type="dxa"/>
          </w:tcPr>
          <w:p w14:paraId="35F6657E"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56420">
              <w:rPr>
                <w:rFonts w:cstheme="minorHAnsi"/>
                <w:i/>
                <w:sz w:val="24"/>
                <w:szCs w:val="24"/>
              </w:rPr>
              <w:t>city centre is dirty and has homeless beggars</w:t>
            </w:r>
          </w:p>
          <w:p w14:paraId="57C717A6" w14:textId="1C6AEC6F" w:rsidR="00094595" w:rsidRPr="003325D9" w:rsidRDefault="00621554" w:rsidP="00094595">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9057A">
              <w:rPr>
                <w:rFonts w:cstheme="minorHAnsi"/>
                <w:i/>
                <w:sz w:val="24"/>
                <w:szCs w:val="24"/>
              </w:rPr>
              <w:t xml:space="preserve">Just a horrible place to walk through... empty shops... homeless (not their fault)...random </w:t>
            </w:r>
            <w:proofErr w:type="spellStart"/>
            <w:r w:rsidRPr="0099057A">
              <w:rPr>
                <w:rFonts w:cstheme="minorHAnsi"/>
                <w:i/>
                <w:sz w:val="24"/>
                <w:szCs w:val="24"/>
              </w:rPr>
              <w:t>aggresive</w:t>
            </w:r>
            <w:proofErr w:type="spellEnd"/>
            <w:r w:rsidRPr="0099057A">
              <w:rPr>
                <w:rFonts w:cstheme="minorHAnsi"/>
                <w:i/>
                <w:sz w:val="24"/>
                <w:szCs w:val="24"/>
              </w:rPr>
              <w:t xml:space="preserve"> people and incidents </w:t>
            </w:r>
            <w:r>
              <w:rPr>
                <w:rFonts w:cstheme="minorHAnsi"/>
                <w:i/>
                <w:sz w:val="24"/>
                <w:szCs w:val="24"/>
              </w:rPr>
              <w:t>…</w:t>
            </w:r>
          </w:p>
        </w:tc>
      </w:tr>
      <w:tr w:rsidR="00094595" w:rsidRPr="003325D9" w14:paraId="43BE7578" w14:textId="77777777" w:rsidTr="00621554">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62AA478D" w14:textId="4227454D"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 xml:space="preserve">More </w:t>
            </w:r>
            <w:r w:rsidR="00621554" w:rsidRPr="0049198F">
              <w:rPr>
                <w:rFonts w:eastAsia="Times New Roman" w:cstheme="minorHAnsi"/>
                <w:color w:val="000000"/>
                <w:sz w:val="24"/>
                <w:szCs w:val="24"/>
                <w:lang w:eastAsia="en-GB"/>
              </w:rPr>
              <w:t>vulnerabl</w:t>
            </w:r>
            <w:r w:rsidR="00621554" w:rsidRPr="00656420">
              <w:rPr>
                <w:rFonts w:eastAsia="Times New Roman" w:cstheme="minorHAnsi"/>
                <w:color w:val="000000"/>
                <w:sz w:val="24"/>
                <w:szCs w:val="24"/>
                <w:lang w:eastAsia="en-GB"/>
              </w:rPr>
              <w:t>e</w:t>
            </w:r>
            <w:r w:rsidRPr="0049198F">
              <w:rPr>
                <w:rFonts w:eastAsia="Times New Roman" w:cstheme="minorHAnsi"/>
                <w:color w:val="000000"/>
                <w:sz w:val="24"/>
                <w:szCs w:val="24"/>
                <w:lang w:eastAsia="en-GB"/>
              </w:rPr>
              <w:t xml:space="preserve"> as a female</w:t>
            </w:r>
          </w:p>
        </w:tc>
        <w:tc>
          <w:tcPr>
            <w:tcW w:w="765" w:type="dxa"/>
            <w:noWrap/>
          </w:tcPr>
          <w:p w14:paraId="3987CA55" w14:textId="2326F77D"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22</w:t>
            </w:r>
          </w:p>
        </w:tc>
        <w:tc>
          <w:tcPr>
            <w:tcW w:w="709" w:type="dxa"/>
            <w:noWrap/>
          </w:tcPr>
          <w:p w14:paraId="2969FE1D" w14:textId="28F128B0"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2.1</w:t>
            </w:r>
          </w:p>
        </w:tc>
        <w:tc>
          <w:tcPr>
            <w:tcW w:w="5670" w:type="dxa"/>
          </w:tcPr>
          <w:p w14:paraId="4435725B"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922D5">
              <w:rPr>
                <w:rFonts w:cstheme="minorHAnsi"/>
                <w:i/>
                <w:sz w:val="24"/>
                <w:szCs w:val="24"/>
              </w:rPr>
              <w:t>Because I am a woman walking on my own</w:t>
            </w:r>
          </w:p>
          <w:p w14:paraId="62467334" w14:textId="7C8B8F4F" w:rsidR="00094595" w:rsidRPr="003325D9" w:rsidRDefault="00621554" w:rsidP="00094595">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56420">
              <w:rPr>
                <w:rFonts w:cstheme="minorHAnsi"/>
                <w:i/>
                <w:sz w:val="24"/>
                <w:szCs w:val="24"/>
              </w:rPr>
              <w:t>Only in the dark, because I am a woman.</w:t>
            </w:r>
          </w:p>
        </w:tc>
      </w:tr>
      <w:tr w:rsidR="00621554" w:rsidRPr="003325D9" w14:paraId="73EFF571" w14:textId="77777777" w:rsidTr="00621554">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4194CD5E" w14:textId="1B5A82EF" w:rsidR="00621554" w:rsidRPr="0049198F" w:rsidRDefault="00621554" w:rsidP="00621554">
            <w:pPr>
              <w:rPr>
                <w:rFonts w:eastAsia="Times New Roman" w:cstheme="minorHAnsi"/>
                <w:color w:val="000000"/>
                <w:sz w:val="24"/>
                <w:szCs w:val="24"/>
                <w:lang w:eastAsia="en-GB"/>
              </w:rPr>
            </w:pPr>
            <w:r>
              <w:rPr>
                <w:rFonts w:eastAsia="Times New Roman" w:cstheme="minorHAnsi"/>
                <w:color w:val="000000"/>
                <w:sz w:val="24"/>
                <w:szCs w:val="24"/>
                <w:lang w:eastAsia="en-GB"/>
              </w:rPr>
              <w:t>Poor Lighting</w:t>
            </w:r>
          </w:p>
        </w:tc>
        <w:tc>
          <w:tcPr>
            <w:tcW w:w="765" w:type="dxa"/>
            <w:noWrap/>
          </w:tcPr>
          <w:p w14:paraId="049776A1" w14:textId="7937E331" w:rsidR="00621554" w:rsidRPr="0049198F" w:rsidRDefault="00621554" w:rsidP="00621554">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Pr>
                <w:rFonts w:eastAsia="Times New Roman" w:cstheme="minorHAnsi"/>
                <w:color w:val="000000"/>
                <w:sz w:val="24"/>
                <w:szCs w:val="24"/>
                <w:lang w:eastAsia="en-GB"/>
              </w:rPr>
              <w:t>22</w:t>
            </w:r>
          </w:p>
        </w:tc>
        <w:tc>
          <w:tcPr>
            <w:tcW w:w="709" w:type="dxa"/>
            <w:noWrap/>
          </w:tcPr>
          <w:p w14:paraId="41AEAC0B" w14:textId="739341DB" w:rsidR="00621554" w:rsidRPr="0049198F" w:rsidRDefault="00621554" w:rsidP="00621554">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Pr>
                <w:rFonts w:eastAsia="Times New Roman" w:cstheme="minorHAnsi"/>
                <w:i/>
                <w:iCs/>
                <w:color w:val="000000"/>
                <w:sz w:val="24"/>
                <w:szCs w:val="24"/>
                <w:lang w:eastAsia="en-GB"/>
              </w:rPr>
              <w:t>2.1</w:t>
            </w:r>
          </w:p>
        </w:tc>
        <w:tc>
          <w:tcPr>
            <w:tcW w:w="5670" w:type="dxa"/>
          </w:tcPr>
          <w:p w14:paraId="206ED396"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77914">
              <w:rPr>
                <w:rFonts w:cstheme="minorHAnsi"/>
                <w:i/>
                <w:sz w:val="24"/>
                <w:szCs w:val="24"/>
              </w:rPr>
              <w:t>Not well lit, doesn’t feel safe for a woman alone, dodgy people hanging around</w:t>
            </w:r>
          </w:p>
          <w:p w14:paraId="650B0C9E" w14:textId="4D31CFE2" w:rsidR="00621554" w:rsidRPr="005922D5"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77914">
              <w:rPr>
                <w:rFonts w:cstheme="minorHAnsi"/>
                <w:i/>
                <w:sz w:val="24"/>
                <w:szCs w:val="24"/>
              </w:rPr>
              <w:t>There are very dark places with little lighting.</w:t>
            </w:r>
          </w:p>
        </w:tc>
      </w:tr>
      <w:tr w:rsidR="00094595" w:rsidRPr="003325D9" w14:paraId="40AE7EDF" w14:textId="77777777" w:rsidTr="00621554">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744841A7" w14:textId="0290FDCE" w:rsidR="00094595" w:rsidRPr="0049198F" w:rsidRDefault="00621554"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Disruptive</w:t>
            </w:r>
            <w:r w:rsidR="00094595" w:rsidRPr="0049198F">
              <w:rPr>
                <w:rFonts w:eastAsia="Times New Roman" w:cstheme="minorHAnsi"/>
                <w:color w:val="000000"/>
                <w:sz w:val="24"/>
                <w:szCs w:val="24"/>
                <w:lang w:eastAsia="en-GB"/>
              </w:rPr>
              <w:t xml:space="preserve"> / Intimidating Youths </w:t>
            </w:r>
          </w:p>
        </w:tc>
        <w:tc>
          <w:tcPr>
            <w:tcW w:w="765" w:type="dxa"/>
            <w:noWrap/>
          </w:tcPr>
          <w:p w14:paraId="130B9872" w14:textId="7512D646"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21</w:t>
            </w:r>
          </w:p>
        </w:tc>
        <w:tc>
          <w:tcPr>
            <w:tcW w:w="709" w:type="dxa"/>
            <w:noWrap/>
          </w:tcPr>
          <w:p w14:paraId="3EE41785" w14:textId="6EB325D4"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2.0</w:t>
            </w:r>
          </w:p>
        </w:tc>
        <w:tc>
          <w:tcPr>
            <w:tcW w:w="5670" w:type="dxa"/>
          </w:tcPr>
          <w:p w14:paraId="4E9B1914"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93604">
              <w:rPr>
                <w:rFonts w:cstheme="minorHAnsi"/>
                <w:i/>
                <w:sz w:val="24"/>
                <w:szCs w:val="24"/>
              </w:rPr>
              <w:t>Overly boisterous and/or intoxicated young people</w:t>
            </w:r>
          </w:p>
          <w:p w14:paraId="4F671571" w14:textId="5A2E0E76" w:rsidR="00094595" w:rsidRPr="003325D9" w:rsidRDefault="00621554" w:rsidP="00094595">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D5EB0">
              <w:rPr>
                <w:rFonts w:cstheme="minorHAnsi"/>
                <w:i/>
                <w:sz w:val="24"/>
                <w:szCs w:val="24"/>
              </w:rPr>
              <w:t xml:space="preserve">Cardiff is full of youths up to no good after dark and </w:t>
            </w:r>
            <w:proofErr w:type="spellStart"/>
            <w:r w:rsidRPr="008D5EB0">
              <w:rPr>
                <w:rFonts w:cstheme="minorHAnsi"/>
                <w:i/>
                <w:sz w:val="24"/>
                <w:szCs w:val="24"/>
              </w:rPr>
              <w:t>its</w:t>
            </w:r>
            <w:proofErr w:type="spellEnd"/>
            <w:r w:rsidRPr="008D5EB0">
              <w:rPr>
                <w:rFonts w:cstheme="minorHAnsi"/>
                <w:i/>
                <w:sz w:val="24"/>
                <w:szCs w:val="24"/>
              </w:rPr>
              <w:t xml:space="preserve"> not well lit</w:t>
            </w:r>
          </w:p>
        </w:tc>
      </w:tr>
      <w:tr w:rsidR="00094595" w:rsidRPr="003325D9" w14:paraId="3931BEA1" w14:textId="77777777" w:rsidTr="00621554">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5700F33C" w14:textId="2825B267" w:rsidR="00094595" w:rsidRPr="0049198F" w:rsidRDefault="00621554"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Past experience</w:t>
            </w:r>
            <w:r w:rsidRPr="0049198F">
              <w:rPr>
                <w:rFonts w:eastAsia="Times New Roman" w:cstheme="minorHAnsi"/>
                <w:b w:val="0"/>
                <w:bCs w:val="0"/>
                <w:color w:val="000000"/>
                <w:sz w:val="24"/>
                <w:szCs w:val="24"/>
                <w:lang w:eastAsia="en-GB"/>
              </w:rPr>
              <w:t>s</w:t>
            </w:r>
          </w:p>
        </w:tc>
        <w:tc>
          <w:tcPr>
            <w:tcW w:w="765" w:type="dxa"/>
            <w:noWrap/>
          </w:tcPr>
          <w:p w14:paraId="5A80253A" w14:textId="5723B1C2"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20</w:t>
            </w:r>
          </w:p>
        </w:tc>
        <w:tc>
          <w:tcPr>
            <w:tcW w:w="709" w:type="dxa"/>
            <w:noWrap/>
          </w:tcPr>
          <w:p w14:paraId="01211983" w14:textId="0F6736EC"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1.9</w:t>
            </w:r>
          </w:p>
        </w:tc>
        <w:tc>
          <w:tcPr>
            <w:tcW w:w="5670" w:type="dxa"/>
          </w:tcPr>
          <w:p w14:paraId="6852AEAD"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614CA">
              <w:rPr>
                <w:rFonts w:cstheme="minorHAnsi"/>
                <w:i/>
                <w:sz w:val="24"/>
                <w:szCs w:val="24"/>
              </w:rPr>
              <w:t>I've been approached by drunken people</w:t>
            </w:r>
          </w:p>
          <w:p w14:paraId="6DDC583B" w14:textId="728ABDC2" w:rsidR="00094595" w:rsidRPr="003325D9" w:rsidRDefault="00621554" w:rsidP="00094595">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614CA">
              <w:rPr>
                <w:rFonts w:cstheme="minorHAnsi"/>
                <w:i/>
                <w:sz w:val="24"/>
                <w:szCs w:val="24"/>
              </w:rPr>
              <w:t>Aggressive behaviour in some areas - I've been verbally abused and witnessed other abuse</w:t>
            </w:r>
          </w:p>
        </w:tc>
      </w:tr>
      <w:tr w:rsidR="00094595" w:rsidRPr="003325D9" w14:paraId="7E4EDA03" w14:textId="77777777" w:rsidTr="00621554">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674923FC" w14:textId="320E8FDD"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 xml:space="preserve">Age / Heath Reasons </w:t>
            </w:r>
          </w:p>
        </w:tc>
        <w:tc>
          <w:tcPr>
            <w:tcW w:w="765" w:type="dxa"/>
            <w:noWrap/>
          </w:tcPr>
          <w:p w14:paraId="7BF66C36" w14:textId="73B1E4FA"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18</w:t>
            </w:r>
          </w:p>
        </w:tc>
        <w:tc>
          <w:tcPr>
            <w:tcW w:w="709" w:type="dxa"/>
            <w:noWrap/>
          </w:tcPr>
          <w:p w14:paraId="37A24283" w14:textId="0AAA46E8"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1.7</w:t>
            </w:r>
          </w:p>
        </w:tc>
        <w:tc>
          <w:tcPr>
            <w:tcW w:w="5670" w:type="dxa"/>
          </w:tcPr>
          <w:p w14:paraId="305716F2"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77441D">
              <w:rPr>
                <w:rFonts w:cstheme="minorHAnsi"/>
                <w:i/>
                <w:sz w:val="24"/>
                <w:szCs w:val="24"/>
              </w:rPr>
              <w:t>I am old and have poor mobility</w:t>
            </w:r>
          </w:p>
          <w:p w14:paraId="66DE6ED5" w14:textId="7256F2E5" w:rsidR="00094595" w:rsidRPr="003325D9" w:rsidRDefault="00621554" w:rsidP="00094595">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922D5">
              <w:rPr>
                <w:rFonts w:cstheme="minorHAnsi"/>
                <w:i/>
                <w:sz w:val="24"/>
                <w:szCs w:val="24"/>
              </w:rPr>
              <w:t>it's an age thing</w:t>
            </w:r>
          </w:p>
        </w:tc>
      </w:tr>
      <w:tr w:rsidR="00094595" w:rsidRPr="003325D9" w14:paraId="1F599876" w14:textId="77777777" w:rsidTr="00621554">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423771B5" w14:textId="4B3AA2F6"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Poorly Maintained / Unsteady Pavements</w:t>
            </w:r>
          </w:p>
        </w:tc>
        <w:tc>
          <w:tcPr>
            <w:tcW w:w="765" w:type="dxa"/>
            <w:noWrap/>
          </w:tcPr>
          <w:p w14:paraId="6411F356" w14:textId="238A84C5"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16</w:t>
            </w:r>
          </w:p>
        </w:tc>
        <w:tc>
          <w:tcPr>
            <w:tcW w:w="709" w:type="dxa"/>
            <w:noWrap/>
          </w:tcPr>
          <w:p w14:paraId="1FB10821" w14:textId="14144566"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1.5</w:t>
            </w:r>
          </w:p>
        </w:tc>
        <w:tc>
          <w:tcPr>
            <w:tcW w:w="5670" w:type="dxa"/>
          </w:tcPr>
          <w:p w14:paraId="01D6CD65"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22F7D">
              <w:rPr>
                <w:rFonts w:cstheme="minorHAnsi"/>
                <w:i/>
                <w:sz w:val="24"/>
                <w:szCs w:val="24"/>
              </w:rPr>
              <w:t>The pavements are very bad, and I am afraid of falling.</w:t>
            </w:r>
          </w:p>
          <w:p w14:paraId="6591A451" w14:textId="4A16739E" w:rsidR="00094595" w:rsidRPr="003325D9" w:rsidRDefault="00621554" w:rsidP="00094595">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93E75">
              <w:rPr>
                <w:rFonts w:cstheme="minorHAnsi"/>
                <w:i/>
                <w:sz w:val="24"/>
                <w:szCs w:val="24"/>
              </w:rPr>
              <w:t>Poor condition of surfaces</w:t>
            </w:r>
          </w:p>
        </w:tc>
      </w:tr>
      <w:tr w:rsidR="00094595" w:rsidRPr="003325D9" w14:paraId="277D516E" w14:textId="77777777" w:rsidTr="00621554">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176AACC9" w14:textId="20E06122"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Fear of Racial Abuse / Sexual Harassment / Assault</w:t>
            </w:r>
          </w:p>
        </w:tc>
        <w:tc>
          <w:tcPr>
            <w:tcW w:w="765" w:type="dxa"/>
            <w:noWrap/>
          </w:tcPr>
          <w:p w14:paraId="72735084" w14:textId="3F284EC2"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13</w:t>
            </w:r>
          </w:p>
        </w:tc>
        <w:tc>
          <w:tcPr>
            <w:tcW w:w="709" w:type="dxa"/>
            <w:noWrap/>
          </w:tcPr>
          <w:p w14:paraId="4CE4CC51" w14:textId="08623A57"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1.2</w:t>
            </w:r>
          </w:p>
        </w:tc>
        <w:tc>
          <w:tcPr>
            <w:tcW w:w="5670" w:type="dxa"/>
          </w:tcPr>
          <w:p w14:paraId="79387FBF"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45235">
              <w:rPr>
                <w:rFonts w:cstheme="minorHAnsi"/>
                <w:i/>
                <w:sz w:val="24"/>
                <w:szCs w:val="24"/>
              </w:rPr>
              <w:t>Racial discrimination</w:t>
            </w:r>
          </w:p>
          <w:p w14:paraId="79AB8867"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45235">
              <w:rPr>
                <w:rFonts w:cstheme="minorHAnsi"/>
                <w:i/>
                <w:sz w:val="24"/>
                <w:szCs w:val="24"/>
              </w:rPr>
              <w:t>Sexual harassment</w:t>
            </w:r>
          </w:p>
          <w:p w14:paraId="007F1CB7" w14:textId="1AB1B9E4" w:rsidR="00094595" w:rsidRPr="003325D9" w:rsidRDefault="00621554" w:rsidP="00094595">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45235">
              <w:rPr>
                <w:rFonts w:cstheme="minorHAnsi"/>
                <w:i/>
                <w:sz w:val="24"/>
                <w:szCs w:val="24"/>
              </w:rPr>
              <w:t>Potential homophobia and misogyny</w:t>
            </w:r>
          </w:p>
        </w:tc>
      </w:tr>
      <w:tr w:rsidR="00094595" w:rsidRPr="003325D9" w14:paraId="1DF1B07F" w14:textId="77777777" w:rsidTr="00621554">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51DA6C24" w14:textId="5C0CC024"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Generally not a safe place</w:t>
            </w:r>
          </w:p>
        </w:tc>
        <w:tc>
          <w:tcPr>
            <w:tcW w:w="765" w:type="dxa"/>
            <w:noWrap/>
          </w:tcPr>
          <w:p w14:paraId="43738329" w14:textId="70341445"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10</w:t>
            </w:r>
          </w:p>
        </w:tc>
        <w:tc>
          <w:tcPr>
            <w:tcW w:w="709" w:type="dxa"/>
            <w:noWrap/>
          </w:tcPr>
          <w:p w14:paraId="417B8CD1" w14:textId="18FA8A30"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1.0</w:t>
            </w:r>
          </w:p>
        </w:tc>
        <w:tc>
          <w:tcPr>
            <w:tcW w:w="5670" w:type="dxa"/>
          </w:tcPr>
          <w:p w14:paraId="6AE73F77"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27640">
              <w:rPr>
                <w:rFonts w:cstheme="minorHAnsi"/>
                <w:i/>
                <w:sz w:val="24"/>
                <w:szCs w:val="24"/>
              </w:rPr>
              <w:t>It's rough.</w:t>
            </w:r>
          </w:p>
          <w:p w14:paraId="3BD60E5C" w14:textId="2D922A45" w:rsidR="00094595" w:rsidRPr="003325D9" w:rsidRDefault="00621554" w:rsidP="00094595">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27640">
              <w:rPr>
                <w:rFonts w:cstheme="minorHAnsi"/>
                <w:i/>
                <w:sz w:val="24"/>
                <w:szCs w:val="24"/>
              </w:rPr>
              <w:t>It’s terrifying</w:t>
            </w:r>
          </w:p>
        </w:tc>
      </w:tr>
      <w:tr w:rsidR="00094595" w:rsidRPr="003325D9" w14:paraId="1A6AE96C" w14:textId="77777777" w:rsidTr="00621554">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20DA8075" w14:textId="12899427"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Foreign Nationals</w:t>
            </w:r>
          </w:p>
        </w:tc>
        <w:tc>
          <w:tcPr>
            <w:tcW w:w="765" w:type="dxa"/>
            <w:noWrap/>
          </w:tcPr>
          <w:p w14:paraId="797ECB90" w14:textId="43054D52"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7</w:t>
            </w:r>
          </w:p>
        </w:tc>
        <w:tc>
          <w:tcPr>
            <w:tcW w:w="709" w:type="dxa"/>
            <w:noWrap/>
          </w:tcPr>
          <w:p w14:paraId="105442F5" w14:textId="3D74229F"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0.7</w:t>
            </w:r>
          </w:p>
        </w:tc>
        <w:tc>
          <w:tcPr>
            <w:tcW w:w="5670" w:type="dxa"/>
          </w:tcPr>
          <w:p w14:paraId="5211883E" w14:textId="77777777"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C401F">
              <w:rPr>
                <w:rFonts w:cstheme="minorHAnsi"/>
                <w:i/>
                <w:sz w:val="24"/>
                <w:szCs w:val="24"/>
              </w:rPr>
              <w:t>Too many foreign people</w:t>
            </w:r>
          </w:p>
          <w:p w14:paraId="0B997D5C" w14:textId="51A5FB26" w:rsidR="00094595" w:rsidRPr="003325D9" w:rsidRDefault="00621554" w:rsidP="00094595">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C401F">
              <w:rPr>
                <w:rFonts w:cstheme="minorHAnsi"/>
                <w:i/>
                <w:sz w:val="24"/>
                <w:szCs w:val="24"/>
              </w:rPr>
              <w:t>All the illegal immigrants</w:t>
            </w:r>
          </w:p>
        </w:tc>
      </w:tr>
      <w:tr w:rsidR="00094595" w:rsidRPr="003325D9" w14:paraId="45587879" w14:textId="77777777" w:rsidTr="00621554">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7D439AA4" w14:textId="6E128FAC"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Issues with Public Transport</w:t>
            </w:r>
          </w:p>
        </w:tc>
        <w:tc>
          <w:tcPr>
            <w:tcW w:w="765" w:type="dxa"/>
            <w:noWrap/>
          </w:tcPr>
          <w:p w14:paraId="25909033" w14:textId="591EB1E5"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7</w:t>
            </w:r>
          </w:p>
        </w:tc>
        <w:tc>
          <w:tcPr>
            <w:tcW w:w="709" w:type="dxa"/>
            <w:noWrap/>
          </w:tcPr>
          <w:p w14:paraId="35F8A981" w14:textId="099B7423"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0.7</w:t>
            </w:r>
          </w:p>
        </w:tc>
        <w:tc>
          <w:tcPr>
            <w:tcW w:w="5670" w:type="dxa"/>
          </w:tcPr>
          <w:p w14:paraId="0A1DA167"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DD3A2D">
              <w:rPr>
                <w:rFonts w:cstheme="minorHAnsi"/>
                <w:i/>
                <w:sz w:val="24"/>
                <w:szCs w:val="24"/>
              </w:rPr>
              <w:t>The lack of public transport at night.</w:t>
            </w:r>
          </w:p>
          <w:p w14:paraId="1F8B7D73" w14:textId="1A206248" w:rsidR="00094595" w:rsidRPr="003325D9" w:rsidRDefault="00621554" w:rsidP="00094595">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419F9">
              <w:rPr>
                <w:rFonts w:cstheme="minorHAnsi"/>
                <w:i/>
                <w:sz w:val="24"/>
                <w:szCs w:val="24"/>
              </w:rPr>
              <w:t xml:space="preserve">The bus service to St Mellons in the evening is awful, I would feel safer if the buses </w:t>
            </w:r>
            <w:proofErr w:type="gramStart"/>
            <w:r w:rsidRPr="002419F9">
              <w:rPr>
                <w:rFonts w:cstheme="minorHAnsi"/>
                <w:i/>
                <w:sz w:val="24"/>
                <w:szCs w:val="24"/>
              </w:rPr>
              <w:t>actually used</w:t>
            </w:r>
            <w:proofErr w:type="gramEnd"/>
            <w:r w:rsidRPr="002419F9">
              <w:rPr>
                <w:rFonts w:cstheme="minorHAnsi"/>
                <w:i/>
                <w:sz w:val="24"/>
                <w:szCs w:val="24"/>
              </w:rPr>
              <w:t xml:space="preserve"> the new </w:t>
            </w:r>
            <w:r w:rsidRPr="002419F9">
              <w:rPr>
                <w:rFonts w:cstheme="minorHAnsi"/>
                <w:i/>
                <w:sz w:val="24"/>
                <w:szCs w:val="24"/>
              </w:rPr>
              <w:lastRenderedPageBreak/>
              <w:t>bus station you have taken ages and spent a lot of money to build.</w:t>
            </w:r>
          </w:p>
        </w:tc>
      </w:tr>
      <w:tr w:rsidR="00094595" w:rsidRPr="003325D9" w14:paraId="6297C844" w14:textId="77777777" w:rsidTr="00621554">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571A5D46" w14:textId="73EAB889"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lastRenderedPageBreak/>
              <w:t xml:space="preserve">Don't visit city centre </w:t>
            </w:r>
          </w:p>
        </w:tc>
        <w:tc>
          <w:tcPr>
            <w:tcW w:w="765" w:type="dxa"/>
            <w:noWrap/>
          </w:tcPr>
          <w:p w14:paraId="29793926" w14:textId="0EB645D3"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4</w:t>
            </w:r>
          </w:p>
        </w:tc>
        <w:tc>
          <w:tcPr>
            <w:tcW w:w="709" w:type="dxa"/>
            <w:noWrap/>
          </w:tcPr>
          <w:p w14:paraId="2A921DCE" w14:textId="01A1726B" w:rsidR="00094595" w:rsidRPr="0049198F" w:rsidRDefault="00094595" w:rsidP="00094595">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0.4</w:t>
            </w:r>
          </w:p>
        </w:tc>
        <w:tc>
          <w:tcPr>
            <w:tcW w:w="5670" w:type="dxa"/>
          </w:tcPr>
          <w:p w14:paraId="68F2E96C" w14:textId="5A1704E6" w:rsidR="00621554" w:rsidRDefault="00621554" w:rsidP="0062155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Pr>
                <w:rFonts w:cstheme="minorHAnsi"/>
                <w:i/>
                <w:sz w:val="24"/>
                <w:szCs w:val="24"/>
              </w:rPr>
              <w:t>I</w:t>
            </w:r>
            <w:r w:rsidRPr="00AC6252">
              <w:rPr>
                <w:rFonts w:cstheme="minorHAnsi"/>
                <w:i/>
                <w:sz w:val="24"/>
                <w:szCs w:val="24"/>
              </w:rPr>
              <w:t xml:space="preserve"> do not visit the city centre after dark</w:t>
            </w:r>
          </w:p>
          <w:p w14:paraId="428E27C0" w14:textId="5A011A2C" w:rsidR="00094595" w:rsidRPr="003325D9" w:rsidRDefault="00621554" w:rsidP="00094595">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C6252">
              <w:rPr>
                <w:rFonts w:cstheme="minorHAnsi"/>
                <w:i/>
                <w:sz w:val="24"/>
                <w:szCs w:val="24"/>
              </w:rPr>
              <w:t xml:space="preserve">Don't go into town that often so not used to </w:t>
            </w:r>
            <w:proofErr w:type="gramStart"/>
            <w:r w:rsidRPr="00AC6252">
              <w:rPr>
                <w:rFonts w:cstheme="minorHAnsi"/>
                <w:i/>
                <w:sz w:val="24"/>
                <w:szCs w:val="24"/>
              </w:rPr>
              <w:t>being</w:t>
            </w:r>
            <w:proofErr w:type="gramEnd"/>
            <w:r w:rsidRPr="00AC6252">
              <w:rPr>
                <w:rFonts w:cstheme="minorHAnsi"/>
                <w:i/>
                <w:sz w:val="24"/>
                <w:szCs w:val="24"/>
              </w:rPr>
              <w:t xml:space="preserve"> there</w:t>
            </w:r>
          </w:p>
        </w:tc>
      </w:tr>
      <w:tr w:rsidR="00094595" w:rsidRPr="003325D9" w14:paraId="7CD75B06" w14:textId="77777777" w:rsidTr="00621554">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76B355BF" w14:textId="6CCC033E"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Misc</w:t>
            </w:r>
          </w:p>
        </w:tc>
        <w:tc>
          <w:tcPr>
            <w:tcW w:w="765" w:type="dxa"/>
            <w:noWrap/>
          </w:tcPr>
          <w:p w14:paraId="58ED8828" w14:textId="69A54A59"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48</w:t>
            </w:r>
          </w:p>
        </w:tc>
        <w:tc>
          <w:tcPr>
            <w:tcW w:w="709" w:type="dxa"/>
            <w:noWrap/>
          </w:tcPr>
          <w:p w14:paraId="2B8D4578" w14:textId="052216AC" w:rsidR="00094595" w:rsidRPr="0049198F" w:rsidRDefault="00094595" w:rsidP="00094595">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4.6</w:t>
            </w:r>
          </w:p>
        </w:tc>
        <w:tc>
          <w:tcPr>
            <w:tcW w:w="5670" w:type="dxa"/>
          </w:tcPr>
          <w:p w14:paraId="2588057F"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F75EA7">
              <w:rPr>
                <w:rFonts w:cstheme="minorHAnsi"/>
                <w:i/>
                <w:sz w:val="24"/>
                <w:szCs w:val="24"/>
              </w:rPr>
              <w:t>large city</w:t>
            </w:r>
          </w:p>
          <w:p w14:paraId="0EE51221" w14:textId="77777777" w:rsidR="00621554" w:rsidRDefault="00621554" w:rsidP="0062155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D33CFD">
              <w:rPr>
                <w:rFonts w:cstheme="minorHAnsi"/>
                <w:i/>
                <w:sz w:val="24"/>
                <w:szCs w:val="24"/>
              </w:rPr>
              <w:t>Culture change</w:t>
            </w:r>
          </w:p>
          <w:p w14:paraId="65AEC563" w14:textId="41D2CA88" w:rsidR="00094595" w:rsidRPr="003325D9" w:rsidRDefault="00621554" w:rsidP="00094595">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D33CFD">
              <w:rPr>
                <w:rFonts w:cstheme="minorHAnsi"/>
                <w:i/>
                <w:sz w:val="24"/>
                <w:szCs w:val="24"/>
              </w:rPr>
              <w:t>Too many unknown variables</w:t>
            </w:r>
          </w:p>
        </w:tc>
      </w:tr>
      <w:tr w:rsidR="00094595" w:rsidRPr="003325D9" w14:paraId="06F340B1" w14:textId="77777777" w:rsidTr="00621554">
        <w:trPr>
          <w:cnfStyle w:val="010000000000" w:firstRow="0" w:lastRow="1" w:firstColumn="0" w:lastColumn="0" w:oddVBand="0" w:evenVBand="0" w:oddHBand="0"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462" w:type="dxa"/>
          </w:tcPr>
          <w:p w14:paraId="211EC621" w14:textId="3D057641" w:rsidR="00094595" w:rsidRPr="0049198F" w:rsidRDefault="00094595" w:rsidP="00094595">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Total Respondents</w:t>
            </w:r>
          </w:p>
        </w:tc>
        <w:tc>
          <w:tcPr>
            <w:tcW w:w="765" w:type="dxa"/>
            <w:noWrap/>
          </w:tcPr>
          <w:p w14:paraId="34A397D0" w14:textId="15967F0C" w:rsidR="00094595" w:rsidRPr="0049198F" w:rsidRDefault="00094595" w:rsidP="00094595">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49198F">
              <w:rPr>
                <w:rFonts w:eastAsia="Times New Roman" w:cstheme="minorHAnsi"/>
                <w:color w:val="000000"/>
                <w:sz w:val="24"/>
                <w:szCs w:val="24"/>
                <w:lang w:eastAsia="en-GB"/>
              </w:rPr>
              <w:t>1,047</w:t>
            </w:r>
          </w:p>
        </w:tc>
        <w:tc>
          <w:tcPr>
            <w:tcW w:w="709" w:type="dxa"/>
            <w:noWrap/>
          </w:tcPr>
          <w:p w14:paraId="0303C668" w14:textId="4994A442" w:rsidR="00094595" w:rsidRPr="0049198F" w:rsidRDefault="00094595" w:rsidP="00094595">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i/>
                <w:iCs/>
                <w:color w:val="000000"/>
                <w:sz w:val="24"/>
                <w:szCs w:val="24"/>
                <w:lang w:eastAsia="en-GB"/>
              </w:rPr>
            </w:pPr>
            <w:r w:rsidRPr="0049198F">
              <w:rPr>
                <w:rFonts w:eastAsia="Times New Roman" w:cstheme="minorHAnsi"/>
                <w:i/>
                <w:iCs/>
                <w:color w:val="000000"/>
                <w:sz w:val="24"/>
                <w:szCs w:val="24"/>
                <w:lang w:eastAsia="en-GB"/>
              </w:rPr>
              <w:t>-</w:t>
            </w:r>
          </w:p>
        </w:tc>
        <w:tc>
          <w:tcPr>
            <w:tcW w:w="5670" w:type="dxa"/>
          </w:tcPr>
          <w:p w14:paraId="42DF2DF7" w14:textId="77777777" w:rsidR="00094595" w:rsidRPr="003325D9" w:rsidRDefault="00094595" w:rsidP="00094595">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rFonts w:cstheme="minorHAnsi"/>
                <w:i/>
                <w:sz w:val="24"/>
                <w:szCs w:val="24"/>
              </w:rPr>
            </w:pPr>
          </w:p>
        </w:tc>
      </w:tr>
    </w:tbl>
    <w:p w14:paraId="0DEE98ED" w14:textId="7A7D3559" w:rsidR="00222BAB" w:rsidRPr="00BA50FD" w:rsidRDefault="00F0788A"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7EA3D3A7" w14:textId="77777777" w:rsidR="00313503" w:rsidRDefault="00313503" w:rsidP="006831F0">
      <w:pPr>
        <w:rPr>
          <w:b/>
          <w:bCs/>
          <w:sz w:val="24"/>
          <w:szCs w:val="24"/>
        </w:rPr>
      </w:pPr>
    </w:p>
    <w:p w14:paraId="44416F57" w14:textId="56B37BC0" w:rsidR="00160602" w:rsidRDefault="00160602">
      <w:pPr>
        <w:spacing w:after="160" w:line="259" w:lineRule="auto"/>
        <w:rPr>
          <w:b/>
          <w:bCs/>
          <w:sz w:val="24"/>
          <w:szCs w:val="24"/>
        </w:rPr>
      </w:pPr>
    </w:p>
    <w:p w14:paraId="4513EC9C" w14:textId="4F211C24" w:rsidR="00B50CC3" w:rsidRDefault="00B50CC3" w:rsidP="006831F0">
      <w:pPr>
        <w:rPr>
          <w:b/>
          <w:bCs/>
          <w:sz w:val="24"/>
          <w:szCs w:val="24"/>
        </w:rPr>
      </w:pPr>
      <w:r>
        <w:rPr>
          <w:b/>
          <w:bCs/>
          <w:sz w:val="24"/>
          <w:szCs w:val="24"/>
        </w:rPr>
        <w:t>When Travelling by Bus</w:t>
      </w:r>
    </w:p>
    <w:tbl>
      <w:tblPr>
        <w:tblStyle w:val="GridTable5Dark-Accent6"/>
        <w:tblW w:w="9493" w:type="dxa"/>
        <w:tblLook w:val="04E0" w:firstRow="1" w:lastRow="1" w:firstColumn="1" w:lastColumn="0" w:noHBand="0" w:noVBand="1"/>
      </w:tblPr>
      <w:tblGrid>
        <w:gridCol w:w="2689"/>
        <w:gridCol w:w="709"/>
        <w:gridCol w:w="709"/>
        <w:gridCol w:w="5386"/>
      </w:tblGrid>
      <w:tr w:rsidR="00FD7641" w:rsidRPr="003325D9" w14:paraId="1E73AC64" w14:textId="77777777" w:rsidTr="00FB1D4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689" w:type="dxa"/>
            <w:hideMark/>
          </w:tcPr>
          <w:p w14:paraId="3D862667" w14:textId="77777777" w:rsidR="00FD7641" w:rsidRPr="003325D9" w:rsidRDefault="00FD7641" w:rsidP="00150AB2">
            <w:pPr>
              <w:rPr>
                <w:rFonts w:eastAsia="Times New Roman" w:cstheme="minorHAnsi"/>
                <w:sz w:val="24"/>
                <w:szCs w:val="24"/>
                <w:lang w:eastAsia="en-GB"/>
              </w:rPr>
            </w:pPr>
            <w:r w:rsidRPr="003325D9">
              <w:rPr>
                <w:rFonts w:eastAsia="Times New Roman" w:cstheme="minorHAnsi"/>
                <w:sz w:val="24"/>
                <w:szCs w:val="24"/>
                <w:lang w:eastAsia="en-GB"/>
              </w:rPr>
              <w:t>Theme</w:t>
            </w:r>
          </w:p>
        </w:tc>
        <w:tc>
          <w:tcPr>
            <w:tcW w:w="709" w:type="dxa"/>
            <w:noWrap/>
            <w:hideMark/>
          </w:tcPr>
          <w:p w14:paraId="5E7C0439"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No.</w:t>
            </w:r>
          </w:p>
        </w:tc>
        <w:tc>
          <w:tcPr>
            <w:tcW w:w="709" w:type="dxa"/>
            <w:noWrap/>
            <w:hideMark/>
          </w:tcPr>
          <w:p w14:paraId="56BAF17F"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i/>
                <w:sz w:val="24"/>
                <w:szCs w:val="24"/>
                <w:lang w:eastAsia="en-GB"/>
              </w:rPr>
            </w:pPr>
            <w:r w:rsidRPr="003325D9">
              <w:rPr>
                <w:rFonts w:eastAsia="Times New Roman" w:cstheme="minorHAnsi"/>
                <w:i/>
                <w:sz w:val="24"/>
                <w:szCs w:val="24"/>
                <w:lang w:eastAsia="en-GB"/>
              </w:rPr>
              <w:t>%</w:t>
            </w:r>
          </w:p>
        </w:tc>
        <w:tc>
          <w:tcPr>
            <w:tcW w:w="5386" w:type="dxa"/>
            <w:noWrap/>
            <w:hideMark/>
          </w:tcPr>
          <w:p w14:paraId="5CCF7977"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Example Comments</w:t>
            </w:r>
          </w:p>
        </w:tc>
      </w:tr>
      <w:tr w:rsidR="00DA46F6" w:rsidRPr="003325D9" w14:paraId="757B1448" w14:textId="77777777" w:rsidTr="00FB1D4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56A929DB" w14:textId="05C7E48E" w:rsidR="00DA46F6" w:rsidRPr="003325D9" w:rsidRDefault="00DA46F6" w:rsidP="001019A7">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Anti-Social Behaviour</w:t>
            </w:r>
          </w:p>
        </w:tc>
        <w:tc>
          <w:tcPr>
            <w:tcW w:w="709" w:type="dxa"/>
            <w:noWrap/>
          </w:tcPr>
          <w:p w14:paraId="32B792DF" w14:textId="43E9E6F8" w:rsidR="00DA46F6" w:rsidRPr="003325D9" w:rsidRDefault="00DA46F6" w:rsidP="00DA46F6">
            <w:pPr>
              <w:jc w:val="right"/>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152</w:t>
            </w:r>
          </w:p>
        </w:tc>
        <w:tc>
          <w:tcPr>
            <w:tcW w:w="709" w:type="dxa"/>
            <w:noWrap/>
          </w:tcPr>
          <w:p w14:paraId="478A4675" w14:textId="458D678C" w:rsidR="00DA46F6" w:rsidRPr="003325D9" w:rsidRDefault="00DA46F6" w:rsidP="00DA46F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31.1</w:t>
            </w:r>
          </w:p>
        </w:tc>
        <w:tc>
          <w:tcPr>
            <w:tcW w:w="5386" w:type="dxa"/>
          </w:tcPr>
          <w:p w14:paraId="2F665F96" w14:textId="77777777" w:rsidR="00DA46F6" w:rsidRDefault="00A37378" w:rsidP="00DA46F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proofErr w:type="spellStart"/>
            <w:r w:rsidRPr="00A37378">
              <w:rPr>
                <w:rFonts w:cstheme="minorHAnsi"/>
                <w:i/>
                <w:sz w:val="24"/>
                <w:szCs w:val="24"/>
              </w:rPr>
              <w:t>Anti social</w:t>
            </w:r>
            <w:proofErr w:type="spellEnd"/>
            <w:r w:rsidRPr="00A37378">
              <w:rPr>
                <w:rFonts w:cstheme="minorHAnsi"/>
                <w:i/>
                <w:sz w:val="24"/>
                <w:szCs w:val="24"/>
              </w:rPr>
              <w:t xml:space="preserve"> behaviour.</w:t>
            </w:r>
          </w:p>
          <w:p w14:paraId="6B861CBE" w14:textId="77777777" w:rsidR="00A37378" w:rsidRDefault="00A37378" w:rsidP="00DA46F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37378">
              <w:rPr>
                <w:rFonts w:cstheme="minorHAnsi"/>
                <w:i/>
                <w:sz w:val="24"/>
                <w:szCs w:val="24"/>
              </w:rPr>
              <w:t>behaviour of other passengers</w:t>
            </w:r>
          </w:p>
          <w:p w14:paraId="373DE1AF" w14:textId="77777777" w:rsidR="00A37378" w:rsidRDefault="00A37378" w:rsidP="00DA46F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37378">
              <w:rPr>
                <w:rFonts w:cstheme="minorHAnsi"/>
                <w:i/>
                <w:sz w:val="24"/>
                <w:szCs w:val="24"/>
              </w:rPr>
              <w:t>poor behaviour</w:t>
            </w:r>
          </w:p>
          <w:p w14:paraId="4DE35A04" w14:textId="77777777" w:rsidR="00A37378" w:rsidRDefault="001019A7" w:rsidP="00DA46F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019A7">
              <w:rPr>
                <w:rFonts w:cstheme="minorHAnsi"/>
                <w:i/>
                <w:sz w:val="24"/>
                <w:szCs w:val="24"/>
              </w:rPr>
              <w:t>I am vulnerable and many people are rude and aggressive.</w:t>
            </w:r>
          </w:p>
          <w:p w14:paraId="1EBDE15B" w14:textId="0F41C839" w:rsidR="001019A7" w:rsidRPr="003325D9" w:rsidRDefault="00604F94" w:rsidP="00DA46F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04F94">
              <w:rPr>
                <w:rFonts w:cstheme="minorHAnsi"/>
                <w:i/>
                <w:sz w:val="24"/>
                <w:szCs w:val="24"/>
              </w:rPr>
              <w:t>Men approaching your sitting too near you when other seats are available.  A man with a dead squirrel attached to him on a chain boarded a bus I was on, and tried to touch me with a bundle of bones he was carrying.</w:t>
            </w:r>
          </w:p>
        </w:tc>
      </w:tr>
      <w:tr w:rsidR="00DA46F6" w:rsidRPr="003325D9" w14:paraId="66C803B7" w14:textId="77777777" w:rsidTr="00FB1D4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0DC5FF27" w14:textId="2DC8D51C" w:rsidR="00DA46F6" w:rsidRPr="003325D9" w:rsidRDefault="00187A5E" w:rsidP="00DA46F6">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Intoxicated passengers / Drink / Drugs</w:t>
            </w:r>
          </w:p>
        </w:tc>
        <w:tc>
          <w:tcPr>
            <w:tcW w:w="709" w:type="dxa"/>
            <w:noWrap/>
          </w:tcPr>
          <w:p w14:paraId="7FDA2B58" w14:textId="496DD49D" w:rsidR="00DA46F6" w:rsidRPr="003325D9" w:rsidRDefault="00187A5E" w:rsidP="00DA46F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91</w:t>
            </w:r>
          </w:p>
        </w:tc>
        <w:tc>
          <w:tcPr>
            <w:tcW w:w="709" w:type="dxa"/>
            <w:noWrap/>
          </w:tcPr>
          <w:p w14:paraId="6FBDC74D" w14:textId="6FC30E6F" w:rsidR="00DA46F6" w:rsidRPr="003325D9" w:rsidRDefault="00187A5E" w:rsidP="00DA46F6">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18.6</w:t>
            </w:r>
          </w:p>
        </w:tc>
        <w:tc>
          <w:tcPr>
            <w:tcW w:w="5386" w:type="dxa"/>
          </w:tcPr>
          <w:p w14:paraId="7DD8E3B6" w14:textId="77777777" w:rsidR="00DA46F6" w:rsidRDefault="0097620B" w:rsidP="00DA46F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7620B">
              <w:rPr>
                <w:rFonts w:cstheme="minorHAnsi"/>
                <w:i/>
                <w:sz w:val="24"/>
                <w:szCs w:val="24"/>
              </w:rPr>
              <w:t>Drunk people tend to use the buses at night</w:t>
            </w:r>
          </w:p>
          <w:p w14:paraId="26906C30" w14:textId="77777777" w:rsidR="00B11222" w:rsidRDefault="00CF5299" w:rsidP="00DA46F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CF5299">
              <w:rPr>
                <w:rFonts w:cstheme="minorHAnsi"/>
                <w:i/>
                <w:sz w:val="24"/>
                <w:szCs w:val="24"/>
              </w:rPr>
              <w:t>Presence of addicts</w:t>
            </w:r>
          </w:p>
          <w:p w14:paraId="6589CA49" w14:textId="77777777" w:rsidR="00CF5299" w:rsidRDefault="00BB281A" w:rsidP="00DA46F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BB281A">
              <w:rPr>
                <w:rFonts w:cstheme="minorHAnsi"/>
                <w:i/>
                <w:sz w:val="24"/>
                <w:szCs w:val="24"/>
              </w:rPr>
              <w:t>My bus stop (no.9) is surrounded by bars!</w:t>
            </w:r>
          </w:p>
          <w:p w14:paraId="5E93CA62" w14:textId="15BBF835" w:rsidR="00BB281A" w:rsidRPr="003325D9" w:rsidRDefault="00BB281A" w:rsidP="00DA46F6">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BB281A">
              <w:rPr>
                <w:rFonts w:cstheme="minorHAnsi"/>
                <w:i/>
                <w:sz w:val="24"/>
                <w:szCs w:val="24"/>
              </w:rPr>
              <w:t>Drunks getting on the bus even in broad daylight, also cannabis users smelling the whole bus out.</w:t>
            </w:r>
          </w:p>
        </w:tc>
      </w:tr>
      <w:tr w:rsidR="00187A5E" w:rsidRPr="003325D9" w14:paraId="57AB65C7" w14:textId="77777777" w:rsidTr="00FB1D4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2502AF26" w14:textId="02AD89D5" w:rsidR="00187A5E" w:rsidRPr="003325D9" w:rsidRDefault="00187A5E" w:rsidP="00DA46F6">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Unsavoury characters / People</w:t>
            </w:r>
          </w:p>
        </w:tc>
        <w:tc>
          <w:tcPr>
            <w:tcW w:w="709" w:type="dxa"/>
            <w:noWrap/>
          </w:tcPr>
          <w:p w14:paraId="7305FE92" w14:textId="3BF4E9E2" w:rsidR="00187A5E" w:rsidRPr="003325D9" w:rsidRDefault="00187A5E" w:rsidP="00DA46F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86</w:t>
            </w:r>
          </w:p>
        </w:tc>
        <w:tc>
          <w:tcPr>
            <w:tcW w:w="709" w:type="dxa"/>
            <w:noWrap/>
          </w:tcPr>
          <w:p w14:paraId="480428F7" w14:textId="302660E7" w:rsidR="00187A5E" w:rsidRPr="003325D9" w:rsidRDefault="00187A5E" w:rsidP="00DA46F6">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17.6</w:t>
            </w:r>
          </w:p>
        </w:tc>
        <w:tc>
          <w:tcPr>
            <w:tcW w:w="5386" w:type="dxa"/>
          </w:tcPr>
          <w:p w14:paraId="4F41F07A" w14:textId="77777777" w:rsidR="00187A5E" w:rsidRDefault="00532321" w:rsidP="00DA46F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32321">
              <w:rPr>
                <w:rFonts w:cstheme="minorHAnsi"/>
                <w:i/>
                <w:sz w:val="24"/>
                <w:szCs w:val="24"/>
              </w:rPr>
              <w:t>You don’t know who may get on the bus</w:t>
            </w:r>
          </w:p>
          <w:p w14:paraId="05FC42A4" w14:textId="77777777" w:rsidR="00532321" w:rsidRDefault="00532321" w:rsidP="00DA46F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32321">
              <w:rPr>
                <w:rFonts w:cstheme="minorHAnsi"/>
                <w:i/>
                <w:sz w:val="24"/>
                <w:szCs w:val="24"/>
              </w:rPr>
              <w:t>Creepy men</w:t>
            </w:r>
          </w:p>
          <w:p w14:paraId="0A49C2E9" w14:textId="77777777" w:rsidR="00532321" w:rsidRDefault="003309B6" w:rsidP="00DA46F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309B6">
              <w:rPr>
                <w:rFonts w:cstheme="minorHAnsi"/>
                <w:i/>
                <w:sz w:val="24"/>
                <w:szCs w:val="24"/>
              </w:rPr>
              <w:t>A small number of deviant characters that use it.</w:t>
            </w:r>
          </w:p>
          <w:p w14:paraId="62A4645E" w14:textId="5DB99485" w:rsidR="003309B6" w:rsidRPr="003325D9" w:rsidRDefault="003309B6" w:rsidP="00DA46F6">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309B6">
              <w:rPr>
                <w:rFonts w:cstheme="minorHAnsi"/>
                <w:i/>
                <w:sz w:val="24"/>
                <w:szCs w:val="24"/>
              </w:rPr>
              <w:t>People are weird, men think they can chat to women unsolicited</w:t>
            </w:r>
          </w:p>
        </w:tc>
      </w:tr>
      <w:tr w:rsidR="00187A5E" w:rsidRPr="003325D9" w14:paraId="119BAEEF" w14:textId="77777777" w:rsidTr="00FB1D4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12C51F61" w14:textId="23EFDE54" w:rsidR="00187A5E" w:rsidRPr="003325D9" w:rsidRDefault="00187A5E" w:rsidP="00187A5E">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At night</w:t>
            </w:r>
          </w:p>
        </w:tc>
        <w:tc>
          <w:tcPr>
            <w:tcW w:w="709" w:type="dxa"/>
            <w:noWrap/>
          </w:tcPr>
          <w:p w14:paraId="2F517E84" w14:textId="75691847" w:rsidR="00187A5E" w:rsidRPr="003325D9" w:rsidRDefault="00187A5E" w:rsidP="00187A5E">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86</w:t>
            </w:r>
          </w:p>
        </w:tc>
        <w:tc>
          <w:tcPr>
            <w:tcW w:w="709" w:type="dxa"/>
            <w:noWrap/>
          </w:tcPr>
          <w:p w14:paraId="646F6338" w14:textId="04AF6539" w:rsidR="00187A5E" w:rsidRPr="003325D9" w:rsidRDefault="00187A5E" w:rsidP="00187A5E">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17.6</w:t>
            </w:r>
          </w:p>
        </w:tc>
        <w:tc>
          <w:tcPr>
            <w:tcW w:w="5386" w:type="dxa"/>
          </w:tcPr>
          <w:p w14:paraId="2C786C54" w14:textId="77777777" w:rsidR="00187A5E" w:rsidRDefault="0097620B" w:rsidP="00187A5E">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7620B">
              <w:rPr>
                <w:rFonts w:cstheme="minorHAnsi"/>
                <w:i/>
                <w:sz w:val="24"/>
                <w:szCs w:val="24"/>
              </w:rPr>
              <w:t>don't like travelling in the night</w:t>
            </w:r>
          </w:p>
          <w:p w14:paraId="5A284AAF" w14:textId="77777777" w:rsidR="0097620B" w:rsidRDefault="001364AB" w:rsidP="00187A5E">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1364AB">
              <w:rPr>
                <w:rFonts w:cstheme="minorHAnsi"/>
                <w:i/>
                <w:sz w:val="24"/>
                <w:szCs w:val="24"/>
              </w:rPr>
              <w:t>walking from bus stop to home is dark.</w:t>
            </w:r>
          </w:p>
          <w:p w14:paraId="44F03DBE" w14:textId="77777777" w:rsidR="001364AB" w:rsidRDefault="00B11222" w:rsidP="00187A5E">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B11222">
              <w:rPr>
                <w:rFonts w:cstheme="minorHAnsi"/>
                <w:i/>
                <w:sz w:val="24"/>
                <w:szCs w:val="24"/>
              </w:rPr>
              <w:t>Long wating times on dimly lit streets</w:t>
            </w:r>
          </w:p>
          <w:p w14:paraId="203E504F" w14:textId="00F1765F" w:rsidR="00B11222" w:rsidRPr="003325D9" w:rsidRDefault="00B11222" w:rsidP="00187A5E">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B11222">
              <w:rPr>
                <w:rFonts w:cstheme="minorHAnsi"/>
                <w:i/>
                <w:sz w:val="24"/>
                <w:szCs w:val="24"/>
              </w:rPr>
              <w:t>Just as woman after dark not safe</w:t>
            </w:r>
          </w:p>
        </w:tc>
      </w:tr>
      <w:tr w:rsidR="00187A5E" w:rsidRPr="003325D9" w14:paraId="6C731873" w14:textId="77777777" w:rsidTr="00FB1D4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12761611" w14:textId="493D258D" w:rsidR="00187A5E" w:rsidRPr="003325D9" w:rsidRDefault="0035384F" w:rsidP="00187A5E">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lastRenderedPageBreak/>
              <w:t>Safety / Security Reasons</w:t>
            </w:r>
          </w:p>
        </w:tc>
        <w:tc>
          <w:tcPr>
            <w:tcW w:w="709" w:type="dxa"/>
            <w:noWrap/>
          </w:tcPr>
          <w:p w14:paraId="573937F5" w14:textId="534DE0C8" w:rsidR="00187A5E" w:rsidRPr="003325D9" w:rsidRDefault="0035384F" w:rsidP="00187A5E">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74</w:t>
            </w:r>
          </w:p>
        </w:tc>
        <w:tc>
          <w:tcPr>
            <w:tcW w:w="709" w:type="dxa"/>
            <w:noWrap/>
          </w:tcPr>
          <w:p w14:paraId="49248B2B" w14:textId="1010CCE2" w:rsidR="00187A5E" w:rsidRPr="003325D9" w:rsidRDefault="0035384F" w:rsidP="00187A5E">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15.2</w:t>
            </w:r>
          </w:p>
        </w:tc>
        <w:tc>
          <w:tcPr>
            <w:tcW w:w="5386" w:type="dxa"/>
          </w:tcPr>
          <w:p w14:paraId="7F20FBAA" w14:textId="77777777" w:rsidR="00187A5E" w:rsidRDefault="002A574D" w:rsidP="00187A5E">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A574D">
              <w:rPr>
                <w:rFonts w:cstheme="minorHAnsi"/>
                <w:i/>
                <w:sz w:val="24"/>
                <w:szCs w:val="24"/>
              </w:rPr>
              <w:t>I’ve never felt safe on busses</w:t>
            </w:r>
          </w:p>
          <w:p w14:paraId="16DA44DB" w14:textId="77777777" w:rsidR="002A574D" w:rsidRDefault="00964D4E" w:rsidP="00187A5E">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64D4E">
              <w:rPr>
                <w:rFonts w:cstheme="minorHAnsi"/>
                <w:i/>
                <w:sz w:val="24"/>
                <w:szCs w:val="24"/>
              </w:rPr>
              <w:t>Can be worrying when a passenger is anti-social and you’re unable to walk away</w:t>
            </w:r>
          </w:p>
          <w:p w14:paraId="6A454F77" w14:textId="77777777" w:rsidR="00964D4E" w:rsidRDefault="00D87965" w:rsidP="00187A5E">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87965">
              <w:rPr>
                <w:rFonts w:cstheme="minorHAnsi"/>
                <w:i/>
                <w:sz w:val="24"/>
                <w:szCs w:val="24"/>
              </w:rPr>
              <w:t>No police or security on board when people cause problems</w:t>
            </w:r>
          </w:p>
          <w:p w14:paraId="19FBD04F" w14:textId="774F231B" w:rsidR="00D87965" w:rsidRPr="003325D9" w:rsidRDefault="00D87965" w:rsidP="00187A5E">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87965">
              <w:rPr>
                <w:rFonts w:cstheme="minorHAnsi"/>
                <w:i/>
                <w:sz w:val="24"/>
                <w:szCs w:val="24"/>
              </w:rPr>
              <w:t>Cardiff Bus has a non-intervention polic</w:t>
            </w:r>
            <w:r>
              <w:rPr>
                <w:rFonts w:cstheme="minorHAnsi"/>
                <w:i/>
                <w:sz w:val="24"/>
                <w:szCs w:val="24"/>
              </w:rPr>
              <w:t>y</w:t>
            </w:r>
            <w:r w:rsidRPr="00D87965">
              <w:rPr>
                <w:rFonts w:cstheme="minorHAnsi"/>
                <w:i/>
                <w:sz w:val="24"/>
                <w:szCs w:val="24"/>
              </w:rPr>
              <w:t xml:space="preserve"> about bus passengers.</w:t>
            </w:r>
          </w:p>
        </w:tc>
      </w:tr>
      <w:tr w:rsidR="00187A5E" w:rsidRPr="003325D9" w14:paraId="420C11F2" w14:textId="77777777" w:rsidTr="00FB1D4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2827D57C" w14:textId="7E8C817C" w:rsidR="00187A5E" w:rsidRPr="003325D9" w:rsidRDefault="006A4822" w:rsidP="00187A5E">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Poor Bus Service</w:t>
            </w:r>
          </w:p>
        </w:tc>
        <w:tc>
          <w:tcPr>
            <w:tcW w:w="709" w:type="dxa"/>
            <w:noWrap/>
          </w:tcPr>
          <w:p w14:paraId="1B35B7D6" w14:textId="11F2B7F4" w:rsidR="00187A5E" w:rsidRPr="003325D9" w:rsidRDefault="006A4822" w:rsidP="00187A5E">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50</w:t>
            </w:r>
          </w:p>
        </w:tc>
        <w:tc>
          <w:tcPr>
            <w:tcW w:w="709" w:type="dxa"/>
            <w:noWrap/>
          </w:tcPr>
          <w:p w14:paraId="76DA52A6" w14:textId="70A42754" w:rsidR="00187A5E" w:rsidRPr="003325D9" w:rsidRDefault="006A4822" w:rsidP="00187A5E">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10.2</w:t>
            </w:r>
          </w:p>
        </w:tc>
        <w:tc>
          <w:tcPr>
            <w:tcW w:w="5386" w:type="dxa"/>
          </w:tcPr>
          <w:p w14:paraId="406A44C9" w14:textId="22134F73" w:rsidR="00F55678" w:rsidRDefault="00F55678" w:rsidP="00187A5E">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F55678">
              <w:rPr>
                <w:rFonts w:cstheme="minorHAnsi"/>
                <w:i/>
                <w:sz w:val="24"/>
                <w:szCs w:val="24"/>
              </w:rPr>
              <w:t xml:space="preserve">The bus service in Cardiff is dreadful. I feel sorry for </w:t>
            </w:r>
            <w:r w:rsidR="00A4106D" w:rsidRPr="00F55678">
              <w:rPr>
                <w:rFonts w:cstheme="minorHAnsi"/>
                <w:i/>
                <w:sz w:val="24"/>
                <w:szCs w:val="24"/>
              </w:rPr>
              <w:t>the drivers</w:t>
            </w:r>
            <w:r w:rsidRPr="00F55678">
              <w:rPr>
                <w:rFonts w:cstheme="minorHAnsi"/>
                <w:i/>
                <w:sz w:val="24"/>
                <w:szCs w:val="24"/>
              </w:rPr>
              <w:t xml:space="preserve"> as organisations is very poor which leads to angry passengers.</w:t>
            </w:r>
          </w:p>
          <w:p w14:paraId="3CCF11AA" w14:textId="7FC4EAA2" w:rsidR="00187A5E" w:rsidRDefault="0085675C" w:rsidP="00187A5E">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85675C">
              <w:rPr>
                <w:rFonts w:cstheme="minorHAnsi"/>
                <w:i/>
                <w:sz w:val="24"/>
                <w:szCs w:val="24"/>
              </w:rPr>
              <w:t xml:space="preserve">Because buses get </w:t>
            </w:r>
            <w:proofErr w:type="gramStart"/>
            <w:r w:rsidRPr="0085675C">
              <w:rPr>
                <w:rFonts w:cstheme="minorHAnsi"/>
                <w:i/>
                <w:sz w:val="24"/>
                <w:szCs w:val="24"/>
              </w:rPr>
              <w:t>over crowded</w:t>
            </w:r>
            <w:proofErr w:type="gramEnd"/>
          </w:p>
          <w:p w14:paraId="61DFDE0F" w14:textId="77777777" w:rsidR="0085675C" w:rsidRDefault="00F55678" w:rsidP="00187A5E">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F55678">
              <w:rPr>
                <w:rFonts w:cstheme="minorHAnsi"/>
                <w:i/>
                <w:sz w:val="24"/>
                <w:szCs w:val="24"/>
              </w:rPr>
              <w:t>Bus services only run to selected areas</w:t>
            </w:r>
          </w:p>
          <w:p w14:paraId="30A19634" w14:textId="52BF4854" w:rsidR="00F55678" w:rsidRPr="003325D9" w:rsidRDefault="00A4106D" w:rsidP="00187A5E">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4106D">
              <w:rPr>
                <w:rFonts w:cstheme="minorHAnsi"/>
                <w:i/>
                <w:sz w:val="24"/>
                <w:szCs w:val="24"/>
              </w:rPr>
              <w:t>Dirty and unreliable</w:t>
            </w:r>
          </w:p>
        </w:tc>
      </w:tr>
      <w:tr w:rsidR="006A4822" w:rsidRPr="003325D9" w14:paraId="20B7248C" w14:textId="77777777" w:rsidTr="00FB1D4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15041A5B" w14:textId="03676F8B" w:rsidR="006A4822" w:rsidRPr="003325D9" w:rsidRDefault="006A4822" w:rsidP="006A4822">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 xml:space="preserve">Concerns waiting </w:t>
            </w:r>
            <w:proofErr w:type="gramStart"/>
            <w:r w:rsidRPr="00094595">
              <w:rPr>
                <w:rFonts w:ascii="Calibri" w:eastAsia="Times New Roman" w:hAnsi="Calibri" w:cs="Calibri"/>
                <w:color w:val="000000"/>
                <w:sz w:val="24"/>
                <w:szCs w:val="24"/>
                <w:lang w:eastAsia="en-GB"/>
              </w:rPr>
              <w:t>at / travelling</w:t>
            </w:r>
            <w:proofErr w:type="gramEnd"/>
            <w:r w:rsidRPr="00094595">
              <w:rPr>
                <w:rFonts w:ascii="Calibri" w:eastAsia="Times New Roman" w:hAnsi="Calibri" w:cs="Calibri"/>
                <w:color w:val="000000"/>
                <w:sz w:val="24"/>
                <w:szCs w:val="24"/>
                <w:lang w:eastAsia="en-GB"/>
              </w:rPr>
              <w:t xml:space="preserve"> to bus stops</w:t>
            </w:r>
          </w:p>
        </w:tc>
        <w:tc>
          <w:tcPr>
            <w:tcW w:w="709" w:type="dxa"/>
            <w:noWrap/>
          </w:tcPr>
          <w:p w14:paraId="5973C4F0" w14:textId="0FEA17EE" w:rsidR="006A4822" w:rsidRPr="003325D9" w:rsidRDefault="006A4822" w:rsidP="006A482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45</w:t>
            </w:r>
          </w:p>
        </w:tc>
        <w:tc>
          <w:tcPr>
            <w:tcW w:w="709" w:type="dxa"/>
            <w:noWrap/>
          </w:tcPr>
          <w:p w14:paraId="495707A6" w14:textId="4F0B4737" w:rsidR="006A4822" w:rsidRPr="003325D9" w:rsidRDefault="006A4822" w:rsidP="006A482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9.2</w:t>
            </w:r>
          </w:p>
        </w:tc>
        <w:tc>
          <w:tcPr>
            <w:tcW w:w="5386" w:type="dxa"/>
          </w:tcPr>
          <w:p w14:paraId="417C065C" w14:textId="77777777" w:rsidR="006A4822" w:rsidRDefault="00F15A64" w:rsidP="006A482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15A64">
              <w:rPr>
                <w:rFonts w:cstheme="minorHAnsi"/>
                <w:i/>
                <w:sz w:val="24"/>
                <w:szCs w:val="24"/>
              </w:rPr>
              <w:t>Buses are unreliable and that can mean being left alone on bus stops for ages.</w:t>
            </w:r>
          </w:p>
          <w:p w14:paraId="654FB35A" w14:textId="77777777" w:rsidR="00F15A64" w:rsidRDefault="00113EFE" w:rsidP="006A482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13EFE">
              <w:rPr>
                <w:rFonts w:cstheme="minorHAnsi"/>
                <w:i/>
                <w:sz w:val="24"/>
                <w:szCs w:val="24"/>
              </w:rPr>
              <w:t xml:space="preserve">It’s the standing and waiting in the dark. I think the bus station is an </w:t>
            </w:r>
            <w:proofErr w:type="gramStart"/>
            <w:r w:rsidRPr="00113EFE">
              <w:rPr>
                <w:rFonts w:cstheme="minorHAnsi"/>
                <w:i/>
                <w:sz w:val="24"/>
                <w:szCs w:val="24"/>
              </w:rPr>
              <w:t>improvement</w:t>
            </w:r>
            <w:proofErr w:type="gramEnd"/>
            <w:r w:rsidRPr="00113EFE">
              <w:rPr>
                <w:rFonts w:cstheme="minorHAnsi"/>
                <w:i/>
                <w:sz w:val="24"/>
                <w:szCs w:val="24"/>
              </w:rPr>
              <w:t xml:space="preserve"> but you are a sitting target when you have bags and shopping</w:t>
            </w:r>
          </w:p>
          <w:p w14:paraId="062B1090" w14:textId="77777777" w:rsidR="00113EFE" w:rsidRDefault="00113EFE" w:rsidP="006A482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13EFE">
              <w:rPr>
                <w:rFonts w:cstheme="minorHAnsi"/>
                <w:i/>
                <w:sz w:val="24"/>
                <w:szCs w:val="24"/>
              </w:rPr>
              <w:t>I don't like waiting at the bus stops in quie</w:t>
            </w:r>
            <w:r>
              <w:rPr>
                <w:rFonts w:cstheme="minorHAnsi"/>
                <w:i/>
                <w:sz w:val="24"/>
                <w:szCs w:val="24"/>
              </w:rPr>
              <w:t>t</w:t>
            </w:r>
            <w:r w:rsidRPr="00113EFE">
              <w:rPr>
                <w:rFonts w:cstheme="minorHAnsi"/>
                <w:i/>
                <w:sz w:val="24"/>
                <w:szCs w:val="24"/>
              </w:rPr>
              <w:t xml:space="preserve"> area.</w:t>
            </w:r>
          </w:p>
          <w:p w14:paraId="2ACD4AB1" w14:textId="0D83C415" w:rsidR="00113EFE" w:rsidRPr="003325D9" w:rsidRDefault="00113EFE" w:rsidP="006A482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13EFE">
              <w:rPr>
                <w:rFonts w:cstheme="minorHAnsi"/>
                <w:i/>
                <w:sz w:val="24"/>
                <w:szCs w:val="24"/>
              </w:rPr>
              <w:t>Ok on bus but uncomfortable getting to or waiting at stop</w:t>
            </w:r>
          </w:p>
        </w:tc>
      </w:tr>
      <w:tr w:rsidR="006A4822" w:rsidRPr="003325D9" w14:paraId="1F2969C5" w14:textId="77777777" w:rsidTr="00FB1D4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260333AA" w14:textId="4907E976" w:rsidR="006A4822" w:rsidRPr="003325D9" w:rsidRDefault="006A4822" w:rsidP="006A4822">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Youth concerns</w:t>
            </w:r>
          </w:p>
        </w:tc>
        <w:tc>
          <w:tcPr>
            <w:tcW w:w="709" w:type="dxa"/>
            <w:noWrap/>
          </w:tcPr>
          <w:p w14:paraId="63E1CF35" w14:textId="67B0C4EA" w:rsidR="006A4822" w:rsidRPr="003325D9" w:rsidRDefault="006A4822" w:rsidP="006A482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33</w:t>
            </w:r>
          </w:p>
        </w:tc>
        <w:tc>
          <w:tcPr>
            <w:tcW w:w="709" w:type="dxa"/>
            <w:noWrap/>
          </w:tcPr>
          <w:p w14:paraId="68D704E9" w14:textId="050AB7A9" w:rsidR="006A4822" w:rsidRPr="003325D9" w:rsidRDefault="006A4822" w:rsidP="006A482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6.8</w:t>
            </w:r>
          </w:p>
        </w:tc>
        <w:tc>
          <w:tcPr>
            <w:tcW w:w="5386" w:type="dxa"/>
          </w:tcPr>
          <w:p w14:paraId="12B0C172" w14:textId="77777777" w:rsidR="006A4822" w:rsidRDefault="00715D99" w:rsidP="006A482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15D99">
              <w:rPr>
                <w:rFonts w:cstheme="minorHAnsi"/>
                <w:i/>
                <w:sz w:val="24"/>
                <w:szCs w:val="24"/>
              </w:rPr>
              <w:t>Only if there are groups of youths on bus</w:t>
            </w:r>
          </w:p>
          <w:p w14:paraId="363DBD56" w14:textId="77777777" w:rsidR="00715D99" w:rsidRDefault="00715D99" w:rsidP="006A482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15D99">
              <w:rPr>
                <w:rFonts w:cstheme="minorHAnsi"/>
                <w:i/>
                <w:sz w:val="24"/>
                <w:szCs w:val="24"/>
              </w:rPr>
              <w:t>Unruly youths</w:t>
            </w:r>
          </w:p>
          <w:p w14:paraId="1BE444A0" w14:textId="75183C01" w:rsidR="00715D99" w:rsidRPr="003325D9" w:rsidRDefault="008F6A9A" w:rsidP="006A482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8F6A9A">
              <w:rPr>
                <w:rFonts w:cstheme="minorHAnsi"/>
                <w:i/>
                <w:sz w:val="24"/>
                <w:szCs w:val="24"/>
              </w:rPr>
              <w:t>Rude teenagers , stand in aisle and using whole of seat</w:t>
            </w:r>
          </w:p>
        </w:tc>
      </w:tr>
      <w:tr w:rsidR="00220C19" w:rsidRPr="003325D9" w14:paraId="6E46CCE4" w14:textId="77777777" w:rsidTr="00FB1D4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5E8EE560" w14:textId="73FA47D5" w:rsidR="00220C19" w:rsidRPr="003325D9" w:rsidRDefault="00220C19" w:rsidP="00220C19">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 xml:space="preserve">Avoid / Don't travel by bus </w:t>
            </w:r>
          </w:p>
        </w:tc>
        <w:tc>
          <w:tcPr>
            <w:tcW w:w="709" w:type="dxa"/>
            <w:noWrap/>
          </w:tcPr>
          <w:p w14:paraId="2B028132" w14:textId="6352C13D" w:rsidR="00220C19" w:rsidRPr="003325D9" w:rsidRDefault="00220C19" w:rsidP="00220C19">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25</w:t>
            </w:r>
          </w:p>
        </w:tc>
        <w:tc>
          <w:tcPr>
            <w:tcW w:w="709" w:type="dxa"/>
            <w:noWrap/>
          </w:tcPr>
          <w:p w14:paraId="1A233588" w14:textId="11BFC06A" w:rsidR="00220C19" w:rsidRPr="003325D9" w:rsidRDefault="00220C19" w:rsidP="00220C19">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5.1</w:t>
            </w:r>
          </w:p>
        </w:tc>
        <w:tc>
          <w:tcPr>
            <w:tcW w:w="5386" w:type="dxa"/>
          </w:tcPr>
          <w:p w14:paraId="015B902F" w14:textId="77777777" w:rsidR="00220C19" w:rsidRDefault="00807F70"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07F70">
              <w:rPr>
                <w:rFonts w:cstheme="minorHAnsi"/>
                <w:i/>
                <w:sz w:val="24"/>
                <w:szCs w:val="24"/>
              </w:rPr>
              <w:t xml:space="preserve">It is not </w:t>
            </w:r>
            <w:proofErr w:type="spellStart"/>
            <w:r w:rsidRPr="00807F70">
              <w:rPr>
                <w:rFonts w:cstheme="minorHAnsi"/>
                <w:i/>
                <w:sz w:val="24"/>
                <w:szCs w:val="24"/>
              </w:rPr>
              <w:t>to</w:t>
            </w:r>
            <w:proofErr w:type="spellEnd"/>
            <w:r w:rsidRPr="00807F70">
              <w:rPr>
                <w:rFonts w:cstheme="minorHAnsi"/>
                <w:i/>
                <w:sz w:val="24"/>
                <w:szCs w:val="24"/>
              </w:rPr>
              <w:t xml:space="preserve"> bad in the </w:t>
            </w:r>
            <w:proofErr w:type="gramStart"/>
            <w:r w:rsidRPr="00807F70">
              <w:rPr>
                <w:rFonts w:cstheme="minorHAnsi"/>
                <w:i/>
                <w:sz w:val="24"/>
                <w:szCs w:val="24"/>
              </w:rPr>
              <w:t>day</w:t>
            </w:r>
            <w:proofErr w:type="gramEnd"/>
            <w:r w:rsidRPr="00807F70">
              <w:rPr>
                <w:rFonts w:cstheme="minorHAnsi"/>
                <w:i/>
                <w:sz w:val="24"/>
                <w:szCs w:val="24"/>
              </w:rPr>
              <w:t xml:space="preserve"> but I certainly feel uncomfortable if I am on the bus of an evening so try to avoid it.</w:t>
            </w:r>
          </w:p>
          <w:p w14:paraId="53C95821" w14:textId="1F79DEC0" w:rsidR="00807F70" w:rsidRPr="003325D9" w:rsidRDefault="00EC1AC8"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C1AC8">
              <w:rPr>
                <w:rFonts w:cstheme="minorHAnsi"/>
                <w:i/>
                <w:sz w:val="24"/>
                <w:szCs w:val="24"/>
              </w:rPr>
              <w:t>I rarely travel on the bus, bit on the occasions I do there is always some looney on the bus behaving badly</w:t>
            </w:r>
          </w:p>
        </w:tc>
      </w:tr>
      <w:tr w:rsidR="00220C19" w:rsidRPr="003325D9" w14:paraId="728D1E42" w14:textId="77777777" w:rsidTr="00FB1D4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4CACBAC4" w14:textId="008949D1" w:rsidR="00220C19" w:rsidRPr="003325D9" w:rsidRDefault="00220C19" w:rsidP="00220C19">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 xml:space="preserve">More </w:t>
            </w:r>
            <w:r w:rsidRPr="00DA46F6">
              <w:rPr>
                <w:rFonts w:ascii="Calibri" w:eastAsia="Times New Roman" w:hAnsi="Calibri" w:cs="Calibri"/>
                <w:color w:val="000000"/>
                <w:sz w:val="24"/>
                <w:szCs w:val="24"/>
                <w:lang w:eastAsia="en-GB"/>
              </w:rPr>
              <w:t>vulnerable</w:t>
            </w:r>
            <w:r w:rsidRPr="00094595">
              <w:rPr>
                <w:rFonts w:ascii="Calibri" w:eastAsia="Times New Roman" w:hAnsi="Calibri" w:cs="Calibri"/>
                <w:color w:val="000000"/>
                <w:sz w:val="24"/>
                <w:szCs w:val="24"/>
                <w:lang w:eastAsia="en-GB"/>
              </w:rPr>
              <w:t xml:space="preserve"> as a female</w:t>
            </w:r>
          </w:p>
        </w:tc>
        <w:tc>
          <w:tcPr>
            <w:tcW w:w="709" w:type="dxa"/>
            <w:noWrap/>
          </w:tcPr>
          <w:p w14:paraId="1985CC52" w14:textId="1C55E4D5" w:rsidR="00220C19" w:rsidRPr="003325D9" w:rsidRDefault="00220C19" w:rsidP="00220C19">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25</w:t>
            </w:r>
          </w:p>
        </w:tc>
        <w:tc>
          <w:tcPr>
            <w:tcW w:w="709" w:type="dxa"/>
            <w:noWrap/>
          </w:tcPr>
          <w:p w14:paraId="3CFC1478" w14:textId="4D8C7837" w:rsidR="00220C19" w:rsidRPr="003325D9" w:rsidRDefault="00220C19" w:rsidP="00220C19">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5.1</w:t>
            </w:r>
          </w:p>
        </w:tc>
        <w:tc>
          <w:tcPr>
            <w:tcW w:w="5386" w:type="dxa"/>
          </w:tcPr>
          <w:p w14:paraId="4105EB67" w14:textId="77777777" w:rsidR="00220C19" w:rsidRDefault="001D0766" w:rsidP="00220C1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1D0766">
              <w:rPr>
                <w:rFonts w:cstheme="minorHAnsi"/>
                <w:i/>
                <w:sz w:val="24"/>
                <w:szCs w:val="24"/>
              </w:rPr>
              <w:t>Because I am a woman on my own and men have made me feel unsafe on buses in the past</w:t>
            </w:r>
          </w:p>
          <w:p w14:paraId="2DAA1FA7" w14:textId="41D7E338" w:rsidR="001D0766" w:rsidRPr="003325D9" w:rsidRDefault="00807F70" w:rsidP="00220C1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807F70">
              <w:rPr>
                <w:rFonts w:cstheme="minorHAnsi"/>
                <w:i/>
                <w:sz w:val="24"/>
                <w:szCs w:val="24"/>
              </w:rPr>
              <w:t>Just seen too many arguments, scuffles, swearing - it's not much fun sitting with your daughter while a group of lads sit behind you talking about wanting to rape some girl. The abuse if you try to say something just makes it worse.</w:t>
            </w:r>
          </w:p>
        </w:tc>
      </w:tr>
      <w:tr w:rsidR="00220C19" w:rsidRPr="003325D9" w14:paraId="7856AB8F" w14:textId="77777777" w:rsidTr="00FB1D4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7B623AC5" w14:textId="316621C4" w:rsidR="00220C19" w:rsidRPr="003325D9" w:rsidRDefault="00220C19" w:rsidP="00220C19">
            <w:pPr>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The Bus Drivers</w:t>
            </w:r>
          </w:p>
        </w:tc>
        <w:tc>
          <w:tcPr>
            <w:tcW w:w="709" w:type="dxa"/>
            <w:noWrap/>
          </w:tcPr>
          <w:p w14:paraId="02758617" w14:textId="7BCE663E" w:rsidR="00220C19" w:rsidRPr="003325D9" w:rsidRDefault="00220C19" w:rsidP="00220C19">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094595">
              <w:rPr>
                <w:rFonts w:ascii="Calibri" w:eastAsia="Times New Roman" w:hAnsi="Calibri" w:cs="Calibri"/>
                <w:color w:val="000000"/>
                <w:sz w:val="24"/>
                <w:szCs w:val="24"/>
                <w:lang w:eastAsia="en-GB"/>
              </w:rPr>
              <w:t>21</w:t>
            </w:r>
          </w:p>
        </w:tc>
        <w:tc>
          <w:tcPr>
            <w:tcW w:w="709" w:type="dxa"/>
            <w:noWrap/>
          </w:tcPr>
          <w:p w14:paraId="71A5D0D5" w14:textId="11D8FC62" w:rsidR="00220C19" w:rsidRPr="003325D9" w:rsidRDefault="00220C19" w:rsidP="00220C19">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094595">
              <w:rPr>
                <w:rFonts w:ascii="Calibri" w:eastAsia="Times New Roman" w:hAnsi="Calibri" w:cs="Calibri"/>
                <w:i/>
                <w:iCs/>
                <w:color w:val="000000"/>
                <w:sz w:val="24"/>
                <w:szCs w:val="24"/>
                <w:lang w:eastAsia="en-GB"/>
              </w:rPr>
              <w:t>4.3</w:t>
            </w:r>
          </w:p>
        </w:tc>
        <w:tc>
          <w:tcPr>
            <w:tcW w:w="5386" w:type="dxa"/>
          </w:tcPr>
          <w:p w14:paraId="07F83137" w14:textId="77777777" w:rsidR="00220C19" w:rsidRDefault="00553D25"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53D25">
              <w:rPr>
                <w:rFonts w:cstheme="minorHAnsi"/>
                <w:i/>
                <w:sz w:val="24"/>
                <w:szCs w:val="24"/>
              </w:rPr>
              <w:t>Drivers aren't friendly - you don't feel that they would step in</w:t>
            </w:r>
          </w:p>
          <w:p w14:paraId="0149693B" w14:textId="0357B7B3" w:rsidR="00553D25" w:rsidRPr="003325D9" w:rsidRDefault="00553D25"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53D25">
              <w:rPr>
                <w:rFonts w:cstheme="minorHAnsi"/>
                <w:i/>
                <w:sz w:val="24"/>
                <w:szCs w:val="24"/>
              </w:rPr>
              <w:t>Drivers are disinterested and accelerate and brake hard</w:t>
            </w:r>
          </w:p>
        </w:tc>
      </w:tr>
      <w:tr w:rsidR="00220C19" w:rsidRPr="003325D9" w14:paraId="0FDEAD0C" w14:textId="77777777" w:rsidTr="00FB1D4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243A965D" w14:textId="7D66907F" w:rsidR="00220C19" w:rsidRPr="00094595" w:rsidRDefault="00220C19" w:rsidP="00220C19">
            <w:pPr>
              <w:rPr>
                <w:rFonts w:ascii="Calibri" w:eastAsia="Times New Roman" w:hAnsi="Calibri" w:cs="Calibri"/>
                <w:color w:val="000000"/>
                <w:sz w:val="24"/>
                <w:szCs w:val="24"/>
                <w:lang w:eastAsia="en-GB"/>
              </w:rPr>
            </w:pPr>
            <w:r w:rsidRPr="00094595">
              <w:rPr>
                <w:rFonts w:ascii="Calibri" w:eastAsia="Times New Roman" w:hAnsi="Calibri" w:cs="Calibri"/>
                <w:color w:val="000000"/>
                <w:sz w:val="24"/>
                <w:szCs w:val="24"/>
                <w:lang w:eastAsia="en-GB"/>
              </w:rPr>
              <w:t xml:space="preserve">Age / Heath Reasons </w:t>
            </w:r>
          </w:p>
        </w:tc>
        <w:tc>
          <w:tcPr>
            <w:tcW w:w="709" w:type="dxa"/>
            <w:noWrap/>
          </w:tcPr>
          <w:p w14:paraId="76A73FFA" w14:textId="1B81B21D" w:rsidR="00220C19" w:rsidRPr="00094595" w:rsidRDefault="00220C19" w:rsidP="00220C19">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094595">
              <w:rPr>
                <w:rFonts w:ascii="Calibri" w:eastAsia="Times New Roman" w:hAnsi="Calibri" w:cs="Calibri"/>
                <w:color w:val="000000"/>
                <w:sz w:val="24"/>
                <w:szCs w:val="24"/>
                <w:lang w:eastAsia="en-GB"/>
              </w:rPr>
              <w:t>15</w:t>
            </w:r>
          </w:p>
        </w:tc>
        <w:tc>
          <w:tcPr>
            <w:tcW w:w="709" w:type="dxa"/>
            <w:noWrap/>
          </w:tcPr>
          <w:p w14:paraId="094E63FE" w14:textId="6C37D9EC" w:rsidR="00220C19" w:rsidRPr="00094595" w:rsidRDefault="00220C19" w:rsidP="00220C19">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94595">
              <w:rPr>
                <w:rFonts w:ascii="Calibri" w:eastAsia="Times New Roman" w:hAnsi="Calibri" w:cs="Calibri"/>
                <w:i/>
                <w:iCs/>
                <w:color w:val="000000"/>
                <w:sz w:val="24"/>
                <w:szCs w:val="24"/>
                <w:lang w:eastAsia="en-GB"/>
              </w:rPr>
              <w:t>3.1</w:t>
            </w:r>
          </w:p>
        </w:tc>
        <w:tc>
          <w:tcPr>
            <w:tcW w:w="5386" w:type="dxa"/>
          </w:tcPr>
          <w:p w14:paraId="5A153E78" w14:textId="77777777" w:rsidR="00B157C1" w:rsidRDefault="00B157C1" w:rsidP="00220C1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B157C1">
              <w:rPr>
                <w:rFonts w:cstheme="minorHAnsi"/>
                <w:i/>
                <w:sz w:val="24"/>
                <w:szCs w:val="24"/>
              </w:rPr>
              <w:t xml:space="preserve">Anxious since covid </w:t>
            </w:r>
          </w:p>
          <w:p w14:paraId="1F5EB8A7" w14:textId="3BBCEE78" w:rsidR="00D469CA" w:rsidRPr="003325D9" w:rsidRDefault="00B157C1" w:rsidP="00220C1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B157C1">
              <w:rPr>
                <w:rFonts w:cstheme="minorHAnsi"/>
                <w:i/>
                <w:sz w:val="24"/>
                <w:szCs w:val="24"/>
              </w:rPr>
              <w:t>As Asian elderly I don’t feel confident</w:t>
            </w:r>
          </w:p>
        </w:tc>
      </w:tr>
      <w:tr w:rsidR="00220C19" w:rsidRPr="003325D9" w14:paraId="52F33E31" w14:textId="77777777" w:rsidTr="00FB1D4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16489057" w14:textId="37193EE5" w:rsidR="00220C19" w:rsidRPr="00094595" w:rsidRDefault="00220C19" w:rsidP="00220C19">
            <w:pPr>
              <w:rPr>
                <w:rFonts w:ascii="Calibri" w:eastAsia="Times New Roman" w:hAnsi="Calibri" w:cs="Calibri"/>
                <w:color w:val="000000"/>
                <w:sz w:val="24"/>
                <w:szCs w:val="24"/>
                <w:lang w:eastAsia="en-GB"/>
              </w:rPr>
            </w:pPr>
            <w:r w:rsidRPr="00094595">
              <w:rPr>
                <w:rFonts w:ascii="Calibri" w:eastAsia="Times New Roman" w:hAnsi="Calibri" w:cs="Calibri"/>
                <w:color w:val="000000"/>
                <w:sz w:val="24"/>
                <w:szCs w:val="24"/>
                <w:lang w:eastAsia="en-GB"/>
              </w:rPr>
              <w:lastRenderedPageBreak/>
              <w:t>Lack of Passengers / Travelling Alone</w:t>
            </w:r>
          </w:p>
        </w:tc>
        <w:tc>
          <w:tcPr>
            <w:tcW w:w="709" w:type="dxa"/>
            <w:noWrap/>
          </w:tcPr>
          <w:p w14:paraId="78D62235" w14:textId="40C708F1" w:rsidR="00220C19" w:rsidRPr="00094595" w:rsidRDefault="00220C19" w:rsidP="00220C19">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094595">
              <w:rPr>
                <w:rFonts w:ascii="Calibri" w:eastAsia="Times New Roman" w:hAnsi="Calibri" w:cs="Calibri"/>
                <w:color w:val="000000"/>
                <w:sz w:val="24"/>
                <w:szCs w:val="24"/>
                <w:lang w:eastAsia="en-GB"/>
              </w:rPr>
              <w:t>14</w:t>
            </w:r>
          </w:p>
        </w:tc>
        <w:tc>
          <w:tcPr>
            <w:tcW w:w="709" w:type="dxa"/>
            <w:noWrap/>
          </w:tcPr>
          <w:p w14:paraId="49EB4BD5" w14:textId="7177022F" w:rsidR="00220C19" w:rsidRPr="00094595" w:rsidRDefault="00220C19" w:rsidP="00220C19">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94595">
              <w:rPr>
                <w:rFonts w:ascii="Calibri" w:eastAsia="Times New Roman" w:hAnsi="Calibri" w:cs="Calibri"/>
                <w:i/>
                <w:iCs/>
                <w:color w:val="000000"/>
                <w:sz w:val="24"/>
                <w:szCs w:val="24"/>
                <w:lang w:eastAsia="en-GB"/>
              </w:rPr>
              <w:t>2.9</w:t>
            </w:r>
          </w:p>
        </w:tc>
        <w:tc>
          <w:tcPr>
            <w:tcW w:w="5386" w:type="dxa"/>
          </w:tcPr>
          <w:p w14:paraId="10BDBBEB" w14:textId="046086A0" w:rsidR="00220C19" w:rsidRDefault="008F5BF5"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F5BF5">
              <w:rPr>
                <w:rFonts w:cstheme="minorHAnsi"/>
                <w:i/>
                <w:sz w:val="24"/>
                <w:szCs w:val="24"/>
              </w:rPr>
              <w:t>Feel vulnerable if I am alone</w:t>
            </w:r>
            <w:r w:rsidR="00D469CA">
              <w:rPr>
                <w:rFonts w:cstheme="minorHAnsi"/>
                <w:i/>
                <w:sz w:val="24"/>
                <w:szCs w:val="24"/>
              </w:rPr>
              <w:t xml:space="preserve"> </w:t>
            </w:r>
            <w:r w:rsidRPr="008F5BF5">
              <w:rPr>
                <w:rFonts w:cstheme="minorHAnsi"/>
                <w:i/>
                <w:sz w:val="24"/>
                <w:szCs w:val="24"/>
              </w:rPr>
              <w:t>and advertised busses to not turn up.</w:t>
            </w:r>
          </w:p>
          <w:p w14:paraId="62C8F887" w14:textId="25BC30AA" w:rsidR="008F5BF5" w:rsidRPr="003325D9" w:rsidRDefault="00D469CA"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469CA">
              <w:rPr>
                <w:rFonts w:cstheme="minorHAnsi"/>
                <w:i/>
                <w:sz w:val="24"/>
                <w:szCs w:val="24"/>
              </w:rPr>
              <w:t>Sometimes I’m the only one on the bus</w:t>
            </w:r>
          </w:p>
        </w:tc>
      </w:tr>
      <w:tr w:rsidR="00220C19" w:rsidRPr="003325D9" w14:paraId="01548C14" w14:textId="77777777" w:rsidTr="00FB1D4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2A4E77C8" w14:textId="1CBE60B9" w:rsidR="00220C19" w:rsidRPr="00094595" w:rsidRDefault="00220C19" w:rsidP="00220C19">
            <w:pPr>
              <w:rPr>
                <w:rFonts w:ascii="Calibri" w:eastAsia="Times New Roman" w:hAnsi="Calibri" w:cs="Calibri"/>
                <w:color w:val="000000"/>
                <w:sz w:val="24"/>
                <w:szCs w:val="24"/>
                <w:lang w:eastAsia="en-GB"/>
              </w:rPr>
            </w:pPr>
            <w:r w:rsidRPr="00094595">
              <w:rPr>
                <w:rFonts w:ascii="Calibri" w:eastAsia="Times New Roman" w:hAnsi="Calibri" w:cs="Calibri"/>
                <w:color w:val="000000"/>
                <w:sz w:val="24"/>
                <w:szCs w:val="24"/>
                <w:lang w:eastAsia="en-GB"/>
              </w:rPr>
              <w:t>Harassment / Sexual Harassment / Assault</w:t>
            </w:r>
          </w:p>
        </w:tc>
        <w:tc>
          <w:tcPr>
            <w:tcW w:w="709" w:type="dxa"/>
            <w:noWrap/>
          </w:tcPr>
          <w:p w14:paraId="1F55F7B2" w14:textId="7499A4CE" w:rsidR="00220C19" w:rsidRPr="00094595" w:rsidRDefault="00220C19" w:rsidP="00220C19">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94595">
              <w:rPr>
                <w:rFonts w:ascii="Calibri" w:eastAsia="Times New Roman" w:hAnsi="Calibri" w:cs="Calibri"/>
                <w:color w:val="000000"/>
                <w:sz w:val="24"/>
                <w:szCs w:val="24"/>
                <w:lang w:eastAsia="en-GB"/>
              </w:rPr>
              <w:t>14</w:t>
            </w:r>
          </w:p>
        </w:tc>
        <w:tc>
          <w:tcPr>
            <w:tcW w:w="709" w:type="dxa"/>
            <w:noWrap/>
          </w:tcPr>
          <w:p w14:paraId="400C1871" w14:textId="6779402A" w:rsidR="00220C19" w:rsidRPr="00094595" w:rsidRDefault="00220C19" w:rsidP="00220C19">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094595">
              <w:rPr>
                <w:rFonts w:ascii="Calibri" w:eastAsia="Times New Roman" w:hAnsi="Calibri" w:cs="Calibri"/>
                <w:i/>
                <w:iCs/>
                <w:color w:val="000000"/>
                <w:sz w:val="24"/>
                <w:szCs w:val="24"/>
                <w:lang w:eastAsia="en-GB"/>
              </w:rPr>
              <w:t>2.9</w:t>
            </w:r>
          </w:p>
        </w:tc>
        <w:tc>
          <w:tcPr>
            <w:tcW w:w="5386" w:type="dxa"/>
          </w:tcPr>
          <w:p w14:paraId="6CEAFCBF" w14:textId="77777777" w:rsidR="00220C19" w:rsidRDefault="00211A67" w:rsidP="00220C1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11A67">
              <w:rPr>
                <w:rFonts w:cstheme="minorHAnsi"/>
                <w:i/>
                <w:sz w:val="24"/>
                <w:szCs w:val="24"/>
              </w:rPr>
              <w:t>Sexual assault, inappropriate comments</w:t>
            </w:r>
          </w:p>
          <w:p w14:paraId="2B128A68" w14:textId="48F5ACFC" w:rsidR="00211A67" w:rsidRPr="003325D9" w:rsidRDefault="00211A67" w:rsidP="00220C1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11A67">
              <w:rPr>
                <w:rFonts w:cstheme="minorHAnsi"/>
                <w:i/>
                <w:sz w:val="24"/>
                <w:szCs w:val="24"/>
              </w:rPr>
              <w:t>I've been harassed on the bus</w:t>
            </w:r>
          </w:p>
        </w:tc>
      </w:tr>
      <w:tr w:rsidR="00220C19" w:rsidRPr="003325D9" w14:paraId="269D2CCC" w14:textId="77777777" w:rsidTr="00FB1D4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76780CC0" w14:textId="4C1347BD" w:rsidR="00220C19" w:rsidRPr="00094595" w:rsidRDefault="00220C19" w:rsidP="00220C19">
            <w:pPr>
              <w:rPr>
                <w:rFonts w:ascii="Calibri" w:eastAsia="Times New Roman" w:hAnsi="Calibri" w:cs="Calibri"/>
                <w:color w:val="000000"/>
                <w:sz w:val="24"/>
                <w:szCs w:val="24"/>
                <w:lang w:eastAsia="en-GB"/>
              </w:rPr>
            </w:pPr>
            <w:r w:rsidRPr="00094595">
              <w:rPr>
                <w:rFonts w:ascii="Calibri" w:eastAsia="Times New Roman" w:hAnsi="Calibri" w:cs="Calibri"/>
                <w:color w:val="000000"/>
                <w:sz w:val="24"/>
                <w:szCs w:val="24"/>
                <w:lang w:eastAsia="en-GB"/>
              </w:rPr>
              <w:t>Crime</w:t>
            </w:r>
          </w:p>
        </w:tc>
        <w:tc>
          <w:tcPr>
            <w:tcW w:w="709" w:type="dxa"/>
            <w:noWrap/>
          </w:tcPr>
          <w:p w14:paraId="768E0BB2" w14:textId="732559E1" w:rsidR="00220C19" w:rsidRPr="00094595" w:rsidRDefault="00220C19" w:rsidP="00220C19">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94595">
              <w:rPr>
                <w:rFonts w:ascii="Calibri" w:eastAsia="Times New Roman" w:hAnsi="Calibri" w:cs="Calibri"/>
                <w:color w:val="000000"/>
                <w:sz w:val="24"/>
                <w:szCs w:val="24"/>
                <w:lang w:eastAsia="en-GB"/>
              </w:rPr>
              <w:t>6</w:t>
            </w:r>
          </w:p>
        </w:tc>
        <w:tc>
          <w:tcPr>
            <w:tcW w:w="709" w:type="dxa"/>
            <w:noWrap/>
          </w:tcPr>
          <w:p w14:paraId="4263A5DF" w14:textId="0104F95E" w:rsidR="00220C19" w:rsidRPr="00094595" w:rsidRDefault="00220C19" w:rsidP="00220C19">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094595">
              <w:rPr>
                <w:rFonts w:ascii="Calibri" w:eastAsia="Times New Roman" w:hAnsi="Calibri" w:cs="Calibri"/>
                <w:i/>
                <w:iCs/>
                <w:color w:val="000000"/>
                <w:sz w:val="24"/>
                <w:szCs w:val="24"/>
                <w:lang w:eastAsia="en-GB"/>
              </w:rPr>
              <w:t>1.2</w:t>
            </w:r>
          </w:p>
        </w:tc>
        <w:tc>
          <w:tcPr>
            <w:tcW w:w="5386" w:type="dxa"/>
          </w:tcPr>
          <w:p w14:paraId="56D8BB94" w14:textId="77777777" w:rsidR="00220C19" w:rsidRDefault="00213765"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13765">
              <w:rPr>
                <w:rFonts w:cstheme="minorHAnsi"/>
                <w:i/>
                <w:sz w:val="24"/>
                <w:szCs w:val="24"/>
              </w:rPr>
              <w:t>so much violent crime these days</w:t>
            </w:r>
          </w:p>
          <w:p w14:paraId="03DF3FBF" w14:textId="2070C438" w:rsidR="00213765" w:rsidRPr="003325D9" w:rsidRDefault="00211A67"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11A67">
              <w:rPr>
                <w:rFonts w:cstheme="minorHAnsi"/>
                <w:i/>
                <w:sz w:val="24"/>
                <w:szCs w:val="24"/>
              </w:rPr>
              <w:t>Witnessed a knife attack on one a few months back</w:t>
            </w:r>
          </w:p>
        </w:tc>
      </w:tr>
      <w:tr w:rsidR="00220C19" w:rsidRPr="003325D9" w14:paraId="4576C71B" w14:textId="77777777" w:rsidTr="00FB1D4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79C81D82" w14:textId="2EA0D8BF" w:rsidR="00220C19" w:rsidRPr="00094595" w:rsidRDefault="00220C19" w:rsidP="00220C19">
            <w:pPr>
              <w:rPr>
                <w:rFonts w:ascii="Calibri" w:eastAsia="Times New Roman" w:hAnsi="Calibri" w:cs="Calibri"/>
                <w:color w:val="000000"/>
                <w:sz w:val="24"/>
                <w:szCs w:val="24"/>
                <w:lang w:eastAsia="en-GB"/>
              </w:rPr>
            </w:pPr>
            <w:r w:rsidRPr="00094595">
              <w:rPr>
                <w:rFonts w:ascii="Calibri" w:eastAsia="Times New Roman" w:hAnsi="Calibri" w:cs="Calibri"/>
                <w:color w:val="000000"/>
                <w:sz w:val="24"/>
                <w:szCs w:val="24"/>
                <w:lang w:eastAsia="en-GB"/>
              </w:rPr>
              <w:t>Feel isolated</w:t>
            </w:r>
          </w:p>
        </w:tc>
        <w:tc>
          <w:tcPr>
            <w:tcW w:w="709" w:type="dxa"/>
            <w:noWrap/>
          </w:tcPr>
          <w:p w14:paraId="0D20EB1B" w14:textId="78195571" w:rsidR="00220C19" w:rsidRPr="00094595" w:rsidRDefault="00220C19" w:rsidP="00220C19">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094595">
              <w:rPr>
                <w:rFonts w:ascii="Calibri" w:eastAsia="Times New Roman" w:hAnsi="Calibri" w:cs="Calibri"/>
                <w:color w:val="000000"/>
                <w:sz w:val="24"/>
                <w:szCs w:val="24"/>
                <w:lang w:eastAsia="en-GB"/>
              </w:rPr>
              <w:t>5</w:t>
            </w:r>
          </w:p>
        </w:tc>
        <w:tc>
          <w:tcPr>
            <w:tcW w:w="709" w:type="dxa"/>
            <w:noWrap/>
          </w:tcPr>
          <w:p w14:paraId="42E82D6C" w14:textId="39D51E20" w:rsidR="00220C19" w:rsidRPr="00094595" w:rsidRDefault="00220C19" w:rsidP="00220C19">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094595">
              <w:rPr>
                <w:rFonts w:ascii="Calibri" w:eastAsia="Times New Roman" w:hAnsi="Calibri" w:cs="Calibri"/>
                <w:i/>
                <w:iCs/>
                <w:color w:val="000000"/>
                <w:sz w:val="24"/>
                <w:szCs w:val="24"/>
                <w:lang w:eastAsia="en-GB"/>
              </w:rPr>
              <w:t>1.0</w:t>
            </w:r>
          </w:p>
        </w:tc>
        <w:tc>
          <w:tcPr>
            <w:tcW w:w="5386" w:type="dxa"/>
          </w:tcPr>
          <w:p w14:paraId="01AD974D" w14:textId="5DE8ECE6" w:rsidR="000A0F46" w:rsidRDefault="000A0F46" w:rsidP="00220C1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A0F46">
              <w:rPr>
                <w:rFonts w:cstheme="minorHAnsi"/>
                <w:i/>
                <w:sz w:val="24"/>
                <w:szCs w:val="24"/>
              </w:rPr>
              <w:t>Isolated</w:t>
            </w:r>
          </w:p>
          <w:p w14:paraId="60234E11" w14:textId="2D7F24A5" w:rsidR="00220C19" w:rsidRPr="003325D9" w:rsidRDefault="000A0F46" w:rsidP="00220C1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A0F46">
              <w:rPr>
                <w:rFonts w:cstheme="minorHAnsi"/>
                <w:i/>
                <w:sz w:val="24"/>
                <w:szCs w:val="24"/>
              </w:rPr>
              <w:t>On the bus is usually fine but bus stops in town are not well lit and some are in isolated feeling spots</w:t>
            </w:r>
          </w:p>
        </w:tc>
      </w:tr>
      <w:tr w:rsidR="00220C19" w:rsidRPr="003325D9" w14:paraId="06385909" w14:textId="77777777" w:rsidTr="00FB1D4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4BE6F8F0" w14:textId="1B35F8DD" w:rsidR="00220C19" w:rsidRPr="00094595" w:rsidRDefault="00220C19" w:rsidP="00220C19">
            <w:pPr>
              <w:rPr>
                <w:rFonts w:ascii="Calibri" w:eastAsia="Times New Roman" w:hAnsi="Calibri" w:cs="Calibri"/>
                <w:color w:val="000000"/>
                <w:sz w:val="24"/>
                <w:szCs w:val="24"/>
                <w:lang w:eastAsia="en-GB"/>
              </w:rPr>
            </w:pPr>
            <w:r w:rsidRPr="00094595">
              <w:rPr>
                <w:rFonts w:ascii="Calibri" w:eastAsia="Times New Roman" w:hAnsi="Calibri" w:cs="Calibri"/>
                <w:color w:val="000000"/>
                <w:sz w:val="24"/>
                <w:szCs w:val="24"/>
                <w:lang w:eastAsia="en-GB"/>
              </w:rPr>
              <w:t>Misc.</w:t>
            </w:r>
          </w:p>
        </w:tc>
        <w:tc>
          <w:tcPr>
            <w:tcW w:w="709" w:type="dxa"/>
            <w:noWrap/>
          </w:tcPr>
          <w:p w14:paraId="76E8E62D" w14:textId="47492875" w:rsidR="00220C19" w:rsidRPr="00094595" w:rsidRDefault="00220C19" w:rsidP="00220C19">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094595">
              <w:rPr>
                <w:rFonts w:ascii="Calibri" w:eastAsia="Times New Roman" w:hAnsi="Calibri" w:cs="Calibri"/>
                <w:color w:val="000000"/>
                <w:sz w:val="24"/>
                <w:szCs w:val="24"/>
                <w:lang w:eastAsia="en-GB"/>
              </w:rPr>
              <w:t>55</w:t>
            </w:r>
          </w:p>
        </w:tc>
        <w:tc>
          <w:tcPr>
            <w:tcW w:w="709" w:type="dxa"/>
            <w:noWrap/>
          </w:tcPr>
          <w:p w14:paraId="5FD34821" w14:textId="4B0B1101" w:rsidR="00220C19" w:rsidRPr="00094595" w:rsidRDefault="00220C19" w:rsidP="00220C19">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094595">
              <w:rPr>
                <w:rFonts w:ascii="Calibri" w:eastAsia="Times New Roman" w:hAnsi="Calibri" w:cs="Calibri"/>
                <w:i/>
                <w:iCs/>
                <w:color w:val="000000"/>
                <w:sz w:val="24"/>
                <w:szCs w:val="24"/>
                <w:lang w:eastAsia="en-GB"/>
              </w:rPr>
              <w:t>11.3</w:t>
            </w:r>
          </w:p>
        </w:tc>
        <w:tc>
          <w:tcPr>
            <w:tcW w:w="5386" w:type="dxa"/>
          </w:tcPr>
          <w:p w14:paraId="1A231092" w14:textId="77777777" w:rsidR="00220C19" w:rsidRDefault="00064250"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64250">
              <w:rPr>
                <w:rFonts w:cstheme="minorHAnsi"/>
                <w:i/>
                <w:sz w:val="24"/>
                <w:szCs w:val="24"/>
              </w:rPr>
              <w:t>As a bus driver I also often feel unsafe working at night.</w:t>
            </w:r>
          </w:p>
          <w:p w14:paraId="6814818C" w14:textId="77777777" w:rsidR="00064250" w:rsidRDefault="00617CBB"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17CBB">
              <w:rPr>
                <w:rFonts w:cstheme="minorHAnsi"/>
                <w:i/>
                <w:sz w:val="24"/>
                <w:szCs w:val="24"/>
              </w:rPr>
              <w:t>difficulty when travelling with small children</w:t>
            </w:r>
          </w:p>
          <w:p w14:paraId="4782F686" w14:textId="28A2355D" w:rsidR="00617CBB" w:rsidRPr="003325D9" w:rsidRDefault="008E5B37" w:rsidP="00220C19">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E5B37">
              <w:rPr>
                <w:rFonts w:cstheme="minorHAnsi"/>
                <w:i/>
                <w:sz w:val="24"/>
                <w:szCs w:val="24"/>
              </w:rPr>
              <w:t>Being in a confined space with a bunch of strangers. Did covid teach us nothing?</w:t>
            </w:r>
          </w:p>
        </w:tc>
      </w:tr>
      <w:tr w:rsidR="00220C19" w:rsidRPr="003325D9" w14:paraId="10CCB7A2" w14:textId="77777777" w:rsidTr="00FB1D42">
        <w:trPr>
          <w:cnfStyle w:val="010000000000" w:firstRow="0" w:lastRow="1" w:firstColumn="0" w:lastColumn="0" w:oddVBand="0" w:evenVBand="0" w:oddHBand="0"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689" w:type="dxa"/>
          </w:tcPr>
          <w:p w14:paraId="4F80EAFA" w14:textId="726BD2BA" w:rsidR="00220C19" w:rsidRPr="0049198F" w:rsidRDefault="00220C19" w:rsidP="00220C19">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Total Respondents</w:t>
            </w:r>
          </w:p>
        </w:tc>
        <w:tc>
          <w:tcPr>
            <w:tcW w:w="709" w:type="dxa"/>
            <w:noWrap/>
          </w:tcPr>
          <w:p w14:paraId="1FC360F9" w14:textId="5B4954FA" w:rsidR="00220C19" w:rsidRPr="003325D9" w:rsidRDefault="002C1A3C" w:rsidP="00220C19">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Pr>
                <w:rFonts w:eastAsia="Times New Roman" w:cstheme="minorHAnsi"/>
                <w:color w:val="000000"/>
                <w:sz w:val="24"/>
                <w:szCs w:val="24"/>
                <w:lang w:eastAsia="en-GB"/>
              </w:rPr>
              <w:t>488</w:t>
            </w:r>
          </w:p>
        </w:tc>
        <w:tc>
          <w:tcPr>
            <w:tcW w:w="709" w:type="dxa"/>
            <w:noWrap/>
          </w:tcPr>
          <w:p w14:paraId="256BF65E" w14:textId="77777777" w:rsidR="00220C19" w:rsidRPr="003325D9" w:rsidRDefault="00220C19" w:rsidP="00220C19">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i/>
                <w:color w:val="000000"/>
                <w:sz w:val="24"/>
                <w:szCs w:val="24"/>
                <w:lang w:eastAsia="en-GB"/>
              </w:rPr>
            </w:pPr>
          </w:p>
        </w:tc>
        <w:tc>
          <w:tcPr>
            <w:tcW w:w="5386" w:type="dxa"/>
          </w:tcPr>
          <w:p w14:paraId="39D739AF" w14:textId="77777777" w:rsidR="00220C19" w:rsidRPr="003325D9" w:rsidRDefault="00220C19" w:rsidP="00220C19">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rFonts w:cstheme="minorHAnsi"/>
                <w:i/>
                <w:sz w:val="24"/>
                <w:szCs w:val="24"/>
              </w:rPr>
            </w:pPr>
          </w:p>
        </w:tc>
      </w:tr>
    </w:tbl>
    <w:p w14:paraId="23E7FA5C" w14:textId="431624A7" w:rsidR="00222BAB" w:rsidRPr="00BA50FD" w:rsidRDefault="00F0788A"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6C94A6F5" w14:textId="77777777" w:rsidR="00313503" w:rsidRDefault="00313503" w:rsidP="006831F0">
      <w:pPr>
        <w:rPr>
          <w:b/>
          <w:bCs/>
          <w:sz w:val="24"/>
          <w:szCs w:val="24"/>
        </w:rPr>
      </w:pPr>
    </w:p>
    <w:p w14:paraId="592ED437" w14:textId="77777777" w:rsidR="0049198F" w:rsidRDefault="0049198F" w:rsidP="006831F0">
      <w:pPr>
        <w:rPr>
          <w:b/>
          <w:bCs/>
          <w:sz w:val="24"/>
          <w:szCs w:val="24"/>
        </w:rPr>
      </w:pPr>
    </w:p>
    <w:p w14:paraId="290C5D6B" w14:textId="6DFBB67C" w:rsidR="00B50CC3" w:rsidRPr="00EF3A36" w:rsidRDefault="00B50CC3" w:rsidP="006831F0">
      <w:pPr>
        <w:rPr>
          <w:b/>
          <w:bCs/>
          <w:sz w:val="24"/>
          <w:szCs w:val="24"/>
        </w:rPr>
      </w:pPr>
      <w:r>
        <w:rPr>
          <w:b/>
          <w:bCs/>
          <w:sz w:val="24"/>
          <w:szCs w:val="24"/>
        </w:rPr>
        <w:t>When Cycling</w:t>
      </w:r>
    </w:p>
    <w:tbl>
      <w:tblPr>
        <w:tblStyle w:val="GridTable5Dark-Accent6"/>
        <w:tblW w:w="9606" w:type="dxa"/>
        <w:tblLook w:val="04E0" w:firstRow="1" w:lastRow="1" w:firstColumn="1" w:lastColumn="0" w:noHBand="0" w:noVBand="1"/>
      </w:tblPr>
      <w:tblGrid>
        <w:gridCol w:w="2518"/>
        <w:gridCol w:w="709"/>
        <w:gridCol w:w="709"/>
        <w:gridCol w:w="5670"/>
      </w:tblGrid>
      <w:tr w:rsidR="00FD7641" w:rsidRPr="003325D9" w14:paraId="69937ED7"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518" w:type="dxa"/>
            <w:hideMark/>
          </w:tcPr>
          <w:p w14:paraId="1361D142" w14:textId="77777777" w:rsidR="00FD7641" w:rsidRPr="003325D9" w:rsidRDefault="00FD7641" w:rsidP="00150AB2">
            <w:pPr>
              <w:rPr>
                <w:rFonts w:eastAsia="Times New Roman" w:cstheme="minorHAnsi"/>
                <w:sz w:val="24"/>
                <w:szCs w:val="24"/>
                <w:lang w:eastAsia="en-GB"/>
              </w:rPr>
            </w:pPr>
            <w:r w:rsidRPr="003325D9">
              <w:rPr>
                <w:rFonts w:eastAsia="Times New Roman" w:cstheme="minorHAnsi"/>
                <w:sz w:val="24"/>
                <w:szCs w:val="24"/>
                <w:lang w:eastAsia="en-GB"/>
              </w:rPr>
              <w:t>Theme</w:t>
            </w:r>
          </w:p>
        </w:tc>
        <w:tc>
          <w:tcPr>
            <w:tcW w:w="709" w:type="dxa"/>
            <w:noWrap/>
            <w:hideMark/>
          </w:tcPr>
          <w:p w14:paraId="2AA58940"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No.</w:t>
            </w:r>
          </w:p>
        </w:tc>
        <w:tc>
          <w:tcPr>
            <w:tcW w:w="709" w:type="dxa"/>
            <w:noWrap/>
            <w:hideMark/>
          </w:tcPr>
          <w:p w14:paraId="2B8F1F8A"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i/>
                <w:sz w:val="24"/>
                <w:szCs w:val="24"/>
                <w:lang w:eastAsia="en-GB"/>
              </w:rPr>
            </w:pPr>
            <w:r w:rsidRPr="003325D9">
              <w:rPr>
                <w:rFonts w:eastAsia="Times New Roman" w:cstheme="minorHAnsi"/>
                <w:i/>
                <w:sz w:val="24"/>
                <w:szCs w:val="24"/>
                <w:lang w:eastAsia="en-GB"/>
              </w:rPr>
              <w:t>%</w:t>
            </w:r>
          </w:p>
        </w:tc>
        <w:tc>
          <w:tcPr>
            <w:tcW w:w="5670" w:type="dxa"/>
            <w:noWrap/>
            <w:hideMark/>
          </w:tcPr>
          <w:p w14:paraId="2CB9A8F5" w14:textId="77777777" w:rsidR="00FD7641" w:rsidRPr="003325D9" w:rsidRDefault="00FD7641"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Example Comments</w:t>
            </w:r>
          </w:p>
        </w:tc>
      </w:tr>
      <w:tr w:rsidR="00FD7641" w:rsidRPr="003325D9" w14:paraId="17754450"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5A75F504" w14:textId="5D006A3E" w:rsidR="00FD7641" w:rsidRPr="003325D9" w:rsidRDefault="00CF7E63" w:rsidP="00150AB2">
            <w:pPr>
              <w:rPr>
                <w:rFonts w:eastAsia="Times New Roman" w:cstheme="minorHAnsi"/>
                <w:color w:val="000000"/>
                <w:sz w:val="24"/>
                <w:szCs w:val="24"/>
                <w:lang w:eastAsia="en-GB"/>
              </w:rPr>
            </w:pPr>
            <w:r w:rsidRPr="005D32B9">
              <w:rPr>
                <w:rFonts w:ascii="Calibri" w:eastAsia="Times New Roman" w:hAnsi="Calibri" w:cs="Calibri"/>
                <w:color w:val="000000"/>
                <w:sz w:val="24"/>
                <w:szCs w:val="24"/>
                <w:lang w:eastAsia="en-GB"/>
              </w:rPr>
              <w:t>Too many cars / Dangerous driving or Speeding</w:t>
            </w:r>
          </w:p>
        </w:tc>
        <w:tc>
          <w:tcPr>
            <w:tcW w:w="709" w:type="dxa"/>
            <w:noWrap/>
          </w:tcPr>
          <w:p w14:paraId="7A457E67" w14:textId="374D3BEE" w:rsidR="00FD7641" w:rsidRPr="003325D9" w:rsidRDefault="00CF7E63"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5D32B9">
              <w:rPr>
                <w:rFonts w:ascii="Calibri" w:eastAsia="Times New Roman" w:hAnsi="Calibri" w:cs="Calibri"/>
                <w:color w:val="000000"/>
                <w:sz w:val="24"/>
                <w:szCs w:val="24"/>
                <w:lang w:eastAsia="en-GB"/>
              </w:rPr>
              <w:t>218</w:t>
            </w:r>
          </w:p>
        </w:tc>
        <w:tc>
          <w:tcPr>
            <w:tcW w:w="709" w:type="dxa"/>
            <w:noWrap/>
          </w:tcPr>
          <w:p w14:paraId="570F4175" w14:textId="77DC926B" w:rsidR="00FD7641" w:rsidRPr="003325D9" w:rsidRDefault="00CF7E63"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5D32B9">
              <w:rPr>
                <w:rFonts w:ascii="Calibri" w:eastAsia="Times New Roman" w:hAnsi="Calibri" w:cs="Calibri"/>
                <w:i/>
                <w:iCs/>
                <w:color w:val="000000"/>
                <w:sz w:val="24"/>
                <w:szCs w:val="24"/>
                <w:lang w:eastAsia="en-GB"/>
              </w:rPr>
              <w:t>33.6</w:t>
            </w:r>
          </w:p>
        </w:tc>
        <w:tc>
          <w:tcPr>
            <w:tcW w:w="5670" w:type="dxa"/>
          </w:tcPr>
          <w:p w14:paraId="0450F2CC" w14:textId="77777777" w:rsidR="00CF7E63" w:rsidRDefault="00EC153A"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C153A">
              <w:rPr>
                <w:rFonts w:cstheme="minorHAnsi"/>
                <w:i/>
                <w:sz w:val="24"/>
                <w:szCs w:val="24"/>
              </w:rPr>
              <w:t>Too many cars</w:t>
            </w:r>
          </w:p>
          <w:p w14:paraId="4A12103E" w14:textId="77777777" w:rsidR="00EC153A" w:rsidRDefault="00EC153A"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C153A">
              <w:rPr>
                <w:rFonts w:cstheme="minorHAnsi"/>
                <w:i/>
                <w:sz w:val="24"/>
                <w:szCs w:val="24"/>
              </w:rPr>
              <w:t>Thoughtless drivers</w:t>
            </w:r>
          </w:p>
          <w:p w14:paraId="6344AD24" w14:textId="77777777" w:rsidR="00EC153A" w:rsidRDefault="0013730A"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3730A">
              <w:rPr>
                <w:rFonts w:cstheme="minorHAnsi"/>
                <w:i/>
                <w:sz w:val="24"/>
                <w:szCs w:val="24"/>
              </w:rPr>
              <w:t>Awful drivers, I use the cycling lanes a lot.</w:t>
            </w:r>
          </w:p>
          <w:p w14:paraId="0AB44323" w14:textId="77777777" w:rsidR="0013730A" w:rsidRDefault="0013730A"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3730A">
              <w:rPr>
                <w:rFonts w:cstheme="minorHAnsi"/>
                <w:i/>
                <w:sz w:val="24"/>
                <w:szCs w:val="24"/>
              </w:rPr>
              <w:t>Drivers are dangerous around bikes</w:t>
            </w:r>
          </w:p>
          <w:p w14:paraId="7F4F1212" w14:textId="68333F75" w:rsidR="00FD7641" w:rsidRPr="003325D9" w:rsidRDefault="00201FD2"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01FD2">
              <w:rPr>
                <w:rFonts w:cstheme="minorHAnsi"/>
                <w:i/>
                <w:sz w:val="24"/>
                <w:szCs w:val="24"/>
              </w:rPr>
              <w:t>Largely because of the general ‘war’ between cyclists and other road users. The ‘car is king’ mentality. People not understanding how vulnerable bike users are.</w:t>
            </w:r>
          </w:p>
        </w:tc>
      </w:tr>
      <w:tr w:rsidR="00CF7E63" w:rsidRPr="003325D9" w14:paraId="50DA2108"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A5BF0C0" w14:textId="05B37726" w:rsidR="00CF7E63" w:rsidRPr="003325D9" w:rsidRDefault="00CF7E63" w:rsidP="00CF7E63">
            <w:pPr>
              <w:rPr>
                <w:rFonts w:eastAsia="Times New Roman" w:cstheme="minorHAnsi"/>
                <w:color w:val="000000"/>
                <w:sz w:val="24"/>
                <w:szCs w:val="24"/>
                <w:lang w:eastAsia="en-GB"/>
              </w:rPr>
            </w:pPr>
            <w:r w:rsidRPr="005D32B9">
              <w:rPr>
                <w:rFonts w:ascii="Calibri" w:eastAsia="Times New Roman" w:hAnsi="Calibri" w:cs="Calibri"/>
                <w:color w:val="000000"/>
                <w:sz w:val="24"/>
                <w:szCs w:val="24"/>
                <w:lang w:eastAsia="en-GB"/>
              </w:rPr>
              <w:t>Safety concerns / Space</w:t>
            </w:r>
          </w:p>
        </w:tc>
        <w:tc>
          <w:tcPr>
            <w:tcW w:w="709" w:type="dxa"/>
            <w:noWrap/>
          </w:tcPr>
          <w:p w14:paraId="042FABED" w14:textId="26F894B8" w:rsidR="00CF7E63" w:rsidRPr="003325D9" w:rsidRDefault="00CF7E63" w:rsidP="00CF7E63">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5D32B9">
              <w:rPr>
                <w:rFonts w:ascii="Calibri" w:eastAsia="Times New Roman" w:hAnsi="Calibri" w:cs="Calibri"/>
                <w:color w:val="000000"/>
                <w:sz w:val="24"/>
                <w:szCs w:val="24"/>
                <w:lang w:eastAsia="en-GB"/>
              </w:rPr>
              <w:t>140</w:t>
            </w:r>
          </w:p>
        </w:tc>
        <w:tc>
          <w:tcPr>
            <w:tcW w:w="709" w:type="dxa"/>
            <w:noWrap/>
          </w:tcPr>
          <w:p w14:paraId="33E36316" w14:textId="7AB03216" w:rsidR="00CF7E63" w:rsidRPr="003325D9" w:rsidRDefault="00CF7E63" w:rsidP="00CF7E63">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5D32B9">
              <w:rPr>
                <w:rFonts w:ascii="Calibri" w:eastAsia="Times New Roman" w:hAnsi="Calibri" w:cs="Calibri"/>
                <w:i/>
                <w:iCs/>
                <w:color w:val="000000"/>
                <w:sz w:val="24"/>
                <w:szCs w:val="24"/>
                <w:lang w:eastAsia="en-GB"/>
              </w:rPr>
              <w:t>21.6</w:t>
            </w:r>
          </w:p>
        </w:tc>
        <w:tc>
          <w:tcPr>
            <w:tcW w:w="5670" w:type="dxa"/>
          </w:tcPr>
          <w:p w14:paraId="4F06CF17" w14:textId="00EE0AB2" w:rsidR="003A5BA8" w:rsidRDefault="003A5BA8"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3A5BA8">
              <w:rPr>
                <w:rFonts w:cstheme="minorHAnsi"/>
                <w:i/>
                <w:sz w:val="24"/>
                <w:szCs w:val="24"/>
              </w:rPr>
              <w:t>Vulnerability to buses and many lonely corners through the houses where accidents or assaults could occur.</w:t>
            </w:r>
          </w:p>
          <w:p w14:paraId="3BF3F2C4" w14:textId="2A379151" w:rsidR="003A5BA8" w:rsidRDefault="003A5BA8"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3A5BA8">
              <w:rPr>
                <w:rFonts w:cstheme="minorHAnsi"/>
                <w:i/>
                <w:sz w:val="24"/>
                <w:szCs w:val="24"/>
              </w:rPr>
              <w:t>Roads are too narrow for traffic to pass</w:t>
            </w:r>
          </w:p>
          <w:p w14:paraId="6BC77C0D" w14:textId="7E66F660" w:rsidR="00CF7E63" w:rsidRDefault="00496CFE"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96CFE">
              <w:rPr>
                <w:rFonts w:cstheme="minorHAnsi"/>
                <w:i/>
                <w:sz w:val="24"/>
                <w:szCs w:val="24"/>
              </w:rPr>
              <w:t>Cycling is a on roads is unsafe every where</w:t>
            </w:r>
          </w:p>
          <w:p w14:paraId="355D217A" w14:textId="5322DE21" w:rsidR="00496CFE" w:rsidRPr="003325D9" w:rsidRDefault="00F77769"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F77769">
              <w:rPr>
                <w:rFonts w:cstheme="minorHAnsi"/>
                <w:i/>
                <w:sz w:val="24"/>
                <w:szCs w:val="24"/>
              </w:rPr>
              <w:t xml:space="preserve">I am very vulnerable </w:t>
            </w:r>
            <w:proofErr w:type="spellStart"/>
            <w:r w:rsidRPr="00F77769">
              <w:rPr>
                <w:rFonts w:cstheme="minorHAnsi"/>
                <w:i/>
                <w:sz w:val="24"/>
                <w:szCs w:val="24"/>
              </w:rPr>
              <w:t>compered</w:t>
            </w:r>
            <w:proofErr w:type="spellEnd"/>
            <w:r w:rsidRPr="00F77769">
              <w:rPr>
                <w:rFonts w:cstheme="minorHAnsi"/>
                <w:i/>
                <w:sz w:val="24"/>
                <w:szCs w:val="24"/>
              </w:rPr>
              <w:t xml:space="preserve"> to a car.</w:t>
            </w:r>
          </w:p>
        </w:tc>
      </w:tr>
      <w:tr w:rsidR="00CF7E63" w:rsidRPr="003325D9" w14:paraId="45A967BF"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E77F77D" w14:textId="57D6262E" w:rsidR="00CF7E63" w:rsidRPr="005D32B9" w:rsidRDefault="00CF7E63" w:rsidP="00CF7E63">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lastRenderedPageBreak/>
              <w:t>Not enough / Poor segregated cycle lanes</w:t>
            </w:r>
          </w:p>
        </w:tc>
        <w:tc>
          <w:tcPr>
            <w:tcW w:w="709" w:type="dxa"/>
            <w:noWrap/>
          </w:tcPr>
          <w:p w14:paraId="5B5E8393" w14:textId="472D897B" w:rsidR="00CF7E63" w:rsidRPr="005D32B9" w:rsidRDefault="00CF7E63" w:rsidP="00CF7E63">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138</w:t>
            </w:r>
          </w:p>
        </w:tc>
        <w:tc>
          <w:tcPr>
            <w:tcW w:w="709" w:type="dxa"/>
            <w:noWrap/>
          </w:tcPr>
          <w:p w14:paraId="53EA8055" w14:textId="5579D21F" w:rsidR="00CF7E63" w:rsidRPr="005D32B9" w:rsidRDefault="00CF7E63" w:rsidP="00CF7E63">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21.3</w:t>
            </w:r>
          </w:p>
        </w:tc>
        <w:tc>
          <w:tcPr>
            <w:tcW w:w="5670" w:type="dxa"/>
          </w:tcPr>
          <w:p w14:paraId="3DCDA7EB" w14:textId="508A3153" w:rsidR="00434C1E" w:rsidRDefault="00434C1E"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34C1E">
              <w:rPr>
                <w:rFonts w:cstheme="minorHAnsi"/>
                <w:i/>
                <w:sz w:val="24"/>
                <w:szCs w:val="24"/>
              </w:rPr>
              <w:t>Cycle routes are dangerous. Who has designed them?!</w:t>
            </w:r>
          </w:p>
          <w:p w14:paraId="501609D2" w14:textId="6DA71496" w:rsidR="00CF7E63" w:rsidRDefault="00126B31"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26B31">
              <w:rPr>
                <w:rFonts w:cstheme="minorHAnsi"/>
                <w:i/>
                <w:sz w:val="24"/>
                <w:szCs w:val="24"/>
              </w:rPr>
              <w:t>when cycle lanes come to an end feels unsafe</w:t>
            </w:r>
          </w:p>
          <w:p w14:paraId="1BF6ACC1" w14:textId="4A16FB61" w:rsidR="00126B31" w:rsidRDefault="001F1C29"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F1C29">
              <w:rPr>
                <w:rFonts w:cstheme="minorHAnsi"/>
                <w:i/>
                <w:sz w:val="24"/>
                <w:szCs w:val="24"/>
              </w:rPr>
              <w:t>Poor cycle lane or no cycle lanes</w:t>
            </w:r>
          </w:p>
          <w:p w14:paraId="664A263A" w14:textId="11B6B7FB" w:rsidR="00434C1E" w:rsidRPr="003325D9" w:rsidRDefault="001974F1"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974F1">
              <w:rPr>
                <w:rFonts w:cstheme="minorHAnsi"/>
                <w:i/>
                <w:sz w:val="24"/>
                <w:szCs w:val="24"/>
              </w:rPr>
              <w:t>Too few cycle paths</w:t>
            </w:r>
          </w:p>
        </w:tc>
      </w:tr>
      <w:tr w:rsidR="00CF7E63" w:rsidRPr="003325D9" w14:paraId="28F61B4D"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14EFFC1" w14:textId="66B4C710" w:rsidR="00CF7E63" w:rsidRPr="005D32B9" w:rsidRDefault="00CF7E63" w:rsidP="00CF7E63">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I don't / can't cycle</w:t>
            </w:r>
          </w:p>
        </w:tc>
        <w:tc>
          <w:tcPr>
            <w:tcW w:w="709" w:type="dxa"/>
            <w:noWrap/>
          </w:tcPr>
          <w:p w14:paraId="7EB6863F" w14:textId="01B7D83B" w:rsidR="00CF7E63" w:rsidRPr="005D32B9" w:rsidRDefault="00CF7E63" w:rsidP="00CF7E63">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93</w:t>
            </w:r>
          </w:p>
        </w:tc>
        <w:tc>
          <w:tcPr>
            <w:tcW w:w="709" w:type="dxa"/>
            <w:noWrap/>
          </w:tcPr>
          <w:p w14:paraId="3B4917E6" w14:textId="6C3A6191" w:rsidR="00CF7E63" w:rsidRPr="005D32B9" w:rsidRDefault="00CF7E63" w:rsidP="00CF7E63">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14.3</w:t>
            </w:r>
          </w:p>
        </w:tc>
        <w:tc>
          <w:tcPr>
            <w:tcW w:w="5670" w:type="dxa"/>
          </w:tcPr>
          <w:p w14:paraId="52887534" w14:textId="77777777" w:rsidR="00CF7E63" w:rsidRDefault="000B59EA"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B59EA">
              <w:rPr>
                <w:rFonts w:cstheme="minorHAnsi"/>
                <w:i/>
                <w:sz w:val="24"/>
                <w:szCs w:val="24"/>
              </w:rPr>
              <w:t>I don’t cycle as feel unsafe anyway with cars so fast and narrow roads</w:t>
            </w:r>
          </w:p>
          <w:p w14:paraId="175C7CB2" w14:textId="77777777" w:rsidR="000B59EA" w:rsidRDefault="00590C91"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90C91">
              <w:rPr>
                <w:rFonts w:cstheme="minorHAnsi"/>
                <w:i/>
                <w:sz w:val="24"/>
                <w:szCs w:val="24"/>
              </w:rPr>
              <w:t>I don’t cycle due to business of roads</w:t>
            </w:r>
          </w:p>
          <w:p w14:paraId="7E269384" w14:textId="5CB9EF7D" w:rsidR="00590C91" w:rsidRPr="003325D9" w:rsidRDefault="00590C91"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90C91">
              <w:rPr>
                <w:rFonts w:cstheme="minorHAnsi"/>
                <w:i/>
                <w:sz w:val="24"/>
                <w:szCs w:val="24"/>
              </w:rPr>
              <w:t>I’m too old to cycle</w:t>
            </w:r>
          </w:p>
        </w:tc>
      </w:tr>
      <w:tr w:rsidR="00CF7E63" w:rsidRPr="003325D9" w14:paraId="41C33044"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F484DEE" w14:textId="63518A8C" w:rsidR="00CF7E63" w:rsidRPr="005D32B9" w:rsidRDefault="00CF7E63" w:rsidP="00CF7E63">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Dark / Poor lighting / visibility</w:t>
            </w:r>
          </w:p>
        </w:tc>
        <w:tc>
          <w:tcPr>
            <w:tcW w:w="709" w:type="dxa"/>
            <w:noWrap/>
          </w:tcPr>
          <w:p w14:paraId="13E298A7" w14:textId="6F376F6D" w:rsidR="00CF7E63" w:rsidRPr="005D32B9" w:rsidRDefault="00CF7E63" w:rsidP="00CF7E63">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89</w:t>
            </w:r>
          </w:p>
        </w:tc>
        <w:tc>
          <w:tcPr>
            <w:tcW w:w="709" w:type="dxa"/>
            <w:noWrap/>
          </w:tcPr>
          <w:p w14:paraId="7706F570" w14:textId="53DEAA02" w:rsidR="00CF7E63" w:rsidRPr="005D32B9" w:rsidRDefault="00CF7E63" w:rsidP="00CF7E63">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13.7</w:t>
            </w:r>
          </w:p>
        </w:tc>
        <w:tc>
          <w:tcPr>
            <w:tcW w:w="5670" w:type="dxa"/>
          </w:tcPr>
          <w:p w14:paraId="083C2AB0" w14:textId="77777777" w:rsidR="00CF7E63" w:rsidRDefault="004B3AC2"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B3AC2">
              <w:rPr>
                <w:rFonts w:cstheme="minorHAnsi"/>
                <w:i/>
                <w:sz w:val="24"/>
                <w:szCs w:val="24"/>
              </w:rPr>
              <w:t>It's dark and scary</w:t>
            </w:r>
          </w:p>
          <w:p w14:paraId="73B7E82C" w14:textId="77777777" w:rsidR="004B3AC2" w:rsidRDefault="004317E3"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317E3">
              <w:rPr>
                <w:rFonts w:cstheme="minorHAnsi"/>
                <w:i/>
                <w:sz w:val="24"/>
                <w:szCs w:val="24"/>
              </w:rPr>
              <w:t>Not sure cyclists are seen in the dark. A colleague was killed</w:t>
            </w:r>
          </w:p>
          <w:p w14:paraId="6102C16C" w14:textId="2E5787B3" w:rsidR="004317E3" w:rsidRPr="003325D9" w:rsidRDefault="009E40A5"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E40A5">
              <w:rPr>
                <w:rFonts w:cstheme="minorHAnsi"/>
                <w:i/>
                <w:sz w:val="24"/>
                <w:szCs w:val="24"/>
              </w:rPr>
              <w:t>Lighting is an issue</w:t>
            </w:r>
          </w:p>
        </w:tc>
      </w:tr>
      <w:tr w:rsidR="00CF7E63" w:rsidRPr="003325D9" w14:paraId="10E0DE96"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486435EF" w14:textId="2A178D4C" w:rsidR="00CF7E63" w:rsidRPr="005D32B9" w:rsidRDefault="00CF7E63" w:rsidP="00CF7E63">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Traffic / other road users</w:t>
            </w:r>
          </w:p>
        </w:tc>
        <w:tc>
          <w:tcPr>
            <w:tcW w:w="709" w:type="dxa"/>
            <w:noWrap/>
          </w:tcPr>
          <w:p w14:paraId="4775DD21" w14:textId="7826B752" w:rsidR="00CF7E63" w:rsidRPr="005D32B9" w:rsidRDefault="00CF7E63" w:rsidP="00CF7E63">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68</w:t>
            </w:r>
          </w:p>
        </w:tc>
        <w:tc>
          <w:tcPr>
            <w:tcW w:w="709" w:type="dxa"/>
            <w:noWrap/>
          </w:tcPr>
          <w:p w14:paraId="0FB10386" w14:textId="6EF7176F" w:rsidR="00CF7E63" w:rsidRPr="005D32B9" w:rsidRDefault="00CF7E63" w:rsidP="00CF7E63">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10.5</w:t>
            </w:r>
          </w:p>
        </w:tc>
        <w:tc>
          <w:tcPr>
            <w:tcW w:w="5670" w:type="dxa"/>
          </w:tcPr>
          <w:p w14:paraId="53690D49" w14:textId="002F82EA" w:rsidR="00CF7E63" w:rsidRDefault="00E23E2A"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23E2A">
              <w:rPr>
                <w:rFonts w:cstheme="minorHAnsi"/>
                <w:i/>
                <w:sz w:val="24"/>
                <w:szCs w:val="24"/>
              </w:rPr>
              <w:t>Unsafe behavio</w:t>
            </w:r>
            <w:r>
              <w:rPr>
                <w:rFonts w:cstheme="minorHAnsi"/>
                <w:i/>
                <w:sz w:val="24"/>
                <w:szCs w:val="24"/>
              </w:rPr>
              <w:t>u</w:t>
            </w:r>
            <w:r w:rsidRPr="00E23E2A">
              <w:rPr>
                <w:rFonts w:cstheme="minorHAnsi"/>
                <w:i/>
                <w:sz w:val="24"/>
                <w:szCs w:val="24"/>
              </w:rPr>
              <w:t>r of other road users</w:t>
            </w:r>
          </w:p>
          <w:p w14:paraId="016262B7" w14:textId="77777777" w:rsidR="00E23E2A" w:rsidRDefault="0058195A"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8195A">
              <w:rPr>
                <w:rFonts w:cstheme="minorHAnsi"/>
                <w:i/>
                <w:sz w:val="24"/>
                <w:szCs w:val="24"/>
              </w:rPr>
              <w:t>Other users</w:t>
            </w:r>
          </w:p>
          <w:p w14:paraId="14E0D891" w14:textId="68ED852F" w:rsidR="0058195A" w:rsidRPr="003325D9" w:rsidRDefault="0058195A"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8195A">
              <w:rPr>
                <w:rFonts w:cstheme="minorHAnsi"/>
                <w:i/>
                <w:sz w:val="24"/>
                <w:szCs w:val="24"/>
              </w:rPr>
              <w:t>Other cyclists. Bad drivers - have you seen how many people go over on the red in some areas? It's ridiculous.</w:t>
            </w:r>
          </w:p>
        </w:tc>
      </w:tr>
      <w:tr w:rsidR="00CF7E63" w:rsidRPr="003325D9" w14:paraId="19896EDB"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3064700A" w14:textId="31C18707" w:rsidR="00CF7E63" w:rsidRPr="005D32B9" w:rsidRDefault="00CF7E63" w:rsidP="00CF7E63">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Potholes / Road Surface</w:t>
            </w:r>
          </w:p>
        </w:tc>
        <w:tc>
          <w:tcPr>
            <w:tcW w:w="709" w:type="dxa"/>
            <w:noWrap/>
          </w:tcPr>
          <w:p w14:paraId="182AF638" w14:textId="6F014659" w:rsidR="00CF7E63" w:rsidRPr="005D32B9" w:rsidRDefault="00CF7E63" w:rsidP="00CF7E63">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65</w:t>
            </w:r>
          </w:p>
        </w:tc>
        <w:tc>
          <w:tcPr>
            <w:tcW w:w="709" w:type="dxa"/>
            <w:noWrap/>
          </w:tcPr>
          <w:p w14:paraId="433479DE" w14:textId="03FB624A" w:rsidR="00CF7E63" w:rsidRPr="005D32B9" w:rsidRDefault="00CF7E63" w:rsidP="00CF7E63">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10.0</w:t>
            </w:r>
          </w:p>
        </w:tc>
        <w:tc>
          <w:tcPr>
            <w:tcW w:w="5670" w:type="dxa"/>
          </w:tcPr>
          <w:p w14:paraId="6CB9DA20" w14:textId="77777777" w:rsidR="00CF7E63" w:rsidRDefault="00861359"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61359">
              <w:rPr>
                <w:rFonts w:cstheme="minorHAnsi"/>
                <w:i/>
                <w:sz w:val="24"/>
                <w:szCs w:val="24"/>
              </w:rPr>
              <w:t xml:space="preserve">The roads are not </w:t>
            </w:r>
            <w:proofErr w:type="gramStart"/>
            <w:r w:rsidRPr="00861359">
              <w:rPr>
                <w:rFonts w:cstheme="minorHAnsi"/>
                <w:i/>
                <w:sz w:val="24"/>
                <w:szCs w:val="24"/>
              </w:rPr>
              <w:t>really safe</w:t>
            </w:r>
            <w:proofErr w:type="gramEnd"/>
            <w:r w:rsidRPr="00861359">
              <w:rPr>
                <w:rFonts w:cstheme="minorHAnsi"/>
                <w:i/>
                <w:sz w:val="24"/>
                <w:szCs w:val="24"/>
              </w:rPr>
              <w:t xml:space="preserve"> for bikes.</w:t>
            </w:r>
          </w:p>
          <w:p w14:paraId="3C21E1E0" w14:textId="77777777" w:rsidR="00861359" w:rsidRDefault="00861359"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61359">
              <w:rPr>
                <w:rFonts w:cstheme="minorHAnsi"/>
                <w:i/>
                <w:sz w:val="24"/>
                <w:szCs w:val="24"/>
              </w:rPr>
              <w:t>Potholes and terrible roads</w:t>
            </w:r>
          </w:p>
          <w:p w14:paraId="4F3403FA" w14:textId="528EA746" w:rsidR="00861359" w:rsidRPr="003325D9" w:rsidRDefault="006F4F8B"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F4F8B">
              <w:rPr>
                <w:rFonts w:cstheme="minorHAnsi"/>
                <w:i/>
                <w:sz w:val="24"/>
                <w:szCs w:val="24"/>
              </w:rPr>
              <w:t xml:space="preserve">State of the roads for cyclists is dreadful. There are </w:t>
            </w:r>
            <w:proofErr w:type="gramStart"/>
            <w:r w:rsidRPr="006F4F8B">
              <w:rPr>
                <w:rFonts w:cstheme="minorHAnsi"/>
                <w:i/>
                <w:sz w:val="24"/>
                <w:szCs w:val="24"/>
              </w:rPr>
              <w:t>pot holes</w:t>
            </w:r>
            <w:proofErr w:type="gramEnd"/>
            <w:r w:rsidRPr="006F4F8B">
              <w:rPr>
                <w:rFonts w:cstheme="minorHAnsi"/>
                <w:i/>
                <w:sz w:val="24"/>
                <w:szCs w:val="24"/>
              </w:rPr>
              <w:t xml:space="preserve"> everywhere which can lead to you swerving in front of vehicles</w:t>
            </w:r>
          </w:p>
        </w:tc>
      </w:tr>
      <w:tr w:rsidR="00CF7E63" w:rsidRPr="003325D9" w14:paraId="28295B20"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D6022F2" w14:textId="4B612DA5" w:rsidR="00CF7E63" w:rsidRPr="005D32B9" w:rsidRDefault="00CF7E63" w:rsidP="00CF7E63">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Other cyclist / scooter users / e-bikes / delivery bikes</w:t>
            </w:r>
          </w:p>
        </w:tc>
        <w:tc>
          <w:tcPr>
            <w:tcW w:w="709" w:type="dxa"/>
            <w:noWrap/>
          </w:tcPr>
          <w:p w14:paraId="3C29664C" w14:textId="260B763D" w:rsidR="00CF7E63" w:rsidRPr="005D32B9" w:rsidRDefault="00CF7E63" w:rsidP="00CF7E63">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63</w:t>
            </w:r>
          </w:p>
        </w:tc>
        <w:tc>
          <w:tcPr>
            <w:tcW w:w="709" w:type="dxa"/>
            <w:noWrap/>
          </w:tcPr>
          <w:p w14:paraId="1B4636EC" w14:textId="43625E43" w:rsidR="00CF7E63" w:rsidRPr="005D32B9" w:rsidRDefault="00CF7E63" w:rsidP="00CF7E63">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9.7</w:t>
            </w:r>
          </w:p>
        </w:tc>
        <w:tc>
          <w:tcPr>
            <w:tcW w:w="5670" w:type="dxa"/>
          </w:tcPr>
          <w:p w14:paraId="42CFBFBB" w14:textId="77777777" w:rsidR="00CF7E63" w:rsidRDefault="000A0C78"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A0C78">
              <w:rPr>
                <w:rFonts w:cstheme="minorHAnsi"/>
                <w:i/>
                <w:sz w:val="24"/>
                <w:szCs w:val="24"/>
              </w:rPr>
              <w:t>The increase of e-bikes and e-scooters. The increase of food deliveries being done by bike riders who have little interest in other cyclists.</w:t>
            </w:r>
          </w:p>
          <w:p w14:paraId="3B9F33B5" w14:textId="77777777" w:rsidR="00573BBD" w:rsidRDefault="00573BBD"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73BBD">
              <w:rPr>
                <w:rFonts w:cstheme="minorHAnsi"/>
                <w:i/>
                <w:sz w:val="24"/>
                <w:szCs w:val="24"/>
              </w:rPr>
              <w:t>too many kids on scooters driving dangerously</w:t>
            </w:r>
          </w:p>
          <w:p w14:paraId="6FB5AFE2" w14:textId="24929476" w:rsidR="00573BBD" w:rsidRPr="003325D9" w:rsidRDefault="00EF614A"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F614A">
              <w:rPr>
                <w:rFonts w:cstheme="minorHAnsi"/>
                <w:i/>
                <w:sz w:val="24"/>
                <w:szCs w:val="24"/>
              </w:rPr>
              <w:t>E-bikes and e-scooters with little regard for safety</w:t>
            </w:r>
          </w:p>
        </w:tc>
      </w:tr>
      <w:tr w:rsidR="00CF7E63" w:rsidRPr="003325D9" w14:paraId="6172537A"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1EE5BF12" w14:textId="5FBC0622" w:rsidR="00CF7E63" w:rsidRPr="005D32B9" w:rsidRDefault="00CF7E63" w:rsidP="00CF7E63">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Bike theft / Muggings / Crime</w:t>
            </w:r>
          </w:p>
        </w:tc>
        <w:tc>
          <w:tcPr>
            <w:tcW w:w="709" w:type="dxa"/>
            <w:noWrap/>
          </w:tcPr>
          <w:p w14:paraId="6EDFC724" w14:textId="449ECF0A" w:rsidR="00CF7E63" w:rsidRPr="005D32B9" w:rsidRDefault="00CF7E63" w:rsidP="00CF7E63">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54</w:t>
            </w:r>
          </w:p>
        </w:tc>
        <w:tc>
          <w:tcPr>
            <w:tcW w:w="709" w:type="dxa"/>
            <w:noWrap/>
          </w:tcPr>
          <w:p w14:paraId="19E7935C" w14:textId="3AFEAD82" w:rsidR="00CF7E63" w:rsidRPr="005D32B9" w:rsidRDefault="00CF7E63" w:rsidP="00CF7E63">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8.3</w:t>
            </w:r>
          </w:p>
        </w:tc>
        <w:tc>
          <w:tcPr>
            <w:tcW w:w="5670" w:type="dxa"/>
          </w:tcPr>
          <w:p w14:paraId="66F9E1A4" w14:textId="77777777" w:rsidR="00CF7E63" w:rsidRDefault="00A24D45"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24D45">
              <w:rPr>
                <w:rFonts w:cstheme="minorHAnsi"/>
                <w:i/>
                <w:sz w:val="24"/>
                <w:szCs w:val="24"/>
              </w:rPr>
              <w:t>It's more leaving your bikes around at risk of them being stolen even with safety measures in place</w:t>
            </w:r>
          </w:p>
          <w:p w14:paraId="1C10FEC5" w14:textId="77777777" w:rsidR="00A24D45" w:rsidRDefault="002E4704"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E4704">
              <w:rPr>
                <w:rFonts w:cstheme="minorHAnsi"/>
                <w:i/>
                <w:sz w:val="24"/>
                <w:szCs w:val="24"/>
              </w:rPr>
              <w:t>Too many horror stories of being pushed and your bike nicked</w:t>
            </w:r>
          </w:p>
          <w:p w14:paraId="640CFDD2" w14:textId="09C7A355" w:rsidR="002E4704" w:rsidRPr="003325D9" w:rsidRDefault="002E4704" w:rsidP="00CF7E6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E4704">
              <w:rPr>
                <w:rFonts w:cstheme="minorHAnsi"/>
                <w:i/>
                <w:sz w:val="24"/>
                <w:szCs w:val="24"/>
              </w:rPr>
              <w:t>Was mugged for my bike while riding it once</w:t>
            </w:r>
          </w:p>
        </w:tc>
      </w:tr>
      <w:tr w:rsidR="00CF7E63" w:rsidRPr="003325D9" w14:paraId="3F9A9307"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ED48562" w14:textId="759FB0DB" w:rsidR="00CF7E63" w:rsidRPr="005D32B9" w:rsidRDefault="00CF7E63" w:rsidP="00CF7E63">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Anti-Social Behaviour</w:t>
            </w:r>
          </w:p>
        </w:tc>
        <w:tc>
          <w:tcPr>
            <w:tcW w:w="709" w:type="dxa"/>
            <w:noWrap/>
          </w:tcPr>
          <w:p w14:paraId="3A0DFE68" w14:textId="4095DF8F" w:rsidR="00CF7E63" w:rsidRPr="005D32B9" w:rsidRDefault="00CF7E63" w:rsidP="00CF7E63">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53</w:t>
            </w:r>
          </w:p>
        </w:tc>
        <w:tc>
          <w:tcPr>
            <w:tcW w:w="709" w:type="dxa"/>
            <w:noWrap/>
          </w:tcPr>
          <w:p w14:paraId="45E5B4B9" w14:textId="41D54805" w:rsidR="00CF7E63" w:rsidRPr="005D32B9" w:rsidRDefault="00CF7E63" w:rsidP="00CF7E63">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8.2</w:t>
            </w:r>
          </w:p>
        </w:tc>
        <w:tc>
          <w:tcPr>
            <w:tcW w:w="5670" w:type="dxa"/>
          </w:tcPr>
          <w:p w14:paraId="4E080FDA" w14:textId="77777777" w:rsidR="00CF7E63" w:rsidRDefault="00027902"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27902">
              <w:rPr>
                <w:rFonts w:cstheme="minorHAnsi"/>
                <w:i/>
                <w:sz w:val="24"/>
                <w:szCs w:val="24"/>
              </w:rPr>
              <w:t>Antisocial behaviour on e-bikes</w:t>
            </w:r>
          </w:p>
          <w:p w14:paraId="464BAB1A" w14:textId="77777777" w:rsidR="00027902" w:rsidRDefault="00027902"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27902">
              <w:rPr>
                <w:rFonts w:cstheme="minorHAnsi"/>
                <w:i/>
                <w:sz w:val="24"/>
                <w:szCs w:val="24"/>
              </w:rPr>
              <w:t>Antisocial behaviours - potential robbery</w:t>
            </w:r>
          </w:p>
          <w:p w14:paraId="1852E7FD" w14:textId="35A21220" w:rsidR="00027902" w:rsidRPr="003325D9" w:rsidRDefault="00DE0B86" w:rsidP="00CF7E6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DE0B86">
              <w:rPr>
                <w:rFonts w:cstheme="minorHAnsi"/>
                <w:i/>
                <w:sz w:val="24"/>
                <w:szCs w:val="24"/>
              </w:rPr>
              <w:t>The last time I cycled (2022) someone threw a drink at me.  Haven't cycled since.</w:t>
            </w:r>
          </w:p>
        </w:tc>
      </w:tr>
      <w:tr w:rsidR="00CE06BB" w:rsidRPr="003325D9" w14:paraId="6E50E10F"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E88C0FD" w14:textId="390457CE" w:rsidR="00CE06BB" w:rsidRPr="005D32B9" w:rsidRDefault="00CE06BB" w:rsidP="00CE06BB">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Pedestrians</w:t>
            </w:r>
          </w:p>
        </w:tc>
        <w:tc>
          <w:tcPr>
            <w:tcW w:w="709" w:type="dxa"/>
            <w:noWrap/>
          </w:tcPr>
          <w:p w14:paraId="5F609C66" w14:textId="13A8F54F" w:rsidR="00CE06BB" w:rsidRPr="005D32B9" w:rsidRDefault="00CE06BB" w:rsidP="00CE06BB">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18</w:t>
            </w:r>
          </w:p>
        </w:tc>
        <w:tc>
          <w:tcPr>
            <w:tcW w:w="709" w:type="dxa"/>
            <w:noWrap/>
          </w:tcPr>
          <w:p w14:paraId="185CE3E0" w14:textId="4335B0EC" w:rsidR="00CE06BB" w:rsidRPr="005D32B9" w:rsidRDefault="00CE06BB" w:rsidP="00CE06BB">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2.8</w:t>
            </w:r>
          </w:p>
        </w:tc>
        <w:tc>
          <w:tcPr>
            <w:tcW w:w="5670" w:type="dxa"/>
          </w:tcPr>
          <w:p w14:paraId="0AA15B70" w14:textId="77777777" w:rsidR="00CE06BB" w:rsidRDefault="00AE2F0A" w:rsidP="00CE06B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AE2F0A">
              <w:rPr>
                <w:rFonts w:cstheme="minorHAnsi"/>
                <w:i/>
                <w:sz w:val="24"/>
                <w:szCs w:val="24"/>
              </w:rPr>
              <w:t>Too many dog unresponsible dog owners. Let off their leads etc.</w:t>
            </w:r>
          </w:p>
          <w:p w14:paraId="3E9ED4A7" w14:textId="49DE6EB4" w:rsidR="00AE2F0A" w:rsidRPr="003325D9" w:rsidRDefault="009C1FE2" w:rsidP="00CE06BB">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C1FE2">
              <w:rPr>
                <w:rFonts w:cstheme="minorHAnsi"/>
                <w:i/>
                <w:sz w:val="24"/>
                <w:szCs w:val="24"/>
              </w:rPr>
              <w:t>Drunkards and high people congregate on paths or in parks especially in evenings</w:t>
            </w:r>
          </w:p>
        </w:tc>
      </w:tr>
      <w:tr w:rsidR="00CE06BB" w:rsidRPr="003325D9" w14:paraId="05C4B08D"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56C6C020" w14:textId="28128A98" w:rsidR="00CE06BB" w:rsidRPr="005D32B9" w:rsidRDefault="00CE06BB" w:rsidP="00CE06BB">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lastRenderedPageBreak/>
              <w:t>Previous accident / incident</w:t>
            </w:r>
          </w:p>
        </w:tc>
        <w:tc>
          <w:tcPr>
            <w:tcW w:w="709" w:type="dxa"/>
            <w:noWrap/>
          </w:tcPr>
          <w:p w14:paraId="21C56611" w14:textId="0291A2DB" w:rsidR="00CE06BB" w:rsidRPr="005D32B9" w:rsidRDefault="00CE06BB" w:rsidP="00CE06BB">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18</w:t>
            </w:r>
          </w:p>
        </w:tc>
        <w:tc>
          <w:tcPr>
            <w:tcW w:w="709" w:type="dxa"/>
            <w:noWrap/>
          </w:tcPr>
          <w:p w14:paraId="2CE956DF" w14:textId="38BFB05C" w:rsidR="00CE06BB" w:rsidRPr="005D32B9" w:rsidRDefault="00CE06BB" w:rsidP="00CE06BB">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2.8</w:t>
            </w:r>
          </w:p>
        </w:tc>
        <w:tc>
          <w:tcPr>
            <w:tcW w:w="5670" w:type="dxa"/>
          </w:tcPr>
          <w:p w14:paraId="0ABDEE02" w14:textId="41DCDB84" w:rsidR="00CE06BB" w:rsidRDefault="00462027" w:rsidP="00CE06BB">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62027">
              <w:rPr>
                <w:rFonts w:cstheme="minorHAnsi"/>
                <w:i/>
                <w:sz w:val="24"/>
                <w:szCs w:val="24"/>
              </w:rPr>
              <w:t>I have been knocked off three times.</w:t>
            </w:r>
            <w:r w:rsidR="003F62D7">
              <w:rPr>
                <w:rFonts w:cstheme="minorHAnsi"/>
                <w:i/>
                <w:sz w:val="24"/>
                <w:szCs w:val="24"/>
              </w:rPr>
              <w:t xml:space="preserve">  </w:t>
            </w:r>
            <w:r w:rsidRPr="00462027">
              <w:rPr>
                <w:rFonts w:cstheme="minorHAnsi"/>
                <w:i/>
                <w:sz w:val="24"/>
                <w:szCs w:val="24"/>
              </w:rPr>
              <w:t>Some, and just some, drivers are idiots. I've almost been run down by a driver while in an off road cycle lane. They were taking a short cut.</w:t>
            </w:r>
          </w:p>
          <w:p w14:paraId="0EB66170" w14:textId="14CC6C74" w:rsidR="00462027" w:rsidRPr="003325D9" w:rsidRDefault="003F62D7" w:rsidP="00CE06BB">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3F62D7">
              <w:rPr>
                <w:rFonts w:cstheme="minorHAnsi"/>
                <w:i/>
                <w:sz w:val="24"/>
                <w:szCs w:val="24"/>
              </w:rPr>
              <w:t>Was almost killed while cycling - not been on a bike since</w:t>
            </w:r>
          </w:p>
        </w:tc>
      </w:tr>
      <w:tr w:rsidR="00673C7C" w:rsidRPr="003325D9" w14:paraId="06377009"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11F71B26" w14:textId="11BEC0A0" w:rsidR="00673C7C" w:rsidRPr="005D32B9" w:rsidRDefault="00673C7C" w:rsidP="00673C7C">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Inconsiderate parking</w:t>
            </w:r>
          </w:p>
        </w:tc>
        <w:tc>
          <w:tcPr>
            <w:tcW w:w="709" w:type="dxa"/>
            <w:noWrap/>
          </w:tcPr>
          <w:p w14:paraId="4FD93FBE" w14:textId="1535B9C0" w:rsidR="00673C7C" w:rsidRPr="005D32B9" w:rsidRDefault="00673C7C" w:rsidP="00673C7C">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14</w:t>
            </w:r>
          </w:p>
        </w:tc>
        <w:tc>
          <w:tcPr>
            <w:tcW w:w="709" w:type="dxa"/>
            <w:noWrap/>
          </w:tcPr>
          <w:p w14:paraId="5C6F4C0A" w14:textId="77EA5384" w:rsidR="00673C7C" w:rsidRPr="005D32B9" w:rsidRDefault="00673C7C" w:rsidP="00673C7C">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2.2</w:t>
            </w:r>
          </w:p>
        </w:tc>
        <w:tc>
          <w:tcPr>
            <w:tcW w:w="5670" w:type="dxa"/>
          </w:tcPr>
          <w:p w14:paraId="2CFB9ACC" w14:textId="77777777" w:rsidR="00673C7C" w:rsidRDefault="0058214C" w:rsidP="00673C7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8214C">
              <w:rPr>
                <w:rFonts w:cstheme="minorHAnsi"/>
                <w:i/>
                <w:sz w:val="24"/>
                <w:szCs w:val="24"/>
              </w:rPr>
              <w:t>drivers parking illegally and driving dangerously</w:t>
            </w:r>
          </w:p>
          <w:p w14:paraId="34C50AAD" w14:textId="044D8339" w:rsidR="0058214C" w:rsidRPr="003325D9" w:rsidRDefault="00790787" w:rsidP="00673C7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790787">
              <w:rPr>
                <w:rFonts w:cstheme="minorHAnsi"/>
                <w:i/>
                <w:sz w:val="24"/>
                <w:szCs w:val="24"/>
              </w:rPr>
              <w:t xml:space="preserve">When cycling after dark I can’t take the same routes through parks etc so have to go on the road. Parked cars, </w:t>
            </w:r>
            <w:proofErr w:type="gramStart"/>
            <w:r w:rsidRPr="00790787">
              <w:rPr>
                <w:rFonts w:cstheme="minorHAnsi"/>
                <w:i/>
                <w:sz w:val="24"/>
                <w:szCs w:val="24"/>
              </w:rPr>
              <w:t>pot holes</w:t>
            </w:r>
            <w:proofErr w:type="gramEnd"/>
            <w:r w:rsidRPr="00790787">
              <w:rPr>
                <w:rFonts w:cstheme="minorHAnsi"/>
                <w:i/>
                <w:sz w:val="24"/>
                <w:szCs w:val="24"/>
              </w:rPr>
              <w:t xml:space="preserve"> and aggressive drivers are the main reason why I feel unsafe</w:t>
            </w:r>
          </w:p>
        </w:tc>
      </w:tr>
      <w:tr w:rsidR="00673C7C" w:rsidRPr="003325D9" w14:paraId="50E33D16"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2F4F2521" w14:textId="3764CA34" w:rsidR="00673C7C" w:rsidRPr="005D32B9" w:rsidRDefault="00673C7C" w:rsidP="00673C7C">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20 MPH limit</w:t>
            </w:r>
          </w:p>
        </w:tc>
        <w:tc>
          <w:tcPr>
            <w:tcW w:w="709" w:type="dxa"/>
            <w:noWrap/>
          </w:tcPr>
          <w:p w14:paraId="0A5025AE" w14:textId="4EE6BA81" w:rsidR="00673C7C" w:rsidRPr="005D32B9" w:rsidRDefault="00673C7C" w:rsidP="00673C7C">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7</w:t>
            </w:r>
          </w:p>
        </w:tc>
        <w:tc>
          <w:tcPr>
            <w:tcW w:w="709" w:type="dxa"/>
            <w:noWrap/>
          </w:tcPr>
          <w:p w14:paraId="3FC22AA6" w14:textId="29F86850" w:rsidR="00673C7C" w:rsidRPr="005D32B9" w:rsidRDefault="00673C7C" w:rsidP="00673C7C">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1.1</w:t>
            </w:r>
          </w:p>
        </w:tc>
        <w:tc>
          <w:tcPr>
            <w:tcW w:w="5670" w:type="dxa"/>
          </w:tcPr>
          <w:p w14:paraId="73F293CD" w14:textId="77777777" w:rsidR="00673C7C" w:rsidRDefault="003B6F34" w:rsidP="00673C7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3B6F34">
              <w:rPr>
                <w:rFonts w:cstheme="minorHAnsi"/>
                <w:i/>
                <w:sz w:val="24"/>
                <w:szCs w:val="24"/>
              </w:rPr>
              <w:t>Speeding motorists. 20 mph hasn't affected some!</w:t>
            </w:r>
          </w:p>
          <w:p w14:paraId="16EB031D" w14:textId="048F7453" w:rsidR="003B6F34" w:rsidRPr="003325D9" w:rsidRDefault="003B6F34" w:rsidP="00673C7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3B6F34">
              <w:rPr>
                <w:rFonts w:cstheme="minorHAnsi"/>
                <w:i/>
                <w:sz w:val="24"/>
                <w:szCs w:val="24"/>
              </w:rPr>
              <w:t>To many drivers ignore the 20mph speed limit</w:t>
            </w:r>
          </w:p>
        </w:tc>
      </w:tr>
      <w:tr w:rsidR="00673C7C" w:rsidRPr="003325D9" w14:paraId="38F45A21"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4473B514" w14:textId="4115340A" w:rsidR="00673C7C" w:rsidRPr="005D32B9" w:rsidRDefault="00673C7C" w:rsidP="00673C7C">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Harassment as a woman</w:t>
            </w:r>
          </w:p>
        </w:tc>
        <w:tc>
          <w:tcPr>
            <w:tcW w:w="709" w:type="dxa"/>
            <w:noWrap/>
          </w:tcPr>
          <w:p w14:paraId="25F689D9" w14:textId="075C7A84" w:rsidR="00673C7C" w:rsidRPr="005D32B9" w:rsidRDefault="00673C7C" w:rsidP="00673C7C">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5</w:t>
            </w:r>
          </w:p>
        </w:tc>
        <w:tc>
          <w:tcPr>
            <w:tcW w:w="709" w:type="dxa"/>
            <w:noWrap/>
          </w:tcPr>
          <w:p w14:paraId="7E130B8A" w14:textId="046516D6" w:rsidR="00673C7C" w:rsidRPr="005D32B9" w:rsidRDefault="00673C7C" w:rsidP="00673C7C">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0.8</w:t>
            </w:r>
          </w:p>
        </w:tc>
        <w:tc>
          <w:tcPr>
            <w:tcW w:w="5670" w:type="dxa"/>
          </w:tcPr>
          <w:p w14:paraId="37ACC59D" w14:textId="77777777" w:rsidR="00673C7C" w:rsidRDefault="004A414F" w:rsidP="00673C7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A414F">
              <w:rPr>
                <w:rFonts w:cstheme="minorHAnsi"/>
                <w:i/>
                <w:sz w:val="24"/>
                <w:szCs w:val="24"/>
              </w:rPr>
              <w:t>Vulnerable woman alone.  Have been approached</w:t>
            </w:r>
          </w:p>
          <w:p w14:paraId="3BAEB8CD" w14:textId="3C2E0117" w:rsidR="004A414F" w:rsidRPr="003325D9" w:rsidRDefault="000875F1" w:rsidP="00673C7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Pr>
                <w:rFonts w:cstheme="minorHAnsi"/>
                <w:i/>
                <w:sz w:val="24"/>
                <w:szCs w:val="24"/>
              </w:rPr>
              <w:t>I</w:t>
            </w:r>
            <w:r w:rsidRPr="000875F1">
              <w:rPr>
                <w:rFonts w:cstheme="minorHAnsi"/>
                <w:i/>
                <w:sz w:val="24"/>
                <w:szCs w:val="24"/>
              </w:rPr>
              <w:t>’m female! If walking down a residential road on a Sunday afternoon isn’t free from horrible creepy men making inappropriate comments why would cycling be any safer?!</w:t>
            </w:r>
          </w:p>
        </w:tc>
      </w:tr>
      <w:tr w:rsidR="00673C7C" w:rsidRPr="003325D9" w14:paraId="2AB42EF4"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4C9E26E8" w14:textId="640B3225" w:rsidR="00673C7C" w:rsidRPr="005D32B9" w:rsidRDefault="00673C7C" w:rsidP="00673C7C">
            <w:pPr>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Misc.</w:t>
            </w:r>
          </w:p>
        </w:tc>
        <w:tc>
          <w:tcPr>
            <w:tcW w:w="709" w:type="dxa"/>
            <w:noWrap/>
          </w:tcPr>
          <w:p w14:paraId="6A475FD4" w14:textId="5B71BEC5" w:rsidR="00673C7C" w:rsidRPr="005D32B9" w:rsidRDefault="00673C7C" w:rsidP="00673C7C">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5D32B9">
              <w:rPr>
                <w:rFonts w:ascii="Calibri" w:eastAsia="Times New Roman" w:hAnsi="Calibri" w:cs="Calibri"/>
                <w:color w:val="000000"/>
                <w:sz w:val="24"/>
                <w:szCs w:val="24"/>
                <w:lang w:eastAsia="en-GB"/>
              </w:rPr>
              <w:t>22</w:t>
            </w:r>
          </w:p>
        </w:tc>
        <w:tc>
          <w:tcPr>
            <w:tcW w:w="709" w:type="dxa"/>
            <w:noWrap/>
          </w:tcPr>
          <w:p w14:paraId="4F344824" w14:textId="2B992DFE" w:rsidR="00673C7C" w:rsidRPr="005D32B9" w:rsidRDefault="00673C7C" w:rsidP="00673C7C">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5D32B9">
              <w:rPr>
                <w:rFonts w:ascii="Calibri" w:eastAsia="Times New Roman" w:hAnsi="Calibri" w:cs="Calibri"/>
                <w:i/>
                <w:iCs/>
                <w:color w:val="000000"/>
                <w:sz w:val="24"/>
                <w:szCs w:val="24"/>
                <w:lang w:eastAsia="en-GB"/>
              </w:rPr>
              <w:t>3.4</w:t>
            </w:r>
          </w:p>
        </w:tc>
        <w:tc>
          <w:tcPr>
            <w:tcW w:w="5670" w:type="dxa"/>
          </w:tcPr>
          <w:p w14:paraId="625D992C" w14:textId="77777777" w:rsidR="00673C7C" w:rsidRDefault="007E52E5" w:rsidP="00673C7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E52E5">
              <w:rPr>
                <w:rFonts w:cstheme="minorHAnsi"/>
                <w:i/>
                <w:sz w:val="24"/>
                <w:szCs w:val="24"/>
              </w:rPr>
              <w:t>My age...I'm not swift in my reactions anymore.</w:t>
            </w:r>
          </w:p>
          <w:p w14:paraId="4023F21C" w14:textId="77777777" w:rsidR="007E52E5" w:rsidRDefault="004A414F" w:rsidP="00673C7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A414F">
              <w:rPr>
                <w:rFonts w:cstheme="minorHAnsi"/>
                <w:i/>
                <w:sz w:val="24"/>
                <w:szCs w:val="24"/>
              </w:rPr>
              <w:t>Stories you hear</w:t>
            </w:r>
          </w:p>
          <w:p w14:paraId="23C07E26" w14:textId="32047458" w:rsidR="004A414F" w:rsidRPr="003325D9" w:rsidRDefault="004A414F" w:rsidP="00673C7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A414F">
              <w:rPr>
                <w:rFonts w:cstheme="minorHAnsi"/>
                <w:i/>
                <w:sz w:val="24"/>
                <w:szCs w:val="24"/>
              </w:rPr>
              <w:t>I hate cyclists</w:t>
            </w:r>
          </w:p>
        </w:tc>
      </w:tr>
      <w:tr w:rsidR="00FD7641" w:rsidRPr="003325D9" w14:paraId="44FD1E74" w14:textId="77777777" w:rsidTr="00150AB2">
        <w:trPr>
          <w:cnfStyle w:val="010000000000" w:firstRow="0" w:lastRow="1" w:firstColumn="0" w:lastColumn="0" w:oddVBand="0" w:evenVBand="0" w:oddHBand="0"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8CA69A3" w14:textId="7D0A16BC" w:rsidR="00FD7641" w:rsidRPr="003325D9" w:rsidRDefault="000010BB" w:rsidP="00150AB2">
            <w:pPr>
              <w:rPr>
                <w:rFonts w:eastAsia="Times New Roman" w:cstheme="minorHAnsi"/>
                <w:color w:val="000000"/>
                <w:sz w:val="24"/>
                <w:szCs w:val="24"/>
                <w:lang w:eastAsia="en-GB"/>
              </w:rPr>
            </w:pPr>
            <w:r w:rsidRPr="0049198F">
              <w:rPr>
                <w:rFonts w:eastAsia="Times New Roman" w:cstheme="minorHAnsi"/>
                <w:color w:val="000000"/>
                <w:sz w:val="24"/>
                <w:szCs w:val="24"/>
                <w:lang w:eastAsia="en-GB"/>
              </w:rPr>
              <w:t>Total Respondents</w:t>
            </w:r>
          </w:p>
        </w:tc>
        <w:tc>
          <w:tcPr>
            <w:tcW w:w="709" w:type="dxa"/>
            <w:noWrap/>
          </w:tcPr>
          <w:p w14:paraId="58434B02" w14:textId="16DFA41C" w:rsidR="00FD7641" w:rsidRPr="003325D9" w:rsidRDefault="00673C7C" w:rsidP="00150AB2">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Pr>
                <w:rFonts w:eastAsia="Times New Roman" w:cstheme="minorHAnsi"/>
                <w:color w:val="000000"/>
                <w:sz w:val="24"/>
                <w:szCs w:val="24"/>
                <w:lang w:eastAsia="en-GB"/>
              </w:rPr>
              <w:t>649</w:t>
            </w:r>
          </w:p>
        </w:tc>
        <w:tc>
          <w:tcPr>
            <w:tcW w:w="709" w:type="dxa"/>
            <w:noWrap/>
          </w:tcPr>
          <w:p w14:paraId="28A17FCB" w14:textId="77777777" w:rsidR="00FD7641" w:rsidRPr="003325D9" w:rsidRDefault="00FD7641" w:rsidP="00150AB2">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i/>
                <w:color w:val="000000"/>
                <w:sz w:val="24"/>
                <w:szCs w:val="24"/>
                <w:lang w:eastAsia="en-GB"/>
              </w:rPr>
            </w:pPr>
          </w:p>
        </w:tc>
        <w:tc>
          <w:tcPr>
            <w:tcW w:w="5670" w:type="dxa"/>
          </w:tcPr>
          <w:p w14:paraId="56B05015" w14:textId="77777777" w:rsidR="00FD7641" w:rsidRPr="003325D9" w:rsidRDefault="00FD7641" w:rsidP="00150AB2">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rFonts w:cstheme="minorHAnsi"/>
                <w:i/>
                <w:sz w:val="24"/>
                <w:szCs w:val="24"/>
              </w:rPr>
            </w:pPr>
          </w:p>
        </w:tc>
      </w:tr>
    </w:tbl>
    <w:p w14:paraId="5E7B2D40" w14:textId="463D8B06" w:rsidR="00222BAB" w:rsidRPr="00BA50FD" w:rsidRDefault="00F0788A"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73428244" w14:textId="77777777" w:rsidR="002C1A3C" w:rsidRDefault="002C1A3C" w:rsidP="0004057A">
      <w:pPr>
        <w:spacing w:after="160" w:line="259" w:lineRule="auto"/>
      </w:pPr>
    </w:p>
    <w:p w14:paraId="11E08D04" w14:textId="274DEB24" w:rsidR="0004057A" w:rsidRDefault="0004057A" w:rsidP="0004057A">
      <w:pPr>
        <w:spacing w:after="160" w:line="259" w:lineRule="auto"/>
        <w:rPr>
          <w:rFonts w:asciiTheme="majorHAnsi" w:eastAsiaTheme="majorEastAsia" w:hAnsiTheme="majorHAnsi" w:cstheme="majorBidi"/>
          <w:color w:val="2F5496" w:themeColor="accent1" w:themeShade="BF"/>
          <w:sz w:val="32"/>
          <w:szCs w:val="24"/>
        </w:rPr>
      </w:pPr>
      <w:r>
        <w:br w:type="page"/>
      </w:r>
    </w:p>
    <w:p w14:paraId="6E8E997C" w14:textId="74499DB4" w:rsidR="0004057A" w:rsidRDefault="00A94264" w:rsidP="004F00ED">
      <w:pPr>
        <w:pStyle w:val="Heading3"/>
      </w:pPr>
      <w:bookmarkStart w:id="101" w:name="_What_Could_Be"/>
      <w:bookmarkStart w:id="102" w:name="_Toc197967226"/>
      <w:bookmarkEnd w:id="101"/>
      <w:r>
        <w:lastRenderedPageBreak/>
        <w:t>What Could Be Done</w:t>
      </w:r>
      <w:r w:rsidR="004F13BA">
        <w:t xml:space="preserve"> To Make You Feel Safer?</w:t>
      </w:r>
      <w:bookmarkEnd w:id="102"/>
    </w:p>
    <w:p w14:paraId="6FA30B60" w14:textId="1A52BD98" w:rsidR="0004057A" w:rsidRPr="00A13530" w:rsidRDefault="0004057A" w:rsidP="0004057A">
      <w:pPr>
        <w:rPr>
          <w:i/>
          <w:iCs/>
          <w:color w:val="7030A0"/>
          <w:sz w:val="24"/>
          <w:szCs w:val="24"/>
        </w:rPr>
      </w:pPr>
      <w:hyperlink w:anchor="Appendix21" w:history="1">
        <w:r w:rsidRPr="00A601B5">
          <w:rPr>
            <w:rStyle w:val="Hyperlink"/>
            <w:i/>
            <w:iCs/>
            <w:sz w:val="24"/>
            <w:szCs w:val="24"/>
          </w:rPr>
          <w:t>Click here to return to the main report</w:t>
        </w:r>
      </w:hyperlink>
    </w:p>
    <w:p w14:paraId="5CF86047" w14:textId="77777777" w:rsidR="0004057A" w:rsidRDefault="0004057A" w:rsidP="0004057A">
      <w:pPr>
        <w:spacing w:after="0"/>
        <w:rPr>
          <w:sz w:val="24"/>
          <w:szCs w:val="24"/>
        </w:rPr>
      </w:pPr>
    </w:p>
    <w:p w14:paraId="46672125" w14:textId="77777777" w:rsidR="003104CC" w:rsidRPr="00EF3A36" w:rsidRDefault="003104CC" w:rsidP="003104CC">
      <w:pPr>
        <w:rPr>
          <w:b/>
          <w:bCs/>
          <w:sz w:val="24"/>
          <w:szCs w:val="24"/>
        </w:rPr>
      </w:pPr>
      <w:r w:rsidRPr="00EF3A36">
        <w:rPr>
          <w:b/>
          <w:bCs/>
          <w:sz w:val="24"/>
          <w:szCs w:val="24"/>
        </w:rPr>
        <w:t>At Home</w:t>
      </w:r>
    </w:p>
    <w:tbl>
      <w:tblPr>
        <w:tblStyle w:val="GridTable5Dark-Accent6"/>
        <w:tblW w:w="9606" w:type="dxa"/>
        <w:tblLook w:val="04E0" w:firstRow="1" w:lastRow="1" w:firstColumn="1" w:lastColumn="0" w:noHBand="0" w:noVBand="1"/>
      </w:tblPr>
      <w:tblGrid>
        <w:gridCol w:w="2518"/>
        <w:gridCol w:w="709"/>
        <w:gridCol w:w="709"/>
        <w:gridCol w:w="5670"/>
      </w:tblGrid>
      <w:tr w:rsidR="003104CC" w:rsidRPr="003325D9" w14:paraId="5FA26364" w14:textId="77777777" w:rsidTr="000F1FD5">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518" w:type="dxa"/>
            <w:hideMark/>
          </w:tcPr>
          <w:p w14:paraId="1D332D3F" w14:textId="77777777" w:rsidR="003104CC" w:rsidRPr="003325D9" w:rsidRDefault="003104CC">
            <w:pPr>
              <w:rPr>
                <w:rFonts w:eastAsia="Times New Roman" w:cstheme="minorHAnsi"/>
                <w:sz w:val="24"/>
                <w:szCs w:val="24"/>
                <w:lang w:eastAsia="en-GB"/>
              </w:rPr>
            </w:pPr>
            <w:r w:rsidRPr="003325D9">
              <w:rPr>
                <w:rFonts w:eastAsia="Times New Roman" w:cstheme="minorHAnsi"/>
                <w:sz w:val="24"/>
                <w:szCs w:val="24"/>
                <w:lang w:eastAsia="en-GB"/>
              </w:rPr>
              <w:t>Theme</w:t>
            </w:r>
          </w:p>
        </w:tc>
        <w:tc>
          <w:tcPr>
            <w:tcW w:w="709" w:type="dxa"/>
            <w:noWrap/>
            <w:hideMark/>
          </w:tcPr>
          <w:p w14:paraId="4F5B8228" w14:textId="77777777" w:rsidR="003104CC" w:rsidRPr="003325D9" w:rsidRDefault="003104CC">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No.</w:t>
            </w:r>
          </w:p>
        </w:tc>
        <w:tc>
          <w:tcPr>
            <w:tcW w:w="709" w:type="dxa"/>
            <w:noWrap/>
            <w:hideMark/>
          </w:tcPr>
          <w:p w14:paraId="049D222F" w14:textId="77777777" w:rsidR="003104CC" w:rsidRPr="003325D9" w:rsidRDefault="003104CC">
            <w:pPr>
              <w:cnfStyle w:val="100000000000" w:firstRow="1" w:lastRow="0" w:firstColumn="0" w:lastColumn="0" w:oddVBand="0" w:evenVBand="0" w:oddHBand="0" w:evenHBand="0" w:firstRowFirstColumn="0" w:firstRowLastColumn="0" w:lastRowFirstColumn="0" w:lastRowLastColumn="0"/>
              <w:rPr>
                <w:rFonts w:eastAsia="Times New Roman" w:cstheme="minorHAnsi"/>
                <w:i/>
                <w:sz w:val="24"/>
                <w:szCs w:val="24"/>
                <w:lang w:eastAsia="en-GB"/>
              </w:rPr>
            </w:pPr>
            <w:r w:rsidRPr="003325D9">
              <w:rPr>
                <w:rFonts w:eastAsia="Times New Roman" w:cstheme="minorHAnsi"/>
                <w:i/>
                <w:sz w:val="24"/>
                <w:szCs w:val="24"/>
                <w:lang w:eastAsia="en-GB"/>
              </w:rPr>
              <w:t>%</w:t>
            </w:r>
          </w:p>
        </w:tc>
        <w:tc>
          <w:tcPr>
            <w:tcW w:w="5670" w:type="dxa"/>
            <w:noWrap/>
            <w:hideMark/>
          </w:tcPr>
          <w:p w14:paraId="1B351CE6" w14:textId="77777777" w:rsidR="003104CC" w:rsidRPr="003325D9" w:rsidRDefault="003104CC">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Example Comments</w:t>
            </w:r>
          </w:p>
        </w:tc>
      </w:tr>
      <w:tr w:rsidR="003104CC" w:rsidRPr="003325D9" w14:paraId="6E348E0F" w14:textId="77777777" w:rsidTr="000F1FD5">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3CBEA3D" w14:textId="77777777" w:rsidR="003104CC" w:rsidRPr="003325D9" w:rsidRDefault="003104CC">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t>Improved / More policing</w:t>
            </w:r>
          </w:p>
        </w:tc>
        <w:tc>
          <w:tcPr>
            <w:tcW w:w="709" w:type="dxa"/>
            <w:noWrap/>
          </w:tcPr>
          <w:p w14:paraId="70E60A1D" w14:textId="77777777" w:rsidR="003104CC" w:rsidRPr="003325D9" w:rsidRDefault="003104CC">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E36DC">
              <w:rPr>
                <w:rFonts w:eastAsia="Times New Roman" w:cstheme="minorHAnsi"/>
                <w:color w:val="000000"/>
                <w:sz w:val="24"/>
                <w:szCs w:val="24"/>
                <w:lang w:eastAsia="en-GB"/>
              </w:rPr>
              <w:t>94</w:t>
            </w:r>
          </w:p>
        </w:tc>
        <w:tc>
          <w:tcPr>
            <w:tcW w:w="709" w:type="dxa"/>
            <w:noWrap/>
          </w:tcPr>
          <w:p w14:paraId="441EE05D" w14:textId="77777777" w:rsidR="003104CC" w:rsidRPr="003325D9" w:rsidRDefault="003104CC">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4E36DC">
              <w:rPr>
                <w:rFonts w:eastAsia="Times New Roman" w:cstheme="minorHAnsi"/>
                <w:i/>
                <w:iCs/>
                <w:color w:val="000000"/>
                <w:sz w:val="24"/>
                <w:szCs w:val="24"/>
                <w:lang w:eastAsia="en-GB"/>
              </w:rPr>
              <w:t>49.7</w:t>
            </w:r>
          </w:p>
        </w:tc>
        <w:tc>
          <w:tcPr>
            <w:tcW w:w="5670" w:type="dxa"/>
          </w:tcPr>
          <w:p w14:paraId="6F9223ED" w14:textId="77777777" w:rsidR="003104CC"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52081">
              <w:rPr>
                <w:rFonts w:cstheme="minorHAnsi"/>
                <w:i/>
                <w:sz w:val="24"/>
                <w:szCs w:val="24"/>
              </w:rPr>
              <w:t>More police walking the beat. More police in the area</w:t>
            </w:r>
          </w:p>
          <w:p w14:paraId="54793AA0" w14:textId="77777777" w:rsidR="003104CC"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52081">
              <w:rPr>
                <w:rFonts w:cstheme="minorHAnsi"/>
                <w:i/>
                <w:sz w:val="24"/>
                <w:szCs w:val="24"/>
              </w:rPr>
              <w:t>Knowing that if robbed police would investigate</w:t>
            </w:r>
          </w:p>
          <w:p w14:paraId="49CAEBF5" w14:textId="77777777" w:rsidR="003104CC"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6227D">
              <w:rPr>
                <w:rFonts w:cstheme="minorHAnsi"/>
                <w:i/>
                <w:sz w:val="24"/>
                <w:szCs w:val="24"/>
              </w:rPr>
              <w:t>Get the police to do their job</w:t>
            </w:r>
          </w:p>
          <w:p w14:paraId="08CAFC0F" w14:textId="77777777" w:rsidR="003104CC" w:rsidRPr="003325D9"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6227D">
              <w:rPr>
                <w:rFonts w:cstheme="minorHAnsi"/>
                <w:i/>
                <w:sz w:val="24"/>
                <w:szCs w:val="24"/>
              </w:rPr>
              <w:t>Get rid of PCSOs and only employ fully trained, professional police officers. Reintroduce PACT meetings. South Wales Listens is absolute rubbish.</w:t>
            </w:r>
          </w:p>
        </w:tc>
      </w:tr>
      <w:tr w:rsidR="003104CC" w:rsidRPr="003325D9" w14:paraId="473B13B4" w14:textId="77777777" w:rsidTr="000F1FD5">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13AC1A5" w14:textId="77777777" w:rsidR="003104CC" w:rsidRPr="003325D9" w:rsidRDefault="003104CC">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t>Tackle Crime / Better Enforcement / More prosecutions</w:t>
            </w:r>
          </w:p>
        </w:tc>
        <w:tc>
          <w:tcPr>
            <w:tcW w:w="709" w:type="dxa"/>
            <w:noWrap/>
          </w:tcPr>
          <w:p w14:paraId="7623BBDE" w14:textId="77777777" w:rsidR="003104CC" w:rsidRPr="003325D9" w:rsidRDefault="003104CC">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E36DC">
              <w:rPr>
                <w:rFonts w:eastAsia="Times New Roman" w:cstheme="minorHAnsi"/>
                <w:color w:val="000000"/>
                <w:sz w:val="24"/>
                <w:szCs w:val="24"/>
                <w:lang w:eastAsia="en-GB"/>
              </w:rPr>
              <w:t>31</w:t>
            </w:r>
          </w:p>
        </w:tc>
        <w:tc>
          <w:tcPr>
            <w:tcW w:w="709" w:type="dxa"/>
            <w:noWrap/>
          </w:tcPr>
          <w:p w14:paraId="53EB2743" w14:textId="77777777" w:rsidR="003104CC" w:rsidRPr="003325D9" w:rsidRDefault="003104CC">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4E36DC">
              <w:rPr>
                <w:rFonts w:eastAsia="Times New Roman" w:cstheme="minorHAnsi"/>
                <w:i/>
                <w:iCs/>
                <w:color w:val="000000"/>
                <w:sz w:val="24"/>
                <w:szCs w:val="24"/>
                <w:lang w:eastAsia="en-GB"/>
              </w:rPr>
              <w:t>16.4</w:t>
            </w:r>
          </w:p>
        </w:tc>
        <w:tc>
          <w:tcPr>
            <w:tcW w:w="5670" w:type="dxa"/>
          </w:tcPr>
          <w:p w14:paraId="7F4E19AA" w14:textId="77777777" w:rsidR="003104CC" w:rsidRDefault="003104C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D3757">
              <w:rPr>
                <w:rFonts w:cstheme="minorHAnsi"/>
                <w:i/>
                <w:sz w:val="24"/>
                <w:szCs w:val="24"/>
              </w:rPr>
              <w:t>Tackle organised crime in the area. And, put a process in place so that vulnerable council residents / homeless people aren't exploited or given incentive to join crime.</w:t>
            </w:r>
          </w:p>
          <w:p w14:paraId="723B9746" w14:textId="77777777" w:rsidR="003104CC" w:rsidRDefault="003104C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E6926">
              <w:rPr>
                <w:rFonts w:cstheme="minorHAnsi"/>
                <w:i/>
                <w:sz w:val="24"/>
                <w:szCs w:val="24"/>
              </w:rPr>
              <w:t>Evict the problem tenants</w:t>
            </w:r>
          </w:p>
          <w:p w14:paraId="732756D5" w14:textId="77777777" w:rsidR="003104CC" w:rsidRPr="003325D9" w:rsidRDefault="003104C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E6926">
              <w:rPr>
                <w:rFonts w:cstheme="minorHAnsi"/>
                <w:i/>
                <w:sz w:val="24"/>
                <w:szCs w:val="24"/>
              </w:rPr>
              <w:t>Sort the neighbours, confiscate 'e bikes' crack down on drug use, a more visible police presence.</w:t>
            </w:r>
          </w:p>
        </w:tc>
      </w:tr>
      <w:tr w:rsidR="003104CC" w:rsidRPr="003325D9" w14:paraId="7855F41B" w14:textId="77777777" w:rsidTr="000F1FD5">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406FB0A4" w14:textId="77777777" w:rsidR="003104CC" w:rsidRPr="003325D9" w:rsidRDefault="003104CC">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t xml:space="preserve">Improve security - Lighting / CCTV </w:t>
            </w:r>
          </w:p>
        </w:tc>
        <w:tc>
          <w:tcPr>
            <w:tcW w:w="709" w:type="dxa"/>
            <w:noWrap/>
          </w:tcPr>
          <w:p w14:paraId="17D84BA9" w14:textId="77777777" w:rsidR="003104CC" w:rsidRPr="003325D9" w:rsidRDefault="003104CC">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E36DC">
              <w:rPr>
                <w:rFonts w:eastAsia="Times New Roman" w:cstheme="minorHAnsi"/>
                <w:color w:val="000000"/>
                <w:sz w:val="24"/>
                <w:szCs w:val="24"/>
                <w:lang w:eastAsia="en-GB"/>
              </w:rPr>
              <w:t>2</w:t>
            </w:r>
            <w:r>
              <w:rPr>
                <w:rFonts w:eastAsia="Times New Roman" w:cstheme="minorHAnsi"/>
                <w:color w:val="000000"/>
                <w:sz w:val="24"/>
                <w:szCs w:val="24"/>
                <w:lang w:eastAsia="en-GB"/>
              </w:rPr>
              <w:t>7</w:t>
            </w:r>
          </w:p>
        </w:tc>
        <w:tc>
          <w:tcPr>
            <w:tcW w:w="709" w:type="dxa"/>
            <w:noWrap/>
          </w:tcPr>
          <w:p w14:paraId="5FDB6231" w14:textId="77777777" w:rsidR="003104CC" w:rsidRPr="003325D9" w:rsidRDefault="003104CC">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4E36DC">
              <w:rPr>
                <w:rFonts w:eastAsia="Times New Roman" w:cstheme="minorHAnsi"/>
                <w:i/>
                <w:iCs/>
                <w:color w:val="000000"/>
                <w:sz w:val="24"/>
                <w:szCs w:val="24"/>
                <w:lang w:eastAsia="en-GB"/>
              </w:rPr>
              <w:t>14.</w:t>
            </w:r>
            <w:r>
              <w:rPr>
                <w:rFonts w:eastAsia="Times New Roman" w:cstheme="minorHAnsi"/>
                <w:i/>
                <w:iCs/>
                <w:color w:val="000000"/>
                <w:sz w:val="24"/>
                <w:szCs w:val="24"/>
                <w:lang w:eastAsia="en-GB"/>
              </w:rPr>
              <w:t>3</w:t>
            </w:r>
          </w:p>
        </w:tc>
        <w:tc>
          <w:tcPr>
            <w:tcW w:w="5670" w:type="dxa"/>
          </w:tcPr>
          <w:p w14:paraId="7E52DCCB" w14:textId="77777777" w:rsidR="003104CC"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D6A18">
              <w:rPr>
                <w:rFonts w:cstheme="minorHAnsi"/>
                <w:i/>
                <w:sz w:val="24"/>
                <w:szCs w:val="24"/>
              </w:rPr>
              <w:t>I don't feel my door is secure enough and I feel anyone can just break in</w:t>
            </w:r>
          </w:p>
          <w:p w14:paraId="4BED66A2" w14:textId="77777777" w:rsidR="003104CC"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A6AA8">
              <w:rPr>
                <w:rFonts w:cstheme="minorHAnsi"/>
                <w:i/>
                <w:sz w:val="24"/>
                <w:szCs w:val="24"/>
              </w:rPr>
              <w:t xml:space="preserve">Better street lighting there is no </w:t>
            </w:r>
            <w:proofErr w:type="gramStart"/>
            <w:r w:rsidRPr="00EA6AA8">
              <w:rPr>
                <w:rFonts w:cstheme="minorHAnsi"/>
                <w:i/>
                <w:sz w:val="24"/>
                <w:szCs w:val="24"/>
              </w:rPr>
              <w:t>street light</w:t>
            </w:r>
            <w:proofErr w:type="gramEnd"/>
            <w:r w:rsidRPr="00EA6AA8">
              <w:rPr>
                <w:rFonts w:cstheme="minorHAnsi"/>
                <w:i/>
                <w:sz w:val="24"/>
                <w:szCs w:val="24"/>
              </w:rPr>
              <w:t xml:space="preserve"> on our side of the road</w:t>
            </w:r>
          </w:p>
          <w:p w14:paraId="6D873DAC" w14:textId="77777777" w:rsidR="003104CC" w:rsidRPr="003325D9"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EA6AA8">
              <w:rPr>
                <w:rFonts w:cstheme="minorHAnsi"/>
                <w:i/>
                <w:sz w:val="24"/>
                <w:szCs w:val="24"/>
              </w:rPr>
              <w:t>Security cameras</w:t>
            </w:r>
          </w:p>
        </w:tc>
      </w:tr>
      <w:tr w:rsidR="003104CC" w:rsidRPr="003325D9" w14:paraId="5728EA82" w14:textId="77777777" w:rsidTr="000F1FD5">
        <w:trPr>
          <w:cnfStyle w:val="000000010000" w:firstRow="0" w:lastRow="0" w:firstColumn="0" w:lastColumn="0" w:oddVBand="0" w:evenVBand="0" w:oddHBand="0" w:evenHBand="1"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14829D22" w14:textId="77777777" w:rsidR="003104CC" w:rsidRPr="004E36DC" w:rsidRDefault="003104CC">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t>Don't know</w:t>
            </w:r>
          </w:p>
        </w:tc>
        <w:tc>
          <w:tcPr>
            <w:tcW w:w="709" w:type="dxa"/>
            <w:noWrap/>
          </w:tcPr>
          <w:p w14:paraId="71D2D56D" w14:textId="77777777" w:rsidR="003104CC" w:rsidRPr="004E36DC" w:rsidRDefault="003104CC">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Pr>
                <w:rFonts w:eastAsia="Times New Roman" w:cstheme="minorHAnsi"/>
                <w:color w:val="000000"/>
                <w:sz w:val="24"/>
                <w:szCs w:val="24"/>
                <w:lang w:eastAsia="en-GB"/>
              </w:rPr>
              <w:t>6</w:t>
            </w:r>
          </w:p>
        </w:tc>
        <w:tc>
          <w:tcPr>
            <w:tcW w:w="709" w:type="dxa"/>
            <w:noWrap/>
          </w:tcPr>
          <w:p w14:paraId="405299A7" w14:textId="77777777" w:rsidR="003104CC" w:rsidRPr="004E36DC" w:rsidRDefault="003104CC">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Pr>
                <w:rFonts w:eastAsia="Times New Roman" w:cstheme="minorHAnsi"/>
                <w:i/>
                <w:iCs/>
                <w:color w:val="000000"/>
                <w:sz w:val="24"/>
                <w:szCs w:val="24"/>
                <w:lang w:eastAsia="en-GB"/>
              </w:rPr>
              <w:t>3.2</w:t>
            </w:r>
          </w:p>
        </w:tc>
        <w:tc>
          <w:tcPr>
            <w:tcW w:w="5670" w:type="dxa"/>
          </w:tcPr>
          <w:p w14:paraId="3BDD7A9A" w14:textId="77777777" w:rsidR="003104CC" w:rsidRDefault="003104C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A3ED5">
              <w:rPr>
                <w:rFonts w:cstheme="minorHAnsi"/>
                <w:i/>
                <w:sz w:val="24"/>
                <w:szCs w:val="24"/>
              </w:rPr>
              <w:t>I do not know</w:t>
            </w:r>
          </w:p>
          <w:p w14:paraId="3AB5451B" w14:textId="77777777" w:rsidR="003104CC" w:rsidRPr="003325D9" w:rsidRDefault="003104C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A3ED5">
              <w:rPr>
                <w:rFonts w:cstheme="minorHAnsi"/>
                <w:i/>
                <w:sz w:val="24"/>
                <w:szCs w:val="24"/>
              </w:rPr>
              <w:t>Not sure, I already make sure everything is locked.</w:t>
            </w:r>
          </w:p>
        </w:tc>
      </w:tr>
      <w:tr w:rsidR="003104CC" w:rsidRPr="003325D9" w14:paraId="5CE33937" w14:textId="77777777" w:rsidTr="000F1FD5">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57B964ED" w14:textId="77777777" w:rsidR="003104CC" w:rsidRPr="004E36DC" w:rsidRDefault="003104CC">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t>A home / To be moved</w:t>
            </w:r>
          </w:p>
        </w:tc>
        <w:tc>
          <w:tcPr>
            <w:tcW w:w="709" w:type="dxa"/>
            <w:noWrap/>
          </w:tcPr>
          <w:p w14:paraId="7E61C0EB" w14:textId="77777777" w:rsidR="003104CC" w:rsidRPr="004E36DC" w:rsidRDefault="003104CC">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E36DC">
              <w:rPr>
                <w:rFonts w:eastAsia="Times New Roman" w:cstheme="minorHAnsi"/>
                <w:color w:val="000000"/>
                <w:sz w:val="24"/>
                <w:szCs w:val="24"/>
                <w:lang w:eastAsia="en-GB"/>
              </w:rPr>
              <w:t>5</w:t>
            </w:r>
          </w:p>
        </w:tc>
        <w:tc>
          <w:tcPr>
            <w:tcW w:w="709" w:type="dxa"/>
            <w:noWrap/>
          </w:tcPr>
          <w:p w14:paraId="0732FBFF" w14:textId="77777777" w:rsidR="003104CC" w:rsidRPr="004E36DC" w:rsidRDefault="003104CC">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E36DC">
              <w:rPr>
                <w:rFonts w:eastAsia="Times New Roman" w:cstheme="minorHAnsi"/>
                <w:i/>
                <w:iCs/>
                <w:color w:val="000000"/>
                <w:sz w:val="24"/>
                <w:szCs w:val="24"/>
                <w:lang w:eastAsia="en-GB"/>
              </w:rPr>
              <w:t>2.6</w:t>
            </w:r>
          </w:p>
        </w:tc>
        <w:tc>
          <w:tcPr>
            <w:tcW w:w="5670" w:type="dxa"/>
          </w:tcPr>
          <w:p w14:paraId="49FA2C98" w14:textId="77777777" w:rsidR="003104CC"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E4814">
              <w:rPr>
                <w:rFonts w:cstheme="minorHAnsi"/>
                <w:i/>
                <w:sz w:val="24"/>
                <w:szCs w:val="24"/>
              </w:rPr>
              <w:t>A home</w:t>
            </w:r>
          </w:p>
          <w:p w14:paraId="1D8D9D96" w14:textId="77777777" w:rsidR="003104CC" w:rsidRPr="003325D9"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E4814">
              <w:rPr>
                <w:rFonts w:cstheme="minorHAnsi"/>
                <w:i/>
                <w:sz w:val="24"/>
                <w:szCs w:val="24"/>
              </w:rPr>
              <w:t>Move me out</w:t>
            </w:r>
          </w:p>
        </w:tc>
      </w:tr>
      <w:tr w:rsidR="003104CC" w:rsidRPr="003325D9" w14:paraId="089FCFDF" w14:textId="77777777" w:rsidTr="000F1FD5">
        <w:trPr>
          <w:cnfStyle w:val="000000010000" w:firstRow="0" w:lastRow="0" w:firstColumn="0" w:lastColumn="0" w:oddVBand="0" w:evenVBand="0" w:oddHBand="0" w:evenHBand="1"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1416D5E4" w14:textId="77777777" w:rsidR="003104CC" w:rsidRPr="004E36DC" w:rsidRDefault="003104CC">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t>Better opportunities for youth</w:t>
            </w:r>
          </w:p>
        </w:tc>
        <w:tc>
          <w:tcPr>
            <w:tcW w:w="709" w:type="dxa"/>
            <w:noWrap/>
          </w:tcPr>
          <w:p w14:paraId="4B183650" w14:textId="77777777" w:rsidR="003104CC" w:rsidRPr="004E36DC" w:rsidRDefault="003104CC">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E36DC">
              <w:rPr>
                <w:rFonts w:eastAsia="Times New Roman" w:cstheme="minorHAnsi"/>
                <w:color w:val="000000"/>
                <w:sz w:val="24"/>
                <w:szCs w:val="24"/>
                <w:lang w:eastAsia="en-GB"/>
              </w:rPr>
              <w:t>3</w:t>
            </w:r>
          </w:p>
        </w:tc>
        <w:tc>
          <w:tcPr>
            <w:tcW w:w="709" w:type="dxa"/>
            <w:noWrap/>
          </w:tcPr>
          <w:p w14:paraId="7AE87486" w14:textId="77777777" w:rsidR="003104CC" w:rsidRPr="004E36DC" w:rsidRDefault="003104CC">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4E36DC">
              <w:rPr>
                <w:rFonts w:eastAsia="Times New Roman" w:cstheme="minorHAnsi"/>
                <w:i/>
                <w:iCs/>
                <w:color w:val="000000"/>
                <w:sz w:val="24"/>
                <w:szCs w:val="24"/>
                <w:lang w:eastAsia="en-GB"/>
              </w:rPr>
              <w:t>1.6</w:t>
            </w:r>
          </w:p>
        </w:tc>
        <w:tc>
          <w:tcPr>
            <w:tcW w:w="5670" w:type="dxa"/>
          </w:tcPr>
          <w:p w14:paraId="42CB343D" w14:textId="77777777" w:rsidR="003104CC" w:rsidRPr="003325D9" w:rsidRDefault="003104CC">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D91EA5">
              <w:rPr>
                <w:rFonts w:cstheme="minorHAnsi"/>
                <w:i/>
                <w:sz w:val="24"/>
                <w:szCs w:val="24"/>
              </w:rPr>
              <w:t>More things for the young people to do. There are no places for them to safely go when their parents don't want them at home. They then cause trouble</w:t>
            </w:r>
          </w:p>
        </w:tc>
      </w:tr>
      <w:tr w:rsidR="003104CC" w:rsidRPr="003325D9" w14:paraId="02235827" w14:textId="77777777" w:rsidTr="000F1FD5">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75F64AF7" w14:textId="77777777" w:rsidR="003104CC" w:rsidRPr="004E36DC" w:rsidRDefault="003104CC">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t>Misc</w:t>
            </w:r>
          </w:p>
        </w:tc>
        <w:tc>
          <w:tcPr>
            <w:tcW w:w="709" w:type="dxa"/>
            <w:noWrap/>
          </w:tcPr>
          <w:p w14:paraId="04A6E556" w14:textId="77777777" w:rsidR="003104CC" w:rsidRPr="004E36DC" w:rsidRDefault="003104CC">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E36DC">
              <w:rPr>
                <w:rFonts w:eastAsia="Times New Roman" w:cstheme="minorHAnsi"/>
                <w:color w:val="000000"/>
                <w:sz w:val="24"/>
                <w:szCs w:val="24"/>
                <w:lang w:eastAsia="en-GB"/>
              </w:rPr>
              <w:t>39</w:t>
            </w:r>
          </w:p>
        </w:tc>
        <w:tc>
          <w:tcPr>
            <w:tcW w:w="709" w:type="dxa"/>
            <w:noWrap/>
          </w:tcPr>
          <w:p w14:paraId="11B8D49C" w14:textId="77777777" w:rsidR="003104CC" w:rsidRPr="004E36DC" w:rsidRDefault="003104CC">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4E36DC">
              <w:rPr>
                <w:rFonts w:eastAsia="Times New Roman" w:cstheme="minorHAnsi"/>
                <w:i/>
                <w:iCs/>
                <w:color w:val="000000"/>
                <w:sz w:val="24"/>
                <w:szCs w:val="24"/>
                <w:lang w:eastAsia="en-GB"/>
              </w:rPr>
              <w:t>20.6</w:t>
            </w:r>
          </w:p>
        </w:tc>
        <w:tc>
          <w:tcPr>
            <w:tcW w:w="5670" w:type="dxa"/>
          </w:tcPr>
          <w:p w14:paraId="7AC11945" w14:textId="77777777" w:rsidR="003104CC"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251A3">
              <w:rPr>
                <w:rFonts w:cstheme="minorHAnsi"/>
                <w:i/>
                <w:sz w:val="24"/>
                <w:szCs w:val="24"/>
              </w:rPr>
              <w:t>Telling them to stay away from the flats</w:t>
            </w:r>
          </w:p>
          <w:p w14:paraId="5CF35989" w14:textId="77777777" w:rsidR="003104CC"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35381">
              <w:rPr>
                <w:rFonts w:cstheme="minorHAnsi"/>
                <w:i/>
                <w:sz w:val="24"/>
                <w:szCs w:val="24"/>
              </w:rPr>
              <w:t>A video doorbell</w:t>
            </w:r>
          </w:p>
          <w:p w14:paraId="7EBEC524" w14:textId="77777777" w:rsidR="003104CC"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35381">
              <w:rPr>
                <w:rFonts w:cstheme="minorHAnsi"/>
                <w:i/>
                <w:sz w:val="24"/>
                <w:szCs w:val="24"/>
              </w:rPr>
              <w:t>Offer people with less money security or neighbourhood watch</w:t>
            </w:r>
          </w:p>
          <w:p w14:paraId="779DF740" w14:textId="77777777" w:rsidR="003104CC" w:rsidRPr="003325D9" w:rsidRDefault="003104CC">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32EFA">
              <w:rPr>
                <w:rFonts w:cstheme="minorHAnsi"/>
                <w:i/>
                <w:sz w:val="24"/>
                <w:szCs w:val="24"/>
              </w:rPr>
              <w:t>Probably nothing</w:t>
            </w:r>
          </w:p>
        </w:tc>
      </w:tr>
      <w:tr w:rsidR="003104CC" w:rsidRPr="003325D9" w14:paraId="0AE22B17" w14:textId="77777777" w:rsidTr="000F1FD5">
        <w:trPr>
          <w:cnfStyle w:val="010000000000" w:firstRow="0" w:lastRow="1"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2518" w:type="dxa"/>
          </w:tcPr>
          <w:p w14:paraId="20F97410" w14:textId="77777777" w:rsidR="003104CC" w:rsidRPr="004E36DC" w:rsidRDefault="003104CC">
            <w:pPr>
              <w:rPr>
                <w:rFonts w:eastAsia="Times New Roman" w:cstheme="minorHAnsi"/>
                <w:color w:val="000000"/>
                <w:sz w:val="24"/>
                <w:szCs w:val="24"/>
                <w:lang w:eastAsia="en-GB"/>
              </w:rPr>
            </w:pPr>
            <w:r w:rsidRPr="004E36DC">
              <w:rPr>
                <w:rFonts w:eastAsia="Times New Roman" w:cstheme="minorHAnsi"/>
                <w:color w:val="000000"/>
                <w:sz w:val="24"/>
                <w:szCs w:val="24"/>
                <w:lang w:eastAsia="en-GB"/>
              </w:rPr>
              <w:t>Total Respondents</w:t>
            </w:r>
          </w:p>
        </w:tc>
        <w:tc>
          <w:tcPr>
            <w:tcW w:w="709" w:type="dxa"/>
            <w:noWrap/>
          </w:tcPr>
          <w:p w14:paraId="1CE63D85" w14:textId="77777777" w:rsidR="003104CC" w:rsidRPr="004E36DC" w:rsidRDefault="003104CC">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4E36DC">
              <w:rPr>
                <w:rFonts w:eastAsia="Times New Roman" w:cstheme="minorHAnsi"/>
                <w:color w:val="000000"/>
                <w:sz w:val="24"/>
                <w:szCs w:val="24"/>
                <w:lang w:eastAsia="en-GB"/>
              </w:rPr>
              <w:t>189</w:t>
            </w:r>
          </w:p>
        </w:tc>
        <w:tc>
          <w:tcPr>
            <w:tcW w:w="709" w:type="dxa"/>
            <w:noWrap/>
          </w:tcPr>
          <w:p w14:paraId="47D2C82B" w14:textId="77777777" w:rsidR="003104CC" w:rsidRPr="004E36DC" w:rsidRDefault="003104CC">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i/>
                <w:iCs/>
                <w:color w:val="000000"/>
                <w:sz w:val="24"/>
                <w:szCs w:val="24"/>
                <w:lang w:eastAsia="en-GB"/>
              </w:rPr>
            </w:pPr>
            <w:r w:rsidRPr="004E36DC">
              <w:rPr>
                <w:rFonts w:eastAsia="Times New Roman" w:cstheme="minorHAnsi"/>
                <w:i/>
                <w:iCs/>
                <w:color w:val="000000"/>
                <w:sz w:val="24"/>
                <w:szCs w:val="24"/>
                <w:lang w:eastAsia="en-GB"/>
              </w:rPr>
              <w:t>-</w:t>
            </w:r>
          </w:p>
        </w:tc>
        <w:tc>
          <w:tcPr>
            <w:tcW w:w="5670" w:type="dxa"/>
          </w:tcPr>
          <w:p w14:paraId="7C5603F1" w14:textId="77777777" w:rsidR="003104CC" w:rsidRPr="003325D9" w:rsidRDefault="003104CC">
            <w:pPr>
              <w:pStyle w:val="ListParagraph"/>
              <w:spacing w:after="120" w:line="240" w:lineRule="auto"/>
              <w:ind w:left="328"/>
              <w:cnfStyle w:val="010000000000" w:firstRow="0" w:lastRow="1" w:firstColumn="0" w:lastColumn="0" w:oddVBand="0" w:evenVBand="0" w:oddHBand="0" w:evenHBand="0" w:firstRowFirstColumn="0" w:firstRowLastColumn="0" w:lastRowFirstColumn="0" w:lastRowLastColumn="0"/>
              <w:rPr>
                <w:rFonts w:cstheme="minorHAnsi"/>
                <w:i/>
                <w:sz w:val="24"/>
                <w:szCs w:val="24"/>
              </w:rPr>
            </w:pPr>
          </w:p>
        </w:tc>
      </w:tr>
    </w:tbl>
    <w:p w14:paraId="79400246" w14:textId="7E47CAE1" w:rsidR="00222BAB" w:rsidRPr="00BA50FD" w:rsidRDefault="00F0788A"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4B856FAE" w14:textId="77777777" w:rsidR="00313503" w:rsidRDefault="00313503" w:rsidP="00313503">
      <w:pPr>
        <w:spacing w:after="0"/>
        <w:rPr>
          <w:sz w:val="24"/>
          <w:szCs w:val="24"/>
        </w:rPr>
      </w:pPr>
    </w:p>
    <w:p w14:paraId="1193DD4C" w14:textId="77777777" w:rsidR="000F1FD5" w:rsidRDefault="000F1FD5" w:rsidP="00313503">
      <w:pPr>
        <w:spacing w:after="0"/>
        <w:rPr>
          <w:sz w:val="24"/>
          <w:szCs w:val="24"/>
        </w:rPr>
      </w:pPr>
    </w:p>
    <w:p w14:paraId="591A3D5A" w14:textId="77777777" w:rsidR="00313503" w:rsidRDefault="00313503" w:rsidP="00313503">
      <w:pPr>
        <w:rPr>
          <w:b/>
          <w:bCs/>
          <w:sz w:val="24"/>
          <w:szCs w:val="24"/>
        </w:rPr>
      </w:pPr>
      <w:r>
        <w:rPr>
          <w:b/>
          <w:bCs/>
          <w:sz w:val="24"/>
          <w:szCs w:val="24"/>
        </w:rPr>
        <w:t>Walking in your Neighbourhood</w:t>
      </w:r>
    </w:p>
    <w:tbl>
      <w:tblPr>
        <w:tblStyle w:val="GridTable5Dark-Accent6"/>
        <w:tblW w:w="9918" w:type="dxa"/>
        <w:tblLook w:val="04E0" w:firstRow="1" w:lastRow="1" w:firstColumn="1" w:lastColumn="0" w:noHBand="0" w:noVBand="1"/>
      </w:tblPr>
      <w:tblGrid>
        <w:gridCol w:w="1980"/>
        <w:gridCol w:w="709"/>
        <w:gridCol w:w="709"/>
        <w:gridCol w:w="6520"/>
      </w:tblGrid>
      <w:tr w:rsidR="007819EA" w:rsidRPr="00B245A0" w14:paraId="08AD5D5E" w14:textId="77777777" w:rsidTr="007819EA">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hideMark/>
          </w:tcPr>
          <w:p w14:paraId="4317D138" w14:textId="77777777" w:rsidR="007819EA" w:rsidRPr="009A4E65" w:rsidRDefault="007819EA" w:rsidP="00150AB2">
            <w:pPr>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Theme</w:t>
            </w:r>
          </w:p>
        </w:tc>
        <w:tc>
          <w:tcPr>
            <w:tcW w:w="709" w:type="dxa"/>
            <w:noWrap/>
            <w:hideMark/>
          </w:tcPr>
          <w:p w14:paraId="03C231C8" w14:textId="77777777" w:rsidR="007819EA" w:rsidRPr="009A4E65" w:rsidRDefault="007819EA"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No.</w:t>
            </w:r>
          </w:p>
        </w:tc>
        <w:tc>
          <w:tcPr>
            <w:tcW w:w="709" w:type="dxa"/>
            <w:noWrap/>
            <w:hideMark/>
          </w:tcPr>
          <w:p w14:paraId="4BFC705D" w14:textId="77777777" w:rsidR="007819EA" w:rsidRPr="009A4E65" w:rsidRDefault="007819EA"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i/>
                <w:sz w:val="24"/>
                <w:szCs w:val="24"/>
                <w:lang w:eastAsia="en-GB"/>
              </w:rPr>
            </w:pPr>
            <w:r w:rsidRPr="009A4E65">
              <w:rPr>
                <w:rFonts w:ascii="Calibri" w:eastAsia="Times New Roman" w:hAnsi="Calibri" w:cs="Calibri"/>
                <w:i/>
                <w:sz w:val="24"/>
                <w:szCs w:val="24"/>
                <w:lang w:eastAsia="en-GB"/>
              </w:rPr>
              <w:t>%</w:t>
            </w:r>
          </w:p>
        </w:tc>
        <w:tc>
          <w:tcPr>
            <w:tcW w:w="6520" w:type="dxa"/>
            <w:noWrap/>
            <w:hideMark/>
          </w:tcPr>
          <w:p w14:paraId="2E6F8E28" w14:textId="77777777" w:rsidR="007819EA" w:rsidRPr="009A4E65" w:rsidRDefault="007819EA"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Example Comments</w:t>
            </w:r>
          </w:p>
        </w:tc>
      </w:tr>
      <w:tr w:rsidR="007819EA" w:rsidRPr="00B245A0" w14:paraId="616E08B1" w14:textId="77777777" w:rsidTr="007819EA">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7DE38189" w14:textId="77777777" w:rsidR="007819EA" w:rsidRPr="009A4E65"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Improve security - Lighting / CCTV / Greater police presence</w:t>
            </w:r>
          </w:p>
        </w:tc>
        <w:tc>
          <w:tcPr>
            <w:tcW w:w="709" w:type="dxa"/>
            <w:noWrap/>
          </w:tcPr>
          <w:p w14:paraId="1BED7349" w14:textId="77777777" w:rsidR="007819EA" w:rsidRPr="009A4E65"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390</w:t>
            </w:r>
          </w:p>
        </w:tc>
        <w:tc>
          <w:tcPr>
            <w:tcW w:w="709" w:type="dxa"/>
            <w:noWrap/>
          </w:tcPr>
          <w:p w14:paraId="7F6C7D93" w14:textId="77777777" w:rsidR="007819EA" w:rsidRPr="009A4E65"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7D76E3">
              <w:rPr>
                <w:rFonts w:ascii="Calibri" w:eastAsia="Times New Roman" w:hAnsi="Calibri" w:cs="Calibri"/>
                <w:i/>
                <w:iCs/>
                <w:color w:val="000000"/>
                <w:sz w:val="24"/>
                <w:szCs w:val="24"/>
                <w:lang w:eastAsia="en-GB"/>
              </w:rPr>
              <w:t>63.9</w:t>
            </w:r>
          </w:p>
        </w:tc>
        <w:tc>
          <w:tcPr>
            <w:tcW w:w="6520" w:type="dxa"/>
          </w:tcPr>
          <w:p w14:paraId="001A6A3D"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more police </w:t>
            </w:r>
            <w:proofErr w:type="gramStart"/>
            <w:r w:rsidRPr="009A4E65">
              <w:rPr>
                <w:i/>
                <w:sz w:val="24"/>
                <w:szCs w:val="24"/>
              </w:rPr>
              <w:t>patrols</w:t>
            </w:r>
            <w:proofErr w:type="gramEnd"/>
          </w:p>
          <w:p w14:paraId="106A6720"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Better street lighting and CCTV</w:t>
            </w:r>
          </w:p>
          <w:p w14:paraId="5D02FC9C"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More effective, night sky friendly lighting.</w:t>
            </w:r>
          </w:p>
          <w:p w14:paraId="56A1C78A"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A police presence, but I realise that is too expensive and they have more important things to </w:t>
            </w:r>
            <w:proofErr w:type="spellStart"/>
            <w:r w:rsidRPr="009A4E65">
              <w:rPr>
                <w:i/>
                <w:sz w:val="24"/>
                <w:szCs w:val="24"/>
              </w:rPr>
              <w:t>cincentrate</w:t>
            </w:r>
            <w:proofErr w:type="spellEnd"/>
            <w:r w:rsidRPr="009A4E65">
              <w:rPr>
                <w:i/>
                <w:sz w:val="24"/>
                <w:szCs w:val="24"/>
              </w:rPr>
              <w:t xml:space="preserve"> on.</w:t>
            </w:r>
          </w:p>
          <w:p w14:paraId="1770E781"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Patrols to disperse / question groups hanging around.</w:t>
            </w:r>
          </w:p>
        </w:tc>
      </w:tr>
      <w:tr w:rsidR="007819EA" w:rsidRPr="00B245A0" w14:paraId="3B2D0A85" w14:textId="77777777" w:rsidTr="007819EA">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55505D6B" w14:textId="77777777" w:rsidR="007819EA" w:rsidRPr="009A4E65"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 xml:space="preserve">Tackle Crime &amp; Anti-Social Behaviour </w:t>
            </w:r>
          </w:p>
        </w:tc>
        <w:tc>
          <w:tcPr>
            <w:tcW w:w="709" w:type="dxa"/>
            <w:noWrap/>
          </w:tcPr>
          <w:p w14:paraId="071CBA06" w14:textId="77777777" w:rsidR="007819EA" w:rsidRPr="009A4E65"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85</w:t>
            </w:r>
          </w:p>
        </w:tc>
        <w:tc>
          <w:tcPr>
            <w:tcW w:w="709" w:type="dxa"/>
            <w:noWrap/>
          </w:tcPr>
          <w:p w14:paraId="74193E16" w14:textId="77777777" w:rsidR="007819EA" w:rsidRPr="009A4E65"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7D76E3">
              <w:rPr>
                <w:rFonts w:ascii="Calibri" w:eastAsia="Times New Roman" w:hAnsi="Calibri" w:cs="Calibri"/>
                <w:i/>
                <w:iCs/>
                <w:color w:val="000000"/>
                <w:sz w:val="24"/>
                <w:szCs w:val="24"/>
                <w:lang w:eastAsia="en-GB"/>
              </w:rPr>
              <w:t>13.9</w:t>
            </w:r>
          </w:p>
        </w:tc>
        <w:tc>
          <w:tcPr>
            <w:tcW w:w="6520" w:type="dxa"/>
          </w:tcPr>
          <w:p w14:paraId="076FBDE5"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Get rid of dealers in the area.</w:t>
            </w:r>
          </w:p>
          <w:p w14:paraId="64D49CE2"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Police actively tackling problem not driving past them as if they don’t </w:t>
            </w:r>
            <w:proofErr w:type="spellStart"/>
            <w:r w:rsidRPr="009A4E65">
              <w:rPr>
                <w:i/>
                <w:sz w:val="24"/>
                <w:szCs w:val="24"/>
              </w:rPr>
              <w:t>exsist</w:t>
            </w:r>
            <w:proofErr w:type="spellEnd"/>
          </w:p>
          <w:p w14:paraId="4B9367C3"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Less people on drugs, better lighting and some police presence</w:t>
            </w:r>
          </w:p>
          <w:p w14:paraId="71007FA0"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sort out crime.</w:t>
            </w:r>
          </w:p>
        </w:tc>
      </w:tr>
      <w:tr w:rsidR="007819EA" w:rsidRPr="00B245A0" w14:paraId="458BE3C0" w14:textId="77777777" w:rsidTr="007819EA">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49F971A6" w14:textId="77777777" w:rsidR="007819EA" w:rsidRPr="009A4E65"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Better deterrent</w:t>
            </w:r>
            <w:r>
              <w:rPr>
                <w:rFonts w:ascii="Calibri" w:eastAsia="Times New Roman" w:hAnsi="Calibri" w:cs="Calibri"/>
                <w:color w:val="000000"/>
                <w:sz w:val="24"/>
                <w:szCs w:val="24"/>
                <w:lang w:eastAsia="en-GB"/>
              </w:rPr>
              <w:t>s</w:t>
            </w:r>
            <w:r w:rsidRPr="007D76E3">
              <w:rPr>
                <w:rFonts w:ascii="Calibri" w:eastAsia="Times New Roman" w:hAnsi="Calibri" w:cs="Calibri"/>
                <w:color w:val="000000"/>
                <w:sz w:val="24"/>
                <w:szCs w:val="24"/>
                <w:lang w:eastAsia="en-GB"/>
              </w:rPr>
              <w:t xml:space="preserve"> / enforcement repercussions</w:t>
            </w:r>
          </w:p>
        </w:tc>
        <w:tc>
          <w:tcPr>
            <w:tcW w:w="709" w:type="dxa"/>
            <w:noWrap/>
          </w:tcPr>
          <w:p w14:paraId="0189C546" w14:textId="77777777" w:rsidR="007819EA" w:rsidRPr="009A4E65"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38</w:t>
            </w:r>
          </w:p>
        </w:tc>
        <w:tc>
          <w:tcPr>
            <w:tcW w:w="709" w:type="dxa"/>
            <w:noWrap/>
          </w:tcPr>
          <w:p w14:paraId="1D61CB59" w14:textId="77777777" w:rsidR="007819EA" w:rsidRPr="009A4E65"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7D76E3">
              <w:rPr>
                <w:rFonts w:ascii="Calibri" w:eastAsia="Times New Roman" w:hAnsi="Calibri" w:cs="Calibri"/>
                <w:i/>
                <w:iCs/>
                <w:color w:val="000000"/>
                <w:sz w:val="24"/>
                <w:szCs w:val="24"/>
                <w:lang w:eastAsia="en-GB"/>
              </w:rPr>
              <w:t>6.2</w:t>
            </w:r>
          </w:p>
        </w:tc>
        <w:tc>
          <w:tcPr>
            <w:tcW w:w="6520" w:type="dxa"/>
          </w:tcPr>
          <w:p w14:paraId="4BC2E2A9"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proofErr w:type="gramStart"/>
            <w:r w:rsidRPr="009A4E65">
              <w:rPr>
                <w:i/>
                <w:sz w:val="24"/>
                <w:szCs w:val="24"/>
              </w:rPr>
              <w:t>Actually enforce</w:t>
            </w:r>
            <w:proofErr w:type="gramEnd"/>
            <w:r w:rsidRPr="009A4E65">
              <w:rPr>
                <w:i/>
                <w:sz w:val="24"/>
                <w:szCs w:val="24"/>
              </w:rPr>
              <w:t xml:space="preserve"> the law, cut down on drug dealing and shop lifting</w:t>
            </w:r>
          </w:p>
          <w:p w14:paraId="0E7E3DC2"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More visible police and actual punishment to the parents of the children causing intimidation constantly walking the streets</w:t>
            </w:r>
          </w:p>
          <w:p w14:paraId="1C13FADE"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Enforce more and add more police to that area, make statement by charging for minor </w:t>
            </w:r>
            <w:proofErr w:type="spellStart"/>
            <w:r w:rsidRPr="009A4E65">
              <w:rPr>
                <w:i/>
                <w:sz w:val="24"/>
                <w:szCs w:val="24"/>
              </w:rPr>
              <w:t>offfences</w:t>
            </w:r>
            <w:proofErr w:type="spellEnd"/>
            <w:r w:rsidRPr="009A4E65">
              <w:rPr>
                <w:i/>
                <w:sz w:val="24"/>
                <w:szCs w:val="24"/>
              </w:rPr>
              <w:t xml:space="preserve"> so it becomes a </w:t>
            </w:r>
            <w:proofErr w:type="spellStart"/>
            <w:r w:rsidRPr="009A4E65">
              <w:rPr>
                <w:i/>
                <w:sz w:val="24"/>
                <w:szCs w:val="24"/>
              </w:rPr>
              <w:t>deterant</w:t>
            </w:r>
            <w:proofErr w:type="spellEnd"/>
            <w:r w:rsidRPr="009A4E65">
              <w:rPr>
                <w:i/>
                <w:sz w:val="24"/>
                <w:szCs w:val="24"/>
              </w:rPr>
              <w:t xml:space="preserve"> and crime </w:t>
            </w:r>
            <w:proofErr w:type="spellStart"/>
            <w:r w:rsidRPr="009A4E65">
              <w:rPr>
                <w:i/>
                <w:sz w:val="24"/>
                <w:szCs w:val="24"/>
              </w:rPr>
              <w:t>doesnt</w:t>
            </w:r>
            <w:proofErr w:type="spellEnd"/>
            <w:r w:rsidRPr="009A4E65">
              <w:rPr>
                <w:i/>
                <w:sz w:val="24"/>
                <w:szCs w:val="24"/>
              </w:rPr>
              <w:t xml:space="preserve"> pay</w:t>
            </w:r>
          </w:p>
        </w:tc>
      </w:tr>
      <w:tr w:rsidR="007819EA" w:rsidRPr="00B245A0" w14:paraId="28B8A5BC" w14:textId="77777777" w:rsidTr="007819EA">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22AD1312" w14:textId="77777777" w:rsidR="007819EA" w:rsidRPr="007D76E3"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Better Maintenance - Pavements / Verges / Hedges / Litter</w:t>
            </w:r>
          </w:p>
        </w:tc>
        <w:tc>
          <w:tcPr>
            <w:tcW w:w="709" w:type="dxa"/>
            <w:noWrap/>
          </w:tcPr>
          <w:p w14:paraId="64C1569B" w14:textId="77777777" w:rsidR="007819EA" w:rsidRPr="007D76E3"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33</w:t>
            </w:r>
          </w:p>
        </w:tc>
        <w:tc>
          <w:tcPr>
            <w:tcW w:w="709" w:type="dxa"/>
            <w:noWrap/>
          </w:tcPr>
          <w:p w14:paraId="68245392" w14:textId="77777777" w:rsidR="007819EA" w:rsidRPr="007D76E3"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7D76E3">
              <w:rPr>
                <w:rFonts w:ascii="Calibri" w:eastAsia="Times New Roman" w:hAnsi="Calibri" w:cs="Calibri"/>
                <w:i/>
                <w:iCs/>
                <w:color w:val="000000"/>
                <w:sz w:val="24"/>
                <w:szCs w:val="24"/>
                <w:lang w:eastAsia="en-GB"/>
              </w:rPr>
              <w:t>5.4</w:t>
            </w:r>
          </w:p>
        </w:tc>
        <w:tc>
          <w:tcPr>
            <w:tcW w:w="6520" w:type="dxa"/>
          </w:tcPr>
          <w:p w14:paraId="54A6EB05"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Sweep the streets and repair  pavements</w:t>
            </w:r>
          </w:p>
          <w:p w14:paraId="2292F6A2"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Lower the hedges and maintain them!</w:t>
            </w:r>
          </w:p>
          <w:p w14:paraId="7B0C7A31"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Better pavements</w:t>
            </w:r>
          </w:p>
        </w:tc>
      </w:tr>
      <w:tr w:rsidR="007819EA" w:rsidRPr="00B245A0" w14:paraId="1A04BE63" w14:textId="77777777" w:rsidTr="007819EA">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4EBAE18E" w14:textId="77777777" w:rsidR="007819EA" w:rsidRPr="007D76E3"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 xml:space="preserve">Control E bikes / scooters </w:t>
            </w:r>
          </w:p>
        </w:tc>
        <w:tc>
          <w:tcPr>
            <w:tcW w:w="709" w:type="dxa"/>
            <w:noWrap/>
          </w:tcPr>
          <w:p w14:paraId="726BF0A1" w14:textId="77777777" w:rsidR="007819EA" w:rsidRPr="007D76E3"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33</w:t>
            </w:r>
          </w:p>
        </w:tc>
        <w:tc>
          <w:tcPr>
            <w:tcW w:w="709" w:type="dxa"/>
            <w:noWrap/>
          </w:tcPr>
          <w:p w14:paraId="31FB4DD8" w14:textId="77777777" w:rsidR="007819EA" w:rsidRPr="007D76E3"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7D76E3">
              <w:rPr>
                <w:rFonts w:ascii="Calibri" w:eastAsia="Times New Roman" w:hAnsi="Calibri" w:cs="Calibri"/>
                <w:i/>
                <w:iCs/>
                <w:color w:val="000000"/>
                <w:sz w:val="24"/>
                <w:szCs w:val="24"/>
                <w:lang w:eastAsia="en-GB"/>
              </w:rPr>
              <w:t>5.4</w:t>
            </w:r>
          </w:p>
        </w:tc>
        <w:tc>
          <w:tcPr>
            <w:tcW w:w="6520" w:type="dxa"/>
          </w:tcPr>
          <w:p w14:paraId="10E62CF7"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Restrict  electric bikes and scooters especially when they ride on pavements</w:t>
            </w:r>
          </w:p>
          <w:p w14:paraId="6957BCDF"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Target electric bikes with no lights on pavement</w:t>
            </w:r>
          </w:p>
          <w:p w14:paraId="65F5993E"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The whole electric bike situation which is a major issue all over the city needs to be dealt with</w:t>
            </w:r>
          </w:p>
        </w:tc>
      </w:tr>
      <w:tr w:rsidR="007819EA" w:rsidRPr="00B245A0" w14:paraId="2A2156E2" w14:textId="77777777" w:rsidTr="007819EA">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43088DCB" w14:textId="77777777" w:rsidR="007819EA" w:rsidRPr="007D76E3"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Better support / education / opportunities for youth / vulnerable</w:t>
            </w:r>
          </w:p>
        </w:tc>
        <w:tc>
          <w:tcPr>
            <w:tcW w:w="709" w:type="dxa"/>
            <w:noWrap/>
          </w:tcPr>
          <w:p w14:paraId="3A347692" w14:textId="77777777" w:rsidR="007819EA" w:rsidRPr="007D76E3"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29</w:t>
            </w:r>
          </w:p>
        </w:tc>
        <w:tc>
          <w:tcPr>
            <w:tcW w:w="709" w:type="dxa"/>
            <w:noWrap/>
          </w:tcPr>
          <w:p w14:paraId="09B58001" w14:textId="77777777" w:rsidR="007819EA" w:rsidRPr="007D76E3"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7D76E3">
              <w:rPr>
                <w:rFonts w:ascii="Calibri" w:eastAsia="Times New Roman" w:hAnsi="Calibri" w:cs="Calibri"/>
                <w:i/>
                <w:iCs/>
                <w:color w:val="000000"/>
                <w:sz w:val="24"/>
                <w:szCs w:val="24"/>
                <w:lang w:eastAsia="en-GB"/>
              </w:rPr>
              <w:t>4.8</w:t>
            </w:r>
          </w:p>
        </w:tc>
        <w:tc>
          <w:tcPr>
            <w:tcW w:w="6520" w:type="dxa"/>
          </w:tcPr>
          <w:p w14:paraId="12FC6C59"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Find an alternative option for the youths rather than them hanging around, sometimes rowdy and acting like </w:t>
            </w:r>
            <w:proofErr w:type="spellStart"/>
            <w:r w:rsidRPr="009A4E65">
              <w:rPr>
                <w:i/>
                <w:sz w:val="24"/>
                <w:szCs w:val="24"/>
              </w:rPr>
              <w:t>pillocks</w:t>
            </w:r>
            <w:proofErr w:type="spellEnd"/>
            <w:r w:rsidRPr="009A4E65">
              <w:rPr>
                <w:i/>
                <w:sz w:val="24"/>
                <w:szCs w:val="24"/>
              </w:rPr>
              <w:t>.</w:t>
            </w:r>
          </w:p>
          <w:p w14:paraId="78D55ED5"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More youth clubs, activities and support for the youth to keep them off the streets causing trouble and more support for all youth</w:t>
            </w:r>
          </w:p>
          <w:p w14:paraId="2CA3FCAD"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Better education on how to act like human beings.</w:t>
            </w:r>
          </w:p>
        </w:tc>
      </w:tr>
      <w:tr w:rsidR="007819EA" w:rsidRPr="00B245A0" w14:paraId="0A9E198A" w14:textId="77777777" w:rsidTr="007819EA">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5C0EF45E" w14:textId="77777777" w:rsidR="007819EA" w:rsidRPr="007D76E3"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Don't know</w:t>
            </w:r>
          </w:p>
        </w:tc>
        <w:tc>
          <w:tcPr>
            <w:tcW w:w="709" w:type="dxa"/>
            <w:noWrap/>
          </w:tcPr>
          <w:p w14:paraId="44C192F0" w14:textId="77777777" w:rsidR="007819EA" w:rsidRPr="007D76E3"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29</w:t>
            </w:r>
          </w:p>
        </w:tc>
        <w:tc>
          <w:tcPr>
            <w:tcW w:w="709" w:type="dxa"/>
            <w:noWrap/>
          </w:tcPr>
          <w:p w14:paraId="512EE464" w14:textId="77777777" w:rsidR="007819EA" w:rsidRPr="007D76E3"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7D76E3">
              <w:rPr>
                <w:rFonts w:ascii="Calibri" w:eastAsia="Times New Roman" w:hAnsi="Calibri" w:cs="Calibri"/>
                <w:i/>
                <w:iCs/>
                <w:color w:val="000000"/>
                <w:sz w:val="24"/>
                <w:szCs w:val="24"/>
                <w:lang w:eastAsia="en-GB"/>
              </w:rPr>
              <w:t>4.8</w:t>
            </w:r>
          </w:p>
        </w:tc>
        <w:tc>
          <w:tcPr>
            <w:tcW w:w="6520" w:type="dxa"/>
          </w:tcPr>
          <w:p w14:paraId="0EFCBD0D"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Don't know</w:t>
            </w:r>
          </w:p>
          <w:p w14:paraId="10ED64B5"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No idea</w:t>
            </w:r>
          </w:p>
          <w:p w14:paraId="7E3D2414"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lastRenderedPageBreak/>
              <w:t>Now there's a question, no idea. Not enough police for them to walk around so not a clue.</w:t>
            </w:r>
          </w:p>
        </w:tc>
      </w:tr>
      <w:tr w:rsidR="007819EA" w:rsidRPr="00B245A0" w14:paraId="5A95DBE1" w14:textId="77777777" w:rsidTr="007819EA">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6E4689CA" w14:textId="77777777" w:rsidR="007819EA" w:rsidRPr="007D76E3"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lastRenderedPageBreak/>
              <w:t xml:space="preserve">Sort out issues with </w:t>
            </w:r>
            <w:r w:rsidRPr="000E62B5">
              <w:rPr>
                <w:rFonts w:ascii="Calibri" w:eastAsia="Times New Roman" w:hAnsi="Calibri" w:cs="Calibri"/>
                <w:color w:val="000000"/>
                <w:sz w:val="24"/>
                <w:szCs w:val="24"/>
                <w:lang w:eastAsia="en-GB"/>
              </w:rPr>
              <w:t>Homelessness</w:t>
            </w:r>
            <w:r w:rsidRPr="007D76E3">
              <w:rPr>
                <w:rFonts w:ascii="Calibri" w:eastAsia="Times New Roman" w:hAnsi="Calibri" w:cs="Calibri"/>
                <w:color w:val="000000"/>
                <w:sz w:val="24"/>
                <w:szCs w:val="24"/>
                <w:lang w:eastAsia="en-GB"/>
              </w:rPr>
              <w:t xml:space="preserve"> / Beggars</w:t>
            </w:r>
          </w:p>
        </w:tc>
        <w:tc>
          <w:tcPr>
            <w:tcW w:w="709" w:type="dxa"/>
            <w:noWrap/>
          </w:tcPr>
          <w:p w14:paraId="2320EF3D" w14:textId="77777777" w:rsidR="007819EA" w:rsidRPr="007D76E3"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10</w:t>
            </w:r>
          </w:p>
        </w:tc>
        <w:tc>
          <w:tcPr>
            <w:tcW w:w="709" w:type="dxa"/>
            <w:noWrap/>
          </w:tcPr>
          <w:p w14:paraId="4186BD85" w14:textId="77777777" w:rsidR="007819EA" w:rsidRPr="007D76E3"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7D76E3">
              <w:rPr>
                <w:rFonts w:ascii="Calibri" w:eastAsia="Times New Roman" w:hAnsi="Calibri" w:cs="Calibri"/>
                <w:i/>
                <w:iCs/>
                <w:color w:val="000000"/>
                <w:sz w:val="24"/>
                <w:szCs w:val="24"/>
                <w:lang w:eastAsia="en-GB"/>
              </w:rPr>
              <w:t>1.6</w:t>
            </w:r>
          </w:p>
        </w:tc>
        <w:tc>
          <w:tcPr>
            <w:tcW w:w="6520" w:type="dxa"/>
          </w:tcPr>
          <w:p w14:paraId="6921604B"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If there were adequate support services for the homeless and drug users, above all mental health support, there would be fewer of them around.</w:t>
            </w:r>
          </w:p>
          <w:p w14:paraId="40781A4D"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tackling antisocial behaviour, begging and cleaning up the area</w:t>
            </w:r>
          </w:p>
        </w:tc>
      </w:tr>
      <w:tr w:rsidR="007819EA" w:rsidRPr="00B245A0" w14:paraId="08CEB613" w14:textId="77777777" w:rsidTr="007819EA">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422133C2" w14:textId="77777777" w:rsidR="007819EA" w:rsidRPr="007D76E3"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Nothing</w:t>
            </w:r>
          </w:p>
        </w:tc>
        <w:tc>
          <w:tcPr>
            <w:tcW w:w="709" w:type="dxa"/>
            <w:noWrap/>
          </w:tcPr>
          <w:p w14:paraId="0ECB7E55" w14:textId="77777777" w:rsidR="007819EA" w:rsidRPr="007D76E3"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9</w:t>
            </w:r>
          </w:p>
        </w:tc>
        <w:tc>
          <w:tcPr>
            <w:tcW w:w="709" w:type="dxa"/>
            <w:noWrap/>
          </w:tcPr>
          <w:p w14:paraId="2FBA4917" w14:textId="77777777" w:rsidR="007819EA" w:rsidRPr="007D76E3"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7D76E3">
              <w:rPr>
                <w:rFonts w:ascii="Calibri" w:eastAsia="Times New Roman" w:hAnsi="Calibri" w:cs="Calibri"/>
                <w:i/>
                <w:iCs/>
                <w:color w:val="000000"/>
                <w:sz w:val="24"/>
                <w:szCs w:val="24"/>
                <w:lang w:eastAsia="en-GB"/>
              </w:rPr>
              <w:t>1.5</w:t>
            </w:r>
          </w:p>
        </w:tc>
        <w:tc>
          <w:tcPr>
            <w:tcW w:w="6520" w:type="dxa"/>
          </w:tcPr>
          <w:p w14:paraId="1892B267"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Nothing!</w:t>
            </w:r>
          </w:p>
          <w:p w14:paraId="4ED2D1FD"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It’s too late.</w:t>
            </w:r>
          </w:p>
        </w:tc>
      </w:tr>
      <w:tr w:rsidR="007819EA" w:rsidRPr="00B245A0" w14:paraId="6E1F95F6" w14:textId="77777777" w:rsidTr="007819EA">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7D2B9E3C" w14:textId="77777777" w:rsidR="007819EA" w:rsidRPr="007D76E3" w:rsidRDefault="007819EA" w:rsidP="00150AB2">
            <w:pPr>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Community Cohesion</w:t>
            </w:r>
          </w:p>
        </w:tc>
        <w:tc>
          <w:tcPr>
            <w:tcW w:w="709" w:type="dxa"/>
            <w:noWrap/>
          </w:tcPr>
          <w:p w14:paraId="0D6271DD" w14:textId="77777777" w:rsidR="007819EA" w:rsidRPr="007D76E3"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6</w:t>
            </w:r>
          </w:p>
        </w:tc>
        <w:tc>
          <w:tcPr>
            <w:tcW w:w="709" w:type="dxa"/>
            <w:noWrap/>
          </w:tcPr>
          <w:p w14:paraId="14B6EDC0" w14:textId="77777777" w:rsidR="007819EA" w:rsidRPr="007D76E3"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1.0</w:t>
            </w:r>
          </w:p>
        </w:tc>
        <w:tc>
          <w:tcPr>
            <w:tcW w:w="6520" w:type="dxa"/>
          </w:tcPr>
          <w:p w14:paraId="48CB96A5"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More community involvement</w:t>
            </w:r>
          </w:p>
          <w:p w14:paraId="455F251D"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More inclusive neighbourhood</w:t>
            </w:r>
          </w:p>
        </w:tc>
      </w:tr>
      <w:tr w:rsidR="007819EA" w:rsidRPr="00B245A0" w14:paraId="79A67857" w14:textId="77777777" w:rsidTr="007819EA">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4CC8E2B2" w14:textId="77777777" w:rsidR="007819EA" w:rsidRPr="007D76E3"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Sorting parking issues</w:t>
            </w:r>
          </w:p>
        </w:tc>
        <w:tc>
          <w:tcPr>
            <w:tcW w:w="709" w:type="dxa"/>
            <w:noWrap/>
          </w:tcPr>
          <w:p w14:paraId="51ADA8E5" w14:textId="77777777" w:rsidR="007819EA" w:rsidRPr="007D76E3"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4</w:t>
            </w:r>
          </w:p>
        </w:tc>
        <w:tc>
          <w:tcPr>
            <w:tcW w:w="709" w:type="dxa"/>
            <w:noWrap/>
          </w:tcPr>
          <w:p w14:paraId="0E35380E" w14:textId="77777777" w:rsidR="007819EA" w:rsidRPr="007D76E3" w:rsidRDefault="007819E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7D76E3">
              <w:rPr>
                <w:rFonts w:ascii="Calibri" w:eastAsia="Times New Roman" w:hAnsi="Calibri" w:cs="Calibri"/>
                <w:i/>
                <w:iCs/>
                <w:color w:val="000000"/>
                <w:sz w:val="24"/>
                <w:szCs w:val="24"/>
                <w:lang w:eastAsia="en-GB"/>
              </w:rPr>
              <w:t>0.7</w:t>
            </w:r>
          </w:p>
        </w:tc>
        <w:tc>
          <w:tcPr>
            <w:tcW w:w="6520" w:type="dxa"/>
          </w:tcPr>
          <w:p w14:paraId="2AB422EA"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Ban pavement parking</w:t>
            </w:r>
          </w:p>
          <w:p w14:paraId="5BAC3CD4" w14:textId="77777777" w:rsidR="007819EA" w:rsidRPr="009A4E65" w:rsidRDefault="007819E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Fine drivers that park on the pavement. If I can't get passed walking how is someone in a wheelchair or pushing a pram expected to pass?</w:t>
            </w:r>
          </w:p>
        </w:tc>
      </w:tr>
      <w:tr w:rsidR="007819EA" w:rsidRPr="00B245A0" w14:paraId="7C66D097" w14:textId="77777777" w:rsidTr="007819EA">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02638DF5" w14:textId="77777777" w:rsidR="007819EA" w:rsidRPr="007D76E3"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Misc</w:t>
            </w:r>
          </w:p>
        </w:tc>
        <w:tc>
          <w:tcPr>
            <w:tcW w:w="709" w:type="dxa"/>
            <w:noWrap/>
          </w:tcPr>
          <w:p w14:paraId="4049964B" w14:textId="77777777" w:rsidR="007819EA" w:rsidRPr="007D76E3"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Pr>
                <w:rFonts w:ascii="Calibri" w:eastAsia="Times New Roman" w:hAnsi="Calibri" w:cs="Calibri"/>
                <w:color w:val="000000"/>
                <w:sz w:val="24"/>
                <w:szCs w:val="24"/>
                <w:lang w:eastAsia="en-GB"/>
              </w:rPr>
              <w:t>45</w:t>
            </w:r>
          </w:p>
        </w:tc>
        <w:tc>
          <w:tcPr>
            <w:tcW w:w="709" w:type="dxa"/>
            <w:noWrap/>
          </w:tcPr>
          <w:p w14:paraId="62178E1E" w14:textId="77777777" w:rsidR="007819EA" w:rsidRPr="007D76E3" w:rsidRDefault="007819E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Pr>
                <w:rFonts w:ascii="Calibri" w:eastAsia="Times New Roman" w:hAnsi="Calibri" w:cs="Calibri"/>
                <w:i/>
                <w:iCs/>
                <w:color w:val="000000"/>
                <w:sz w:val="24"/>
                <w:szCs w:val="24"/>
                <w:lang w:eastAsia="en-GB"/>
              </w:rPr>
              <w:t>7.4</w:t>
            </w:r>
          </w:p>
        </w:tc>
        <w:tc>
          <w:tcPr>
            <w:tcW w:w="6520" w:type="dxa"/>
          </w:tcPr>
          <w:p w14:paraId="3CB401B2"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maybe make activities that helps people in </w:t>
            </w:r>
            <w:proofErr w:type="spellStart"/>
            <w:r w:rsidRPr="009A4E65">
              <w:rPr>
                <w:i/>
                <w:sz w:val="24"/>
                <w:szCs w:val="24"/>
              </w:rPr>
              <w:t>neighberhood</w:t>
            </w:r>
            <w:proofErr w:type="spellEnd"/>
            <w:r w:rsidRPr="009A4E65">
              <w:rPr>
                <w:i/>
                <w:sz w:val="24"/>
                <w:szCs w:val="24"/>
              </w:rPr>
              <w:t xml:space="preserve"> to know </w:t>
            </w:r>
            <w:proofErr w:type="spellStart"/>
            <w:r w:rsidRPr="009A4E65">
              <w:rPr>
                <w:i/>
                <w:sz w:val="24"/>
                <w:szCs w:val="24"/>
              </w:rPr>
              <w:t xml:space="preserve">each </w:t>
            </w:r>
            <w:proofErr w:type="gramStart"/>
            <w:r w:rsidRPr="009A4E65">
              <w:rPr>
                <w:i/>
                <w:sz w:val="24"/>
                <w:szCs w:val="24"/>
              </w:rPr>
              <w:t>others</w:t>
            </w:r>
            <w:proofErr w:type="spellEnd"/>
            <w:proofErr w:type="gramEnd"/>
            <w:r w:rsidRPr="009A4E65">
              <w:rPr>
                <w:i/>
                <w:sz w:val="24"/>
                <w:szCs w:val="24"/>
              </w:rPr>
              <w:t xml:space="preserve"> and do communication with social</w:t>
            </w:r>
          </w:p>
          <w:p w14:paraId="60B1D99C"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Put more pressure on takeaways, convenience stores and betting shops to upkeep the area and increase taxes for </w:t>
            </w:r>
            <w:proofErr w:type="spellStart"/>
            <w:r w:rsidRPr="009A4E65">
              <w:rPr>
                <w:i/>
                <w:sz w:val="24"/>
                <w:szCs w:val="24"/>
              </w:rPr>
              <w:t>clean up</w:t>
            </w:r>
            <w:proofErr w:type="spellEnd"/>
            <w:r w:rsidRPr="009A4E65">
              <w:rPr>
                <w:i/>
                <w:sz w:val="24"/>
                <w:szCs w:val="24"/>
              </w:rPr>
              <w:t xml:space="preserve"> and ASB within 200 yards of their premises</w:t>
            </w:r>
          </w:p>
          <w:p w14:paraId="21F62E9C" w14:textId="77777777" w:rsidR="007819EA" w:rsidRPr="009A4E65" w:rsidRDefault="007819E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More support (financial and emotional) for the people troubled in the area</w:t>
            </w:r>
          </w:p>
        </w:tc>
      </w:tr>
      <w:tr w:rsidR="007819EA" w:rsidRPr="00B245A0" w14:paraId="63279324" w14:textId="77777777" w:rsidTr="007819EA">
        <w:trPr>
          <w:cnfStyle w:val="010000000000" w:firstRow="0" w:lastRow="1"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80" w:type="dxa"/>
          </w:tcPr>
          <w:p w14:paraId="0F5D1A5C" w14:textId="77777777" w:rsidR="007819EA" w:rsidRPr="007D76E3" w:rsidRDefault="007819EA" w:rsidP="00150AB2">
            <w:pPr>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Total Respondents</w:t>
            </w:r>
          </w:p>
        </w:tc>
        <w:tc>
          <w:tcPr>
            <w:tcW w:w="709" w:type="dxa"/>
            <w:noWrap/>
          </w:tcPr>
          <w:p w14:paraId="01C8E550" w14:textId="77777777" w:rsidR="007819EA" w:rsidRPr="007D76E3" w:rsidRDefault="007819EA" w:rsidP="00150AB2">
            <w:pPr>
              <w:jc w:val="center"/>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sz w:val="24"/>
                <w:szCs w:val="24"/>
                <w:lang w:eastAsia="en-GB"/>
              </w:rPr>
            </w:pPr>
            <w:r w:rsidRPr="007D76E3">
              <w:rPr>
                <w:rFonts w:ascii="Calibri" w:eastAsia="Times New Roman" w:hAnsi="Calibri" w:cs="Calibri"/>
                <w:color w:val="000000"/>
                <w:sz w:val="24"/>
                <w:szCs w:val="24"/>
                <w:lang w:eastAsia="en-GB"/>
              </w:rPr>
              <w:t>610</w:t>
            </w:r>
          </w:p>
        </w:tc>
        <w:tc>
          <w:tcPr>
            <w:tcW w:w="709" w:type="dxa"/>
            <w:noWrap/>
          </w:tcPr>
          <w:p w14:paraId="1311CFC9" w14:textId="77777777" w:rsidR="007819EA" w:rsidRPr="007D76E3" w:rsidRDefault="007819EA" w:rsidP="00150AB2">
            <w:pPr>
              <w:jc w:val="center"/>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i/>
                <w:iCs/>
                <w:color w:val="000000"/>
                <w:sz w:val="24"/>
                <w:szCs w:val="24"/>
                <w:lang w:eastAsia="en-GB"/>
              </w:rPr>
            </w:pPr>
            <w:r w:rsidRPr="007D76E3">
              <w:rPr>
                <w:rFonts w:ascii="Calibri" w:eastAsia="Times New Roman" w:hAnsi="Calibri" w:cs="Calibri"/>
                <w:i/>
                <w:iCs/>
                <w:color w:val="000000"/>
                <w:sz w:val="24"/>
                <w:szCs w:val="24"/>
                <w:lang w:eastAsia="en-GB"/>
              </w:rPr>
              <w:t>-</w:t>
            </w:r>
          </w:p>
        </w:tc>
        <w:tc>
          <w:tcPr>
            <w:tcW w:w="6520" w:type="dxa"/>
          </w:tcPr>
          <w:p w14:paraId="2D5CFB75" w14:textId="77777777" w:rsidR="007819EA" w:rsidRPr="009A4E65" w:rsidRDefault="007819EA" w:rsidP="00150AB2">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i/>
                <w:sz w:val="24"/>
                <w:szCs w:val="24"/>
              </w:rPr>
            </w:pPr>
          </w:p>
        </w:tc>
      </w:tr>
    </w:tbl>
    <w:p w14:paraId="613C3C14" w14:textId="6D80840D" w:rsidR="00222BAB" w:rsidRPr="00BA50FD" w:rsidRDefault="00F0788A"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5EB0890C" w14:textId="77777777" w:rsidR="00313503" w:rsidRDefault="00313503" w:rsidP="00313503">
      <w:pPr>
        <w:rPr>
          <w:b/>
          <w:bCs/>
          <w:sz w:val="24"/>
          <w:szCs w:val="24"/>
        </w:rPr>
      </w:pPr>
    </w:p>
    <w:p w14:paraId="35868C05" w14:textId="77777777" w:rsidR="00313503" w:rsidRDefault="00313503" w:rsidP="00313503">
      <w:pPr>
        <w:rPr>
          <w:b/>
          <w:bCs/>
          <w:sz w:val="24"/>
          <w:szCs w:val="24"/>
        </w:rPr>
      </w:pPr>
      <w:r>
        <w:rPr>
          <w:b/>
          <w:bCs/>
          <w:sz w:val="24"/>
          <w:szCs w:val="24"/>
        </w:rPr>
        <w:t>Walking in the City Centre</w:t>
      </w:r>
    </w:p>
    <w:tbl>
      <w:tblPr>
        <w:tblStyle w:val="GridTable5Dark-Accent6"/>
        <w:tblW w:w="9606" w:type="dxa"/>
        <w:tblLook w:val="04E0" w:firstRow="1" w:lastRow="1" w:firstColumn="1" w:lastColumn="0" w:noHBand="0" w:noVBand="1"/>
      </w:tblPr>
      <w:tblGrid>
        <w:gridCol w:w="2518"/>
        <w:gridCol w:w="709"/>
        <w:gridCol w:w="709"/>
        <w:gridCol w:w="5670"/>
      </w:tblGrid>
      <w:tr w:rsidR="00415644" w:rsidRPr="003325D9" w14:paraId="4A5620CA"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518" w:type="dxa"/>
            <w:hideMark/>
          </w:tcPr>
          <w:p w14:paraId="72C47A17" w14:textId="77777777" w:rsidR="00415644" w:rsidRPr="003325D9" w:rsidRDefault="00415644" w:rsidP="00150AB2">
            <w:pPr>
              <w:rPr>
                <w:rFonts w:eastAsia="Times New Roman" w:cstheme="minorHAnsi"/>
                <w:sz w:val="24"/>
                <w:szCs w:val="24"/>
                <w:lang w:eastAsia="en-GB"/>
              </w:rPr>
            </w:pPr>
            <w:r w:rsidRPr="003325D9">
              <w:rPr>
                <w:rFonts w:eastAsia="Times New Roman" w:cstheme="minorHAnsi"/>
                <w:sz w:val="24"/>
                <w:szCs w:val="24"/>
                <w:lang w:eastAsia="en-GB"/>
              </w:rPr>
              <w:t>Theme</w:t>
            </w:r>
          </w:p>
        </w:tc>
        <w:tc>
          <w:tcPr>
            <w:tcW w:w="709" w:type="dxa"/>
            <w:noWrap/>
            <w:hideMark/>
          </w:tcPr>
          <w:p w14:paraId="768CA802" w14:textId="77777777" w:rsidR="00415644" w:rsidRPr="003325D9" w:rsidRDefault="00415644"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No.</w:t>
            </w:r>
          </w:p>
        </w:tc>
        <w:tc>
          <w:tcPr>
            <w:tcW w:w="709" w:type="dxa"/>
            <w:noWrap/>
            <w:hideMark/>
          </w:tcPr>
          <w:p w14:paraId="0D16450C" w14:textId="77777777" w:rsidR="00415644" w:rsidRPr="003325D9" w:rsidRDefault="00415644"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i/>
                <w:sz w:val="24"/>
                <w:szCs w:val="24"/>
                <w:lang w:eastAsia="en-GB"/>
              </w:rPr>
            </w:pPr>
            <w:r w:rsidRPr="003325D9">
              <w:rPr>
                <w:rFonts w:eastAsia="Times New Roman" w:cstheme="minorHAnsi"/>
                <w:i/>
                <w:sz w:val="24"/>
                <w:szCs w:val="24"/>
                <w:lang w:eastAsia="en-GB"/>
              </w:rPr>
              <w:t>%</w:t>
            </w:r>
          </w:p>
        </w:tc>
        <w:tc>
          <w:tcPr>
            <w:tcW w:w="5670" w:type="dxa"/>
            <w:noWrap/>
            <w:hideMark/>
          </w:tcPr>
          <w:p w14:paraId="2A639BA0" w14:textId="77777777" w:rsidR="00415644" w:rsidRPr="003325D9" w:rsidRDefault="00415644"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Example Comments</w:t>
            </w:r>
          </w:p>
        </w:tc>
      </w:tr>
      <w:tr w:rsidR="006C229D" w:rsidRPr="003325D9" w14:paraId="38142363"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534D327" w14:textId="19AA17B6" w:rsidR="006C229D" w:rsidRPr="003325D9" w:rsidRDefault="006C229D" w:rsidP="006C229D">
            <w:pPr>
              <w:rPr>
                <w:rFonts w:eastAsia="Times New Roman" w:cstheme="minorHAnsi"/>
                <w:color w:val="000000"/>
                <w:sz w:val="24"/>
                <w:szCs w:val="24"/>
                <w:lang w:eastAsia="en-GB"/>
              </w:rPr>
            </w:pPr>
            <w:r w:rsidRPr="006C229D">
              <w:rPr>
                <w:rFonts w:eastAsia="Times New Roman" w:cstheme="minorHAnsi"/>
                <w:color w:val="000000"/>
                <w:sz w:val="24"/>
                <w:szCs w:val="24"/>
                <w:lang w:eastAsia="en-GB"/>
              </w:rPr>
              <w:t>Improved security</w:t>
            </w:r>
            <w:r w:rsidRPr="00415644">
              <w:rPr>
                <w:rFonts w:eastAsia="Times New Roman" w:cstheme="minorHAnsi"/>
                <w:color w:val="000000"/>
                <w:sz w:val="24"/>
                <w:szCs w:val="24"/>
                <w:lang w:eastAsia="en-GB"/>
              </w:rPr>
              <w:t xml:space="preserve"> </w:t>
            </w:r>
            <w:r w:rsidRPr="006C229D">
              <w:rPr>
                <w:rFonts w:eastAsia="Times New Roman" w:cstheme="minorHAnsi"/>
                <w:color w:val="000000"/>
                <w:sz w:val="24"/>
                <w:szCs w:val="24"/>
                <w:lang w:eastAsia="en-GB"/>
              </w:rPr>
              <w:t>-</w:t>
            </w:r>
            <w:r w:rsidRPr="00415644">
              <w:rPr>
                <w:rFonts w:eastAsia="Times New Roman" w:cstheme="minorHAnsi"/>
                <w:color w:val="000000"/>
                <w:sz w:val="24"/>
                <w:szCs w:val="24"/>
                <w:lang w:eastAsia="en-GB"/>
              </w:rPr>
              <w:t xml:space="preserve"> Lighting / CCTV / More Police / PCSO / Community Wardens </w:t>
            </w:r>
          </w:p>
        </w:tc>
        <w:tc>
          <w:tcPr>
            <w:tcW w:w="709" w:type="dxa"/>
            <w:noWrap/>
          </w:tcPr>
          <w:p w14:paraId="36955CFB" w14:textId="2D5C60F5" w:rsidR="006C229D" w:rsidRPr="003325D9" w:rsidRDefault="006C229D" w:rsidP="006C229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415644">
              <w:rPr>
                <w:rFonts w:ascii="Calibri" w:eastAsia="Times New Roman" w:hAnsi="Calibri" w:cs="Calibri"/>
                <w:color w:val="000000"/>
                <w:sz w:val="24"/>
                <w:szCs w:val="24"/>
                <w:lang w:eastAsia="en-GB"/>
              </w:rPr>
              <w:t>497</w:t>
            </w:r>
          </w:p>
        </w:tc>
        <w:tc>
          <w:tcPr>
            <w:tcW w:w="709" w:type="dxa"/>
            <w:noWrap/>
          </w:tcPr>
          <w:p w14:paraId="1B1CCC8C" w14:textId="4C00678D" w:rsidR="006C229D" w:rsidRPr="003325D9" w:rsidRDefault="006C229D" w:rsidP="006C229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415644">
              <w:rPr>
                <w:rFonts w:ascii="Calibri" w:eastAsia="Times New Roman" w:hAnsi="Calibri" w:cs="Calibri"/>
                <w:i/>
                <w:iCs/>
                <w:color w:val="000000"/>
                <w:sz w:val="24"/>
                <w:szCs w:val="24"/>
                <w:lang w:eastAsia="en-GB"/>
              </w:rPr>
              <w:t>51.4</w:t>
            </w:r>
          </w:p>
        </w:tc>
        <w:tc>
          <w:tcPr>
            <w:tcW w:w="5670" w:type="dxa"/>
          </w:tcPr>
          <w:p w14:paraId="27D7A625" w14:textId="77777777" w:rsidR="006C229D" w:rsidRDefault="004E7F11"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4E7F11">
              <w:rPr>
                <w:rFonts w:cstheme="minorHAnsi"/>
                <w:i/>
                <w:sz w:val="24"/>
                <w:szCs w:val="24"/>
              </w:rPr>
              <w:t>improved paving, lighting and presence of police and stewards.</w:t>
            </w:r>
          </w:p>
          <w:p w14:paraId="162D31FE" w14:textId="77777777" w:rsidR="004E7F11" w:rsidRDefault="000B6AB8"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B6AB8">
              <w:rPr>
                <w:rFonts w:cstheme="minorHAnsi"/>
                <w:i/>
                <w:sz w:val="24"/>
                <w:szCs w:val="24"/>
              </w:rPr>
              <w:t>Police them better</w:t>
            </w:r>
          </w:p>
          <w:p w14:paraId="2ED06332" w14:textId="77777777" w:rsidR="000B6AB8" w:rsidRDefault="000B6AB8"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B6AB8">
              <w:rPr>
                <w:rFonts w:cstheme="minorHAnsi"/>
                <w:i/>
                <w:sz w:val="24"/>
                <w:szCs w:val="24"/>
              </w:rPr>
              <w:t>Get the police to do their job</w:t>
            </w:r>
          </w:p>
          <w:p w14:paraId="7395A319" w14:textId="77777777" w:rsidR="000B6AB8" w:rsidRDefault="009C1691"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C1691">
              <w:rPr>
                <w:rFonts w:cstheme="minorHAnsi"/>
                <w:i/>
                <w:sz w:val="24"/>
                <w:szCs w:val="24"/>
              </w:rPr>
              <w:t>Better lighting. Fewer pubs</w:t>
            </w:r>
          </w:p>
          <w:p w14:paraId="3ADFD5A6" w14:textId="193720BE" w:rsidR="009C1691" w:rsidRPr="003325D9" w:rsidRDefault="00C93BA6"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C93BA6">
              <w:rPr>
                <w:rFonts w:cstheme="minorHAnsi"/>
                <w:i/>
                <w:sz w:val="24"/>
                <w:szCs w:val="24"/>
              </w:rPr>
              <w:t>Increase monitoring of high streets.</w:t>
            </w:r>
          </w:p>
        </w:tc>
      </w:tr>
      <w:tr w:rsidR="006C229D" w:rsidRPr="003325D9" w14:paraId="6E456BDB"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79E5DE2" w14:textId="6EB43CD7" w:rsidR="006C229D" w:rsidRPr="003325D9"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Greater Support for Homeless / Vulnerable / Youth</w:t>
            </w:r>
          </w:p>
        </w:tc>
        <w:tc>
          <w:tcPr>
            <w:tcW w:w="709" w:type="dxa"/>
            <w:noWrap/>
          </w:tcPr>
          <w:p w14:paraId="1184ADE7" w14:textId="54895406" w:rsidR="006C229D" w:rsidRPr="003325D9" w:rsidRDefault="006C229D" w:rsidP="006C229D">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415644">
              <w:rPr>
                <w:rFonts w:ascii="Calibri" w:eastAsia="Times New Roman" w:hAnsi="Calibri" w:cs="Calibri"/>
                <w:color w:val="000000"/>
                <w:sz w:val="24"/>
                <w:szCs w:val="24"/>
                <w:lang w:eastAsia="en-GB"/>
              </w:rPr>
              <w:t>180</w:t>
            </w:r>
          </w:p>
        </w:tc>
        <w:tc>
          <w:tcPr>
            <w:tcW w:w="709" w:type="dxa"/>
            <w:noWrap/>
          </w:tcPr>
          <w:p w14:paraId="2A1021B4" w14:textId="336956AD" w:rsidR="006C229D" w:rsidRPr="003325D9" w:rsidRDefault="006C229D" w:rsidP="006C229D">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color w:val="000000"/>
                <w:sz w:val="24"/>
                <w:szCs w:val="24"/>
                <w:lang w:eastAsia="en-GB"/>
              </w:rPr>
            </w:pPr>
            <w:r w:rsidRPr="00415644">
              <w:rPr>
                <w:rFonts w:ascii="Calibri" w:eastAsia="Times New Roman" w:hAnsi="Calibri" w:cs="Calibri"/>
                <w:i/>
                <w:iCs/>
                <w:color w:val="000000"/>
                <w:sz w:val="24"/>
                <w:szCs w:val="24"/>
                <w:lang w:eastAsia="en-GB"/>
              </w:rPr>
              <w:t>18.6</w:t>
            </w:r>
          </w:p>
        </w:tc>
        <w:tc>
          <w:tcPr>
            <w:tcW w:w="5670" w:type="dxa"/>
          </w:tcPr>
          <w:p w14:paraId="27748CA3" w14:textId="77777777" w:rsidR="006C229D" w:rsidRDefault="00AF6488"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F6488">
              <w:rPr>
                <w:rFonts w:cstheme="minorHAnsi"/>
                <w:i/>
                <w:sz w:val="24"/>
                <w:szCs w:val="24"/>
              </w:rPr>
              <w:t>Provide shelter and a robust reintegration program for addicts and homeless individuals in the area.</w:t>
            </w:r>
          </w:p>
          <w:p w14:paraId="3A975CAE" w14:textId="77777777" w:rsidR="00AF6488" w:rsidRDefault="000E438A"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E438A">
              <w:rPr>
                <w:rFonts w:cstheme="minorHAnsi"/>
                <w:i/>
                <w:sz w:val="24"/>
                <w:szCs w:val="24"/>
              </w:rPr>
              <w:t>More support for homeless people, police on queen street on weekends</w:t>
            </w:r>
          </w:p>
          <w:p w14:paraId="27C8DFD7" w14:textId="77777777" w:rsidR="000E438A" w:rsidRDefault="000E438A"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E438A">
              <w:rPr>
                <w:rFonts w:cstheme="minorHAnsi"/>
                <w:i/>
                <w:sz w:val="24"/>
                <w:szCs w:val="24"/>
              </w:rPr>
              <w:lastRenderedPageBreak/>
              <w:t>Find appropriate accommodation and support for people who feel the need to live on the streets drinking and doing drugs.</w:t>
            </w:r>
          </w:p>
          <w:p w14:paraId="6642F0C0" w14:textId="77777777" w:rsidR="000E438A" w:rsidRDefault="0025632C"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5632C">
              <w:rPr>
                <w:rFonts w:cstheme="minorHAnsi"/>
                <w:i/>
                <w:sz w:val="24"/>
                <w:szCs w:val="24"/>
              </w:rPr>
              <w:t>Better housing opportunities for people.    Drug rehabilitation and support.    Visible policing.     Curfew for men / something to address the violence against women and girls.</w:t>
            </w:r>
          </w:p>
          <w:p w14:paraId="47E9C55D" w14:textId="251B1360" w:rsidR="0025632C" w:rsidRPr="003325D9" w:rsidRDefault="0025632C"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5632C">
              <w:rPr>
                <w:rFonts w:cstheme="minorHAnsi"/>
                <w:i/>
                <w:sz w:val="24"/>
                <w:szCs w:val="24"/>
              </w:rPr>
              <w:t>Sort out the homelessness situation, particularly at the end of Queen Street nearest Queen Street station</w:t>
            </w:r>
          </w:p>
        </w:tc>
      </w:tr>
      <w:tr w:rsidR="006C229D" w:rsidRPr="003325D9" w14:paraId="2CD1E5F4"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C2D811F" w14:textId="387B457A" w:rsidR="006C229D" w:rsidRPr="00415644"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lastRenderedPageBreak/>
              <w:t xml:space="preserve">Tackle issues around ASB </w:t>
            </w:r>
          </w:p>
        </w:tc>
        <w:tc>
          <w:tcPr>
            <w:tcW w:w="709" w:type="dxa"/>
            <w:noWrap/>
          </w:tcPr>
          <w:p w14:paraId="48BF4399" w14:textId="53C0AE73"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118</w:t>
            </w:r>
          </w:p>
        </w:tc>
        <w:tc>
          <w:tcPr>
            <w:tcW w:w="709" w:type="dxa"/>
            <w:noWrap/>
          </w:tcPr>
          <w:p w14:paraId="6C912D68" w14:textId="21F154AF"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12.2</w:t>
            </w:r>
          </w:p>
        </w:tc>
        <w:tc>
          <w:tcPr>
            <w:tcW w:w="5670" w:type="dxa"/>
          </w:tcPr>
          <w:p w14:paraId="5617D532" w14:textId="77777777" w:rsidR="006C229D" w:rsidRDefault="0014088C"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4088C">
              <w:rPr>
                <w:rFonts w:cstheme="minorHAnsi"/>
                <w:i/>
                <w:sz w:val="24"/>
                <w:szCs w:val="24"/>
              </w:rPr>
              <w:t>manage vagrancy a little more firmly</w:t>
            </w:r>
          </w:p>
          <w:p w14:paraId="7BDE9E17" w14:textId="77777777" w:rsidR="0014088C" w:rsidRDefault="00815FDE"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15FDE">
              <w:rPr>
                <w:rFonts w:cstheme="minorHAnsi"/>
                <w:i/>
                <w:sz w:val="24"/>
                <w:szCs w:val="24"/>
              </w:rPr>
              <w:t>Crack down on open drug dealing and drunkenness and help homeless people off the streets.</w:t>
            </w:r>
          </w:p>
          <w:p w14:paraId="671D809D" w14:textId="77777777" w:rsidR="00815FDE" w:rsidRDefault="00FC78BA"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C78BA">
              <w:rPr>
                <w:rFonts w:cstheme="minorHAnsi"/>
                <w:i/>
                <w:sz w:val="24"/>
                <w:szCs w:val="24"/>
              </w:rPr>
              <w:t xml:space="preserve">Take an actual stance against transphobia. Stop letting us die. Stop letting people get away with treating us like </w:t>
            </w:r>
            <w:r w:rsidR="005F4C8E">
              <w:rPr>
                <w:rFonts w:cstheme="minorHAnsi"/>
                <w:i/>
                <w:sz w:val="24"/>
                <w:szCs w:val="24"/>
              </w:rPr>
              <w:t>****</w:t>
            </w:r>
          </w:p>
          <w:p w14:paraId="1887CD0B" w14:textId="030BC408" w:rsidR="005F4C8E" w:rsidRPr="003325D9" w:rsidRDefault="00BC6A97"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BC6A97">
              <w:rPr>
                <w:rFonts w:cstheme="minorHAnsi"/>
                <w:i/>
                <w:sz w:val="24"/>
                <w:szCs w:val="24"/>
              </w:rPr>
              <w:t>Effective enforcement of no cycling zones especially electric bikes and electric motorbikes. Ban on bike couriers covering faces to avoid recognition and prosecution.</w:t>
            </w:r>
          </w:p>
        </w:tc>
      </w:tr>
      <w:tr w:rsidR="006C229D" w:rsidRPr="003325D9" w14:paraId="1D03B65A"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39009DF5" w14:textId="32775A63" w:rsidR="006C229D" w:rsidRPr="00415644" w:rsidRDefault="006C229D" w:rsidP="006C229D">
            <w:pPr>
              <w:rPr>
                <w:rFonts w:eastAsia="Times New Roman" w:cstheme="minorHAnsi"/>
                <w:b w:val="0"/>
                <w:bCs w:val="0"/>
                <w:color w:val="000000"/>
                <w:sz w:val="24"/>
                <w:szCs w:val="24"/>
                <w:lang w:eastAsia="en-GB"/>
              </w:rPr>
            </w:pPr>
            <w:r w:rsidRPr="00415644">
              <w:rPr>
                <w:rFonts w:eastAsia="Times New Roman" w:cstheme="minorHAnsi"/>
                <w:color w:val="000000"/>
                <w:sz w:val="24"/>
                <w:szCs w:val="24"/>
                <w:lang w:eastAsia="en-GB"/>
              </w:rPr>
              <w:t xml:space="preserve">Stop Cyclists / Scooters </w:t>
            </w:r>
          </w:p>
        </w:tc>
        <w:tc>
          <w:tcPr>
            <w:tcW w:w="709" w:type="dxa"/>
            <w:noWrap/>
          </w:tcPr>
          <w:p w14:paraId="67B89D5D" w14:textId="27D34A94"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91</w:t>
            </w:r>
          </w:p>
        </w:tc>
        <w:tc>
          <w:tcPr>
            <w:tcW w:w="709" w:type="dxa"/>
            <w:noWrap/>
          </w:tcPr>
          <w:p w14:paraId="3079DF10" w14:textId="6FE0D599"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9.4</w:t>
            </w:r>
          </w:p>
        </w:tc>
        <w:tc>
          <w:tcPr>
            <w:tcW w:w="5670" w:type="dxa"/>
          </w:tcPr>
          <w:p w14:paraId="0385C6E4" w14:textId="77777777" w:rsidR="006C229D" w:rsidRDefault="009746FE"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746FE">
              <w:rPr>
                <w:rFonts w:cstheme="minorHAnsi"/>
                <w:i/>
                <w:sz w:val="24"/>
                <w:szCs w:val="24"/>
              </w:rPr>
              <w:t>Ban cyclists and scooters in pedestrian areas</w:t>
            </w:r>
          </w:p>
          <w:p w14:paraId="1385D7D3" w14:textId="77777777" w:rsidR="009746FE" w:rsidRDefault="000F11D8"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0F11D8">
              <w:rPr>
                <w:rFonts w:cstheme="minorHAnsi"/>
                <w:i/>
                <w:sz w:val="24"/>
                <w:szCs w:val="24"/>
              </w:rPr>
              <w:t>Stop cyclists from using pedestrian areas as many dealers and thieves use bicycles to effect a fast escape.</w:t>
            </w:r>
          </w:p>
          <w:p w14:paraId="4E6F4054" w14:textId="75AD40AE" w:rsidR="000F11D8" w:rsidRPr="003325D9" w:rsidRDefault="00522CCA"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22CCA">
              <w:rPr>
                <w:rFonts w:cstheme="minorHAnsi"/>
                <w:i/>
                <w:sz w:val="24"/>
                <w:szCs w:val="24"/>
              </w:rPr>
              <w:t xml:space="preserve">Deal with </w:t>
            </w:r>
            <w:proofErr w:type="spellStart"/>
            <w:r w:rsidRPr="00522CCA">
              <w:rPr>
                <w:rFonts w:cstheme="minorHAnsi"/>
                <w:i/>
                <w:sz w:val="24"/>
                <w:szCs w:val="24"/>
              </w:rPr>
              <w:t>deliveroo</w:t>
            </w:r>
            <w:proofErr w:type="spellEnd"/>
            <w:r w:rsidRPr="00522CCA">
              <w:rPr>
                <w:rFonts w:cstheme="minorHAnsi"/>
                <w:i/>
                <w:sz w:val="24"/>
                <w:szCs w:val="24"/>
              </w:rPr>
              <w:t xml:space="preserve"> bikers</w:t>
            </w:r>
          </w:p>
        </w:tc>
      </w:tr>
      <w:tr w:rsidR="006C229D" w:rsidRPr="003325D9" w14:paraId="3DCFD3C8"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3F2095AF" w14:textId="68FC7BD1" w:rsidR="006C229D" w:rsidRPr="00415644"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I don't know / I don't / rarely visit city centre</w:t>
            </w:r>
          </w:p>
        </w:tc>
        <w:tc>
          <w:tcPr>
            <w:tcW w:w="709" w:type="dxa"/>
            <w:noWrap/>
          </w:tcPr>
          <w:p w14:paraId="601B3683" w14:textId="3926EACD"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54</w:t>
            </w:r>
          </w:p>
        </w:tc>
        <w:tc>
          <w:tcPr>
            <w:tcW w:w="709" w:type="dxa"/>
            <w:noWrap/>
          </w:tcPr>
          <w:p w14:paraId="0F072B91" w14:textId="250A8734"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5.6</w:t>
            </w:r>
          </w:p>
        </w:tc>
        <w:tc>
          <w:tcPr>
            <w:tcW w:w="5670" w:type="dxa"/>
          </w:tcPr>
          <w:p w14:paraId="26CCCC02" w14:textId="3FEBA39E" w:rsidR="00624353" w:rsidRDefault="00624353"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24353">
              <w:rPr>
                <w:rFonts w:cstheme="minorHAnsi"/>
                <w:i/>
                <w:sz w:val="24"/>
                <w:szCs w:val="24"/>
              </w:rPr>
              <w:t>I wish I knew</w:t>
            </w:r>
          </w:p>
          <w:p w14:paraId="25D931B1" w14:textId="5C5BFC23" w:rsidR="00624353" w:rsidRDefault="00624353"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24353">
              <w:rPr>
                <w:rFonts w:cstheme="minorHAnsi"/>
                <w:i/>
                <w:sz w:val="24"/>
                <w:szCs w:val="24"/>
              </w:rPr>
              <w:t>I do not know and rarely go to the City Centre now.</w:t>
            </w:r>
          </w:p>
          <w:p w14:paraId="211F0357" w14:textId="7C74C594" w:rsidR="006C229D" w:rsidRPr="003325D9" w:rsidRDefault="00624353"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24353">
              <w:rPr>
                <w:rFonts w:cstheme="minorHAnsi"/>
                <w:i/>
                <w:sz w:val="24"/>
                <w:szCs w:val="24"/>
              </w:rPr>
              <w:t>At night? I just don't go!</w:t>
            </w:r>
          </w:p>
        </w:tc>
      </w:tr>
      <w:tr w:rsidR="006C229D" w:rsidRPr="003325D9" w14:paraId="7487788A"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D8A4672" w14:textId="38FFA6CD" w:rsidR="006C229D" w:rsidRPr="00415644"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 xml:space="preserve">Improve Surroundings </w:t>
            </w:r>
          </w:p>
        </w:tc>
        <w:tc>
          <w:tcPr>
            <w:tcW w:w="709" w:type="dxa"/>
            <w:noWrap/>
          </w:tcPr>
          <w:p w14:paraId="0CBD2908" w14:textId="7DE8DC8A"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48</w:t>
            </w:r>
          </w:p>
        </w:tc>
        <w:tc>
          <w:tcPr>
            <w:tcW w:w="709" w:type="dxa"/>
            <w:noWrap/>
          </w:tcPr>
          <w:p w14:paraId="4FDBD26D" w14:textId="696187AD"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5.0</w:t>
            </w:r>
          </w:p>
        </w:tc>
        <w:tc>
          <w:tcPr>
            <w:tcW w:w="5670" w:type="dxa"/>
          </w:tcPr>
          <w:p w14:paraId="01AC6C25" w14:textId="77777777" w:rsidR="006C229D" w:rsidRDefault="0072693B"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2693B">
              <w:rPr>
                <w:rFonts w:cstheme="minorHAnsi"/>
                <w:i/>
                <w:sz w:val="24"/>
                <w:szCs w:val="24"/>
              </w:rPr>
              <w:t>Invest in retail businesses in the centre by reducing/subsidising rent and rates.  This will improve the local economy and pay dividends longer term.</w:t>
            </w:r>
          </w:p>
          <w:p w14:paraId="05B71E23" w14:textId="77777777" w:rsidR="0072693B" w:rsidRDefault="001604A8"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1604A8">
              <w:rPr>
                <w:rFonts w:cstheme="minorHAnsi"/>
                <w:i/>
                <w:sz w:val="24"/>
                <w:szCs w:val="24"/>
              </w:rPr>
              <w:t xml:space="preserve">More shops and businesses open.  Limit </w:t>
            </w:r>
            <w:proofErr w:type="spellStart"/>
            <w:r w:rsidRPr="001604A8">
              <w:rPr>
                <w:rFonts w:cstheme="minorHAnsi"/>
                <w:i/>
                <w:sz w:val="24"/>
                <w:szCs w:val="24"/>
              </w:rPr>
              <w:t>fhe</w:t>
            </w:r>
            <w:proofErr w:type="spellEnd"/>
            <w:r w:rsidRPr="001604A8">
              <w:rPr>
                <w:rFonts w:cstheme="minorHAnsi"/>
                <w:i/>
                <w:sz w:val="24"/>
                <w:szCs w:val="24"/>
              </w:rPr>
              <w:t xml:space="preserve"> city centre to a manageable size and stop opening new shopping areas and leaving the old ones to fall into disrepair</w:t>
            </w:r>
          </w:p>
          <w:p w14:paraId="3F24741E" w14:textId="40F8693C" w:rsidR="001604A8" w:rsidRPr="003325D9" w:rsidRDefault="001604A8"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1604A8">
              <w:rPr>
                <w:rFonts w:cstheme="minorHAnsi"/>
                <w:i/>
                <w:sz w:val="24"/>
                <w:szCs w:val="24"/>
              </w:rPr>
              <w:t>Clean it up a bit</w:t>
            </w:r>
          </w:p>
        </w:tc>
      </w:tr>
      <w:tr w:rsidR="006C229D" w:rsidRPr="003325D9" w14:paraId="4B187DAB"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84D99A7" w14:textId="0BD9ADC6" w:rsidR="006C229D" w:rsidRPr="00415644" w:rsidRDefault="006C229D" w:rsidP="006C229D">
            <w:pPr>
              <w:rPr>
                <w:rFonts w:eastAsia="Times New Roman" w:cstheme="minorHAnsi"/>
                <w:b w:val="0"/>
                <w:bCs w:val="0"/>
                <w:color w:val="000000"/>
                <w:sz w:val="24"/>
                <w:szCs w:val="24"/>
                <w:lang w:eastAsia="en-GB"/>
              </w:rPr>
            </w:pPr>
            <w:r w:rsidRPr="00415644">
              <w:rPr>
                <w:rFonts w:eastAsia="Times New Roman" w:cstheme="minorHAnsi"/>
                <w:color w:val="000000"/>
                <w:sz w:val="24"/>
                <w:szCs w:val="24"/>
                <w:lang w:eastAsia="en-GB"/>
              </w:rPr>
              <w:t xml:space="preserve">Healthier Socialising Culture </w:t>
            </w:r>
          </w:p>
        </w:tc>
        <w:tc>
          <w:tcPr>
            <w:tcW w:w="709" w:type="dxa"/>
            <w:noWrap/>
          </w:tcPr>
          <w:p w14:paraId="540C99FF" w14:textId="7EC948D0"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29</w:t>
            </w:r>
          </w:p>
        </w:tc>
        <w:tc>
          <w:tcPr>
            <w:tcW w:w="709" w:type="dxa"/>
            <w:noWrap/>
          </w:tcPr>
          <w:p w14:paraId="027CAF12" w14:textId="0AFB4E39"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3.0</w:t>
            </w:r>
          </w:p>
        </w:tc>
        <w:tc>
          <w:tcPr>
            <w:tcW w:w="5670" w:type="dxa"/>
          </w:tcPr>
          <w:p w14:paraId="2441D01D" w14:textId="5B6EDFB7" w:rsidR="006C229D" w:rsidRDefault="00D26D16"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26D16">
              <w:rPr>
                <w:rFonts w:cstheme="minorHAnsi"/>
                <w:i/>
                <w:sz w:val="24"/>
                <w:szCs w:val="24"/>
              </w:rPr>
              <w:t>No alcohol in street</w:t>
            </w:r>
          </w:p>
          <w:p w14:paraId="0454FA71" w14:textId="3E2625A2" w:rsidR="00D26D16" w:rsidRPr="003325D9" w:rsidRDefault="009746FE"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746FE">
              <w:rPr>
                <w:rFonts w:cstheme="minorHAnsi"/>
                <w:i/>
                <w:sz w:val="24"/>
                <w:szCs w:val="24"/>
              </w:rPr>
              <w:t>Address drinking culture - difficult challenge</w:t>
            </w:r>
          </w:p>
        </w:tc>
      </w:tr>
      <w:tr w:rsidR="006C229D" w:rsidRPr="003325D9" w14:paraId="5838A8E7"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5D8D19E" w14:textId="10B48468" w:rsidR="006C229D" w:rsidRPr="00415644" w:rsidRDefault="006C229D" w:rsidP="006C229D">
            <w:pPr>
              <w:rPr>
                <w:rFonts w:eastAsia="Times New Roman" w:cstheme="minorHAnsi"/>
                <w:b w:val="0"/>
                <w:bCs w:val="0"/>
                <w:color w:val="000000"/>
                <w:sz w:val="24"/>
                <w:szCs w:val="24"/>
                <w:lang w:eastAsia="en-GB"/>
              </w:rPr>
            </w:pPr>
            <w:r w:rsidRPr="00415644">
              <w:rPr>
                <w:rFonts w:eastAsia="Times New Roman" w:cstheme="minorHAnsi"/>
                <w:color w:val="000000"/>
                <w:sz w:val="24"/>
                <w:szCs w:val="24"/>
                <w:lang w:eastAsia="en-GB"/>
              </w:rPr>
              <w:t>Nothing</w:t>
            </w:r>
          </w:p>
        </w:tc>
        <w:tc>
          <w:tcPr>
            <w:tcW w:w="709" w:type="dxa"/>
            <w:noWrap/>
          </w:tcPr>
          <w:p w14:paraId="49EE97C1" w14:textId="78483F21"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29</w:t>
            </w:r>
          </w:p>
        </w:tc>
        <w:tc>
          <w:tcPr>
            <w:tcW w:w="709" w:type="dxa"/>
            <w:noWrap/>
          </w:tcPr>
          <w:p w14:paraId="61409C88" w14:textId="06AABB6B"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3.0</w:t>
            </w:r>
          </w:p>
        </w:tc>
        <w:tc>
          <w:tcPr>
            <w:tcW w:w="5670" w:type="dxa"/>
          </w:tcPr>
          <w:p w14:paraId="6DD82C28" w14:textId="77777777" w:rsidR="006C229D" w:rsidRDefault="007B1166"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B1166">
              <w:rPr>
                <w:rFonts w:cstheme="minorHAnsi"/>
                <w:i/>
                <w:sz w:val="24"/>
                <w:szCs w:val="24"/>
              </w:rPr>
              <w:t>Probably little the council can do</w:t>
            </w:r>
          </w:p>
          <w:p w14:paraId="06C1E9F2" w14:textId="58BCBB93" w:rsidR="007B1166" w:rsidRPr="003325D9" w:rsidRDefault="007B1166"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B1166">
              <w:rPr>
                <w:rFonts w:cstheme="minorHAnsi"/>
                <w:i/>
                <w:sz w:val="24"/>
                <w:szCs w:val="24"/>
              </w:rPr>
              <w:t>Don't think anything can be done.</w:t>
            </w:r>
          </w:p>
        </w:tc>
      </w:tr>
      <w:tr w:rsidR="006C229D" w:rsidRPr="003325D9" w14:paraId="3DFAA7DC"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13983EED" w14:textId="5406714C" w:rsidR="006C229D" w:rsidRPr="00415644"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lastRenderedPageBreak/>
              <w:t>Disperse Gangs / Intoxicated People</w:t>
            </w:r>
          </w:p>
        </w:tc>
        <w:tc>
          <w:tcPr>
            <w:tcW w:w="709" w:type="dxa"/>
            <w:noWrap/>
          </w:tcPr>
          <w:p w14:paraId="52B2B7CE" w14:textId="16354A4D"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14</w:t>
            </w:r>
          </w:p>
        </w:tc>
        <w:tc>
          <w:tcPr>
            <w:tcW w:w="709" w:type="dxa"/>
            <w:noWrap/>
          </w:tcPr>
          <w:p w14:paraId="2D422C09" w14:textId="15702FB6"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1.4</w:t>
            </w:r>
          </w:p>
        </w:tc>
        <w:tc>
          <w:tcPr>
            <w:tcW w:w="5670" w:type="dxa"/>
          </w:tcPr>
          <w:p w14:paraId="0DAB5FCB" w14:textId="77777777" w:rsidR="006C229D" w:rsidRDefault="005366ED"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366ED">
              <w:rPr>
                <w:rFonts w:cstheme="minorHAnsi"/>
                <w:i/>
                <w:sz w:val="24"/>
                <w:szCs w:val="24"/>
              </w:rPr>
              <w:t>Frankly, getting rid of the drunk and loud vagrants would be a start. There are never any police to keep them in line and since COVID they are ruined the centre of Cardiff.</w:t>
            </w:r>
          </w:p>
          <w:p w14:paraId="5EA012B6" w14:textId="1E2006BA" w:rsidR="005366ED" w:rsidRPr="003325D9" w:rsidRDefault="007B1166"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7B1166">
              <w:rPr>
                <w:rFonts w:cstheme="minorHAnsi"/>
                <w:i/>
                <w:sz w:val="24"/>
                <w:szCs w:val="24"/>
              </w:rPr>
              <w:t>Remove them if they are causing a nuisance.</w:t>
            </w:r>
          </w:p>
        </w:tc>
      </w:tr>
      <w:tr w:rsidR="006C229D" w:rsidRPr="003325D9" w14:paraId="05981EED"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F1A3D2A" w14:textId="37E72C7C" w:rsidR="006C229D" w:rsidRPr="00415644"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Improved Public Transport Infrastructure</w:t>
            </w:r>
          </w:p>
        </w:tc>
        <w:tc>
          <w:tcPr>
            <w:tcW w:w="709" w:type="dxa"/>
            <w:noWrap/>
          </w:tcPr>
          <w:p w14:paraId="2CA96BFF" w14:textId="3AA26857"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11</w:t>
            </w:r>
          </w:p>
        </w:tc>
        <w:tc>
          <w:tcPr>
            <w:tcW w:w="709" w:type="dxa"/>
            <w:noWrap/>
          </w:tcPr>
          <w:p w14:paraId="7AA0D34D" w14:textId="03899C8A"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1.1</w:t>
            </w:r>
          </w:p>
        </w:tc>
        <w:tc>
          <w:tcPr>
            <w:tcW w:w="5670" w:type="dxa"/>
          </w:tcPr>
          <w:p w14:paraId="46C8BDC9" w14:textId="77777777" w:rsidR="006C229D" w:rsidRDefault="0096138D"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6138D">
              <w:rPr>
                <w:rFonts w:cstheme="minorHAnsi"/>
                <w:i/>
                <w:sz w:val="24"/>
                <w:szCs w:val="24"/>
              </w:rPr>
              <w:t>Better and more frequent public transport</w:t>
            </w:r>
          </w:p>
          <w:p w14:paraId="06D71D9F" w14:textId="41D40685" w:rsidR="0096138D" w:rsidRPr="003325D9" w:rsidRDefault="0096138D"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6138D">
              <w:rPr>
                <w:rFonts w:cstheme="minorHAnsi"/>
                <w:i/>
                <w:sz w:val="24"/>
                <w:szCs w:val="24"/>
              </w:rPr>
              <w:t>Have all busses go via the bus station</w:t>
            </w:r>
          </w:p>
        </w:tc>
      </w:tr>
      <w:tr w:rsidR="006C229D" w:rsidRPr="003325D9" w14:paraId="78399C83"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FB56329" w14:textId="553642C7" w:rsidR="006C229D" w:rsidRPr="00415644"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Remove Foreign Nationals</w:t>
            </w:r>
          </w:p>
        </w:tc>
        <w:tc>
          <w:tcPr>
            <w:tcW w:w="709" w:type="dxa"/>
            <w:noWrap/>
          </w:tcPr>
          <w:p w14:paraId="1CAA07A5" w14:textId="1DACA96E"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7</w:t>
            </w:r>
          </w:p>
        </w:tc>
        <w:tc>
          <w:tcPr>
            <w:tcW w:w="709" w:type="dxa"/>
            <w:noWrap/>
          </w:tcPr>
          <w:p w14:paraId="41F40036" w14:textId="03ECB256"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0.7</w:t>
            </w:r>
          </w:p>
        </w:tc>
        <w:tc>
          <w:tcPr>
            <w:tcW w:w="5670" w:type="dxa"/>
          </w:tcPr>
          <w:p w14:paraId="454C04CA" w14:textId="77777777" w:rsidR="006C229D" w:rsidRDefault="002E0945"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E0945">
              <w:rPr>
                <w:rFonts w:cstheme="minorHAnsi"/>
                <w:i/>
                <w:sz w:val="24"/>
                <w:szCs w:val="24"/>
              </w:rPr>
              <w:t xml:space="preserve">Get rid of </w:t>
            </w:r>
            <w:proofErr w:type="spellStart"/>
            <w:r w:rsidRPr="002E0945">
              <w:rPr>
                <w:rFonts w:cstheme="minorHAnsi"/>
                <w:i/>
                <w:sz w:val="24"/>
                <w:szCs w:val="24"/>
              </w:rPr>
              <w:t>immigrents</w:t>
            </w:r>
            <w:proofErr w:type="spellEnd"/>
          </w:p>
          <w:p w14:paraId="48B8E518" w14:textId="6EC1CE32" w:rsidR="002E0945" w:rsidRPr="003325D9" w:rsidRDefault="00D72B2C"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72B2C">
              <w:rPr>
                <w:rFonts w:cstheme="minorHAnsi"/>
                <w:i/>
                <w:sz w:val="24"/>
                <w:szCs w:val="24"/>
              </w:rPr>
              <w:t>No asylum seekers  in city centre hotels</w:t>
            </w:r>
          </w:p>
        </w:tc>
      </w:tr>
      <w:tr w:rsidR="006C229D" w:rsidRPr="003325D9" w14:paraId="266D8FAA"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7E5E882" w14:textId="542D25ED" w:rsidR="006C229D" w:rsidRPr="00415644"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Better Education</w:t>
            </w:r>
          </w:p>
        </w:tc>
        <w:tc>
          <w:tcPr>
            <w:tcW w:w="709" w:type="dxa"/>
            <w:noWrap/>
          </w:tcPr>
          <w:p w14:paraId="7A15C48D" w14:textId="6314E5A3"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3</w:t>
            </w:r>
          </w:p>
        </w:tc>
        <w:tc>
          <w:tcPr>
            <w:tcW w:w="709" w:type="dxa"/>
            <w:noWrap/>
          </w:tcPr>
          <w:p w14:paraId="302242B2" w14:textId="33BA97AD"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0.3</w:t>
            </w:r>
          </w:p>
        </w:tc>
        <w:tc>
          <w:tcPr>
            <w:tcW w:w="5670" w:type="dxa"/>
          </w:tcPr>
          <w:p w14:paraId="2D6568AD" w14:textId="3D89CF34" w:rsidR="006C229D" w:rsidRPr="003325D9" w:rsidRDefault="002E0945"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E0945">
              <w:rPr>
                <w:rFonts w:cstheme="minorHAnsi"/>
                <w:i/>
                <w:sz w:val="24"/>
                <w:szCs w:val="24"/>
              </w:rPr>
              <w:t xml:space="preserve">target </w:t>
            </w:r>
            <w:proofErr w:type="spellStart"/>
            <w:r w:rsidRPr="002E0945">
              <w:rPr>
                <w:rFonts w:cstheme="minorHAnsi"/>
                <w:i/>
                <w:sz w:val="24"/>
                <w:szCs w:val="24"/>
              </w:rPr>
              <w:t>behavoiur</w:t>
            </w:r>
            <w:proofErr w:type="spellEnd"/>
            <w:r w:rsidRPr="002E0945">
              <w:rPr>
                <w:rFonts w:cstheme="minorHAnsi"/>
                <w:i/>
                <w:sz w:val="24"/>
                <w:szCs w:val="24"/>
              </w:rPr>
              <w:t xml:space="preserve"> </w:t>
            </w:r>
            <w:proofErr w:type="spellStart"/>
            <w:r w:rsidRPr="002E0945">
              <w:rPr>
                <w:rFonts w:cstheme="minorHAnsi"/>
                <w:i/>
                <w:sz w:val="24"/>
                <w:szCs w:val="24"/>
              </w:rPr>
              <w:t>managmemnet</w:t>
            </w:r>
            <w:proofErr w:type="spellEnd"/>
          </w:p>
        </w:tc>
      </w:tr>
      <w:tr w:rsidR="006C229D" w:rsidRPr="003325D9" w14:paraId="14E05423"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313DAC7C" w14:textId="7D088B2B" w:rsidR="006C229D" w:rsidRPr="00415644"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Improved Taxi Service</w:t>
            </w:r>
          </w:p>
        </w:tc>
        <w:tc>
          <w:tcPr>
            <w:tcW w:w="709" w:type="dxa"/>
            <w:noWrap/>
          </w:tcPr>
          <w:p w14:paraId="260EE2CC" w14:textId="4BCFE343"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3</w:t>
            </w:r>
          </w:p>
        </w:tc>
        <w:tc>
          <w:tcPr>
            <w:tcW w:w="709" w:type="dxa"/>
            <w:noWrap/>
          </w:tcPr>
          <w:p w14:paraId="241F661B" w14:textId="014E57E3" w:rsidR="006C229D" w:rsidRPr="00415644" w:rsidRDefault="006C229D" w:rsidP="006C22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0.3</w:t>
            </w:r>
          </w:p>
        </w:tc>
        <w:tc>
          <w:tcPr>
            <w:tcW w:w="5670" w:type="dxa"/>
          </w:tcPr>
          <w:p w14:paraId="639CE3E9" w14:textId="14885FF8" w:rsidR="006C229D" w:rsidRPr="003325D9" w:rsidRDefault="002327A3" w:rsidP="006C22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327A3">
              <w:rPr>
                <w:rFonts w:cstheme="minorHAnsi"/>
                <w:i/>
                <w:sz w:val="24"/>
                <w:szCs w:val="24"/>
              </w:rPr>
              <w:t>Taxi ranks with inspectors</w:t>
            </w:r>
          </w:p>
        </w:tc>
      </w:tr>
      <w:tr w:rsidR="006C229D" w:rsidRPr="003325D9" w14:paraId="489DDCDA"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3BA1EFFB" w14:textId="6B2E67AA" w:rsidR="006C229D" w:rsidRPr="00415644"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Misc</w:t>
            </w:r>
          </w:p>
        </w:tc>
        <w:tc>
          <w:tcPr>
            <w:tcW w:w="709" w:type="dxa"/>
            <w:noWrap/>
          </w:tcPr>
          <w:p w14:paraId="4E8037F7" w14:textId="6E4BE81B"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57</w:t>
            </w:r>
          </w:p>
        </w:tc>
        <w:tc>
          <w:tcPr>
            <w:tcW w:w="709" w:type="dxa"/>
            <w:noWrap/>
          </w:tcPr>
          <w:p w14:paraId="27EFD905" w14:textId="71143DAE" w:rsidR="006C229D" w:rsidRPr="00415644" w:rsidRDefault="006C229D" w:rsidP="006C22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5.9</w:t>
            </w:r>
          </w:p>
        </w:tc>
        <w:tc>
          <w:tcPr>
            <w:tcW w:w="5670" w:type="dxa"/>
          </w:tcPr>
          <w:p w14:paraId="22C4ABBB" w14:textId="77777777" w:rsidR="006C229D" w:rsidRDefault="00915754"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15754">
              <w:rPr>
                <w:rFonts w:cstheme="minorHAnsi"/>
                <w:i/>
                <w:sz w:val="24"/>
                <w:szCs w:val="24"/>
              </w:rPr>
              <w:t>men need to change their behaviour - can you help?</w:t>
            </w:r>
          </w:p>
          <w:p w14:paraId="09F9B400" w14:textId="77777777" w:rsidR="00991D12" w:rsidRDefault="00991D12"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91D12">
              <w:rPr>
                <w:rFonts w:cstheme="minorHAnsi"/>
                <w:i/>
                <w:sz w:val="24"/>
                <w:szCs w:val="24"/>
              </w:rPr>
              <w:t>More safe spaces</w:t>
            </w:r>
          </w:p>
          <w:p w14:paraId="376569F0" w14:textId="36AD3541" w:rsidR="00991D12" w:rsidRPr="003325D9" w:rsidRDefault="00991D12" w:rsidP="006C22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991D12">
              <w:rPr>
                <w:rFonts w:cstheme="minorHAnsi"/>
                <w:i/>
                <w:sz w:val="24"/>
                <w:szCs w:val="24"/>
              </w:rPr>
              <w:t>Walking faster - I don't know!</w:t>
            </w:r>
          </w:p>
        </w:tc>
      </w:tr>
      <w:tr w:rsidR="006C229D" w:rsidRPr="003325D9" w14:paraId="1C37CC59" w14:textId="77777777" w:rsidTr="00150AB2">
        <w:trPr>
          <w:cnfStyle w:val="010000000000" w:firstRow="0" w:lastRow="1" w:firstColumn="0" w:lastColumn="0" w:oddVBand="0" w:evenVBand="0" w:oddHBand="0"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1ACD42E0" w14:textId="23A7407C" w:rsidR="006C229D" w:rsidRPr="00415644" w:rsidRDefault="006C229D" w:rsidP="006C229D">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Total Respondents</w:t>
            </w:r>
          </w:p>
        </w:tc>
        <w:tc>
          <w:tcPr>
            <w:tcW w:w="709" w:type="dxa"/>
            <w:noWrap/>
          </w:tcPr>
          <w:p w14:paraId="4F8B413F" w14:textId="626199D4" w:rsidR="006C229D" w:rsidRPr="00415644" w:rsidRDefault="006C229D" w:rsidP="006C229D">
            <w:pPr>
              <w:jc w:val="center"/>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color w:val="000000"/>
                <w:sz w:val="24"/>
                <w:szCs w:val="24"/>
                <w:lang w:eastAsia="en-GB"/>
              </w:rPr>
            </w:pPr>
            <w:r w:rsidRPr="00415644">
              <w:rPr>
                <w:rFonts w:ascii="Calibri" w:eastAsia="Times New Roman" w:hAnsi="Calibri" w:cs="Calibri"/>
                <w:color w:val="000000"/>
                <w:sz w:val="24"/>
                <w:szCs w:val="24"/>
                <w:lang w:eastAsia="en-GB"/>
              </w:rPr>
              <w:t>967</w:t>
            </w:r>
          </w:p>
        </w:tc>
        <w:tc>
          <w:tcPr>
            <w:tcW w:w="709" w:type="dxa"/>
            <w:noWrap/>
          </w:tcPr>
          <w:p w14:paraId="2C52FEBB" w14:textId="5557507A" w:rsidR="006C229D" w:rsidRPr="00415644" w:rsidRDefault="006C229D" w:rsidP="006C229D">
            <w:pPr>
              <w:jc w:val="center"/>
              <w:cnfStyle w:val="010000000000" w:firstRow="0" w:lastRow="1" w:firstColumn="0" w:lastColumn="0" w:oddVBand="0" w:evenVBand="0" w:oddHBand="0" w:evenHBand="0" w:firstRowFirstColumn="0" w:firstRowLastColumn="0" w:lastRowFirstColumn="0" w:lastRowLastColumn="0"/>
              <w:rPr>
                <w:rFonts w:ascii="Calibri" w:eastAsia="Times New Roman" w:hAnsi="Calibri" w:cs="Calibri"/>
                <w:i/>
                <w:iCs/>
                <w:color w:val="000000"/>
                <w:sz w:val="24"/>
                <w:szCs w:val="24"/>
                <w:lang w:eastAsia="en-GB"/>
              </w:rPr>
            </w:pPr>
            <w:r w:rsidRPr="00415644">
              <w:rPr>
                <w:rFonts w:ascii="Calibri" w:eastAsia="Times New Roman" w:hAnsi="Calibri" w:cs="Calibri"/>
                <w:i/>
                <w:iCs/>
                <w:color w:val="000000"/>
                <w:sz w:val="24"/>
                <w:szCs w:val="24"/>
                <w:lang w:eastAsia="en-GB"/>
              </w:rPr>
              <w:t>-</w:t>
            </w:r>
          </w:p>
        </w:tc>
        <w:tc>
          <w:tcPr>
            <w:tcW w:w="5670" w:type="dxa"/>
          </w:tcPr>
          <w:p w14:paraId="0703148B" w14:textId="77777777" w:rsidR="006C229D" w:rsidRPr="003325D9" w:rsidRDefault="006C229D" w:rsidP="006C229D">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rFonts w:cstheme="minorHAnsi"/>
                <w:i/>
                <w:sz w:val="24"/>
                <w:szCs w:val="24"/>
              </w:rPr>
            </w:pPr>
          </w:p>
        </w:tc>
      </w:tr>
    </w:tbl>
    <w:p w14:paraId="608B585D" w14:textId="12F01272" w:rsidR="00222BAB" w:rsidRPr="00BA50FD" w:rsidRDefault="00E80C64"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05B65C8F" w14:textId="77777777" w:rsidR="00313503" w:rsidRDefault="00313503" w:rsidP="00313503">
      <w:pPr>
        <w:rPr>
          <w:b/>
          <w:bCs/>
          <w:sz w:val="24"/>
          <w:szCs w:val="24"/>
        </w:rPr>
      </w:pPr>
    </w:p>
    <w:p w14:paraId="40098B07" w14:textId="77777777" w:rsidR="00313503" w:rsidRDefault="00313503" w:rsidP="00313503">
      <w:pPr>
        <w:rPr>
          <w:b/>
          <w:bCs/>
          <w:sz w:val="24"/>
          <w:szCs w:val="24"/>
        </w:rPr>
      </w:pPr>
      <w:r>
        <w:rPr>
          <w:b/>
          <w:bCs/>
          <w:sz w:val="24"/>
          <w:szCs w:val="24"/>
        </w:rPr>
        <w:t>When Travelling by Bus</w:t>
      </w:r>
    </w:p>
    <w:tbl>
      <w:tblPr>
        <w:tblStyle w:val="GridTable5Dark-Accent6"/>
        <w:tblW w:w="9606" w:type="dxa"/>
        <w:tblLook w:val="04E0" w:firstRow="1" w:lastRow="1" w:firstColumn="1" w:lastColumn="0" w:noHBand="0" w:noVBand="1"/>
      </w:tblPr>
      <w:tblGrid>
        <w:gridCol w:w="2518"/>
        <w:gridCol w:w="709"/>
        <w:gridCol w:w="709"/>
        <w:gridCol w:w="5670"/>
      </w:tblGrid>
      <w:tr w:rsidR="00415644" w:rsidRPr="003325D9" w14:paraId="3FFAAB2A"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518" w:type="dxa"/>
            <w:hideMark/>
          </w:tcPr>
          <w:p w14:paraId="2C6937BD" w14:textId="77777777" w:rsidR="00415644" w:rsidRPr="003325D9" w:rsidRDefault="00415644" w:rsidP="00150AB2">
            <w:pPr>
              <w:rPr>
                <w:rFonts w:eastAsia="Times New Roman" w:cstheme="minorHAnsi"/>
                <w:sz w:val="24"/>
                <w:szCs w:val="24"/>
                <w:lang w:eastAsia="en-GB"/>
              </w:rPr>
            </w:pPr>
            <w:r w:rsidRPr="003325D9">
              <w:rPr>
                <w:rFonts w:eastAsia="Times New Roman" w:cstheme="minorHAnsi"/>
                <w:sz w:val="24"/>
                <w:szCs w:val="24"/>
                <w:lang w:eastAsia="en-GB"/>
              </w:rPr>
              <w:t>Theme</w:t>
            </w:r>
          </w:p>
        </w:tc>
        <w:tc>
          <w:tcPr>
            <w:tcW w:w="709" w:type="dxa"/>
            <w:noWrap/>
            <w:hideMark/>
          </w:tcPr>
          <w:p w14:paraId="5B8C1391" w14:textId="77777777" w:rsidR="00415644" w:rsidRPr="003325D9" w:rsidRDefault="00415644"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No.</w:t>
            </w:r>
          </w:p>
        </w:tc>
        <w:tc>
          <w:tcPr>
            <w:tcW w:w="709" w:type="dxa"/>
            <w:noWrap/>
            <w:hideMark/>
          </w:tcPr>
          <w:p w14:paraId="27D78D93" w14:textId="77777777" w:rsidR="00415644" w:rsidRPr="003325D9" w:rsidRDefault="00415644"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i/>
                <w:sz w:val="24"/>
                <w:szCs w:val="24"/>
                <w:lang w:eastAsia="en-GB"/>
              </w:rPr>
            </w:pPr>
            <w:r w:rsidRPr="003325D9">
              <w:rPr>
                <w:rFonts w:eastAsia="Times New Roman" w:cstheme="minorHAnsi"/>
                <w:i/>
                <w:sz w:val="24"/>
                <w:szCs w:val="24"/>
                <w:lang w:eastAsia="en-GB"/>
              </w:rPr>
              <w:t>%</w:t>
            </w:r>
          </w:p>
        </w:tc>
        <w:tc>
          <w:tcPr>
            <w:tcW w:w="5670" w:type="dxa"/>
            <w:noWrap/>
            <w:hideMark/>
          </w:tcPr>
          <w:p w14:paraId="135F0976" w14:textId="77777777" w:rsidR="00415644" w:rsidRPr="003325D9" w:rsidRDefault="00415644"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Example Comments</w:t>
            </w:r>
          </w:p>
        </w:tc>
      </w:tr>
      <w:tr w:rsidR="00EF49F3" w:rsidRPr="003325D9" w14:paraId="2D7CD5B4"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E85460C" w14:textId="1F7CC5BD" w:rsidR="00EF49F3" w:rsidRPr="003325D9" w:rsidRDefault="00EF49F3" w:rsidP="00EF49F3">
            <w:pPr>
              <w:rPr>
                <w:rFonts w:eastAsia="Times New Roman" w:cstheme="minorHAnsi"/>
                <w:color w:val="000000"/>
                <w:sz w:val="24"/>
                <w:szCs w:val="24"/>
                <w:lang w:eastAsia="en-GB"/>
              </w:rPr>
            </w:pPr>
            <w:r w:rsidRPr="009D5758">
              <w:rPr>
                <w:rFonts w:ascii="Calibri" w:eastAsia="Times New Roman" w:hAnsi="Calibri" w:cs="Calibri"/>
                <w:color w:val="000000"/>
                <w:sz w:val="24"/>
                <w:szCs w:val="24"/>
                <w:lang w:eastAsia="en-GB"/>
              </w:rPr>
              <w:t>Security Measures</w:t>
            </w:r>
          </w:p>
        </w:tc>
        <w:tc>
          <w:tcPr>
            <w:tcW w:w="709" w:type="dxa"/>
            <w:noWrap/>
          </w:tcPr>
          <w:p w14:paraId="29DD0165" w14:textId="6258757C" w:rsidR="00EF49F3" w:rsidRPr="003325D9" w:rsidRDefault="00EF49F3" w:rsidP="00EF49F3">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5758">
              <w:rPr>
                <w:rFonts w:ascii="Calibri" w:eastAsia="Times New Roman" w:hAnsi="Calibri" w:cs="Calibri"/>
                <w:color w:val="000000"/>
                <w:sz w:val="24"/>
                <w:szCs w:val="24"/>
                <w:lang w:eastAsia="en-GB"/>
              </w:rPr>
              <w:t>103</w:t>
            </w:r>
          </w:p>
        </w:tc>
        <w:tc>
          <w:tcPr>
            <w:tcW w:w="709" w:type="dxa"/>
            <w:noWrap/>
          </w:tcPr>
          <w:p w14:paraId="1E8B3AAA" w14:textId="7EB9E5CB" w:rsidR="00EF49F3" w:rsidRPr="003325D9" w:rsidRDefault="00EF49F3" w:rsidP="00EF49F3">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D5758">
              <w:rPr>
                <w:rFonts w:ascii="Calibri" w:eastAsia="Times New Roman" w:hAnsi="Calibri" w:cs="Calibri"/>
                <w:i/>
                <w:iCs/>
                <w:color w:val="000000"/>
                <w:sz w:val="24"/>
                <w:szCs w:val="24"/>
                <w:lang w:eastAsia="en-GB"/>
              </w:rPr>
              <w:t>23.8</w:t>
            </w:r>
          </w:p>
        </w:tc>
        <w:tc>
          <w:tcPr>
            <w:tcW w:w="5670" w:type="dxa"/>
          </w:tcPr>
          <w:p w14:paraId="00AD5A33" w14:textId="77777777" w:rsidR="00EF49F3" w:rsidRDefault="00FE28E2" w:rsidP="00EF49F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E28E2">
              <w:rPr>
                <w:rFonts w:cstheme="minorHAnsi"/>
                <w:i/>
                <w:sz w:val="24"/>
                <w:szCs w:val="24"/>
              </w:rPr>
              <w:t xml:space="preserve">It's a difficult </w:t>
            </w:r>
            <w:proofErr w:type="gramStart"/>
            <w:r w:rsidRPr="00FE28E2">
              <w:rPr>
                <w:rFonts w:cstheme="minorHAnsi"/>
                <w:i/>
                <w:sz w:val="24"/>
                <w:szCs w:val="24"/>
              </w:rPr>
              <w:t>one,</w:t>
            </w:r>
            <w:proofErr w:type="gramEnd"/>
            <w:r w:rsidRPr="00FE28E2">
              <w:rPr>
                <w:rFonts w:cstheme="minorHAnsi"/>
                <w:i/>
                <w:sz w:val="24"/>
                <w:szCs w:val="24"/>
              </w:rPr>
              <w:t xml:space="preserve"> the bus companies may need security people on the </w:t>
            </w:r>
            <w:proofErr w:type="gramStart"/>
            <w:r w:rsidRPr="00FE28E2">
              <w:rPr>
                <w:rFonts w:cstheme="minorHAnsi"/>
                <w:i/>
                <w:sz w:val="24"/>
                <w:szCs w:val="24"/>
              </w:rPr>
              <w:t>buses?</w:t>
            </w:r>
            <w:proofErr w:type="gramEnd"/>
          </w:p>
          <w:p w14:paraId="3406CE37" w14:textId="77777777" w:rsidR="00FE28E2" w:rsidRDefault="00534D4C" w:rsidP="00EF49F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34D4C">
              <w:rPr>
                <w:rFonts w:cstheme="minorHAnsi"/>
                <w:i/>
                <w:sz w:val="24"/>
                <w:szCs w:val="24"/>
              </w:rPr>
              <w:t>Having police activity like on the trains.</w:t>
            </w:r>
          </w:p>
          <w:p w14:paraId="2838E3B5" w14:textId="77777777" w:rsidR="00534D4C" w:rsidRDefault="00534D4C" w:rsidP="00EF49F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34D4C">
              <w:rPr>
                <w:rFonts w:cstheme="minorHAnsi"/>
                <w:i/>
                <w:sz w:val="24"/>
                <w:szCs w:val="24"/>
              </w:rPr>
              <w:t>More security</w:t>
            </w:r>
          </w:p>
          <w:p w14:paraId="7BF078C0" w14:textId="77777777" w:rsidR="00534D4C" w:rsidRDefault="00F35FB6" w:rsidP="00EF49F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F35FB6">
              <w:rPr>
                <w:rFonts w:cstheme="minorHAnsi"/>
                <w:i/>
                <w:sz w:val="24"/>
                <w:szCs w:val="24"/>
              </w:rPr>
              <w:t>Visible CCTV recording on all buses, announcements around behaviour</w:t>
            </w:r>
          </w:p>
          <w:p w14:paraId="5E563D5C" w14:textId="23C26DF1" w:rsidR="00EF49F3" w:rsidRPr="003325D9" w:rsidRDefault="00C045E5" w:rsidP="00EF49F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C045E5">
              <w:rPr>
                <w:rFonts w:cstheme="minorHAnsi"/>
                <w:i/>
                <w:sz w:val="24"/>
                <w:szCs w:val="24"/>
              </w:rPr>
              <w:t>Camera in bus, system connect to police</w:t>
            </w:r>
          </w:p>
        </w:tc>
      </w:tr>
      <w:tr w:rsidR="00482B3F" w:rsidRPr="003325D9" w14:paraId="6AAC1449"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58BB91FA" w14:textId="6930024C" w:rsidR="00482B3F" w:rsidRPr="009D5758" w:rsidRDefault="00482B3F" w:rsidP="00482B3F">
            <w:pPr>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Deal with ASB Issues / restrict passengers</w:t>
            </w:r>
          </w:p>
        </w:tc>
        <w:tc>
          <w:tcPr>
            <w:tcW w:w="709" w:type="dxa"/>
            <w:noWrap/>
          </w:tcPr>
          <w:p w14:paraId="2EDC0827" w14:textId="56696EC4" w:rsidR="00482B3F" w:rsidRPr="009D5758" w:rsidRDefault="00482B3F" w:rsidP="00482B3F">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81</w:t>
            </w:r>
          </w:p>
        </w:tc>
        <w:tc>
          <w:tcPr>
            <w:tcW w:w="709" w:type="dxa"/>
            <w:noWrap/>
          </w:tcPr>
          <w:p w14:paraId="4A317BF6" w14:textId="25F16999" w:rsidR="00482B3F" w:rsidRPr="009D5758" w:rsidRDefault="00482B3F" w:rsidP="00482B3F">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D5758">
              <w:rPr>
                <w:rFonts w:ascii="Calibri" w:eastAsia="Times New Roman" w:hAnsi="Calibri" w:cs="Calibri"/>
                <w:i/>
                <w:iCs/>
                <w:color w:val="000000"/>
                <w:sz w:val="24"/>
                <w:szCs w:val="24"/>
                <w:lang w:eastAsia="en-GB"/>
              </w:rPr>
              <w:t>18.8</w:t>
            </w:r>
          </w:p>
        </w:tc>
        <w:tc>
          <w:tcPr>
            <w:tcW w:w="5670" w:type="dxa"/>
          </w:tcPr>
          <w:p w14:paraId="3C35E739" w14:textId="77777777" w:rsidR="00482B3F" w:rsidRDefault="00E40D36" w:rsidP="00482B3F">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40D36">
              <w:rPr>
                <w:rFonts w:cstheme="minorHAnsi"/>
                <w:i/>
                <w:sz w:val="24"/>
                <w:szCs w:val="24"/>
              </w:rPr>
              <w:t>Bring back conductors</w:t>
            </w:r>
          </w:p>
          <w:p w14:paraId="2ED1FD26" w14:textId="77777777" w:rsidR="00E40D36" w:rsidRDefault="00E40D36" w:rsidP="00482B3F">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40D36">
              <w:rPr>
                <w:rFonts w:cstheme="minorHAnsi"/>
                <w:i/>
                <w:sz w:val="24"/>
                <w:szCs w:val="24"/>
              </w:rPr>
              <w:t>have inspectors and police on buses</w:t>
            </w:r>
          </w:p>
          <w:p w14:paraId="589F90BE" w14:textId="77777777" w:rsidR="00E40D36" w:rsidRDefault="0050730E" w:rsidP="00482B3F">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0730E">
              <w:rPr>
                <w:rFonts w:cstheme="minorHAnsi"/>
                <w:i/>
                <w:sz w:val="24"/>
                <w:szCs w:val="24"/>
              </w:rPr>
              <w:t>I think leaving the driver to deal with anti-social behaviour is unfair on them, perhaps wardens are the answer.</w:t>
            </w:r>
          </w:p>
          <w:p w14:paraId="676D6442" w14:textId="31B4B84D" w:rsidR="0050730E" w:rsidRPr="003325D9" w:rsidRDefault="0050730E" w:rsidP="00482B3F">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0730E">
              <w:rPr>
                <w:rFonts w:cstheme="minorHAnsi"/>
                <w:i/>
                <w:sz w:val="24"/>
                <w:szCs w:val="24"/>
              </w:rPr>
              <w:t>Have an additional member of staff on the bus apart from the driver.</w:t>
            </w:r>
          </w:p>
        </w:tc>
      </w:tr>
      <w:tr w:rsidR="00EF49F3" w:rsidRPr="003325D9" w14:paraId="4E237BF3"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52B41FE7" w14:textId="4BCAFE59" w:rsidR="00EF49F3" w:rsidRPr="003325D9" w:rsidRDefault="00482B3F" w:rsidP="00EF49F3">
            <w:pPr>
              <w:rPr>
                <w:rFonts w:eastAsia="Times New Roman" w:cstheme="minorHAnsi"/>
                <w:color w:val="000000"/>
                <w:sz w:val="24"/>
                <w:szCs w:val="24"/>
                <w:lang w:eastAsia="en-GB"/>
              </w:rPr>
            </w:pPr>
            <w:r w:rsidRPr="009D5758">
              <w:rPr>
                <w:rFonts w:ascii="Calibri" w:eastAsia="Times New Roman" w:hAnsi="Calibri" w:cs="Calibri"/>
                <w:color w:val="000000"/>
                <w:sz w:val="24"/>
                <w:szCs w:val="24"/>
                <w:lang w:eastAsia="en-GB"/>
              </w:rPr>
              <w:t>Don’t Know / Not Sure</w:t>
            </w:r>
          </w:p>
        </w:tc>
        <w:tc>
          <w:tcPr>
            <w:tcW w:w="709" w:type="dxa"/>
            <w:noWrap/>
          </w:tcPr>
          <w:p w14:paraId="6338C492" w14:textId="6215D077" w:rsidR="00EF49F3" w:rsidRPr="003325D9" w:rsidRDefault="00482B3F" w:rsidP="00EF49F3">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D5758">
              <w:rPr>
                <w:rFonts w:ascii="Calibri" w:eastAsia="Times New Roman" w:hAnsi="Calibri" w:cs="Calibri"/>
                <w:color w:val="000000"/>
                <w:sz w:val="24"/>
                <w:szCs w:val="24"/>
                <w:lang w:eastAsia="en-GB"/>
              </w:rPr>
              <w:t>81</w:t>
            </w:r>
          </w:p>
        </w:tc>
        <w:tc>
          <w:tcPr>
            <w:tcW w:w="709" w:type="dxa"/>
            <w:noWrap/>
          </w:tcPr>
          <w:p w14:paraId="13DA0536" w14:textId="304571F0" w:rsidR="00EF49F3" w:rsidRPr="003325D9" w:rsidRDefault="00482B3F" w:rsidP="00EF49F3">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9D5758">
              <w:rPr>
                <w:rFonts w:ascii="Calibri" w:eastAsia="Times New Roman" w:hAnsi="Calibri" w:cs="Calibri"/>
                <w:i/>
                <w:iCs/>
                <w:color w:val="000000"/>
                <w:sz w:val="24"/>
                <w:szCs w:val="24"/>
                <w:lang w:eastAsia="en-GB"/>
              </w:rPr>
              <w:t>18</w:t>
            </w:r>
            <w:r w:rsidR="00EF49F3" w:rsidRPr="009D5758">
              <w:rPr>
                <w:rFonts w:ascii="Calibri" w:eastAsia="Times New Roman" w:hAnsi="Calibri" w:cs="Calibri"/>
                <w:i/>
                <w:iCs/>
                <w:color w:val="000000"/>
                <w:sz w:val="24"/>
                <w:szCs w:val="24"/>
                <w:lang w:eastAsia="en-GB"/>
              </w:rPr>
              <w:t>.8</w:t>
            </w:r>
          </w:p>
        </w:tc>
        <w:tc>
          <w:tcPr>
            <w:tcW w:w="5670" w:type="dxa"/>
          </w:tcPr>
          <w:p w14:paraId="3071FD76" w14:textId="77777777" w:rsidR="00482B3F" w:rsidRDefault="00203137" w:rsidP="00482B3F">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03137">
              <w:rPr>
                <w:rFonts w:cstheme="minorHAnsi"/>
                <w:i/>
                <w:sz w:val="24"/>
                <w:szCs w:val="24"/>
              </w:rPr>
              <w:t>I honestly don’t know.</w:t>
            </w:r>
          </w:p>
          <w:p w14:paraId="58E432FF" w14:textId="77777777" w:rsidR="00203137" w:rsidRDefault="002E1058" w:rsidP="00482B3F">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E1058">
              <w:rPr>
                <w:rFonts w:cstheme="minorHAnsi"/>
                <w:i/>
                <w:sz w:val="24"/>
                <w:szCs w:val="24"/>
              </w:rPr>
              <w:t>Not sure what anyone could do</w:t>
            </w:r>
          </w:p>
          <w:p w14:paraId="0C61A352" w14:textId="724C38C8" w:rsidR="00946BBF" w:rsidRDefault="00946BBF" w:rsidP="00482B3F">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46BBF">
              <w:rPr>
                <w:rFonts w:cstheme="minorHAnsi"/>
                <w:i/>
                <w:sz w:val="24"/>
                <w:szCs w:val="24"/>
              </w:rPr>
              <w:t>Don't know; people will be people</w:t>
            </w:r>
          </w:p>
          <w:p w14:paraId="2E0698DF" w14:textId="4261CCAA" w:rsidR="00EF49F3" w:rsidRPr="003325D9" w:rsidRDefault="00946BBF" w:rsidP="00EF49F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946BBF">
              <w:rPr>
                <w:rFonts w:cstheme="minorHAnsi"/>
                <w:i/>
                <w:sz w:val="24"/>
                <w:szCs w:val="24"/>
              </w:rPr>
              <w:lastRenderedPageBreak/>
              <w:t>It’s difficult to say as public transport is just that it’s for every member of the public so o am unsure how threatening behaviour by one or more passengers can be addressed to make the majority feel safer, I appreciate this is a difficult matter to address</w:t>
            </w:r>
          </w:p>
        </w:tc>
      </w:tr>
      <w:tr w:rsidR="00482B3F" w:rsidRPr="003325D9" w14:paraId="6345F073"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E046A17" w14:textId="5E1D38CF" w:rsidR="00482B3F" w:rsidRPr="009D5758" w:rsidRDefault="00482B3F" w:rsidP="00482B3F">
            <w:pPr>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lastRenderedPageBreak/>
              <w:t>More Staff / Bus Conductor</w:t>
            </w:r>
          </w:p>
        </w:tc>
        <w:tc>
          <w:tcPr>
            <w:tcW w:w="709" w:type="dxa"/>
            <w:noWrap/>
          </w:tcPr>
          <w:p w14:paraId="3A66F90E" w14:textId="221936E4" w:rsidR="00482B3F" w:rsidRPr="009D5758" w:rsidRDefault="00482B3F" w:rsidP="00482B3F">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77</w:t>
            </w:r>
          </w:p>
        </w:tc>
        <w:tc>
          <w:tcPr>
            <w:tcW w:w="709" w:type="dxa"/>
            <w:noWrap/>
          </w:tcPr>
          <w:p w14:paraId="1B6D5BF0" w14:textId="3C5B8C90" w:rsidR="00482B3F" w:rsidRPr="009D5758" w:rsidRDefault="00482B3F" w:rsidP="00482B3F">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D5758">
              <w:rPr>
                <w:rFonts w:ascii="Calibri" w:eastAsia="Times New Roman" w:hAnsi="Calibri" w:cs="Calibri"/>
                <w:i/>
                <w:iCs/>
                <w:color w:val="000000"/>
                <w:sz w:val="24"/>
                <w:szCs w:val="24"/>
                <w:lang w:eastAsia="en-GB"/>
              </w:rPr>
              <w:t>17.8</w:t>
            </w:r>
          </w:p>
        </w:tc>
        <w:tc>
          <w:tcPr>
            <w:tcW w:w="5670" w:type="dxa"/>
          </w:tcPr>
          <w:p w14:paraId="4996C85A" w14:textId="77777777" w:rsidR="00482B3F" w:rsidRDefault="00C0114C" w:rsidP="00482B3F">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C0114C">
              <w:rPr>
                <w:rFonts w:cstheme="minorHAnsi"/>
                <w:i/>
                <w:sz w:val="24"/>
                <w:szCs w:val="24"/>
              </w:rPr>
              <w:t>Discretely report harassment via Cardiff bus app for the bus you are currently on</w:t>
            </w:r>
          </w:p>
          <w:p w14:paraId="415DDF64" w14:textId="659F077C" w:rsidR="00C0114C" w:rsidRDefault="00A8489A" w:rsidP="00482B3F">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8489A">
              <w:rPr>
                <w:rFonts w:cstheme="minorHAnsi"/>
                <w:i/>
                <w:sz w:val="24"/>
                <w:szCs w:val="24"/>
              </w:rPr>
              <w:t xml:space="preserve">it </w:t>
            </w:r>
            <w:proofErr w:type="spellStart"/>
            <w:r w:rsidRPr="00A8489A">
              <w:rPr>
                <w:rFonts w:cstheme="minorHAnsi"/>
                <w:i/>
                <w:sz w:val="24"/>
                <w:szCs w:val="24"/>
              </w:rPr>
              <w:t>shouldnt</w:t>
            </w:r>
            <w:proofErr w:type="spellEnd"/>
            <w:r w:rsidRPr="00A8489A">
              <w:rPr>
                <w:rFonts w:cstheme="minorHAnsi"/>
                <w:i/>
                <w:sz w:val="24"/>
                <w:szCs w:val="24"/>
              </w:rPr>
              <w:t xml:space="preserve"> be up to the bus driver to manager abusive and </w:t>
            </w:r>
            <w:proofErr w:type="spellStart"/>
            <w:r w:rsidRPr="00A8489A">
              <w:rPr>
                <w:rFonts w:cstheme="minorHAnsi"/>
                <w:i/>
                <w:sz w:val="24"/>
                <w:szCs w:val="24"/>
              </w:rPr>
              <w:t>agressive</w:t>
            </w:r>
            <w:proofErr w:type="spellEnd"/>
            <w:r w:rsidRPr="00A8489A">
              <w:rPr>
                <w:rFonts w:cstheme="minorHAnsi"/>
                <w:i/>
                <w:sz w:val="24"/>
                <w:szCs w:val="24"/>
              </w:rPr>
              <w:t xml:space="preserve"> behaviour - </w:t>
            </w:r>
            <w:proofErr w:type="spellStart"/>
            <w:r w:rsidRPr="00A8489A">
              <w:rPr>
                <w:rFonts w:cstheme="minorHAnsi"/>
                <w:i/>
                <w:sz w:val="24"/>
                <w:szCs w:val="24"/>
              </w:rPr>
              <w:t>marshalls</w:t>
            </w:r>
            <w:proofErr w:type="spellEnd"/>
            <w:r w:rsidRPr="00A8489A">
              <w:rPr>
                <w:rFonts w:cstheme="minorHAnsi"/>
                <w:i/>
                <w:sz w:val="24"/>
                <w:szCs w:val="24"/>
              </w:rPr>
              <w:t xml:space="preserve"> on busses after dark?</w:t>
            </w:r>
          </w:p>
          <w:p w14:paraId="49C45A61" w14:textId="77777777" w:rsidR="00A8489A" w:rsidRDefault="006F4033" w:rsidP="00482B3F">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F4033">
              <w:rPr>
                <w:rFonts w:cstheme="minorHAnsi"/>
                <w:i/>
                <w:sz w:val="24"/>
                <w:szCs w:val="24"/>
              </w:rPr>
              <w:t>Get trouble causers off bus</w:t>
            </w:r>
          </w:p>
          <w:p w14:paraId="4D6CD576" w14:textId="493DDEF4" w:rsidR="006F4033" w:rsidRPr="003325D9" w:rsidRDefault="00156902" w:rsidP="00482B3F">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156902">
              <w:rPr>
                <w:rFonts w:cstheme="minorHAnsi"/>
                <w:i/>
                <w:sz w:val="24"/>
                <w:szCs w:val="24"/>
              </w:rPr>
              <w:t>ban anyone getting on the bus when obviously unable to control themselves or behave in a respectful manner</w:t>
            </w:r>
          </w:p>
        </w:tc>
      </w:tr>
      <w:tr w:rsidR="00A4609D" w:rsidRPr="003325D9" w14:paraId="3B8D8884"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5E98827B" w14:textId="131AD57E" w:rsidR="00A4609D" w:rsidRPr="009D5758" w:rsidRDefault="00A4609D" w:rsidP="00A4609D">
            <w:pPr>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Improved Bus Service</w:t>
            </w:r>
          </w:p>
        </w:tc>
        <w:tc>
          <w:tcPr>
            <w:tcW w:w="709" w:type="dxa"/>
            <w:noWrap/>
          </w:tcPr>
          <w:p w14:paraId="1BD28885" w14:textId="1673CE01" w:rsidR="00A4609D" w:rsidRPr="009D5758" w:rsidRDefault="00A4609D" w:rsidP="00A460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58</w:t>
            </w:r>
          </w:p>
        </w:tc>
        <w:tc>
          <w:tcPr>
            <w:tcW w:w="709" w:type="dxa"/>
            <w:noWrap/>
          </w:tcPr>
          <w:p w14:paraId="76CC1601" w14:textId="5607788F" w:rsidR="00A4609D" w:rsidRPr="009D5758" w:rsidRDefault="00A4609D" w:rsidP="00A460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D5758">
              <w:rPr>
                <w:rFonts w:ascii="Calibri" w:eastAsia="Times New Roman" w:hAnsi="Calibri" w:cs="Calibri"/>
                <w:i/>
                <w:iCs/>
                <w:color w:val="000000"/>
                <w:sz w:val="24"/>
                <w:szCs w:val="24"/>
                <w:lang w:eastAsia="en-GB"/>
              </w:rPr>
              <w:t>13.4</w:t>
            </w:r>
          </w:p>
        </w:tc>
        <w:tc>
          <w:tcPr>
            <w:tcW w:w="5670" w:type="dxa"/>
          </w:tcPr>
          <w:p w14:paraId="04B46F95" w14:textId="77777777" w:rsidR="00A4609D" w:rsidRDefault="006C2D05" w:rsidP="00A460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C2D05">
              <w:rPr>
                <w:rFonts w:cstheme="minorHAnsi"/>
                <w:i/>
                <w:sz w:val="24"/>
                <w:szCs w:val="24"/>
              </w:rPr>
              <w:t>More regular service so you don’t have to wait so long in the street for a bus</w:t>
            </w:r>
          </w:p>
          <w:p w14:paraId="24EFF106" w14:textId="77777777" w:rsidR="006C2D05" w:rsidRDefault="006C2D05" w:rsidP="00A460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6C2D05">
              <w:rPr>
                <w:rFonts w:cstheme="minorHAnsi"/>
                <w:i/>
                <w:sz w:val="24"/>
                <w:szCs w:val="24"/>
              </w:rPr>
              <w:t>Make sure that the buses turn up</w:t>
            </w:r>
          </w:p>
          <w:p w14:paraId="5547CE23" w14:textId="77777777" w:rsidR="006C2D05" w:rsidRDefault="00B87542" w:rsidP="00A460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B87542">
              <w:rPr>
                <w:rFonts w:cstheme="minorHAnsi"/>
                <w:i/>
                <w:sz w:val="24"/>
                <w:szCs w:val="24"/>
              </w:rPr>
              <w:t>A bit more flexibility with timetables.</w:t>
            </w:r>
          </w:p>
          <w:p w14:paraId="0E750D57" w14:textId="07ECE91F" w:rsidR="006F4033" w:rsidRPr="003325D9" w:rsidRDefault="001E7897" w:rsidP="00A460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1E7897">
              <w:rPr>
                <w:rFonts w:cstheme="minorHAnsi"/>
                <w:i/>
                <w:sz w:val="24"/>
                <w:szCs w:val="24"/>
              </w:rPr>
              <w:t>Having more buses running (maybe even smaller buses for areas where you can see that not many people are taking the bus). More frequent but smaller bus would be ideal</w:t>
            </w:r>
          </w:p>
        </w:tc>
      </w:tr>
      <w:tr w:rsidR="00A4609D" w:rsidRPr="003325D9" w14:paraId="5A6DBC17"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8A37989" w14:textId="3339E344" w:rsidR="00A4609D" w:rsidRPr="009D5758" w:rsidRDefault="00A4609D" w:rsidP="00A4609D">
            <w:pPr>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Nothing</w:t>
            </w:r>
          </w:p>
        </w:tc>
        <w:tc>
          <w:tcPr>
            <w:tcW w:w="709" w:type="dxa"/>
            <w:noWrap/>
          </w:tcPr>
          <w:p w14:paraId="027A3C77" w14:textId="24EF4E20" w:rsidR="00A4609D" w:rsidRPr="009D5758" w:rsidRDefault="00A4609D" w:rsidP="00A460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40</w:t>
            </w:r>
          </w:p>
        </w:tc>
        <w:tc>
          <w:tcPr>
            <w:tcW w:w="709" w:type="dxa"/>
            <w:noWrap/>
          </w:tcPr>
          <w:p w14:paraId="266E5479" w14:textId="3372CBB7" w:rsidR="00A4609D" w:rsidRPr="009D5758" w:rsidRDefault="00A4609D" w:rsidP="00A460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D5758">
              <w:rPr>
                <w:rFonts w:ascii="Calibri" w:eastAsia="Times New Roman" w:hAnsi="Calibri" w:cs="Calibri"/>
                <w:i/>
                <w:iCs/>
                <w:color w:val="000000"/>
                <w:sz w:val="24"/>
                <w:szCs w:val="24"/>
                <w:lang w:eastAsia="en-GB"/>
              </w:rPr>
              <w:t>9.3</w:t>
            </w:r>
          </w:p>
        </w:tc>
        <w:tc>
          <w:tcPr>
            <w:tcW w:w="5670" w:type="dxa"/>
          </w:tcPr>
          <w:p w14:paraId="5CAF862B" w14:textId="77777777" w:rsidR="00A4609D" w:rsidRDefault="00733F72" w:rsidP="00A460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33F72">
              <w:rPr>
                <w:rFonts w:cstheme="minorHAnsi"/>
                <w:i/>
                <w:sz w:val="24"/>
                <w:szCs w:val="24"/>
              </w:rPr>
              <w:t>Nothing, I won't be on a bus</w:t>
            </w:r>
          </w:p>
          <w:p w14:paraId="4EB67B7E" w14:textId="77777777" w:rsidR="00733F72" w:rsidRDefault="00733F72" w:rsidP="00A460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33F72">
              <w:rPr>
                <w:rFonts w:cstheme="minorHAnsi"/>
                <w:i/>
                <w:sz w:val="24"/>
                <w:szCs w:val="24"/>
              </w:rPr>
              <w:t xml:space="preserve">Not a lot till you </w:t>
            </w:r>
            <w:proofErr w:type="spellStart"/>
            <w:r w:rsidRPr="00733F72">
              <w:rPr>
                <w:rFonts w:cstheme="minorHAnsi"/>
                <w:i/>
                <w:sz w:val="24"/>
                <w:szCs w:val="24"/>
              </w:rPr>
              <w:t>takel</w:t>
            </w:r>
            <w:proofErr w:type="spellEnd"/>
            <w:r w:rsidRPr="00733F72">
              <w:rPr>
                <w:rFonts w:cstheme="minorHAnsi"/>
                <w:i/>
                <w:sz w:val="24"/>
                <w:szCs w:val="24"/>
              </w:rPr>
              <w:t xml:space="preserve"> crime</w:t>
            </w:r>
          </w:p>
          <w:p w14:paraId="71AB79D4" w14:textId="5779EBAA" w:rsidR="00733F72" w:rsidRPr="003325D9" w:rsidRDefault="00721B56" w:rsidP="00A460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21B56">
              <w:rPr>
                <w:rFonts w:cstheme="minorHAnsi"/>
                <w:i/>
                <w:sz w:val="24"/>
                <w:szCs w:val="24"/>
              </w:rPr>
              <w:t>It is the way life is, know your surroundings</w:t>
            </w:r>
          </w:p>
        </w:tc>
      </w:tr>
      <w:tr w:rsidR="00A4609D" w:rsidRPr="003325D9" w14:paraId="45703FC1"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4F594869" w14:textId="2A4FA6E4" w:rsidR="00A4609D" w:rsidRPr="009D5758" w:rsidRDefault="00A4609D" w:rsidP="00A4609D">
            <w:pPr>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Bus Driver Comments</w:t>
            </w:r>
          </w:p>
        </w:tc>
        <w:tc>
          <w:tcPr>
            <w:tcW w:w="709" w:type="dxa"/>
            <w:noWrap/>
          </w:tcPr>
          <w:p w14:paraId="2F3BCF12" w14:textId="4D238DB2" w:rsidR="00A4609D" w:rsidRPr="009D5758" w:rsidRDefault="00A4609D" w:rsidP="00A460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24</w:t>
            </w:r>
          </w:p>
        </w:tc>
        <w:tc>
          <w:tcPr>
            <w:tcW w:w="709" w:type="dxa"/>
            <w:noWrap/>
          </w:tcPr>
          <w:p w14:paraId="2483A0BC" w14:textId="5C199010" w:rsidR="00A4609D" w:rsidRPr="009D5758" w:rsidRDefault="00A4609D" w:rsidP="00A460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D5758">
              <w:rPr>
                <w:rFonts w:ascii="Calibri" w:eastAsia="Times New Roman" w:hAnsi="Calibri" w:cs="Calibri"/>
                <w:i/>
                <w:iCs/>
                <w:color w:val="000000"/>
                <w:sz w:val="24"/>
                <w:szCs w:val="24"/>
                <w:lang w:eastAsia="en-GB"/>
              </w:rPr>
              <w:t>5.6</w:t>
            </w:r>
          </w:p>
        </w:tc>
        <w:tc>
          <w:tcPr>
            <w:tcW w:w="5670" w:type="dxa"/>
          </w:tcPr>
          <w:p w14:paraId="2732FCD7" w14:textId="77777777" w:rsidR="00A4609D" w:rsidRDefault="003671A7" w:rsidP="00A460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671A7">
              <w:rPr>
                <w:rFonts w:cstheme="minorHAnsi"/>
                <w:i/>
                <w:sz w:val="24"/>
                <w:szCs w:val="24"/>
              </w:rPr>
              <w:t>Drivers who get paid enough to care</w:t>
            </w:r>
          </w:p>
          <w:p w14:paraId="3B2CD6D8" w14:textId="77777777" w:rsidR="003671A7" w:rsidRDefault="003B67D3" w:rsidP="00A460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B67D3">
              <w:rPr>
                <w:rFonts w:cstheme="minorHAnsi"/>
                <w:i/>
                <w:sz w:val="24"/>
                <w:szCs w:val="24"/>
              </w:rPr>
              <w:t>If drivers drove safer</w:t>
            </w:r>
          </w:p>
          <w:p w14:paraId="68BA12CD" w14:textId="57111C4F" w:rsidR="003B67D3" w:rsidRPr="003325D9" w:rsidRDefault="003B67D3" w:rsidP="00A460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B67D3">
              <w:rPr>
                <w:rFonts w:cstheme="minorHAnsi"/>
                <w:i/>
                <w:sz w:val="24"/>
                <w:szCs w:val="24"/>
              </w:rPr>
              <w:t xml:space="preserve">The drivers simply having the courage not </w:t>
            </w:r>
            <w:proofErr w:type="spellStart"/>
            <w:r w:rsidRPr="003B67D3">
              <w:rPr>
                <w:rFonts w:cstheme="minorHAnsi"/>
                <w:i/>
                <w:sz w:val="24"/>
                <w:szCs w:val="24"/>
              </w:rPr>
              <w:t>putup</w:t>
            </w:r>
            <w:proofErr w:type="spellEnd"/>
            <w:r w:rsidRPr="003B67D3">
              <w:rPr>
                <w:rFonts w:cstheme="minorHAnsi"/>
                <w:i/>
                <w:sz w:val="24"/>
                <w:szCs w:val="24"/>
              </w:rPr>
              <w:t xml:space="preserve"> with it</w:t>
            </w:r>
          </w:p>
        </w:tc>
      </w:tr>
      <w:tr w:rsidR="00A4609D" w:rsidRPr="003325D9" w14:paraId="7E4BEA54"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57C7207C" w14:textId="187E7C0E" w:rsidR="00A4609D" w:rsidRPr="009D5758" w:rsidRDefault="00A4609D" w:rsidP="00A4609D">
            <w:pPr>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Avoid / Don't use Bus</w:t>
            </w:r>
          </w:p>
        </w:tc>
        <w:tc>
          <w:tcPr>
            <w:tcW w:w="709" w:type="dxa"/>
            <w:noWrap/>
          </w:tcPr>
          <w:p w14:paraId="0D360D77" w14:textId="614D9A1B" w:rsidR="00A4609D" w:rsidRPr="009D5758" w:rsidRDefault="00A4609D" w:rsidP="00A460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20</w:t>
            </w:r>
          </w:p>
        </w:tc>
        <w:tc>
          <w:tcPr>
            <w:tcW w:w="709" w:type="dxa"/>
            <w:noWrap/>
          </w:tcPr>
          <w:p w14:paraId="6DAF4E97" w14:textId="073A6BF5" w:rsidR="00A4609D" w:rsidRPr="009D5758" w:rsidRDefault="00A4609D" w:rsidP="00A460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D5758">
              <w:rPr>
                <w:rFonts w:ascii="Calibri" w:eastAsia="Times New Roman" w:hAnsi="Calibri" w:cs="Calibri"/>
                <w:i/>
                <w:iCs/>
                <w:color w:val="000000"/>
                <w:sz w:val="24"/>
                <w:szCs w:val="24"/>
                <w:lang w:eastAsia="en-GB"/>
              </w:rPr>
              <w:t>4.6</w:t>
            </w:r>
          </w:p>
        </w:tc>
        <w:tc>
          <w:tcPr>
            <w:tcW w:w="5670" w:type="dxa"/>
          </w:tcPr>
          <w:p w14:paraId="1289D85F" w14:textId="77777777" w:rsidR="00A4609D" w:rsidRDefault="00407D86" w:rsidP="00A460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07D86">
              <w:rPr>
                <w:rFonts w:cstheme="minorHAnsi"/>
                <w:i/>
                <w:sz w:val="24"/>
                <w:szCs w:val="24"/>
              </w:rPr>
              <w:t xml:space="preserve">My solution is to not travel by bus. Who wants to be </w:t>
            </w:r>
            <w:proofErr w:type="gramStart"/>
            <w:r w:rsidRPr="00407D86">
              <w:rPr>
                <w:rFonts w:cstheme="minorHAnsi"/>
                <w:i/>
                <w:sz w:val="24"/>
                <w:szCs w:val="24"/>
              </w:rPr>
              <w:t>looked into</w:t>
            </w:r>
            <w:proofErr w:type="gramEnd"/>
            <w:r w:rsidRPr="00407D86">
              <w:rPr>
                <w:rFonts w:cstheme="minorHAnsi"/>
                <w:i/>
                <w:sz w:val="24"/>
                <w:szCs w:val="24"/>
              </w:rPr>
              <w:t xml:space="preserve"> a </w:t>
            </w:r>
            <w:proofErr w:type="gramStart"/>
            <w:r w:rsidRPr="00407D86">
              <w:rPr>
                <w:rFonts w:cstheme="minorHAnsi"/>
                <w:i/>
                <w:sz w:val="24"/>
                <w:szCs w:val="24"/>
              </w:rPr>
              <w:t>small confined</w:t>
            </w:r>
            <w:proofErr w:type="gramEnd"/>
            <w:r w:rsidRPr="00407D86">
              <w:rPr>
                <w:rFonts w:cstheme="minorHAnsi"/>
                <w:i/>
                <w:sz w:val="24"/>
                <w:szCs w:val="24"/>
              </w:rPr>
              <w:t xml:space="preserve"> space with loonies?</w:t>
            </w:r>
          </w:p>
          <w:p w14:paraId="0FB5AE5F" w14:textId="77777777" w:rsidR="00407D86" w:rsidRDefault="00407D86" w:rsidP="00A460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07D86">
              <w:rPr>
                <w:rFonts w:cstheme="minorHAnsi"/>
                <w:i/>
                <w:sz w:val="24"/>
                <w:szCs w:val="24"/>
              </w:rPr>
              <w:t xml:space="preserve">Nothing, I refuse to take one at </w:t>
            </w:r>
            <w:proofErr w:type="gramStart"/>
            <w:r w:rsidRPr="00407D86">
              <w:rPr>
                <w:rFonts w:cstheme="minorHAnsi"/>
                <w:i/>
                <w:sz w:val="24"/>
                <w:szCs w:val="24"/>
              </w:rPr>
              <w:t>night time</w:t>
            </w:r>
            <w:proofErr w:type="gramEnd"/>
            <w:r w:rsidRPr="00407D86">
              <w:rPr>
                <w:rFonts w:cstheme="minorHAnsi"/>
                <w:i/>
                <w:sz w:val="24"/>
                <w:szCs w:val="24"/>
              </w:rPr>
              <w:t>.</w:t>
            </w:r>
          </w:p>
          <w:p w14:paraId="7966F82E" w14:textId="6B044566" w:rsidR="00ED0AE9" w:rsidRPr="003325D9" w:rsidRDefault="00ED0AE9" w:rsidP="00A460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ED0AE9">
              <w:rPr>
                <w:rFonts w:cstheme="minorHAnsi"/>
                <w:i/>
                <w:sz w:val="24"/>
                <w:szCs w:val="24"/>
              </w:rPr>
              <w:t>Nothing, I avoid travelling by bus whenever possible</w:t>
            </w:r>
          </w:p>
        </w:tc>
      </w:tr>
      <w:tr w:rsidR="00A4609D" w:rsidRPr="003325D9" w14:paraId="38B82254"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12EDD83" w14:textId="75191D12" w:rsidR="00A4609D" w:rsidRPr="009D5758" w:rsidRDefault="00A4609D" w:rsidP="00A4609D">
            <w:pPr>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Health &amp; Safety Measures</w:t>
            </w:r>
          </w:p>
        </w:tc>
        <w:tc>
          <w:tcPr>
            <w:tcW w:w="709" w:type="dxa"/>
            <w:noWrap/>
          </w:tcPr>
          <w:p w14:paraId="7DF490E0" w14:textId="0E1016CC" w:rsidR="00A4609D" w:rsidRPr="009D5758" w:rsidRDefault="00A4609D" w:rsidP="00A460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8</w:t>
            </w:r>
          </w:p>
        </w:tc>
        <w:tc>
          <w:tcPr>
            <w:tcW w:w="709" w:type="dxa"/>
            <w:noWrap/>
          </w:tcPr>
          <w:p w14:paraId="2A66DA9D" w14:textId="10BE9422" w:rsidR="00A4609D" w:rsidRPr="009D5758" w:rsidRDefault="00A4609D" w:rsidP="00A4609D">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D5758">
              <w:rPr>
                <w:rFonts w:ascii="Calibri" w:eastAsia="Times New Roman" w:hAnsi="Calibri" w:cs="Calibri"/>
                <w:i/>
                <w:iCs/>
                <w:color w:val="000000"/>
                <w:sz w:val="24"/>
                <w:szCs w:val="24"/>
                <w:lang w:eastAsia="en-GB"/>
              </w:rPr>
              <w:t>1.9</w:t>
            </w:r>
          </w:p>
        </w:tc>
        <w:tc>
          <w:tcPr>
            <w:tcW w:w="5670" w:type="dxa"/>
          </w:tcPr>
          <w:p w14:paraId="3A757A27" w14:textId="77777777" w:rsidR="00A4609D" w:rsidRDefault="00DA0DCE" w:rsidP="00A460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A0DCE">
              <w:rPr>
                <w:rFonts w:cstheme="minorHAnsi"/>
                <w:i/>
                <w:sz w:val="24"/>
                <w:szCs w:val="24"/>
              </w:rPr>
              <w:t>The assurance that your safety is a primary objective</w:t>
            </w:r>
          </w:p>
          <w:p w14:paraId="46DD7401" w14:textId="21C001CB" w:rsidR="00DA0DCE" w:rsidRPr="003325D9" w:rsidRDefault="00C63A52" w:rsidP="00A4609D">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C63A52">
              <w:rPr>
                <w:rFonts w:cstheme="minorHAnsi"/>
                <w:i/>
                <w:sz w:val="24"/>
                <w:szCs w:val="24"/>
              </w:rPr>
              <w:t>Extra exits</w:t>
            </w:r>
          </w:p>
        </w:tc>
      </w:tr>
      <w:tr w:rsidR="00A4609D" w:rsidRPr="003325D9" w14:paraId="3FD86FF5"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CBB2538" w14:textId="7658D007" w:rsidR="00A4609D" w:rsidRPr="009D5758" w:rsidRDefault="00A4609D" w:rsidP="00A4609D">
            <w:pPr>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Misc.</w:t>
            </w:r>
          </w:p>
        </w:tc>
        <w:tc>
          <w:tcPr>
            <w:tcW w:w="709" w:type="dxa"/>
            <w:noWrap/>
          </w:tcPr>
          <w:p w14:paraId="028F951D" w14:textId="0D3A7F15" w:rsidR="00A4609D" w:rsidRPr="009D5758" w:rsidRDefault="00A4609D" w:rsidP="00A460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9D5758">
              <w:rPr>
                <w:rFonts w:ascii="Calibri" w:eastAsia="Times New Roman" w:hAnsi="Calibri" w:cs="Calibri"/>
                <w:color w:val="000000"/>
                <w:sz w:val="24"/>
                <w:szCs w:val="24"/>
                <w:lang w:eastAsia="en-GB"/>
              </w:rPr>
              <w:t>51</w:t>
            </w:r>
          </w:p>
        </w:tc>
        <w:tc>
          <w:tcPr>
            <w:tcW w:w="709" w:type="dxa"/>
            <w:noWrap/>
          </w:tcPr>
          <w:p w14:paraId="59581CC0" w14:textId="0BF97015" w:rsidR="00A4609D" w:rsidRPr="009D5758" w:rsidRDefault="00A4609D" w:rsidP="00A4609D">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D5758">
              <w:rPr>
                <w:rFonts w:ascii="Calibri" w:eastAsia="Times New Roman" w:hAnsi="Calibri" w:cs="Calibri"/>
                <w:i/>
                <w:iCs/>
                <w:color w:val="000000"/>
                <w:sz w:val="24"/>
                <w:szCs w:val="24"/>
                <w:lang w:eastAsia="en-GB"/>
              </w:rPr>
              <w:t>11.8</w:t>
            </w:r>
          </w:p>
        </w:tc>
        <w:tc>
          <w:tcPr>
            <w:tcW w:w="5670" w:type="dxa"/>
          </w:tcPr>
          <w:p w14:paraId="67EDC6DC" w14:textId="77777777" w:rsidR="00A4609D" w:rsidRDefault="00A14EDC" w:rsidP="00A460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A14EDC">
              <w:rPr>
                <w:rFonts w:cstheme="minorHAnsi"/>
                <w:i/>
                <w:sz w:val="24"/>
                <w:szCs w:val="24"/>
              </w:rPr>
              <w:t>Introduce some pride in the job</w:t>
            </w:r>
          </w:p>
          <w:p w14:paraId="2127A8B5" w14:textId="77777777" w:rsidR="00A14EDC" w:rsidRDefault="00523264" w:rsidP="00A460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23264">
              <w:rPr>
                <w:rFonts w:cstheme="minorHAnsi"/>
                <w:i/>
                <w:sz w:val="24"/>
                <w:szCs w:val="24"/>
              </w:rPr>
              <w:t>Women only areas</w:t>
            </w:r>
          </w:p>
          <w:p w14:paraId="27A077C3" w14:textId="77777777" w:rsidR="00523264" w:rsidRDefault="00523264" w:rsidP="00A460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523264">
              <w:rPr>
                <w:rFonts w:cstheme="minorHAnsi"/>
                <w:i/>
                <w:sz w:val="24"/>
                <w:szCs w:val="24"/>
              </w:rPr>
              <w:t>Seat far away the noisy people.</w:t>
            </w:r>
          </w:p>
          <w:p w14:paraId="2453D9D4" w14:textId="2E1FBD05" w:rsidR="00114BEA" w:rsidRPr="003325D9" w:rsidRDefault="00114BEA" w:rsidP="00A4609D">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114BEA">
              <w:rPr>
                <w:rFonts w:cstheme="minorHAnsi"/>
                <w:i/>
                <w:sz w:val="24"/>
                <w:szCs w:val="24"/>
              </w:rPr>
              <w:t>nicer people, nicer physical environment</w:t>
            </w:r>
          </w:p>
        </w:tc>
      </w:tr>
      <w:tr w:rsidR="00EF49F3" w:rsidRPr="003325D9" w14:paraId="1AC5313F" w14:textId="77777777" w:rsidTr="00150AB2">
        <w:trPr>
          <w:cnfStyle w:val="010000000000" w:firstRow="0" w:lastRow="1" w:firstColumn="0" w:lastColumn="0" w:oddVBand="0" w:evenVBand="0" w:oddHBand="0"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291F27B8" w14:textId="308337BC" w:rsidR="00EF49F3" w:rsidRPr="003325D9" w:rsidRDefault="00EF49F3" w:rsidP="00EF49F3">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Total Respondents</w:t>
            </w:r>
          </w:p>
        </w:tc>
        <w:tc>
          <w:tcPr>
            <w:tcW w:w="709" w:type="dxa"/>
            <w:noWrap/>
          </w:tcPr>
          <w:p w14:paraId="2B4382B4" w14:textId="5EAB0033" w:rsidR="00EF49F3" w:rsidRPr="003325D9" w:rsidRDefault="00EF49F3" w:rsidP="00EF49F3">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Pr>
                <w:rFonts w:eastAsia="Times New Roman" w:cstheme="minorHAnsi"/>
                <w:color w:val="000000"/>
                <w:sz w:val="24"/>
                <w:szCs w:val="24"/>
                <w:lang w:eastAsia="en-GB"/>
              </w:rPr>
              <w:t>432</w:t>
            </w:r>
          </w:p>
        </w:tc>
        <w:tc>
          <w:tcPr>
            <w:tcW w:w="709" w:type="dxa"/>
            <w:noWrap/>
          </w:tcPr>
          <w:p w14:paraId="57FA0A75" w14:textId="613380FD" w:rsidR="00EF49F3" w:rsidRPr="003325D9" w:rsidRDefault="00EF49F3" w:rsidP="00EF49F3">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i/>
                <w:color w:val="000000"/>
                <w:sz w:val="24"/>
                <w:szCs w:val="24"/>
                <w:lang w:eastAsia="en-GB"/>
              </w:rPr>
            </w:pPr>
            <w:r>
              <w:rPr>
                <w:rFonts w:eastAsia="Times New Roman" w:cstheme="minorHAnsi"/>
                <w:i/>
                <w:color w:val="000000"/>
                <w:sz w:val="24"/>
                <w:szCs w:val="24"/>
                <w:lang w:eastAsia="en-GB"/>
              </w:rPr>
              <w:t>-</w:t>
            </w:r>
          </w:p>
        </w:tc>
        <w:tc>
          <w:tcPr>
            <w:tcW w:w="5670" w:type="dxa"/>
          </w:tcPr>
          <w:p w14:paraId="2E7006E4" w14:textId="77777777" w:rsidR="00EF49F3" w:rsidRPr="003325D9" w:rsidRDefault="00EF49F3" w:rsidP="00EF49F3">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rFonts w:cstheme="minorHAnsi"/>
                <w:i/>
                <w:sz w:val="24"/>
                <w:szCs w:val="24"/>
              </w:rPr>
            </w:pPr>
          </w:p>
        </w:tc>
      </w:tr>
    </w:tbl>
    <w:p w14:paraId="46A51FCD" w14:textId="68071212" w:rsidR="00222BAB" w:rsidRPr="00BA50FD" w:rsidRDefault="00E80C64"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0743D3F5" w14:textId="77F217DE" w:rsidR="00313503" w:rsidRPr="00EF3A36" w:rsidRDefault="00313503" w:rsidP="00313503">
      <w:pPr>
        <w:rPr>
          <w:b/>
          <w:bCs/>
          <w:sz w:val="24"/>
          <w:szCs w:val="24"/>
        </w:rPr>
      </w:pPr>
      <w:r>
        <w:rPr>
          <w:b/>
          <w:bCs/>
          <w:sz w:val="24"/>
          <w:szCs w:val="24"/>
        </w:rPr>
        <w:lastRenderedPageBreak/>
        <w:t>When Cycling</w:t>
      </w:r>
    </w:p>
    <w:tbl>
      <w:tblPr>
        <w:tblStyle w:val="GridTable5Dark-Accent6"/>
        <w:tblW w:w="9606" w:type="dxa"/>
        <w:tblLook w:val="04E0" w:firstRow="1" w:lastRow="1" w:firstColumn="1" w:lastColumn="0" w:noHBand="0" w:noVBand="1"/>
      </w:tblPr>
      <w:tblGrid>
        <w:gridCol w:w="2518"/>
        <w:gridCol w:w="709"/>
        <w:gridCol w:w="709"/>
        <w:gridCol w:w="5670"/>
      </w:tblGrid>
      <w:tr w:rsidR="00415644" w:rsidRPr="003325D9" w14:paraId="5F2B8ED7" w14:textId="77777777" w:rsidTr="00150AB2">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518" w:type="dxa"/>
            <w:hideMark/>
          </w:tcPr>
          <w:p w14:paraId="6546FC5E" w14:textId="77777777" w:rsidR="00415644" w:rsidRPr="003325D9" w:rsidRDefault="00415644" w:rsidP="00150AB2">
            <w:pPr>
              <w:rPr>
                <w:rFonts w:eastAsia="Times New Roman" w:cstheme="minorHAnsi"/>
                <w:sz w:val="24"/>
                <w:szCs w:val="24"/>
                <w:lang w:eastAsia="en-GB"/>
              </w:rPr>
            </w:pPr>
            <w:r w:rsidRPr="003325D9">
              <w:rPr>
                <w:rFonts w:eastAsia="Times New Roman" w:cstheme="minorHAnsi"/>
                <w:sz w:val="24"/>
                <w:szCs w:val="24"/>
                <w:lang w:eastAsia="en-GB"/>
              </w:rPr>
              <w:t>Theme</w:t>
            </w:r>
          </w:p>
        </w:tc>
        <w:tc>
          <w:tcPr>
            <w:tcW w:w="709" w:type="dxa"/>
            <w:noWrap/>
            <w:hideMark/>
          </w:tcPr>
          <w:p w14:paraId="6F4C9F34" w14:textId="77777777" w:rsidR="00415644" w:rsidRPr="003325D9" w:rsidRDefault="00415644"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No.</w:t>
            </w:r>
          </w:p>
        </w:tc>
        <w:tc>
          <w:tcPr>
            <w:tcW w:w="709" w:type="dxa"/>
            <w:noWrap/>
            <w:hideMark/>
          </w:tcPr>
          <w:p w14:paraId="69846DCC" w14:textId="77777777" w:rsidR="00415644" w:rsidRPr="003325D9" w:rsidRDefault="00415644"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i/>
                <w:sz w:val="24"/>
                <w:szCs w:val="24"/>
                <w:lang w:eastAsia="en-GB"/>
              </w:rPr>
            </w:pPr>
            <w:r w:rsidRPr="003325D9">
              <w:rPr>
                <w:rFonts w:eastAsia="Times New Roman" w:cstheme="minorHAnsi"/>
                <w:i/>
                <w:sz w:val="24"/>
                <w:szCs w:val="24"/>
                <w:lang w:eastAsia="en-GB"/>
              </w:rPr>
              <w:t>%</w:t>
            </w:r>
          </w:p>
        </w:tc>
        <w:tc>
          <w:tcPr>
            <w:tcW w:w="5670" w:type="dxa"/>
            <w:noWrap/>
            <w:hideMark/>
          </w:tcPr>
          <w:p w14:paraId="18751822" w14:textId="77777777" w:rsidR="00415644" w:rsidRPr="003325D9" w:rsidRDefault="00415644"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3325D9">
              <w:rPr>
                <w:rFonts w:eastAsia="Times New Roman" w:cstheme="minorHAnsi"/>
                <w:sz w:val="24"/>
                <w:szCs w:val="24"/>
                <w:lang w:eastAsia="en-GB"/>
              </w:rPr>
              <w:t>Example Comments</w:t>
            </w:r>
          </w:p>
        </w:tc>
      </w:tr>
      <w:tr w:rsidR="00415644" w:rsidRPr="003325D9" w14:paraId="6E452704"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2513BAAE" w14:textId="7F35D8FF" w:rsidR="00415644" w:rsidRPr="003325D9" w:rsidRDefault="009C6198" w:rsidP="00150AB2">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Improved Cycling Infrastructure</w:t>
            </w:r>
          </w:p>
        </w:tc>
        <w:tc>
          <w:tcPr>
            <w:tcW w:w="709" w:type="dxa"/>
            <w:noWrap/>
          </w:tcPr>
          <w:p w14:paraId="00ED6042" w14:textId="14BF1175" w:rsidR="00415644" w:rsidRPr="003325D9" w:rsidRDefault="009C6198"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272</w:t>
            </w:r>
          </w:p>
        </w:tc>
        <w:tc>
          <w:tcPr>
            <w:tcW w:w="709" w:type="dxa"/>
            <w:noWrap/>
          </w:tcPr>
          <w:p w14:paraId="2D927C8D" w14:textId="51C289F7" w:rsidR="00415644" w:rsidRPr="003325D9" w:rsidRDefault="009C6198"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C63B85">
              <w:rPr>
                <w:rFonts w:eastAsia="Times New Roman" w:cstheme="minorHAnsi"/>
                <w:i/>
                <w:iCs/>
                <w:color w:val="000000"/>
                <w:sz w:val="24"/>
                <w:szCs w:val="24"/>
                <w:lang w:eastAsia="en-GB"/>
              </w:rPr>
              <w:t>46.5</w:t>
            </w:r>
          </w:p>
        </w:tc>
        <w:tc>
          <w:tcPr>
            <w:tcW w:w="5670" w:type="dxa"/>
          </w:tcPr>
          <w:p w14:paraId="67651C10" w14:textId="77777777" w:rsidR="009C6198" w:rsidRDefault="003D078F" w:rsidP="009C619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D078F">
              <w:rPr>
                <w:rFonts w:cstheme="minorHAnsi"/>
                <w:i/>
                <w:sz w:val="24"/>
                <w:szCs w:val="24"/>
              </w:rPr>
              <w:t>Segregated cycle lanes, cycle first traffic lights</w:t>
            </w:r>
          </w:p>
          <w:p w14:paraId="106DA59C" w14:textId="77777777" w:rsidR="003D078F" w:rsidRDefault="003D078F" w:rsidP="009C619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D078F">
              <w:rPr>
                <w:rFonts w:cstheme="minorHAnsi"/>
                <w:i/>
                <w:sz w:val="24"/>
                <w:szCs w:val="24"/>
              </w:rPr>
              <w:t>Better route design and investment</w:t>
            </w:r>
          </w:p>
          <w:p w14:paraId="1D7D6C00" w14:textId="77777777" w:rsidR="003D078F" w:rsidRDefault="003D078F" w:rsidP="009C619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D078F">
              <w:rPr>
                <w:rFonts w:cstheme="minorHAnsi"/>
                <w:i/>
                <w:sz w:val="24"/>
                <w:szCs w:val="24"/>
              </w:rPr>
              <w:t>Separate path for bikes from walkers and dog walkers needed.</w:t>
            </w:r>
          </w:p>
          <w:p w14:paraId="19F4181F" w14:textId="77777777" w:rsidR="003D078F" w:rsidRDefault="00D27722" w:rsidP="009C619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27722">
              <w:rPr>
                <w:rFonts w:cstheme="minorHAnsi"/>
                <w:i/>
                <w:sz w:val="24"/>
                <w:szCs w:val="24"/>
              </w:rPr>
              <w:t>Better lighting</w:t>
            </w:r>
          </w:p>
          <w:p w14:paraId="67C0E604" w14:textId="34F474BC" w:rsidR="00415644" w:rsidRPr="003325D9" w:rsidRDefault="00D27722"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D27722">
              <w:rPr>
                <w:rFonts w:cstheme="minorHAnsi"/>
                <w:i/>
                <w:sz w:val="24"/>
                <w:szCs w:val="24"/>
              </w:rPr>
              <w:t>An indoor bike storage facility in the city centre to keep my bike safe from theft.</w:t>
            </w:r>
          </w:p>
        </w:tc>
      </w:tr>
      <w:tr w:rsidR="009C6198" w:rsidRPr="003325D9" w14:paraId="03553406"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4BEFA45C" w14:textId="63DAC44D" w:rsidR="009C6198" w:rsidRPr="00C63B85" w:rsidRDefault="009C6198" w:rsidP="009C6198">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Policing</w:t>
            </w:r>
            <w:r>
              <w:rPr>
                <w:rFonts w:eastAsia="Times New Roman" w:cstheme="minorHAnsi"/>
                <w:color w:val="000000"/>
                <w:sz w:val="24"/>
                <w:szCs w:val="24"/>
                <w:lang w:eastAsia="en-GB"/>
              </w:rPr>
              <w:t xml:space="preserve"> </w:t>
            </w:r>
            <w:r w:rsidRPr="00C63B85">
              <w:rPr>
                <w:rFonts w:eastAsia="Times New Roman" w:cstheme="minorHAnsi"/>
                <w:color w:val="000000"/>
                <w:sz w:val="24"/>
                <w:szCs w:val="24"/>
                <w:lang w:eastAsia="en-GB"/>
              </w:rPr>
              <w:t>/</w:t>
            </w:r>
            <w:r>
              <w:rPr>
                <w:rFonts w:eastAsia="Times New Roman" w:cstheme="minorHAnsi"/>
                <w:color w:val="000000"/>
                <w:sz w:val="24"/>
                <w:szCs w:val="24"/>
                <w:lang w:eastAsia="en-GB"/>
              </w:rPr>
              <w:t xml:space="preserve"> </w:t>
            </w:r>
            <w:r w:rsidRPr="00C63B85">
              <w:rPr>
                <w:rFonts w:eastAsia="Times New Roman" w:cstheme="minorHAnsi"/>
                <w:color w:val="000000"/>
                <w:sz w:val="24"/>
                <w:szCs w:val="24"/>
                <w:lang w:eastAsia="en-GB"/>
              </w:rPr>
              <w:t>Enforcement</w:t>
            </w:r>
          </w:p>
        </w:tc>
        <w:tc>
          <w:tcPr>
            <w:tcW w:w="709" w:type="dxa"/>
            <w:noWrap/>
          </w:tcPr>
          <w:p w14:paraId="43812A00" w14:textId="1F191C36" w:rsidR="009C6198" w:rsidRPr="00C63B85" w:rsidRDefault="009C6198" w:rsidP="009C6198">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144</w:t>
            </w:r>
          </w:p>
        </w:tc>
        <w:tc>
          <w:tcPr>
            <w:tcW w:w="709" w:type="dxa"/>
            <w:noWrap/>
          </w:tcPr>
          <w:p w14:paraId="4D350DE7" w14:textId="5B598F9D" w:rsidR="009C6198" w:rsidRPr="00C63B85" w:rsidRDefault="009C6198" w:rsidP="009C6198">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24.6</w:t>
            </w:r>
          </w:p>
        </w:tc>
        <w:tc>
          <w:tcPr>
            <w:tcW w:w="5670" w:type="dxa"/>
          </w:tcPr>
          <w:p w14:paraId="16ED7E66" w14:textId="15193D04" w:rsidR="009C6198" w:rsidRDefault="002C7B3A" w:rsidP="009C619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2C7B3A">
              <w:rPr>
                <w:rFonts w:cstheme="minorHAnsi"/>
                <w:i/>
                <w:sz w:val="24"/>
                <w:szCs w:val="24"/>
              </w:rPr>
              <w:t>act on unsafe drivers, electric bikes which ignore road signs and traffic lights. enforce ban on scooters on the roads</w:t>
            </w:r>
          </w:p>
          <w:p w14:paraId="0AE1360A" w14:textId="01390FDF" w:rsidR="002C7B3A" w:rsidRDefault="006F744E" w:rsidP="009C619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F744E">
              <w:rPr>
                <w:rFonts w:cstheme="minorHAnsi"/>
                <w:i/>
                <w:sz w:val="24"/>
                <w:szCs w:val="24"/>
              </w:rPr>
              <w:t xml:space="preserve">Enforcement of all the illegal </w:t>
            </w:r>
            <w:r w:rsidR="00B61ED0" w:rsidRPr="006F744E">
              <w:rPr>
                <w:rFonts w:cstheme="minorHAnsi"/>
                <w:i/>
                <w:sz w:val="24"/>
                <w:szCs w:val="24"/>
              </w:rPr>
              <w:t>delivery riders</w:t>
            </w:r>
            <w:r w:rsidRPr="006F744E">
              <w:rPr>
                <w:rFonts w:cstheme="minorHAnsi"/>
                <w:i/>
                <w:sz w:val="24"/>
                <w:szCs w:val="24"/>
              </w:rPr>
              <w:t xml:space="preserve"> who use electric bikes and ride so dangerously</w:t>
            </w:r>
          </w:p>
          <w:p w14:paraId="677D8449" w14:textId="77777777" w:rsidR="006F744E" w:rsidRDefault="006F744E" w:rsidP="009C619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F744E">
              <w:rPr>
                <w:rFonts w:cstheme="minorHAnsi"/>
                <w:i/>
                <w:sz w:val="24"/>
                <w:szCs w:val="24"/>
              </w:rPr>
              <w:t>Make sure everyone adheres to highway code.</w:t>
            </w:r>
          </w:p>
          <w:p w14:paraId="076330D6" w14:textId="51ACE466" w:rsidR="006F744E" w:rsidRPr="003325D9" w:rsidRDefault="00B61ED0" w:rsidP="009C619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B61ED0">
              <w:rPr>
                <w:rFonts w:cstheme="minorHAnsi"/>
                <w:i/>
                <w:sz w:val="24"/>
                <w:szCs w:val="24"/>
              </w:rPr>
              <w:t>Undercover professional cyclists/officers</w:t>
            </w:r>
          </w:p>
        </w:tc>
      </w:tr>
      <w:tr w:rsidR="009C6198" w:rsidRPr="003325D9" w14:paraId="181F08B9"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59524BC8" w14:textId="218AEC7D" w:rsidR="009C6198" w:rsidRPr="00C63B85" w:rsidRDefault="009C6198" w:rsidP="009C6198">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Improved Road Infrastructure</w:t>
            </w:r>
          </w:p>
        </w:tc>
        <w:tc>
          <w:tcPr>
            <w:tcW w:w="709" w:type="dxa"/>
            <w:noWrap/>
          </w:tcPr>
          <w:p w14:paraId="45322846" w14:textId="34463F4C" w:rsidR="009C6198" w:rsidRPr="00C63B85" w:rsidRDefault="009C6198" w:rsidP="009C6198">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63</w:t>
            </w:r>
          </w:p>
        </w:tc>
        <w:tc>
          <w:tcPr>
            <w:tcW w:w="709" w:type="dxa"/>
            <w:noWrap/>
          </w:tcPr>
          <w:p w14:paraId="303FDF7F" w14:textId="3D2E8A51" w:rsidR="009C6198" w:rsidRPr="00C63B85" w:rsidRDefault="009C6198" w:rsidP="009C6198">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10.8</w:t>
            </w:r>
          </w:p>
        </w:tc>
        <w:tc>
          <w:tcPr>
            <w:tcW w:w="5670" w:type="dxa"/>
          </w:tcPr>
          <w:p w14:paraId="17A3F36E" w14:textId="77777777" w:rsidR="009C6198" w:rsidRDefault="005F65D9" w:rsidP="009C619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F65D9">
              <w:rPr>
                <w:rFonts w:cstheme="minorHAnsi"/>
                <w:i/>
                <w:sz w:val="24"/>
                <w:szCs w:val="24"/>
              </w:rPr>
              <w:t>Improve the road surfaces across the city - not every community has cycle lanes</w:t>
            </w:r>
          </w:p>
          <w:p w14:paraId="0383D50F" w14:textId="77777777" w:rsidR="005F65D9" w:rsidRDefault="002652D8" w:rsidP="009C619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652D8">
              <w:rPr>
                <w:rFonts w:cstheme="minorHAnsi"/>
                <w:i/>
                <w:sz w:val="24"/>
                <w:szCs w:val="24"/>
              </w:rPr>
              <w:t>Put a lane each side of the road, so you travel WITH other traffic, remove floating bus stops, where people often walk into your path.</w:t>
            </w:r>
          </w:p>
          <w:p w14:paraId="1D6DCB5A" w14:textId="2ECF588A" w:rsidR="002652D8" w:rsidRPr="003325D9" w:rsidRDefault="002652D8" w:rsidP="009C619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652D8">
              <w:rPr>
                <w:rFonts w:cstheme="minorHAnsi"/>
                <w:i/>
                <w:sz w:val="24"/>
                <w:szCs w:val="24"/>
              </w:rPr>
              <w:t>Be more proactive about maintaining the road surface and keeping drains in working order so that there is less water on the road surface.</w:t>
            </w:r>
          </w:p>
        </w:tc>
      </w:tr>
      <w:tr w:rsidR="00787999" w:rsidRPr="003325D9" w14:paraId="2A11A9D6"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BBAFD37" w14:textId="3FFBAEFC" w:rsidR="00787999" w:rsidRPr="00C63B85" w:rsidRDefault="00787999" w:rsidP="00787999">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Education / Guidance</w:t>
            </w:r>
          </w:p>
        </w:tc>
        <w:tc>
          <w:tcPr>
            <w:tcW w:w="709" w:type="dxa"/>
            <w:noWrap/>
          </w:tcPr>
          <w:p w14:paraId="7F911E7D" w14:textId="7880A2BC" w:rsidR="00787999" w:rsidRPr="00C63B85" w:rsidRDefault="00787999" w:rsidP="00787999">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46</w:t>
            </w:r>
          </w:p>
        </w:tc>
        <w:tc>
          <w:tcPr>
            <w:tcW w:w="709" w:type="dxa"/>
            <w:noWrap/>
          </w:tcPr>
          <w:p w14:paraId="7D4B96D2" w14:textId="10005BB5" w:rsidR="00787999" w:rsidRPr="00C63B85" w:rsidRDefault="00787999" w:rsidP="00787999">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7.9</w:t>
            </w:r>
          </w:p>
        </w:tc>
        <w:tc>
          <w:tcPr>
            <w:tcW w:w="5670" w:type="dxa"/>
          </w:tcPr>
          <w:p w14:paraId="3E980351" w14:textId="77777777" w:rsidR="00787999" w:rsidRDefault="007E48DF" w:rsidP="0078799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E48DF">
              <w:rPr>
                <w:rFonts w:cstheme="minorHAnsi"/>
                <w:i/>
                <w:sz w:val="24"/>
                <w:szCs w:val="24"/>
              </w:rPr>
              <w:t>Educate or monitor cyclists</w:t>
            </w:r>
          </w:p>
          <w:p w14:paraId="57E5E867" w14:textId="1B189F12" w:rsidR="007E48DF" w:rsidRPr="003325D9" w:rsidRDefault="00690E1D" w:rsidP="00787999">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690E1D">
              <w:rPr>
                <w:rFonts w:cstheme="minorHAnsi"/>
                <w:i/>
                <w:sz w:val="24"/>
                <w:szCs w:val="24"/>
              </w:rPr>
              <w:t>better signage, more public awareness, safety campaigns, maybe education in schools. The infrastructure just isn't there and the cycling lanes take away so much from people already struggling</w:t>
            </w:r>
          </w:p>
        </w:tc>
      </w:tr>
      <w:tr w:rsidR="00AA5B64" w:rsidRPr="003325D9" w14:paraId="0C004387"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15522A21" w14:textId="7CE31A97" w:rsidR="00AA5B64" w:rsidRPr="00C63B85" w:rsidRDefault="00AA5B64" w:rsidP="00AA5B64">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Nothing</w:t>
            </w:r>
          </w:p>
        </w:tc>
        <w:tc>
          <w:tcPr>
            <w:tcW w:w="709" w:type="dxa"/>
            <w:noWrap/>
          </w:tcPr>
          <w:p w14:paraId="0C26FD1F" w14:textId="086F6330" w:rsidR="00AA5B64" w:rsidRPr="00C63B85" w:rsidRDefault="00AA5B64" w:rsidP="00AA5B64">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37</w:t>
            </w:r>
          </w:p>
        </w:tc>
        <w:tc>
          <w:tcPr>
            <w:tcW w:w="709" w:type="dxa"/>
            <w:noWrap/>
          </w:tcPr>
          <w:p w14:paraId="4EC94C87" w14:textId="43EC76A5" w:rsidR="00AA5B64" w:rsidRPr="00C63B85" w:rsidRDefault="00AA5B64" w:rsidP="00AA5B64">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6.3</w:t>
            </w:r>
          </w:p>
        </w:tc>
        <w:tc>
          <w:tcPr>
            <w:tcW w:w="5670" w:type="dxa"/>
          </w:tcPr>
          <w:p w14:paraId="2EA79E07" w14:textId="564241B8" w:rsidR="00325518" w:rsidRDefault="00325518" w:rsidP="00AA5B6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325518">
              <w:rPr>
                <w:rFonts w:cstheme="minorHAnsi"/>
                <w:i/>
                <w:sz w:val="24"/>
                <w:szCs w:val="24"/>
              </w:rPr>
              <w:t>Nothing; the vulnerability is inherent in this activity.</w:t>
            </w:r>
          </w:p>
          <w:p w14:paraId="1B89AEB6" w14:textId="7FBDC7D1" w:rsidR="00AA5B64" w:rsidRPr="003325D9" w:rsidRDefault="00325518" w:rsidP="00AA5B6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proofErr w:type="gramStart"/>
            <w:r w:rsidRPr="00325518">
              <w:rPr>
                <w:rFonts w:cstheme="minorHAnsi"/>
                <w:i/>
                <w:sz w:val="24"/>
                <w:szCs w:val="24"/>
              </w:rPr>
              <w:t>Nothing</w:t>
            </w:r>
            <w:proofErr w:type="gramEnd"/>
            <w:r w:rsidRPr="00325518">
              <w:rPr>
                <w:rFonts w:cstheme="minorHAnsi"/>
                <w:i/>
                <w:sz w:val="24"/>
                <w:szCs w:val="24"/>
              </w:rPr>
              <w:t xml:space="preserve"> I think. Cycling is not the best form of transport for me anyway</w:t>
            </w:r>
          </w:p>
        </w:tc>
      </w:tr>
      <w:tr w:rsidR="00AA5B64" w:rsidRPr="003325D9" w14:paraId="084EE2C7"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1B82BE68" w14:textId="69C3F92F" w:rsidR="00AA5B64" w:rsidRPr="00C63B85" w:rsidRDefault="00AA5B64" w:rsidP="00AA5B64">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Don't Currently Cycle / at night</w:t>
            </w:r>
          </w:p>
        </w:tc>
        <w:tc>
          <w:tcPr>
            <w:tcW w:w="709" w:type="dxa"/>
            <w:noWrap/>
          </w:tcPr>
          <w:p w14:paraId="01CF5C86" w14:textId="5D61042A" w:rsidR="00AA5B64" w:rsidRPr="00C63B85" w:rsidRDefault="00AA5B64" w:rsidP="00AA5B64">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33</w:t>
            </w:r>
          </w:p>
        </w:tc>
        <w:tc>
          <w:tcPr>
            <w:tcW w:w="709" w:type="dxa"/>
            <w:noWrap/>
          </w:tcPr>
          <w:p w14:paraId="0B1D31C3" w14:textId="229F3652" w:rsidR="00AA5B64" w:rsidRPr="00C63B85" w:rsidRDefault="00AA5B64" w:rsidP="00AA5B64">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5.6</w:t>
            </w:r>
          </w:p>
        </w:tc>
        <w:tc>
          <w:tcPr>
            <w:tcW w:w="5670" w:type="dxa"/>
          </w:tcPr>
          <w:p w14:paraId="18414ACB" w14:textId="77777777" w:rsidR="00AA5B64" w:rsidRDefault="0072150D" w:rsidP="00AA5B6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72150D">
              <w:rPr>
                <w:rFonts w:cstheme="minorHAnsi"/>
                <w:i/>
                <w:sz w:val="24"/>
                <w:szCs w:val="24"/>
              </w:rPr>
              <w:t>I have stopped cycling because of the unpleasant experience</w:t>
            </w:r>
          </w:p>
          <w:p w14:paraId="7A0AB857" w14:textId="6BA6D315" w:rsidR="0072150D" w:rsidRPr="003325D9" w:rsidRDefault="00430495" w:rsidP="00AA5B64">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430495">
              <w:rPr>
                <w:rFonts w:cstheme="minorHAnsi"/>
                <w:i/>
                <w:sz w:val="24"/>
                <w:szCs w:val="24"/>
              </w:rPr>
              <w:t>I don't ride at night</w:t>
            </w:r>
          </w:p>
        </w:tc>
      </w:tr>
      <w:tr w:rsidR="00AA5B64" w:rsidRPr="003325D9" w14:paraId="69FE01D5"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56458437" w14:textId="619ABE88" w:rsidR="00AA5B64" w:rsidRPr="00C63B85" w:rsidRDefault="00AA5B64" w:rsidP="00AA5B64">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Don't know</w:t>
            </w:r>
          </w:p>
        </w:tc>
        <w:tc>
          <w:tcPr>
            <w:tcW w:w="709" w:type="dxa"/>
            <w:noWrap/>
          </w:tcPr>
          <w:p w14:paraId="43EE0A05" w14:textId="6646EF6C" w:rsidR="00AA5B64" w:rsidRPr="00C63B85" w:rsidRDefault="00AA5B64" w:rsidP="00AA5B64">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30</w:t>
            </w:r>
          </w:p>
        </w:tc>
        <w:tc>
          <w:tcPr>
            <w:tcW w:w="709" w:type="dxa"/>
            <w:noWrap/>
          </w:tcPr>
          <w:p w14:paraId="1E034C11" w14:textId="35A0C98E" w:rsidR="00AA5B64" w:rsidRPr="00C63B85" w:rsidRDefault="00AA5B64" w:rsidP="00AA5B64">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5.1</w:t>
            </w:r>
          </w:p>
        </w:tc>
        <w:tc>
          <w:tcPr>
            <w:tcW w:w="5670" w:type="dxa"/>
          </w:tcPr>
          <w:p w14:paraId="3AB92AF6" w14:textId="77777777" w:rsidR="00AA5B64" w:rsidRDefault="00801D61" w:rsidP="00AA5B6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01D61">
              <w:rPr>
                <w:rFonts w:cstheme="minorHAnsi"/>
                <w:i/>
                <w:sz w:val="24"/>
                <w:szCs w:val="24"/>
              </w:rPr>
              <w:t>Not sure</w:t>
            </w:r>
          </w:p>
          <w:p w14:paraId="7F89F161" w14:textId="1C6D8022" w:rsidR="00801D61" w:rsidRPr="003325D9" w:rsidRDefault="00801D61" w:rsidP="00AA5B64">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801D61">
              <w:rPr>
                <w:rFonts w:cstheme="minorHAnsi"/>
                <w:i/>
                <w:sz w:val="24"/>
                <w:szCs w:val="24"/>
              </w:rPr>
              <w:t>Don't know</w:t>
            </w:r>
          </w:p>
        </w:tc>
      </w:tr>
      <w:tr w:rsidR="00B83528" w:rsidRPr="003325D9" w14:paraId="6894EDCC"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0C1D21F4" w14:textId="629ED6F4" w:rsidR="00B83528" w:rsidRPr="00C63B85" w:rsidRDefault="00B83528" w:rsidP="00B83528">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Less Traffic on Roads</w:t>
            </w:r>
          </w:p>
        </w:tc>
        <w:tc>
          <w:tcPr>
            <w:tcW w:w="709" w:type="dxa"/>
            <w:noWrap/>
          </w:tcPr>
          <w:p w14:paraId="54AC4191" w14:textId="002EAC20" w:rsidR="00B83528" w:rsidRPr="00C63B85" w:rsidRDefault="00B83528" w:rsidP="00B83528">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25</w:t>
            </w:r>
          </w:p>
        </w:tc>
        <w:tc>
          <w:tcPr>
            <w:tcW w:w="709" w:type="dxa"/>
            <w:noWrap/>
          </w:tcPr>
          <w:p w14:paraId="6F5C43C9" w14:textId="601F0EE0" w:rsidR="00B83528" w:rsidRPr="00C63B85" w:rsidRDefault="00B83528" w:rsidP="00B83528">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4.3</w:t>
            </w:r>
          </w:p>
        </w:tc>
        <w:tc>
          <w:tcPr>
            <w:tcW w:w="5670" w:type="dxa"/>
          </w:tcPr>
          <w:p w14:paraId="1A9E1786" w14:textId="77777777" w:rsidR="00B83528" w:rsidRDefault="008237A8" w:rsidP="00B8352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8237A8">
              <w:rPr>
                <w:rFonts w:cstheme="minorHAnsi"/>
                <w:i/>
                <w:sz w:val="24"/>
                <w:szCs w:val="24"/>
              </w:rPr>
              <w:t>Fewer drivers on the road.</w:t>
            </w:r>
          </w:p>
          <w:p w14:paraId="41A16B0F" w14:textId="5C5EFAE4" w:rsidR="008237A8" w:rsidRPr="003325D9" w:rsidRDefault="008237A8" w:rsidP="00B83528">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8237A8">
              <w:rPr>
                <w:rFonts w:cstheme="minorHAnsi"/>
                <w:i/>
                <w:sz w:val="24"/>
                <w:szCs w:val="24"/>
              </w:rPr>
              <w:t>Ban cars in the city centre!</w:t>
            </w:r>
          </w:p>
        </w:tc>
      </w:tr>
      <w:tr w:rsidR="00B83528" w:rsidRPr="003325D9" w14:paraId="03647149"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48FA6CB1" w14:textId="02D93A57" w:rsidR="00B83528" w:rsidRPr="00C63B85" w:rsidRDefault="00B83528" w:rsidP="00B83528">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Speed Limits</w:t>
            </w:r>
            <w:r w:rsidR="00D30423" w:rsidRPr="00C63B85">
              <w:rPr>
                <w:rFonts w:eastAsia="Times New Roman" w:cstheme="minorHAnsi"/>
                <w:color w:val="000000"/>
                <w:sz w:val="24"/>
                <w:szCs w:val="24"/>
                <w:lang w:eastAsia="en-GB"/>
              </w:rPr>
              <w:t xml:space="preserve"> </w:t>
            </w:r>
          </w:p>
        </w:tc>
        <w:tc>
          <w:tcPr>
            <w:tcW w:w="709" w:type="dxa"/>
            <w:noWrap/>
          </w:tcPr>
          <w:p w14:paraId="4A28B132" w14:textId="35DFC8C2" w:rsidR="00B83528" w:rsidRPr="00C63B85" w:rsidRDefault="00B83528" w:rsidP="00B83528">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14</w:t>
            </w:r>
          </w:p>
        </w:tc>
        <w:tc>
          <w:tcPr>
            <w:tcW w:w="709" w:type="dxa"/>
            <w:noWrap/>
          </w:tcPr>
          <w:p w14:paraId="16229E6A" w14:textId="2D5D12C1" w:rsidR="00B83528" w:rsidRPr="00C63B85" w:rsidRDefault="00B83528" w:rsidP="00B83528">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2.4</w:t>
            </w:r>
          </w:p>
        </w:tc>
        <w:tc>
          <w:tcPr>
            <w:tcW w:w="5670" w:type="dxa"/>
          </w:tcPr>
          <w:p w14:paraId="09BE0A4A" w14:textId="77777777" w:rsidR="00B83528" w:rsidRDefault="00520A30" w:rsidP="00B8352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520A30">
              <w:rPr>
                <w:rFonts w:cstheme="minorHAnsi"/>
                <w:i/>
                <w:sz w:val="24"/>
                <w:szCs w:val="24"/>
              </w:rPr>
              <w:t xml:space="preserve">Slower cars, vans and illegally fast </w:t>
            </w:r>
            <w:proofErr w:type="spellStart"/>
            <w:r w:rsidRPr="00520A30">
              <w:rPr>
                <w:rFonts w:cstheme="minorHAnsi"/>
                <w:i/>
                <w:sz w:val="24"/>
                <w:szCs w:val="24"/>
              </w:rPr>
              <w:t>ebikes</w:t>
            </w:r>
            <w:proofErr w:type="spellEnd"/>
          </w:p>
          <w:p w14:paraId="4923F46A" w14:textId="2BCB89B2" w:rsidR="00520A30" w:rsidRPr="003325D9" w:rsidRDefault="00050A7A" w:rsidP="00B83528">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050A7A">
              <w:rPr>
                <w:rFonts w:cstheme="minorHAnsi"/>
                <w:i/>
                <w:sz w:val="24"/>
                <w:szCs w:val="24"/>
              </w:rPr>
              <w:t>speed limit enforcement</w:t>
            </w:r>
          </w:p>
        </w:tc>
      </w:tr>
      <w:tr w:rsidR="00D30423" w:rsidRPr="003325D9" w14:paraId="74B17B69"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A3FB93C" w14:textId="629FC745" w:rsidR="00D30423" w:rsidRPr="00C63B85" w:rsidRDefault="00D30423" w:rsidP="00D30423">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lastRenderedPageBreak/>
              <w:t>Reduce Crime</w:t>
            </w:r>
          </w:p>
        </w:tc>
        <w:tc>
          <w:tcPr>
            <w:tcW w:w="709" w:type="dxa"/>
            <w:noWrap/>
          </w:tcPr>
          <w:p w14:paraId="29B2334D" w14:textId="3FCD6DE5" w:rsidR="00D30423" w:rsidRPr="00C63B85" w:rsidRDefault="00D30423" w:rsidP="00D30423">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13</w:t>
            </w:r>
          </w:p>
        </w:tc>
        <w:tc>
          <w:tcPr>
            <w:tcW w:w="709" w:type="dxa"/>
            <w:noWrap/>
          </w:tcPr>
          <w:p w14:paraId="3466D828" w14:textId="2EFFB185" w:rsidR="00D30423" w:rsidRPr="00C63B85" w:rsidRDefault="00D30423" w:rsidP="00D30423">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2.2</w:t>
            </w:r>
          </w:p>
        </w:tc>
        <w:tc>
          <w:tcPr>
            <w:tcW w:w="5670" w:type="dxa"/>
          </w:tcPr>
          <w:p w14:paraId="4C951915" w14:textId="77777777" w:rsidR="00D30423" w:rsidRDefault="00D855B4" w:rsidP="00D3042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D855B4">
              <w:rPr>
                <w:rFonts w:cstheme="minorHAnsi"/>
                <w:i/>
                <w:sz w:val="24"/>
                <w:szCs w:val="24"/>
              </w:rPr>
              <w:t>No one with weapons trying to steal my bike</w:t>
            </w:r>
          </w:p>
          <w:p w14:paraId="687F3F6F" w14:textId="416E0631" w:rsidR="00D855B4" w:rsidRPr="003325D9" w:rsidRDefault="00D855B4" w:rsidP="00D3042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D855B4">
              <w:rPr>
                <w:rFonts w:cstheme="minorHAnsi"/>
                <w:i/>
                <w:sz w:val="24"/>
                <w:szCs w:val="24"/>
              </w:rPr>
              <w:t>Lower crime rates</w:t>
            </w:r>
          </w:p>
        </w:tc>
      </w:tr>
      <w:tr w:rsidR="00D30423" w:rsidRPr="003325D9" w14:paraId="54D6E909"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7E5CA7C7" w14:textId="4A6D556A" w:rsidR="00D30423" w:rsidRPr="00C63B85" w:rsidRDefault="00D30423" w:rsidP="00D30423">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Remove Cycle Lanes / Ban Bikes / Money Should be Spent Elsewhere</w:t>
            </w:r>
          </w:p>
        </w:tc>
        <w:tc>
          <w:tcPr>
            <w:tcW w:w="709" w:type="dxa"/>
            <w:noWrap/>
          </w:tcPr>
          <w:p w14:paraId="439D7CD2" w14:textId="27AC32D2" w:rsidR="00D30423" w:rsidRPr="00C63B85" w:rsidRDefault="00D30423" w:rsidP="00D30423">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12</w:t>
            </w:r>
          </w:p>
        </w:tc>
        <w:tc>
          <w:tcPr>
            <w:tcW w:w="709" w:type="dxa"/>
            <w:noWrap/>
          </w:tcPr>
          <w:p w14:paraId="0BCA6420" w14:textId="4DAD03AB" w:rsidR="00D30423" w:rsidRPr="00C63B85" w:rsidRDefault="00D30423" w:rsidP="00D30423">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2.1</w:t>
            </w:r>
          </w:p>
        </w:tc>
        <w:tc>
          <w:tcPr>
            <w:tcW w:w="5670" w:type="dxa"/>
          </w:tcPr>
          <w:p w14:paraId="20C3DDE8" w14:textId="77777777" w:rsidR="00D30423" w:rsidRDefault="00C93517" w:rsidP="00D3042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C93517">
              <w:rPr>
                <w:rFonts w:cstheme="minorHAnsi"/>
                <w:i/>
                <w:sz w:val="24"/>
                <w:szCs w:val="24"/>
              </w:rPr>
              <w:t>Please no more cycling lanes! All our money has gone on cycling lanes</w:t>
            </w:r>
          </w:p>
          <w:p w14:paraId="6E6FDF50" w14:textId="7C5AF338" w:rsidR="00C93517" w:rsidRPr="003325D9" w:rsidRDefault="00CC5A46" w:rsidP="00D3042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CC5A46">
              <w:rPr>
                <w:rFonts w:cstheme="minorHAnsi"/>
                <w:i/>
                <w:sz w:val="24"/>
                <w:szCs w:val="24"/>
              </w:rPr>
              <w:t xml:space="preserve">Stop with the cycle </w:t>
            </w:r>
            <w:proofErr w:type="gramStart"/>
            <w:r w:rsidRPr="00CC5A46">
              <w:rPr>
                <w:rFonts w:cstheme="minorHAnsi"/>
                <w:i/>
                <w:sz w:val="24"/>
                <w:szCs w:val="24"/>
              </w:rPr>
              <w:t>lanes..</w:t>
            </w:r>
            <w:proofErr w:type="gramEnd"/>
            <w:r w:rsidRPr="00CC5A46">
              <w:rPr>
                <w:rFonts w:cstheme="minorHAnsi"/>
                <w:i/>
                <w:sz w:val="24"/>
                <w:szCs w:val="24"/>
              </w:rPr>
              <w:t xml:space="preserve"> the 20 mile speed </w:t>
            </w:r>
            <w:proofErr w:type="gramStart"/>
            <w:r w:rsidRPr="00CC5A46">
              <w:rPr>
                <w:rFonts w:cstheme="minorHAnsi"/>
                <w:i/>
                <w:sz w:val="24"/>
                <w:szCs w:val="24"/>
              </w:rPr>
              <w:t>limits..</w:t>
            </w:r>
            <w:proofErr w:type="gramEnd"/>
            <w:r w:rsidRPr="00CC5A46">
              <w:rPr>
                <w:rFonts w:cstheme="minorHAnsi"/>
                <w:i/>
                <w:sz w:val="24"/>
                <w:szCs w:val="24"/>
              </w:rPr>
              <w:t xml:space="preserve"> you have made roads a much scarier place to be.</w:t>
            </w:r>
          </w:p>
        </w:tc>
      </w:tr>
      <w:tr w:rsidR="00D30423" w:rsidRPr="003325D9" w14:paraId="1AFC0B67" w14:textId="77777777" w:rsidTr="00150AB2">
        <w:trPr>
          <w:cnfStyle w:val="000000010000" w:firstRow="0" w:lastRow="0" w:firstColumn="0" w:lastColumn="0" w:oddVBand="0" w:evenVBand="0" w:oddHBand="0" w:evenHBand="1"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4318A468" w14:textId="3E96D296" w:rsidR="00D30423" w:rsidRPr="00C63B85" w:rsidRDefault="00D30423" w:rsidP="00D30423">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Cyclists to Pay Insurance / Road Tax</w:t>
            </w:r>
          </w:p>
        </w:tc>
        <w:tc>
          <w:tcPr>
            <w:tcW w:w="709" w:type="dxa"/>
            <w:noWrap/>
          </w:tcPr>
          <w:p w14:paraId="23680BA4" w14:textId="71C7DE36" w:rsidR="00D30423" w:rsidRPr="00C63B85" w:rsidRDefault="00D30423" w:rsidP="00D30423">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2</w:t>
            </w:r>
          </w:p>
        </w:tc>
        <w:tc>
          <w:tcPr>
            <w:tcW w:w="709" w:type="dxa"/>
            <w:noWrap/>
          </w:tcPr>
          <w:p w14:paraId="69934E98" w14:textId="14FC81A8" w:rsidR="00D30423" w:rsidRPr="00C63B85" w:rsidRDefault="00D30423" w:rsidP="00D30423">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C63B85">
              <w:rPr>
                <w:rFonts w:eastAsia="Times New Roman" w:cstheme="minorHAnsi"/>
                <w:i/>
                <w:iCs/>
                <w:color w:val="000000"/>
                <w:sz w:val="24"/>
                <w:szCs w:val="24"/>
                <w:lang w:eastAsia="en-GB"/>
              </w:rPr>
              <w:t>0.3</w:t>
            </w:r>
          </w:p>
        </w:tc>
        <w:tc>
          <w:tcPr>
            <w:tcW w:w="5670" w:type="dxa"/>
          </w:tcPr>
          <w:p w14:paraId="533B0A04" w14:textId="414C38C5" w:rsidR="00D30423" w:rsidRPr="003325D9" w:rsidRDefault="00FF19B8" w:rsidP="00D30423">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rFonts w:cstheme="minorHAnsi"/>
                <w:i/>
                <w:sz w:val="24"/>
                <w:szCs w:val="24"/>
              </w:rPr>
            </w:pPr>
            <w:r w:rsidRPr="00FF19B8">
              <w:rPr>
                <w:rFonts w:cstheme="minorHAnsi"/>
                <w:i/>
                <w:sz w:val="24"/>
                <w:szCs w:val="24"/>
              </w:rPr>
              <w:t>Fine electric bikes which don’t need pedalling. They are not cycles they should be insured and regulated</w:t>
            </w:r>
          </w:p>
        </w:tc>
      </w:tr>
      <w:tr w:rsidR="00D30423" w:rsidRPr="003325D9" w14:paraId="4C9A3FDF" w14:textId="77777777" w:rsidTr="00150AB2">
        <w:trPr>
          <w:cnfStyle w:val="000000100000" w:firstRow="0" w:lastRow="0" w:firstColumn="0" w:lastColumn="0" w:oddVBand="0" w:evenVBand="0" w:oddHBand="1"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8E93CEF" w14:textId="206F6AAE" w:rsidR="00D30423" w:rsidRPr="003325D9" w:rsidRDefault="00D30423" w:rsidP="00D30423">
            <w:pPr>
              <w:rPr>
                <w:rFonts w:eastAsia="Times New Roman" w:cstheme="minorHAnsi"/>
                <w:color w:val="000000"/>
                <w:sz w:val="24"/>
                <w:szCs w:val="24"/>
                <w:lang w:eastAsia="en-GB"/>
              </w:rPr>
            </w:pPr>
            <w:r w:rsidRPr="00C63B85">
              <w:rPr>
                <w:rFonts w:eastAsia="Times New Roman" w:cstheme="minorHAnsi"/>
                <w:color w:val="000000"/>
                <w:sz w:val="24"/>
                <w:szCs w:val="24"/>
                <w:lang w:eastAsia="en-GB"/>
              </w:rPr>
              <w:t>Misc.</w:t>
            </w:r>
          </w:p>
        </w:tc>
        <w:tc>
          <w:tcPr>
            <w:tcW w:w="709" w:type="dxa"/>
            <w:noWrap/>
          </w:tcPr>
          <w:p w14:paraId="56D39B3A" w14:textId="50EAF2AD" w:rsidR="00D30423" w:rsidRPr="003325D9" w:rsidRDefault="00D30423" w:rsidP="00D30423">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C63B85">
              <w:rPr>
                <w:rFonts w:eastAsia="Times New Roman" w:cstheme="minorHAnsi"/>
                <w:color w:val="000000"/>
                <w:sz w:val="24"/>
                <w:szCs w:val="24"/>
                <w:lang w:eastAsia="en-GB"/>
              </w:rPr>
              <w:t>49</w:t>
            </w:r>
          </w:p>
        </w:tc>
        <w:tc>
          <w:tcPr>
            <w:tcW w:w="709" w:type="dxa"/>
            <w:noWrap/>
          </w:tcPr>
          <w:p w14:paraId="0EF6EA52" w14:textId="31931983" w:rsidR="00D30423" w:rsidRPr="003325D9" w:rsidRDefault="00D30423" w:rsidP="00D30423">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color w:val="000000"/>
                <w:sz w:val="24"/>
                <w:szCs w:val="24"/>
                <w:lang w:eastAsia="en-GB"/>
              </w:rPr>
            </w:pPr>
            <w:r w:rsidRPr="00C63B85">
              <w:rPr>
                <w:rFonts w:eastAsia="Times New Roman" w:cstheme="minorHAnsi"/>
                <w:i/>
                <w:iCs/>
                <w:color w:val="000000"/>
                <w:sz w:val="24"/>
                <w:szCs w:val="24"/>
                <w:lang w:eastAsia="en-GB"/>
              </w:rPr>
              <w:t>8.4</w:t>
            </w:r>
          </w:p>
        </w:tc>
        <w:tc>
          <w:tcPr>
            <w:tcW w:w="5670" w:type="dxa"/>
          </w:tcPr>
          <w:p w14:paraId="7163D9A8" w14:textId="77777777" w:rsidR="00D30423" w:rsidRDefault="002F2A2A" w:rsidP="00D3042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F2A2A">
              <w:rPr>
                <w:rFonts w:cstheme="minorHAnsi"/>
                <w:i/>
                <w:sz w:val="24"/>
                <w:szCs w:val="24"/>
              </w:rPr>
              <w:t>Adopt the Copenhagen or Dutch street model</w:t>
            </w:r>
          </w:p>
          <w:p w14:paraId="46B4E63C" w14:textId="77777777" w:rsidR="002F2A2A" w:rsidRDefault="002F2A2A" w:rsidP="00D3042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2F2A2A">
              <w:rPr>
                <w:rFonts w:cstheme="minorHAnsi"/>
                <w:i/>
                <w:sz w:val="24"/>
                <w:szCs w:val="24"/>
              </w:rPr>
              <w:t>Stabilisers</w:t>
            </w:r>
          </w:p>
          <w:p w14:paraId="318814FF" w14:textId="2EBFAE2F" w:rsidR="002F2A2A" w:rsidRPr="003325D9" w:rsidRDefault="00C27AE2" w:rsidP="00D30423">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rFonts w:cstheme="minorHAnsi"/>
                <w:i/>
                <w:sz w:val="24"/>
                <w:szCs w:val="24"/>
              </w:rPr>
            </w:pPr>
            <w:r w:rsidRPr="00C27AE2">
              <w:rPr>
                <w:rFonts w:cstheme="minorHAnsi"/>
                <w:i/>
                <w:sz w:val="24"/>
                <w:szCs w:val="24"/>
              </w:rPr>
              <w:t xml:space="preserve">Having bubble </w:t>
            </w:r>
            <w:proofErr w:type="spellStart"/>
            <w:r w:rsidRPr="00C27AE2">
              <w:rPr>
                <w:rFonts w:cstheme="minorHAnsi"/>
                <w:i/>
                <w:sz w:val="24"/>
                <w:szCs w:val="24"/>
              </w:rPr>
              <w:t>rap</w:t>
            </w:r>
            <w:proofErr w:type="spellEnd"/>
            <w:r w:rsidRPr="00C27AE2">
              <w:rPr>
                <w:rFonts w:cstheme="minorHAnsi"/>
                <w:i/>
                <w:sz w:val="24"/>
                <w:szCs w:val="24"/>
              </w:rPr>
              <w:t xml:space="preserve"> and full body gear</w:t>
            </w:r>
          </w:p>
        </w:tc>
      </w:tr>
      <w:tr w:rsidR="00415644" w:rsidRPr="003325D9" w14:paraId="62E2A88E" w14:textId="77777777" w:rsidTr="00150AB2">
        <w:trPr>
          <w:cnfStyle w:val="010000000000" w:firstRow="0" w:lastRow="1" w:firstColumn="0" w:lastColumn="0" w:oddVBand="0" w:evenVBand="0" w:oddHBand="0" w:evenHBand="0" w:firstRowFirstColumn="0" w:firstRowLastColumn="0" w:lastRowFirstColumn="0" w:lastRowLastColumn="0"/>
          <w:trHeight w:val="568"/>
        </w:trPr>
        <w:tc>
          <w:tcPr>
            <w:cnfStyle w:val="001000000000" w:firstRow="0" w:lastRow="0" w:firstColumn="1" w:lastColumn="0" w:oddVBand="0" w:evenVBand="0" w:oddHBand="0" w:evenHBand="0" w:firstRowFirstColumn="0" w:firstRowLastColumn="0" w:lastRowFirstColumn="0" w:lastRowLastColumn="0"/>
            <w:tcW w:w="2518" w:type="dxa"/>
          </w:tcPr>
          <w:p w14:paraId="6DF6BAD6" w14:textId="694F6F28" w:rsidR="00415644" w:rsidRPr="003325D9" w:rsidRDefault="00D30423" w:rsidP="00150AB2">
            <w:pPr>
              <w:rPr>
                <w:rFonts w:eastAsia="Times New Roman" w:cstheme="minorHAnsi"/>
                <w:color w:val="000000"/>
                <w:sz w:val="24"/>
                <w:szCs w:val="24"/>
                <w:lang w:eastAsia="en-GB"/>
              </w:rPr>
            </w:pPr>
            <w:r w:rsidRPr="00415644">
              <w:rPr>
                <w:rFonts w:eastAsia="Times New Roman" w:cstheme="minorHAnsi"/>
                <w:color w:val="000000"/>
                <w:sz w:val="24"/>
                <w:szCs w:val="24"/>
                <w:lang w:eastAsia="en-GB"/>
              </w:rPr>
              <w:t>Total Respondents</w:t>
            </w:r>
          </w:p>
        </w:tc>
        <w:tc>
          <w:tcPr>
            <w:tcW w:w="709" w:type="dxa"/>
            <w:noWrap/>
          </w:tcPr>
          <w:p w14:paraId="2D6AA3A5" w14:textId="70E2D0A6" w:rsidR="00415644" w:rsidRPr="003325D9" w:rsidRDefault="00D30423" w:rsidP="00150AB2">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Pr>
                <w:rFonts w:eastAsia="Times New Roman" w:cstheme="minorHAnsi"/>
                <w:color w:val="000000"/>
                <w:sz w:val="24"/>
                <w:szCs w:val="24"/>
                <w:lang w:eastAsia="en-GB"/>
              </w:rPr>
              <w:t>585</w:t>
            </w:r>
          </w:p>
        </w:tc>
        <w:tc>
          <w:tcPr>
            <w:tcW w:w="709" w:type="dxa"/>
            <w:noWrap/>
          </w:tcPr>
          <w:p w14:paraId="6F14CD2D" w14:textId="77777777" w:rsidR="00415644" w:rsidRPr="003325D9" w:rsidRDefault="00415644" w:rsidP="00150AB2">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i/>
                <w:color w:val="000000"/>
                <w:sz w:val="24"/>
                <w:szCs w:val="24"/>
                <w:lang w:eastAsia="en-GB"/>
              </w:rPr>
            </w:pPr>
          </w:p>
        </w:tc>
        <w:tc>
          <w:tcPr>
            <w:tcW w:w="5670" w:type="dxa"/>
          </w:tcPr>
          <w:p w14:paraId="0C102831" w14:textId="77777777" w:rsidR="00415644" w:rsidRPr="003325D9" w:rsidRDefault="00415644" w:rsidP="00150AB2">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rFonts w:cstheme="minorHAnsi"/>
                <w:i/>
                <w:sz w:val="24"/>
                <w:szCs w:val="24"/>
              </w:rPr>
            </w:pPr>
          </w:p>
        </w:tc>
      </w:tr>
    </w:tbl>
    <w:p w14:paraId="71C25400" w14:textId="19775451" w:rsidR="00222BAB" w:rsidRPr="00BA50FD" w:rsidRDefault="00E80C64"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712FB261" w14:textId="77777777" w:rsidR="00E25CF8" w:rsidRDefault="00E25CF8" w:rsidP="0004057A">
      <w:pPr>
        <w:spacing w:after="160" w:line="259" w:lineRule="auto"/>
      </w:pPr>
    </w:p>
    <w:p w14:paraId="3F926E1E" w14:textId="67A2F220" w:rsidR="0004057A" w:rsidRDefault="0004057A" w:rsidP="0004057A">
      <w:pPr>
        <w:spacing w:after="160" w:line="259" w:lineRule="auto"/>
        <w:rPr>
          <w:rFonts w:asciiTheme="majorHAnsi" w:eastAsiaTheme="majorEastAsia" w:hAnsiTheme="majorHAnsi" w:cstheme="majorBidi"/>
          <w:color w:val="2F5496" w:themeColor="accent1" w:themeShade="BF"/>
          <w:sz w:val="32"/>
          <w:szCs w:val="24"/>
        </w:rPr>
      </w:pPr>
      <w:r>
        <w:br w:type="page"/>
      </w:r>
    </w:p>
    <w:p w14:paraId="6F974512" w14:textId="3EDC9057" w:rsidR="0004057A" w:rsidRDefault="00AC771A" w:rsidP="004F00ED">
      <w:pPr>
        <w:pStyle w:val="Heading3"/>
      </w:pPr>
      <w:bookmarkStart w:id="103" w:name="_19"/>
      <w:bookmarkStart w:id="104" w:name="_Budget_Priorities_by"/>
      <w:bookmarkStart w:id="105" w:name="_Toc197967227"/>
      <w:bookmarkEnd w:id="103"/>
      <w:bookmarkEnd w:id="104"/>
      <w:r>
        <w:lastRenderedPageBreak/>
        <w:t>Budget Priorities by Demographic and Geography</w:t>
      </w:r>
      <w:bookmarkEnd w:id="105"/>
    </w:p>
    <w:p w14:paraId="1941AB05" w14:textId="4565AD18" w:rsidR="0004057A" w:rsidRPr="00A13530" w:rsidRDefault="0004057A" w:rsidP="0004057A">
      <w:pPr>
        <w:rPr>
          <w:i/>
          <w:iCs/>
          <w:color w:val="7030A0"/>
          <w:sz w:val="24"/>
          <w:szCs w:val="24"/>
        </w:rPr>
      </w:pPr>
      <w:hyperlink w:anchor="Appendix22" w:history="1">
        <w:r w:rsidRPr="00A601B5">
          <w:rPr>
            <w:rStyle w:val="Hyperlink"/>
            <w:i/>
            <w:iCs/>
            <w:sz w:val="24"/>
            <w:szCs w:val="24"/>
          </w:rPr>
          <w:t>Click here to return to the main report</w:t>
        </w:r>
      </w:hyperlink>
    </w:p>
    <w:p w14:paraId="074A8C74" w14:textId="595B3B63" w:rsidR="0004057A" w:rsidRDefault="003A4079" w:rsidP="0004057A">
      <w:pPr>
        <w:spacing w:after="0"/>
        <w:rPr>
          <w:sz w:val="24"/>
          <w:szCs w:val="24"/>
        </w:rPr>
      </w:pPr>
      <w:r w:rsidRPr="00FD0EF8">
        <w:rPr>
          <w:sz w:val="24"/>
          <w:szCs w:val="24"/>
        </w:rPr>
        <w:t>All charts are shown in the order of the overall response, to highlight differences</w:t>
      </w:r>
      <w:r w:rsidR="00BE6B24" w:rsidRPr="00FD0EF8">
        <w:rPr>
          <w:sz w:val="24"/>
          <w:szCs w:val="24"/>
        </w:rPr>
        <w:t>.</w:t>
      </w:r>
    </w:p>
    <w:p w14:paraId="77B4BB6C" w14:textId="77777777" w:rsidR="00BE6B24" w:rsidRPr="00FD0EF8" w:rsidRDefault="00BE6B24" w:rsidP="0004057A">
      <w:pPr>
        <w:spacing w:after="0"/>
        <w:rPr>
          <w:sz w:val="24"/>
          <w:szCs w:val="24"/>
        </w:rPr>
      </w:pPr>
    </w:p>
    <w:p w14:paraId="4E9E62C5" w14:textId="222736DF" w:rsidR="0008458A" w:rsidRDefault="0008458A" w:rsidP="0004057A">
      <w:pPr>
        <w:spacing w:after="0"/>
        <w:rPr>
          <w:b/>
          <w:bCs/>
          <w:color w:val="000000" w:themeColor="text1"/>
          <w:sz w:val="24"/>
          <w:szCs w:val="24"/>
        </w:rPr>
      </w:pPr>
      <w:r w:rsidRPr="00A35848">
        <w:rPr>
          <w:b/>
          <w:bCs/>
          <w:color w:val="000000" w:themeColor="text1"/>
          <w:sz w:val="24"/>
          <w:szCs w:val="24"/>
        </w:rPr>
        <w:t>Under 35</w:t>
      </w:r>
    </w:p>
    <w:p w14:paraId="748CFCBC" w14:textId="17D16093" w:rsidR="002D65EA" w:rsidRPr="00A35848" w:rsidRDefault="002D65EA" w:rsidP="0004057A">
      <w:pPr>
        <w:spacing w:after="0"/>
        <w:rPr>
          <w:b/>
          <w:bCs/>
          <w:color w:val="000000" w:themeColor="text1"/>
          <w:sz w:val="24"/>
          <w:szCs w:val="24"/>
        </w:rPr>
      </w:pPr>
      <w:r>
        <w:rPr>
          <w:b/>
          <w:bCs/>
          <w:noProof/>
          <w:color w:val="000000" w:themeColor="text1"/>
          <w:sz w:val="24"/>
          <w:szCs w:val="24"/>
        </w:rPr>
        <w:drawing>
          <wp:inline distT="0" distB="0" distL="0" distR="0" wp14:anchorId="74143E34" wp14:editId="66E07F2A">
            <wp:extent cx="6120000" cy="7568482"/>
            <wp:effectExtent l="0" t="0" r="0" b="0"/>
            <wp:docPr id="114711816" name="Picture 1" descr="Order of Budget Priorities, listed in the order of overall responses, with scores out of 12&#10;Respondents who are Under 35 &#10;For the next financial year&#10;1st Schools and Education including Youth Services (9.6) &#10;2nd Supporting vulnerable children and families (9.5)&#10;3rd Supporting vulnerable adults and older people (8.5)&#10;4h Housing and Homelessness Services (8.5)&#10;5th Recycling and Waste Services including collections, disposal and Recycling Centres (6.7)&#10;6th Neighbourhood Services such as street cleansing (5.8)&#10;8th Highways and Transport (5.5)&#10;9th Libraries and Community Hubs (5.5)&#10;10th Parks and Sport (5.1)&#10;7th Major projects including infrastructure to support businesses, local economy, city centre and local community centres (5.6)&#10;12th Culture, Venues and Events (4.3)&#10;11th Delivery of the One Planet Cardiff Strategy (4.6)&#10;&#10;In the longer term.&#10;1st Schools and Education including Youth Services (9.4) &#10;2nd Supporting vulnerable children and families (8.9)&#10;4th Supporting vulnerable adults and older people (8.0)&#10;3rd Housing and Homelessness Services (8.3)&#10;6th Recycling and Waste Services including collections, disposal and Recycling Centres (6.2)&#10;10th Neighbourhood Services such as street cleansing (5.1)&#10;7th Highways and Transport (6.1)&#10;8th Libraries and Community Hubs (5.4)&#10;11th Parks and Sport (4.9)&#10;5th Major projects including infrastructure to support businesses, local economy, city centre and local community centres (6.4)&#10;12th Culture, Venues and Events (4.9)&#10;9th Delivery of the One Planet Cardiff Strategy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711816" name="Picture 1" descr="Order of Budget Priorities, listed in the order of overall responses, with scores out of 12&#10;Respondents who are Under 35 &#10;For the next financial year&#10;1st Schools and Education including Youth Services (9.6) &#10;2nd Supporting vulnerable children and families (9.5)&#10;3rd Supporting vulnerable adults and older people (8.5)&#10;4h Housing and Homelessness Services (8.5)&#10;5th Recycling and Waste Services including collections, disposal and Recycling Centres (6.7)&#10;6th Neighbourhood Services such as street cleansing (5.8)&#10;8th Highways and Transport (5.5)&#10;9th Libraries and Community Hubs (5.5)&#10;10th Parks and Sport (5.1)&#10;7th Major projects including infrastructure to support businesses, local economy, city centre and local community centres (5.6)&#10;12th Culture, Venues and Events (4.3)&#10;11th Delivery of the One Planet Cardiff Strategy (4.6)&#10;&#10;In the longer term.&#10;1st Schools and Education including Youth Services (9.4) &#10;2nd Supporting vulnerable children and families (8.9)&#10;4th Supporting vulnerable adults and older people (8.0)&#10;3rd Housing and Homelessness Services (8.3)&#10;6th Recycling and Waste Services including collections, disposal and Recycling Centres (6.2)&#10;10th Neighbourhood Services such as street cleansing (5.1)&#10;7th Highways and Transport (6.1)&#10;8th Libraries and Community Hubs (5.4)&#10;11th Parks and Sport (4.9)&#10;5th Major projects including infrastructure to support businesses, local economy, city centre and local community centres (6.4)&#10;12th Culture, Venues and Events (4.9)&#10;9th Delivery of the One Planet Cardiff Strategy (5.2)"/>
                    <pic:cNvPicPr>
                      <a:picLocks noChangeAspect="1" noChangeArrowheads="1"/>
                    </pic:cNvPicPr>
                  </pic:nvPicPr>
                  <pic:blipFill>
                    <a:blip r:embed="rId157">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62A26612" w14:textId="77777777" w:rsidR="0008458A" w:rsidRPr="00A35848" w:rsidRDefault="0008458A" w:rsidP="00A35848">
      <w:pPr>
        <w:spacing w:after="0"/>
        <w:rPr>
          <w:b/>
          <w:bCs/>
          <w:color w:val="000000" w:themeColor="text1"/>
          <w:sz w:val="24"/>
          <w:szCs w:val="24"/>
        </w:rPr>
      </w:pPr>
      <w:r w:rsidRPr="00A35848">
        <w:rPr>
          <w:b/>
          <w:bCs/>
          <w:color w:val="000000" w:themeColor="text1"/>
          <w:sz w:val="24"/>
          <w:szCs w:val="24"/>
        </w:rPr>
        <w:lastRenderedPageBreak/>
        <w:t>55+</w:t>
      </w:r>
    </w:p>
    <w:p w14:paraId="6FF3C9C9" w14:textId="77777777" w:rsidR="00860EF3" w:rsidRDefault="00860EF3" w:rsidP="0004057A">
      <w:pPr>
        <w:spacing w:after="160" w:line="259" w:lineRule="auto"/>
      </w:pPr>
      <w:r>
        <w:rPr>
          <w:noProof/>
        </w:rPr>
        <w:drawing>
          <wp:inline distT="0" distB="0" distL="0" distR="0" wp14:anchorId="3C0958B6" wp14:editId="7024AA53">
            <wp:extent cx="6120000" cy="7568482"/>
            <wp:effectExtent l="0" t="0" r="0" b="0"/>
            <wp:docPr id="207136217" name="Picture 2" descr="Order of Budget Priorities, listed in the order of overall responses, with scores out of 12&#10;Respondents who are 55+ &#10;For the next financial year&#10;1st Schools and Education including Youth Services (9.5) &#10;2nd Supporting vulnerable children and families (9.1)&#10;3rd Supporting vulnerable adults and older people (8.9)&#10;4h Housing and Homelessness Services (8.0)&#10;5th Recycling and Waste Services including collections, disposal and Recycling Centres (7.5)&#10;6th Highways and Transport (7.1)&#10;7th Neighbourhood Services such as street cleansing (6.6)&#10;8th Major projects including infrastructure to support businesses, local economy, city centre and local community centres (5.8)&#10;9th Parks and Sport (5.7)&#10;10th Libraries and Community Hubs (4.8)&#10;11th Delivery of the One Planet Cardiff Strategy (3.7)&#10;12th Culture, Venues and Events (3.4)&#10;&#10;In the longer term.&#10;1st Schools and Education including Youth Services (9.6) &#10;2nd Supporting vulnerable children and families (9.0)&#10;3rd Supporting vulnerable adults and older people (8.9)&#10;4th Housing and Homelessness Services (7.7)&#10;5th Recycling and Waste Services including collections, disposal and Recycling Centres (7.4)&#10;6th Neighbourhood Services such as street cleansing (6.6)&#10;7th Highways and Transport (6.6)&#10;9th Libraries and Community Hubs (5.6)&#10;8th Parks and Sport (5.6)&#10;10th Major projects including infrastructure to support businesses, local economy, city centre and local community centres (5.3)&#10;11th Culture, Venues and Events (3.8)&#10;12th Delivery of the One Planet Cardiff Strategy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136217" name="Picture 2" descr="Order of Budget Priorities, listed in the order of overall responses, with scores out of 12&#10;Respondents who are 55+ &#10;For the next financial year&#10;1st Schools and Education including Youth Services (9.5) &#10;2nd Supporting vulnerable children and families (9.1)&#10;3rd Supporting vulnerable adults and older people (8.9)&#10;4h Housing and Homelessness Services (8.0)&#10;5th Recycling and Waste Services including collections, disposal and Recycling Centres (7.5)&#10;6th Highways and Transport (7.1)&#10;7th Neighbourhood Services such as street cleansing (6.6)&#10;8th Major projects including infrastructure to support businesses, local economy, city centre and local community centres (5.8)&#10;9th Parks and Sport (5.7)&#10;10th Libraries and Community Hubs (4.8)&#10;11th Delivery of the One Planet Cardiff Strategy (3.7)&#10;12th Culture, Venues and Events (3.4)&#10;&#10;In the longer term.&#10;1st Schools and Education including Youth Services (9.6) &#10;2nd Supporting vulnerable children and families (9.0)&#10;3rd Supporting vulnerable adults and older people (8.9)&#10;4th Housing and Homelessness Services (7.7)&#10;5th Recycling and Waste Services including collections, disposal and Recycling Centres (7.4)&#10;6th Neighbourhood Services such as street cleansing (6.6)&#10;7th Highways and Transport (6.6)&#10;9th Libraries and Community Hubs (5.6)&#10;8th Parks and Sport (5.6)&#10;10th Major projects including infrastructure to support businesses, local economy, city centre and local community centres (5.3)&#10;11th Culture, Venues and Events (3.8)&#10;12th Delivery of the One Planet Cardiff Strategy (3.7)"/>
                    <pic:cNvPicPr>
                      <a:picLocks noChangeAspect="1" noChangeArrowheads="1"/>
                    </pic:cNvPicPr>
                  </pic:nvPicPr>
                  <pic:blipFill>
                    <a:blip r:embed="rId158">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0B4A40BD" w14:textId="60E8ACEC" w:rsidR="0008458A" w:rsidRPr="00FD0EF8" w:rsidRDefault="0008458A" w:rsidP="0004057A">
      <w:pPr>
        <w:spacing w:after="160" w:line="259" w:lineRule="auto"/>
      </w:pPr>
    </w:p>
    <w:p w14:paraId="6FC70EE7" w14:textId="65BD8898" w:rsidR="001C54A4" w:rsidRPr="00FD0EF8" w:rsidRDefault="001C54A4" w:rsidP="0004057A">
      <w:pPr>
        <w:spacing w:after="160" w:line="259" w:lineRule="auto"/>
      </w:pPr>
    </w:p>
    <w:p w14:paraId="56509681" w14:textId="77777777" w:rsidR="0053180A" w:rsidRDefault="0053180A">
      <w:pPr>
        <w:spacing w:after="160" w:line="259" w:lineRule="auto"/>
        <w:rPr>
          <w:b/>
          <w:bCs/>
        </w:rPr>
      </w:pPr>
      <w:r>
        <w:rPr>
          <w:b/>
          <w:bCs/>
        </w:rPr>
        <w:br w:type="page"/>
      </w:r>
    </w:p>
    <w:p w14:paraId="7BA86B10" w14:textId="593EB91E" w:rsidR="001C54A4" w:rsidRPr="00BF102B" w:rsidRDefault="001C54A4" w:rsidP="0004057A">
      <w:pPr>
        <w:spacing w:after="160" w:line="259" w:lineRule="auto"/>
        <w:rPr>
          <w:b/>
          <w:bCs/>
        </w:rPr>
      </w:pPr>
      <w:r w:rsidRPr="00BF102B">
        <w:rPr>
          <w:b/>
          <w:bCs/>
        </w:rPr>
        <w:lastRenderedPageBreak/>
        <w:t>Female</w:t>
      </w:r>
    </w:p>
    <w:p w14:paraId="0642BDEF" w14:textId="483BD41B" w:rsidR="00813746" w:rsidRPr="00FD0EF8" w:rsidRDefault="00615882" w:rsidP="0004057A">
      <w:pPr>
        <w:spacing w:after="160" w:line="259" w:lineRule="auto"/>
      </w:pPr>
      <w:r>
        <w:rPr>
          <w:noProof/>
        </w:rPr>
        <w:drawing>
          <wp:inline distT="0" distB="0" distL="0" distR="0" wp14:anchorId="6A1D0CA1" wp14:editId="5B3DE230">
            <wp:extent cx="6120000" cy="7568482"/>
            <wp:effectExtent l="0" t="0" r="0" b="0"/>
            <wp:docPr id="1122797772" name="Picture 15" descr="Order of Budget Priorities, listed in the order of overall responses, with scores out of 12&#10;Respondents who are Female &#10;For the next financial year&#10;1st Schools and Education including Youth Services (9.5) &#10;2nd Supporting vulnerable children and families (9.4)&#10;3rd Supporting vulnerable adults and older people (9.0)&#10;4h Housing and Homelessness Services (8.2)&#10;5th Recycling and Waste Services including collections, disposal and Recycling Centres (7.1)&#10;6th Neighbourhood Services such as street cleansing (6.4)&#10;7th Highways and Transport (6.0)&#10;8th Libraries and Community Hubs (5.8)&#10;9th Parks and Sport (5.6)&#10;10th Major projects including infrastructure to support businesses, local economy, city centre and local community centres (4.7)&#10;11th Culture, Venues and Events (3.8)&#10;12th Delivery of the One Planet Cardiff Strategy (4.0)&#10;&#10;In the longer term.&#10;1st Schools and Education including Youth Services (9.7) &#10;2nd Supporting vulnerable children and families (9.2)&#10;3rd Supporting vulnerable adults and older people (8.8)&#10;4th Housing and Homelessness Services (8.1)&#10;5th Recycling and Waste Services including collections, disposal and Recycling Centres (6.9)&#10;6th Neighbourhood Services such as street cleansing (6.1)&#10;7th Highways and Transport (6.0)&#10;8th Libraries and Community Hubs (5.6)&#10;9th Parks and Sport (5.4)&#10;10th Major projects including infrastructure to support businesses, local economy, city centre and local community centres (5.2)&#10;12th Culture, Venues and Events (4.4)&#10;11th Delivery of the One Planet Cardiff Strategy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2797772" name="Picture 15" descr="Order of Budget Priorities, listed in the order of overall responses, with scores out of 12&#10;Respondents who are Female &#10;For the next financial year&#10;1st Schools and Education including Youth Services (9.5) &#10;2nd Supporting vulnerable children and families (9.4)&#10;3rd Supporting vulnerable adults and older people (9.0)&#10;4h Housing and Homelessness Services (8.2)&#10;5th Recycling and Waste Services including collections, disposal and Recycling Centres (7.1)&#10;6th Neighbourhood Services such as street cleansing (6.4)&#10;7th Highways and Transport (6.0)&#10;8th Libraries and Community Hubs (5.8)&#10;9th Parks and Sport (5.6)&#10;10th Major projects including infrastructure to support businesses, local economy, city centre and local community centres (4.7)&#10;11th Culture, Venues and Events (3.8)&#10;12th Delivery of the One Planet Cardiff Strategy (4.0)&#10;&#10;In the longer term.&#10;1st Schools and Education including Youth Services (9.7) &#10;2nd Supporting vulnerable children and families (9.2)&#10;3rd Supporting vulnerable adults and older people (8.8)&#10;4th Housing and Homelessness Services (8.1)&#10;5th Recycling and Waste Services including collections, disposal and Recycling Centres (6.9)&#10;6th Neighbourhood Services such as street cleansing (6.1)&#10;7th Highways and Transport (6.0)&#10;8th Libraries and Community Hubs (5.6)&#10;9th Parks and Sport (5.4)&#10;10th Major projects including infrastructure to support businesses, local economy, city centre and local community centres (5.2)&#10;12th Culture, Venues and Events (4.4)&#10;11th Delivery of the One Planet Cardiff Strategy (4.1)"/>
                    <pic:cNvPicPr>
                      <a:picLocks noChangeAspect="1" noChangeArrowheads="1"/>
                    </pic:cNvPicPr>
                  </pic:nvPicPr>
                  <pic:blipFill>
                    <a:blip r:embed="rId159">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02B5A09B" w14:textId="77777777" w:rsidR="00615882" w:rsidRDefault="00615882">
      <w:pPr>
        <w:spacing w:after="160" w:line="259" w:lineRule="auto"/>
        <w:rPr>
          <w:b/>
          <w:bCs/>
        </w:rPr>
      </w:pPr>
      <w:r>
        <w:rPr>
          <w:b/>
          <w:bCs/>
        </w:rPr>
        <w:br w:type="page"/>
      </w:r>
    </w:p>
    <w:p w14:paraId="1FC65B79" w14:textId="3A44F69C" w:rsidR="00813746" w:rsidRPr="00BF102B" w:rsidRDefault="00813746" w:rsidP="0004057A">
      <w:pPr>
        <w:spacing w:after="160" w:line="259" w:lineRule="auto"/>
        <w:rPr>
          <w:b/>
          <w:bCs/>
        </w:rPr>
      </w:pPr>
      <w:r w:rsidRPr="00BF102B">
        <w:rPr>
          <w:b/>
          <w:bCs/>
        </w:rPr>
        <w:lastRenderedPageBreak/>
        <w:t>Male</w:t>
      </w:r>
    </w:p>
    <w:p w14:paraId="6589BC74" w14:textId="17B19306" w:rsidR="00F2644D" w:rsidRPr="00FD0EF8" w:rsidRDefault="004919B2" w:rsidP="0004057A">
      <w:pPr>
        <w:spacing w:after="160" w:line="259" w:lineRule="auto"/>
      </w:pPr>
      <w:r>
        <w:rPr>
          <w:noProof/>
        </w:rPr>
        <w:drawing>
          <wp:inline distT="0" distB="0" distL="0" distR="0" wp14:anchorId="4539F583" wp14:editId="2565D129">
            <wp:extent cx="6120000" cy="7568482"/>
            <wp:effectExtent l="0" t="0" r="0" b="0"/>
            <wp:docPr id="526618816" name="Picture 14" descr="Order of Budget Priorities, listed in the order of overall responses, with scores out of 12&#10;Respondents who are Male &#10;For the next financial year&#10;1st Schools and Education including Youth Services (9.5) &#10;2nd Supporting vulnerable children and families (8.8)&#10;3rd Supporting vulnerable adults and older people (8.3)&#10;4h Housing and Homelessness Services (7.7)&#10;5th Recycling and Waste Services including collections, disposal and Recycling Centres (7.5)&#10;6th Highways and Transport (7.1)&#10;7th Neighbourhood Services such as street cleansing (6.8)&#10;9th Major projects including infrastructure to support businesses, local economy, city centre and local community centres (5.5)&#10;8th Parks and Sport (5.8)&#10;10th Libraries and Community Hubs (5.2)&#10;11th Delivery of the One Planet Cardiff Strategy (4.1)&#10;12th Culture, Venues and Events (3.6)&#10;&#10;In the longer term.&#10;1st Schools and Education including Youth Services (9.6) &#10;2nd Supporting vulnerable children and families (8.7)&#10;3rd Supporting vulnerable adults and older people (8.2)&#10;4th Housing and Homelessness Services (7.4)&#10;5th Recycling and Waste Services including collections, disposal and Recycling Centres (7.3)&#10;7th Neighbourhood Services such as street cleansing (6.6)&#10;6th Highways and Transport (6.8)&#10;10th Libraries and Community Hubs (5.3)&#10;9th Parks and Sport (5.7)&#10;8th Major projects including infrastructure to support businesses, local economy, city centre and local community centres (6.0)&#10;11th Culture, Venues and Events (4.1)&#10;12th Delivery of the One Planet Cardiff Strategy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6618816" name="Picture 14" descr="Order of Budget Priorities, listed in the order of overall responses, with scores out of 12&#10;Respondents who are Male &#10;For the next financial year&#10;1st Schools and Education including Youth Services (9.5) &#10;2nd Supporting vulnerable children and families (8.8)&#10;3rd Supporting vulnerable adults and older people (8.3)&#10;4h Housing and Homelessness Services (7.7)&#10;5th Recycling and Waste Services including collections, disposal and Recycling Centres (7.5)&#10;6th Highways and Transport (7.1)&#10;7th Neighbourhood Services such as street cleansing (6.8)&#10;9th Major projects including infrastructure to support businesses, local economy, city centre and local community centres (5.5)&#10;8th Parks and Sport (5.8)&#10;10th Libraries and Community Hubs (5.2)&#10;11th Delivery of the One Planet Cardiff Strategy (4.1)&#10;12th Culture, Venues and Events (3.6)&#10;&#10;In the longer term.&#10;1st Schools and Education including Youth Services (9.6) &#10;2nd Supporting vulnerable children and families (8.7)&#10;3rd Supporting vulnerable adults and older people (8.2)&#10;4th Housing and Homelessness Services (7.4)&#10;5th Recycling and Waste Services including collections, disposal and Recycling Centres (7.3)&#10;7th Neighbourhood Services such as street cleansing (6.6)&#10;6th Highways and Transport (6.8)&#10;10th Libraries and Community Hubs (5.3)&#10;9th Parks and Sport (5.7)&#10;8th Major projects including infrastructure to support businesses, local economy, city centre and local community centres (6.0)&#10;11th Culture, Venues and Events (4.1)&#10;12th Delivery of the One Planet Cardiff Strategy (3.9)"/>
                    <pic:cNvPicPr>
                      <a:picLocks noChangeAspect="1" noChangeArrowheads="1"/>
                    </pic:cNvPicPr>
                  </pic:nvPicPr>
                  <pic:blipFill>
                    <a:blip r:embed="rId160">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5E2F23E6" w14:textId="77777777" w:rsidR="00FE37E1" w:rsidRDefault="00FE37E1">
      <w:pPr>
        <w:spacing w:after="160" w:line="259" w:lineRule="auto"/>
        <w:rPr>
          <w:b/>
          <w:bCs/>
        </w:rPr>
      </w:pPr>
      <w:r>
        <w:rPr>
          <w:b/>
          <w:bCs/>
        </w:rPr>
        <w:br w:type="page"/>
      </w:r>
    </w:p>
    <w:p w14:paraId="775C2AF4" w14:textId="018B75B4" w:rsidR="004D6E7B" w:rsidRPr="00BF102B" w:rsidRDefault="004D6E7B" w:rsidP="0004057A">
      <w:pPr>
        <w:spacing w:after="160" w:line="259" w:lineRule="auto"/>
        <w:rPr>
          <w:b/>
          <w:bCs/>
        </w:rPr>
      </w:pPr>
      <w:r w:rsidRPr="00BF102B">
        <w:rPr>
          <w:b/>
          <w:bCs/>
        </w:rPr>
        <w:lastRenderedPageBreak/>
        <w:t>Ethnically Diverse</w:t>
      </w:r>
    </w:p>
    <w:p w14:paraId="575C12F7" w14:textId="782E7CC9" w:rsidR="00B22E42" w:rsidRPr="004919B2" w:rsidRDefault="008123CA" w:rsidP="004919B2">
      <w:pPr>
        <w:spacing w:after="160" w:line="259" w:lineRule="auto"/>
      </w:pPr>
      <w:r>
        <w:rPr>
          <w:noProof/>
        </w:rPr>
        <w:drawing>
          <wp:inline distT="0" distB="0" distL="0" distR="0" wp14:anchorId="25497E14" wp14:editId="0529E2F2">
            <wp:extent cx="6120000" cy="7568482"/>
            <wp:effectExtent l="0" t="0" r="0" b="0"/>
            <wp:docPr id="1139910690" name="Picture 13" descr="Order of Budget Priorities, listed in the order of overall responses, with scores out of 12&#10;Respondents who are Ethnically Diverse  &#10;For the next financial year&#10;1st Schools and Education including Youth Services (9.9) &#10;2nd Supporting vulnerable children and families (9.2)&#10;3rd Supporting vulnerable adults and older people (8.6)&#10;4th Housing and Homelessness Services (8.3)&#10;5th Recycling and Waste Services including collections, disposal and Recycling Centres (7.3)&#10;6th Highways and Transport (6.9)&#10;8th Neighbourhood Services such as street cleansing (5.9)&#10;7th Major projects including infrastructure to support businesses, local economy, city centre and local community centres (6.0)&#10;9th Parks and Sport (5.4)&#10;10th Libraries and Community Hubs (5.3)&#10;11th Delivery of the One Planet Cardiff Strategy (2.7)&#10;12th Culture, Venues and Events (4.2)&#10;&#10;In the longer term.&#10;1st Schools and Education including Youth Services (9.9) &#10;2nd Supporting vulnerable children and families (9.0)&#10;3rd Supporting vulnerable adults and older people (8.1)&#10;4th Housing and Homelessness Services (7.9)&#10;5th Recycling and Waste Services including collections, disposal and Recycling Centres (7.2)&#10;6th Neighbourhood Services such as street cleansing (6.6)&#10;7th Highways and Transport (6.0)&#10;9th Libraries and Community Hubs (5.7)&#10;10th Parks and Sport (5.2)&#10;8th Major projects including infrastructure to support businesses, local economy, city centre and local community centres (6.0)&#10;12th Culture, Venues and Events (4.1)&#10;11th Delivery of the One Planet Cardiff Strategy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9910690" name="Picture 13" descr="Order of Budget Priorities, listed in the order of overall responses, with scores out of 12&#10;Respondents who are Ethnically Diverse  &#10;For the next financial year&#10;1st Schools and Education including Youth Services (9.9) &#10;2nd Supporting vulnerable children and families (9.2)&#10;3rd Supporting vulnerable adults and older people (8.6)&#10;4th Housing and Homelessness Services (8.3)&#10;5th Recycling and Waste Services including collections, disposal and Recycling Centres (7.3)&#10;6th Highways and Transport (6.9)&#10;8th Neighbourhood Services such as street cleansing (5.9)&#10;7th Major projects including infrastructure to support businesses, local economy, city centre and local community centres (6.0)&#10;9th Parks and Sport (5.4)&#10;10th Libraries and Community Hubs (5.3)&#10;11th Delivery of the One Planet Cardiff Strategy (2.7)&#10;12th Culture, Venues and Events (4.2)&#10;&#10;In the longer term.&#10;1st Schools and Education including Youth Services (9.9) &#10;2nd Supporting vulnerable children and families (9.0)&#10;3rd Supporting vulnerable adults and older people (8.1)&#10;4th Housing and Homelessness Services (7.9)&#10;5th Recycling and Waste Services including collections, disposal and Recycling Centres (7.2)&#10;6th Neighbourhood Services such as street cleansing (6.6)&#10;7th Highways and Transport (6.0)&#10;9th Libraries and Community Hubs (5.7)&#10;10th Parks and Sport (5.2)&#10;8th Major projects including infrastructure to support businesses, local economy, city centre and local community centres (6.0)&#10;12th Culture, Venues and Events (4.1)&#10;11th Delivery of the One Planet Cardiff Strategy (4.8)"/>
                    <pic:cNvPicPr>
                      <a:picLocks noChangeAspect="1" noChangeArrowheads="1"/>
                    </pic:cNvPicPr>
                  </pic:nvPicPr>
                  <pic:blipFill>
                    <a:blip r:embed="rId161">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r>
        <w:br w:type="page"/>
      </w:r>
    </w:p>
    <w:p w14:paraId="39E20F87" w14:textId="777ED270" w:rsidR="002D5882" w:rsidRPr="00B22E42" w:rsidRDefault="004D6E7B" w:rsidP="0004057A">
      <w:pPr>
        <w:spacing w:after="160" w:line="259" w:lineRule="auto"/>
        <w:rPr>
          <w:b/>
          <w:bCs/>
        </w:rPr>
      </w:pPr>
      <w:r w:rsidRPr="00B22E42">
        <w:rPr>
          <w:b/>
          <w:bCs/>
        </w:rPr>
        <w:lastRenderedPageBreak/>
        <w:t>Identify as Disabled</w:t>
      </w:r>
    </w:p>
    <w:p w14:paraId="29A3B59C" w14:textId="4747DCEB" w:rsidR="004D6E7B" w:rsidRPr="00FD0EF8" w:rsidRDefault="00BF102B" w:rsidP="0004057A">
      <w:pPr>
        <w:spacing w:after="160" w:line="259" w:lineRule="auto"/>
      </w:pPr>
      <w:r>
        <w:rPr>
          <w:noProof/>
        </w:rPr>
        <w:drawing>
          <wp:inline distT="0" distB="0" distL="0" distR="0" wp14:anchorId="1D6F4C0E" wp14:editId="03EE0DE0">
            <wp:extent cx="6120000" cy="7568482"/>
            <wp:effectExtent l="0" t="0" r="0" b="0"/>
            <wp:docPr id="1132584983" name="Picture 12" descr="Order of Budget Priorities, listed in the order of overall responses, with scores out of 12&#10;Respondents who Identify as disabled  &#10;For the next financial year&#10;3rd Schools and Education including Youth Services (9.0) &#10;1st Supporting vulnerable children and families (9.3)&#10;2nd Supporting vulnerable adults and older people (9.3)&#10;4th Housing and Homelessness Services (8.4)&#10;5th Recycling and Waste Services including collections, disposal and Recycling Centres (7.2)&#10;6th Highways and Transport (6.7)&#10;7th Neighbourhood Services such as street cleansing (6.1)&#10;8th Major projects including infrastructure to support businesses, local economy, city centre and local community centres (5.9)&#10;9th Parks and Sport (5.1)&#10;10th Libraries and Community Hubs (4.6)&#10;12th Delivery of the One Planet Cardiff Strategy (3.9)&#10;11th Culture, Venues and Events (4.1)&#10;&#10;In the longer term.&#10;3rd Schools and Education including Youth Services (9.1) &#10;1st Supporting vulnerable children and families (9.3)&#10;2nd Supporting vulnerable adults and older people (9.2)&#10;4th Housing and Homelessness Services (8.2)&#10;5th Recycling and Waste Services including collections, disposal and Recycling Centres (7.1)&#10;6th Neighbourhood Services such as street cleansing (6.5)&#10;7th Highways and Transport (6.0)&#10;8th Libraries and Community Hubs (5.7)&#10;9th Parks and Sport (5.0)&#10;10th Major projects including infrastructure to support businesses, local economy, city centre and local community centres (4.9)&#10;12th Culture, Venues and Events (4.0)&#10;11th Delivery of the One Planet Cardiff Strategy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2584983" name="Picture 12" descr="Order of Budget Priorities, listed in the order of overall responses, with scores out of 12&#10;Respondents who Identify as disabled  &#10;For the next financial year&#10;3rd Schools and Education including Youth Services (9.0) &#10;1st Supporting vulnerable children and families (9.3)&#10;2nd Supporting vulnerable adults and older people (9.3)&#10;4th Housing and Homelessness Services (8.4)&#10;5th Recycling and Waste Services including collections, disposal and Recycling Centres (7.2)&#10;6th Highways and Transport (6.7)&#10;7th Neighbourhood Services such as street cleansing (6.1)&#10;8th Major projects including infrastructure to support businesses, local economy, city centre and local community centres (5.9)&#10;9th Parks and Sport (5.1)&#10;10th Libraries and Community Hubs (4.6)&#10;12th Delivery of the One Planet Cardiff Strategy (3.9)&#10;11th Culture, Venues and Events (4.1)&#10;&#10;In the longer term.&#10;3rd Schools and Education including Youth Services (9.1) &#10;1st Supporting vulnerable children and families (9.3)&#10;2nd Supporting vulnerable adults and older people (9.2)&#10;4th Housing and Homelessness Services (8.2)&#10;5th Recycling and Waste Services including collections, disposal and Recycling Centres (7.1)&#10;6th Neighbourhood Services such as street cleansing (6.5)&#10;7th Highways and Transport (6.0)&#10;8th Libraries and Community Hubs (5.7)&#10;9th Parks and Sport (5.0)&#10;10th Major projects including infrastructure to support businesses, local economy, city centre and local community centres (4.9)&#10;12th Culture, Venues and Events (4.0)&#10;11th Delivery of the One Planet Cardiff Strategy (4.4)"/>
                    <pic:cNvPicPr>
                      <a:picLocks noChangeAspect="1" noChangeArrowheads="1"/>
                    </pic:cNvPicPr>
                  </pic:nvPicPr>
                  <pic:blipFill>
                    <a:blip r:embed="rId162">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6734A0DA" w14:textId="77777777" w:rsidR="002D5882" w:rsidRPr="00FD0EF8" w:rsidRDefault="002D5882" w:rsidP="0004057A">
      <w:pPr>
        <w:spacing w:after="160" w:line="259" w:lineRule="auto"/>
      </w:pPr>
    </w:p>
    <w:p w14:paraId="4661405E" w14:textId="77777777" w:rsidR="00C176AF" w:rsidRDefault="00C176AF">
      <w:pPr>
        <w:spacing w:after="160" w:line="259" w:lineRule="auto"/>
      </w:pPr>
      <w:r>
        <w:br w:type="page"/>
      </w:r>
    </w:p>
    <w:p w14:paraId="20CC03BE" w14:textId="469111B6" w:rsidR="00F2644D" w:rsidRPr="00C176AF" w:rsidRDefault="00F2644D" w:rsidP="0004057A">
      <w:pPr>
        <w:spacing w:after="160" w:line="259" w:lineRule="auto"/>
        <w:rPr>
          <w:b/>
          <w:bCs/>
        </w:rPr>
      </w:pPr>
      <w:r w:rsidRPr="00C176AF">
        <w:rPr>
          <w:b/>
          <w:bCs/>
        </w:rPr>
        <w:lastRenderedPageBreak/>
        <w:t>Welsh Speaker</w:t>
      </w:r>
    </w:p>
    <w:p w14:paraId="2FCE4865" w14:textId="2F37AD51" w:rsidR="00F2644D" w:rsidRPr="00FD0EF8" w:rsidRDefault="00C176AF" w:rsidP="0004057A">
      <w:pPr>
        <w:spacing w:after="160" w:line="259" w:lineRule="auto"/>
      </w:pPr>
      <w:r>
        <w:rPr>
          <w:noProof/>
        </w:rPr>
        <w:drawing>
          <wp:inline distT="0" distB="0" distL="0" distR="0" wp14:anchorId="048605E8" wp14:editId="35BD3041">
            <wp:extent cx="6120000" cy="7568482"/>
            <wp:effectExtent l="0" t="0" r="0" b="0"/>
            <wp:docPr id="2056219292" name="Picture 11" descr="Order of Budget Priorities, listed in the order of overall responses, with scores out of 12&#10;Respondents who are Welsh speakers  &#10;For the next financial year&#10;1st Schools and Education including Youth Services (9.6) &#10;2nd Supporting vulnerable children and families (9.2)&#10;5th Supporting vulnerable adults and older people (7.2)&#10;3rd Housing and Homelessness Services (8.3)&#10;4th Recycling and Waste Services including collections, disposal and Recycling Centres (7.2)&#10;6th Highways and Transport (6.4)&#10;7th Neighbourhood Services such as street cleansing (6.0)&#10;8th Major projects including infrastructure to support businesses, local economy, city centre and local community centres (5.7)&#10;9th Parks and Sport (5.3)&#10;10th Libraries and Community Hubs (4.8)&#10;11th Delivery of the One Planet Cardiff Strategy (4.2)&#10;12th Culture, Venues and Events (4.2)&#10;&#10;In the longer term.&#10;1st Schools and Education including Youth Services (9.5) &#10;2nd Supporting vulnerable children and families (9.1)&#10;3rd Supporting vulnerable adults and older people (8.5)&#10;4th Housing and Homelessness Services (7.7)&#10;5th Recycling and Waste Services including collections, disposal and Recycling Centres (6.7)&#10;7th Neighbourhood Services such as street cleansing (6.1)&#10;6th Highways and Transport (6.1)&#10;9th = Libraries and Community Hubs (5.5)&#10;8th Parks and Sport (5.6)&#10;9th = Major projects including infrastructure to support businesses, local economy, city centre and local community centres (5.5)&#10;12th Culture, Venues and Events (4.5)&#10;11th Delivery of the One Planet Cardiff Strategy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6219292" name="Picture 11" descr="Order of Budget Priorities, listed in the order of overall responses, with scores out of 12&#10;Respondents who are Welsh speakers  &#10;For the next financial year&#10;1st Schools and Education including Youth Services (9.6) &#10;2nd Supporting vulnerable children and families (9.2)&#10;5th Supporting vulnerable adults and older people (7.2)&#10;3rd Housing and Homelessness Services (8.3)&#10;4th Recycling and Waste Services including collections, disposal and Recycling Centres (7.2)&#10;6th Highways and Transport (6.4)&#10;7th Neighbourhood Services such as street cleansing (6.0)&#10;8th Major projects including infrastructure to support businesses, local economy, city centre and local community centres (5.7)&#10;9th Parks and Sport (5.3)&#10;10th Libraries and Community Hubs (4.8)&#10;11th Delivery of the One Planet Cardiff Strategy (4.2)&#10;12th Culture, Venues and Events (4.2)&#10;&#10;In the longer term.&#10;1st Schools and Education including Youth Services (9.5) &#10;2nd Supporting vulnerable children and families (9.1)&#10;3rd Supporting vulnerable adults and older people (8.5)&#10;4th Housing and Homelessness Services (7.7)&#10;5th Recycling and Waste Services including collections, disposal and Recycling Centres (6.7)&#10;7th Neighbourhood Services such as street cleansing (6.1)&#10;6th Highways and Transport (6.1)&#10;9th = Libraries and Community Hubs (5.5)&#10;8th Parks and Sport (5.6)&#10;9th = Major projects including infrastructure to support businesses, local economy, city centre and local community centres (5.5)&#10;12th Culture, Venues and Events (4.5)&#10;11th Delivery of the One Planet Cardiff Strategy (4.5)"/>
                    <pic:cNvPicPr>
                      <a:picLocks noChangeAspect="1" noChangeArrowheads="1"/>
                    </pic:cNvPicPr>
                  </pic:nvPicPr>
                  <pic:blipFill>
                    <a:blip r:embed="rId163">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794A390D" w14:textId="77777777" w:rsidR="00813746" w:rsidRPr="00FD0EF8" w:rsidRDefault="00813746" w:rsidP="0004057A">
      <w:pPr>
        <w:spacing w:after="160" w:line="259" w:lineRule="auto"/>
      </w:pPr>
    </w:p>
    <w:p w14:paraId="660F6411" w14:textId="77777777" w:rsidR="00B22E42" w:rsidRDefault="00B22E42">
      <w:pPr>
        <w:spacing w:after="160" w:line="259" w:lineRule="auto"/>
        <w:rPr>
          <w:b/>
          <w:bCs/>
        </w:rPr>
      </w:pPr>
      <w:r>
        <w:rPr>
          <w:b/>
          <w:bCs/>
        </w:rPr>
        <w:br w:type="page"/>
      </w:r>
    </w:p>
    <w:p w14:paraId="55238B0C" w14:textId="0600C197" w:rsidR="00B75157" w:rsidRPr="008D6FF2" w:rsidRDefault="00B75157" w:rsidP="0004057A">
      <w:pPr>
        <w:spacing w:after="160" w:line="259" w:lineRule="auto"/>
        <w:rPr>
          <w:b/>
          <w:bCs/>
        </w:rPr>
      </w:pPr>
      <w:r w:rsidRPr="008D6FF2">
        <w:rPr>
          <w:b/>
          <w:bCs/>
        </w:rPr>
        <w:lastRenderedPageBreak/>
        <w:t>Southern Arc</w:t>
      </w:r>
    </w:p>
    <w:p w14:paraId="29B5313F" w14:textId="7CE115A4" w:rsidR="00B75157" w:rsidRPr="00FD0EF8" w:rsidRDefault="008D6FF2" w:rsidP="0004057A">
      <w:pPr>
        <w:spacing w:after="160" w:line="259" w:lineRule="auto"/>
      </w:pPr>
      <w:r>
        <w:rPr>
          <w:noProof/>
        </w:rPr>
        <w:drawing>
          <wp:inline distT="0" distB="0" distL="0" distR="0" wp14:anchorId="021B7DA2" wp14:editId="65346EA9">
            <wp:extent cx="6120000" cy="7568482"/>
            <wp:effectExtent l="0" t="0" r="0" b="0"/>
            <wp:docPr id="1535467423" name="Picture 10" descr="Order of Budget Priorities, listed in the order of overall responses, with scores out of 12&#10;Respondents who live in the Southern Arc  &#10;For the next financial year&#10;1st Schools and Education including Youth Services (9.4) &#10;2nd Supporting vulnerable children and families (9.2)&#10;3rd Supporting vulnerable adults and older people (8.8)&#10;4th Housing and Homelessness Services (8.3)&#10;5th Recycling and Waste Services including collections, disposal and Recycling Centres (7.4)&#10;7th Highways and Transport (6.1)&#10;6th Neighbourhood Services such as street cleansing (7.1)&#10;10th Major projects including infrastructure to support businesses, local economy, city centre and local community centres (5.0)&#10;9th Parks and Sport (5.3)&#10;8th Libraries and Community Hubs (5.8)&#10;11th Delivery of the One Planet Cardiff Strategy (3.9)&#10;12th Culture, Venues and Events (3.8)&#10;&#10;In the longer term.&#10;1st Schools and Education including Youth Services (9.6) &#10;2nd Supporting vulnerable children and families (9.1)&#10;3rd Supporting vulnerable adults and older people (8.7)&#10;4th Housing and Homelessness Services (8.0)&#10;5th Recycling and Waste Services including collections, disposal and Recycling Centres (7.0)&#10;6th Neighbourhood Services such as street cleansing (6.6)&#10;7th Highways and Transport (6.2)&#10;9th Libraries and Community Hubs (5.5)&#10;10th Parks and Sport (5.1)&#10;8th Major projects including infrastructure to support businesses, local economy, city centre and local community centres (5.6)&#10;12th Culture, Venues and Events (4.0)&#10;11th Delivery of the One Planet Cardiff Strategy (4.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5467423" name="Picture 10" descr="Order of Budget Priorities, listed in the order of overall responses, with scores out of 12&#10;Respondents who live in the Southern Arc  &#10;For the next financial year&#10;1st Schools and Education including Youth Services (9.4) &#10;2nd Supporting vulnerable children and families (9.2)&#10;3rd Supporting vulnerable adults and older people (8.8)&#10;4th Housing and Homelessness Services (8.3)&#10;5th Recycling and Waste Services including collections, disposal and Recycling Centres (7.4)&#10;7th Highways and Transport (6.1)&#10;6th Neighbourhood Services such as street cleansing (7.1)&#10;10th Major projects including infrastructure to support businesses, local economy, city centre and local community centres (5.0)&#10;9th Parks and Sport (5.3)&#10;8th Libraries and Community Hubs (5.8)&#10;11th Delivery of the One Planet Cardiff Strategy (3.9)&#10;12th Culture, Venues and Events (3.8)&#10;&#10;In the longer term.&#10;1st Schools and Education including Youth Services (9.6) &#10;2nd Supporting vulnerable children and families (9.1)&#10;3rd Supporting vulnerable adults and older people (8.7)&#10;4th Housing and Homelessness Services (8.0)&#10;5th Recycling and Waste Services including collections, disposal and Recycling Centres (7.0)&#10;6th Neighbourhood Services such as street cleansing (6.6)&#10;7th Highways and Transport (6.2)&#10;9th Libraries and Community Hubs (5.5)&#10;10th Parks and Sport (5.1)&#10;8th Major projects including infrastructure to support businesses, local economy, city centre and local community centres (5.6)&#10;12th Culture, Venues and Events (4.0)&#10;11th Delivery of the One Planet Cardiff Strategy (4.3)&#10;"/>
                    <pic:cNvPicPr>
                      <a:picLocks noChangeAspect="1" noChangeArrowheads="1"/>
                    </pic:cNvPicPr>
                  </pic:nvPicPr>
                  <pic:blipFill>
                    <a:blip r:embed="rId164">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73EF8368" w14:textId="77777777" w:rsidR="00C176AF" w:rsidRDefault="00C176AF">
      <w:pPr>
        <w:spacing w:after="160" w:line="259" w:lineRule="auto"/>
        <w:rPr>
          <w:b/>
          <w:bCs/>
        </w:rPr>
      </w:pPr>
      <w:r>
        <w:rPr>
          <w:b/>
          <w:bCs/>
        </w:rPr>
        <w:br w:type="page"/>
      </w:r>
    </w:p>
    <w:p w14:paraId="359B4435" w14:textId="15DA54AF" w:rsidR="00813746" w:rsidRPr="008D6FF2" w:rsidRDefault="00A51CEC" w:rsidP="0004057A">
      <w:pPr>
        <w:spacing w:after="160" w:line="259" w:lineRule="auto"/>
        <w:rPr>
          <w:b/>
          <w:bCs/>
        </w:rPr>
      </w:pPr>
      <w:r w:rsidRPr="008D6FF2">
        <w:rPr>
          <w:b/>
          <w:bCs/>
        </w:rPr>
        <w:lastRenderedPageBreak/>
        <w:t>Children in the Household</w:t>
      </w:r>
    </w:p>
    <w:p w14:paraId="534A3E4C" w14:textId="1BC6CE54" w:rsidR="00A51CEC" w:rsidRPr="00FD0EF8" w:rsidRDefault="00F24960" w:rsidP="0004057A">
      <w:pPr>
        <w:spacing w:after="160" w:line="259" w:lineRule="auto"/>
      </w:pPr>
      <w:r>
        <w:rPr>
          <w:noProof/>
        </w:rPr>
        <w:drawing>
          <wp:inline distT="0" distB="0" distL="0" distR="0" wp14:anchorId="3C865638" wp14:editId="5490E058">
            <wp:extent cx="6120000" cy="7568482"/>
            <wp:effectExtent l="0" t="0" r="0" b="0"/>
            <wp:docPr id="540101272" name="Picture 9" descr="Order of Budget Priorities, listed in the order of overall responses, with scores out of 12&#10;Respondents who have Children in household &#10;For the next financial year&#10;1st Schools and Education including Youth Services (10.7) &#10;2nd Supporting vulnerable children and families (9.6)&#10;3rd Supporting vulnerable adults and older people (8.4)&#10;4th Housing and Homelessness Services (7.6)&#10;5th Recycling and Waste Services including collections, disposal and Recycling Centres (7.2)&#10;7th Highways and Transport (6.1)&#10;6th Neighbourhood Services such as street cleansing (6.2)&#10;9th Major projects including infrastructure to support businesses, local economy, city centre and local community centres (4.8)&#10;8th Parks and Sport (5.9)&#10;10th Libraries and Community Hubs (4.8)&#10;11th Delivery of the One Planet Cardiff Strategy (3.9)&#10;12th Culture, Venues and Events (3.6)&#10;&#10;In the longer term.&#10;1st Schools and Education including Youth Services (10.7) &#10;2nd Supporting vulnerable children and families (9.4)&#10;3rd Supporting vulnerable adults and older people (8.3)&#10;4th Housing and Homelessness Services (7.4)&#10;5th Recycling and Waste Services including collections, disposal and Recycling Centres (6.8)&#10;7th Neighbourhood Services such as street cleansing (5.9)&#10;6th Highways and Transport (6.1)&#10;9th Libraries and Community Hubs (5.5)&#10;8th Parks and Sport (5.7)&#10;10th Major projects including infrastructure to support businesses, local economy, city centre and local community centres (5.2)&#10;12th Culture, Venues and Events (3.7)&#10;11th Delivery of the One Planet Cardiff Strategy (4.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0101272" name="Picture 9" descr="Order of Budget Priorities, listed in the order of overall responses, with scores out of 12&#10;Respondents who have Children in household &#10;For the next financial year&#10;1st Schools and Education including Youth Services (10.7) &#10;2nd Supporting vulnerable children and families (9.6)&#10;3rd Supporting vulnerable adults and older people (8.4)&#10;4th Housing and Homelessness Services (7.6)&#10;5th Recycling and Waste Services including collections, disposal and Recycling Centres (7.2)&#10;7th Highways and Transport (6.1)&#10;6th Neighbourhood Services such as street cleansing (6.2)&#10;9th Major projects including infrastructure to support businesses, local economy, city centre and local community centres (4.8)&#10;8th Parks and Sport (5.9)&#10;10th Libraries and Community Hubs (4.8)&#10;11th Delivery of the One Planet Cardiff Strategy (3.9)&#10;12th Culture, Venues and Events (3.6)&#10;&#10;In the longer term.&#10;1st Schools and Education including Youth Services (10.7) &#10;2nd Supporting vulnerable children and families (9.4)&#10;3rd Supporting vulnerable adults and older people (8.3)&#10;4th Housing and Homelessness Services (7.4)&#10;5th Recycling and Waste Services including collections, disposal and Recycling Centres (6.8)&#10;7th Neighbourhood Services such as street cleansing (5.9)&#10;6th Highways and Transport (6.1)&#10;9th Libraries and Community Hubs (5.5)&#10;8th Parks and Sport (5.7)&#10;10th Major projects including infrastructure to support businesses, local economy, city centre and local community centres (5.2)&#10;12th Culture, Venues and Events (3.7)&#10;11th Delivery of the One Planet Cardiff Strategy (4.3)&#10;"/>
                    <pic:cNvPicPr>
                      <a:picLocks noChangeAspect="1" noChangeArrowheads="1"/>
                    </pic:cNvPicPr>
                  </pic:nvPicPr>
                  <pic:blipFill>
                    <a:blip r:embed="rId165">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3791BB5B" w14:textId="77777777" w:rsidR="004179B7" w:rsidRPr="00FD0EF8" w:rsidRDefault="004179B7" w:rsidP="0004057A">
      <w:pPr>
        <w:spacing w:after="160" w:line="259" w:lineRule="auto"/>
      </w:pPr>
    </w:p>
    <w:p w14:paraId="12492CB9" w14:textId="77777777" w:rsidR="008D6FF2" w:rsidRDefault="008D6FF2">
      <w:pPr>
        <w:spacing w:after="160" w:line="259" w:lineRule="auto"/>
        <w:rPr>
          <w:b/>
          <w:bCs/>
        </w:rPr>
      </w:pPr>
      <w:r>
        <w:rPr>
          <w:b/>
          <w:bCs/>
        </w:rPr>
        <w:br w:type="page"/>
      </w:r>
    </w:p>
    <w:p w14:paraId="7BA5EFD8" w14:textId="1851B994" w:rsidR="00813746" w:rsidRPr="003117BF" w:rsidRDefault="00622A84" w:rsidP="0004057A">
      <w:pPr>
        <w:spacing w:after="160" w:line="259" w:lineRule="auto"/>
        <w:rPr>
          <w:b/>
          <w:bCs/>
        </w:rPr>
      </w:pPr>
      <w:r w:rsidRPr="003117BF">
        <w:rPr>
          <w:b/>
          <w:bCs/>
        </w:rPr>
        <w:lastRenderedPageBreak/>
        <w:t>LGBTQ+</w:t>
      </w:r>
    </w:p>
    <w:p w14:paraId="4A3D1D33" w14:textId="0E5F594B" w:rsidR="00622A84" w:rsidRPr="00FD0EF8" w:rsidRDefault="003117BF" w:rsidP="0004057A">
      <w:pPr>
        <w:spacing w:after="160" w:line="259" w:lineRule="auto"/>
      </w:pPr>
      <w:r>
        <w:rPr>
          <w:noProof/>
        </w:rPr>
        <w:drawing>
          <wp:inline distT="0" distB="0" distL="0" distR="0" wp14:anchorId="6CC30447" wp14:editId="5F95B38F">
            <wp:extent cx="6120000" cy="7568482"/>
            <wp:effectExtent l="0" t="0" r="0" b="0"/>
            <wp:docPr id="1271214339" name="Picture 8" descr="Order of Budget Priorities, listed in the order of overall responses, with scores out of 12&#10;Respondents who are LGBTQ+&#10;For the next financial year&#10;2nd Schools and Education including Youth Services (8.9) &#10;1st Supporting vulnerable children and families (9.3)&#10;3rd Supporting vulnerable adults and older people (8.9)&#10;4th Housing and Homelessness Services (8.3)&#10;5th Recycling and Waste Services including collections, disposal and Recycling Centres (6.8)&#10;7th Highways and Transport (5.8)&#10;6th Neighbourhood Services such as street cleansing (6.2)&#10;9th Major projects including infrastructure to support businesses, local economy, city centre and local community centres (5.2)&#10;10h Parks and Sport (5.1)&#10;8th Libraries and Community Hubs (5.7)&#10;12th Delivery of the One Planet Cardiff Strategy (4.3)&#10;11th Culture, Venues and Events (4.7)&#10;&#10;In the longer term.&#10;1st Schools and Education including Youth Services (8.8) &#10;2nd Supporting vulnerable children and families (8.8)&#10;4th Supporting vulnerable adults and older people (8.2)&#10;3rd Housing and Homelessness Services (8.3)&#10;5th Recycling and Waste Services including collections, disposal and Recycling Centres (6.4)&#10;9th Neighbourhood Services such as street cleansing (5.5)&#10;6th Highways and Transport (6.2)&#10;8th Libraries and Community Hubs (5.5)&#10;10th Parks and Sport (5.3)&#10;7th Major projects including infrastructure to support businesses, local economy, city centre and local community centres (6.0)&#10;12th Culture, Venues and Events (4.9)&#10;11th Delivery of the One Planet Cardiff Strategy (5.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1214339" name="Picture 8" descr="Order of Budget Priorities, listed in the order of overall responses, with scores out of 12&#10;Respondents who are LGBTQ+&#10;For the next financial year&#10;2nd Schools and Education including Youth Services (8.9) &#10;1st Supporting vulnerable children and families (9.3)&#10;3rd Supporting vulnerable adults and older people (8.9)&#10;4th Housing and Homelessness Services (8.3)&#10;5th Recycling and Waste Services including collections, disposal and Recycling Centres (6.8)&#10;7th Highways and Transport (5.8)&#10;6th Neighbourhood Services such as street cleansing (6.2)&#10;9th Major projects including infrastructure to support businesses, local economy, city centre and local community centres (5.2)&#10;10h Parks and Sport (5.1)&#10;8th Libraries and Community Hubs (5.7)&#10;12th Delivery of the One Planet Cardiff Strategy (4.3)&#10;11th Culture, Venues and Events (4.7)&#10;&#10;In the longer term.&#10;1st Schools and Education including Youth Services (8.8) &#10;2nd Supporting vulnerable children and families (8.8)&#10;4th Supporting vulnerable adults and older people (8.2)&#10;3rd Housing and Homelessness Services (8.3)&#10;5th Recycling and Waste Services including collections, disposal and Recycling Centres (6.4)&#10;9th Neighbourhood Services such as street cleansing (5.5)&#10;6th Highways and Transport (6.2)&#10;8th Libraries and Community Hubs (5.5)&#10;10th Parks and Sport (5.3)&#10;7th Major projects including infrastructure to support businesses, local economy, city centre and local community centres (6.0)&#10;12th Culture, Venues and Events (4.9)&#10;11th Delivery of the One Planet Cardiff Strategy (5.1)&#10;"/>
                    <pic:cNvPicPr>
                      <a:picLocks noChangeAspect="1" noChangeArrowheads="1"/>
                    </pic:cNvPicPr>
                  </pic:nvPicPr>
                  <pic:blipFill>
                    <a:blip r:embed="rId166">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62BEFF24" w14:textId="77777777" w:rsidR="00415038" w:rsidRDefault="00415038">
      <w:pPr>
        <w:spacing w:after="160" w:line="259" w:lineRule="auto"/>
        <w:rPr>
          <w:b/>
          <w:bCs/>
        </w:rPr>
      </w:pPr>
      <w:r>
        <w:rPr>
          <w:b/>
          <w:bCs/>
        </w:rPr>
        <w:br w:type="page"/>
      </w:r>
    </w:p>
    <w:p w14:paraId="23DEBC77" w14:textId="353238EF" w:rsidR="000B24EA" w:rsidRPr="003117BF" w:rsidRDefault="000B24EA" w:rsidP="0004057A">
      <w:pPr>
        <w:spacing w:after="160" w:line="259" w:lineRule="auto"/>
        <w:rPr>
          <w:b/>
          <w:bCs/>
        </w:rPr>
      </w:pPr>
      <w:r w:rsidRPr="003117BF">
        <w:rPr>
          <w:b/>
          <w:bCs/>
        </w:rPr>
        <w:lastRenderedPageBreak/>
        <w:t>Most Deprived</w:t>
      </w:r>
      <w:r w:rsidR="00F34747" w:rsidRPr="003117BF">
        <w:rPr>
          <w:b/>
          <w:bCs/>
        </w:rPr>
        <w:t xml:space="preserve"> Fifth</w:t>
      </w:r>
    </w:p>
    <w:p w14:paraId="02F8A273" w14:textId="10FEA91B" w:rsidR="00F34747" w:rsidRPr="00FD0EF8" w:rsidRDefault="00415038" w:rsidP="0004057A">
      <w:pPr>
        <w:spacing w:after="160" w:line="259" w:lineRule="auto"/>
      </w:pPr>
      <w:r>
        <w:rPr>
          <w:noProof/>
        </w:rPr>
        <w:drawing>
          <wp:inline distT="0" distB="0" distL="0" distR="0" wp14:anchorId="75E3F352" wp14:editId="67F8C0E5">
            <wp:extent cx="6048000" cy="7358827"/>
            <wp:effectExtent l="0" t="0" r="0" b="0"/>
            <wp:docPr id="865873085" name="Picture 1" descr="Order of Budget Priorities, listed in the order of overall responses, with scores out of 12&#10;Those living in the Most Deprived Fifth&#10;For the next financial year&#10;1st Schools and Education including Youth Services (9.4) &#10;2nd Supporting vulnerable children and families (9.0)&#10;3rd Supporting vulnerable adults and older people (8.5)&#10;4th Housing and Homelessness Services (7.9)&#10;5th Recycling and Waste Services including collections, disposal and Recycling Centres (7.1)&#10;7th Highways and Transport (6.4)&#10;6th Neighbourhood Services such as street cleansing (6.7)&#10;9th Major projects including infrastructure to support businesses, local economy, city centre and local community centres (5.3)&#10;10th Parks and Sport (5.0)&#10;8th Libraries and Community Hubs (5.7)&#10;11th Delivery of the One Planet Cardiff Strategy (4.6)&#10;12th Culture, Venues and Events (4.0)&#10;&#10;In the longer term.&#10;2nd Schools and Education including Youth Services (9.5) &#10;1st Supporting vulnerable children and families (9.5)&#10;3rd Supporting vulnerable adults and older people (9.1)&#10;4th Housing and Homelessness Services (8.8)&#10;5th Recycling and Waste Services including collections, disposal and Recycling Centres (7.2)&#10;6th Neighbourhood Services such as street cleansing (7.1)&#10;7th Highways and Transport (6.0)&#10;8th Libraries and Community Hubs (5.8)&#10;9th Parks and Sport (5.5)&#10;10th Major projects including infrastructure to support businesses, local economy, city centre and local community centres (4.6)&#10;12th Culture, Venues and Events (3.6)&#10;11th Delivery of the One Planet Cardiff Strategy (3.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5873085" name="Picture 1" descr="Order of Budget Priorities, listed in the order of overall responses, with scores out of 12&#10;Those living in the Most Deprived Fifth&#10;For the next financial year&#10;1st Schools and Education including Youth Services (9.4) &#10;2nd Supporting vulnerable children and families (9.0)&#10;3rd Supporting vulnerable adults and older people (8.5)&#10;4th Housing and Homelessness Services (7.9)&#10;5th Recycling and Waste Services including collections, disposal and Recycling Centres (7.1)&#10;7th Highways and Transport (6.4)&#10;6th Neighbourhood Services such as street cleansing (6.7)&#10;9th Major projects including infrastructure to support businesses, local economy, city centre and local community centres (5.3)&#10;10th Parks and Sport (5.0)&#10;8th Libraries and Community Hubs (5.7)&#10;11th Delivery of the One Planet Cardiff Strategy (4.6)&#10;12th Culture, Venues and Events (4.0)&#10;&#10;In the longer term.&#10;2nd Schools and Education including Youth Services (9.5) &#10;1st Supporting vulnerable children and families (9.5)&#10;3rd Supporting vulnerable adults and older people (9.1)&#10;4th Housing and Homelessness Services (8.8)&#10;5th Recycling and Waste Services including collections, disposal and Recycling Centres (7.2)&#10;6th Neighbourhood Services such as street cleansing (7.1)&#10;7th Highways and Transport (6.0)&#10;8th Libraries and Community Hubs (5.8)&#10;9th Parks and Sport (5.5)&#10;10th Major projects including infrastructure to support businesses, local economy, city centre and local community centres (4.6)&#10;12th Culture, Venues and Events (3.6)&#10;11th Delivery of the One Planet Cardiff Strategy (3.6)&#10;"/>
                    <pic:cNvPicPr>
                      <a:picLocks noChangeAspect="1" noChangeArrowheads="1"/>
                    </pic:cNvPicPr>
                  </pic:nvPicPr>
                  <pic:blipFill>
                    <a:blip r:embed="rId167">
                      <a:extLst>
                        <a:ext uri="{28A0092B-C50C-407E-A947-70E740481C1C}">
                          <a14:useLocalDpi xmlns:a14="http://schemas.microsoft.com/office/drawing/2010/main" val="0"/>
                        </a:ext>
                      </a:extLst>
                    </a:blip>
                    <a:srcRect/>
                    <a:stretch>
                      <a:fillRect/>
                    </a:stretch>
                  </pic:blipFill>
                  <pic:spPr bwMode="auto">
                    <a:xfrm>
                      <a:off x="0" y="0"/>
                      <a:ext cx="6048000" cy="7358827"/>
                    </a:xfrm>
                    <a:prstGeom prst="rect">
                      <a:avLst/>
                    </a:prstGeom>
                    <a:noFill/>
                  </pic:spPr>
                </pic:pic>
              </a:graphicData>
            </a:graphic>
          </wp:inline>
        </w:drawing>
      </w:r>
    </w:p>
    <w:p w14:paraId="79B1962C" w14:textId="77777777" w:rsidR="008504A8" w:rsidRDefault="008504A8">
      <w:pPr>
        <w:spacing w:after="160" w:line="259" w:lineRule="auto"/>
      </w:pPr>
      <w:r>
        <w:br w:type="page"/>
      </w:r>
    </w:p>
    <w:p w14:paraId="2AA04483" w14:textId="1D69AA29" w:rsidR="00F34747" w:rsidRPr="008504A8" w:rsidRDefault="00F34747" w:rsidP="0004057A">
      <w:pPr>
        <w:spacing w:after="160" w:line="259" w:lineRule="auto"/>
        <w:rPr>
          <w:b/>
          <w:bCs/>
        </w:rPr>
      </w:pPr>
      <w:r w:rsidRPr="008504A8">
        <w:rPr>
          <w:b/>
          <w:bCs/>
        </w:rPr>
        <w:lastRenderedPageBreak/>
        <w:t>Next Most Deprived Fifth</w:t>
      </w:r>
    </w:p>
    <w:p w14:paraId="6AE263A2" w14:textId="2A3CDC8B" w:rsidR="00F34747" w:rsidRPr="00FD0EF8" w:rsidRDefault="008504A8" w:rsidP="0004057A">
      <w:pPr>
        <w:spacing w:after="160" w:line="259" w:lineRule="auto"/>
      </w:pPr>
      <w:r>
        <w:rPr>
          <w:noProof/>
        </w:rPr>
        <w:drawing>
          <wp:inline distT="0" distB="0" distL="0" distR="0" wp14:anchorId="3B8BC808" wp14:editId="0D6DB56C">
            <wp:extent cx="6120000" cy="7568482"/>
            <wp:effectExtent l="0" t="0" r="0" b="0"/>
            <wp:docPr id="1879881557" name="Picture 6" descr="Order of Budget Priorities, listed in the order of overall responses, with scores out of 12&#10;Those living in the Next Most Deprived Fifth&#10;For the next financial year&#10;2nd Schools and Education including Youth Services (9.1) &#10;1st Supporting vulnerable children and families (9.2)&#10;3rd Supporting vulnerable adults and older people (8.2)&#10;4th Housing and Homelessness Services (8.0)&#10;5th Recycling and Waste Services including collections, disposal and Recycling Centres (7.4)&#10;7th Highways and Transport (6.1)&#10;6th Neighbourhood Services such as street cleansing (7.2)&#10;10th Major projects including infrastructure to support businesses, local economy, city centre and local community centres (5.1)&#10;9th Parks and Sport (5.2)&#10;8th Libraries and Community Hubs (5.1)&#10;11th Delivery of the One Planet Cardiff Strategy (4.1)&#10;12th Culture, Venues and Events (3.7)&#10;&#10;In the longer term.&#10;1st Schools and Education including Youth Services (9.4) &#10;2nd Supporting vulnerable children and families (9.0)&#10;3rd Supporting vulnerable adults and older people (8.5)&#10;4th Housing and Homelessness Services (7.9)&#10;5th Recycling and Waste Services including collections, disposal and Recycling Centres (7.1)&#10;6th Neighbourhood Services such as street cleansing (6.7)&#10;7th Highways and Transport (6.4)&#10;8h Libraries and Community Hubs (5.7)&#10;10h Parks and Sport (5.0)&#10;9th Major projects including infrastructure to support businesses, local economy, city centre and local community centres (5.3)&#10;12h Culture, Venues and Events (4.0)&#10;11th Delivery of the One Planet Cardiff Strategy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9881557" name="Picture 6" descr="Order of Budget Priorities, listed in the order of overall responses, with scores out of 12&#10;Those living in the Next Most Deprived Fifth&#10;For the next financial year&#10;2nd Schools and Education including Youth Services (9.1) &#10;1st Supporting vulnerable children and families (9.2)&#10;3rd Supporting vulnerable adults and older people (8.2)&#10;4th Housing and Homelessness Services (8.0)&#10;5th Recycling and Waste Services including collections, disposal and Recycling Centres (7.4)&#10;7th Highways and Transport (6.1)&#10;6th Neighbourhood Services such as street cleansing (7.2)&#10;10th Major projects including infrastructure to support businesses, local economy, city centre and local community centres (5.1)&#10;9th Parks and Sport (5.2)&#10;8th Libraries and Community Hubs (5.1)&#10;11th Delivery of the One Planet Cardiff Strategy (4.1)&#10;12th Culture, Venues and Events (3.7)&#10;&#10;In the longer term.&#10;1st Schools and Education including Youth Services (9.4) &#10;2nd Supporting vulnerable children and families (9.0)&#10;3rd Supporting vulnerable adults and older people (8.5)&#10;4th Housing and Homelessness Services (7.9)&#10;5th Recycling and Waste Services including collections, disposal and Recycling Centres (7.1)&#10;6th Neighbourhood Services such as street cleansing (6.7)&#10;7th Highways and Transport (6.4)&#10;8h Libraries and Community Hubs (5.7)&#10;10h Parks and Sport (5.0)&#10;9th Major projects including infrastructure to support businesses, local economy, city centre and local community centres (5.3)&#10;12h Culture, Venues and Events (4.0)&#10;11th Delivery of the One Planet Cardiff Strategy (4.6)"/>
                    <pic:cNvPicPr>
                      <a:picLocks noChangeAspect="1" noChangeArrowheads="1"/>
                    </pic:cNvPicPr>
                  </pic:nvPicPr>
                  <pic:blipFill>
                    <a:blip r:embed="rId168">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4B0399A2" w14:textId="77777777" w:rsidR="00361D6F" w:rsidRDefault="00361D6F">
      <w:pPr>
        <w:spacing w:after="160" w:line="259" w:lineRule="auto"/>
        <w:rPr>
          <w:b/>
          <w:bCs/>
        </w:rPr>
      </w:pPr>
      <w:r>
        <w:rPr>
          <w:b/>
          <w:bCs/>
        </w:rPr>
        <w:br w:type="page"/>
      </w:r>
    </w:p>
    <w:p w14:paraId="69C9E9F9" w14:textId="5F4DE97F" w:rsidR="00F34747" w:rsidRPr="00361D6F" w:rsidRDefault="00F34747" w:rsidP="0004057A">
      <w:pPr>
        <w:spacing w:after="160" w:line="259" w:lineRule="auto"/>
        <w:rPr>
          <w:b/>
          <w:bCs/>
        </w:rPr>
      </w:pPr>
      <w:r w:rsidRPr="00361D6F">
        <w:rPr>
          <w:b/>
          <w:bCs/>
        </w:rPr>
        <w:lastRenderedPageBreak/>
        <w:t>Middle Fifth</w:t>
      </w:r>
    </w:p>
    <w:p w14:paraId="382A449D" w14:textId="6726DC59" w:rsidR="00F34747" w:rsidRPr="00FD0EF8" w:rsidRDefault="008504A8" w:rsidP="0004057A">
      <w:pPr>
        <w:spacing w:after="160" w:line="259" w:lineRule="auto"/>
      </w:pPr>
      <w:r>
        <w:rPr>
          <w:noProof/>
        </w:rPr>
        <w:drawing>
          <wp:inline distT="0" distB="0" distL="0" distR="0" wp14:anchorId="23CEE16B" wp14:editId="6C21B142">
            <wp:extent cx="6120000" cy="7568482"/>
            <wp:effectExtent l="0" t="0" r="0" b="0"/>
            <wp:docPr id="1424448260" name="Picture 5" descr="Order of Budget Priorities, listed in the order of overall responses, with scores out of 12&#10;Those living in the Middle Fifth &#10;For the next financial year&#10;1st Schools and Education including Youth Services (9.6) &#10;2nd Supporting vulnerable children and families (9.2)&#10;3rd Supporting vulnerable adults and older people (8.8)&#10;4th Housing and Homelessness Services (8.2)&#10;5th Recycling and Waste Services including collections, disposal and Recycling Centres (7.1)&#10;7th Highways and Transport (6.0)&#10;6th Neighbourhood Services such as street cleansing (6.5)&#10;10th Major projects including infrastructure to support businesses, local economy, city centre and local community centres (5.0)&#10;9th Parks and Sport (5.5)&#10;8th Libraries and Community Hubs (5.7)&#10;11th Delivery of the One Planet Cardiff Strategy (4.0)&#10;12th Culture, Venues and Events (4.0)&#10;&#10;In the longer term.&#10;1st Schools and Education including Youth Services (9.7) &#10;2nd Supporting vulnerable children and families (8.8)&#10;3rd Supporting vulnerable adults and older people (8.5)&#10;4th Housing and Homelessness Services (8.0)&#10;5th Recycling and Waste Services including collections, disposal and Recycling Centres (6.9)&#10;6th Neighbourhood Services such as street cleansing (6.1)&#10;7th Highways and Transport (6.0)&#10;9th Libraries and Community Hubs (5.6)&#10;10th Parks and Sport (5.3)&#10;8th Major projects including infrastructure to support businesses, local economy, city centre and local community centres (6.0)&#10;12th Culture, Venues and Events (4.2)&#10;11th Delivery of the One Planet Cardiff Strategy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4448260" name="Picture 5" descr="Order of Budget Priorities, listed in the order of overall responses, with scores out of 12&#10;Those living in the Middle Fifth &#10;For the next financial year&#10;1st Schools and Education including Youth Services (9.6) &#10;2nd Supporting vulnerable children and families (9.2)&#10;3rd Supporting vulnerable adults and older people (8.8)&#10;4th Housing and Homelessness Services (8.2)&#10;5th Recycling and Waste Services including collections, disposal and Recycling Centres (7.1)&#10;7th Highways and Transport (6.0)&#10;6th Neighbourhood Services such as street cleansing (6.5)&#10;10th Major projects including infrastructure to support businesses, local economy, city centre and local community centres (5.0)&#10;9th Parks and Sport (5.5)&#10;8th Libraries and Community Hubs (5.7)&#10;11th Delivery of the One Planet Cardiff Strategy (4.0)&#10;12th Culture, Venues and Events (4.0)&#10;&#10;In the longer term.&#10;1st Schools and Education including Youth Services (9.7) &#10;2nd Supporting vulnerable children and families (8.8)&#10;3rd Supporting vulnerable adults and older people (8.5)&#10;4th Housing and Homelessness Services (8.0)&#10;5th Recycling and Waste Services including collections, disposal and Recycling Centres (6.9)&#10;6th Neighbourhood Services such as street cleansing (6.1)&#10;7th Highways and Transport (6.0)&#10;9th Libraries and Community Hubs (5.6)&#10;10th Parks and Sport (5.3)&#10;8th Major projects including infrastructure to support businesses, local economy, city centre and local community centres (6.0)&#10;12th Culture, Venues and Events (4.2)&#10;11th Delivery of the One Planet Cardiff Strategy (4.7)"/>
                    <pic:cNvPicPr>
                      <a:picLocks noChangeAspect="1" noChangeArrowheads="1"/>
                    </pic:cNvPicPr>
                  </pic:nvPicPr>
                  <pic:blipFill>
                    <a:blip r:embed="rId169">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0BCFE4AB" w14:textId="77777777" w:rsidR="000A0D8F" w:rsidRDefault="000A0D8F">
      <w:pPr>
        <w:spacing w:after="160" w:line="259" w:lineRule="auto"/>
      </w:pPr>
      <w:r>
        <w:br w:type="page"/>
      </w:r>
    </w:p>
    <w:p w14:paraId="63EC6ADE" w14:textId="317C6232" w:rsidR="00F34747" w:rsidRPr="000A0D8F" w:rsidRDefault="00F34747" w:rsidP="0004057A">
      <w:pPr>
        <w:spacing w:after="160" w:line="259" w:lineRule="auto"/>
        <w:rPr>
          <w:b/>
          <w:bCs/>
        </w:rPr>
      </w:pPr>
      <w:r w:rsidRPr="000A0D8F">
        <w:rPr>
          <w:b/>
          <w:bCs/>
        </w:rPr>
        <w:lastRenderedPageBreak/>
        <w:t>Next Least Deprived Fifth</w:t>
      </w:r>
    </w:p>
    <w:p w14:paraId="7762A22C" w14:textId="55E93189" w:rsidR="00F34747" w:rsidRPr="00FD0EF8" w:rsidRDefault="000A0D8F" w:rsidP="0004057A">
      <w:pPr>
        <w:spacing w:after="160" w:line="259" w:lineRule="auto"/>
      </w:pPr>
      <w:r>
        <w:rPr>
          <w:noProof/>
        </w:rPr>
        <w:drawing>
          <wp:inline distT="0" distB="0" distL="0" distR="0" wp14:anchorId="3F982F21" wp14:editId="56BE50D2">
            <wp:extent cx="6120000" cy="7568482"/>
            <wp:effectExtent l="0" t="0" r="0" b="0"/>
            <wp:docPr id="2025787354" name="Picture 4" descr="Order of Budget Priorities, listed in the order of overall responses, with scores out of 12&#10;Those living in the Next Least Deprived Fifth&#10;&#10;For the next financial year&#10;1st Schools and Education including Youth Services (9.3) &#10;2nd Supporting vulnerable children and families (9.0)&#10;3rd Supporting vulnerable adults and older people (8.8)&#10;4th Housing and Homelessness Services (8.0)&#10;5th Recycling and Waste Services including collections, disposal and Recycling Centres (7.3)&#10;6th Neighbourhood Services such as street cleansing (6.8)&#10;7th Highways and Transport (6.4)&#10;9th Libraries and Community Hubs (5.5)&#10;8th Parks and Sport (5.6)&#10;10th Major projects including infrastructure to support businesses, local economy, city centre and local community centres (5.1)&#10;11th Culture, Venues and Events (3.9)&#10;12th Delivery of the One Planet Cardiff Strategy (3.8)&#10;&#10;In the longer term.&#10;1st Schools and Education including Youth Services (9.6) &#10;2nd Supporting vulnerable children and families (8.9)&#10;3rd Supporting vulnerable adults and older people (8.5)&#10;4th Housing and Homelessness Services (7.9)&#10;5th Recycling and Waste Services including collections, disposal and Recycling Centres (6.9)&#10;7th Neighbourhood Services such as street cleansing (6.2)&#10;6th Highways and Transport (6.5)&#10;10th Libraries and Community Hubs (5.3)&#10;9th Parks and Sport (5.4)&#10;8th Major projects including infrastructure to support businesses, local economy, city centre and local community centres (5.8)&#10;12th Culture, Venues and Events (4.0)&#10;11th Delivery of the One Planet Cardiff Strategy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5787354" name="Picture 4" descr="Order of Budget Priorities, listed in the order of overall responses, with scores out of 12&#10;Those living in the Next Least Deprived Fifth&#10;&#10;For the next financial year&#10;1st Schools and Education including Youth Services (9.3) &#10;2nd Supporting vulnerable children and families (9.0)&#10;3rd Supporting vulnerable adults and older people (8.8)&#10;4th Housing and Homelessness Services (8.0)&#10;5th Recycling and Waste Services including collections, disposal and Recycling Centres (7.3)&#10;6th Neighbourhood Services such as street cleansing (6.8)&#10;7th Highways and Transport (6.4)&#10;9th Libraries and Community Hubs (5.5)&#10;8th Parks and Sport (5.6)&#10;10th Major projects including infrastructure to support businesses, local economy, city centre and local community centres (5.1)&#10;11th Culture, Venues and Events (3.9)&#10;12th Delivery of the One Planet Cardiff Strategy (3.8)&#10;&#10;In the longer term.&#10;1st Schools and Education including Youth Services (9.6) &#10;2nd Supporting vulnerable children and families (8.9)&#10;3rd Supporting vulnerable adults and older people (8.5)&#10;4th Housing and Homelessness Services (7.9)&#10;5th Recycling and Waste Services including collections, disposal and Recycling Centres (6.9)&#10;7th Neighbourhood Services such as street cleansing (6.2)&#10;6th Highways and Transport (6.5)&#10;10th Libraries and Community Hubs (5.3)&#10;9th Parks and Sport (5.4)&#10;8th Major projects including infrastructure to support businesses, local economy, city centre and local community centres (5.8)&#10;12th Culture, Venues and Events (4.0)&#10;11th Delivery of the One Planet Cardiff Strategy (4.3)"/>
                    <pic:cNvPicPr>
                      <a:picLocks noChangeAspect="1" noChangeArrowheads="1"/>
                    </pic:cNvPicPr>
                  </pic:nvPicPr>
                  <pic:blipFill>
                    <a:blip r:embed="rId170">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20211DAE" w14:textId="77777777" w:rsidR="000A0D8F" w:rsidRDefault="000A0D8F">
      <w:pPr>
        <w:spacing w:after="160" w:line="259" w:lineRule="auto"/>
        <w:rPr>
          <w:b/>
          <w:bCs/>
        </w:rPr>
      </w:pPr>
      <w:r>
        <w:rPr>
          <w:b/>
          <w:bCs/>
        </w:rPr>
        <w:br w:type="page"/>
      </w:r>
    </w:p>
    <w:p w14:paraId="441B60A3" w14:textId="425DB622" w:rsidR="00F34747" w:rsidRPr="000A0D8F" w:rsidRDefault="00F34747" w:rsidP="0004057A">
      <w:pPr>
        <w:spacing w:after="160" w:line="259" w:lineRule="auto"/>
        <w:rPr>
          <w:b/>
          <w:bCs/>
        </w:rPr>
      </w:pPr>
      <w:r w:rsidRPr="000A0D8F">
        <w:rPr>
          <w:b/>
          <w:bCs/>
        </w:rPr>
        <w:lastRenderedPageBreak/>
        <w:t>Least Deprived Fifth</w:t>
      </w:r>
    </w:p>
    <w:p w14:paraId="5C8D36DE" w14:textId="13F6E255" w:rsidR="000B24EA" w:rsidRPr="00FD0EF8" w:rsidRDefault="00AC73AC" w:rsidP="0004057A">
      <w:pPr>
        <w:spacing w:after="160" w:line="259" w:lineRule="auto"/>
      </w:pPr>
      <w:r>
        <w:rPr>
          <w:noProof/>
        </w:rPr>
        <w:drawing>
          <wp:inline distT="0" distB="0" distL="0" distR="0" wp14:anchorId="0BAA2057" wp14:editId="25C77150">
            <wp:extent cx="6120000" cy="7568482"/>
            <wp:effectExtent l="0" t="0" r="0" b="0"/>
            <wp:docPr id="229286198" name="Picture 3" descr="Order of Budget Priorities, listed in the order of overall responses, with scores out of 12&#10;Those living in the Least Deprived Fifth&#10;&#10;For the next financial year&#10;1st Schools and Education including Youth Services (9.6) &#10;2nd Supporting vulnerable children and families (8.8)&#10;3rd Supporting vulnerable adults and older people (8.4)&#10;5th Housing and Homelessness Services (7.3)&#10;4th Recycling and Waste Services including collections, disposal and Recycling Centres (7.6)&#10;7th Neighbourhood Services such as street cleansing (6.7)&#10;6th Highways and Transport (7.0)&#10;9th Libraries and Community Hubs (5.6)&#10;8th Parks and Sport (5.9)&#10;10th Major projects including infrastructure to support businesses, local economy, city centre and local community centres (5.0)&#10;11th Culture, Venues and Events (4.0)&#10;12th Delivery of the One Planet Cardiff Strategy (3.4)&#10;&#10;In the longer term.&#10;1st Schools and Education including Youth Services (9.7) &#10;2nd Supporting vulnerable children and families (8.7)&#10;3rd Supporting vulnerable adults and older people (8.2)&#10;5th Housing and Homelessness Services (7.1)&#10;4th Recycling and Waste Services including collections, disposal and Recycling Centres (7.5)&#10;7th Neighbourhood Services such as street cleansing (6.1)&#10;6th Highways and Transport (6.9)&#10;10th Libraries and Community Hubs (5.5)&#10;8th Parks and Sport (6.0)&#10;9th Major projects including infrastructure to support businesses, local economy, city centre and local community centres (5.5)&#10;11th Culture, Venues and Events (4.2)&#10;12th Delivery of the One Planet Cardiff Strategy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9286198" name="Picture 3" descr="Order of Budget Priorities, listed in the order of overall responses, with scores out of 12&#10;Those living in the Least Deprived Fifth&#10;&#10;For the next financial year&#10;1st Schools and Education including Youth Services (9.6) &#10;2nd Supporting vulnerable children and families (8.8)&#10;3rd Supporting vulnerable adults and older people (8.4)&#10;5th Housing and Homelessness Services (7.3)&#10;4th Recycling and Waste Services including collections, disposal and Recycling Centres (7.6)&#10;7th Neighbourhood Services such as street cleansing (6.7)&#10;6th Highways and Transport (7.0)&#10;9th Libraries and Community Hubs (5.6)&#10;8th Parks and Sport (5.9)&#10;10th Major projects including infrastructure to support businesses, local economy, city centre and local community centres (5.0)&#10;11th Culture, Venues and Events (4.0)&#10;12th Delivery of the One Planet Cardiff Strategy (3.4)&#10;&#10;In the longer term.&#10;1st Schools and Education including Youth Services (9.7) &#10;2nd Supporting vulnerable children and families (8.7)&#10;3rd Supporting vulnerable adults and older people (8.2)&#10;5th Housing and Homelessness Services (7.1)&#10;4th Recycling and Waste Services including collections, disposal and Recycling Centres (7.5)&#10;7th Neighbourhood Services such as street cleansing (6.1)&#10;6th Highways and Transport (6.9)&#10;10th Libraries and Community Hubs (5.5)&#10;8th Parks and Sport (6.0)&#10;9th Major projects including infrastructure to support businesses, local economy, city centre and local community centres (5.5)&#10;11th Culture, Venues and Events (4.2)&#10;12th Delivery of the One Planet Cardiff Strategy (3.9)"/>
                    <pic:cNvPicPr>
                      <a:picLocks noChangeAspect="1" noChangeArrowheads="1"/>
                    </pic:cNvPicPr>
                  </pic:nvPicPr>
                  <pic:blipFill>
                    <a:blip r:embed="rId171">
                      <a:extLst>
                        <a:ext uri="{28A0092B-C50C-407E-A947-70E740481C1C}">
                          <a14:useLocalDpi xmlns:a14="http://schemas.microsoft.com/office/drawing/2010/main" val="0"/>
                        </a:ext>
                      </a:extLst>
                    </a:blip>
                    <a:srcRect/>
                    <a:stretch>
                      <a:fillRect/>
                    </a:stretch>
                  </pic:blipFill>
                  <pic:spPr bwMode="auto">
                    <a:xfrm>
                      <a:off x="0" y="0"/>
                      <a:ext cx="6120000" cy="7568482"/>
                    </a:xfrm>
                    <a:prstGeom prst="rect">
                      <a:avLst/>
                    </a:prstGeom>
                    <a:noFill/>
                  </pic:spPr>
                </pic:pic>
              </a:graphicData>
            </a:graphic>
          </wp:inline>
        </w:drawing>
      </w:r>
    </w:p>
    <w:p w14:paraId="0D5627F1" w14:textId="77777777" w:rsidR="000B24EA" w:rsidRPr="00FD0EF8" w:rsidRDefault="000B24EA" w:rsidP="0004057A">
      <w:pPr>
        <w:spacing w:after="160" w:line="259" w:lineRule="auto"/>
      </w:pPr>
    </w:p>
    <w:p w14:paraId="51FAE301" w14:textId="2C2280F2" w:rsidR="0004057A" w:rsidRDefault="0004057A" w:rsidP="0004057A">
      <w:pPr>
        <w:spacing w:after="160" w:line="259" w:lineRule="auto"/>
        <w:rPr>
          <w:rFonts w:asciiTheme="majorHAnsi" w:eastAsiaTheme="majorEastAsia" w:hAnsiTheme="majorHAnsi" w:cstheme="majorBidi"/>
          <w:color w:val="2F5496" w:themeColor="accent1" w:themeShade="BF"/>
          <w:sz w:val="32"/>
          <w:szCs w:val="24"/>
        </w:rPr>
      </w:pPr>
      <w:r>
        <w:br w:type="page"/>
      </w:r>
    </w:p>
    <w:p w14:paraId="2409B929" w14:textId="1C9666E2" w:rsidR="00695A41" w:rsidRDefault="0044236E" w:rsidP="004F00ED">
      <w:pPr>
        <w:pStyle w:val="Heading3"/>
      </w:pPr>
      <w:bookmarkStart w:id="106" w:name="_What_Other_Support"/>
      <w:bookmarkStart w:id="107" w:name="_Toc197967228"/>
      <w:bookmarkEnd w:id="106"/>
      <w:r>
        <w:lastRenderedPageBreak/>
        <w:t>What Other Support Have You Accessed for Your Child?</w:t>
      </w:r>
      <w:bookmarkEnd w:id="107"/>
    </w:p>
    <w:p w14:paraId="241117F0" w14:textId="5075DE2B" w:rsidR="00695A41" w:rsidRPr="00A13530" w:rsidRDefault="00695A41" w:rsidP="00695A41">
      <w:pPr>
        <w:rPr>
          <w:i/>
          <w:iCs/>
          <w:color w:val="7030A0"/>
          <w:sz w:val="24"/>
          <w:szCs w:val="24"/>
        </w:rPr>
      </w:pPr>
      <w:hyperlink w:anchor="Appendix23" w:history="1">
        <w:r w:rsidRPr="00A601B5">
          <w:rPr>
            <w:rStyle w:val="Hyperlink"/>
            <w:i/>
            <w:iCs/>
            <w:sz w:val="24"/>
            <w:szCs w:val="24"/>
          </w:rPr>
          <w:t>Click here to return to the main report</w:t>
        </w:r>
      </w:hyperlink>
    </w:p>
    <w:p w14:paraId="3ED014F3" w14:textId="77777777" w:rsidR="00695A41" w:rsidRDefault="00695A41" w:rsidP="00695A41">
      <w:pPr>
        <w:spacing w:after="0"/>
        <w:rPr>
          <w:sz w:val="24"/>
          <w:szCs w:val="24"/>
        </w:rPr>
      </w:pPr>
    </w:p>
    <w:tbl>
      <w:tblPr>
        <w:tblStyle w:val="GridTable5Dark-Accent6"/>
        <w:tblW w:w="9782" w:type="dxa"/>
        <w:tblLook w:val="04E0" w:firstRow="1" w:lastRow="1" w:firstColumn="1" w:lastColumn="0" w:noHBand="0" w:noVBand="1"/>
      </w:tblPr>
      <w:tblGrid>
        <w:gridCol w:w="2722"/>
        <w:gridCol w:w="568"/>
        <w:gridCol w:w="642"/>
        <w:gridCol w:w="5850"/>
      </w:tblGrid>
      <w:tr w:rsidR="00DF463A" w:rsidRPr="009A4E65" w14:paraId="725B52AF" w14:textId="77777777" w:rsidTr="00DF463A">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722" w:type="dxa"/>
            <w:noWrap/>
            <w:hideMark/>
          </w:tcPr>
          <w:p w14:paraId="4B54743F" w14:textId="77777777" w:rsidR="00DF463A" w:rsidRPr="009A4E65" w:rsidRDefault="00DF463A" w:rsidP="00150AB2">
            <w:pPr>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Theme</w:t>
            </w:r>
          </w:p>
        </w:tc>
        <w:tc>
          <w:tcPr>
            <w:tcW w:w="568" w:type="dxa"/>
            <w:noWrap/>
            <w:hideMark/>
          </w:tcPr>
          <w:p w14:paraId="01FC654A" w14:textId="77777777" w:rsidR="00DF463A" w:rsidRPr="009A4E65" w:rsidRDefault="00DF463A"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No.</w:t>
            </w:r>
          </w:p>
        </w:tc>
        <w:tc>
          <w:tcPr>
            <w:tcW w:w="642" w:type="dxa"/>
            <w:noWrap/>
            <w:hideMark/>
          </w:tcPr>
          <w:p w14:paraId="4AC67789" w14:textId="77777777" w:rsidR="00DF463A" w:rsidRPr="009A4E65" w:rsidRDefault="00DF463A"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w:t>
            </w:r>
          </w:p>
        </w:tc>
        <w:tc>
          <w:tcPr>
            <w:tcW w:w="5850" w:type="dxa"/>
            <w:noWrap/>
            <w:hideMark/>
          </w:tcPr>
          <w:p w14:paraId="3AE4B0B1" w14:textId="77777777" w:rsidR="00DF463A" w:rsidRPr="009A4E65" w:rsidRDefault="00DF463A"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Example Comments</w:t>
            </w:r>
          </w:p>
        </w:tc>
      </w:tr>
      <w:tr w:rsidR="00DF463A" w:rsidRPr="009A4E65" w14:paraId="373DD3BF" w14:textId="77777777" w:rsidTr="00DF463A">
        <w:trPr>
          <w:cnfStyle w:val="000000100000" w:firstRow="0" w:lastRow="0" w:firstColumn="0" w:lastColumn="0" w:oddVBand="0" w:evenVBand="0" w:oddHBand="1" w:evenHBand="0" w:firstRowFirstColumn="0" w:firstRowLastColumn="0" w:lastRowFirstColumn="0" w:lastRowLastColumn="0"/>
          <w:trHeight w:val="538"/>
        </w:trPr>
        <w:tc>
          <w:tcPr>
            <w:cnfStyle w:val="001000000000" w:firstRow="0" w:lastRow="0" w:firstColumn="1" w:lastColumn="0" w:oddVBand="0" w:evenVBand="0" w:oddHBand="0" w:evenHBand="0" w:firstRowFirstColumn="0" w:firstRowLastColumn="0" w:lastRowFirstColumn="0" w:lastRowLastColumn="0"/>
            <w:tcW w:w="2722" w:type="dxa"/>
          </w:tcPr>
          <w:p w14:paraId="3480025B" w14:textId="77777777" w:rsidR="00DF463A" w:rsidRPr="009A4E65" w:rsidRDefault="00DF463A" w:rsidP="00150AB2">
            <w:pPr>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School</w:t>
            </w:r>
          </w:p>
        </w:tc>
        <w:tc>
          <w:tcPr>
            <w:tcW w:w="568" w:type="dxa"/>
            <w:noWrap/>
          </w:tcPr>
          <w:p w14:paraId="2DE71D6C"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8</w:t>
            </w:r>
          </w:p>
        </w:tc>
        <w:tc>
          <w:tcPr>
            <w:tcW w:w="642" w:type="dxa"/>
            <w:noWrap/>
          </w:tcPr>
          <w:p w14:paraId="16609333"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9A4E65">
              <w:rPr>
                <w:rFonts w:eastAsia="Times New Roman" w:cstheme="minorHAnsi"/>
                <w:i/>
                <w:iCs/>
                <w:color w:val="000000"/>
                <w:sz w:val="24"/>
                <w:szCs w:val="24"/>
                <w:lang w:eastAsia="en-GB"/>
              </w:rPr>
              <w:t>22.9</w:t>
            </w:r>
          </w:p>
        </w:tc>
        <w:tc>
          <w:tcPr>
            <w:tcW w:w="5850" w:type="dxa"/>
            <w:noWrap/>
          </w:tcPr>
          <w:p w14:paraId="11FBD2A3"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Through the school</w:t>
            </w:r>
          </w:p>
          <w:p w14:paraId="04CC7928"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Educational support</w:t>
            </w:r>
          </w:p>
          <w:p w14:paraId="3350A104"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He has a TA </w:t>
            </w:r>
            <w:proofErr w:type="gramStart"/>
            <w:r w:rsidRPr="009A4E65">
              <w:rPr>
                <w:i/>
                <w:sz w:val="24"/>
                <w:szCs w:val="24"/>
              </w:rPr>
              <w:t>as a result of</w:t>
            </w:r>
            <w:proofErr w:type="gramEnd"/>
            <w:r w:rsidRPr="009A4E65">
              <w:rPr>
                <w:i/>
                <w:sz w:val="24"/>
                <w:szCs w:val="24"/>
              </w:rPr>
              <w:t xml:space="preserve"> his IDP</w:t>
            </w:r>
          </w:p>
        </w:tc>
      </w:tr>
      <w:tr w:rsidR="00DF463A" w:rsidRPr="009A4E65" w14:paraId="5137348A" w14:textId="77777777" w:rsidTr="00DF463A">
        <w:trPr>
          <w:cnfStyle w:val="000000010000" w:firstRow="0" w:lastRow="0" w:firstColumn="0" w:lastColumn="0" w:oddVBand="0" w:evenVBand="0" w:oddHBand="0" w:evenHBand="1" w:firstRowFirstColumn="0" w:firstRowLastColumn="0" w:lastRowFirstColumn="0" w:lastRowLastColumn="0"/>
          <w:trHeight w:val="557"/>
        </w:trPr>
        <w:tc>
          <w:tcPr>
            <w:cnfStyle w:val="001000000000" w:firstRow="0" w:lastRow="0" w:firstColumn="1" w:lastColumn="0" w:oddVBand="0" w:evenVBand="0" w:oddHBand="0" w:evenHBand="0" w:firstRowFirstColumn="0" w:firstRowLastColumn="0" w:lastRowFirstColumn="0" w:lastRowLastColumn="0"/>
            <w:tcW w:w="2722" w:type="dxa"/>
          </w:tcPr>
          <w:p w14:paraId="59F11031" w14:textId="77777777" w:rsidR="00DF463A" w:rsidRPr="009A4E65" w:rsidRDefault="00DF463A" w:rsidP="00150AB2">
            <w:pPr>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Social services</w:t>
            </w:r>
          </w:p>
        </w:tc>
        <w:tc>
          <w:tcPr>
            <w:tcW w:w="568" w:type="dxa"/>
            <w:noWrap/>
          </w:tcPr>
          <w:p w14:paraId="1006FE6C" w14:textId="77777777" w:rsidR="00DF463A" w:rsidRPr="009A4E65" w:rsidRDefault="00DF463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7</w:t>
            </w:r>
          </w:p>
        </w:tc>
        <w:tc>
          <w:tcPr>
            <w:tcW w:w="642" w:type="dxa"/>
            <w:noWrap/>
          </w:tcPr>
          <w:p w14:paraId="775B27CF" w14:textId="77777777" w:rsidR="00DF463A" w:rsidRPr="009A4E65" w:rsidRDefault="00DF463A"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A4E65">
              <w:rPr>
                <w:rFonts w:eastAsia="Times New Roman" w:cstheme="minorHAnsi"/>
                <w:i/>
                <w:iCs/>
                <w:color w:val="000000"/>
                <w:sz w:val="24"/>
                <w:szCs w:val="24"/>
                <w:lang w:eastAsia="en-GB"/>
              </w:rPr>
              <w:t>20.0</w:t>
            </w:r>
          </w:p>
        </w:tc>
        <w:tc>
          <w:tcPr>
            <w:tcW w:w="5850" w:type="dxa"/>
            <w:noWrap/>
          </w:tcPr>
          <w:p w14:paraId="7F132156" w14:textId="77777777" w:rsidR="00DF463A" w:rsidRPr="009A4E65" w:rsidRDefault="00DF463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Social services</w:t>
            </w:r>
          </w:p>
          <w:p w14:paraId="1BF2EB3D" w14:textId="77777777" w:rsidR="00DF463A" w:rsidRPr="009A4E65" w:rsidRDefault="00DF463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Social worker</w:t>
            </w:r>
          </w:p>
        </w:tc>
      </w:tr>
      <w:tr w:rsidR="00DF463A" w:rsidRPr="009A4E65" w14:paraId="441D0BEE" w14:textId="77777777" w:rsidTr="00DF463A">
        <w:trPr>
          <w:cnfStyle w:val="000000100000" w:firstRow="0" w:lastRow="0" w:firstColumn="0" w:lastColumn="0" w:oddVBand="0" w:evenVBand="0" w:oddHBand="1" w:evenHBand="0"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4DE76082" w14:textId="77777777" w:rsidR="00DF463A" w:rsidRPr="009A4E65" w:rsidRDefault="00DF463A" w:rsidP="00150AB2">
            <w:pPr>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Specific services</w:t>
            </w:r>
          </w:p>
        </w:tc>
        <w:tc>
          <w:tcPr>
            <w:tcW w:w="568" w:type="dxa"/>
            <w:noWrap/>
          </w:tcPr>
          <w:p w14:paraId="406E34EB"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6</w:t>
            </w:r>
          </w:p>
        </w:tc>
        <w:tc>
          <w:tcPr>
            <w:tcW w:w="642" w:type="dxa"/>
            <w:noWrap/>
          </w:tcPr>
          <w:p w14:paraId="5EF0DF1B"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9A4E65">
              <w:rPr>
                <w:rFonts w:eastAsia="Times New Roman" w:cstheme="minorHAnsi"/>
                <w:i/>
                <w:iCs/>
                <w:color w:val="000000"/>
                <w:sz w:val="24"/>
                <w:szCs w:val="24"/>
                <w:lang w:eastAsia="en-GB"/>
              </w:rPr>
              <w:t>17.1</w:t>
            </w:r>
          </w:p>
        </w:tc>
        <w:tc>
          <w:tcPr>
            <w:tcW w:w="5850" w:type="dxa"/>
            <w:noWrap/>
          </w:tcPr>
          <w:p w14:paraId="59ABF070"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Respite</w:t>
            </w:r>
          </w:p>
          <w:p w14:paraId="3433EC87"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Eating disorder</w:t>
            </w:r>
          </w:p>
          <w:p w14:paraId="4705C9D7"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Enfys</w:t>
            </w:r>
          </w:p>
        </w:tc>
      </w:tr>
      <w:tr w:rsidR="00DF463A" w:rsidRPr="009A4E65" w14:paraId="0C1E8F2D" w14:textId="77777777" w:rsidTr="00DF463A">
        <w:trPr>
          <w:cnfStyle w:val="000000010000" w:firstRow="0" w:lastRow="0" w:firstColumn="0" w:lastColumn="0" w:oddVBand="0" w:evenVBand="0" w:oddHBand="0" w:evenHBand="1"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295F8699" w14:textId="77777777" w:rsidR="00DF463A" w:rsidRPr="009A4E65" w:rsidRDefault="00DF463A"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Family support</w:t>
            </w:r>
          </w:p>
        </w:tc>
        <w:tc>
          <w:tcPr>
            <w:tcW w:w="568" w:type="dxa"/>
            <w:noWrap/>
          </w:tcPr>
          <w:p w14:paraId="50BB6CF4" w14:textId="77777777" w:rsidR="00DF463A" w:rsidRPr="009A4E65" w:rsidRDefault="00DF463A"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4</w:t>
            </w:r>
          </w:p>
        </w:tc>
        <w:tc>
          <w:tcPr>
            <w:tcW w:w="642" w:type="dxa"/>
            <w:noWrap/>
          </w:tcPr>
          <w:p w14:paraId="414FB085" w14:textId="77777777" w:rsidR="00DF463A" w:rsidRPr="009A4E65" w:rsidRDefault="00DF463A"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11.4</w:t>
            </w:r>
          </w:p>
        </w:tc>
        <w:tc>
          <w:tcPr>
            <w:tcW w:w="5850" w:type="dxa"/>
            <w:noWrap/>
          </w:tcPr>
          <w:p w14:paraId="2933BD07" w14:textId="77777777" w:rsidR="00DF463A" w:rsidRPr="009A4E65" w:rsidRDefault="00DF463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Family first</w:t>
            </w:r>
          </w:p>
          <w:p w14:paraId="40E77FCC" w14:textId="77777777" w:rsidR="00DF463A" w:rsidRPr="009A4E65" w:rsidRDefault="00DF463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Family support</w:t>
            </w:r>
          </w:p>
        </w:tc>
      </w:tr>
      <w:tr w:rsidR="00DF463A" w:rsidRPr="009A4E65" w14:paraId="3BFD88B0" w14:textId="77777777" w:rsidTr="00DF463A">
        <w:trPr>
          <w:cnfStyle w:val="000000100000" w:firstRow="0" w:lastRow="0" w:firstColumn="0" w:lastColumn="0" w:oddVBand="0" w:evenVBand="0" w:oddHBand="1" w:evenHBand="0"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0B677191" w14:textId="77777777" w:rsidR="00DF463A" w:rsidRPr="009A4E65" w:rsidRDefault="00DF463A"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DLA</w:t>
            </w:r>
          </w:p>
        </w:tc>
        <w:tc>
          <w:tcPr>
            <w:tcW w:w="568" w:type="dxa"/>
            <w:noWrap/>
          </w:tcPr>
          <w:p w14:paraId="1A7C6E57"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3</w:t>
            </w:r>
          </w:p>
        </w:tc>
        <w:tc>
          <w:tcPr>
            <w:tcW w:w="642" w:type="dxa"/>
            <w:noWrap/>
          </w:tcPr>
          <w:p w14:paraId="32A1CEF5"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8.6</w:t>
            </w:r>
          </w:p>
        </w:tc>
        <w:tc>
          <w:tcPr>
            <w:tcW w:w="5850" w:type="dxa"/>
            <w:noWrap/>
          </w:tcPr>
          <w:p w14:paraId="048D4E32"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DLA</w:t>
            </w:r>
          </w:p>
        </w:tc>
      </w:tr>
      <w:tr w:rsidR="00DF463A" w:rsidRPr="009A4E65" w14:paraId="61BEA085" w14:textId="77777777" w:rsidTr="00DF463A">
        <w:trPr>
          <w:cnfStyle w:val="000000010000" w:firstRow="0" w:lastRow="0" w:firstColumn="0" w:lastColumn="0" w:oddVBand="0" w:evenVBand="0" w:oddHBand="0" w:evenHBand="1"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0871AE71" w14:textId="77777777" w:rsidR="00DF463A" w:rsidRPr="009A4E65" w:rsidRDefault="00DF463A"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Foster/Adoption</w:t>
            </w:r>
          </w:p>
        </w:tc>
        <w:tc>
          <w:tcPr>
            <w:tcW w:w="568" w:type="dxa"/>
            <w:noWrap/>
          </w:tcPr>
          <w:p w14:paraId="0C3DEB1D" w14:textId="77777777" w:rsidR="00DF463A" w:rsidRPr="009A4E65" w:rsidRDefault="00DF463A"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3</w:t>
            </w:r>
          </w:p>
        </w:tc>
        <w:tc>
          <w:tcPr>
            <w:tcW w:w="642" w:type="dxa"/>
            <w:noWrap/>
          </w:tcPr>
          <w:p w14:paraId="3E7164A4" w14:textId="77777777" w:rsidR="00DF463A" w:rsidRPr="009A4E65" w:rsidRDefault="00DF463A"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8.6</w:t>
            </w:r>
          </w:p>
        </w:tc>
        <w:tc>
          <w:tcPr>
            <w:tcW w:w="5850" w:type="dxa"/>
            <w:noWrap/>
          </w:tcPr>
          <w:p w14:paraId="1F2ECEC2" w14:textId="77777777" w:rsidR="00DF463A" w:rsidRPr="009A4E65" w:rsidRDefault="00DF463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post adoption support with cardiff and vale adoption service</w:t>
            </w:r>
          </w:p>
        </w:tc>
      </w:tr>
      <w:tr w:rsidR="00DF463A" w:rsidRPr="009A4E65" w14:paraId="098F7731" w14:textId="77777777" w:rsidTr="00DF463A">
        <w:trPr>
          <w:cnfStyle w:val="000000100000" w:firstRow="0" w:lastRow="0" w:firstColumn="0" w:lastColumn="0" w:oddVBand="0" w:evenVBand="0" w:oddHBand="1" w:evenHBand="0"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6921096C" w14:textId="77777777" w:rsidR="00DF463A" w:rsidRPr="009A4E65" w:rsidRDefault="00DF463A"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St Davids</w:t>
            </w:r>
          </w:p>
        </w:tc>
        <w:tc>
          <w:tcPr>
            <w:tcW w:w="568" w:type="dxa"/>
            <w:noWrap/>
          </w:tcPr>
          <w:p w14:paraId="33735EC9"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2</w:t>
            </w:r>
          </w:p>
        </w:tc>
        <w:tc>
          <w:tcPr>
            <w:tcW w:w="642" w:type="dxa"/>
            <w:noWrap/>
          </w:tcPr>
          <w:p w14:paraId="6C0803BB"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5.7</w:t>
            </w:r>
          </w:p>
        </w:tc>
        <w:tc>
          <w:tcPr>
            <w:tcW w:w="5850" w:type="dxa"/>
            <w:noWrap/>
          </w:tcPr>
          <w:p w14:paraId="0A841E6A"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One son accesses the ADHD team in </w:t>
            </w:r>
            <w:proofErr w:type="spellStart"/>
            <w:r w:rsidRPr="009A4E65">
              <w:rPr>
                <w:i/>
                <w:sz w:val="24"/>
                <w:szCs w:val="24"/>
              </w:rPr>
              <w:t>st</w:t>
            </w:r>
            <w:proofErr w:type="spellEnd"/>
            <w:r w:rsidRPr="009A4E65">
              <w:rPr>
                <w:i/>
                <w:sz w:val="24"/>
                <w:szCs w:val="24"/>
              </w:rPr>
              <w:t xml:space="preserve"> David's, the other son is on the waiting list there.</w:t>
            </w:r>
          </w:p>
        </w:tc>
      </w:tr>
      <w:tr w:rsidR="00DF463A" w:rsidRPr="009A4E65" w14:paraId="3DF6134A" w14:textId="77777777" w:rsidTr="00DF463A">
        <w:trPr>
          <w:cnfStyle w:val="000000010000" w:firstRow="0" w:lastRow="0" w:firstColumn="0" w:lastColumn="0" w:oddVBand="0" w:evenVBand="0" w:oddHBand="0" w:evenHBand="1"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5FDC4C7E" w14:textId="77777777" w:rsidR="00DF463A" w:rsidRPr="009A4E65" w:rsidRDefault="00DF463A"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CAMHS</w:t>
            </w:r>
          </w:p>
        </w:tc>
        <w:tc>
          <w:tcPr>
            <w:tcW w:w="568" w:type="dxa"/>
            <w:noWrap/>
          </w:tcPr>
          <w:p w14:paraId="216F78BC" w14:textId="77777777" w:rsidR="00DF463A" w:rsidRPr="009A4E65" w:rsidRDefault="00DF463A"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2</w:t>
            </w:r>
          </w:p>
        </w:tc>
        <w:tc>
          <w:tcPr>
            <w:tcW w:w="642" w:type="dxa"/>
            <w:noWrap/>
          </w:tcPr>
          <w:p w14:paraId="4C777A8B" w14:textId="77777777" w:rsidR="00DF463A" w:rsidRPr="009A4E65" w:rsidRDefault="00DF463A"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5.7</w:t>
            </w:r>
          </w:p>
        </w:tc>
        <w:tc>
          <w:tcPr>
            <w:tcW w:w="5850" w:type="dxa"/>
            <w:noWrap/>
          </w:tcPr>
          <w:p w14:paraId="1EA513D2" w14:textId="77777777" w:rsidR="00DF463A" w:rsidRPr="009A4E65" w:rsidRDefault="00DF463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Mental health advice</w:t>
            </w:r>
          </w:p>
        </w:tc>
      </w:tr>
      <w:tr w:rsidR="00DF463A" w:rsidRPr="009A4E65" w14:paraId="6FF72675" w14:textId="77777777" w:rsidTr="00DF463A">
        <w:trPr>
          <w:cnfStyle w:val="000000100000" w:firstRow="0" w:lastRow="0" w:firstColumn="0" w:lastColumn="0" w:oddVBand="0" w:evenVBand="0" w:oddHBand="1" w:evenHBand="0"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244ED9F9" w14:textId="77777777" w:rsidR="00DF463A" w:rsidRPr="009A4E65" w:rsidRDefault="00DF463A"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Parenting courses</w:t>
            </w:r>
          </w:p>
        </w:tc>
        <w:tc>
          <w:tcPr>
            <w:tcW w:w="568" w:type="dxa"/>
            <w:noWrap/>
          </w:tcPr>
          <w:p w14:paraId="000CE201"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2</w:t>
            </w:r>
          </w:p>
        </w:tc>
        <w:tc>
          <w:tcPr>
            <w:tcW w:w="642" w:type="dxa"/>
            <w:noWrap/>
          </w:tcPr>
          <w:p w14:paraId="0946EADA"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5.7</w:t>
            </w:r>
          </w:p>
        </w:tc>
        <w:tc>
          <w:tcPr>
            <w:tcW w:w="5850" w:type="dxa"/>
            <w:noWrap/>
          </w:tcPr>
          <w:p w14:paraId="00AC604D"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parenting courses</w:t>
            </w:r>
          </w:p>
        </w:tc>
      </w:tr>
      <w:tr w:rsidR="00DF463A" w:rsidRPr="009A4E65" w14:paraId="41512F09" w14:textId="77777777" w:rsidTr="00DF463A">
        <w:trPr>
          <w:cnfStyle w:val="000000010000" w:firstRow="0" w:lastRow="0" w:firstColumn="0" w:lastColumn="0" w:oddVBand="0" w:evenVBand="0" w:oddHBand="0" w:evenHBand="1"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778B3EE5" w14:textId="77777777" w:rsidR="00DF463A" w:rsidRPr="009A4E65" w:rsidRDefault="00DF463A"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Health</w:t>
            </w:r>
          </w:p>
        </w:tc>
        <w:tc>
          <w:tcPr>
            <w:tcW w:w="568" w:type="dxa"/>
            <w:noWrap/>
          </w:tcPr>
          <w:p w14:paraId="33F8DC0A" w14:textId="77777777" w:rsidR="00DF463A" w:rsidRPr="009A4E65" w:rsidRDefault="00DF463A"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2</w:t>
            </w:r>
          </w:p>
        </w:tc>
        <w:tc>
          <w:tcPr>
            <w:tcW w:w="642" w:type="dxa"/>
            <w:noWrap/>
          </w:tcPr>
          <w:p w14:paraId="6D1E476B" w14:textId="77777777" w:rsidR="00DF463A" w:rsidRPr="009A4E65" w:rsidRDefault="00DF463A"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5.7</w:t>
            </w:r>
          </w:p>
        </w:tc>
        <w:tc>
          <w:tcPr>
            <w:tcW w:w="5850" w:type="dxa"/>
            <w:noWrap/>
          </w:tcPr>
          <w:p w14:paraId="3DA6C144" w14:textId="77777777" w:rsidR="00DF463A" w:rsidRPr="009A4E65" w:rsidRDefault="00DF463A"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Health</w:t>
            </w:r>
          </w:p>
        </w:tc>
      </w:tr>
      <w:tr w:rsidR="00DF463A" w:rsidRPr="009A4E65" w14:paraId="1B719CDD" w14:textId="77777777" w:rsidTr="00DF463A">
        <w:trPr>
          <w:cnfStyle w:val="000000100000" w:firstRow="0" w:lastRow="0" w:firstColumn="0" w:lastColumn="0" w:oddVBand="0" w:evenVBand="0" w:oddHBand="1" w:evenHBand="0"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6286443C" w14:textId="77777777" w:rsidR="00DF463A" w:rsidRPr="009A4E65" w:rsidRDefault="00DF463A"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Misc.</w:t>
            </w:r>
          </w:p>
        </w:tc>
        <w:tc>
          <w:tcPr>
            <w:tcW w:w="568" w:type="dxa"/>
            <w:noWrap/>
          </w:tcPr>
          <w:p w14:paraId="53F49513"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8</w:t>
            </w:r>
          </w:p>
        </w:tc>
        <w:tc>
          <w:tcPr>
            <w:tcW w:w="642" w:type="dxa"/>
            <w:noWrap/>
          </w:tcPr>
          <w:p w14:paraId="6907ED97" w14:textId="77777777" w:rsidR="00DF463A" w:rsidRPr="009A4E65" w:rsidRDefault="00DF463A"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22.9</w:t>
            </w:r>
          </w:p>
        </w:tc>
        <w:tc>
          <w:tcPr>
            <w:tcW w:w="5850" w:type="dxa"/>
            <w:noWrap/>
          </w:tcPr>
          <w:p w14:paraId="7032A513"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Carers allowance and assessment</w:t>
            </w:r>
          </w:p>
          <w:p w14:paraId="61F3C755"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Police</w:t>
            </w:r>
          </w:p>
          <w:p w14:paraId="6032E46A" w14:textId="77777777" w:rsidR="00DF463A" w:rsidRPr="009A4E65" w:rsidRDefault="00DF463A"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I have tried to access support but have been declined.</w:t>
            </w:r>
          </w:p>
        </w:tc>
      </w:tr>
      <w:tr w:rsidR="00DF463A" w:rsidRPr="009A4E65" w14:paraId="2E3C0B87" w14:textId="77777777" w:rsidTr="00DF463A">
        <w:trPr>
          <w:cnfStyle w:val="010000000000" w:firstRow="0" w:lastRow="1" w:firstColumn="0" w:lastColumn="0" w:oddVBand="0" w:evenVBand="0" w:oddHBand="0" w:evenHBand="0" w:firstRowFirstColumn="0" w:firstRowLastColumn="0" w:lastRowFirstColumn="0" w:lastRowLastColumn="0"/>
          <w:trHeight w:val="559"/>
        </w:trPr>
        <w:tc>
          <w:tcPr>
            <w:cnfStyle w:val="001000000000" w:firstRow="0" w:lastRow="0" w:firstColumn="1" w:lastColumn="0" w:oddVBand="0" w:evenVBand="0" w:oddHBand="0" w:evenHBand="0" w:firstRowFirstColumn="0" w:firstRowLastColumn="0" w:lastRowFirstColumn="0" w:lastRowLastColumn="0"/>
            <w:tcW w:w="2722" w:type="dxa"/>
          </w:tcPr>
          <w:p w14:paraId="1BB398C7" w14:textId="53BF0663" w:rsidR="00DF463A" w:rsidRPr="009A4E65" w:rsidRDefault="00DF463A"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Total Respondents</w:t>
            </w:r>
          </w:p>
        </w:tc>
        <w:tc>
          <w:tcPr>
            <w:tcW w:w="568" w:type="dxa"/>
            <w:noWrap/>
          </w:tcPr>
          <w:p w14:paraId="53F8CABB" w14:textId="0311E166" w:rsidR="00DF463A" w:rsidRPr="009A4E65" w:rsidRDefault="00DF463A" w:rsidP="00150AB2">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35</w:t>
            </w:r>
          </w:p>
        </w:tc>
        <w:tc>
          <w:tcPr>
            <w:tcW w:w="642" w:type="dxa"/>
            <w:noWrap/>
          </w:tcPr>
          <w:p w14:paraId="0A8649DE" w14:textId="6000C5AB" w:rsidR="00DF463A" w:rsidRPr="009A4E65" w:rsidRDefault="00DF463A" w:rsidP="00150AB2">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w:t>
            </w:r>
          </w:p>
        </w:tc>
        <w:tc>
          <w:tcPr>
            <w:tcW w:w="5850" w:type="dxa"/>
            <w:noWrap/>
          </w:tcPr>
          <w:p w14:paraId="5CCC8CA2" w14:textId="77777777" w:rsidR="00DF463A" w:rsidRPr="009A4E65" w:rsidRDefault="00DF463A" w:rsidP="00150AB2">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i/>
                <w:sz w:val="24"/>
                <w:szCs w:val="24"/>
              </w:rPr>
            </w:pPr>
          </w:p>
        </w:tc>
      </w:tr>
    </w:tbl>
    <w:p w14:paraId="4FB68F79" w14:textId="5B555F06" w:rsidR="00222BAB" w:rsidRPr="00BA50FD" w:rsidRDefault="00E80C64"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696DD0A3" w14:textId="77777777" w:rsidR="00742ADE" w:rsidRDefault="00742ADE">
      <w:pPr>
        <w:spacing w:after="160" w:line="259" w:lineRule="auto"/>
        <w:rPr>
          <w:rFonts w:asciiTheme="majorHAnsi" w:eastAsiaTheme="majorEastAsia" w:hAnsiTheme="majorHAnsi" w:cstheme="majorBidi"/>
          <w:color w:val="2F5496" w:themeColor="accent1" w:themeShade="BF"/>
          <w:sz w:val="32"/>
          <w:szCs w:val="24"/>
        </w:rPr>
      </w:pPr>
      <w:r>
        <w:br w:type="page"/>
      </w:r>
    </w:p>
    <w:p w14:paraId="763DBB09" w14:textId="6A917621" w:rsidR="0033615B" w:rsidRDefault="0033615B" w:rsidP="004F00ED">
      <w:pPr>
        <w:pStyle w:val="Heading3"/>
      </w:pPr>
      <w:bookmarkStart w:id="108" w:name="_Why_Have_You"/>
      <w:bookmarkStart w:id="109" w:name="_Toc197967229"/>
      <w:bookmarkEnd w:id="108"/>
      <w:r>
        <w:lastRenderedPageBreak/>
        <w:t xml:space="preserve">Why </w:t>
      </w:r>
      <w:r w:rsidR="000C24A9">
        <w:t xml:space="preserve">Have You Not </w:t>
      </w:r>
      <w:r>
        <w:t xml:space="preserve">Accessed </w:t>
      </w:r>
      <w:r w:rsidR="000C24A9">
        <w:t xml:space="preserve">Support </w:t>
      </w:r>
      <w:r>
        <w:t>for Your Child?</w:t>
      </w:r>
      <w:bookmarkEnd w:id="109"/>
    </w:p>
    <w:p w14:paraId="393D4C85" w14:textId="6ACF1155" w:rsidR="0033615B" w:rsidRPr="00A13530" w:rsidRDefault="0033615B" w:rsidP="0033615B">
      <w:pPr>
        <w:rPr>
          <w:i/>
          <w:iCs/>
          <w:color w:val="7030A0"/>
          <w:sz w:val="24"/>
          <w:szCs w:val="24"/>
        </w:rPr>
      </w:pPr>
      <w:hyperlink w:anchor="Appendix24" w:history="1">
        <w:r w:rsidRPr="00A601B5">
          <w:rPr>
            <w:rStyle w:val="Hyperlink"/>
            <w:i/>
            <w:iCs/>
            <w:sz w:val="24"/>
            <w:szCs w:val="24"/>
          </w:rPr>
          <w:t>Click here to return to the main report</w:t>
        </w:r>
      </w:hyperlink>
    </w:p>
    <w:p w14:paraId="7FAD54B7" w14:textId="77777777" w:rsidR="0033615B" w:rsidRDefault="0033615B" w:rsidP="0033615B">
      <w:pPr>
        <w:spacing w:after="0"/>
        <w:rPr>
          <w:sz w:val="24"/>
          <w:szCs w:val="24"/>
        </w:rPr>
      </w:pPr>
    </w:p>
    <w:tbl>
      <w:tblPr>
        <w:tblStyle w:val="GridTable5Dark-Accent6"/>
        <w:tblW w:w="9776" w:type="dxa"/>
        <w:tblLook w:val="04E0" w:firstRow="1" w:lastRow="1" w:firstColumn="1" w:lastColumn="0" w:noHBand="0" w:noVBand="1"/>
      </w:tblPr>
      <w:tblGrid>
        <w:gridCol w:w="3114"/>
        <w:gridCol w:w="568"/>
        <w:gridCol w:w="642"/>
        <w:gridCol w:w="5452"/>
      </w:tblGrid>
      <w:tr w:rsidR="00A84513" w:rsidRPr="009A4E65" w14:paraId="3E6213DA" w14:textId="77777777" w:rsidTr="00A84513">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0153D712" w14:textId="77777777" w:rsidR="00A84513" w:rsidRPr="009A4E65" w:rsidRDefault="00A84513" w:rsidP="00150AB2">
            <w:pPr>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Theme</w:t>
            </w:r>
          </w:p>
        </w:tc>
        <w:tc>
          <w:tcPr>
            <w:tcW w:w="568" w:type="dxa"/>
            <w:noWrap/>
            <w:hideMark/>
          </w:tcPr>
          <w:p w14:paraId="086E6BF7" w14:textId="77777777" w:rsidR="00A84513" w:rsidRPr="009A4E65" w:rsidRDefault="00A84513"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No.</w:t>
            </w:r>
          </w:p>
        </w:tc>
        <w:tc>
          <w:tcPr>
            <w:tcW w:w="642" w:type="dxa"/>
            <w:noWrap/>
            <w:hideMark/>
          </w:tcPr>
          <w:p w14:paraId="0F308C78" w14:textId="77777777" w:rsidR="00A84513" w:rsidRPr="009A4E65" w:rsidRDefault="00A84513"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w:t>
            </w:r>
          </w:p>
        </w:tc>
        <w:tc>
          <w:tcPr>
            <w:tcW w:w="5452" w:type="dxa"/>
            <w:noWrap/>
            <w:hideMark/>
          </w:tcPr>
          <w:p w14:paraId="54899D3D" w14:textId="77777777" w:rsidR="00A84513" w:rsidRPr="009A4E65" w:rsidRDefault="00A84513" w:rsidP="00150AB2">
            <w:pP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 w:val="24"/>
                <w:szCs w:val="24"/>
                <w:lang w:eastAsia="en-GB"/>
              </w:rPr>
            </w:pPr>
            <w:r w:rsidRPr="009A4E65">
              <w:rPr>
                <w:rFonts w:ascii="Calibri" w:eastAsia="Times New Roman" w:hAnsi="Calibri" w:cs="Calibri"/>
                <w:sz w:val="24"/>
                <w:szCs w:val="24"/>
                <w:lang w:eastAsia="en-GB"/>
              </w:rPr>
              <w:t>Example Comments</w:t>
            </w:r>
          </w:p>
        </w:tc>
      </w:tr>
      <w:tr w:rsidR="00A84513" w:rsidRPr="009A4E65" w14:paraId="7EAE78CB" w14:textId="77777777" w:rsidTr="00A84513">
        <w:trPr>
          <w:cnfStyle w:val="000000100000" w:firstRow="0" w:lastRow="0" w:firstColumn="0" w:lastColumn="0" w:oddVBand="0" w:evenVBand="0" w:oddHBand="1" w:evenHBand="0" w:firstRowFirstColumn="0" w:firstRowLastColumn="0" w:lastRowFirstColumn="0" w:lastRowLastColumn="0"/>
          <w:trHeight w:val="936"/>
        </w:trPr>
        <w:tc>
          <w:tcPr>
            <w:cnfStyle w:val="001000000000" w:firstRow="0" w:lastRow="0" w:firstColumn="1" w:lastColumn="0" w:oddVBand="0" w:evenVBand="0" w:oddHBand="0" w:evenHBand="0" w:firstRowFirstColumn="0" w:firstRowLastColumn="0" w:lastRowFirstColumn="0" w:lastRowLastColumn="0"/>
            <w:tcW w:w="3114" w:type="dxa"/>
          </w:tcPr>
          <w:p w14:paraId="53A05687" w14:textId="77777777" w:rsidR="00A84513" w:rsidRPr="009A4E65" w:rsidRDefault="00A84513" w:rsidP="00150AB2">
            <w:pPr>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Unaware of what's available</w:t>
            </w:r>
          </w:p>
        </w:tc>
        <w:tc>
          <w:tcPr>
            <w:tcW w:w="568" w:type="dxa"/>
            <w:noWrap/>
          </w:tcPr>
          <w:p w14:paraId="49246C0F" w14:textId="77777777" w:rsidR="00A84513" w:rsidRPr="009A4E65" w:rsidRDefault="00A84513"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14</w:t>
            </w:r>
          </w:p>
        </w:tc>
        <w:tc>
          <w:tcPr>
            <w:tcW w:w="642" w:type="dxa"/>
            <w:noWrap/>
          </w:tcPr>
          <w:p w14:paraId="15524E53" w14:textId="77777777" w:rsidR="00A84513" w:rsidRPr="009A4E65" w:rsidRDefault="00A84513"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A4E65">
              <w:rPr>
                <w:rFonts w:eastAsia="Times New Roman" w:cstheme="minorHAnsi"/>
                <w:i/>
                <w:iCs/>
                <w:color w:val="000000"/>
                <w:sz w:val="24"/>
                <w:szCs w:val="24"/>
                <w:lang w:eastAsia="en-GB"/>
              </w:rPr>
              <w:t>35.9</w:t>
            </w:r>
          </w:p>
        </w:tc>
        <w:tc>
          <w:tcPr>
            <w:tcW w:w="5452" w:type="dxa"/>
            <w:noWrap/>
          </w:tcPr>
          <w:p w14:paraId="11937596" w14:textId="77777777" w:rsidR="00A84513" w:rsidRPr="009A4E65" w:rsidRDefault="00A84513"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Not sure what is available. And not had positive experience from children's support services</w:t>
            </w:r>
          </w:p>
          <w:p w14:paraId="6112AE24" w14:textId="77777777" w:rsidR="00A84513" w:rsidRPr="009A4E65" w:rsidRDefault="00A84513"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Don't know how. They don't want to go outside home</w:t>
            </w:r>
          </w:p>
          <w:p w14:paraId="24AF9331" w14:textId="77777777" w:rsidR="00A84513" w:rsidRPr="009A4E65" w:rsidRDefault="00A84513"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Didn’t know about it</w:t>
            </w:r>
          </w:p>
        </w:tc>
      </w:tr>
      <w:tr w:rsidR="00A84513" w:rsidRPr="009A4E65" w14:paraId="154705FE" w14:textId="77777777" w:rsidTr="00A84513">
        <w:trPr>
          <w:cnfStyle w:val="000000010000" w:firstRow="0" w:lastRow="0" w:firstColumn="0" w:lastColumn="0" w:oddVBand="0" w:evenVBand="0" w:oddHBand="0" w:evenHBand="1" w:firstRowFirstColumn="0" w:firstRowLastColumn="0" w:lastRowFirstColumn="0" w:lastRowLastColumn="0"/>
          <w:trHeight w:val="403"/>
        </w:trPr>
        <w:tc>
          <w:tcPr>
            <w:cnfStyle w:val="001000000000" w:firstRow="0" w:lastRow="0" w:firstColumn="1" w:lastColumn="0" w:oddVBand="0" w:evenVBand="0" w:oddHBand="0" w:evenHBand="0" w:firstRowFirstColumn="0" w:firstRowLastColumn="0" w:lastRowFirstColumn="0" w:lastRowLastColumn="0"/>
            <w:tcW w:w="3114" w:type="dxa"/>
          </w:tcPr>
          <w:p w14:paraId="065CF438" w14:textId="77777777" w:rsidR="00A84513" w:rsidRPr="009A4E65" w:rsidRDefault="00A84513" w:rsidP="00150AB2">
            <w:pPr>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Cannot get support I need / Nothing available</w:t>
            </w:r>
          </w:p>
        </w:tc>
        <w:tc>
          <w:tcPr>
            <w:tcW w:w="568" w:type="dxa"/>
            <w:noWrap/>
          </w:tcPr>
          <w:p w14:paraId="3711AE2F" w14:textId="77777777" w:rsidR="00A84513" w:rsidRPr="009A4E65" w:rsidRDefault="00A84513"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7</w:t>
            </w:r>
          </w:p>
        </w:tc>
        <w:tc>
          <w:tcPr>
            <w:tcW w:w="642" w:type="dxa"/>
            <w:noWrap/>
          </w:tcPr>
          <w:p w14:paraId="3C541080" w14:textId="77777777" w:rsidR="00A84513" w:rsidRPr="009A4E65" w:rsidRDefault="00A84513"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iCs/>
                <w:color w:val="000000"/>
                <w:sz w:val="24"/>
                <w:szCs w:val="24"/>
                <w:lang w:eastAsia="en-GB"/>
              </w:rPr>
            </w:pPr>
            <w:r w:rsidRPr="009A4E65">
              <w:rPr>
                <w:rFonts w:eastAsia="Times New Roman" w:cstheme="minorHAnsi"/>
                <w:i/>
                <w:iCs/>
                <w:color w:val="000000"/>
                <w:sz w:val="24"/>
                <w:szCs w:val="24"/>
                <w:lang w:eastAsia="en-GB"/>
              </w:rPr>
              <w:t>17.9</w:t>
            </w:r>
          </w:p>
        </w:tc>
        <w:tc>
          <w:tcPr>
            <w:tcW w:w="5452" w:type="dxa"/>
            <w:noWrap/>
          </w:tcPr>
          <w:p w14:paraId="0009C6A9" w14:textId="77777777" w:rsidR="00A84513" w:rsidRPr="009A4E65" w:rsidRDefault="00A84513"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It's not available</w:t>
            </w:r>
          </w:p>
          <w:p w14:paraId="1216F1CD" w14:textId="77777777" w:rsidR="00A84513" w:rsidRPr="009A4E65" w:rsidRDefault="00A84513"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Nothing available for </w:t>
            </w:r>
            <w:proofErr w:type="spellStart"/>
            <w:r w:rsidRPr="009A4E65">
              <w:rPr>
                <w:i/>
                <w:sz w:val="24"/>
                <w:szCs w:val="24"/>
              </w:rPr>
              <w:t>adhd</w:t>
            </w:r>
            <w:proofErr w:type="spellEnd"/>
          </w:p>
        </w:tc>
      </w:tr>
      <w:tr w:rsidR="00A84513" w:rsidRPr="009A4E65" w14:paraId="28FE1438" w14:textId="77777777" w:rsidTr="00A84513">
        <w:trPr>
          <w:cnfStyle w:val="000000100000" w:firstRow="0" w:lastRow="0" w:firstColumn="0" w:lastColumn="0" w:oddVBand="0" w:evenVBand="0" w:oddHBand="1" w:evenHBand="0" w:firstRowFirstColumn="0" w:firstRowLastColumn="0" w:lastRowFirstColumn="0" w:lastRowLastColumn="0"/>
          <w:trHeight w:val="490"/>
        </w:trPr>
        <w:tc>
          <w:tcPr>
            <w:cnfStyle w:val="001000000000" w:firstRow="0" w:lastRow="0" w:firstColumn="1" w:lastColumn="0" w:oddVBand="0" w:evenVBand="0" w:oddHBand="0" w:evenHBand="0" w:firstRowFirstColumn="0" w:firstRowLastColumn="0" w:lastRowFirstColumn="0" w:lastRowLastColumn="0"/>
            <w:tcW w:w="3114" w:type="dxa"/>
          </w:tcPr>
          <w:p w14:paraId="60BD8B1A" w14:textId="77777777" w:rsidR="00A84513" w:rsidRPr="009A4E65" w:rsidRDefault="00A84513" w:rsidP="00150AB2">
            <w:pPr>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Awaiting assessment</w:t>
            </w:r>
          </w:p>
        </w:tc>
        <w:tc>
          <w:tcPr>
            <w:tcW w:w="568" w:type="dxa"/>
            <w:noWrap/>
          </w:tcPr>
          <w:p w14:paraId="628E4412" w14:textId="77777777" w:rsidR="00A84513" w:rsidRPr="009A4E65" w:rsidRDefault="00A84513"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9A4E65">
              <w:rPr>
                <w:rFonts w:eastAsia="Times New Roman" w:cstheme="minorHAnsi"/>
                <w:color w:val="000000"/>
                <w:sz w:val="24"/>
                <w:szCs w:val="24"/>
                <w:lang w:eastAsia="en-GB"/>
              </w:rPr>
              <w:t>3</w:t>
            </w:r>
          </w:p>
        </w:tc>
        <w:tc>
          <w:tcPr>
            <w:tcW w:w="642" w:type="dxa"/>
            <w:noWrap/>
          </w:tcPr>
          <w:p w14:paraId="06D65630" w14:textId="77777777" w:rsidR="00A84513" w:rsidRPr="009A4E65" w:rsidRDefault="00A84513"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iCs/>
                <w:color w:val="000000"/>
                <w:sz w:val="24"/>
                <w:szCs w:val="24"/>
                <w:lang w:eastAsia="en-GB"/>
              </w:rPr>
            </w:pPr>
            <w:r w:rsidRPr="009A4E65">
              <w:rPr>
                <w:rFonts w:eastAsia="Times New Roman" w:cstheme="minorHAnsi"/>
                <w:i/>
                <w:iCs/>
                <w:color w:val="000000"/>
                <w:sz w:val="24"/>
                <w:szCs w:val="24"/>
                <w:lang w:eastAsia="en-GB"/>
              </w:rPr>
              <w:t>7.7</w:t>
            </w:r>
          </w:p>
        </w:tc>
        <w:tc>
          <w:tcPr>
            <w:tcW w:w="5452" w:type="dxa"/>
            <w:noWrap/>
          </w:tcPr>
          <w:p w14:paraId="67B51546" w14:textId="77777777" w:rsidR="00A84513" w:rsidRPr="009A4E65" w:rsidRDefault="00A84513"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Child still going through assessment</w:t>
            </w:r>
          </w:p>
        </w:tc>
      </w:tr>
      <w:tr w:rsidR="00A84513" w:rsidRPr="009A4E65" w14:paraId="13B2F4FD" w14:textId="77777777" w:rsidTr="00A84513">
        <w:trPr>
          <w:cnfStyle w:val="000000010000" w:firstRow="0" w:lastRow="0" w:firstColumn="0" w:lastColumn="0" w:oddVBand="0" w:evenVBand="0" w:oddHBand="0" w:evenHBand="1" w:firstRowFirstColumn="0" w:firstRowLastColumn="0" w:lastRowFirstColumn="0" w:lastRowLastColumn="0"/>
          <w:trHeight w:val="490"/>
        </w:trPr>
        <w:tc>
          <w:tcPr>
            <w:cnfStyle w:val="001000000000" w:firstRow="0" w:lastRow="0" w:firstColumn="1" w:lastColumn="0" w:oddVBand="0" w:evenVBand="0" w:oddHBand="0" w:evenHBand="0" w:firstRowFirstColumn="0" w:firstRowLastColumn="0" w:lastRowFirstColumn="0" w:lastRowLastColumn="0"/>
            <w:tcW w:w="3114" w:type="dxa"/>
          </w:tcPr>
          <w:p w14:paraId="365A7080" w14:textId="77777777" w:rsidR="00A84513" w:rsidRPr="009A4E65" w:rsidRDefault="00A84513"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Negative experiences</w:t>
            </w:r>
          </w:p>
        </w:tc>
        <w:tc>
          <w:tcPr>
            <w:tcW w:w="568" w:type="dxa"/>
            <w:noWrap/>
          </w:tcPr>
          <w:p w14:paraId="469AB544" w14:textId="77777777" w:rsidR="00A84513" w:rsidRPr="009A4E65" w:rsidRDefault="00A84513"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3</w:t>
            </w:r>
          </w:p>
        </w:tc>
        <w:tc>
          <w:tcPr>
            <w:tcW w:w="642" w:type="dxa"/>
            <w:noWrap/>
          </w:tcPr>
          <w:p w14:paraId="3828D895" w14:textId="77777777" w:rsidR="00A84513" w:rsidRPr="009A4E65" w:rsidRDefault="00A84513"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7.7</w:t>
            </w:r>
          </w:p>
        </w:tc>
        <w:tc>
          <w:tcPr>
            <w:tcW w:w="5452" w:type="dxa"/>
            <w:noWrap/>
          </w:tcPr>
          <w:p w14:paraId="12098EAB" w14:textId="77777777" w:rsidR="00A84513" w:rsidRPr="009A4E65" w:rsidRDefault="00A84513"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Tried on several occasions and the council is too busy supporting immigrants</w:t>
            </w:r>
          </w:p>
        </w:tc>
      </w:tr>
      <w:tr w:rsidR="00A84513" w:rsidRPr="009A4E65" w14:paraId="19404D6E" w14:textId="77777777" w:rsidTr="00A84513">
        <w:trPr>
          <w:cnfStyle w:val="000000100000" w:firstRow="0" w:lastRow="0" w:firstColumn="0" w:lastColumn="0" w:oddVBand="0" w:evenVBand="0" w:oddHBand="1" w:evenHBand="0" w:firstRowFirstColumn="0" w:firstRowLastColumn="0" w:lastRowFirstColumn="0" w:lastRowLastColumn="0"/>
          <w:trHeight w:val="490"/>
        </w:trPr>
        <w:tc>
          <w:tcPr>
            <w:cnfStyle w:val="001000000000" w:firstRow="0" w:lastRow="0" w:firstColumn="1" w:lastColumn="0" w:oddVBand="0" w:evenVBand="0" w:oddHBand="0" w:evenHBand="0" w:firstRowFirstColumn="0" w:firstRowLastColumn="0" w:lastRowFirstColumn="0" w:lastRowLastColumn="0"/>
            <w:tcW w:w="3114" w:type="dxa"/>
          </w:tcPr>
          <w:p w14:paraId="536D5098" w14:textId="77777777" w:rsidR="00A84513" w:rsidRPr="009A4E65" w:rsidRDefault="00A84513"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Sourced support elsewhere</w:t>
            </w:r>
          </w:p>
        </w:tc>
        <w:tc>
          <w:tcPr>
            <w:tcW w:w="568" w:type="dxa"/>
            <w:noWrap/>
          </w:tcPr>
          <w:p w14:paraId="23B9CA63" w14:textId="77777777" w:rsidR="00A84513" w:rsidRPr="009A4E65" w:rsidRDefault="00A84513"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3</w:t>
            </w:r>
          </w:p>
        </w:tc>
        <w:tc>
          <w:tcPr>
            <w:tcW w:w="642" w:type="dxa"/>
            <w:noWrap/>
          </w:tcPr>
          <w:p w14:paraId="2995F269" w14:textId="77777777" w:rsidR="00A84513" w:rsidRPr="009A4E65" w:rsidRDefault="00A84513"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7.7</w:t>
            </w:r>
          </w:p>
        </w:tc>
        <w:tc>
          <w:tcPr>
            <w:tcW w:w="5452" w:type="dxa"/>
            <w:noWrap/>
          </w:tcPr>
          <w:p w14:paraId="788173B1" w14:textId="77777777" w:rsidR="00A84513" w:rsidRPr="009A4E65" w:rsidRDefault="00A84513"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School managed dyslexia</w:t>
            </w:r>
          </w:p>
        </w:tc>
      </w:tr>
      <w:tr w:rsidR="00A84513" w:rsidRPr="009A4E65" w14:paraId="2A57DD43" w14:textId="77777777" w:rsidTr="00A84513">
        <w:trPr>
          <w:cnfStyle w:val="000000010000" w:firstRow="0" w:lastRow="0" w:firstColumn="0" w:lastColumn="0" w:oddVBand="0" w:evenVBand="0" w:oddHBand="0" w:evenHBand="1" w:firstRowFirstColumn="0" w:firstRowLastColumn="0" w:lastRowFirstColumn="0" w:lastRowLastColumn="0"/>
          <w:trHeight w:val="490"/>
        </w:trPr>
        <w:tc>
          <w:tcPr>
            <w:cnfStyle w:val="001000000000" w:firstRow="0" w:lastRow="0" w:firstColumn="1" w:lastColumn="0" w:oddVBand="0" w:evenVBand="0" w:oddHBand="0" w:evenHBand="0" w:firstRowFirstColumn="0" w:firstRowLastColumn="0" w:lastRowFirstColumn="0" w:lastRowLastColumn="0"/>
            <w:tcW w:w="3114" w:type="dxa"/>
          </w:tcPr>
          <w:p w14:paraId="52E73FD0" w14:textId="77777777" w:rsidR="00A84513" w:rsidRPr="009A4E65" w:rsidRDefault="00A84513"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Unsuitable times</w:t>
            </w:r>
          </w:p>
        </w:tc>
        <w:tc>
          <w:tcPr>
            <w:tcW w:w="568" w:type="dxa"/>
            <w:noWrap/>
          </w:tcPr>
          <w:p w14:paraId="0C87FA03" w14:textId="77777777" w:rsidR="00A84513" w:rsidRPr="009A4E65" w:rsidRDefault="00A84513"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3</w:t>
            </w:r>
          </w:p>
        </w:tc>
        <w:tc>
          <w:tcPr>
            <w:tcW w:w="642" w:type="dxa"/>
            <w:noWrap/>
          </w:tcPr>
          <w:p w14:paraId="578F0AB2" w14:textId="77777777" w:rsidR="00A84513" w:rsidRPr="009A4E65" w:rsidRDefault="00A84513"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7.7</w:t>
            </w:r>
          </w:p>
        </w:tc>
        <w:tc>
          <w:tcPr>
            <w:tcW w:w="5452" w:type="dxa"/>
            <w:noWrap/>
          </w:tcPr>
          <w:p w14:paraId="259A450D" w14:textId="77777777" w:rsidR="00A84513" w:rsidRPr="009A4E65" w:rsidRDefault="00A84513"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Not convenient times</w:t>
            </w:r>
          </w:p>
        </w:tc>
      </w:tr>
      <w:tr w:rsidR="00A84513" w:rsidRPr="009A4E65" w14:paraId="1DB0C7B2" w14:textId="77777777" w:rsidTr="00A84513">
        <w:trPr>
          <w:cnfStyle w:val="000000100000" w:firstRow="0" w:lastRow="0" w:firstColumn="0" w:lastColumn="0" w:oddVBand="0" w:evenVBand="0" w:oddHBand="1" w:evenHBand="0" w:firstRowFirstColumn="0" w:firstRowLastColumn="0" w:lastRowFirstColumn="0" w:lastRowLastColumn="0"/>
          <w:trHeight w:val="490"/>
        </w:trPr>
        <w:tc>
          <w:tcPr>
            <w:cnfStyle w:val="001000000000" w:firstRow="0" w:lastRow="0" w:firstColumn="1" w:lastColumn="0" w:oddVBand="0" w:evenVBand="0" w:oddHBand="0" w:evenHBand="0" w:firstRowFirstColumn="0" w:firstRowLastColumn="0" w:lastRowFirstColumn="0" w:lastRowLastColumn="0"/>
            <w:tcW w:w="3114" w:type="dxa"/>
          </w:tcPr>
          <w:p w14:paraId="07D02F81" w14:textId="77777777" w:rsidR="00A84513" w:rsidRPr="009A4E65" w:rsidRDefault="00A84513"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Citizenship</w:t>
            </w:r>
          </w:p>
        </w:tc>
        <w:tc>
          <w:tcPr>
            <w:tcW w:w="568" w:type="dxa"/>
            <w:noWrap/>
          </w:tcPr>
          <w:p w14:paraId="58BB2B5F" w14:textId="77777777" w:rsidR="00A84513" w:rsidRPr="009A4E65" w:rsidRDefault="00A84513"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2</w:t>
            </w:r>
          </w:p>
        </w:tc>
        <w:tc>
          <w:tcPr>
            <w:tcW w:w="642" w:type="dxa"/>
            <w:noWrap/>
          </w:tcPr>
          <w:p w14:paraId="1F7BCE9B" w14:textId="77777777" w:rsidR="00A84513" w:rsidRPr="009A4E65" w:rsidRDefault="00A84513"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5.1</w:t>
            </w:r>
          </w:p>
        </w:tc>
        <w:tc>
          <w:tcPr>
            <w:tcW w:w="5452" w:type="dxa"/>
            <w:noWrap/>
          </w:tcPr>
          <w:p w14:paraId="6BB1C3C8" w14:textId="77777777" w:rsidR="00A84513" w:rsidRPr="009A4E65" w:rsidRDefault="00A84513"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Visa does not allow it</w:t>
            </w:r>
          </w:p>
        </w:tc>
      </w:tr>
      <w:tr w:rsidR="00A84513" w:rsidRPr="009A4E65" w14:paraId="0FF1259E" w14:textId="77777777" w:rsidTr="00A84513">
        <w:trPr>
          <w:cnfStyle w:val="000000010000" w:firstRow="0" w:lastRow="0" w:firstColumn="0" w:lastColumn="0" w:oddVBand="0" w:evenVBand="0" w:oddHBand="0" w:evenHBand="1" w:firstRowFirstColumn="0" w:firstRowLastColumn="0" w:lastRowFirstColumn="0" w:lastRowLastColumn="0"/>
          <w:trHeight w:val="490"/>
        </w:trPr>
        <w:tc>
          <w:tcPr>
            <w:cnfStyle w:val="001000000000" w:firstRow="0" w:lastRow="0" w:firstColumn="1" w:lastColumn="0" w:oddVBand="0" w:evenVBand="0" w:oddHBand="0" w:evenHBand="0" w:firstRowFirstColumn="0" w:firstRowLastColumn="0" w:lastRowFirstColumn="0" w:lastRowLastColumn="0"/>
            <w:tcW w:w="3114" w:type="dxa"/>
          </w:tcPr>
          <w:p w14:paraId="21E9AAD8" w14:textId="77777777" w:rsidR="00A84513" w:rsidRPr="009A4E65" w:rsidRDefault="00A84513"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Not offered any</w:t>
            </w:r>
          </w:p>
        </w:tc>
        <w:tc>
          <w:tcPr>
            <w:tcW w:w="568" w:type="dxa"/>
            <w:noWrap/>
          </w:tcPr>
          <w:p w14:paraId="1C4BD645" w14:textId="77777777" w:rsidR="00A84513" w:rsidRPr="009A4E65" w:rsidRDefault="00A84513"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2</w:t>
            </w:r>
          </w:p>
        </w:tc>
        <w:tc>
          <w:tcPr>
            <w:tcW w:w="642" w:type="dxa"/>
            <w:noWrap/>
          </w:tcPr>
          <w:p w14:paraId="2467D894" w14:textId="77777777" w:rsidR="00A84513" w:rsidRPr="009A4E65" w:rsidRDefault="00A84513"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5.1</w:t>
            </w:r>
          </w:p>
        </w:tc>
        <w:tc>
          <w:tcPr>
            <w:tcW w:w="5452" w:type="dxa"/>
            <w:noWrap/>
          </w:tcPr>
          <w:p w14:paraId="3EEC727E" w14:textId="77777777" w:rsidR="00A84513" w:rsidRPr="009A4E65" w:rsidRDefault="00A84513"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We were not offered</w:t>
            </w:r>
          </w:p>
        </w:tc>
      </w:tr>
      <w:tr w:rsidR="00A84513" w:rsidRPr="009A4E65" w14:paraId="24F1135B" w14:textId="77777777" w:rsidTr="00A84513">
        <w:trPr>
          <w:cnfStyle w:val="000000100000" w:firstRow="0" w:lastRow="0" w:firstColumn="0" w:lastColumn="0" w:oddVBand="0" w:evenVBand="0" w:oddHBand="1" w:evenHBand="0" w:firstRowFirstColumn="0" w:firstRowLastColumn="0" w:lastRowFirstColumn="0" w:lastRowLastColumn="0"/>
          <w:trHeight w:val="490"/>
        </w:trPr>
        <w:tc>
          <w:tcPr>
            <w:cnfStyle w:val="001000000000" w:firstRow="0" w:lastRow="0" w:firstColumn="1" w:lastColumn="0" w:oddVBand="0" w:evenVBand="0" w:oddHBand="0" w:evenHBand="0" w:firstRowFirstColumn="0" w:firstRowLastColumn="0" w:lastRowFirstColumn="0" w:lastRowLastColumn="0"/>
            <w:tcW w:w="3114" w:type="dxa"/>
          </w:tcPr>
          <w:p w14:paraId="313CC9B5" w14:textId="77777777" w:rsidR="00A84513" w:rsidRPr="009A4E65" w:rsidRDefault="00A84513"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Unsure if I'd qualify for support</w:t>
            </w:r>
          </w:p>
        </w:tc>
        <w:tc>
          <w:tcPr>
            <w:tcW w:w="568" w:type="dxa"/>
            <w:noWrap/>
          </w:tcPr>
          <w:p w14:paraId="0412FE26" w14:textId="77777777" w:rsidR="00A84513" w:rsidRPr="009A4E65" w:rsidRDefault="00A84513"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2</w:t>
            </w:r>
          </w:p>
        </w:tc>
        <w:tc>
          <w:tcPr>
            <w:tcW w:w="642" w:type="dxa"/>
            <w:noWrap/>
          </w:tcPr>
          <w:p w14:paraId="67AC9FAA" w14:textId="77777777" w:rsidR="00A84513" w:rsidRPr="009A4E65" w:rsidRDefault="00A84513" w:rsidP="00150AB2">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5.1</w:t>
            </w:r>
          </w:p>
        </w:tc>
        <w:tc>
          <w:tcPr>
            <w:tcW w:w="5452" w:type="dxa"/>
            <w:noWrap/>
          </w:tcPr>
          <w:p w14:paraId="64762EDF" w14:textId="77777777" w:rsidR="00A84513" w:rsidRPr="009A4E65" w:rsidRDefault="00A84513"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Do not think I qualify</w:t>
            </w:r>
          </w:p>
        </w:tc>
      </w:tr>
      <w:tr w:rsidR="00A84513" w:rsidRPr="009A4E65" w14:paraId="55F0310B" w14:textId="77777777" w:rsidTr="00A84513">
        <w:trPr>
          <w:cnfStyle w:val="000000010000" w:firstRow="0" w:lastRow="0" w:firstColumn="0" w:lastColumn="0" w:oddVBand="0" w:evenVBand="0" w:oddHBand="0" w:evenHBand="1" w:firstRowFirstColumn="0" w:firstRowLastColumn="0" w:lastRowFirstColumn="0" w:lastRowLastColumn="0"/>
          <w:trHeight w:val="490"/>
        </w:trPr>
        <w:tc>
          <w:tcPr>
            <w:cnfStyle w:val="001000000000" w:firstRow="0" w:lastRow="0" w:firstColumn="1" w:lastColumn="0" w:oddVBand="0" w:evenVBand="0" w:oddHBand="0" w:evenHBand="0" w:firstRowFirstColumn="0" w:firstRowLastColumn="0" w:lastRowFirstColumn="0" w:lastRowLastColumn="0"/>
            <w:tcW w:w="3114" w:type="dxa"/>
          </w:tcPr>
          <w:p w14:paraId="4F804494" w14:textId="77777777" w:rsidR="00A84513" w:rsidRPr="009A4E65" w:rsidRDefault="00A84513"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Misc.</w:t>
            </w:r>
          </w:p>
        </w:tc>
        <w:tc>
          <w:tcPr>
            <w:tcW w:w="568" w:type="dxa"/>
            <w:noWrap/>
          </w:tcPr>
          <w:p w14:paraId="06D3B64A" w14:textId="77777777" w:rsidR="00A84513" w:rsidRPr="009A4E65" w:rsidRDefault="00A84513"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6</w:t>
            </w:r>
          </w:p>
        </w:tc>
        <w:tc>
          <w:tcPr>
            <w:tcW w:w="642" w:type="dxa"/>
            <w:noWrap/>
          </w:tcPr>
          <w:p w14:paraId="0304E42B" w14:textId="77777777" w:rsidR="00A84513" w:rsidRPr="009A4E65" w:rsidRDefault="00A84513" w:rsidP="00150AB2">
            <w:pPr>
              <w:jc w:val="center"/>
              <w:cnfStyle w:val="000000010000" w:firstRow="0" w:lastRow="0" w:firstColumn="0" w:lastColumn="0" w:oddVBand="0" w:evenVBand="0" w:oddHBand="0" w:evenHBand="1" w:firstRowFirstColumn="0" w:firstRowLastColumn="0" w:lastRowFirstColumn="0" w:lastRowLastColumn="0"/>
              <w:rPr>
                <w:rFonts w:eastAsia="Times New Roman" w:cstheme="minorHAnsi"/>
                <w:i/>
                <w:iCs/>
                <w:color w:val="000000"/>
                <w:sz w:val="24"/>
                <w:szCs w:val="24"/>
                <w:lang w:eastAsia="en-GB"/>
              </w:rPr>
            </w:pPr>
            <w:r w:rsidRPr="009A4E65">
              <w:rPr>
                <w:rFonts w:eastAsia="Times New Roman" w:cstheme="minorHAnsi"/>
                <w:i/>
                <w:iCs/>
                <w:color w:val="000000"/>
                <w:sz w:val="24"/>
                <w:szCs w:val="24"/>
                <w:lang w:eastAsia="en-GB"/>
              </w:rPr>
              <w:t>15.4</w:t>
            </w:r>
          </w:p>
        </w:tc>
        <w:tc>
          <w:tcPr>
            <w:tcW w:w="5452" w:type="dxa"/>
            <w:noWrap/>
          </w:tcPr>
          <w:p w14:paraId="6DB1EA55" w14:textId="77777777" w:rsidR="00A84513" w:rsidRPr="009A4E65" w:rsidRDefault="00A84513"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I do not have a social worker</w:t>
            </w:r>
          </w:p>
          <w:p w14:paraId="5D77BF3B" w14:textId="77777777" w:rsidR="00A84513" w:rsidRPr="009A4E65" w:rsidRDefault="00A84513"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He's classed as an adult</w:t>
            </w:r>
          </w:p>
        </w:tc>
      </w:tr>
      <w:tr w:rsidR="00A84513" w:rsidRPr="009A4E65" w14:paraId="50C3C7A5" w14:textId="77777777" w:rsidTr="00A84513">
        <w:trPr>
          <w:cnfStyle w:val="010000000000" w:firstRow="0" w:lastRow="1" w:firstColumn="0" w:lastColumn="0" w:oddVBand="0" w:evenVBand="0" w:oddHBand="0" w:evenHBand="0" w:firstRowFirstColumn="0" w:firstRowLastColumn="0" w:lastRowFirstColumn="0" w:lastRowLastColumn="0"/>
          <w:trHeight w:val="490"/>
        </w:trPr>
        <w:tc>
          <w:tcPr>
            <w:cnfStyle w:val="001000000000" w:firstRow="0" w:lastRow="0" w:firstColumn="1" w:lastColumn="0" w:oddVBand="0" w:evenVBand="0" w:oddHBand="0" w:evenHBand="0" w:firstRowFirstColumn="0" w:firstRowLastColumn="0" w:lastRowFirstColumn="0" w:lastRowLastColumn="0"/>
            <w:tcW w:w="3114" w:type="dxa"/>
          </w:tcPr>
          <w:p w14:paraId="7A966170" w14:textId="77777777" w:rsidR="00A84513" w:rsidRPr="009A4E65" w:rsidRDefault="00A84513" w:rsidP="00150AB2">
            <w:pPr>
              <w:rPr>
                <w:rFonts w:eastAsia="Times New Roman" w:cstheme="minorHAnsi"/>
                <w:color w:val="000000"/>
                <w:sz w:val="24"/>
                <w:szCs w:val="24"/>
                <w:lang w:eastAsia="en-GB"/>
              </w:rPr>
            </w:pPr>
            <w:r w:rsidRPr="009A4E65">
              <w:rPr>
                <w:rFonts w:eastAsia="Times New Roman" w:cstheme="minorHAnsi"/>
                <w:color w:val="000000"/>
                <w:sz w:val="24"/>
                <w:szCs w:val="24"/>
                <w:lang w:eastAsia="en-GB"/>
              </w:rPr>
              <w:t>Total Respondents</w:t>
            </w:r>
          </w:p>
        </w:tc>
        <w:tc>
          <w:tcPr>
            <w:tcW w:w="568" w:type="dxa"/>
            <w:noWrap/>
          </w:tcPr>
          <w:p w14:paraId="7624FBD9" w14:textId="77777777" w:rsidR="00A84513" w:rsidRPr="009A4E65" w:rsidRDefault="00A84513" w:rsidP="00150AB2">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color w:val="000000"/>
                <w:sz w:val="24"/>
                <w:szCs w:val="24"/>
                <w:lang w:eastAsia="en-GB"/>
              </w:rPr>
            </w:pPr>
            <w:r w:rsidRPr="009A4E65">
              <w:rPr>
                <w:rFonts w:eastAsia="Times New Roman" w:cstheme="minorHAnsi"/>
                <w:color w:val="000000"/>
                <w:sz w:val="24"/>
                <w:szCs w:val="24"/>
                <w:lang w:eastAsia="en-GB"/>
              </w:rPr>
              <w:t>39</w:t>
            </w:r>
          </w:p>
        </w:tc>
        <w:tc>
          <w:tcPr>
            <w:tcW w:w="642" w:type="dxa"/>
            <w:noWrap/>
          </w:tcPr>
          <w:p w14:paraId="03DE9EE9" w14:textId="77777777" w:rsidR="00A84513" w:rsidRPr="009A4E65" w:rsidRDefault="00A84513" w:rsidP="00150AB2">
            <w:pPr>
              <w:jc w:val="center"/>
              <w:cnfStyle w:val="010000000000" w:firstRow="0" w:lastRow="1" w:firstColumn="0" w:lastColumn="0" w:oddVBand="0" w:evenVBand="0" w:oddHBand="0" w:evenHBand="0" w:firstRowFirstColumn="0" w:firstRowLastColumn="0" w:lastRowFirstColumn="0" w:lastRowLastColumn="0"/>
              <w:rPr>
                <w:rFonts w:eastAsia="Times New Roman" w:cstheme="minorHAnsi"/>
                <w:i/>
                <w:iCs/>
                <w:color w:val="000000"/>
                <w:sz w:val="24"/>
                <w:szCs w:val="24"/>
                <w:lang w:eastAsia="en-GB"/>
              </w:rPr>
            </w:pPr>
          </w:p>
        </w:tc>
        <w:tc>
          <w:tcPr>
            <w:tcW w:w="5452" w:type="dxa"/>
            <w:noWrap/>
          </w:tcPr>
          <w:p w14:paraId="0E82F37D" w14:textId="77777777" w:rsidR="00A84513" w:rsidRPr="009A4E65" w:rsidRDefault="00A84513" w:rsidP="00150AB2">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i/>
                <w:sz w:val="24"/>
                <w:szCs w:val="24"/>
              </w:rPr>
            </w:pPr>
          </w:p>
        </w:tc>
      </w:tr>
    </w:tbl>
    <w:p w14:paraId="1BA69028" w14:textId="5E6B3699" w:rsidR="00222BAB" w:rsidRPr="00BA50FD" w:rsidRDefault="00E80C64" w:rsidP="00222BAB">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3797FED8" w14:textId="77777777" w:rsidR="00833814" w:rsidRDefault="00833814">
      <w:pPr>
        <w:spacing w:after="160" w:line="259" w:lineRule="auto"/>
        <w:rPr>
          <w:rFonts w:asciiTheme="majorHAnsi" w:eastAsiaTheme="majorEastAsia" w:hAnsiTheme="majorHAnsi" w:cstheme="majorBidi"/>
          <w:color w:val="2F5496" w:themeColor="accent1" w:themeShade="BF"/>
          <w:sz w:val="32"/>
          <w:szCs w:val="24"/>
        </w:rPr>
      </w:pPr>
      <w:r>
        <w:br w:type="page"/>
      </w:r>
    </w:p>
    <w:p w14:paraId="3EDF2C33" w14:textId="73B910CF" w:rsidR="00872E67" w:rsidRPr="00872E67" w:rsidRDefault="00872E67" w:rsidP="004F00ED">
      <w:pPr>
        <w:pStyle w:val="Heading3"/>
      </w:pPr>
      <w:bookmarkStart w:id="110" w:name="_Do_you_have"/>
      <w:bookmarkStart w:id="111" w:name="_Toc197967230"/>
      <w:bookmarkEnd w:id="110"/>
      <w:r w:rsidRPr="00872E67">
        <w:lastRenderedPageBreak/>
        <w:t>Do you have any other feedback for us?</w:t>
      </w:r>
      <w:bookmarkEnd w:id="111"/>
      <w:r w:rsidRPr="00872E67">
        <w:t xml:space="preserve">  </w:t>
      </w:r>
    </w:p>
    <w:p w14:paraId="291FA1D3" w14:textId="0B11DA1E" w:rsidR="00833814" w:rsidRPr="00A13530" w:rsidRDefault="00833814" w:rsidP="00833814">
      <w:pPr>
        <w:rPr>
          <w:i/>
          <w:iCs/>
          <w:color w:val="7030A0"/>
          <w:sz w:val="24"/>
          <w:szCs w:val="24"/>
        </w:rPr>
      </w:pPr>
      <w:hyperlink w:anchor="Appendix25" w:history="1">
        <w:r w:rsidRPr="00FD0EF8">
          <w:rPr>
            <w:rStyle w:val="Hyperlink"/>
            <w:i/>
            <w:iCs/>
            <w:sz w:val="24"/>
            <w:szCs w:val="24"/>
          </w:rPr>
          <w:t>Click here to return to the main report</w:t>
        </w:r>
      </w:hyperlink>
    </w:p>
    <w:tbl>
      <w:tblPr>
        <w:tblStyle w:val="GridTable5Dark-Accent6"/>
        <w:tblW w:w="9778" w:type="dxa"/>
        <w:tblLook w:val="04E0" w:firstRow="1" w:lastRow="1" w:firstColumn="1" w:lastColumn="0" w:noHBand="0" w:noVBand="1"/>
      </w:tblPr>
      <w:tblGrid>
        <w:gridCol w:w="2421"/>
        <w:gridCol w:w="719"/>
        <w:gridCol w:w="644"/>
        <w:gridCol w:w="5994"/>
      </w:tblGrid>
      <w:tr w:rsidR="00872E67" w:rsidRPr="00BA50FD" w14:paraId="765A7900" w14:textId="77777777" w:rsidTr="00E80C64">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21" w:type="dxa"/>
            <w:noWrap/>
            <w:hideMark/>
          </w:tcPr>
          <w:p w14:paraId="6EE5519D" w14:textId="77777777" w:rsidR="00872E67" w:rsidRPr="009A4E65" w:rsidRDefault="00872E67" w:rsidP="00150AB2">
            <w:pPr>
              <w:rPr>
                <w:rFonts w:eastAsia="Times New Roman" w:cstheme="minorHAnsi"/>
                <w:sz w:val="24"/>
                <w:szCs w:val="24"/>
                <w:lang w:eastAsia="en-GB"/>
              </w:rPr>
            </w:pPr>
            <w:r w:rsidRPr="009A4E65">
              <w:rPr>
                <w:rFonts w:eastAsia="Times New Roman" w:cstheme="minorHAnsi"/>
                <w:sz w:val="24"/>
                <w:szCs w:val="24"/>
                <w:lang w:eastAsia="en-GB"/>
              </w:rPr>
              <w:t>Theme</w:t>
            </w:r>
          </w:p>
        </w:tc>
        <w:tc>
          <w:tcPr>
            <w:tcW w:w="719" w:type="dxa"/>
            <w:noWrap/>
            <w:hideMark/>
          </w:tcPr>
          <w:p w14:paraId="6E78EACB" w14:textId="77777777" w:rsidR="00872E67" w:rsidRPr="009A4E65" w:rsidRDefault="00872E67"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9A4E65">
              <w:rPr>
                <w:rFonts w:eastAsia="Times New Roman" w:cstheme="minorHAnsi"/>
                <w:sz w:val="24"/>
                <w:szCs w:val="24"/>
                <w:lang w:eastAsia="en-GB"/>
              </w:rPr>
              <w:t>No.</w:t>
            </w:r>
          </w:p>
        </w:tc>
        <w:tc>
          <w:tcPr>
            <w:tcW w:w="644" w:type="dxa"/>
            <w:noWrap/>
            <w:hideMark/>
          </w:tcPr>
          <w:p w14:paraId="2FD46A34" w14:textId="77777777" w:rsidR="00872E67" w:rsidRPr="009A4E65" w:rsidRDefault="00872E67"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9A4E65">
              <w:rPr>
                <w:rFonts w:eastAsia="Times New Roman" w:cstheme="minorHAnsi"/>
                <w:sz w:val="24"/>
                <w:szCs w:val="24"/>
                <w:lang w:eastAsia="en-GB"/>
              </w:rPr>
              <w:t>%</w:t>
            </w:r>
          </w:p>
        </w:tc>
        <w:tc>
          <w:tcPr>
            <w:tcW w:w="5994" w:type="dxa"/>
            <w:noWrap/>
            <w:hideMark/>
          </w:tcPr>
          <w:p w14:paraId="02FB1B7F" w14:textId="77777777" w:rsidR="00872E67" w:rsidRPr="009A4E65" w:rsidRDefault="00872E67" w:rsidP="00150AB2">
            <w:pPr>
              <w:cnfStyle w:val="100000000000" w:firstRow="1" w:lastRow="0" w:firstColumn="0" w:lastColumn="0" w:oddVBand="0" w:evenVBand="0" w:oddHBand="0" w:evenHBand="0" w:firstRowFirstColumn="0" w:firstRowLastColumn="0" w:lastRowFirstColumn="0" w:lastRowLastColumn="0"/>
              <w:rPr>
                <w:rFonts w:eastAsia="Times New Roman" w:cstheme="minorHAnsi"/>
                <w:sz w:val="24"/>
                <w:szCs w:val="24"/>
                <w:lang w:eastAsia="en-GB"/>
              </w:rPr>
            </w:pPr>
            <w:r w:rsidRPr="009A4E65">
              <w:rPr>
                <w:rFonts w:eastAsia="Times New Roman" w:cstheme="minorHAnsi"/>
                <w:sz w:val="24"/>
                <w:szCs w:val="24"/>
                <w:lang w:eastAsia="en-GB"/>
              </w:rPr>
              <w:t>Example Comments</w:t>
            </w:r>
          </w:p>
        </w:tc>
      </w:tr>
      <w:tr w:rsidR="00872E67" w:rsidRPr="00BA50FD" w14:paraId="62E2F253" w14:textId="77777777" w:rsidTr="00E80C64">
        <w:trPr>
          <w:cnfStyle w:val="000000100000" w:firstRow="0" w:lastRow="0" w:firstColumn="0" w:lastColumn="0" w:oddVBand="0" w:evenVBand="0" w:oddHBand="1" w:evenHBand="0" w:firstRowFirstColumn="0" w:firstRowLastColumn="0" w:lastRowFirstColumn="0" w:lastRowLastColumn="0"/>
          <w:trHeight w:val="344"/>
        </w:trPr>
        <w:tc>
          <w:tcPr>
            <w:cnfStyle w:val="001000000000" w:firstRow="0" w:lastRow="0" w:firstColumn="1" w:lastColumn="0" w:oddVBand="0" w:evenVBand="0" w:oddHBand="0" w:evenHBand="0" w:firstRowFirstColumn="0" w:firstRowLastColumn="0" w:lastRowFirstColumn="0" w:lastRowLastColumn="0"/>
            <w:tcW w:w="2421" w:type="dxa"/>
          </w:tcPr>
          <w:p w14:paraId="07E0F91B" w14:textId="77777777" w:rsidR="00872E67" w:rsidRPr="009A4E65" w:rsidRDefault="00872E67" w:rsidP="00150AB2">
            <w:pPr>
              <w:rPr>
                <w:rFonts w:ascii="Calibri" w:eastAsia="Times New Roman" w:hAnsi="Calibri" w:cs="Calibri"/>
                <w:color w:val="000000"/>
                <w:sz w:val="24"/>
                <w:szCs w:val="24"/>
                <w:lang w:eastAsia="en-GB"/>
              </w:rPr>
            </w:pPr>
            <w:r w:rsidRPr="00A176DE">
              <w:rPr>
                <w:rFonts w:ascii="Aptos Narrow" w:eastAsia="Times New Roman" w:hAnsi="Aptos Narrow" w:cs="Calibri"/>
                <w:color w:val="000000"/>
                <w:sz w:val="24"/>
                <w:szCs w:val="24"/>
                <w:lang w:eastAsia="en-GB"/>
              </w:rPr>
              <w:t>Recycling &amp; Waste / Street Cleaning / Refuse Issues / Pollution</w:t>
            </w:r>
          </w:p>
        </w:tc>
        <w:tc>
          <w:tcPr>
            <w:tcW w:w="719" w:type="dxa"/>
            <w:noWrap/>
          </w:tcPr>
          <w:p w14:paraId="5CC12DD7" w14:textId="77777777" w:rsidR="00872E67" w:rsidRPr="009A4E65"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A176DE">
              <w:rPr>
                <w:rFonts w:ascii="Aptos Narrow" w:eastAsia="Times New Roman" w:hAnsi="Aptos Narrow" w:cs="Calibri"/>
                <w:color w:val="000000"/>
                <w:sz w:val="24"/>
                <w:szCs w:val="24"/>
                <w:lang w:eastAsia="en-GB"/>
              </w:rPr>
              <w:t>197</w:t>
            </w:r>
          </w:p>
        </w:tc>
        <w:tc>
          <w:tcPr>
            <w:tcW w:w="644" w:type="dxa"/>
            <w:noWrap/>
          </w:tcPr>
          <w:p w14:paraId="7A08714F" w14:textId="77777777" w:rsidR="00872E67" w:rsidRPr="009A4E65"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A176DE">
              <w:rPr>
                <w:rFonts w:ascii="Aptos Narrow" w:eastAsia="Times New Roman" w:hAnsi="Aptos Narrow" w:cs="Calibri"/>
                <w:i/>
                <w:iCs/>
                <w:color w:val="000000"/>
                <w:sz w:val="24"/>
                <w:szCs w:val="24"/>
                <w:lang w:eastAsia="en-GB"/>
              </w:rPr>
              <w:t>26.3</w:t>
            </w:r>
          </w:p>
        </w:tc>
        <w:tc>
          <w:tcPr>
            <w:tcW w:w="5994" w:type="dxa"/>
            <w:noWrap/>
          </w:tcPr>
          <w:p w14:paraId="30EFEC98"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I pay over £4000 council tax a year and I can’t even get a free bin!!!</w:t>
            </w:r>
          </w:p>
          <w:p w14:paraId="7F5457A9"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Find the design of the new red and blue bags for collection very bad</w:t>
            </w:r>
          </w:p>
          <w:p w14:paraId="61B3E36E"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Make city cleaner in appearance and inviting. Take more pride in public areas and parks/gardens</w:t>
            </w:r>
          </w:p>
          <w:p w14:paraId="4D28E8AC"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clearing leaves up in the autumn needs to be addressed, leaves have been strewn around the pavements on my </w:t>
            </w:r>
            <w:proofErr w:type="spellStart"/>
            <w:r w:rsidRPr="009A4E65">
              <w:rPr>
                <w:i/>
                <w:sz w:val="24"/>
                <w:szCs w:val="24"/>
              </w:rPr>
              <w:t>est</w:t>
            </w:r>
            <w:proofErr w:type="spellEnd"/>
            <w:r w:rsidRPr="009A4E65">
              <w:rPr>
                <w:i/>
                <w:sz w:val="24"/>
                <w:szCs w:val="24"/>
              </w:rPr>
              <w:t xml:space="preserve"> for the last 6 weeks and its dangerous for the elderly</w:t>
            </w:r>
          </w:p>
          <w:p w14:paraId="3572F609"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The overhaul cleanliness of Cardiff has declined rapidly. Just in the last 4 years one area Canton has declined very sadly. It smells of garbage and the pavements are just dirty. It's </w:t>
            </w:r>
            <w:proofErr w:type="gramStart"/>
            <w:r w:rsidRPr="009A4E65">
              <w:rPr>
                <w:i/>
                <w:sz w:val="24"/>
                <w:szCs w:val="24"/>
              </w:rPr>
              <w:t>really disappointing</w:t>
            </w:r>
            <w:proofErr w:type="gramEnd"/>
            <w:r w:rsidRPr="009A4E65">
              <w:rPr>
                <w:i/>
                <w:sz w:val="24"/>
                <w:szCs w:val="24"/>
              </w:rPr>
              <w:t>.</w:t>
            </w:r>
          </w:p>
          <w:p w14:paraId="16559229"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Why are garden waste bins not collected for much of the year?</w:t>
            </w:r>
          </w:p>
          <w:p w14:paraId="6BD4EF08"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Cleaning the streets roads in all areas to stop the roads flooding</w:t>
            </w:r>
          </w:p>
        </w:tc>
      </w:tr>
      <w:tr w:rsidR="00872E67" w:rsidRPr="00BA50FD" w14:paraId="340C699D" w14:textId="77777777" w:rsidTr="00E80C64">
        <w:trPr>
          <w:cnfStyle w:val="000000010000" w:firstRow="0" w:lastRow="0" w:firstColumn="0" w:lastColumn="0" w:oddVBand="0" w:evenVBand="0" w:oddHBand="0" w:evenHBand="1" w:firstRowFirstColumn="0" w:firstRowLastColumn="0" w:lastRowFirstColumn="0" w:lastRowLastColumn="0"/>
          <w:trHeight w:val="353"/>
        </w:trPr>
        <w:tc>
          <w:tcPr>
            <w:cnfStyle w:val="001000000000" w:firstRow="0" w:lastRow="0" w:firstColumn="1" w:lastColumn="0" w:oddVBand="0" w:evenVBand="0" w:oddHBand="0" w:evenHBand="0" w:firstRowFirstColumn="0" w:firstRowLastColumn="0" w:lastRowFirstColumn="0" w:lastRowLastColumn="0"/>
            <w:tcW w:w="2421" w:type="dxa"/>
          </w:tcPr>
          <w:p w14:paraId="37775410" w14:textId="77777777" w:rsidR="00872E67" w:rsidRPr="009A4E65" w:rsidRDefault="00872E67" w:rsidP="00150AB2">
            <w:pPr>
              <w:rPr>
                <w:rFonts w:ascii="Calibri" w:eastAsia="Times New Roman" w:hAnsi="Calibri" w:cs="Calibri"/>
                <w:color w:val="000000"/>
                <w:sz w:val="24"/>
                <w:szCs w:val="24"/>
                <w:lang w:eastAsia="en-GB"/>
              </w:rPr>
            </w:pPr>
            <w:r w:rsidRPr="00A176DE">
              <w:rPr>
                <w:rFonts w:ascii="Aptos Narrow" w:eastAsia="Times New Roman" w:hAnsi="Aptos Narrow" w:cs="Calibri"/>
                <w:color w:val="000000"/>
                <w:sz w:val="24"/>
                <w:szCs w:val="24"/>
                <w:lang w:eastAsia="en-GB"/>
              </w:rPr>
              <w:t>Highways / Roads / Pavements / Walkways / Cycle lanes</w:t>
            </w:r>
          </w:p>
        </w:tc>
        <w:tc>
          <w:tcPr>
            <w:tcW w:w="719" w:type="dxa"/>
            <w:noWrap/>
          </w:tcPr>
          <w:p w14:paraId="77E0B197" w14:textId="77777777" w:rsidR="00872E67" w:rsidRPr="009A4E65"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color w:val="000000"/>
                <w:sz w:val="24"/>
                <w:szCs w:val="24"/>
                <w:lang w:eastAsia="en-GB"/>
              </w:rPr>
            </w:pPr>
            <w:r w:rsidRPr="00A176DE">
              <w:rPr>
                <w:rFonts w:ascii="Aptos Narrow" w:eastAsia="Times New Roman" w:hAnsi="Aptos Narrow" w:cs="Calibri"/>
                <w:color w:val="000000"/>
                <w:sz w:val="24"/>
                <w:szCs w:val="24"/>
                <w:lang w:eastAsia="en-GB"/>
              </w:rPr>
              <w:t>169</w:t>
            </w:r>
          </w:p>
        </w:tc>
        <w:tc>
          <w:tcPr>
            <w:tcW w:w="644" w:type="dxa"/>
            <w:noWrap/>
          </w:tcPr>
          <w:p w14:paraId="0209EE83" w14:textId="77777777" w:rsidR="00872E67" w:rsidRPr="009A4E65"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Calibri" w:eastAsia="Times New Roman" w:hAnsi="Calibri" w:cs="Calibri"/>
                <w:i/>
                <w:color w:val="000000"/>
                <w:sz w:val="24"/>
                <w:szCs w:val="24"/>
                <w:lang w:eastAsia="en-GB"/>
              </w:rPr>
            </w:pPr>
            <w:r w:rsidRPr="00A176DE">
              <w:rPr>
                <w:rFonts w:ascii="Aptos Narrow" w:eastAsia="Times New Roman" w:hAnsi="Aptos Narrow" w:cs="Calibri"/>
                <w:i/>
                <w:iCs/>
                <w:color w:val="000000"/>
                <w:sz w:val="24"/>
                <w:szCs w:val="24"/>
                <w:lang w:eastAsia="en-GB"/>
              </w:rPr>
              <w:t>22.6</w:t>
            </w:r>
          </w:p>
        </w:tc>
        <w:tc>
          <w:tcPr>
            <w:tcW w:w="5994" w:type="dxa"/>
            <w:noWrap/>
          </w:tcPr>
          <w:p w14:paraId="520FC66B"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Fix the holes in the roads - until you can demonstrate competence in managing the highways I will trust you to do nothing else in a competent manner</w:t>
            </w:r>
          </w:p>
          <w:p w14:paraId="423BE4DE"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More attention to roads and repairs</w:t>
            </w:r>
          </w:p>
          <w:p w14:paraId="0EC7FC02"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The general cleaning of roads and pavements throughout the city is awful. They haven't been cleaned for years and detritus formed from leaves and general dirt has solidified. Also, road signs throughout the city and surrounding motorways are covered in algae to such an extent that it's often difficult to read especially at night.</w:t>
            </w:r>
          </w:p>
          <w:p w14:paraId="291B86A9"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There needs to be much stricter enforcement of speed limits.  Cars regularly travel through my street at crazy speeds, </w:t>
            </w:r>
            <w:proofErr w:type="spellStart"/>
            <w:r w:rsidRPr="009A4E65">
              <w:rPr>
                <w:i/>
                <w:sz w:val="24"/>
                <w:szCs w:val="24"/>
              </w:rPr>
              <w:t>dispite</w:t>
            </w:r>
            <w:proofErr w:type="spellEnd"/>
            <w:r w:rsidRPr="009A4E65">
              <w:rPr>
                <w:i/>
                <w:sz w:val="24"/>
                <w:szCs w:val="24"/>
              </w:rPr>
              <w:t xml:space="preserve"> there being lots of families, older people, disabled people and even a school here!  I've reported it but nothing ever seems to get done.</w:t>
            </w:r>
          </w:p>
          <w:p w14:paraId="2009C223"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BETTER BIKE LANES PLEASE</w:t>
            </w:r>
          </w:p>
          <w:p w14:paraId="316969CB"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I have rung the council regarding </w:t>
            </w:r>
            <w:proofErr w:type="spellStart"/>
            <w:r w:rsidRPr="009A4E65">
              <w:rPr>
                <w:i/>
                <w:sz w:val="24"/>
                <w:szCs w:val="24"/>
              </w:rPr>
              <w:t>pavments</w:t>
            </w:r>
            <w:proofErr w:type="spellEnd"/>
            <w:r w:rsidRPr="009A4E65">
              <w:rPr>
                <w:i/>
                <w:sz w:val="24"/>
                <w:szCs w:val="24"/>
              </w:rPr>
              <w:t xml:space="preserve"> in my street and they have not been resolved</w:t>
            </w:r>
          </w:p>
        </w:tc>
      </w:tr>
      <w:tr w:rsidR="00872E67" w:rsidRPr="00BA50FD" w14:paraId="0AFF9686"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5B3C6FD8" w14:textId="77777777" w:rsidR="00872E67" w:rsidRPr="009A4E65" w:rsidRDefault="00872E67" w:rsidP="00150AB2">
            <w:pPr>
              <w:rPr>
                <w:rFonts w:ascii="Calibri" w:eastAsia="Times New Roman" w:hAnsi="Calibri" w:cs="Calibri"/>
                <w:color w:val="000000"/>
                <w:sz w:val="24"/>
                <w:szCs w:val="24"/>
                <w:lang w:eastAsia="en-GB"/>
              </w:rPr>
            </w:pPr>
            <w:r w:rsidRPr="00A176DE">
              <w:rPr>
                <w:rFonts w:ascii="Aptos Narrow" w:eastAsia="Times New Roman" w:hAnsi="Aptos Narrow" w:cs="Calibri"/>
                <w:color w:val="000000"/>
                <w:sz w:val="24"/>
                <w:szCs w:val="24"/>
                <w:lang w:eastAsia="en-GB"/>
              </w:rPr>
              <w:t>Better Communication / Consultation / Transparency</w:t>
            </w:r>
          </w:p>
        </w:tc>
        <w:tc>
          <w:tcPr>
            <w:tcW w:w="719" w:type="dxa"/>
            <w:noWrap/>
          </w:tcPr>
          <w:p w14:paraId="389B9A12" w14:textId="77777777" w:rsidR="00872E67" w:rsidRPr="009A4E65"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4"/>
                <w:szCs w:val="24"/>
                <w:lang w:eastAsia="en-GB"/>
              </w:rPr>
            </w:pPr>
            <w:r w:rsidRPr="00A176DE">
              <w:rPr>
                <w:rFonts w:ascii="Aptos Narrow" w:eastAsia="Times New Roman" w:hAnsi="Aptos Narrow" w:cs="Calibri"/>
                <w:color w:val="000000"/>
                <w:sz w:val="24"/>
                <w:szCs w:val="24"/>
                <w:lang w:eastAsia="en-GB"/>
              </w:rPr>
              <w:t>146</w:t>
            </w:r>
          </w:p>
        </w:tc>
        <w:tc>
          <w:tcPr>
            <w:tcW w:w="644" w:type="dxa"/>
            <w:noWrap/>
          </w:tcPr>
          <w:p w14:paraId="44726DE5" w14:textId="77777777" w:rsidR="00872E67" w:rsidRPr="009A4E65"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i/>
                <w:color w:val="000000"/>
                <w:sz w:val="24"/>
                <w:szCs w:val="24"/>
                <w:lang w:eastAsia="en-GB"/>
              </w:rPr>
            </w:pPr>
            <w:r w:rsidRPr="00A176DE">
              <w:rPr>
                <w:rFonts w:ascii="Aptos Narrow" w:eastAsia="Times New Roman" w:hAnsi="Aptos Narrow" w:cs="Calibri"/>
                <w:i/>
                <w:iCs/>
                <w:color w:val="000000"/>
                <w:sz w:val="24"/>
                <w:szCs w:val="24"/>
                <w:lang w:eastAsia="en-GB"/>
              </w:rPr>
              <w:t>19.5</w:t>
            </w:r>
          </w:p>
        </w:tc>
        <w:tc>
          <w:tcPr>
            <w:tcW w:w="5994" w:type="dxa"/>
            <w:noWrap/>
          </w:tcPr>
          <w:p w14:paraId="74EEBD5C"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More involvement with residents regarding major decisions made by council</w:t>
            </w:r>
          </w:p>
          <w:p w14:paraId="05E36418"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proofErr w:type="gramStart"/>
            <w:r w:rsidRPr="009A4E65">
              <w:rPr>
                <w:i/>
                <w:sz w:val="24"/>
                <w:szCs w:val="24"/>
              </w:rPr>
              <w:t>Actually listen</w:t>
            </w:r>
            <w:proofErr w:type="gramEnd"/>
            <w:r w:rsidRPr="009A4E65">
              <w:rPr>
                <w:i/>
                <w:sz w:val="24"/>
                <w:szCs w:val="24"/>
              </w:rPr>
              <w:t xml:space="preserve"> to the people of Cardiff - recent Roath Park enquiry proves failure to listen and arrogance of council views.</w:t>
            </w:r>
          </w:p>
          <w:p w14:paraId="7F838EF5"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lastRenderedPageBreak/>
              <w:t>Recent dealings with Cardiff Council have proved to be totally unacceptable. Communication has been appalling. A lot of my time has been needlessly wasted exacerbated by untrained staff working from home and clearly unsupervised.</w:t>
            </w:r>
          </w:p>
          <w:p w14:paraId="75104D94"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start coming door to door in communities/face to face</w:t>
            </w:r>
          </w:p>
          <w:p w14:paraId="0D7D1B48"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Need to know who to contact</w:t>
            </w:r>
          </w:p>
          <w:p w14:paraId="138C5E05"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c2c phone line is very frustrating</w:t>
            </w:r>
          </w:p>
        </w:tc>
      </w:tr>
      <w:tr w:rsidR="00872E67" w:rsidRPr="00BA50FD" w14:paraId="751D3E1C"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0A3E48B5"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lastRenderedPageBreak/>
              <w:t>Don’t waste money</w:t>
            </w:r>
          </w:p>
        </w:tc>
        <w:tc>
          <w:tcPr>
            <w:tcW w:w="719" w:type="dxa"/>
            <w:noWrap/>
          </w:tcPr>
          <w:p w14:paraId="1277F9CF"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118</w:t>
            </w:r>
          </w:p>
        </w:tc>
        <w:tc>
          <w:tcPr>
            <w:tcW w:w="644" w:type="dxa"/>
            <w:noWrap/>
          </w:tcPr>
          <w:p w14:paraId="1FB73A91"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15.8</w:t>
            </w:r>
          </w:p>
        </w:tc>
        <w:tc>
          <w:tcPr>
            <w:tcW w:w="5994" w:type="dxa"/>
            <w:noWrap/>
          </w:tcPr>
          <w:p w14:paraId="534E8146"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Listen to people! Scrap vanity projects</w:t>
            </w:r>
          </w:p>
          <w:p w14:paraId="05C247E7"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Stop wasting money on fancy projects.  Stop thinking the Bay Area is the main and only part of the city. There are more parts of the city which need more support than the bay</w:t>
            </w:r>
          </w:p>
          <w:p w14:paraId="094D2ADC"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Stop wasting money on stupid things like Roath Rec</w:t>
            </w:r>
          </w:p>
          <w:p w14:paraId="7071E767"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Need to prioritise spending on those most in need</w:t>
            </w:r>
          </w:p>
          <w:p w14:paraId="5CC73E12"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Stop wasting money on promoting “political” opinions</w:t>
            </w:r>
            <w:proofErr w:type="gramStart"/>
            <w:r w:rsidRPr="009A4E65">
              <w:rPr>
                <w:i/>
                <w:sz w:val="24"/>
                <w:szCs w:val="24"/>
              </w:rPr>
              <w:t xml:space="preserve"> ..</w:t>
            </w:r>
            <w:proofErr w:type="gramEnd"/>
            <w:r w:rsidRPr="009A4E65">
              <w:rPr>
                <w:i/>
                <w:sz w:val="24"/>
                <w:szCs w:val="24"/>
              </w:rPr>
              <w:t xml:space="preserve"> we don’t need murals telling us not to be racist it’s </w:t>
            </w:r>
            <w:proofErr w:type="spellStart"/>
            <w:r w:rsidRPr="009A4E65">
              <w:rPr>
                <w:i/>
                <w:sz w:val="24"/>
                <w:szCs w:val="24"/>
              </w:rPr>
              <w:t>counter productive</w:t>
            </w:r>
            <w:proofErr w:type="spellEnd"/>
            <w:r w:rsidRPr="009A4E65">
              <w:rPr>
                <w:i/>
                <w:sz w:val="24"/>
                <w:szCs w:val="24"/>
              </w:rPr>
              <w:t xml:space="preserve"> . You are </w:t>
            </w:r>
            <w:proofErr w:type="spellStart"/>
            <w:r w:rsidRPr="009A4E65">
              <w:rPr>
                <w:i/>
                <w:sz w:val="24"/>
                <w:szCs w:val="24"/>
              </w:rPr>
              <w:t>prioriting</w:t>
            </w:r>
            <w:proofErr w:type="spellEnd"/>
            <w:r w:rsidRPr="009A4E65">
              <w:rPr>
                <w:i/>
                <w:sz w:val="24"/>
                <w:szCs w:val="24"/>
              </w:rPr>
              <w:t xml:space="preserve"> the minority over the </w:t>
            </w:r>
            <w:proofErr w:type="gramStart"/>
            <w:r w:rsidRPr="009A4E65">
              <w:rPr>
                <w:i/>
                <w:sz w:val="24"/>
                <w:szCs w:val="24"/>
              </w:rPr>
              <w:t>majority</w:t>
            </w:r>
            <w:proofErr w:type="gramEnd"/>
            <w:r w:rsidRPr="009A4E65">
              <w:rPr>
                <w:i/>
                <w:sz w:val="24"/>
                <w:szCs w:val="24"/>
              </w:rPr>
              <w:t xml:space="preserve"> so it is not “ equality “</w:t>
            </w:r>
          </w:p>
          <w:p w14:paraId="62A528DB"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Money not wasted on vanity </w:t>
            </w:r>
            <w:proofErr w:type="spellStart"/>
            <w:r w:rsidRPr="009A4E65">
              <w:rPr>
                <w:i/>
                <w:sz w:val="24"/>
                <w:szCs w:val="24"/>
              </w:rPr>
              <w:t>prodjetts</w:t>
            </w:r>
            <w:proofErr w:type="spellEnd"/>
          </w:p>
        </w:tc>
      </w:tr>
      <w:tr w:rsidR="00872E67" w:rsidRPr="00BA50FD" w14:paraId="5BAB1CAD"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7DE4AF3B"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Negative Council / Councillor Comments</w:t>
            </w:r>
          </w:p>
        </w:tc>
        <w:tc>
          <w:tcPr>
            <w:tcW w:w="719" w:type="dxa"/>
            <w:noWrap/>
          </w:tcPr>
          <w:p w14:paraId="49235C66"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106</w:t>
            </w:r>
          </w:p>
        </w:tc>
        <w:tc>
          <w:tcPr>
            <w:tcW w:w="644" w:type="dxa"/>
            <w:noWrap/>
          </w:tcPr>
          <w:p w14:paraId="6C9C9988"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14.2</w:t>
            </w:r>
          </w:p>
        </w:tc>
        <w:tc>
          <w:tcPr>
            <w:tcW w:w="5994" w:type="dxa"/>
            <w:noWrap/>
          </w:tcPr>
          <w:p w14:paraId="4EBAE680"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Get your act together.</w:t>
            </w:r>
          </w:p>
          <w:p w14:paraId="73298C25"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Cardiff council don't take any complaint seriously. You get passed around from department to department and never a clear answer. Tree issue at </w:t>
            </w:r>
            <w:proofErr w:type="spellStart"/>
            <w:r w:rsidRPr="009A4E65">
              <w:rPr>
                <w:i/>
                <w:sz w:val="24"/>
                <w:szCs w:val="24"/>
              </w:rPr>
              <w:t>Rhydhelig</w:t>
            </w:r>
            <w:proofErr w:type="spellEnd"/>
            <w:r w:rsidRPr="009A4E65">
              <w:rPr>
                <w:i/>
                <w:sz w:val="24"/>
                <w:szCs w:val="24"/>
              </w:rPr>
              <w:t xml:space="preserve"> Av typical. Reported no reply</w:t>
            </w:r>
          </w:p>
          <w:p w14:paraId="1BF26ADE"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I have used your app to contact the council for various things in the past, broken glass, damage to trees, littering, blocked drains, antisocial behaviour and the response is mixed. A lot of the time things are ignored so I do wonder what's the point of </w:t>
            </w:r>
            <w:proofErr w:type="gramStart"/>
            <w:r w:rsidRPr="009A4E65">
              <w:rPr>
                <w:i/>
                <w:sz w:val="24"/>
                <w:szCs w:val="24"/>
              </w:rPr>
              <w:t>having an app</w:t>
            </w:r>
            <w:proofErr w:type="gramEnd"/>
            <w:r w:rsidRPr="009A4E65">
              <w:rPr>
                <w:i/>
                <w:sz w:val="24"/>
                <w:szCs w:val="24"/>
              </w:rPr>
              <w:t xml:space="preserve"> to contact and report anything.</w:t>
            </w:r>
          </w:p>
          <w:p w14:paraId="3DFA9134"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The council has no interest in listening to residents wishes. It has its own agendas and consultations like these are cherry picked to provide the answers the council officials wish to justify decisions and plans they have already decided on.</w:t>
            </w:r>
          </w:p>
          <w:p w14:paraId="50A14777"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I feel Cardiff Council is failing </w:t>
            </w:r>
            <w:proofErr w:type="gramStart"/>
            <w:r w:rsidRPr="009A4E65">
              <w:rPr>
                <w:i/>
                <w:sz w:val="24"/>
                <w:szCs w:val="24"/>
              </w:rPr>
              <w:t>it's</w:t>
            </w:r>
            <w:proofErr w:type="gramEnd"/>
            <w:r w:rsidRPr="009A4E65">
              <w:rPr>
                <w:i/>
                <w:sz w:val="24"/>
                <w:szCs w:val="24"/>
              </w:rPr>
              <w:t xml:space="preserve"> citizens on many levels.</w:t>
            </w:r>
          </w:p>
          <w:p w14:paraId="563F7652"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Cardiff is dull as dishwater and small 'c' conservative.  It should be an exciting capital city.  Please up your game.</w:t>
            </w:r>
          </w:p>
        </w:tc>
      </w:tr>
      <w:tr w:rsidR="00872E67" w:rsidRPr="00BA50FD" w14:paraId="769A52D1"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4E780079"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Improve Public Transport</w:t>
            </w:r>
          </w:p>
        </w:tc>
        <w:tc>
          <w:tcPr>
            <w:tcW w:w="719" w:type="dxa"/>
            <w:noWrap/>
          </w:tcPr>
          <w:p w14:paraId="6CB703D0"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89</w:t>
            </w:r>
          </w:p>
        </w:tc>
        <w:tc>
          <w:tcPr>
            <w:tcW w:w="644" w:type="dxa"/>
            <w:noWrap/>
          </w:tcPr>
          <w:p w14:paraId="441A24F2"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11.9</w:t>
            </w:r>
          </w:p>
        </w:tc>
        <w:tc>
          <w:tcPr>
            <w:tcW w:w="5994" w:type="dxa"/>
            <w:noWrap/>
          </w:tcPr>
          <w:p w14:paraId="3A081E6C"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The bus service desperately needs improving! Even with the new bus station, it is still a shambles. Buses are either late or don't turn up, with no warning or explanation - despite the technology available to do so! The council should be encouraging people to drive less and use public transport more, but the current state of </w:t>
            </w:r>
            <w:r w:rsidRPr="009A4E65">
              <w:rPr>
                <w:i/>
                <w:sz w:val="24"/>
                <w:szCs w:val="24"/>
              </w:rPr>
              <w:lastRenderedPageBreak/>
              <w:t>Cardiff's public transport service is not encouraging at all!</w:t>
            </w:r>
          </w:p>
          <w:p w14:paraId="6483EC26"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Please stop trying to prevent vehicles moving around the city safely. Public transport is not bad but not for those who work irregular hours.</w:t>
            </w:r>
          </w:p>
          <w:p w14:paraId="3407629E"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I am employed on a full time basis at UHW Heath, I live in Ely and the bus transport service is atrocious .</w:t>
            </w:r>
          </w:p>
          <w:p w14:paraId="1A5F280F"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Public transport in evenings is inadequate and until it's fixed the traffic problem will not be solved</w:t>
            </w:r>
          </w:p>
          <w:p w14:paraId="4F908710"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Bus service is appalling. No direct bus to Cardiff </w:t>
            </w:r>
            <w:proofErr w:type="gramStart"/>
            <w:r w:rsidRPr="009A4E65">
              <w:rPr>
                <w:i/>
                <w:sz w:val="24"/>
                <w:szCs w:val="24"/>
              </w:rPr>
              <w:t>bay</w:t>
            </w:r>
            <w:proofErr w:type="gramEnd"/>
            <w:r w:rsidRPr="009A4E65">
              <w:rPr>
                <w:i/>
                <w:sz w:val="24"/>
                <w:szCs w:val="24"/>
              </w:rPr>
              <w:t xml:space="preserve"> any more.</w:t>
            </w:r>
          </w:p>
        </w:tc>
      </w:tr>
      <w:tr w:rsidR="00872E67" w:rsidRPr="00BA50FD" w14:paraId="2B7B847B"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19680C3F"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lastRenderedPageBreak/>
              <w:t>Protection of Green / Open Spaces / Tackle Climate Change</w:t>
            </w:r>
          </w:p>
        </w:tc>
        <w:tc>
          <w:tcPr>
            <w:tcW w:w="719" w:type="dxa"/>
            <w:noWrap/>
          </w:tcPr>
          <w:p w14:paraId="47AA8B27"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70</w:t>
            </w:r>
          </w:p>
        </w:tc>
        <w:tc>
          <w:tcPr>
            <w:tcW w:w="644" w:type="dxa"/>
            <w:noWrap/>
          </w:tcPr>
          <w:p w14:paraId="74A92ED5"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9.4</w:t>
            </w:r>
          </w:p>
        </w:tc>
        <w:tc>
          <w:tcPr>
            <w:tcW w:w="5994" w:type="dxa"/>
            <w:noWrap/>
          </w:tcPr>
          <w:p w14:paraId="19768F27"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Please prioritise the environment first. Everything else suffers if the environment is broken</w:t>
            </w:r>
          </w:p>
          <w:p w14:paraId="745E82B0"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Cardiff is meant to be child friendly yet i have a 4 year old and the parks and green areas are not adequate </w:t>
            </w:r>
            <w:proofErr w:type="gramStart"/>
            <w:r w:rsidRPr="009A4E65">
              <w:rPr>
                <w:i/>
                <w:sz w:val="24"/>
                <w:szCs w:val="24"/>
              </w:rPr>
              <w:t>for the amount of</w:t>
            </w:r>
            <w:proofErr w:type="gramEnd"/>
            <w:r w:rsidRPr="009A4E65">
              <w:rPr>
                <w:i/>
                <w:sz w:val="24"/>
                <w:szCs w:val="24"/>
              </w:rPr>
              <w:t xml:space="preserve"> </w:t>
            </w:r>
            <w:proofErr w:type="spellStart"/>
            <w:r w:rsidRPr="009A4E65">
              <w:rPr>
                <w:i/>
                <w:sz w:val="24"/>
                <w:szCs w:val="24"/>
              </w:rPr>
              <w:t>chidlren</w:t>
            </w:r>
            <w:proofErr w:type="spellEnd"/>
            <w:r w:rsidRPr="009A4E65">
              <w:rPr>
                <w:i/>
                <w:sz w:val="24"/>
                <w:szCs w:val="24"/>
              </w:rPr>
              <w:t xml:space="preserve"> we have.</w:t>
            </w:r>
          </w:p>
          <w:p w14:paraId="68C88AA1"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The focus on climate change rather than environmental pollution is unbalanced - should be concentrating on cleaning up the environment rather than schemes to change the climate.</w:t>
            </w:r>
          </w:p>
          <w:p w14:paraId="707B2385"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Overall very satisfied with the many services the Council provides but stop wasting money on the "Climate Emergency" - UK emits 1.4% of annual global CO2 emissions and Cardiff's contribution to that is miniscule. Please stop gaslighting us and spend it on things that have an impact on people, make their lives </w:t>
            </w:r>
            <w:proofErr w:type="gramStart"/>
            <w:r w:rsidRPr="009A4E65">
              <w:rPr>
                <w:i/>
                <w:sz w:val="24"/>
                <w:szCs w:val="24"/>
              </w:rPr>
              <w:t>better..</w:t>
            </w:r>
            <w:proofErr w:type="gramEnd"/>
          </w:p>
          <w:p w14:paraId="3F0E87C6"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stop paying lip service to green issues - pouring more concrete and tarmac is not the answer; stop disposing of public open space</w:t>
            </w:r>
          </w:p>
        </w:tc>
      </w:tr>
      <w:tr w:rsidR="00872E67" w:rsidRPr="00BA50FD" w14:paraId="77D0FEE6"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3C963C73"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Positive Comments</w:t>
            </w:r>
          </w:p>
        </w:tc>
        <w:tc>
          <w:tcPr>
            <w:tcW w:w="719" w:type="dxa"/>
            <w:noWrap/>
          </w:tcPr>
          <w:p w14:paraId="6A99D27B"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64</w:t>
            </w:r>
          </w:p>
        </w:tc>
        <w:tc>
          <w:tcPr>
            <w:tcW w:w="644" w:type="dxa"/>
            <w:noWrap/>
          </w:tcPr>
          <w:p w14:paraId="2A2C9632"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8.6</w:t>
            </w:r>
          </w:p>
        </w:tc>
        <w:tc>
          <w:tcPr>
            <w:tcW w:w="5994" w:type="dxa"/>
            <w:noWrap/>
          </w:tcPr>
          <w:p w14:paraId="0B8ACA05"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proofErr w:type="gramStart"/>
            <w:r w:rsidRPr="009A4E65">
              <w:rPr>
                <w:i/>
                <w:sz w:val="24"/>
                <w:szCs w:val="24"/>
              </w:rPr>
              <w:t>on the whole</w:t>
            </w:r>
            <w:proofErr w:type="gramEnd"/>
            <w:r w:rsidRPr="009A4E65">
              <w:rPr>
                <w:i/>
                <w:sz w:val="24"/>
                <w:szCs w:val="24"/>
              </w:rPr>
              <w:t xml:space="preserve"> I think the council does well and it can't be easy. Cardiff is good place to </w:t>
            </w:r>
            <w:proofErr w:type="gramStart"/>
            <w:r w:rsidRPr="009A4E65">
              <w:rPr>
                <w:i/>
                <w:sz w:val="24"/>
                <w:szCs w:val="24"/>
              </w:rPr>
              <w:t>live</w:t>
            </w:r>
            <w:proofErr w:type="gramEnd"/>
            <w:r w:rsidRPr="009A4E65">
              <w:rPr>
                <w:i/>
                <w:sz w:val="24"/>
                <w:szCs w:val="24"/>
              </w:rPr>
              <w:t xml:space="preserve"> and the council does a lot towards that. thankyou.</w:t>
            </w:r>
          </w:p>
          <w:p w14:paraId="6674CABA"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I'm glad Cardiff is attracting big bands, it's brought a lot of dues to us lovely City.</w:t>
            </w:r>
          </w:p>
          <w:p w14:paraId="29922228"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I believe that the services you provide such as advise for money, housing and work are very </w:t>
            </w:r>
            <w:proofErr w:type="gramStart"/>
            <w:r w:rsidRPr="009A4E65">
              <w:rPr>
                <w:i/>
                <w:sz w:val="24"/>
                <w:szCs w:val="24"/>
              </w:rPr>
              <w:t>good</w:t>
            </w:r>
            <w:proofErr w:type="gramEnd"/>
            <w:r w:rsidRPr="009A4E65">
              <w:rPr>
                <w:i/>
                <w:sz w:val="24"/>
                <w:szCs w:val="24"/>
              </w:rPr>
              <w:t xml:space="preserve"> but it is </w:t>
            </w:r>
            <w:proofErr w:type="spellStart"/>
            <w:r w:rsidRPr="009A4E65">
              <w:rPr>
                <w:i/>
                <w:sz w:val="24"/>
                <w:szCs w:val="24"/>
              </w:rPr>
              <w:t>under utilised</w:t>
            </w:r>
            <w:proofErr w:type="spellEnd"/>
            <w:r w:rsidRPr="009A4E65">
              <w:rPr>
                <w:i/>
                <w:sz w:val="24"/>
                <w:szCs w:val="24"/>
              </w:rPr>
              <w:t xml:space="preserve"> as the services are not as well known. They need to be pushed more so that the public is aware of the services.</w:t>
            </w:r>
          </w:p>
          <w:p w14:paraId="6635112D"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council hubs are fantastic and great for the community and i have more services should be available through the hubs</w:t>
            </w:r>
          </w:p>
          <w:p w14:paraId="1CE0D17A"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Thanks for your work</w:t>
            </w:r>
          </w:p>
        </w:tc>
      </w:tr>
      <w:tr w:rsidR="00872E67" w:rsidRPr="00BA50FD" w14:paraId="5C756D87"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27CFA5A2"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 xml:space="preserve">Safer Streets / Greater Police </w:t>
            </w:r>
            <w:r w:rsidRPr="00A176DE">
              <w:rPr>
                <w:rFonts w:ascii="Aptos Narrow" w:eastAsia="Times New Roman" w:hAnsi="Aptos Narrow" w:cs="Calibri"/>
                <w:color w:val="000000"/>
                <w:sz w:val="24"/>
                <w:szCs w:val="24"/>
                <w:lang w:eastAsia="en-GB"/>
              </w:rPr>
              <w:lastRenderedPageBreak/>
              <w:t>Presence / Tackle ASB Issues</w:t>
            </w:r>
          </w:p>
        </w:tc>
        <w:tc>
          <w:tcPr>
            <w:tcW w:w="719" w:type="dxa"/>
            <w:noWrap/>
          </w:tcPr>
          <w:p w14:paraId="6411F6DD"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lastRenderedPageBreak/>
              <w:t>62</w:t>
            </w:r>
          </w:p>
        </w:tc>
        <w:tc>
          <w:tcPr>
            <w:tcW w:w="644" w:type="dxa"/>
            <w:noWrap/>
          </w:tcPr>
          <w:p w14:paraId="20387346"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8.3</w:t>
            </w:r>
          </w:p>
        </w:tc>
        <w:tc>
          <w:tcPr>
            <w:tcW w:w="5994" w:type="dxa"/>
            <w:noWrap/>
          </w:tcPr>
          <w:p w14:paraId="30AB08FE"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We need safer, better lit streets, more car access to the city and more hope.</w:t>
            </w:r>
          </w:p>
          <w:p w14:paraId="2C84B378"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lastRenderedPageBreak/>
              <w:t xml:space="preserve">the police are overstretched and therefore are unable to deal with antisocial behaviour which leads to people feeling unsafe. I </w:t>
            </w:r>
            <w:proofErr w:type="spellStart"/>
            <w:r w:rsidRPr="009A4E65">
              <w:rPr>
                <w:i/>
                <w:sz w:val="24"/>
                <w:szCs w:val="24"/>
              </w:rPr>
              <w:t>dont</w:t>
            </w:r>
            <w:proofErr w:type="spellEnd"/>
            <w:r w:rsidRPr="009A4E65">
              <w:rPr>
                <w:i/>
                <w:sz w:val="24"/>
                <w:szCs w:val="24"/>
              </w:rPr>
              <w:t xml:space="preserve"> feel the council listen, and either ignore negative feedback or deny there is a problem.</w:t>
            </w:r>
          </w:p>
          <w:p w14:paraId="79E5C919"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cyclists not using the bicycle lanes nothing is enforced by this council they make rules but never enforce them</w:t>
            </w:r>
          </w:p>
          <w:p w14:paraId="7F60C15C"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The Spice, drugs and drunkenness crisis in the city has become unmanageable and needs </w:t>
            </w:r>
            <w:proofErr w:type="gramStart"/>
            <w:r w:rsidRPr="009A4E65">
              <w:rPr>
                <w:i/>
                <w:sz w:val="24"/>
                <w:szCs w:val="24"/>
              </w:rPr>
              <w:t>addressing,.</w:t>
            </w:r>
            <w:proofErr w:type="gramEnd"/>
            <w:r w:rsidRPr="009A4E65">
              <w:rPr>
                <w:i/>
                <w:sz w:val="24"/>
                <w:szCs w:val="24"/>
              </w:rPr>
              <w:t xml:space="preserve"> it is making the streets unsafe.</w:t>
            </w:r>
          </w:p>
          <w:p w14:paraId="3DE6DB3C"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Police presence is lacking - we need more of them on the street to discourage petty crime.</w:t>
            </w:r>
          </w:p>
        </w:tc>
      </w:tr>
      <w:tr w:rsidR="00872E67" w:rsidRPr="00BA50FD" w14:paraId="19A0B602"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1FF7C0FE"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lastRenderedPageBreak/>
              <w:t>Housing / Tackle Homelessness Issues</w:t>
            </w:r>
          </w:p>
        </w:tc>
        <w:tc>
          <w:tcPr>
            <w:tcW w:w="719" w:type="dxa"/>
            <w:noWrap/>
          </w:tcPr>
          <w:p w14:paraId="7EB387CB"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56</w:t>
            </w:r>
          </w:p>
        </w:tc>
        <w:tc>
          <w:tcPr>
            <w:tcW w:w="644" w:type="dxa"/>
            <w:noWrap/>
          </w:tcPr>
          <w:p w14:paraId="486D6770"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7.5</w:t>
            </w:r>
          </w:p>
        </w:tc>
        <w:tc>
          <w:tcPr>
            <w:tcW w:w="5994" w:type="dxa"/>
            <w:noWrap/>
          </w:tcPr>
          <w:p w14:paraId="282614B9"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homelessness needs to be tackled in a better way, our capital city is dirty and does not offer a good impression on visitors to the city.</w:t>
            </w:r>
          </w:p>
          <w:p w14:paraId="57F5B94C"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Really need to see more affordable housing options in Cardiff</w:t>
            </w:r>
          </w:p>
          <w:p w14:paraId="08D28C61"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You need to crack down on the false homelessness, begging and false claims on social services (</w:t>
            </w:r>
            <w:proofErr w:type="spellStart"/>
            <w:r w:rsidRPr="009A4E65">
              <w:rPr>
                <w:i/>
                <w:sz w:val="24"/>
                <w:szCs w:val="24"/>
              </w:rPr>
              <w:t>e.g</w:t>
            </w:r>
            <w:proofErr w:type="spellEnd"/>
            <w:r w:rsidRPr="009A4E65">
              <w:rPr>
                <w:i/>
                <w:sz w:val="24"/>
                <w:szCs w:val="24"/>
              </w:rPr>
              <w:t xml:space="preserve"> food banks). It might sound harsh but there’s a large amount of people that abuse these systems. I’ve been working in the city centre since 2014, so I’ve been seeing it firsthand.  A lot of the people in the homeless shelter in Canton would go into the city centre to beg for money despite receiving benefits. Many would travel in by Car and train from other nearby locations to beg in the centre.</w:t>
            </w:r>
          </w:p>
          <w:p w14:paraId="10600AB5"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Housing repairs could be more informative as to what is happening, I reported a damp issue in </w:t>
            </w:r>
            <w:proofErr w:type="gramStart"/>
            <w:r w:rsidRPr="009A4E65">
              <w:rPr>
                <w:i/>
                <w:sz w:val="24"/>
                <w:szCs w:val="24"/>
              </w:rPr>
              <w:t>February</w:t>
            </w:r>
            <w:proofErr w:type="gramEnd"/>
            <w:r w:rsidRPr="009A4E65">
              <w:rPr>
                <w:i/>
                <w:sz w:val="24"/>
                <w:szCs w:val="24"/>
              </w:rPr>
              <w:t xml:space="preserve"> and it wasn't tackled until September. If it had been looked at when reported it would have saved a lot of work.</w:t>
            </w:r>
          </w:p>
          <w:p w14:paraId="4F876E56"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Need to address the homeless / displaced issue. Sort out the legitimate homeless from the people begging for money, address </w:t>
            </w:r>
            <w:proofErr w:type="spellStart"/>
            <w:r w:rsidRPr="009A4E65">
              <w:rPr>
                <w:i/>
                <w:sz w:val="24"/>
                <w:szCs w:val="24"/>
              </w:rPr>
              <w:t>anti social</w:t>
            </w:r>
            <w:proofErr w:type="spellEnd"/>
            <w:r w:rsidRPr="009A4E65">
              <w:rPr>
                <w:i/>
                <w:sz w:val="24"/>
                <w:szCs w:val="24"/>
              </w:rPr>
              <w:t xml:space="preserve"> issues.</w:t>
            </w:r>
          </w:p>
        </w:tc>
      </w:tr>
      <w:tr w:rsidR="00872E67" w:rsidRPr="00BA50FD" w14:paraId="10147EC0"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45731942"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Economy / Regeneration</w:t>
            </w:r>
          </w:p>
        </w:tc>
        <w:tc>
          <w:tcPr>
            <w:tcW w:w="719" w:type="dxa"/>
            <w:noWrap/>
          </w:tcPr>
          <w:p w14:paraId="6B9CCB18"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55</w:t>
            </w:r>
          </w:p>
        </w:tc>
        <w:tc>
          <w:tcPr>
            <w:tcW w:w="644" w:type="dxa"/>
            <w:noWrap/>
          </w:tcPr>
          <w:p w14:paraId="79285AEA"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7.4</w:t>
            </w:r>
          </w:p>
        </w:tc>
        <w:tc>
          <w:tcPr>
            <w:tcW w:w="5994" w:type="dxa"/>
            <w:noWrap/>
          </w:tcPr>
          <w:p w14:paraId="1C34C550"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Cardiff holds many events in the city including concerts and rugby internationals. The provision of public transport for these events is diabolical. Additional bus services and late buses should be provided. Also more trains need to be laid and time of services extending. After many concerts I’ve seen queues of people outside the station waiting hours for trains in the pouring rain. What an advert for the city</w:t>
            </w:r>
          </w:p>
          <w:p w14:paraId="2F823CBF"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Cardiff has never recovered from the Covid period: schools, hospitals, street cleaning, cultural events - when will St David’s Hall reopen?</w:t>
            </w:r>
          </w:p>
          <w:p w14:paraId="32612515"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improve investment in East Cardiff</w:t>
            </w:r>
          </w:p>
          <w:p w14:paraId="53D86B39"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lastRenderedPageBreak/>
              <w:t>Your latest fixation with 20 mph zones and introducing cycle lanes is crippling Cardiff. The economy is suffering as a result. And you are efficiently at war with the people who fund your BS policies.</w:t>
            </w:r>
          </w:p>
          <w:p w14:paraId="30964652"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The City Centre has become a dump with high cost shops and poor services</w:t>
            </w:r>
          </w:p>
        </w:tc>
      </w:tr>
      <w:tr w:rsidR="00872E67" w:rsidRPr="00BA50FD" w14:paraId="410380A4"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7D4F3FBF"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lastRenderedPageBreak/>
              <w:t>Planning concerns</w:t>
            </w:r>
          </w:p>
        </w:tc>
        <w:tc>
          <w:tcPr>
            <w:tcW w:w="719" w:type="dxa"/>
            <w:noWrap/>
          </w:tcPr>
          <w:p w14:paraId="644D84D6"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51</w:t>
            </w:r>
          </w:p>
        </w:tc>
        <w:tc>
          <w:tcPr>
            <w:tcW w:w="644" w:type="dxa"/>
            <w:noWrap/>
          </w:tcPr>
          <w:p w14:paraId="0CEDE8BA"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6.8</w:t>
            </w:r>
          </w:p>
        </w:tc>
        <w:tc>
          <w:tcPr>
            <w:tcW w:w="5994" w:type="dxa"/>
            <w:noWrap/>
          </w:tcPr>
          <w:p w14:paraId="1E05D906"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more involvement in planning for the community through the planning system</w:t>
            </w:r>
          </w:p>
          <w:p w14:paraId="61639085"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Improve planning decisions. Better gender balance on Planning Committee</w:t>
            </w:r>
          </w:p>
          <w:p w14:paraId="43AC3A3F"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There are 22 community campaigns running in the city to challenge the council on saving green space and </w:t>
            </w:r>
            <w:proofErr w:type="spellStart"/>
            <w:r w:rsidRPr="009A4E65">
              <w:rPr>
                <w:i/>
                <w:sz w:val="24"/>
                <w:szCs w:val="24"/>
              </w:rPr>
              <w:t>cultrally</w:t>
            </w:r>
            <w:proofErr w:type="spellEnd"/>
            <w:r w:rsidRPr="009A4E65">
              <w:rPr>
                <w:i/>
                <w:sz w:val="24"/>
                <w:szCs w:val="24"/>
              </w:rPr>
              <w:t xml:space="preserve"> important spaces. Decision makers are damaging our environment with over development, lack of scrutiny and are ignoring cardiff residents, damaging their health and wellbeing.</w:t>
            </w:r>
          </w:p>
          <w:p w14:paraId="41436D5C"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Planning decisions need to be rethought. Cardiff desperately needs more places for middle income  working people to live, not more high-rise student flats</w:t>
            </w:r>
          </w:p>
          <w:p w14:paraId="52C74088"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Cardiff council lacks class as it seems to just want to let big brands and developers do what they want and think that is developing the city.</w:t>
            </w:r>
          </w:p>
        </w:tc>
      </w:tr>
      <w:tr w:rsidR="00872E67" w:rsidRPr="00BA50FD" w14:paraId="55C56CAB"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3E6AE83F"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Council budget</w:t>
            </w:r>
          </w:p>
        </w:tc>
        <w:tc>
          <w:tcPr>
            <w:tcW w:w="719" w:type="dxa"/>
            <w:noWrap/>
          </w:tcPr>
          <w:p w14:paraId="265C9C78"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51</w:t>
            </w:r>
          </w:p>
        </w:tc>
        <w:tc>
          <w:tcPr>
            <w:tcW w:w="644" w:type="dxa"/>
            <w:noWrap/>
          </w:tcPr>
          <w:p w14:paraId="49EB6A6E"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6.8</w:t>
            </w:r>
          </w:p>
        </w:tc>
        <w:tc>
          <w:tcPr>
            <w:tcW w:w="5994" w:type="dxa"/>
            <w:noWrap/>
          </w:tcPr>
          <w:p w14:paraId="675ED8B2"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The shortfall is very concerning. The </w:t>
            </w:r>
            <w:proofErr w:type="gramStart"/>
            <w:r w:rsidRPr="009A4E65">
              <w:rPr>
                <w:i/>
                <w:sz w:val="24"/>
                <w:szCs w:val="24"/>
              </w:rPr>
              <w:t>general public</w:t>
            </w:r>
            <w:proofErr w:type="gramEnd"/>
            <w:r w:rsidRPr="009A4E65">
              <w:rPr>
                <w:i/>
                <w:sz w:val="24"/>
                <w:szCs w:val="24"/>
              </w:rPr>
              <w:t xml:space="preserve"> will need to be reassured that cuts are not going to harm them </w:t>
            </w:r>
            <w:proofErr w:type="gramStart"/>
            <w:r w:rsidRPr="009A4E65">
              <w:rPr>
                <w:i/>
                <w:sz w:val="24"/>
                <w:szCs w:val="24"/>
              </w:rPr>
              <w:t>and also</w:t>
            </w:r>
            <w:proofErr w:type="gramEnd"/>
            <w:r w:rsidRPr="009A4E65">
              <w:rPr>
                <w:i/>
                <w:sz w:val="24"/>
                <w:szCs w:val="24"/>
              </w:rPr>
              <w:t xml:space="preserve"> that they will </w:t>
            </w:r>
            <w:proofErr w:type="gramStart"/>
            <w:r w:rsidRPr="009A4E65">
              <w:rPr>
                <w:i/>
                <w:sz w:val="24"/>
                <w:szCs w:val="24"/>
              </w:rPr>
              <w:t>actually result</w:t>
            </w:r>
            <w:proofErr w:type="gramEnd"/>
            <w:r w:rsidRPr="009A4E65">
              <w:rPr>
                <w:i/>
                <w:sz w:val="24"/>
                <w:szCs w:val="24"/>
              </w:rPr>
              <w:t xml:space="preserve"> in one day being in a surplus and able to invest into our city.</w:t>
            </w:r>
          </w:p>
          <w:p w14:paraId="3CAC2398"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People generally have a bad view of the council in its spending and priorities. This is normally due to misinformation. I would urge you to consider this deeply and provide transparent information through the post to residents.</w:t>
            </w:r>
          </w:p>
          <w:p w14:paraId="32DE4C85"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Councils are underfunded and don't perform well as a result. Work contracted out is poorly monitored and often does not provide value for money for the </w:t>
            </w:r>
            <w:proofErr w:type="gramStart"/>
            <w:r w:rsidRPr="009A4E65">
              <w:rPr>
                <w:i/>
                <w:sz w:val="24"/>
                <w:szCs w:val="24"/>
              </w:rPr>
              <w:t>tax payer</w:t>
            </w:r>
            <w:proofErr w:type="gramEnd"/>
            <w:r w:rsidRPr="009A4E65">
              <w:rPr>
                <w:i/>
                <w:sz w:val="24"/>
                <w:szCs w:val="24"/>
              </w:rPr>
              <w:t xml:space="preserve">, the constant filling of </w:t>
            </w:r>
            <w:proofErr w:type="gramStart"/>
            <w:r w:rsidRPr="009A4E65">
              <w:rPr>
                <w:i/>
                <w:sz w:val="24"/>
                <w:szCs w:val="24"/>
              </w:rPr>
              <w:t>pot holes</w:t>
            </w:r>
            <w:proofErr w:type="gramEnd"/>
            <w:r w:rsidRPr="009A4E65">
              <w:rPr>
                <w:i/>
                <w:sz w:val="24"/>
                <w:szCs w:val="24"/>
              </w:rPr>
              <w:t xml:space="preserve"> is a prime example.</w:t>
            </w:r>
          </w:p>
          <w:p w14:paraId="152A5D0A"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Would be interested in the % of the budget utilised to further develop inclusiveness and the process followed in deciding how the budget is distributed.</w:t>
            </w:r>
          </w:p>
          <w:p w14:paraId="1540107E"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Greater access to council </w:t>
            </w:r>
            <w:proofErr w:type="spellStart"/>
            <w:r w:rsidRPr="009A4E65">
              <w:rPr>
                <w:i/>
                <w:sz w:val="24"/>
                <w:szCs w:val="24"/>
              </w:rPr>
              <w:t>decison</w:t>
            </w:r>
            <w:proofErr w:type="spellEnd"/>
            <w:r w:rsidRPr="009A4E65">
              <w:rPr>
                <w:i/>
                <w:sz w:val="24"/>
                <w:szCs w:val="24"/>
              </w:rPr>
              <w:t xml:space="preserve"> making. The public need to be reassured their money is being spent wisely, that financial choices have been properly costed to ensure the people of Cardiff get the best possible value for their hard-earned pounds.</w:t>
            </w:r>
          </w:p>
        </w:tc>
      </w:tr>
      <w:tr w:rsidR="00872E67" w:rsidRPr="00BA50FD" w14:paraId="5262F010"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11E6AD1F"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Health / Well-being</w:t>
            </w:r>
          </w:p>
        </w:tc>
        <w:tc>
          <w:tcPr>
            <w:tcW w:w="719" w:type="dxa"/>
            <w:noWrap/>
          </w:tcPr>
          <w:p w14:paraId="598C3F4C"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48</w:t>
            </w:r>
          </w:p>
        </w:tc>
        <w:tc>
          <w:tcPr>
            <w:tcW w:w="644" w:type="dxa"/>
            <w:noWrap/>
          </w:tcPr>
          <w:p w14:paraId="746539EC"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6.4</w:t>
            </w:r>
          </w:p>
        </w:tc>
        <w:tc>
          <w:tcPr>
            <w:tcW w:w="5994" w:type="dxa"/>
            <w:noWrap/>
          </w:tcPr>
          <w:p w14:paraId="6A6C017A"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Waiting times for </w:t>
            </w:r>
            <w:proofErr w:type="spellStart"/>
            <w:r w:rsidRPr="009A4E65">
              <w:rPr>
                <w:i/>
                <w:sz w:val="24"/>
                <w:szCs w:val="24"/>
              </w:rPr>
              <w:t>nhs</w:t>
            </w:r>
            <w:proofErr w:type="spellEnd"/>
          </w:p>
          <w:p w14:paraId="4C819124"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lastRenderedPageBreak/>
              <w:t xml:space="preserve">I go to ty canna day services and my support worker is very good support for me. I also go to the activities they have </w:t>
            </w:r>
            <w:proofErr w:type="gramStart"/>
            <w:r w:rsidRPr="009A4E65">
              <w:rPr>
                <w:i/>
                <w:sz w:val="24"/>
                <w:szCs w:val="24"/>
              </w:rPr>
              <w:t>there</w:t>
            </w:r>
            <w:proofErr w:type="gramEnd"/>
            <w:r w:rsidRPr="009A4E65">
              <w:rPr>
                <w:i/>
                <w:sz w:val="24"/>
                <w:szCs w:val="24"/>
              </w:rPr>
              <w:t xml:space="preserve"> and they are very good too. Without the support I would not have any interaction with anyone. I am very happy with the support ty canna provide. I just wanted to say that they make a really big difference.</w:t>
            </w:r>
          </w:p>
          <w:p w14:paraId="21A9FA88"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Support the increase in availability of medical services, there is an extreme shortage</w:t>
            </w:r>
          </w:p>
          <w:p w14:paraId="10FCEED4"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Nature is a major emergency yet </w:t>
            </w:r>
            <w:proofErr w:type="spellStart"/>
            <w:r w:rsidRPr="009A4E65">
              <w:rPr>
                <w:i/>
                <w:sz w:val="24"/>
                <w:szCs w:val="24"/>
              </w:rPr>
              <w:t>its</w:t>
            </w:r>
            <w:proofErr w:type="spellEnd"/>
            <w:r w:rsidRPr="009A4E65">
              <w:rPr>
                <w:i/>
                <w:sz w:val="24"/>
                <w:szCs w:val="24"/>
              </w:rPr>
              <w:t xml:space="preserve"> just given lip service - its destruction affects my mental health</w:t>
            </w:r>
          </w:p>
        </w:tc>
      </w:tr>
      <w:tr w:rsidR="00872E67" w:rsidRPr="00BA50FD" w14:paraId="5ED22AA6"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38A086BB"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lastRenderedPageBreak/>
              <w:t>Greater Support / Services for the Elderly / disabled / vulnerable</w:t>
            </w:r>
          </w:p>
        </w:tc>
        <w:tc>
          <w:tcPr>
            <w:tcW w:w="719" w:type="dxa"/>
            <w:noWrap/>
          </w:tcPr>
          <w:p w14:paraId="015D8383"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47</w:t>
            </w:r>
          </w:p>
        </w:tc>
        <w:tc>
          <w:tcPr>
            <w:tcW w:w="644" w:type="dxa"/>
            <w:noWrap/>
          </w:tcPr>
          <w:p w14:paraId="7B8AE851"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6.3</w:t>
            </w:r>
          </w:p>
        </w:tc>
        <w:tc>
          <w:tcPr>
            <w:tcW w:w="5994" w:type="dxa"/>
            <w:noWrap/>
          </w:tcPr>
          <w:p w14:paraId="1AFF6051"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The council needs to provide better social care for the elderly and vulnerable</w:t>
            </w:r>
          </w:p>
          <w:p w14:paraId="521ED03A"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Too many older people excluded from services because they don't  use the internet</w:t>
            </w:r>
          </w:p>
          <w:p w14:paraId="032721E2"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I think the council needs to </w:t>
            </w:r>
            <w:proofErr w:type="gramStart"/>
            <w:r w:rsidRPr="009A4E65">
              <w:rPr>
                <w:i/>
                <w:sz w:val="24"/>
                <w:szCs w:val="24"/>
              </w:rPr>
              <w:t>re think</w:t>
            </w:r>
            <w:proofErr w:type="gramEnd"/>
            <w:r w:rsidRPr="009A4E65">
              <w:rPr>
                <w:i/>
                <w:sz w:val="24"/>
                <w:szCs w:val="24"/>
              </w:rPr>
              <w:t xml:space="preserve"> its response to persons with a disability faced with no fault evictions. They should not be treated in the same way as the </w:t>
            </w:r>
            <w:proofErr w:type="spellStart"/>
            <w:r w:rsidRPr="009A4E65">
              <w:rPr>
                <w:i/>
                <w:sz w:val="24"/>
                <w:szCs w:val="24"/>
              </w:rPr>
              <w:t>ablebodied</w:t>
            </w:r>
            <w:proofErr w:type="spellEnd"/>
            <w:r w:rsidRPr="009A4E65">
              <w:rPr>
                <w:i/>
                <w:sz w:val="24"/>
                <w:szCs w:val="24"/>
              </w:rPr>
              <w:t xml:space="preserve"> and should be given housing without all the need for being taken to court or put in temporary </w:t>
            </w:r>
            <w:proofErr w:type="spellStart"/>
            <w:r w:rsidRPr="009A4E65">
              <w:rPr>
                <w:i/>
                <w:sz w:val="24"/>
                <w:szCs w:val="24"/>
              </w:rPr>
              <w:t>accomodation</w:t>
            </w:r>
            <w:proofErr w:type="spellEnd"/>
            <w:r w:rsidRPr="009A4E65">
              <w:rPr>
                <w:i/>
                <w:sz w:val="24"/>
                <w:szCs w:val="24"/>
              </w:rPr>
              <w:t>.</w:t>
            </w:r>
          </w:p>
          <w:p w14:paraId="0F4B824B"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There </w:t>
            </w:r>
            <w:proofErr w:type="gramStart"/>
            <w:r w:rsidRPr="009A4E65">
              <w:rPr>
                <w:i/>
                <w:sz w:val="24"/>
                <w:szCs w:val="24"/>
              </w:rPr>
              <w:t>is</w:t>
            </w:r>
            <w:proofErr w:type="gramEnd"/>
            <w:r w:rsidRPr="009A4E65">
              <w:rPr>
                <w:i/>
                <w:sz w:val="24"/>
                <w:szCs w:val="24"/>
              </w:rPr>
              <w:t xml:space="preserve"> absolutely no support/treatments available for those with neurodivergent conditions and the waiting list are ridiculously long for assessments &amp; the availability of </w:t>
            </w:r>
            <w:proofErr w:type="spellStart"/>
            <w:r w:rsidRPr="009A4E65">
              <w:rPr>
                <w:i/>
                <w:sz w:val="24"/>
                <w:szCs w:val="24"/>
              </w:rPr>
              <w:t>adhd</w:t>
            </w:r>
            <w:proofErr w:type="spellEnd"/>
            <w:r w:rsidRPr="009A4E65">
              <w:rPr>
                <w:i/>
                <w:sz w:val="24"/>
                <w:szCs w:val="24"/>
              </w:rPr>
              <w:t xml:space="preserve"> medication is a problem </w:t>
            </w:r>
            <w:proofErr w:type="spellStart"/>
            <w:r w:rsidRPr="009A4E65">
              <w:rPr>
                <w:i/>
                <w:sz w:val="24"/>
                <w:szCs w:val="24"/>
              </w:rPr>
              <w:t>aswell</w:t>
            </w:r>
            <w:proofErr w:type="spellEnd"/>
            <w:r w:rsidRPr="009A4E65">
              <w:rPr>
                <w:i/>
                <w:sz w:val="24"/>
                <w:szCs w:val="24"/>
              </w:rPr>
              <w:t xml:space="preserve"> as shared care for those who are forced to go private as they are so desperate! It’s a disgrace!</w:t>
            </w:r>
          </w:p>
        </w:tc>
      </w:tr>
      <w:tr w:rsidR="00872E67" w:rsidRPr="00BA50FD" w14:paraId="14508493"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3FBB0403"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More Needed for Young Adults / Children  / Education</w:t>
            </w:r>
          </w:p>
        </w:tc>
        <w:tc>
          <w:tcPr>
            <w:tcW w:w="719" w:type="dxa"/>
            <w:noWrap/>
          </w:tcPr>
          <w:p w14:paraId="0495BB8A"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43</w:t>
            </w:r>
          </w:p>
        </w:tc>
        <w:tc>
          <w:tcPr>
            <w:tcW w:w="644" w:type="dxa"/>
            <w:noWrap/>
          </w:tcPr>
          <w:p w14:paraId="7F484571"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5.7</w:t>
            </w:r>
          </w:p>
        </w:tc>
        <w:tc>
          <w:tcPr>
            <w:tcW w:w="5994" w:type="dxa"/>
            <w:noWrap/>
          </w:tcPr>
          <w:p w14:paraId="129CF59E"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If we don’t educate our children, everything else is irrelevant.</w:t>
            </w:r>
          </w:p>
          <w:p w14:paraId="2A8761BA"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Stop neglecting Butetown. Our kids have no library, high school or even school buses.</w:t>
            </w:r>
          </w:p>
          <w:p w14:paraId="26BCE04F"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The New ALN changes in school are diluting support for children with Additional needs. Schools and teachers are NOT trauma informed and treat behaviours rather than underlying needs.</w:t>
            </w:r>
          </w:p>
          <w:p w14:paraId="36F5F1F8"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Providing good quality youth resources may help to tackle </w:t>
            </w:r>
            <w:proofErr w:type="spellStart"/>
            <w:r w:rsidRPr="009A4E65">
              <w:rPr>
                <w:i/>
                <w:sz w:val="24"/>
                <w:szCs w:val="24"/>
              </w:rPr>
              <w:t>anti social</w:t>
            </w:r>
            <w:proofErr w:type="spellEnd"/>
            <w:r w:rsidRPr="009A4E65">
              <w:rPr>
                <w:i/>
                <w:sz w:val="24"/>
                <w:szCs w:val="24"/>
              </w:rPr>
              <w:t xml:space="preserve"> behaviour.</w:t>
            </w:r>
          </w:p>
        </w:tc>
      </w:tr>
      <w:tr w:rsidR="00872E67" w:rsidRPr="00BA50FD" w14:paraId="41F7ADE7"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6FFAA7D5"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Improve Infrastructure</w:t>
            </w:r>
          </w:p>
        </w:tc>
        <w:tc>
          <w:tcPr>
            <w:tcW w:w="719" w:type="dxa"/>
            <w:noWrap/>
          </w:tcPr>
          <w:p w14:paraId="7E058B90"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36</w:t>
            </w:r>
          </w:p>
        </w:tc>
        <w:tc>
          <w:tcPr>
            <w:tcW w:w="644" w:type="dxa"/>
            <w:noWrap/>
          </w:tcPr>
          <w:p w14:paraId="35C816D0"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4.8</w:t>
            </w:r>
          </w:p>
        </w:tc>
        <w:tc>
          <w:tcPr>
            <w:tcW w:w="5994" w:type="dxa"/>
            <w:noWrap/>
          </w:tcPr>
          <w:p w14:paraId="581FFB02"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We’re a business in Cardiff, customers north of Newport simply do not come to Cardiff due to the traffic problems that have been created.   The road structure into the City is simply disgraceful!</w:t>
            </w:r>
          </w:p>
          <w:p w14:paraId="5DED6693"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the council must concentrate on the basic infrastructure and physical development of the city before trying to take over personal responsibilities of individuals to look after themselves and their families</w:t>
            </w:r>
          </w:p>
          <w:p w14:paraId="7784EFFD"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The lack of public toilets in the city centre is shameful</w:t>
            </w:r>
          </w:p>
        </w:tc>
      </w:tr>
      <w:tr w:rsidR="00872E67" w:rsidRPr="00BA50FD" w14:paraId="64B08465"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55D74D76"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lastRenderedPageBreak/>
              <w:t>Parking</w:t>
            </w:r>
          </w:p>
        </w:tc>
        <w:tc>
          <w:tcPr>
            <w:tcW w:w="719" w:type="dxa"/>
            <w:noWrap/>
          </w:tcPr>
          <w:p w14:paraId="3FC379D7"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31</w:t>
            </w:r>
          </w:p>
        </w:tc>
        <w:tc>
          <w:tcPr>
            <w:tcW w:w="644" w:type="dxa"/>
            <w:noWrap/>
          </w:tcPr>
          <w:p w14:paraId="4925FC01"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4.1</w:t>
            </w:r>
          </w:p>
        </w:tc>
        <w:tc>
          <w:tcPr>
            <w:tcW w:w="5994" w:type="dxa"/>
            <w:noWrap/>
          </w:tcPr>
          <w:p w14:paraId="51419677"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Provide more free car parking.</w:t>
            </w:r>
          </w:p>
          <w:p w14:paraId="5C3646D8"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Pavement parking is a massive issue in Cardiff</w:t>
            </w:r>
          </w:p>
          <w:p w14:paraId="2948B0B9"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Parking fines are unfair when you can't park in your own street and </w:t>
            </w:r>
            <w:proofErr w:type="gramStart"/>
            <w:r w:rsidRPr="009A4E65">
              <w:rPr>
                <w:i/>
                <w:sz w:val="24"/>
                <w:szCs w:val="24"/>
              </w:rPr>
              <w:t>have to</w:t>
            </w:r>
            <w:proofErr w:type="gramEnd"/>
            <w:r w:rsidRPr="009A4E65">
              <w:rPr>
                <w:i/>
                <w:sz w:val="24"/>
                <w:szCs w:val="24"/>
              </w:rPr>
              <w:t xml:space="preserve"> double park. It's immoral</w:t>
            </w:r>
          </w:p>
        </w:tc>
      </w:tr>
      <w:tr w:rsidR="00872E67" w:rsidRPr="00BA50FD" w14:paraId="5800E2B5"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62D3F2B4"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20 mph Speed limit</w:t>
            </w:r>
          </w:p>
        </w:tc>
        <w:tc>
          <w:tcPr>
            <w:tcW w:w="719" w:type="dxa"/>
            <w:noWrap/>
          </w:tcPr>
          <w:p w14:paraId="7812BF53"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30</w:t>
            </w:r>
          </w:p>
        </w:tc>
        <w:tc>
          <w:tcPr>
            <w:tcW w:w="644" w:type="dxa"/>
            <w:noWrap/>
          </w:tcPr>
          <w:p w14:paraId="0242CE7D"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4.0</w:t>
            </w:r>
          </w:p>
        </w:tc>
        <w:tc>
          <w:tcPr>
            <w:tcW w:w="5994" w:type="dxa"/>
            <w:noWrap/>
          </w:tcPr>
          <w:p w14:paraId="57F84449"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Get rid of the 20mph on roads, but leave 20mph around schools and colleges, hospitals and care homes.</w:t>
            </w:r>
          </w:p>
          <w:p w14:paraId="6A608B2C"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Get rid of the 20mph speed limit and improve public transport</w:t>
            </w:r>
          </w:p>
          <w:p w14:paraId="14C801FC"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Revert the 20mph speed limit in Cardiff</w:t>
            </w:r>
          </w:p>
        </w:tc>
      </w:tr>
      <w:tr w:rsidR="00872E67" w:rsidRPr="00BA50FD" w14:paraId="44759092"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35062281"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Council Tax</w:t>
            </w:r>
          </w:p>
        </w:tc>
        <w:tc>
          <w:tcPr>
            <w:tcW w:w="719" w:type="dxa"/>
            <w:noWrap/>
          </w:tcPr>
          <w:p w14:paraId="47668628"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27</w:t>
            </w:r>
          </w:p>
        </w:tc>
        <w:tc>
          <w:tcPr>
            <w:tcW w:w="644" w:type="dxa"/>
            <w:noWrap/>
          </w:tcPr>
          <w:p w14:paraId="43357776"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3.6</w:t>
            </w:r>
          </w:p>
        </w:tc>
        <w:tc>
          <w:tcPr>
            <w:tcW w:w="5994" w:type="dxa"/>
            <w:noWrap/>
          </w:tcPr>
          <w:p w14:paraId="7534B5EB"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It is becoming unaffordable for ordinary people to pay council tax. My council tax is one fifth of my pension. The council needs to reduce its costs drastically by cutting staff or amalgamating., by concentrating on basic public services like waste collection and street cleaning. We cannot afford Cardiff Council. X</w:t>
            </w:r>
          </w:p>
          <w:p w14:paraId="0233E03A"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The council wastes a lot of money, my council tax is high for hardly any service, the state of the city is </w:t>
            </w:r>
            <w:proofErr w:type="gramStart"/>
            <w:r w:rsidRPr="009A4E65">
              <w:rPr>
                <w:i/>
                <w:sz w:val="24"/>
                <w:szCs w:val="24"/>
              </w:rPr>
              <w:t>deteriorating</w:t>
            </w:r>
            <w:proofErr w:type="gramEnd"/>
            <w:r w:rsidRPr="009A4E65">
              <w:rPr>
                <w:i/>
                <w:sz w:val="24"/>
                <w:szCs w:val="24"/>
              </w:rPr>
              <w:t xml:space="preserve"> and it is not in the condition a capital city should be</w:t>
            </w:r>
          </w:p>
          <w:p w14:paraId="1B2DBB42"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Why is my council tax higher than Westminster?</w:t>
            </w:r>
          </w:p>
        </w:tc>
      </w:tr>
      <w:tr w:rsidR="00872E67" w:rsidRPr="00BA50FD" w14:paraId="3FD97854"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6D38075B"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More Localised Support / Community Activities / Groups</w:t>
            </w:r>
          </w:p>
        </w:tc>
        <w:tc>
          <w:tcPr>
            <w:tcW w:w="719" w:type="dxa"/>
            <w:noWrap/>
          </w:tcPr>
          <w:p w14:paraId="197F117E"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18</w:t>
            </w:r>
          </w:p>
        </w:tc>
        <w:tc>
          <w:tcPr>
            <w:tcW w:w="644" w:type="dxa"/>
            <w:noWrap/>
          </w:tcPr>
          <w:p w14:paraId="3ACEC3C0"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2.4</w:t>
            </w:r>
          </w:p>
        </w:tc>
        <w:tc>
          <w:tcPr>
            <w:tcW w:w="5994" w:type="dxa"/>
            <w:noWrap/>
          </w:tcPr>
          <w:p w14:paraId="29386056"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The Council should expect citizens to do more.  Many people agree.  Public campaign to urge everyone to help, Fining people through filthy rubbish down.</w:t>
            </w:r>
          </w:p>
          <w:p w14:paraId="72D496EF"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Give children something to do to get them off the street ….!!</w:t>
            </w:r>
          </w:p>
          <w:p w14:paraId="60AF4AE7"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I would like to see an increase in more community gardens and allotments.</w:t>
            </w:r>
          </w:p>
        </w:tc>
      </w:tr>
      <w:tr w:rsidR="00872E67" w:rsidRPr="00BA50FD" w14:paraId="3D7300F2"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14EA0463"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Welsh Government Concerns</w:t>
            </w:r>
          </w:p>
        </w:tc>
        <w:tc>
          <w:tcPr>
            <w:tcW w:w="719" w:type="dxa"/>
            <w:noWrap/>
          </w:tcPr>
          <w:p w14:paraId="70B70395"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12</w:t>
            </w:r>
          </w:p>
        </w:tc>
        <w:tc>
          <w:tcPr>
            <w:tcW w:w="644" w:type="dxa"/>
            <w:noWrap/>
          </w:tcPr>
          <w:p w14:paraId="38115F1E"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1.6</w:t>
            </w:r>
          </w:p>
        </w:tc>
        <w:tc>
          <w:tcPr>
            <w:tcW w:w="5994" w:type="dxa"/>
            <w:noWrap/>
          </w:tcPr>
          <w:p w14:paraId="0D7AE2A2"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why do we need more MS? If i was voting for a </w:t>
            </w:r>
            <w:proofErr w:type="spellStart"/>
            <w:r w:rsidRPr="009A4E65">
              <w:rPr>
                <w:i/>
                <w:sz w:val="24"/>
                <w:szCs w:val="24"/>
              </w:rPr>
              <w:t>welsh</w:t>
            </w:r>
            <w:proofErr w:type="spellEnd"/>
            <w:r w:rsidRPr="009A4E65">
              <w:rPr>
                <w:i/>
                <w:sz w:val="24"/>
                <w:szCs w:val="24"/>
              </w:rPr>
              <w:t xml:space="preserve"> government again i would vote against it as don't see how we benefit. the money saved would  be better distributed to the NHS. Schools. And Provision for the elderly</w:t>
            </w:r>
          </w:p>
          <w:p w14:paraId="3E55276F"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 xml:space="preserve">There are too many </w:t>
            </w:r>
            <w:proofErr w:type="spellStart"/>
            <w:r w:rsidRPr="009A4E65">
              <w:rPr>
                <w:i/>
                <w:sz w:val="24"/>
                <w:szCs w:val="24"/>
              </w:rPr>
              <w:t>councilors</w:t>
            </w:r>
            <w:proofErr w:type="spellEnd"/>
            <w:r w:rsidRPr="009A4E65">
              <w:rPr>
                <w:i/>
                <w:sz w:val="24"/>
                <w:szCs w:val="24"/>
              </w:rPr>
              <w:t xml:space="preserve"> or just </w:t>
            </w:r>
            <w:proofErr w:type="spellStart"/>
            <w:r w:rsidRPr="009A4E65">
              <w:rPr>
                <w:i/>
                <w:sz w:val="24"/>
                <w:szCs w:val="24"/>
              </w:rPr>
              <w:t>enough,we</w:t>
            </w:r>
            <w:proofErr w:type="spellEnd"/>
            <w:r w:rsidRPr="009A4E65">
              <w:rPr>
                <w:i/>
                <w:sz w:val="24"/>
                <w:szCs w:val="24"/>
              </w:rPr>
              <w:t xml:space="preserve"> do not want more in the </w:t>
            </w:r>
            <w:proofErr w:type="spellStart"/>
            <w:r w:rsidRPr="009A4E65">
              <w:rPr>
                <w:i/>
                <w:sz w:val="24"/>
                <w:szCs w:val="24"/>
              </w:rPr>
              <w:t>Syneth.This</w:t>
            </w:r>
            <w:proofErr w:type="spellEnd"/>
            <w:r w:rsidRPr="009A4E65">
              <w:rPr>
                <w:i/>
                <w:sz w:val="24"/>
                <w:szCs w:val="24"/>
              </w:rPr>
              <w:t xml:space="preserve"> would save money more than by cutting services...</w:t>
            </w:r>
          </w:p>
          <w:p w14:paraId="63D6AB35"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The Council needs to strongly lobby both Welsh and National Govt for sustainable funding to deliver services. All LA should unite to refuse to implement cuts</w:t>
            </w:r>
          </w:p>
        </w:tc>
      </w:tr>
      <w:tr w:rsidR="00872E67" w:rsidRPr="00BA50FD" w14:paraId="3CDB8DAE" w14:textId="77777777" w:rsidTr="00E80C64">
        <w:trPr>
          <w:cnfStyle w:val="000000100000" w:firstRow="0" w:lastRow="0" w:firstColumn="0" w:lastColumn="0" w:oddVBand="0" w:evenVBand="0" w:oddHBand="1" w:evenHBand="0"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7FF824F1"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Greater Support For The Arts / Hospitality Sector</w:t>
            </w:r>
          </w:p>
        </w:tc>
        <w:tc>
          <w:tcPr>
            <w:tcW w:w="719" w:type="dxa"/>
            <w:noWrap/>
          </w:tcPr>
          <w:p w14:paraId="6DAE3A5E"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10</w:t>
            </w:r>
          </w:p>
        </w:tc>
        <w:tc>
          <w:tcPr>
            <w:tcW w:w="644" w:type="dxa"/>
            <w:noWrap/>
          </w:tcPr>
          <w:p w14:paraId="50021C10" w14:textId="77777777" w:rsidR="00872E67" w:rsidRPr="00A176DE" w:rsidRDefault="00872E67" w:rsidP="00150AB2">
            <w:pPr>
              <w:jc w:val="center"/>
              <w:cnfStyle w:val="000000100000" w:firstRow="0" w:lastRow="0" w:firstColumn="0" w:lastColumn="0" w:oddVBand="0" w:evenVBand="0" w:oddHBand="1" w:evenHBand="0"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1.3</w:t>
            </w:r>
          </w:p>
        </w:tc>
        <w:tc>
          <w:tcPr>
            <w:tcW w:w="5994" w:type="dxa"/>
            <w:noWrap/>
          </w:tcPr>
          <w:p w14:paraId="7BFB6BA6"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The arts support health, </w:t>
            </w:r>
            <w:proofErr w:type="spellStart"/>
            <w:r w:rsidRPr="009A4E65">
              <w:rPr>
                <w:i/>
                <w:sz w:val="24"/>
                <w:szCs w:val="24"/>
              </w:rPr>
              <w:t>well being</w:t>
            </w:r>
            <w:proofErr w:type="spellEnd"/>
            <w:r w:rsidRPr="009A4E65">
              <w:rPr>
                <w:i/>
                <w:sz w:val="24"/>
                <w:szCs w:val="24"/>
              </w:rPr>
              <w:t xml:space="preserve">, the economy and education. Invest </w:t>
            </w:r>
            <w:proofErr w:type="spellStart"/>
            <w:r w:rsidRPr="009A4E65">
              <w:rPr>
                <w:i/>
                <w:sz w:val="24"/>
                <w:szCs w:val="24"/>
              </w:rPr>
              <w:t>invest</w:t>
            </w:r>
            <w:proofErr w:type="spellEnd"/>
            <w:r w:rsidRPr="009A4E65">
              <w:rPr>
                <w:i/>
                <w:sz w:val="24"/>
                <w:szCs w:val="24"/>
              </w:rPr>
              <w:t xml:space="preserve"> </w:t>
            </w:r>
            <w:proofErr w:type="spellStart"/>
            <w:r w:rsidRPr="009A4E65">
              <w:rPr>
                <w:i/>
                <w:sz w:val="24"/>
                <w:szCs w:val="24"/>
              </w:rPr>
              <w:t>invest</w:t>
            </w:r>
            <w:proofErr w:type="spellEnd"/>
          </w:p>
          <w:p w14:paraId="775DB756"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Must re-open St Davids Hall ASAP</w:t>
            </w:r>
          </w:p>
          <w:p w14:paraId="614F5E25" w14:textId="77777777" w:rsidR="00872E67" w:rsidRPr="009A4E65" w:rsidRDefault="00872E67" w:rsidP="00150AB2">
            <w:pPr>
              <w:pStyle w:val="ListParagraph"/>
              <w:numPr>
                <w:ilvl w:val="0"/>
                <w:numId w:val="5"/>
              </w:numPr>
              <w:spacing w:after="120" w:line="240" w:lineRule="auto"/>
              <w:ind w:left="328" w:hanging="215"/>
              <w:cnfStyle w:val="000000100000" w:firstRow="0" w:lastRow="0" w:firstColumn="0" w:lastColumn="0" w:oddVBand="0" w:evenVBand="0" w:oddHBand="1" w:evenHBand="0" w:firstRowFirstColumn="0" w:firstRowLastColumn="0" w:lastRowFirstColumn="0" w:lastRowLastColumn="0"/>
              <w:rPr>
                <w:i/>
                <w:sz w:val="24"/>
                <w:szCs w:val="24"/>
              </w:rPr>
            </w:pPr>
            <w:r w:rsidRPr="009A4E65">
              <w:rPr>
                <w:i/>
                <w:sz w:val="24"/>
                <w:szCs w:val="24"/>
              </w:rPr>
              <w:t xml:space="preserve">I have no clear sense of the cultural strategy of the council. It feels like everything is focussed on business and profit, wellbeing or aspirational thinking is too low </w:t>
            </w:r>
            <w:r w:rsidRPr="009A4E65">
              <w:rPr>
                <w:i/>
                <w:sz w:val="24"/>
                <w:szCs w:val="24"/>
              </w:rPr>
              <w:lastRenderedPageBreak/>
              <w:t xml:space="preserve">on the agenda. The visual arts support is poor - </w:t>
            </w:r>
            <w:proofErr w:type="spellStart"/>
            <w:r w:rsidRPr="009A4E65">
              <w:rPr>
                <w:i/>
                <w:sz w:val="24"/>
                <w:szCs w:val="24"/>
              </w:rPr>
              <w:t>esp</w:t>
            </w:r>
            <w:proofErr w:type="spellEnd"/>
            <w:r w:rsidRPr="009A4E65">
              <w:rPr>
                <w:i/>
                <w:sz w:val="24"/>
                <w:szCs w:val="24"/>
              </w:rPr>
              <w:t xml:space="preserve"> when other cities are looked at.</w:t>
            </w:r>
          </w:p>
        </w:tc>
      </w:tr>
      <w:tr w:rsidR="00872E67" w:rsidRPr="00BA50FD" w14:paraId="2149B61C" w14:textId="77777777" w:rsidTr="00E80C64">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421" w:type="dxa"/>
          </w:tcPr>
          <w:p w14:paraId="4DD716B0" w14:textId="77777777" w:rsidR="00872E67" w:rsidRPr="00A176DE" w:rsidRDefault="00872E67" w:rsidP="00150AB2">
            <w:pPr>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lastRenderedPageBreak/>
              <w:t>Misc.</w:t>
            </w:r>
          </w:p>
        </w:tc>
        <w:tc>
          <w:tcPr>
            <w:tcW w:w="719" w:type="dxa"/>
            <w:noWrap/>
          </w:tcPr>
          <w:p w14:paraId="4F8E4CE8"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color w:val="000000"/>
                <w:sz w:val="24"/>
                <w:szCs w:val="24"/>
                <w:lang w:eastAsia="en-GB"/>
              </w:rPr>
            </w:pPr>
            <w:r w:rsidRPr="00A176DE">
              <w:rPr>
                <w:rFonts w:ascii="Aptos Narrow" w:eastAsia="Times New Roman" w:hAnsi="Aptos Narrow" w:cs="Calibri"/>
                <w:color w:val="000000"/>
                <w:sz w:val="24"/>
                <w:szCs w:val="24"/>
                <w:lang w:eastAsia="en-GB"/>
              </w:rPr>
              <w:t>40</w:t>
            </w:r>
          </w:p>
        </w:tc>
        <w:tc>
          <w:tcPr>
            <w:tcW w:w="644" w:type="dxa"/>
            <w:noWrap/>
          </w:tcPr>
          <w:p w14:paraId="21293A7F" w14:textId="77777777" w:rsidR="00872E67" w:rsidRPr="00A176DE" w:rsidRDefault="00872E67" w:rsidP="00150AB2">
            <w:pPr>
              <w:jc w:val="center"/>
              <w:cnfStyle w:val="000000010000" w:firstRow="0" w:lastRow="0" w:firstColumn="0" w:lastColumn="0" w:oddVBand="0" w:evenVBand="0" w:oddHBand="0" w:evenHBand="1" w:firstRowFirstColumn="0" w:firstRowLastColumn="0" w:lastRowFirstColumn="0" w:lastRowLastColumn="0"/>
              <w:rPr>
                <w:rFonts w:ascii="Aptos Narrow" w:eastAsia="Times New Roman" w:hAnsi="Aptos Narrow" w:cs="Calibri"/>
                <w:i/>
                <w:iCs/>
                <w:color w:val="000000"/>
                <w:sz w:val="24"/>
                <w:szCs w:val="24"/>
                <w:lang w:eastAsia="en-GB"/>
              </w:rPr>
            </w:pPr>
            <w:r w:rsidRPr="00A176DE">
              <w:rPr>
                <w:rFonts w:ascii="Aptos Narrow" w:eastAsia="Times New Roman" w:hAnsi="Aptos Narrow" w:cs="Calibri"/>
                <w:i/>
                <w:iCs/>
                <w:color w:val="000000"/>
                <w:sz w:val="24"/>
                <w:szCs w:val="24"/>
                <w:lang w:eastAsia="en-GB"/>
              </w:rPr>
              <w:t>5.3</w:t>
            </w:r>
          </w:p>
        </w:tc>
        <w:tc>
          <w:tcPr>
            <w:tcW w:w="5994" w:type="dxa"/>
            <w:noWrap/>
          </w:tcPr>
          <w:p w14:paraId="45B5E849"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I am trying to find a food bank in my area I can walk to.</w:t>
            </w:r>
          </w:p>
          <w:p w14:paraId="6E9D23AA"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maybe there's an opportunity for more partnerships with charities</w:t>
            </w:r>
          </w:p>
          <w:p w14:paraId="1D6E2739"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NHS is disappointing</w:t>
            </w:r>
          </w:p>
          <w:p w14:paraId="25E36FEE" w14:textId="77777777" w:rsidR="00872E67" w:rsidRPr="009A4E65" w:rsidRDefault="00872E67" w:rsidP="00150AB2">
            <w:pPr>
              <w:pStyle w:val="ListParagraph"/>
              <w:numPr>
                <w:ilvl w:val="0"/>
                <w:numId w:val="5"/>
              </w:numPr>
              <w:spacing w:after="120" w:line="240" w:lineRule="auto"/>
              <w:ind w:left="328" w:hanging="215"/>
              <w:cnfStyle w:val="000000010000" w:firstRow="0" w:lastRow="0" w:firstColumn="0" w:lastColumn="0" w:oddVBand="0" w:evenVBand="0" w:oddHBand="0" w:evenHBand="1" w:firstRowFirstColumn="0" w:firstRowLastColumn="0" w:lastRowFirstColumn="0" w:lastRowLastColumn="0"/>
              <w:rPr>
                <w:i/>
                <w:sz w:val="24"/>
                <w:szCs w:val="24"/>
              </w:rPr>
            </w:pPr>
            <w:r w:rsidRPr="009A4E65">
              <w:rPr>
                <w:i/>
                <w:sz w:val="24"/>
                <w:szCs w:val="24"/>
              </w:rPr>
              <w:t>Thanks for all the hard work - I know it’s not easy to deliver with budget cuts.</w:t>
            </w:r>
          </w:p>
        </w:tc>
      </w:tr>
      <w:tr w:rsidR="00872E67" w:rsidRPr="00BA50FD" w14:paraId="649B8700" w14:textId="77777777" w:rsidTr="00E80C64">
        <w:trPr>
          <w:cnfStyle w:val="010000000000" w:firstRow="0" w:lastRow="1" w:firstColumn="0" w:lastColumn="0" w:oddVBand="0" w:evenVBand="0" w:oddHBand="0" w:evenHBand="0" w:firstRowFirstColumn="0" w:firstRowLastColumn="0" w:lastRowFirstColumn="0" w:lastRowLastColumn="0"/>
          <w:trHeight w:val="306"/>
        </w:trPr>
        <w:tc>
          <w:tcPr>
            <w:cnfStyle w:val="001000000000" w:firstRow="0" w:lastRow="0" w:firstColumn="1" w:lastColumn="0" w:oddVBand="0" w:evenVBand="0" w:oddHBand="0" w:evenHBand="0" w:firstRowFirstColumn="0" w:firstRowLastColumn="0" w:lastRowFirstColumn="0" w:lastRowLastColumn="0"/>
            <w:tcW w:w="2421" w:type="dxa"/>
          </w:tcPr>
          <w:p w14:paraId="25101A58" w14:textId="6E5F1FAE" w:rsidR="00872E67" w:rsidRPr="00A176DE" w:rsidRDefault="00872E67" w:rsidP="00150AB2">
            <w:pPr>
              <w:rPr>
                <w:rFonts w:ascii="Aptos Narrow" w:eastAsia="Times New Roman" w:hAnsi="Aptos Narrow" w:cs="Calibri"/>
                <w:color w:val="000000"/>
                <w:sz w:val="24"/>
                <w:szCs w:val="24"/>
                <w:lang w:eastAsia="en-GB"/>
              </w:rPr>
            </w:pPr>
            <w:r>
              <w:rPr>
                <w:rFonts w:ascii="Aptos Narrow" w:eastAsia="Times New Roman" w:hAnsi="Aptos Narrow" w:cs="Calibri"/>
                <w:color w:val="000000"/>
                <w:sz w:val="24"/>
                <w:szCs w:val="24"/>
                <w:lang w:eastAsia="en-GB"/>
              </w:rPr>
              <w:t>Total responses</w:t>
            </w:r>
          </w:p>
        </w:tc>
        <w:tc>
          <w:tcPr>
            <w:tcW w:w="719" w:type="dxa"/>
            <w:noWrap/>
          </w:tcPr>
          <w:p w14:paraId="75CF5CC9" w14:textId="0D062B75" w:rsidR="00872E67" w:rsidRPr="00A176DE" w:rsidRDefault="00833814" w:rsidP="00150AB2">
            <w:pPr>
              <w:jc w:val="center"/>
              <w:cnfStyle w:val="010000000000" w:firstRow="0" w:lastRow="1" w:firstColumn="0" w:lastColumn="0" w:oddVBand="0" w:evenVBand="0" w:oddHBand="0" w:evenHBand="0" w:firstRowFirstColumn="0" w:firstRowLastColumn="0" w:lastRowFirstColumn="0" w:lastRowLastColumn="0"/>
              <w:rPr>
                <w:rFonts w:ascii="Aptos Narrow" w:eastAsia="Times New Roman" w:hAnsi="Aptos Narrow" w:cs="Calibri"/>
                <w:color w:val="000000"/>
                <w:sz w:val="24"/>
                <w:szCs w:val="24"/>
                <w:lang w:eastAsia="en-GB"/>
              </w:rPr>
            </w:pPr>
            <w:r>
              <w:rPr>
                <w:rFonts w:ascii="Aptos Narrow" w:eastAsia="Times New Roman" w:hAnsi="Aptos Narrow" w:cs="Calibri"/>
                <w:color w:val="000000"/>
                <w:sz w:val="24"/>
                <w:szCs w:val="24"/>
                <w:lang w:eastAsia="en-GB"/>
              </w:rPr>
              <w:t>748</w:t>
            </w:r>
          </w:p>
        </w:tc>
        <w:tc>
          <w:tcPr>
            <w:tcW w:w="644" w:type="dxa"/>
            <w:noWrap/>
          </w:tcPr>
          <w:p w14:paraId="2F27926B" w14:textId="40BDE399" w:rsidR="00872E67" w:rsidRPr="00A176DE" w:rsidRDefault="00833814" w:rsidP="00150AB2">
            <w:pPr>
              <w:jc w:val="center"/>
              <w:cnfStyle w:val="010000000000" w:firstRow="0" w:lastRow="1" w:firstColumn="0" w:lastColumn="0" w:oddVBand="0" w:evenVBand="0" w:oddHBand="0" w:evenHBand="0" w:firstRowFirstColumn="0" w:firstRowLastColumn="0" w:lastRowFirstColumn="0" w:lastRowLastColumn="0"/>
              <w:rPr>
                <w:rFonts w:ascii="Aptos Narrow" w:eastAsia="Times New Roman" w:hAnsi="Aptos Narrow" w:cs="Calibri"/>
                <w:i/>
                <w:iCs/>
                <w:color w:val="000000"/>
                <w:sz w:val="24"/>
                <w:szCs w:val="24"/>
                <w:lang w:eastAsia="en-GB"/>
              </w:rPr>
            </w:pPr>
            <w:r>
              <w:rPr>
                <w:rFonts w:ascii="Aptos Narrow" w:eastAsia="Times New Roman" w:hAnsi="Aptos Narrow" w:cs="Calibri"/>
                <w:i/>
                <w:iCs/>
                <w:color w:val="000000"/>
                <w:sz w:val="24"/>
                <w:szCs w:val="24"/>
                <w:lang w:eastAsia="en-GB"/>
              </w:rPr>
              <w:t>-</w:t>
            </w:r>
          </w:p>
        </w:tc>
        <w:tc>
          <w:tcPr>
            <w:tcW w:w="5994" w:type="dxa"/>
            <w:noWrap/>
          </w:tcPr>
          <w:p w14:paraId="1C28CF0B" w14:textId="77777777" w:rsidR="00872E67" w:rsidRPr="009A4E65" w:rsidRDefault="00872E67" w:rsidP="00150AB2">
            <w:pPr>
              <w:pStyle w:val="ListParagraph"/>
              <w:numPr>
                <w:ilvl w:val="0"/>
                <w:numId w:val="5"/>
              </w:numPr>
              <w:spacing w:after="120" w:line="240" w:lineRule="auto"/>
              <w:ind w:left="328" w:hanging="215"/>
              <w:cnfStyle w:val="010000000000" w:firstRow="0" w:lastRow="1" w:firstColumn="0" w:lastColumn="0" w:oddVBand="0" w:evenVBand="0" w:oddHBand="0" w:evenHBand="0" w:firstRowFirstColumn="0" w:firstRowLastColumn="0" w:lastRowFirstColumn="0" w:lastRowLastColumn="0"/>
              <w:rPr>
                <w:i/>
                <w:sz w:val="24"/>
                <w:szCs w:val="24"/>
              </w:rPr>
            </w:pPr>
          </w:p>
        </w:tc>
      </w:tr>
    </w:tbl>
    <w:p w14:paraId="0C1D2C4F" w14:textId="606E786C" w:rsidR="00E80C64" w:rsidRPr="00BA50FD" w:rsidRDefault="00E80C64" w:rsidP="00E80C64">
      <w:pPr>
        <w:rPr>
          <w:sz w:val="24"/>
          <w:szCs w:val="24"/>
        </w:rPr>
      </w:pPr>
      <w:r w:rsidRPr="00BA50FD">
        <w:rPr>
          <w:i/>
          <w:sz w:val="24"/>
          <w:szCs w:val="24"/>
        </w:rPr>
        <w:t xml:space="preserve">Respondents could </w:t>
      </w:r>
      <w:r>
        <w:rPr>
          <w:i/>
          <w:sz w:val="24"/>
          <w:szCs w:val="24"/>
        </w:rPr>
        <w:t>comment on</w:t>
      </w:r>
      <w:r w:rsidRPr="00BA50FD">
        <w:rPr>
          <w:i/>
          <w:sz w:val="24"/>
          <w:szCs w:val="24"/>
        </w:rPr>
        <w:t xml:space="preserve"> multiple </w:t>
      </w:r>
      <w:r>
        <w:rPr>
          <w:i/>
          <w:sz w:val="24"/>
          <w:szCs w:val="24"/>
        </w:rPr>
        <w:t>themes</w:t>
      </w:r>
      <w:r w:rsidRPr="00BA50FD">
        <w:rPr>
          <w:i/>
          <w:sz w:val="24"/>
          <w:szCs w:val="24"/>
        </w:rPr>
        <w:t xml:space="preserve"> so the total </w:t>
      </w:r>
      <w:r>
        <w:rPr>
          <w:i/>
          <w:sz w:val="24"/>
          <w:szCs w:val="24"/>
        </w:rPr>
        <w:t>may</w:t>
      </w:r>
      <w:r w:rsidRPr="00BA50FD">
        <w:rPr>
          <w:i/>
          <w:sz w:val="24"/>
          <w:szCs w:val="24"/>
        </w:rPr>
        <w:t xml:space="preserve"> exceed 100%</w:t>
      </w:r>
      <w:r>
        <w:rPr>
          <w:i/>
          <w:sz w:val="24"/>
          <w:szCs w:val="24"/>
        </w:rPr>
        <w:t>.</w:t>
      </w:r>
    </w:p>
    <w:p w14:paraId="23DC0FF0" w14:textId="77777777" w:rsidR="00872E67" w:rsidRPr="00BA50FD" w:rsidRDefault="00872E67" w:rsidP="00872E67">
      <w:pPr>
        <w:rPr>
          <w:sz w:val="24"/>
          <w:szCs w:val="24"/>
        </w:rPr>
      </w:pPr>
    </w:p>
    <w:p w14:paraId="7AF0C3A4" w14:textId="77777777" w:rsidR="00E12225" w:rsidRDefault="00E12225">
      <w:pPr>
        <w:spacing w:after="160" w:line="259" w:lineRule="auto"/>
        <w:rPr>
          <w:rFonts w:asciiTheme="majorHAnsi" w:eastAsiaTheme="majorEastAsia" w:hAnsiTheme="majorHAnsi" w:cstheme="majorBidi"/>
          <w:color w:val="2F5496" w:themeColor="accent1" w:themeShade="BF"/>
          <w:sz w:val="32"/>
          <w:szCs w:val="24"/>
        </w:rPr>
      </w:pPr>
      <w:bookmarkStart w:id="112" w:name="_23"/>
      <w:bookmarkEnd w:id="112"/>
      <w:r>
        <w:br w:type="page"/>
      </w:r>
    </w:p>
    <w:p w14:paraId="1DE88724" w14:textId="07F94812" w:rsidR="006F0EB1" w:rsidRPr="00872E67" w:rsidRDefault="00E12225" w:rsidP="004F00ED">
      <w:pPr>
        <w:pStyle w:val="Heading3"/>
      </w:pPr>
      <w:bookmarkStart w:id="113" w:name="_Organisations_Approach_to"/>
      <w:bookmarkStart w:id="114" w:name="_Toc197967231"/>
      <w:bookmarkEnd w:id="113"/>
      <w:r>
        <w:lastRenderedPageBreak/>
        <w:t xml:space="preserve">Organisations </w:t>
      </w:r>
      <w:r w:rsidRPr="00FD0EF8">
        <w:t>Approach</w:t>
      </w:r>
      <w:r w:rsidR="00D3328D">
        <w:t>ed</w:t>
      </w:r>
      <w:r>
        <w:t xml:space="preserve"> to Support Promotion</w:t>
      </w:r>
      <w:r w:rsidR="006F0EB1" w:rsidRPr="00872E67">
        <w:t xml:space="preserve"> </w:t>
      </w:r>
      <w:r w:rsidR="00D3328D">
        <w:t xml:space="preserve">of the </w:t>
      </w:r>
      <w:r w:rsidR="00577975">
        <w:t>survey</w:t>
      </w:r>
      <w:bookmarkEnd w:id="114"/>
    </w:p>
    <w:p w14:paraId="7C9537B5" w14:textId="5601AAB7" w:rsidR="006F0EB1" w:rsidRPr="00A13530" w:rsidRDefault="006F0EB1" w:rsidP="006F0EB1">
      <w:pPr>
        <w:rPr>
          <w:i/>
          <w:iCs/>
          <w:color w:val="7030A0"/>
          <w:sz w:val="24"/>
          <w:szCs w:val="24"/>
        </w:rPr>
      </w:pPr>
      <w:hyperlink w:anchor="Appendix26" w:history="1">
        <w:r w:rsidRPr="00E12225">
          <w:rPr>
            <w:rStyle w:val="Hyperlink"/>
            <w:i/>
            <w:iCs/>
            <w:sz w:val="24"/>
            <w:szCs w:val="24"/>
          </w:rPr>
          <w:t>Click here to return to the main report</w:t>
        </w:r>
      </w:hyperlink>
    </w:p>
    <w:p w14:paraId="6110840F"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sz w:val="24"/>
          <w:szCs w:val="24"/>
          <w:lang w:eastAsia="en-US"/>
        </w:rPr>
        <w:t xml:space="preserve">Hubs and libraries across the city  </w:t>
      </w:r>
    </w:p>
    <w:p w14:paraId="51A721AB" w14:textId="51BF1936"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sz w:val="24"/>
          <w:szCs w:val="24"/>
          <w:lang w:eastAsia="en-US"/>
        </w:rPr>
        <w:t>Face-to-face engagement in Central Cardiff, Cardiff Bay, Adamsdown, Butetown, Canton, Riverside, surveys left in shops, cafes, restaurants, pubs and other local businesses</w:t>
      </w:r>
    </w:p>
    <w:p w14:paraId="6D5C4FEC" w14:textId="77777777" w:rsidR="007871D0" w:rsidRDefault="007871D0" w:rsidP="007871D0">
      <w:pPr>
        <w:pStyle w:val="ListParagraph"/>
        <w:spacing w:line="240" w:lineRule="auto"/>
        <w:ind w:left="714"/>
        <w:rPr>
          <w:sz w:val="24"/>
          <w:szCs w:val="24"/>
          <w:lang w:eastAsia="en-US"/>
        </w:rPr>
      </w:pPr>
    </w:p>
    <w:p w14:paraId="7238916E" w14:textId="63A28885" w:rsidR="0062440E" w:rsidRDefault="0062440E" w:rsidP="00222DF0">
      <w:pPr>
        <w:pStyle w:val="ListParagraph"/>
        <w:numPr>
          <w:ilvl w:val="0"/>
          <w:numId w:val="5"/>
        </w:numPr>
        <w:spacing w:line="240" w:lineRule="auto"/>
        <w:ind w:left="714" w:hanging="357"/>
        <w:rPr>
          <w:sz w:val="24"/>
          <w:szCs w:val="24"/>
          <w:lang w:eastAsia="en-US"/>
        </w:rPr>
      </w:pPr>
      <w:r>
        <w:rPr>
          <w:sz w:val="24"/>
          <w:szCs w:val="24"/>
          <w:lang w:eastAsia="en-US"/>
        </w:rPr>
        <w:t>ACE Cardiff, Butetown / Grangetown</w:t>
      </w:r>
    </w:p>
    <w:p w14:paraId="7D801B75" w14:textId="1F97FA7E" w:rsidR="0062440E" w:rsidRDefault="0062440E" w:rsidP="00222DF0">
      <w:pPr>
        <w:pStyle w:val="ListParagraph"/>
        <w:numPr>
          <w:ilvl w:val="0"/>
          <w:numId w:val="5"/>
        </w:numPr>
        <w:spacing w:line="240" w:lineRule="auto"/>
        <w:ind w:left="714" w:hanging="357"/>
        <w:rPr>
          <w:sz w:val="24"/>
          <w:szCs w:val="24"/>
          <w:lang w:eastAsia="en-US"/>
        </w:rPr>
      </w:pPr>
      <w:r>
        <w:rPr>
          <w:sz w:val="24"/>
          <w:szCs w:val="24"/>
          <w:lang w:eastAsia="en-US"/>
        </w:rPr>
        <w:t>African Community Centre</w:t>
      </w:r>
    </w:p>
    <w:p w14:paraId="77EA6D7E" w14:textId="467A81BF" w:rsidR="005B67E4" w:rsidRDefault="005B67E4" w:rsidP="00222DF0">
      <w:pPr>
        <w:pStyle w:val="ListParagraph"/>
        <w:numPr>
          <w:ilvl w:val="0"/>
          <w:numId w:val="5"/>
        </w:numPr>
        <w:spacing w:line="240" w:lineRule="auto"/>
        <w:ind w:left="714" w:hanging="357"/>
        <w:rPr>
          <w:sz w:val="24"/>
          <w:szCs w:val="24"/>
          <w:lang w:eastAsia="en-US"/>
        </w:rPr>
      </w:pPr>
      <w:r>
        <w:rPr>
          <w:sz w:val="24"/>
          <w:szCs w:val="24"/>
          <w:lang w:eastAsia="en-US"/>
        </w:rPr>
        <w:t>Amanah Cymru</w:t>
      </w:r>
    </w:p>
    <w:p w14:paraId="297FCA1D" w14:textId="23C21578" w:rsidR="005B67E4" w:rsidRDefault="005B67E4" w:rsidP="00222DF0">
      <w:pPr>
        <w:pStyle w:val="ListParagraph"/>
        <w:numPr>
          <w:ilvl w:val="0"/>
          <w:numId w:val="5"/>
        </w:numPr>
        <w:spacing w:line="240" w:lineRule="auto"/>
        <w:ind w:left="714" w:hanging="357"/>
        <w:rPr>
          <w:sz w:val="24"/>
          <w:szCs w:val="24"/>
          <w:lang w:eastAsia="en-US"/>
        </w:rPr>
      </w:pPr>
      <w:r>
        <w:rPr>
          <w:sz w:val="24"/>
          <w:szCs w:val="24"/>
          <w:lang w:eastAsia="en-US"/>
        </w:rPr>
        <w:t>Army Careers</w:t>
      </w:r>
    </w:p>
    <w:p w14:paraId="0C65C4F4" w14:textId="3B4E4000" w:rsidR="005B67E4" w:rsidRDefault="00C11D92" w:rsidP="00222DF0">
      <w:pPr>
        <w:pStyle w:val="ListParagraph"/>
        <w:numPr>
          <w:ilvl w:val="0"/>
          <w:numId w:val="5"/>
        </w:numPr>
        <w:spacing w:line="240" w:lineRule="auto"/>
        <w:ind w:left="714" w:hanging="357"/>
        <w:rPr>
          <w:sz w:val="24"/>
          <w:szCs w:val="24"/>
          <w:lang w:eastAsia="en-US"/>
        </w:rPr>
      </w:pPr>
      <w:r>
        <w:rPr>
          <w:sz w:val="24"/>
          <w:szCs w:val="24"/>
          <w:lang w:eastAsia="en-US"/>
        </w:rPr>
        <w:t>Bangladesh</w:t>
      </w:r>
      <w:r w:rsidR="005B67E4">
        <w:rPr>
          <w:sz w:val="24"/>
          <w:szCs w:val="24"/>
          <w:lang w:eastAsia="en-US"/>
        </w:rPr>
        <w:t xml:space="preserve"> Association Cardiff</w:t>
      </w:r>
    </w:p>
    <w:p w14:paraId="6A9BF759" w14:textId="214EBAA9" w:rsidR="00C11D92" w:rsidRDefault="00C11D92" w:rsidP="00222DF0">
      <w:pPr>
        <w:pStyle w:val="ListParagraph"/>
        <w:numPr>
          <w:ilvl w:val="0"/>
          <w:numId w:val="5"/>
        </w:numPr>
        <w:spacing w:line="240" w:lineRule="auto"/>
        <w:ind w:left="714" w:hanging="357"/>
        <w:rPr>
          <w:sz w:val="24"/>
          <w:szCs w:val="24"/>
          <w:lang w:eastAsia="en-US"/>
        </w:rPr>
      </w:pPr>
      <w:r>
        <w:rPr>
          <w:sz w:val="24"/>
          <w:szCs w:val="24"/>
          <w:lang w:eastAsia="en-US"/>
        </w:rPr>
        <w:t>Bangladesh Welfare Association</w:t>
      </w:r>
    </w:p>
    <w:p w14:paraId="2CFB2708" w14:textId="465CD183" w:rsidR="00C11D92" w:rsidRDefault="00C11D92" w:rsidP="00222DF0">
      <w:pPr>
        <w:pStyle w:val="ListParagraph"/>
        <w:numPr>
          <w:ilvl w:val="0"/>
          <w:numId w:val="5"/>
        </w:numPr>
        <w:spacing w:line="240" w:lineRule="auto"/>
        <w:ind w:left="714" w:hanging="357"/>
        <w:rPr>
          <w:sz w:val="24"/>
          <w:szCs w:val="24"/>
          <w:lang w:eastAsia="en-US"/>
        </w:rPr>
      </w:pPr>
      <w:r>
        <w:rPr>
          <w:sz w:val="24"/>
          <w:szCs w:val="24"/>
          <w:lang w:eastAsia="en-US"/>
        </w:rPr>
        <w:t>Bangladeshi Women’s Association Wales</w:t>
      </w:r>
    </w:p>
    <w:p w14:paraId="4AC333FB" w14:textId="5AE82C82" w:rsidR="00B24F17" w:rsidRDefault="00B24F17" w:rsidP="00222DF0">
      <w:pPr>
        <w:pStyle w:val="ListParagraph"/>
        <w:numPr>
          <w:ilvl w:val="0"/>
          <w:numId w:val="5"/>
        </w:numPr>
        <w:spacing w:line="240" w:lineRule="auto"/>
        <w:ind w:left="714" w:hanging="357"/>
        <w:rPr>
          <w:sz w:val="24"/>
          <w:szCs w:val="24"/>
          <w:lang w:eastAsia="en-US"/>
        </w:rPr>
      </w:pPr>
      <w:r>
        <w:rPr>
          <w:sz w:val="24"/>
          <w:szCs w:val="24"/>
          <w:lang w:eastAsia="en-US"/>
        </w:rPr>
        <w:t xml:space="preserve">Barnardo’s </w:t>
      </w:r>
    </w:p>
    <w:p w14:paraId="6085FB96" w14:textId="2B1E5522" w:rsidR="00B24F17" w:rsidRDefault="00B24F17" w:rsidP="00222DF0">
      <w:pPr>
        <w:pStyle w:val="ListParagraph"/>
        <w:numPr>
          <w:ilvl w:val="0"/>
          <w:numId w:val="5"/>
        </w:numPr>
        <w:spacing w:line="240" w:lineRule="auto"/>
        <w:ind w:left="714" w:hanging="357"/>
        <w:rPr>
          <w:sz w:val="24"/>
          <w:szCs w:val="24"/>
          <w:lang w:eastAsia="en-US"/>
        </w:rPr>
      </w:pPr>
      <w:r>
        <w:rPr>
          <w:sz w:val="24"/>
          <w:szCs w:val="24"/>
          <w:lang w:eastAsia="en-US"/>
        </w:rPr>
        <w:t>BAWSO</w:t>
      </w:r>
    </w:p>
    <w:p w14:paraId="15A5F5BC" w14:textId="77777777" w:rsidR="00CD7B99" w:rsidRPr="00BA50FD" w:rsidRDefault="00CD7B99" w:rsidP="00CD7B99">
      <w:pPr>
        <w:pStyle w:val="ListParagraph"/>
        <w:numPr>
          <w:ilvl w:val="0"/>
          <w:numId w:val="5"/>
        </w:numPr>
        <w:spacing w:line="240" w:lineRule="auto"/>
        <w:ind w:left="714" w:hanging="357"/>
        <w:rPr>
          <w:sz w:val="24"/>
          <w:szCs w:val="24"/>
          <w:lang w:eastAsia="en-US"/>
        </w:rPr>
      </w:pPr>
      <w:r w:rsidRPr="00BA50FD">
        <w:rPr>
          <w:sz w:val="24"/>
          <w:szCs w:val="24"/>
          <w:lang w:eastAsia="en-US"/>
        </w:rPr>
        <w:t>Beacon Centre</w:t>
      </w:r>
    </w:p>
    <w:p w14:paraId="435F0442" w14:textId="4A924535" w:rsidR="00B24F17" w:rsidRDefault="00B24F17" w:rsidP="00222DF0">
      <w:pPr>
        <w:pStyle w:val="ListParagraph"/>
        <w:numPr>
          <w:ilvl w:val="0"/>
          <w:numId w:val="5"/>
        </w:numPr>
        <w:spacing w:line="240" w:lineRule="auto"/>
        <w:ind w:left="714" w:hanging="357"/>
        <w:rPr>
          <w:sz w:val="24"/>
          <w:szCs w:val="24"/>
          <w:lang w:eastAsia="en-US"/>
        </w:rPr>
      </w:pPr>
      <w:r>
        <w:rPr>
          <w:sz w:val="24"/>
          <w:szCs w:val="24"/>
          <w:lang w:eastAsia="en-US"/>
        </w:rPr>
        <w:t>Bengal Dragons Foundation</w:t>
      </w:r>
    </w:p>
    <w:p w14:paraId="0F215885" w14:textId="4246BA40" w:rsidR="00B24F17" w:rsidRDefault="00B24F17" w:rsidP="00222DF0">
      <w:pPr>
        <w:pStyle w:val="ListParagraph"/>
        <w:numPr>
          <w:ilvl w:val="0"/>
          <w:numId w:val="5"/>
        </w:numPr>
        <w:spacing w:line="240" w:lineRule="auto"/>
        <w:ind w:left="714" w:hanging="357"/>
        <w:rPr>
          <w:sz w:val="24"/>
          <w:szCs w:val="24"/>
          <w:lang w:eastAsia="en-US"/>
        </w:rPr>
      </w:pPr>
      <w:r>
        <w:rPr>
          <w:sz w:val="24"/>
          <w:szCs w:val="24"/>
          <w:lang w:eastAsia="en-US"/>
        </w:rPr>
        <w:t>Boss &amp; Brew</w:t>
      </w:r>
    </w:p>
    <w:p w14:paraId="49EA77BB" w14:textId="77777777" w:rsidR="00CD7B99" w:rsidRPr="00BA50FD" w:rsidRDefault="00CD7B99" w:rsidP="00CD7B99">
      <w:pPr>
        <w:pStyle w:val="ListParagraph"/>
        <w:numPr>
          <w:ilvl w:val="0"/>
          <w:numId w:val="5"/>
        </w:numPr>
        <w:spacing w:line="240" w:lineRule="auto"/>
        <w:ind w:left="714" w:hanging="357"/>
        <w:rPr>
          <w:sz w:val="24"/>
          <w:szCs w:val="24"/>
          <w:lang w:eastAsia="en-US"/>
        </w:rPr>
      </w:pPr>
      <w:r w:rsidRPr="00BA50FD">
        <w:rPr>
          <w:sz w:val="24"/>
          <w:szCs w:val="24"/>
          <w:lang w:eastAsia="en-US"/>
        </w:rPr>
        <w:t>Butetown Medical Centre</w:t>
      </w:r>
    </w:p>
    <w:p w14:paraId="43001993" w14:textId="77777777" w:rsidR="00CD7B99" w:rsidRDefault="00CD7B99" w:rsidP="00CD7B99">
      <w:pPr>
        <w:pStyle w:val="ListParagraph"/>
        <w:numPr>
          <w:ilvl w:val="0"/>
          <w:numId w:val="5"/>
        </w:numPr>
        <w:spacing w:line="240" w:lineRule="auto"/>
        <w:ind w:left="714" w:hanging="357"/>
        <w:rPr>
          <w:sz w:val="24"/>
          <w:szCs w:val="24"/>
          <w:lang w:eastAsia="en-US"/>
        </w:rPr>
      </w:pPr>
      <w:r w:rsidRPr="00BA50FD">
        <w:rPr>
          <w:sz w:val="24"/>
          <w:szCs w:val="24"/>
          <w:lang w:eastAsia="en-US"/>
        </w:rPr>
        <w:t>Butetown Community Centre</w:t>
      </w:r>
    </w:p>
    <w:p w14:paraId="2B9CAD74" w14:textId="77777777" w:rsidR="00B427C7" w:rsidRPr="00BA50FD" w:rsidRDefault="00B427C7" w:rsidP="00B427C7">
      <w:pPr>
        <w:pStyle w:val="ListParagraph"/>
        <w:numPr>
          <w:ilvl w:val="0"/>
          <w:numId w:val="5"/>
        </w:numPr>
        <w:spacing w:line="240" w:lineRule="auto"/>
        <w:ind w:left="714" w:hanging="357"/>
        <w:rPr>
          <w:sz w:val="24"/>
          <w:szCs w:val="24"/>
          <w:lang w:eastAsia="en-US"/>
        </w:rPr>
      </w:pPr>
      <w:r w:rsidRPr="00BA50FD">
        <w:rPr>
          <w:sz w:val="24"/>
          <w:szCs w:val="24"/>
          <w:lang w:eastAsia="en-US"/>
        </w:rPr>
        <w:t>Caerau Heritage Centre</w:t>
      </w:r>
    </w:p>
    <w:p w14:paraId="5803B25C" w14:textId="51792F47" w:rsidR="00E66B17" w:rsidRDefault="00E66B17" w:rsidP="00222DF0">
      <w:pPr>
        <w:pStyle w:val="ListParagraph"/>
        <w:numPr>
          <w:ilvl w:val="0"/>
          <w:numId w:val="5"/>
        </w:numPr>
        <w:spacing w:line="240" w:lineRule="auto"/>
        <w:ind w:left="714" w:hanging="357"/>
        <w:rPr>
          <w:sz w:val="24"/>
          <w:szCs w:val="24"/>
          <w:lang w:eastAsia="en-US"/>
        </w:rPr>
      </w:pPr>
      <w:r>
        <w:rPr>
          <w:sz w:val="24"/>
          <w:szCs w:val="24"/>
          <w:lang w:eastAsia="en-US"/>
        </w:rPr>
        <w:t>Cardiff Bangladeshi Society</w:t>
      </w:r>
    </w:p>
    <w:p w14:paraId="703CA6B6" w14:textId="65762A5D" w:rsidR="00E66B17" w:rsidRDefault="00E66B17" w:rsidP="00222DF0">
      <w:pPr>
        <w:pStyle w:val="ListParagraph"/>
        <w:numPr>
          <w:ilvl w:val="0"/>
          <w:numId w:val="5"/>
        </w:numPr>
        <w:spacing w:line="240" w:lineRule="auto"/>
        <w:ind w:left="714" w:hanging="357"/>
        <w:rPr>
          <w:sz w:val="24"/>
          <w:szCs w:val="24"/>
          <w:lang w:eastAsia="en-US"/>
        </w:rPr>
      </w:pPr>
      <w:r>
        <w:rPr>
          <w:sz w:val="24"/>
          <w:szCs w:val="24"/>
          <w:lang w:eastAsia="en-US"/>
        </w:rPr>
        <w:t>Cardiff Commitment</w:t>
      </w:r>
    </w:p>
    <w:p w14:paraId="2D5EA9B1" w14:textId="310925A0" w:rsidR="00E66B17" w:rsidRDefault="00E66B17" w:rsidP="00222DF0">
      <w:pPr>
        <w:pStyle w:val="ListParagraph"/>
        <w:numPr>
          <w:ilvl w:val="0"/>
          <w:numId w:val="5"/>
        </w:numPr>
        <w:spacing w:line="240" w:lineRule="auto"/>
        <w:ind w:left="714" w:hanging="357"/>
        <w:rPr>
          <w:sz w:val="24"/>
          <w:szCs w:val="24"/>
          <w:lang w:eastAsia="en-US"/>
        </w:rPr>
      </w:pPr>
      <w:r>
        <w:rPr>
          <w:sz w:val="24"/>
          <w:szCs w:val="24"/>
          <w:lang w:eastAsia="en-US"/>
        </w:rPr>
        <w:t>Cardiff Met.</w:t>
      </w:r>
    </w:p>
    <w:p w14:paraId="484721B7" w14:textId="2C6119E0" w:rsidR="00E66B17" w:rsidRDefault="00E66B17" w:rsidP="00222DF0">
      <w:pPr>
        <w:pStyle w:val="ListParagraph"/>
        <w:numPr>
          <w:ilvl w:val="0"/>
          <w:numId w:val="5"/>
        </w:numPr>
        <w:spacing w:line="240" w:lineRule="auto"/>
        <w:ind w:left="714" w:hanging="357"/>
        <w:rPr>
          <w:sz w:val="24"/>
          <w:szCs w:val="24"/>
          <w:lang w:eastAsia="en-US"/>
        </w:rPr>
      </w:pPr>
      <w:r>
        <w:rPr>
          <w:sz w:val="24"/>
          <w:szCs w:val="24"/>
          <w:lang w:eastAsia="en-US"/>
        </w:rPr>
        <w:t>Cardiff University</w:t>
      </w:r>
    </w:p>
    <w:p w14:paraId="0BB104BC" w14:textId="299C3AA7" w:rsidR="00E66B17" w:rsidRDefault="00E66B17" w:rsidP="00222DF0">
      <w:pPr>
        <w:pStyle w:val="ListParagraph"/>
        <w:numPr>
          <w:ilvl w:val="0"/>
          <w:numId w:val="5"/>
        </w:numPr>
        <w:spacing w:line="240" w:lineRule="auto"/>
        <w:ind w:left="714" w:hanging="357"/>
        <w:rPr>
          <w:sz w:val="24"/>
          <w:szCs w:val="24"/>
          <w:lang w:eastAsia="en-US"/>
        </w:rPr>
      </w:pPr>
      <w:r>
        <w:rPr>
          <w:sz w:val="24"/>
          <w:szCs w:val="24"/>
          <w:lang w:eastAsia="en-US"/>
        </w:rPr>
        <w:t>Cardiff Women’s Aid</w:t>
      </w:r>
    </w:p>
    <w:p w14:paraId="5D22F37A" w14:textId="2340CD0E" w:rsidR="00E66B17" w:rsidRDefault="009C6C6C" w:rsidP="00222DF0">
      <w:pPr>
        <w:pStyle w:val="ListParagraph"/>
        <w:numPr>
          <w:ilvl w:val="0"/>
          <w:numId w:val="5"/>
        </w:numPr>
        <w:spacing w:line="240" w:lineRule="auto"/>
        <w:ind w:left="714" w:hanging="357"/>
        <w:rPr>
          <w:sz w:val="24"/>
          <w:szCs w:val="24"/>
          <w:lang w:eastAsia="en-US"/>
        </w:rPr>
      </w:pPr>
      <w:r>
        <w:rPr>
          <w:sz w:val="24"/>
          <w:szCs w:val="24"/>
          <w:lang w:eastAsia="en-US"/>
        </w:rPr>
        <w:t>CAVC</w:t>
      </w:r>
    </w:p>
    <w:p w14:paraId="1F42DA97" w14:textId="5B44A84D" w:rsidR="009C6C6C" w:rsidRDefault="009C6C6C" w:rsidP="00222DF0">
      <w:pPr>
        <w:pStyle w:val="ListParagraph"/>
        <w:numPr>
          <w:ilvl w:val="0"/>
          <w:numId w:val="5"/>
        </w:numPr>
        <w:spacing w:line="240" w:lineRule="auto"/>
        <w:ind w:left="714" w:hanging="357"/>
        <w:rPr>
          <w:sz w:val="24"/>
          <w:szCs w:val="24"/>
          <w:lang w:eastAsia="en-US"/>
        </w:rPr>
      </w:pPr>
      <w:r>
        <w:rPr>
          <w:sz w:val="24"/>
          <w:szCs w:val="24"/>
          <w:lang w:eastAsia="en-US"/>
        </w:rPr>
        <w:t>Channel View Leisure Centre</w:t>
      </w:r>
    </w:p>
    <w:p w14:paraId="423121AB" w14:textId="6C1F7029" w:rsidR="009C6C6C" w:rsidRDefault="009C6C6C" w:rsidP="00222DF0">
      <w:pPr>
        <w:pStyle w:val="ListParagraph"/>
        <w:numPr>
          <w:ilvl w:val="0"/>
          <w:numId w:val="5"/>
        </w:numPr>
        <w:spacing w:line="240" w:lineRule="auto"/>
        <w:ind w:left="714" w:hanging="357"/>
        <w:rPr>
          <w:sz w:val="24"/>
          <w:szCs w:val="24"/>
          <w:lang w:eastAsia="en-US"/>
        </w:rPr>
      </w:pPr>
      <w:r>
        <w:rPr>
          <w:sz w:val="24"/>
          <w:szCs w:val="24"/>
          <w:lang w:eastAsia="en-US"/>
        </w:rPr>
        <w:t>Diverse Cymru</w:t>
      </w:r>
    </w:p>
    <w:p w14:paraId="6542FF67" w14:textId="77777777" w:rsidR="007871D0" w:rsidRPr="00BA50FD" w:rsidRDefault="007871D0" w:rsidP="007871D0">
      <w:pPr>
        <w:pStyle w:val="ListParagraph"/>
        <w:numPr>
          <w:ilvl w:val="0"/>
          <w:numId w:val="5"/>
        </w:numPr>
        <w:spacing w:line="240" w:lineRule="auto"/>
        <w:ind w:left="714" w:hanging="357"/>
        <w:rPr>
          <w:sz w:val="24"/>
          <w:szCs w:val="24"/>
          <w:lang w:eastAsia="en-US"/>
        </w:rPr>
      </w:pPr>
      <w:r w:rsidRPr="00BA50FD">
        <w:rPr>
          <w:sz w:val="24"/>
          <w:szCs w:val="24"/>
          <w:lang w:eastAsia="en-US"/>
        </w:rPr>
        <w:t>Dusty Forge</w:t>
      </w:r>
    </w:p>
    <w:p w14:paraId="7183419B" w14:textId="5D488DEE" w:rsidR="009C6C6C" w:rsidRDefault="009C6C6C" w:rsidP="00222DF0">
      <w:pPr>
        <w:pStyle w:val="ListParagraph"/>
        <w:numPr>
          <w:ilvl w:val="0"/>
          <w:numId w:val="5"/>
        </w:numPr>
        <w:spacing w:line="240" w:lineRule="auto"/>
        <w:ind w:left="714" w:hanging="357"/>
        <w:rPr>
          <w:sz w:val="24"/>
          <w:szCs w:val="24"/>
          <w:lang w:eastAsia="en-US"/>
        </w:rPr>
      </w:pPr>
      <w:r>
        <w:rPr>
          <w:sz w:val="24"/>
          <w:szCs w:val="24"/>
          <w:lang w:eastAsia="en-US"/>
        </w:rPr>
        <w:t>EYST</w:t>
      </w:r>
    </w:p>
    <w:p w14:paraId="7CC8054B" w14:textId="77777777" w:rsidR="00081EA4" w:rsidRPr="00353C69" w:rsidRDefault="00081EA4" w:rsidP="00081EA4">
      <w:pPr>
        <w:pStyle w:val="ListParagraph"/>
        <w:numPr>
          <w:ilvl w:val="0"/>
          <w:numId w:val="5"/>
        </w:numPr>
        <w:spacing w:line="240" w:lineRule="auto"/>
        <w:ind w:left="714" w:hanging="357"/>
        <w:rPr>
          <w:sz w:val="24"/>
          <w:szCs w:val="24"/>
          <w:lang w:eastAsia="en-US"/>
        </w:rPr>
      </w:pPr>
      <w:r w:rsidRPr="00BA50FD">
        <w:rPr>
          <w:sz w:val="24"/>
          <w:szCs w:val="24"/>
          <w:lang w:eastAsia="en-US"/>
        </w:rPr>
        <w:t>FAN groups</w:t>
      </w:r>
    </w:p>
    <w:p w14:paraId="20800DB4" w14:textId="77777777" w:rsidR="00081EA4" w:rsidRPr="00BA50FD" w:rsidRDefault="00081EA4" w:rsidP="00081EA4">
      <w:pPr>
        <w:pStyle w:val="ListParagraph"/>
        <w:numPr>
          <w:ilvl w:val="0"/>
          <w:numId w:val="5"/>
        </w:numPr>
        <w:spacing w:line="240" w:lineRule="auto"/>
        <w:ind w:left="714" w:hanging="357"/>
        <w:rPr>
          <w:sz w:val="24"/>
          <w:szCs w:val="24"/>
          <w:lang w:eastAsia="en-US"/>
        </w:rPr>
      </w:pPr>
      <w:r w:rsidRPr="00BA50FD">
        <w:rPr>
          <w:sz w:val="24"/>
          <w:szCs w:val="24"/>
          <w:lang w:eastAsia="en-US"/>
        </w:rPr>
        <w:t>Green squirrel</w:t>
      </w:r>
    </w:p>
    <w:p w14:paraId="3456B6FE" w14:textId="5675C4C0" w:rsidR="009C6C6C" w:rsidRDefault="00F0272F" w:rsidP="00222DF0">
      <w:pPr>
        <w:pStyle w:val="ListParagraph"/>
        <w:numPr>
          <w:ilvl w:val="0"/>
          <w:numId w:val="5"/>
        </w:numPr>
        <w:spacing w:line="240" w:lineRule="auto"/>
        <w:ind w:left="714" w:hanging="357"/>
        <w:rPr>
          <w:sz w:val="24"/>
          <w:szCs w:val="24"/>
          <w:lang w:eastAsia="en-US"/>
        </w:rPr>
      </w:pPr>
      <w:r>
        <w:rPr>
          <w:sz w:val="24"/>
          <w:szCs w:val="24"/>
          <w:lang w:eastAsia="en-US"/>
        </w:rPr>
        <w:t>Grangetown Pavillion</w:t>
      </w:r>
    </w:p>
    <w:p w14:paraId="20D817A2" w14:textId="389452BA" w:rsidR="00F0272F" w:rsidRDefault="00F0272F" w:rsidP="00222DF0">
      <w:pPr>
        <w:pStyle w:val="ListParagraph"/>
        <w:numPr>
          <w:ilvl w:val="0"/>
          <w:numId w:val="5"/>
        </w:numPr>
        <w:spacing w:line="240" w:lineRule="auto"/>
        <w:ind w:left="714" w:hanging="357"/>
        <w:rPr>
          <w:sz w:val="24"/>
          <w:szCs w:val="24"/>
          <w:lang w:eastAsia="en-US"/>
        </w:rPr>
      </w:pPr>
      <w:r>
        <w:rPr>
          <w:sz w:val="24"/>
          <w:szCs w:val="24"/>
          <w:lang w:eastAsia="en-US"/>
        </w:rPr>
        <w:t>Grangetown Youth Forum</w:t>
      </w:r>
    </w:p>
    <w:p w14:paraId="1D4E1C7C" w14:textId="31C192FF" w:rsidR="00F0272F" w:rsidRDefault="00F0272F" w:rsidP="00222DF0">
      <w:pPr>
        <w:pStyle w:val="ListParagraph"/>
        <w:numPr>
          <w:ilvl w:val="0"/>
          <w:numId w:val="5"/>
        </w:numPr>
        <w:spacing w:line="240" w:lineRule="auto"/>
        <w:ind w:left="714" w:hanging="357"/>
        <w:rPr>
          <w:sz w:val="24"/>
          <w:szCs w:val="24"/>
          <w:lang w:eastAsia="en-US"/>
        </w:rPr>
      </w:pPr>
      <w:r>
        <w:rPr>
          <w:sz w:val="24"/>
          <w:szCs w:val="24"/>
          <w:lang w:eastAsia="en-US"/>
        </w:rPr>
        <w:t>Hayaat Women Trust</w:t>
      </w:r>
    </w:p>
    <w:p w14:paraId="075BB6A0" w14:textId="2FB444D6" w:rsidR="00F0272F" w:rsidRDefault="00F0272F" w:rsidP="00222DF0">
      <w:pPr>
        <w:pStyle w:val="ListParagraph"/>
        <w:numPr>
          <w:ilvl w:val="0"/>
          <w:numId w:val="5"/>
        </w:numPr>
        <w:spacing w:line="240" w:lineRule="auto"/>
        <w:ind w:left="714" w:hanging="357"/>
        <w:rPr>
          <w:sz w:val="24"/>
          <w:szCs w:val="24"/>
          <w:lang w:eastAsia="en-US"/>
        </w:rPr>
      </w:pPr>
      <w:r>
        <w:rPr>
          <w:sz w:val="24"/>
          <w:szCs w:val="24"/>
          <w:lang w:eastAsia="en-US"/>
        </w:rPr>
        <w:t xml:space="preserve">Hong Kong BNO / </w:t>
      </w:r>
      <w:proofErr w:type="spellStart"/>
      <w:r>
        <w:rPr>
          <w:sz w:val="24"/>
          <w:szCs w:val="24"/>
          <w:lang w:eastAsia="en-US"/>
        </w:rPr>
        <w:t>HongKongers</w:t>
      </w:r>
      <w:proofErr w:type="spellEnd"/>
      <w:r>
        <w:rPr>
          <w:sz w:val="24"/>
          <w:szCs w:val="24"/>
          <w:lang w:eastAsia="en-US"/>
        </w:rPr>
        <w:t xml:space="preserve"> CIC</w:t>
      </w:r>
    </w:p>
    <w:p w14:paraId="74A15C3A" w14:textId="2A595731" w:rsidR="00F0272F" w:rsidRDefault="00F0272F" w:rsidP="00222DF0">
      <w:pPr>
        <w:pStyle w:val="ListParagraph"/>
        <w:numPr>
          <w:ilvl w:val="0"/>
          <w:numId w:val="5"/>
        </w:numPr>
        <w:spacing w:line="240" w:lineRule="auto"/>
        <w:ind w:left="714" w:hanging="357"/>
        <w:rPr>
          <w:sz w:val="24"/>
          <w:szCs w:val="24"/>
          <w:lang w:eastAsia="en-US"/>
        </w:rPr>
      </w:pPr>
      <w:r>
        <w:rPr>
          <w:sz w:val="24"/>
          <w:szCs w:val="24"/>
          <w:lang w:eastAsia="en-US"/>
        </w:rPr>
        <w:t>Kiran Cymru</w:t>
      </w:r>
    </w:p>
    <w:p w14:paraId="072D829F" w14:textId="7C1CFA2C" w:rsidR="00851D7E" w:rsidRDefault="00851D7E" w:rsidP="00222DF0">
      <w:pPr>
        <w:pStyle w:val="ListParagraph"/>
        <w:numPr>
          <w:ilvl w:val="0"/>
          <w:numId w:val="5"/>
        </w:numPr>
        <w:spacing w:line="240" w:lineRule="auto"/>
        <w:ind w:left="714" w:hanging="357"/>
        <w:rPr>
          <w:sz w:val="24"/>
          <w:szCs w:val="24"/>
          <w:lang w:eastAsia="en-US"/>
        </w:rPr>
      </w:pPr>
      <w:r>
        <w:rPr>
          <w:sz w:val="24"/>
          <w:szCs w:val="24"/>
          <w:lang w:eastAsia="en-US"/>
        </w:rPr>
        <w:t>Lisvane Memorial Hall</w:t>
      </w:r>
    </w:p>
    <w:p w14:paraId="157284D1" w14:textId="16DDD2A4" w:rsidR="00851D7E" w:rsidRDefault="00851D7E" w:rsidP="00222DF0">
      <w:pPr>
        <w:pStyle w:val="ListParagraph"/>
        <w:numPr>
          <w:ilvl w:val="0"/>
          <w:numId w:val="5"/>
        </w:numPr>
        <w:spacing w:line="240" w:lineRule="auto"/>
        <w:ind w:left="714" w:hanging="357"/>
        <w:rPr>
          <w:sz w:val="24"/>
          <w:szCs w:val="24"/>
          <w:lang w:eastAsia="en-US"/>
        </w:rPr>
      </w:pPr>
      <w:r>
        <w:rPr>
          <w:sz w:val="24"/>
          <w:szCs w:val="24"/>
          <w:lang w:eastAsia="en-US"/>
        </w:rPr>
        <w:t>Llandaff North Community Centre</w:t>
      </w:r>
    </w:p>
    <w:p w14:paraId="4C4FE457" w14:textId="77777777" w:rsidR="00E067B0" w:rsidRPr="00BA50FD" w:rsidRDefault="00E067B0" w:rsidP="00E067B0">
      <w:pPr>
        <w:pStyle w:val="ListParagraph"/>
        <w:numPr>
          <w:ilvl w:val="0"/>
          <w:numId w:val="5"/>
        </w:numPr>
        <w:spacing w:line="240" w:lineRule="auto"/>
        <w:ind w:left="714" w:hanging="357"/>
        <w:rPr>
          <w:sz w:val="24"/>
          <w:szCs w:val="24"/>
          <w:lang w:eastAsia="en-US"/>
        </w:rPr>
      </w:pPr>
      <w:r w:rsidRPr="00BA50FD">
        <w:rPr>
          <w:sz w:val="24"/>
          <w:szCs w:val="24"/>
          <w:lang w:eastAsia="en-US"/>
        </w:rPr>
        <w:t>Moorlands Community Centre</w:t>
      </w:r>
    </w:p>
    <w:p w14:paraId="67F2A543" w14:textId="430FE8B3" w:rsidR="00851D7E" w:rsidRDefault="00851D7E" w:rsidP="00222DF0">
      <w:pPr>
        <w:pStyle w:val="ListParagraph"/>
        <w:numPr>
          <w:ilvl w:val="0"/>
          <w:numId w:val="5"/>
        </w:numPr>
        <w:spacing w:line="240" w:lineRule="auto"/>
        <w:ind w:left="714" w:hanging="357"/>
        <w:rPr>
          <w:sz w:val="24"/>
          <w:szCs w:val="24"/>
          <w:lang w:eastAsia="en-US"/>
        </w:rPr>
      </w:pPr>
      <w:r>
        <w:rPr>
          <w:sz w:val="24"/>
          <w:szCs w:val="24"/>
          <w:lang w:eastAsia="en-US"/>
        </w:rPr>
        <w:t>Oasis</w:t>
      </w:r>
    </w:p>
    <w:p w14:paraId="5B322B51" w14:textId="1ED3C5C6" w:rsidR="00851D7E" w:rsidRDefault="00851D7E" w:rsidP="00222DF0">
      <w:pPr>
        <w:pStyle w:val="ListParagraph"/>
        <w:numPr>
          <w:ilvl w:val="0"/>
          <w:numId w:val="5"/>
        </w:numPr>
        <w:spacing w:line="240" w:lineRule="auto"/>
        <w:ind w:left="714" w:hanging="357"/>
        <w:rPr>
          <w:sz w:val="24"/>
          <w:szCs w:val="24"/>
          <w:lang w:eastAsia="en-US"/>
        </w:rPr>
      </w:pPr>
      <w:r>
        <w:rPr>
          <w:sz w:val="24"/>
          <w:szCs w:val="24"/>
          <w:lang w:eastAsia="en-US"/>
        </w:rPr>
        <w:t>Probation Service</w:t>
      </w:r>
    </w:p>
    <w:p w14:paraId="4EEF2DCF" w14:textId="522847C7" w:rsidR="00851D7E" w:rsidRDefault="00851D7E" w:rsidP="00222DF0">
      <w:pPr>
        <w:pStyle w:val="ListParagraph"/>
        <w:numPr>
          <w:ilvl w:val="0"/>
          <w:numId w:val="5"/>
        </w:numPr>
        <w:spacing w:line="240" w:lineRule="auto"/>
        <w:ind w:left="714" w:hanging="357"/>
        <w:rPr>
          <w:sz w:val="24"/>
          <w:szCs w:val="24"/>
          <w:lang w:eastAsia="en-US"/>
        </w:rPr>
      </w:pPr>
      <w:r>
        <w:rPr>
          <w:sz w:val="24"/>
          <w:szCs w:val="24"/>
          <w:lang w:eastAsia="en-US"/>
        </w:rPr>
        <w:lastRenderedPageBreak/>
        <w:t>Race Council Cymru</w:t>
      </w:r>
    </w:p>
    <w:p w14:paraId="09809E5C" w14:textId="0AF89F3D" w:rsidR="00851D7E" w:rsidRDefault="00851D7E" w:rsidP="00222DF0">
      <w:pPr>
        <w:pStyle w:val="ListParagraph"/>
        <w:numPr>
          <w:ilvl w:val="0"/>
          <w:numId w:val="5"/>
        </w:numPr>
        <w:spacing w:line="240" w:lineRule="auto"/>
        <w:ind w:left="714" w:hanging="357"/>
        <w:rPr>
          <w:sz w:val="24"/>
          <w:szCs w:val="24"/>
          <w:lang w:eastAsia="en-US"/>
        </w:rPr>
      </w:pPr>
      <w:r>
        <w:rPr>
          <w:sz w:val="24"/>
          <w:szCs w:val="24"/>
          <w:lang w:eastAsia="en-US"/>
        </w:rPr>
        <w:t>Race Equality First</w:t>
      </w:r>
    </w:p>
    <w:p w14:paraId="7E988E39" w14:textId="10146DCD" w:rsidR="00851D7E" w:rsidRDefault="00851D7E" w:rsidP="00222DF0">
      <w:pPr>
        <w:pStyle w:val="ListParagraph"/>
        <w:numPr>
          <w:ilvl w:val="0"/>
          <w:numId w:val="5"/>
        </w:numPr>
        <w:spacing w:line="240" w:lineRule="auto"/>
        <w:ind w:left="714" w:hanging="357"/>
        <w:rPr>
          <w:sz w:val="24"/>
          <w:szCs w:val="24"/>
          <w:lang w:eastAsia="en-US"/>
        </w:rPr>
      </w:pPr>
      <w:r>
        <w:rPr>
          <w:sz w:val="24"/>
          <w:szCs w:val="24"/>
          <w:lang w:eastAsia="en-US"/>
        </w:rPr>
        <w:t>Safer Wales</w:t>
      </w:r>
    </w:p>
    <w:p w14:paraId="7A553B46" w14:textId="178AC7FD" w:rsidR="00851D7E" w:rsidRDefault="00D765F0" w:rsidP="00222DF0">
      <w:pPr>
        <w:pStyle w:val="ListParagraph"/>
        <w:numPr>
          <w:ilvl w:val="0"/>
          <w:numId w:val="5"/>
        </w:numPr>
        <w:spacing w:line="240" w:lineRule="auto"/>
        <w:ind w:left="714" w:hanging="357"/>
        <w:rPr>
          <w:sz w:val="24"/>
          <w:szCs w:val="24"/>
          <w:lang w:eastAsia="en-US"/>
        </w:rPr>
      </w:pPr>
      <w:r>
        <w:rPr>
          <w:sz w:val="24"/>
          <w:szCs w:val="24"/>
          <w:lang w:eastAsia="en-US"/>
        </w:rPr>
        <w:t>Settled</w:t>
      </w:r>
    </w:p>
    <w:p w14:paraId="342278DE" w14:textId="55B8A889" w:rsidR="00D765F0" w:rsidRDefault="00D765F0" w:rsidP="00222DF0">
      <w:pPr>
        <w:pStyle w:val="ListParagraph"/>
        <w:numPr>
          <w:ilvl w:val="0"/>
          <w:numId w:val="5"/>
        </w:numPr>
        <w:spacing w:line="240" w:lineRule="auto"/>
        <w:ind w:left="714" w:hanging="357"/>
        <w:rPr>
          <w:sz w:val="24"/>
          <w:szCs w:val="24"/>
          <w:lang w:eastAsia="en-US"/>
        </w:rPr>
      </w:pPr>
      <w:r>
        <w:rPr>
          <w:sz w:val="24"/>
          <w:szCs w:val="24"/>
          <w:lang w:eastAsia="en-US"/>
        </w:rPr>
        <w:t>Splott Community Volunteers</w:t>
      </w:r>
    </w:p>
    <w:p w14:paraId="6391C425" w14:textId="7FB2A96E" w:rsidR="00D765F0" w:rsidRDefault="00D765F0" w:rsidP="00222DF0">
      <w:pPr>
        <w:pStyle w:val="ListParagraph"/>
        <w:numPr>
          <w:ilvl w:val="0"/>
          <w:numId w:val="5"/>
        </w:numPr>
        <w:spacing w:line="240" w:lineRule="auto"/>
        <w:ind w:left="714" w:hanging="357"/>
        <w:rPr>
          <w:sz w:val="24"/>
          <w:szCs w:val="24"/>
          <w:lang w:eastAsia="en-US"/>
        </w:rPr>
      </w:pPr>
      <w:r>
        <w:rPr>
          <w:sz w:val="24"/>
          <w:szCs w:val="24"/>
          <w:lang w:eastAsia="en-US"/>
        </w:rPr>
        <w:t>The Mentor Ring</w:t>
      </w:r>
    </w:p>
    <w:p w14:paraId="0948A36E" w14:textId="77777777" w:rsidR="00E067B0" w:rsidRPr="00BA50FD" w:rsidRDefault="00E067B0" w:rsidP="00E067B0">
      <w:pPr>
        <w:pStyle w:val="ListParagraph"/>
        <w:numPr>
          <w:ilvl w:val="0"/>
          <w:numId w:val="5"/>
        </w:numPr>
        <w:spacing w:line="240" w:lineRule="auto"/>
        <w:ind w:left="714" w:hanging="357"/>
        <w:rPr>
          <w:sz w:val="24"/>
          <w:szCs w:val="24"/>
          <w:lang w:eastAsia="en-US"/>
        </w:rPr>
      </w:pPr>
      <w:r w:rsidRPr="00BA50FD">
        <w:rPr>
          <w:sz w:val="24"/>
          <w:szCs w:val="24"/>
          <w:lang w:eastAsia="en-US"/>
        </w:rPr>
        <w:t>Trinity Centre</w:t>
      </w:r>
    </w:p>
    <w:p w14:paraId="168796A5" w14:textId="1767E8FD" w:rsidR="00D765F0" w:rsidRDefault="00D765F0" w:rsidP="00222DF0">
      <w:pPr>
        <w:pStyle w:val="ListParagraph"/>
        <w:numPr>
          <w:ilvl w:val="0"/>
          <w:numId w:val="5"/>
        </w:numPr>
        <w:spacing w:line="240" w:lineRule="auto"/>
        <w:ind w:left="714" w:hanging="357"/>
        <w:rPr>
          <w:sz w:val="24"/>
          <w:szCs w:val="24"/>
          <w:lang w:eastAsia="en-US"/>
        </w:rPr>
      </w:pPr>
      <w:r>
        <w:rPr>
          <w:sz w:val="24"/>
          <w:szCs w:val="24"/>
          <w:lang w:eastAsia="en-US"/>
        </w:rPr>
        <w:t>University of South Wales</w:t>
      </w:r>
    </w:p>
    <w:p w14:paraId="3005A8FD" w14:textId="3095FF80" w:rsidR="00D765F0" w:rsidRDefault="00D765F0" w:rsidP="00222DF0">
      <w:pPr>
        <w:pStyle w:val="ListParagraph"/>
        <w:numPr>
          <w:ilvl w:val="0"/>
          <w:numId w:val="5"/>
        </w:numPr>
        <w:spacing w:line="240" w:lineRule="auto"/>
        <w:ind w:left="714" w:hanging="357"/>
        <w:rPr>
          <w:sz w:val="24"/>
          <w:szCs w:val="24"/>
          <w:lang w:eastAsia="en-US"/>
        </w:rPr>
      </w:pPr>
      <w:r>
        <w:rPr>
          <w:sz w:val="24"/>
          <w:szCs w:val="24"/>
          <w:lang w:eastAsia="en-US"/>
        </w:rPr>
        <w:t>Wales Council for Voluntary Action</w:t>
      </w:r>
    </w:p>
    <w:p w14:paraId="5B485687" w14:textId="1EA77544" w:rsidR="00D765F0" w:rsidRDefault="00037506" w:rsidP="00222DF0">
      <w:pPr>
        <w:pStyle w:val="ListParagraph"/>
        <w:numPr>
          <w:ilvl w:val="0"/>
          <w:numId w:val="5"/>
        </w:numPr>
        <w:spacing w:line="240" w:lineRule="auto"/>
        <w:ind w:left="714" w:hanging="357"/>
        <w:rPr>
          <w:sz w:val="24"/>
          <w:szCs w:val="24"/>
          <w:lang w:eastAsia="en-US"/>
        </w:rPr>
      </w:pPr>
      <w:r>
        <w:rPr>
          <w:sz w:val="24"/>
          <w:szCs w:val="24"/>
          <w:lang w:eastAsia="en-US"/>
        </w:rPr>
        <w:t>Wates Construction</w:t>
      </w:r>
    </w:p>
    <w:p w14:paraId="7D96C201" w14:textId="0DED26F8" w:rsidR="00037506" w:rsidRDefault="00037506" w:rsidP="00222DF0">
      <w:pPr>
        <w:pStyle w:val="ListParagraph"/>
        <w:numPr>
          <w:ilvl w:val="0"/>
          <w:numId w:val="5"/>
        </w:numPr>
        <w:spacing w:line="240" w:lineRule="auto"/>
        <w:ind w:left="714" w:hanging="357"/>
        <w:rPr>
          <w:sz w:val="24"/>
          <w:szCs w:val="24"/>
          <w:lang w:eastAsia="en-US"/>
        </w:rPr>
      </w:pPr>
      <w:r>
        <w:rPr>
          <w:sz w:val="24"/>
          <w:szCs w:val="24"/>
          <w:lang w:eastAsia="en-US"/>
        </w:rPr>
        <w:t>Welsh Refugee Council</w:t>
      </w:r>
    </w:p>
    <w:p w14:paraId="4400B2AC" w14:textId="4D9D06E3" w:rsidR="00037506" w:rsidRPr="00BA50FD" w:rsidRDefault="00037506" w:rsidP="00222DF0">
      <w:pPr>
        <w:pStyle w:val="ListParagraph"/>
        <w:numPr>
          <w:ilvl w:val="0"/>
          <w:numId w:val="5"/>
        </w:numPr>
        <w:spacing w:line="240" w:lineRule="auto"/>
        <w:ind w:left="714" w:hanging="357"/>
        <w:rPr>
          <w:sz w:val="24"/>
          <w:szCs w:val="24"/>
          <w:lang w:eastAsia="en-US"/>
        </w:rPr>
      </w:pPr>
      <w:r>
        <w:rPr>
          <w:sz w:val="24"/>
          <w:szCs w:val="24"/>
          <w:lang w:eastAsia="en-US"/>
        </w:rPr>
        <w:t>Women Connect First</w:t>
      </w:r>
    </w:p>
    <w:p w14:paraId="49DB1951" w14:textId="77777777" w:rsidR="00222DF0" w:rsidRPr="00BA50FD" w:rsidRDefault="00222DF0" w:rsidP="00222DF0">
      <w:pPr>
        <w:pStyle w:val="ListParagraph"/>
        <w:spacing w:line="240" w:lineRule="auto"/>
        <w:ind w:left="714"/>
        <w:rPr>
          <w:sz w:val="24"/>
          <w:szCs w:val="24"/>
          <w:lang w:eastAsia="en-US"/>
        </w:rPr>
      </w:pPr>
    </w:p>
    <w:p w14:paraId="756703CD"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Local councillors, particularly those in areas with historically low response</w:t>
      </w:r>
    </w:p>
    <w:p w14:paraId="0C09C557"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Community Councils</w:t>
      </w:r>
    </w:p>
    <w:p w14:paraId="6DE44370"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C3SC</w:t>
      </w:r>
    </w:p>
    <w:p w14:paraId="68FC1FAA"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sz w:val="24"/>
          <w:szCs w:val="24"/>
          <w:lang w:eastAsia="en-US"/>
        </w:rPr>
        <w:t>Public Health Wales</w:t>
      </w:r>
    </w:p>
    <w:p w14:paraId="2B579FE4"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sz w:val="24"/>
          <w:szCs w:val="24"/>
          <w:lang w:eastAsia="en-US"/>
        </w:rPr>
        <w:t>Schools via Education &amp; Lifelong Learning</w:t>
      </w:r>
    </w:p>
    <w:p w14:paraId="5B9DAD37"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Youth Council</w:t>
      </w:r>
    </w:p>
    <w:p w14:paraId="4B0B0A72"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PSB Members</w:t>
      </w:r>
    </w:p>
    <w:p w14:paraId="019C8DBC"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Tenants Website</w:t>
      </w:r>
    </w:p>
    <w:p w14:paraId="6DF6225C"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Partnership Team (to pass to Faith Groups, PCC, Disability groups including the Cardiff People First, Cardiff Institute for the Blind, Guide Dogs Cymru, RNIB and Diverse Cymru)</w:t>
      </w:r>
    </w:p>
    <w:p w14:paraId="1691250D"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Members</w:t>
      </w:r>
    </w:p>
    <w:p w14:paraId="59472BE1"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Cardiff Council website (Home page and pop-ups on other pages receiving high traffic)</w:t>
      </w:r>
    </w:p>
    <w:p w14:paraId="1A6B2D82"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Ask Cardiff Live Consultations Page</w:t>
      </w:r>
    </w:p>
    <w:p w14:paraId="1CBD94BE"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Staff Intranet</w:t>
      </w:r>
    </w:p>
    <w:p w14:paraId="2FFFFF90"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DigiGov</w:t>
      </w:r>
    </w:p>
    <w:p w14:paraId="0AFBF62E" w14:textId="77777777" w:rsidR="00222DF0" w:rsidRPr="00BA50FD" w:rsidRDefault="00222DF0" w:rsidP="00222DF0">
      <w:pPr>
        <w:pStyle w:val="ListParagraph"/>
        <w:numPr>
          <w:ilvl w:val="0"/>
          <w:numId w:val="5"/>
        </w:numPr>
        <w:spacing w:line="240" w:lineRule="auto"/>
        <w:ind w:left="714" w:hanging="357"/>
        <w:rPr>
          <w:sz w:val="24"/>
          <w:szCs w:val="24"/>
          <w:lang w:eastAsia="en-US"/>
        </w:rPr>
      </w:pPr>
      <w:r w:rsidRPr="00BA50FD">
        <w:rPr>
          <w:rFonts w:ascii="Calibri" w:eastAsia="Times New Roman" w:hAnsi="Calibri" w:cs="Calibri"/>
          <w:color w:val="000000"/>
          <w:sz w:val="24"/>
          <w:szCs w:val="24"/>
          <w:lang w:eastAsia="en-GB"/>
        </w:rPr>
        <w:t>Email to all staff from Staff Information</w:t>
      </w:r>
    </w:p>
    <w:p w14:paraId="7F200565" w14:textId="77777777" w:rsidR="00222DF0" w:rsidRPr="00BA50FD" w:rsidRDefault="00222DF0" w:rsidP="00222DF0">
      <w:pPr>
        <w:spacing w:after="0"/>
        <w:rPr>
          <w:b/>
          <w:lang w:eastAsia="en-US"/>
        </w:rPr>
      </w:pPr>
      <w:r w:rsidRPr="00BA50FD">
        <w:rPr>
          <w:b/>
          <w:lang w:eastAsia="en-US"/>
        </w:rPr>
        <w:t>Social Media Presence</w:t>
      </w:r>
    </w:p>
    <w:p w14:paraId="0A7BE6DC"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Cardiff Council’s corporate accounts on Facebook, Twitter and Instagram</w:t>
      </w:r>
    </w:p>
    <w:p w14:paraId="4E544071"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Caerau (Cardiff) Residents</w:t>
      </w:r>
    </w:p>
    <w:p w14:paraId="11390393"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Caerau and Ely MATTERS</w:t>
      </w:r>
    </w:p>
    <w:p w14:paraId="534ACDAE"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Residents of Canton &amp; Riverside, Cardiff</w:t>
      </w:r>
    </w:p>
    <w:p w14:paraId="77C17DA6"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Victoria Park Matters</w:t>
      </w:r>
    </w:p>
    <w:p w14:paraId="54FE49A8"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Connect Cathays</w:t>
      </w:r>
    </w:p>
    <w:p w14:paraId="3A5C91B7"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Keep Cathays Tidy</w:t>
      </w:r>
    </w:p>
    <w:p w14:paraId="0C4EF19A"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Creigiau</w:t>
      </w:r>
      <w:proofErr w:type="spellEnd"/>
      <w:r w:rsidRPr="00BA50FD">
        <w:rPr>
          <w:rFonts w:ascii="Calibri" w:eastAsia="Times New Roman" w:hAnsi="Calibri" w:cs="Calibri"/>
          <w:color w:val="000000"/>
          <w:sz w:val="24"/>
          <w:szCs w:val="24"/>
          <w:lang w:eastAsia="en-GB"/>
        </w:rPr>
        <w:t xml:space="preserve"> Hub</w:t>
      </w:r>
    </w:p>
    <w:p w14:paraId="4B97456F"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Fairwater Community Group</w:t>
      </w:r>
    </w:p>
    <w:p w14:paraId="054F9EC6"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Gabalfa/Llandaff - Community Page</w:t>
      </w:r>
    </w:p>
    <w:p w14:paraId="5A8AD789"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Gwaelod</w:t>
      </w:r>
      <w:proofErr w:type="spellEnd"/>
      <w:r w:rsidRPr="00BA50FD">
        <w:rPr>
          <w:rFonts w:ascii="Calibri" w:eastAsia="Times New Roman" w:hAnsi="Calibri" w:cs="Calibri"/>
          <w:color w:val="000000"/>
          <w:sz w:val="24"/>
          <w:szCs w:val="24"/>
          <w:lang w:eastAsia="en-GB"/>
        </w:rPr>
        <w:t xml:space="preserve"> y Garth villagers</w:t>
      </w:r>
    </w:p>
    <w:p w14:paraId="1B7B9929"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Heath &amp; Birchgrove (Cardiff) Community Information Group</w:t>
      </w:r>
    </w:p>
    <w:p w14:paraId="6FAF6D11"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Llandaff North &amp; Whitchurch Daily Life Cardiff</w:t>
      </w:r>
    </w:p>
    <w:p w14:paraId="37F827B4"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Llanishen</w:t>
      </w:r>
      <w:proofErr w:type="spellEnd"/>
      <w:r w:rsidRPr="00BA50FD">
        <w:rPr>
          <w:rFonts w:ascii="Calibri" w:eastAsia="Times New Roman" w:hAnsi="Calibri" w:cs="Calibri"/>
          <w:color w:val="000000"/>
          <w:sz w:val="24"/>
          <w:szCs w:val="24"/>
          <w:lang w:eastAsia="en-GB"/>
        </w:rPr>
        <w:t xml:space="preserve"> and Thornhill Community Page</w:t>
      </w:r>
    </w:p>
    <w:p w14:paraId="4617E80D"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lastRenderedPageBreak/>
        <w:t>Llanishen</w:t>
      </w:r>
      <w:proofErr w:type="spellEnd"/>
      <w:r w:rsidRPr="00BA50FD">
        <w:rPr>
          <w:rFonts w:ascii="Calibri" w:eastAsia="Times New Roman" w:hAnsi="Calibri" w:cs="Calibri"/>
          <w:color w:val="000000"/>
          <w:sz w:val="24"/>
          <w:szCs w:val="24"/>
          <w:lang w:eastAsia="en-GB"/>
        </w:rPr>
        <w:t xml:space="preserve"> Residents' Group</w:t>
      </w:r>
    </w:p>
    <w:p w14:paraId="1E2E1563"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Llanishen</w:t>
      </w:r>
      <w:proofErr w:type="spellEnd"/>
      <w:r w:rsidRPr="00BA50FD">
        <w:rPr>
          <w:rFonts w:ascii="Calibri" w:eastAsia="Times New Roman" w:hAnsi="Calibri" w:cs="Calibri"/>
          <w:color w:val="000000"/>
          <w:sz w:val="24"/>
          <w:szCs w:val="24"/>
          <w:lang w:eastAsia="en-GB"/>
        </w:rPr>
        <w:t xml:space="preserve"> &amp; Rhiwbina Past And Present</w:t>
      </w:r>
    </w:p>
    <w:p w14:paraId="68F7488F"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 xml:space="preserve">I love </w:t>
      </w:r>
      <w:proofErr w:type="spellStart"/>
      <w:r w:rsidRPr="00BA50FD">
        <w:rPr>
          <w:rFonts w:ascii="Calibri" w:eastAsia="Times New Roman" w:hAnsi="Calibri" w:cs="Calibri"/>
          <w:color w:val="000000"/>
          <w:sz w:val="24"/>
          <w:szCs w:val="24"/>
          <w:lang w:eastAsia="en-GB"/>
        </w:rPr>
        <w:t>Llanishen</w:t>
      </w:r>
      <w:proofErr w:type="spellEnd"/>
      <w:r w:rsidRPr="00BA50FD">
        <w:rPr>
          <w:rFonts w:ascii="Calibri" w:eastAsia="Times New Roman" w:hAnsi="Calibri" w:cs="Calibri"/>
          <w:color w:val="000000"/>
          <w:sz w:val="24"/>
          <w:szCs w:val="24"/>
          <w:lang w:eastAsia="en-GB"/>
        </w:rPr>
        <w:t xml:space="preserve"> and north Cardiff</w:t>
      </w:r>
    </w:p>
    <w:p w14:paraId="71A78EBB"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Llanishen</w:t>
      </w:r>
      <w:proofErr w:type="spellEnd"/>
      <w:r w:rsidRPr="00BA50FD">
        <w:rPr>
          <w:rFonts w:ascii="Calibri" w:eastAsia="Times New Roman" w:hAnsi="Calibri" w:cs="Calibri"/>
          <w:color w:val="000000"/>
          <w:sz w:val="24"/>
          <w:szCs w:val="24"/>
          <w:lang w:eastAsia="en-GB"/>
        </w:rPr>
        <w:t xml:space="preserve"> Parks Group</w:t>
      </w:r>
    </w:p>
    <w:p w14:paraId="441B94A5"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Llanrumney</w:t>
      </w:r>
      <w:proofErr w:type="spellEnd"/>
      <w:r w:rsidRPr="00BA50FD">
        <w:rPr>
          <w:rFonts w:ascii="Calibri" w:eastAsia="Times New Roman" w:hAnsi="Calibri" w:cs="Calibri"/>
          <w:color w:val="000000"/>
          <w:sz w:val="24"/>
          <w:szCs w:val="24"/>
          <w:lang w:eastAsia="en-GB"/>
        </w:rPr>
        <w:t xml:space="preserve"> News</w:t>
      </w:r>
    </w:p>
    <w:p w14:paraId="71224964"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Pentyrch Community Group</w:t>
      </w:r>
    </w:p>
    <w:p w14:paraId="4B667E29"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 xml:space="preserve">Friends of Roath Brook. Protecting </w:t>
      </w:r>
      <w:proofErr w:type="spellStart"/>
      <w:r w:rsidRPr="00BA50FD">
        <w:rPr>
          <w:rFonts w:ascii="Calibri" w:eastAsia="Times New Roman" w:hAnsi="Calibri" w:cs="Calibri"/>
          <w:color w:val="000000"/>
          <w:sz w:val="24"/>
          <w:szCs w:val="24"/>
          <w:lang w:eastAsia="en-GB"/>
        </w:rPr>
        <w:t>Penylan's</w:t>
      </w:r>
      <w:proofErr w:type="spellEnd"/>
      <w:r w:rsidRPr="00BA50FD">
        <w:rPr>
          <w:rFonts w:ascii="Calibri" w:eastAsia="Times New Roman" w:hAnsi="Calibri" w:cs="Calibri"/>
          <w:color w:val="000000"/>
          <w:sz w:val="24"/>
          <w:szCs w:val="24"/>
          <w:lang w:eastAsia="en-GB"/>
        </w:rPr>
        <w:t xml:space="preserve"> parks</w:t>
      </w:r>
    </w:p>
    <w:p w14:paraId="3602B60C"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Pengam</w:t>
      </w:r>
      <w:proofErr w:type="spellEnd"/>
      <w:r w:rsidRPr="00BA50FD">
        <w:rPr>
          <w:rFonts w:ascii="Calibri" w:eastAsia="Times New Roman" w:hAnsi="Calibri" w:cs="Calibri"/>
          <w:color w:val="000000"/>
          <w:sz w:val="24"/>
          <w:szCs w:val="24"/>
          <w:lang w:eastAsia="en-GB"/>
        </w:rPr>
        <w:t xml:space="preserve"> Green residents</w:t>
      </w:r>
    </w:p>
    <w:p w14:paraId="210ECB52"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Rhiwbina Community News</w:t>
      </w:r>
    </w:p>
    <w:p w14:paraId="4F9ABDEA"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Roath Living Streets Group</w:t>
      </w:r>
    </w:p>
    <w:p w14:paraId="7E748B87"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Rumney Community</w:t>
      </w:r>
    </w:p>
    <w:p w14:paraId="5819ABDC"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Rumney and Cardiff East News</w:t>
      </w:r>
    </w:p>
    <w:p w14:paraId="6BE2ED76"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Rumney News</w:t>
      </w:r>
    </w:p>
    <w:p w14:paraId="7BBCC033"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People of Splott</w:t>
      </w:r>
    </w:p>
    <w:p w14:paraId="132659F1"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Westfield Park Residents, St Fagans Cardiff</w:t>
      </w:r>
    </w:p>
    <w:p w14:paraId="41553E4E"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St Mellons News And Info</w:t>
      </w:r>
    </w:p>
    <w:p w14:paraId="7E44024F"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Trowbridge, Cardiff News and Events</w:t>
      </w:r>
    </w:p>
    <w:p w14:paraId="121997F3"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MyWhitchurch</w:t>
      </w:r>
      <w:proofErr w:type="spellEnd"/>
    </w:p>
    <w:p w14:paraId="7AE6F381"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Friends of Whitchurch Library Park</w:t>
      </w:r>
    </w:p>
    <w:p w14:paraId="09189ED7"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Tongwynlais</w:t>
      </w:r>
      <w:proofErr w:type="spellEnd"/>
      <w:r w:rsidRPr="00BA50FD">
        <w:rPr>
          <w:rFonts w:ascii="Calibri" w:eastAsia="Times New Roman" w:hAnsi="Calibri" w:cs="Calibri"/>
          <w:color w:val="000000"/>
          <w:sz w:val="24"/>
          <w:szCs w:val="24"/>
          <w:lang w:eastAsia="en-GB"/>
        </w:rPr>
        <w:t xml:space="preserve"> Village</w:t>
      </w:r>
    </w:p>
    <w:p w14:paraId="10926511" w14:textId="77777777" w:rsidR="00222DF0" w:rsidRPr="00BA50FD" w:rsidRDefault="00222DF0" w:rsidP="00222DF0">
      <w:pPr>
        <w:pStyle w:val="ListParagraph"/>
        <w:rPr>
          <w:sz w:val="12"/>
          <w:lang w:eastAsia="en-US"/>
        </w:rPr>
      </w:pPr>
    </w:p>
    <w:p w14:paraId="5B3BF12D" w14:textId="77777777" w:rsidR="00222DF0" w:rsidRPr="00BA50FD" w:rsidRDefault="00222DF0" w:rsidP="00222DF0">
      <w:pPr>
        <w:pStyle w:val="ListParagraph"/>
        <w:rPr>
          <w:sz w:val="12"/>
          <w:lang w:eastAsia="en-US"/>
        </w:rPr>
      </w:pPr>
    </w:p>
    <w:p w14:paraId="25A02770"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Cardiff Dog Action Group</w:t>
      </w:r>
    </w:p>
    <w:p w14:paraId="0C15B03C"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Cardiff West Issues Group</w:t>
      </w:r>
    </w:p>
    <w:p w14:paraId="37169848"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Developing Cardiff</w:t>
      </w:r>
    </w:p>
    <w:p w14:paraId="78DCDB9E"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Gwaelod</w:t>
      </w:r>
      <w:proofErr w:type="spellEnd"/>
      <w:r w:rsidRPr="00BA50FD">
        <w:rPr>
          <w:rFonts w:ascii="Calibri" w:eastAsia="Times New Roman" w:hAnsi="Calibri" w:cs="Calibri"/>
          <w:color w:val="000000"/>
          <w:sz w:val="24"/>
          <w:szCs w:val="24"/>
          <w:lang w:eastAsia="en-GB"/>
        </w:rPr>
        <w:t xml:space="preserve"> y Garth Villagers</w:t>
      </w:r>
    </w:p>
    <w:p w14:paraId="4BE237F4"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proofErr w:type="spellStart"/>
      <w:r w:rsidRPr="00BA50FD">
        <w:rPr>
          <w:rFonts w:ascii="Calibri" w:eastAsia="Times New Roman" w:hAnsi="Calibri" w:cs="Calibri"/>
          <w:color w:val="000000"/>
          <w:sz w:val="24"/>
          <w:szCs w:val="24"/>
          <w:lang w:eastAsia="en-GB"/>
        </w:rPr>
        <w:t>Creigiau</w:t>
      </w:r>
      <w:proofErr w:type="spellEnd"/>
      <w:r w:rsidRPr="00BA50FD">
        <w:rPr>
          <w:rFonts w:ascii="Calibri" w:eastAsia="Times New Roman" w:hAnsi="Calibri" w:cs="Calibri"/>
          <w:color w:val="000000"/>
          <w:sz w:val="24"/>
          <w:szCs w:val="24"/>
          <w:lang w:eastAsia="en-GB"/>
        </w:rPr>
        <w:t xml:space="preserve"> Hub</w:t>
      </w:r>
    </w:p>
    <w:p w14:paraId="408979B6"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 xml:space="preserve">Pentyrch &amp; </w:t>
      </w:r>
      <w:proofErr w:type="spellStart"/>
      <w:r w:rsidRPr="00BA50FD">
        <w:rPr>
          <w:rFonts w:ascii="Calibri" w:eastAsia="Times New Roman" w:hAnsi="Calibri" w:cs="Calibri"/>
          <w:color w:val="000000"/>
          <w:sz w:val="24"/>
          <w:szCs w:val="24"/>
          <w:lang w:eastAsia="en-GB"/>
        </w:rPr>
        <w:t>Creigiau</w:t>
      </w:r>
      <w:proofErr w:type="spellEnd"/>
      <w:r w:rsidRPr="00BA50FD">
        <w:rPr>
          <w:rFonts w:ascii="Calibri" w:eastAsia="Times New Roman" w:hAnsi="Calibri" w:cs="Calibri"/>
          <w:color w:val="000000"/>
          <w:sz w:val="24"/>
          <w:szCs w:val="24"/>
          <w:lang w:eastAsia="en-GB"/>
        </w:rPr>
        <w:t xml:space="preserve"> Hub</w:t>
      </w:r>
    </w:p>
    <w:p w14:paraId="750F0E6F"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Pentyrch Community Group</w:t>
      </w:r>
    </w:p>
    <w:p w14:paraId="5DA9B7ED" w14:textId="77777777" w:rsidR="00222DF0" w:rsidRPr="00BA50FD" w:rsidRDefault="00222DF0" w:rsidP="00222DF0">
      <w:pPr>
        <w:pStyle w:val="ListParagraph"/>
        <w:numPr>
          <w:ilvl w:val="0"/>
          <w:numId w:val="5"/>
        </w:numPr>
        <w:spacing w:line="240" w:lineRule="auto"/>
        <w:ind w:left="714" w:hanging="357"/>
        <w:rPr>
          <w:rFonts w:ascii="Calibri" w:eastAsia="Times New Roman" w:hAnsi="Calibri" w:cs="Calibri"/>
          <w:color w:val="000000"/>
          <w:sz w:val="24"/>
          <w:szCs w:val="24"/>
          <w:lang w:eastAsia="en-GB"/>
        </w:rPr>
      </w:pPr>
      <w:r w:rsidRPr="00BA50FD">
        <w:rPr>
          <w:rFonts w:ascii="Calibri" w:eastAsia="Times New Roman" w:hAnsi="Calibri" w:cs="Calibri"/>
          <w:color w:val="000000"/>
          <w:sz w:val="24"/>
          <w:szCs w:val="24"/>
          <w:lang w:eastAsia="en-GB"/>
        </w:rPr>
        <w:t>Pentyrch Community Council FB Page</w:t>
      </w:r>
    </w:p>
    <w:p w14:paraId="42F4A809" w14:textId="77777777" w:rsidR="00DB4618" w:rsidRDefault="00DB4618" w:rsidP="00B6245C">
      <w:pPr>
        <w:spacing w:after="0"/>
        <w:rPr>
          <w:sz w:val="24"/>
          <w:szCs w:val="24"/>
        </w:rPr>
      </w:pPr>
    </w:p>
    <w:p w14:paraId="2492C8AF" w14:textId="77777777" w:rsidR="00C84F4B" w:rsidRDefault="00C84F4B">
      <w:pPr>
        <w:spacing w:after="160" w:line="259" w:lineRule="auto"/>
        <w:rPr>
          <w:rFonts w:asciiTheme="majorHAnsi" w:eastAsiaTheme="majorEastAsia" w:hAnsiTheme="majorHAnsi" w:cstheme="majorBidi"/>
          <w:color w:val="2F5496" w:themeColor="accent1" w:themeShade="BF"/>
          <w:sz w:val="32"/>
          <w:szCs w:val="24"/>
        </w:rPr>
      </w:pPr>
      <w:bookmarkStart w:id="115" w:name="_24"/>
      <w:bookmarkEnd w:id="115"/>
      <w:r>
        <w:br w:type="page"/>
      </w:r>
    </w:p>
    <w:p w14:paraId="448BCB51" w14:textId="3B9A2BE5" w:rsidR="006F0EB1" w:rsidRPr="00872E67" w:rsidRDefault="00E12225" w:rsidP="004F00ED">
      <w:pPr>
        <w:pStyle w:val="Heading3"/>
      </w:pPr>
      <w:bookmarkStart w:id="116" w:name="_Map_of_the"/>
      <w:bookmarkStart w:id="117" w:name="_Toc197967232"/>
      <w:bookmarkEnd w:id="116"/>
      <w:r>
        <w:lastRenderedPageBreak/>
        <w:t>Map of the Southern Arc</w:t>
      </w:r>
      <w:bookmarkEnd w:id="117"/>
    </w:p>
    <w:p w14:paraId="4203BB97" w14:textId="188D495E" w:rsidR="006F0EB1" w:rsidRPr="00A13530" w:rsidRDefault="006F0EB1" w:rsidP="006F0EB1">
      <w:pPr>
        <w:rPr>
          <w:i/>
          <w:iCs/>
          <w:color w:val="7030A0"/>
          <w:sz w:val="24"/>
          <w:szCs w:val="24"/>
        </w:rPr>
      </w:pPr>
      <w:hyperlink w:anchor="Appendix27" w:history="1">
        <w:r w:rsidRPr="00FD0EF8">
          <w:rPr>
            <w:rStyle w:val="Hyperlink"/>
            <w:i/>
            <w:iCs/>
            <w:sz w:val="24"/>
            <w:szCs w:val="24"/>
          </w:rPr>
          <w:t>Click here to return to the main report</w:t>
        </w:r>
      </w:hyperlink>
    </w:p>
    <w:p w14:paraId="24406F8A" w14:textId="77777777" w:rsidR="006F0EB1" w:rsidRPr="00BA3265" w:rsidRDefault="006F0EB1" w:rsidP="006F0EB1">
      <w:pPr>
        <w:spacing w:after="0"/>
        <w:rPr>
          <w:sz w:val="24"/>
          <w:szCs w:val="24"/>
        </w:rPr>
      </w:pPr>
    </w:p>
    <w:p w14:paraId="538F891C" w14:textId="35642352" w:rsidR="00872E67" w:rsidRDefault="00D3328D" w:rsidP="00B6245C">
      <w:pPr>
        <w:spacing w:after="0"/>
        <w:rPr>
          <w:sz w:val="24"/>
          <w:szCs w:val="24"/>
        </w:rPr>
      </w:pPr>
      <w:r>
        <w:rPr>
          <w:noProof/>
        </w:rPr>
        <w:drawing>
          <wp:inline distT="0" distB="0" distL="0" distR="0" wp14:anchorId="5DABE09F" wp14:editId="51FACBF6">
            <wp:extent cx="5731510" cy="4046220"/>
            <wp:effectExtent l="0" t="0" r="2540" b="0"/>
            <wp:docPr id="152" name="Picture 205"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5" descr="Map&#10;&#10;Description automatically generated"/>
                    <pic:cNvPicPr>
                      <a:picLocks noChangeAspect="1" noChangeArrowheads="1"/>
                    </pic:cNvPicPr>
                  </pic:nvPicPr>
                  <pic:blipFill>
                    <a:blip r:embed="rId172">
                      <a:extLst>
                        <a:ext uri="{28A0092B-C50C-407E-A947-70E740481C1C}">
                          <a14:useLocalDpi xmlns:a14="http://schemas.microsoft.com/office/drawing/2010/main" val="0"/>
                        </a:ext>
                      </a:extLst>
                    </a:blip>
                    <a:srcRect/>
                    <a:stretch>
                      <a:fillRect/>
                    </a:stretch>
                  </pic:blipFill>
                  <pic:spPr bwMode="auto">
                    <a:xfrm>
                      <a:off x="0" y="0"/>
                      <a:ext cx="5731510" cy="4046220"/>
                    </a:xfrm>
                    <a:prstGeom prst="rect">
                      <a:avLst/>
                    </a:prstGeom>
                    <a:noFill/>
                    <a:ln>
                      <a:noFill/>
                    </a:ln>
                  </pic:spPr>
                </pic:pic>
              </a:graphicData>
            </a:graphic>
          </wp:inline>
        </w:drawing>
      </w:r>
    </w:p>
    <w:sectPr w:rsidR="00872E67" w:rsidSect="00D81ED4">
      <w:footerReference w:type="default" r:id="rId173"/>
      <w:pgSz w:w="11906" w:h="16838"/>
      <w:pgMar w:top="1440" w:right="1440" w:bottom="1440" w:left="1440" w:header="708" w:footer="32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9D3E34" w14:textId="77777777" w:rsidR="006954B4" w:rsidRDefault="006954B4" w:rsidP="002829D1">
      <w:pPr>
        <w:spacing w:after="0" w:line="240" w:lineRule="auto"/>
      </w:pPr>
      <w:r>
        <w:separator/>
      </w:r>
    </w:p>
  </w:endnote>
  <w:endnote w:type="continuationSeparator" w:id="0">
    <w:p w14:paraId="4D2ADA62" w14:textId="77777777" w:rsidR="006954B4" w:rsidRDefault="006954B4" w:rsidP="002829D1">
      <w:pPr>
        <w:spacing w:after="0" w:line="240" w:lineRule="auto"/>
      </w:pPr>
      <w:r>
        <w:continuationSeparator/>
      </w:r>
    </w:p>
  </w:endnote>
  <w:endnote w:type="continuationNotice" w:id="1">
    <w:p w14:paraId="67EF4809" w14:textId="77777777" w:rsidR="006954B4" w:rsidRDefault="006954B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Mincho">
    <w:altName w:val="游明朝"/>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Symbol">
    <w:panose1 w:val="020B0502040204020203"/>
    <w:charset w:val="00"/>
    <w:family w:val="swiss"/>
    <w:pitch w:val="variable"/>
    <w:sig w:usb0="800001E3" w:usb1="1200FFEF" w:usb2="00040000" w:usb3="00000000" w:csb0="00000001" w:csb1="00000000"/>
  </w:font>
  <w:font w:name="Segoe UI">
    <w:panose1 w:val="020B0502040204020203"/>
    <w:charset w:val="00"/>
    <w:family w:val="swiss"/>
    <w:pitch w:val="variable"/>
    <w:sig w:usb0="E4002EFF" w:usb1="C000E47F" w:usb2="00000009" w:usb3="00000000" w:csb0="000001FF" w:csb1="00000000"/>
  </w:font>
  <w:font w:name="Calibri-Bold">
    <w:altName w:val="Calibri"/>
    <w:panose1 w:val="00000000000000000000"/>
    <w:charset w:val="00"/>
    <w:family w:val="roman"/>
    <w:notTrueType/>
    <w:pitch w:val="default"/>
    <w:sig w:usb0="00000003" w:usb1="00000000" w:usb2="00000000" w:usb3="00000000" w:csb0="00000001" w:csb1="00000000"/>
  </w:font>
  <w:font w:name="Aptos Narrow">
    <w:charset w:val="00"/>
    <w:family w:val="swiss"/>
    <w:pitch w:val="variable"/>
    <w:sig w:usb0="20000287" w:usb1="00000003" w:usb2="00000000" w:usb3="00000000" w:csb0="0000019F" w:csb1="00000000"/>
  </w:font>
  <w:font w:name="Segoe UI Emoji">
    <w:panose1 w:val="020B0502040204020203"/>
    <w:charset w:val="00"/>
    <w:family w:val="swiss"/>
    <w:pitch w:val="variable"/>
    <w:sig w:usb0="00000003" w:usb1="02000000" w:usb2="08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696228" w14:textId="22F41C8A" w:rsidR="002829D1" w:rsidRDefault="0089288F" w:rsidP="007A3AFE">
    <w:pPr>
      <w:pStyle w:val="Footer"/>
      <w:ind w:left="142"/>
    </w:pPr>
    <w:r>
      <w:rPr>
        <w:noProof/>
      </w:rPr>
      <mc:AlternateContent>
        <mc:Choice Requires="wps">
          <w:drawing>
            <wp:anchor distT="0" distB="0" distL="114300" distR="114300" simplePos="0" relativeHeight="251658245" behindDoc="0" locked="0" layoutInCell="1" allowOverlap="1" wp14:anchorId="4CF50D74" wp14:editId="57B702D2">
              <wp:simplePos x="0" y="0"/>
              <wp:positionH relativeFrom="column">
                <wp:posOffset>156845</wp:posOffset>
              </wp:positionH>
              <wp:positionV relativeFrom="paragraph">
                <wp:posOffset>9971405</wp:posOffset>
              </wp:positionV>
              <wp:extent cx="7828280" cy="7620"/>
              <wp:effectExtent l="0" t="0" r="1270" b="11430"/>
              <wp:wrapNone/>
              <wp:docPr id="157491315" name="Straight Arrow Connector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type w14:anchorId="4074D17A" id="_x0000_t32" coordsize="21600,21600" o:spt="32" o:oned="t" path="m,l21600,21600e" filled="f">
              <v:path arrowok="t" fillok="f" o:connecttype="none"/>
              <o:lock v:ext="edit" shapetype="t"/>
            </v:shapetype>
            <v:shape id="Straight Arrow Connector 7" o:spid="_x0000_s1026" type="#_x0000_t32" style="position:absolute;margin-left:12.35pt;margin-top:785.15pt;width:616.4pt;height:.6pt;flip:y;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C5lx8W4gAAAA0BAAAPAAAA&#10;ZHJzL2Rvd25yZXYueG1sTI/LTsMwEEX3SPyDNZXYVNRpwE0V4lSAhFSx60OIpRtPk7TxONhuG/4e&#10;lw0s587RnTPFYjAdO6PzrSUJ00kCDKmyuqVawnbzdj8H5oMirTpLKOEbPSzK25tC5dpeaIXndahZ&#10;LCGfKwlNCH3Oua8aNMpPbI8Ud3vrjApxdDXXTl1iuel4miQzblRL8UKjenxtsDquT0aCnonlx/xd&#10;H6h9cePxvloev1afUt6NhucnYAGH8AfDVT+qQxmddvZE2rNOQvqYRTLmIksegF2JVGQC2O43mwrg&#10;ZcH/f1H+AAAA//8DAFBLAQItABQABgAIAAAAIQC2gziS/gAAAOEBAAATAAAAAAAAAAAAAAAAAAAA&#10;AABbQ29udGVudF9UeXBlc10ueG1sUEsBAi0AFAAGAAgAAAAhADj9If/WAAAAlAEAAAsAAAAAAAAA&#10;AAAAAAAALwEAAF9yZWxzLy5yZWxzUEsBAi0AFAAGAAgAAAAhAPMWMxLDAQAAYwMAAA4AAAAAAAAA&#10;AAAAAAAALgIAAGRycy9lMm9Eb2MueG1sUEsBAi0AFAAGAAgAAAAhALmXHxbiAAAADQEAAA8AAAAA&#10;AAAAAAAAAAAAHQQAAGRycy9kb3ducmV2LnhtbFBLBQYAAAAABAAEAPMAAAAsBQAAAAA=&#10;" strokecolor="#099"/>
          </w:pict>
        </mc:Fallback>
      </mc:AlternateContent>
    </w:r>
    <w:r>
      <w:rPr>
        <w:noProof/>
      </w:rPr>
      <mc:AlternateContent>
        <mc:Choice Requires="wps">
          <w:drawing>
            <wp:anchor distT="0" distB="0" distL="114300" distR="114300" simplePos="0" relativeHeight="251658243" behindDoc="0" locked="0" layoutInCell="1" allowOverlap="1" wp14:anchorId="529B72C4" wp14:editId="66B672DF">
              <wp:simplePos x="0" y="0"/>
              <wp:positionH relativeFrom="column">
                <wp:posOffset>-749935</wp:posOffset>
              </wp:positionH>
              <wp:positionV relativeFrom="paragraph">
                <wp:posOffset>-130810</wp:posOffset>
              </wp:positionV>
              <wp:extent cx="7828280" cy="7620"/>
              <wp:effectExtent l="0" t="0" r="1270" b="11430"/>
              <wp:wrapNone/>
              <wp:docPr id="788230095" name="Straight Arrow Connector 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027F7B79" id="Straight Arrow Connector 6" o:spid="_x0000_s1026" type="#_x0000_t32" style="position:absolute;margin-left:-59.05pt;margin-top:-10.3pt;width:616.4pt;height:.6pt;flip:y;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BYfqHs4gAAAA0BAAAPAAAA&#10;ZHJzL2Rvd25yZXYueG1sTI/BTsMwDIbvSLxDZCQu05ZmGqWUphMgIU3cNtC0Y9Z4bVnjlCTbytuT&#10;nsbN1v/p9+diOZiOndH51pIEMUuAIVVWt1RL+Pp8n2bAfFCkVWcJJfyih2V5e1OoXNsLrfG8CTWL&#10;JeRzJaEJoc8591WDRvmZ7ZFidrDOqBBXV3Pt1CWWm47PkyTlRrUULzSqx7cGq+PmZCTo9GG1zT70&#10;N7WvbjI5VKvjz3on5f3d8PIMLOAQrjCM+lEdyui0tyfSnnUSpkJkIrJxmicpsBERYvEIbD+GTwvg&#10;ZcH/f1H+AQAA//8DAFBLAQItABQABgAIAAAAIQC2gziS/gAAAOEBAAATAAAAAAAAAAAAAAAAAAAA&#10;AABbQ29udGVudF9UeXBlc10ueG1sUEsBAi0AFAAGAAgAAAAhADj9If/WAAAAlAEAAAsAAAAAAAAA&#10;AAAAAAAALwEAAF9yZWxzLy5yZWxzUEsBAi0AFAAGAAgAAAAhAPMWMxLDAQAAYwMAAA4AAAAAAAAA&#10;AAAAAAAALgIAAGRycy9lMm9Eb2MueG1sUEsBAi0AFAAGAAgAAAAhAFh+oeziAAAADQEAAA8AAAAA&#10;AAAAAAAAAAAAHQQAAGRycy9kb3ducmV2LnhtbFBLBQYAAAAABAAEAPMAAAAsBQAAAAA=&#10;" strokecolor="#099"/>
          </w:pict>
        </mc:Fallback>
      </mc:AlternateContent>
    </w:r>
    <w:r w:rsidR="002829D1" w:rsidRPr="00A3293A">
      <w:rPr>
        <w:i/>
        <w:iCs/>
      </w:rPr>
      <w:t>Produced</w:t>
    </w:r>
    <w:r w:rsidR="002829D1" w:rsidRPr="00817484">
      <w:rPr>
        <w:i/>
        <w:iCs/>
      </w:rPr>
      <w:t xml:space="preserve"> by the Cardiff Research</w:t>
    </w:r>
    <w:r w:rsidR="002829D1">
      <w:rPr>
        <w:i/>
        <w:iCs/>
      </w:rPr>
      <w:t xml:space="preserve"> &amp; Engagement Centre</w:t>
    </w:r>
    <w:r w:rsidR="002829D1">
      <w:t xml:space="preserve">       </w:t>
    </w:r>
    <w:r>
      <w:rPr>
        <w:noProof/>
      </w:rPr>
      <mc:AlternateContent>
        <mc:Choice Requires="wps">
          <w:drawing>
            <wp:anchor distT="0" distB="0" distL="114300" distR="114300" simplePos="0" relativeHeight="251658244" behindDoc="0" locked="0" layoutInCell="1" allowOverlap="1" wp14:anchorId="7926873A" wp14:editId="28108CA8">
              <wp:simplePos x="0" y="0"/>
              <wp:positionH relativeFrom="column">
                <wp:posOffset>156845</wp:posOffset>
              </wp:positionH>
              <wp:positionV relativeFrom="paragraph">
                <wp:posOffset>9971405</wp:posOffset>
              </wp:positionV>
              <wp:extent cx="7828280" cy="7620"/>
              <wp:effectExtent l="0" t="0" r="1270" b="11430"/>
              <wp:wrapNone/>
              <wp:docPr id="1069864226" name="Straight Arrow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0DEE0E7D" id="Straight Arrow Connector 5" o:spid="_x0000_s1026" type="#_x0000_t32" style="position:absolute;margin-left:12.35pt;margin-top:785.15pt;width:616.4pt;height:.6pt;flip:y;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C5lx8W4gAAAA0BAAAPAAAA&#10;ZHJzL2Rvd25yZXYueG1sTI/LTsMwEEX3SPyDNZXYVNRpwE0V4lSAhFSx60OIpRtPk7TxONhuG/4e&#10;lw0s587RnTPFYjAdO6PzrSUJ00kCDKmyuqVawnbzdj8H5oMirTpLKOEbPSzK25tC5dpeaIXndahZ&#10;LCGfKwlNCH3Oua8aNMpPbI8Ud3vrjApxdDXXTl1iuel4miQzblRL8UKjenxtsDquT0aCnonlx/xd&#10;H6h9cePxvloev1afUt6NhucnYAGH8AfDVT+qQxmddvZE2rNOQvqYRTLmIksegF2JVGQC2O43mwrg&#10;ZcH/f1H+AAAA//8DAFBLAQItABQABgAIAAAAIQC2gziS/gAAAOEBAAATAAAAAAAAAAAAAAAAAAAA&#10;AABbQ29udGVudF9UeXBlc10ueG1sUEsBAi0AFAAGAAgAAAAhADj9If/WAAAAlAEAAAsAAAAAAAAA&#10;AAAAAAAALwEAAF9yZWxzLy5yZWxzUEsBAi0AFAAGAAgAAAAhAPMWMxLDAQAAYwMAAA4AAAAAAAAA&#10;AAAAAAAALgIAAGRycy9lMm9Eb2MueG1sUEsBAi0AFAAGAAgAAAAhALmXHxbiAAAADQEAAA8AAAAA&#10;AAAAAAAAAAAAHQQAAGRycy9kb3ducmV2LnhtbFBLBQYAAAAABAAEAPMAAAAsBQAAAAA=&#10;" strokecolor="#099"/>
          </w:pict>
        </mc:Fallback>
      </mc:AlternateContent>
    </w:r>
    <w:r w:rsidR="002829D1">
      <w:t xml:space="preserve">  </w:t>
    </w:r>
    <w:r w:rsidR="002829D1">
      <w:tab/>
      <w:t xml:space="preserve"> </w:t>
    </w:r>
    <w:r w:rsidR="002829D1">
      <w:rPr>
        <w:i/>
        <w:iCs/>
        <w:noProof/>
      </w:rPr>
      <w:drawing>
        <wp:anchor distT="0" distB="0" distL="114300" distR="114300" simplePos="0" relativeHeight="251658247" behindDoc="1" locked="1" layoutInCell="1" allowOverlap="1" wp14:anchorId="58A5790E" wp14:editId="112CCDB2">
          <wp:simplePos x="0" y="0"/>
          <wp:positionH relativeFrom="leftMargin">
            <wp:posOffset>267335</wp:posOffset>
          </wp:positionH>
          <wp:positionV relativeFrom="page">
            <wp:posOffset>9980295</wp:posOffset>
          </wp:positionV>
          <wp:extent cx="647065" cy="695960"/>
          <wp:effectExtent l="0" t="0" r="635" b="8890"/>
          <wp:wrapTight wrapText="bothSides">
            <wp:wrapPolygon edited="0">
              <wp:start x="5087" y="0"/>
              <wp:lineTo x="0" y="3547"/>
              <wp:lineTo x="0" y="18920"/>
              <wp:lineTo x="12718" y="21285"/>
              <wp:lineTo x="15262" y="21285"/>
              <wp:lineTo x="15898" y="21285"/>
              <wp:lineTo x="20985" y="18328"/>
              <wp:lineTo x="20985" y="2956"/>
              <wp:lineTo x="8267" y="0"/>
              <wp:lineTo x="5087" y="0"/>
            </wp:wrapPolygon>
          </wp:wrapTight>
          <wp:docPr id="267845177" name="Picture 6" descr="Cardiff Research &amp; Engagement Centr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ardiff Research &amp; Engagement Centre logo"/>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47065" cy="695960"/>
                  </a:xfrm>
                  <a:prstGeom prst="rect">
                    <a:avLst/>
                  </a:prstGeom>
                  <a:noFill/>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0DBCCA" w14:textId="77777777" w:rsidR="00925E7D" w:rsidRDefault="00925E7D" w:rsidP="007A3AFE">
    <w:pPr>
      <w:pStyle w:val="Footer"/>
      <w:ind w:left="142"/>
    </w:pPr>
    <w:r>
      <w:rPr>
        <w:noProof/>
      </w:rPr>
      <mc:AlternateContent>
        <mc:Choice Requires="wps">
          <w:drawing>
            <wp:anchor distT="0" distB="0" distL="114300" distR="114300" simplePos="0" relativeHeight="251658254" behindDoc="0" locked="0" layoutInCell="1" allowOverlap="1" wp14:anchorId="4B00AB2C" wp14:editId="73B39B16">
              <wp:simplePos x="0" y="0"/>
              <wp:positionH relativeFrom="column">
                <wp:posOffset>156845</wp:posOffset>
              </wp:positionH>
              <wp:positionV relativeFrom="paragraph">
                <wp:posOffset>9971405</wp:posOffset>
              </wp:positionV>
              <wp:extent cx="7828280" cy="7620"/>
              <wp:effectExtent l="0" t="0" r="1270" b="11430"/>
              <wp:wrapNone/>
              <wp:docPr id="1758919656" name="Straight Arrow Connector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type w14:anchorId="33E72E9E" id="_x0000_t32" coordsize="21600,21600" o:spt="32" o:oned="t" path="m,l21600,21600e" filled="f">
              <v:path arrowok="t" fillok="f" o:connecttype="none"/>
              <o:lock v:ext="edit" shapetype="t"/>
            </v:shapetype>
            <v:shape id="Straight Arrow Connector 4" o:spid="_x0000_s1026" type="#_x0000_t32" style="position:absolute;margin-left:12.35pt;margin-top:785.15pt;width:616.4pt;height:.6pt;flip:y;z-index:25165825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C5lx8W4gAAAA0BAAAPAAAA&#10;ZHJzL2Rvd25yZXYueG1sTI/LTsMwEEX3SPyDNZXYVNRpwE0V4lSAhFSx60OIpRtPk7TxONhuG/4e&#10;lw0s587RnTPFYjAdO6PzrSUJ00kCDKmyuqVawnbzdj8H5oMirTpLKOEbPSzK25tC5dpeaIXndahZ&#10;LCGfKwlNCH3Oua8aNMpPbI8Ud3vrjApxdDXXTl1iuel4miQzblRL8UKjenxtsDquT0aCnonlx/xd&#10;H6h9cePxvloev1afUt6NhucnYAGH8AfDVT+qQxmddvZE2rNOQvqYRTLmIksegF2JVGQC2O43mwrg&#10;ZcH/f1H+AAAA//8DAFBLAQItABQABgAIAAAAIQC2gziS/gAAAOEBAAATAAAAAAAAAAAAAAAAAAAA&#10;AABbQ29udGVudF9UeXBlc10ueG1sUEsBAi0AFAAGAAgAAAAhADj9If/WAAAAlAEAAAsAAAAAAAAA&#10;AAAAAAAALwEAAF9yZWxzLy5yZWxzUEsBAi0AFAAGAAgAAAAhAPMWMxLDAQAAYwMAAA4AAAAAAAAA&#10;AAAAAAAALgIAAGRycy9lMm9Eb2MueG1sUEsBAi0AFAAGAAgAAAAhALmXHxbiAAAADQEAAA8AAAAA&#10;AAAAAAAAAAAAHQQAAGRycy9kb3ducmV2LnhtbFBLBQYAAAAABAAEAPMAAAAsBQAAAAA=&#10;" strokecolor="#099"/>
          </w:pict>
        </mc:Fallback>
      </mc:AlternateContent>
    </w:r>
    <w:r>
      <w:rPr>
        <w:noProof/>
      </w:rPr>
      <mc:AlternateContent>
        <mc:Choice Requires="wps">
          <w:drawing>
            <wp:anchor distT="0" distB="0" distL="114300" distR="114300" simplePos="0" relativeHeight="251658252" behindDoc="0" locked="0" layoutInCell="1" allowOverlap="1" wp14:anchorId="4C518E9B" wp14:editId="6FD8B4A3">
              <wp:simplePos x="0" y="0"/>
              <wp:positionH relativeFrom="column">
                <wp:posOffset>-749935</wp:posOffset>
              </wp:positionH>
              <wp:positionV relativeFrom="paragraph">
                <wp:posOffset>-130810</wp:posOffset>
              </wp:positionV>
              <wp:extent cx="7828280" cy="7620"/>
              <wp:effectExtent l="0" t="0" r="1270" b="11430"/>
              <wp:wrapNone/>
              <wp:docPr id="968241820" name="Straight Arrow Connector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51F91AEA" id="Straight Arrow Connector 3" o:spid="_x0000_s1026" type="#_x0000_t32" style="position:absolute;margin-left:-59.05pt;margin-top:-10.3pt;width:616.4pt;height:.6pt;flip:y;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BYfqHs4gAAAA0BAAAPAAAA&#10;ZHJzL2Rvd25yZXYueG1sTI/BTsMwDIbvSLxDZCQu05ZmGqWUphMgIU3cNtC0Y9Z4bVnjlCTbytuT&#10;nsbN1v/p9+diOZiOndH51pIEMUuAIVVWt1RL+Pp8n2bAfFCkVWcJJfyih2V5e1OoXNsLrfG8CTWL&#10;JeRzJaEJoc8591WDRvmZ7ZFidrDOqBBXV3Pt1CWWm47PkyTlRrUULzSqx7cGq+PmZCTo9GG1zT70&#10;N7WvbjI5VKvjz3on5f3d8PIMLOAQrjCM+lEdyui0tyfSnnUSpkJkIrJxmicpsBERYvEIbD+GTwvg&#10;ZcH/f1H+AQAA//8DAFBLAQItABQABgAIAAAAIQC2gziS/gAAAOEBAAATAAAAAAAAAAAAAAAAAAAA&#10;AABbQ29udGVudF9UeXBlc10ueG1sUEsBAi0AFAAGAAgAAAAhADj9If/WAAAAlAEAAAsAAAAAAAAA&#10;AAAAAAAALwEAAF9yZWxzLy5yZWxzUEsBAi0AFAAGAAgAAAAhAPMWMxLDAQAAYwMAAA4AAAAAAAAA&#10;AAAAAAAALgIAAGRycy9lMm9Eb2MueG1sUEsBAi0AFAAGAAgAAAAhAFh+oeziAAAADQEAAA8AAAAA&#10;AAAAAAAAAAAAHQQAAGRycy9kb3ducmV2LnhtbFBLBQYAAAAABAAEAPMAAAAsBQAAAAA=&#10;" strokecolor="#099"/>
          </w:pict>
        </mc:Fallback>
      </mc:AlternateContent>
    </w:r>
    <w:r w:rsidRPr="00A3293A">
      <w:rPr>
        <w:i/>
        <w:iCs/>
      </w:rPr>
      <w:t>Produced</w:t>
    </w:r>
    <w:r w:rsidRPr="00817484">
      <w:rPr>
        <w:i/>
        <w:iCs/>
      </w:rPr>
      <w:t xml:space="preserve"> by the Cardiff Research</w:t>
    </w:r>
    <w:r>
      <w:rPr>
        <w:i/>
        <w:iCs/>
      </w:rPr>
      <w:t xml:space="preserve"> &amp; Engagement Centre</w:t>
    </w:r>
    <w:r>
      <w:t xml:space="preserve">       </w:t>
    </w:r>
    <w:r>
      <w:rPr>
        <w:noProof/>
      </w:rPr>
      <mc:AlternateContent>
        <mc:Choice Requires="wps">
          <w:drawing>
            <wp:anchor distT="0" distB="0" distL="114300" distR="114300" simplePos="0" relativeHeight="251658253" behindDoc="0" locked="0" layoutInCell="1" allowOverlap="1" wp14:anchorId="6796B35E" wp14:editId="1B6C1B8E">
              <wp:simplePos x="0" y="0"/>
              <wp:positionH relativeFrom="column">
                <wp:posOffset>156845</wp:posOffset>
              </wp:positionH>
              <wp:positionV relativeFrom="paragraph">
                <wp:posOffset>9971405</wp:posOffset>
              </wp:positionV>
              <wp:extent cx="7828280" cy="7620"/>
              <wp:effectExtent l="0" t="0" r="1270" b="11430"/>
              <wp:wrapNone/>
              <wp:docPr id="1756921539" name="Straight Arrow Connector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554D7B75" id="Straight Arrow Connector 2" o:spid="_x0000_s1026" type="#_x0000_t32" style="position:absolute;margin-left:12.35pt;margin-top:785.15pt;width:616.4pt;height:.6pt;flip:y;z-index:25165825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C5lx8W4gAAAA0BAAAPAAAA&#10;ZHJzL2Rvd25yZXYueG1sTI/LTsMwEEX3SPyDNZXYVNRpwE0V4lSAhFSx60OIpRtPk7TxONhuG/4e&#10;lw0s587RnTPFYjAdO6PzrSUJ00kCDKmyuqVawnbzdj8H5oMirTpLKOEbPSzK25tC5dpeaIXndahZ&#10;LCGfKwlNCH3Oua8aNMpPbI8Ud3vrjApxdDXXTl1iuel4miQzblRL8UKjenxtsDquT0aCnonlx/xd&#10;H6h9cePxvloev1afUt6NhucnYAGH8AfDVT+qQxmddvZE2rNOQvqYRTLmIksegF2JVGQC2O43mwrg&#10;ZcH/f1H+AAAA//8DAFBLAQItABQABgAIAAAAIQC2gziS/gAAAOEBAAATAAAAAAAAAAAAAAAAAAAA&#10;AABbQ29udGVudF9UeXBlc10ueG1sUEsBAi0AFAAGAAgAAAAhADj9If/WAAAAlAEAAAsAAAAAAAAA&#10;AAAAAAAALwEAAF9yZWxzLy5yZWxzUEsBAi0AFAAGAAgAAAAhAPMWMxLDAQAAYwMAAA4AAAAAAAAA&#10;AAAAAAAALgIAAGRycy9lMm9Eb2MueG1sUEsBAi0AFAAGAAgAAAAhALmXHxbiAAAADQEAAA8AAAAA&#10;AAAAAAAAAAAAHQQAAGRycy9kb3ducmV2LnhtbFBLBQYAAAAABAAEAPMAAAAsBQAAAAA=&#10;" strokecolor="#099"/>
          </w:pict>
        </mc:Fallback>
      </mc:AlternateContent>
    </w:r>
    <w:r>
      <w:t xml:space="preserve">  </w:t>
    </w:r>
    <w:r>
      <w:tab/>
      <w:t xml:space="preserve"> Page </w:t>
    </w:r>
    <w:r>
      <w:fldChar w:fldCharType="begin"/>
    </w:r>
    <w:r>
      <w:instrText xml:space="preserve"> PAGE   \* MERGEFORMAT </w:instrText>
    </w:r>
    <w:r>
      <w:fldChar w:fldCharType="separate"/>
    </w:r>
    <w:r>
      <w:t>189</w:t>
    </w:r>
    <w:r>
      <w:rPr>
        <w:noProof/>
      </w:rPr>
      <w:fldChar w:fldCharType="end"/>
    </w:r>
    <w:r>
      <w:rPr>
        <w:i/>
        <w:iCs/>
        <w:noProof/>
      </w:rPr>
      <w:drawing>
        <wp:anchor distT="0" distB="0" distL="114300" distR="114300" simplePos="0" relativeHeight="251658251" behindDoc="1" locked="1" layoutInCell="1" allowOverlap="1" wp14:anchorId="1D69DA79" wp14:editId="00EF1D2B">
          <wp:simplePos x="0" y="0"/>
          <wp:positionH relativeFrom="leftMargin">
            <wp:posOffset>267335</wp:posOffset>
          </wp:positionH>
          <wp:positionV relativeFrom="page">
            <wp:posOffset>9980295</wp:posOffset>
          </wp:positionV>
          <wp:extent cx="647065" cy="695960"/>
          <wp:effectExtent l="0" t="0" r="635" b="8890"/>
          <wp:wrapTight wrapText="bothSides">
            <wp:wrapPolygon edited="0">
              <wp:start x="5087" y="0"/>
              <wp:lineTo x="0" y="3547"/>
              <wp:lineTo x="0" y="18920"/>
              <wp:lineTo x="12718" y="21285"/>
              <wp:lineTo x="15262" y="21285"/>
              <wp:lineTo x="15898" y="21285"/>
              <wp:lineTo x="20985" y="18328"/>
              <wp:lineTo x="20985" y="2956"/>
              <wp:lineTo x="8267" y="0"/>
              <wp:lineTo x="5087" y="0"/>
            </wp:wrapPolygon>
          </wp:wrapTight>
          <wp:docPr id="266447437" name="Picture 6" descr="Cardiff Research &amp; Engagement Centr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ardiff Research &amp; Engagement Centre logo"/>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47065" cy="695960"/>
                  </a:xfrm>
                  <a:prstGeom prst="rect">
                    <a:avLst/>
                  </a:prstGeom>
                  <a:noFill/>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9DCD47" w14:textId="5802377D" w:rsidR="00DA48B2" w:rsidRDefault="006F0EB1" w:rsidP="007A3AFE">
    <w:pPr>
      <w:pStyle w:val="Footer"/>
      <w:ind w:left="142"/>
    </w:pPr>
    <w:r>
      <w:rPr>
        <w:noProof/>
      </w:rPr>
      <mc:AlternateContent>
        <mc:Choice Requires="wps">
          <w:drawing>
            <wp:anchor distT="0" distB="0" distL="114300" distR="114300" simplePos="0" relativeHeight="251658248" behindDoc="0" locked="0" layoutInCell="1" allowOverlap="1" wp14:anchorId="36B94E76" wp14:editId="1F074782">
              <wp:simplePos x="0" y="0"/>
              <wp:positionH relativeFrom="column">
                <wp:posOffset>-719455</wp:posOffset>
              </wp:positionH>
              <wp:positionV relativeFrom="paragraph">
                <wp:posOffset>-69850</wp:posOffset>
              </wp:positionV>
              <wp:extent cx="7828280" cy="7620"/>
              <wp:effectExtent l="0" t="0" r="1270" b="11430"/>
              <wp:wrapNone/>
              <wp:docPr id="1059250765" name="Straight Arrow Connector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type w14:anchorId="1FD2889D" id="_x0000_t32" coordsize="21600,21600" o:spt="32" o:oned="t" path="m,l21600,21600e" filled="f">
              <v:path arrowok="t" fillok="f" o:connecttype="none"/>
              <o:lock v:ext="edit" shapetype="t"/>
            </v:shapetype>
            <v:shape id="Straight Arrow Connector 3" o:spid="_x0000_s1026" type="#_x0000_t32" style="position:absolute;margin-left:-56.65pt;margin-top:-5.5pt;width:616.4pt;height:.6pt;flip:y;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ADP57v4QAAAAwBAAAPAAAA&#10;ZHJzL2Rvd25yZXYueG1sTI9BT8JAEIXvJP6HzZh4IbBdCaTUbomamBBvoDEel+7QVrqztbtA/fcM&#10;XvQ2M+/lzffy1eBaccI+NJ40qGkCAqn0tqFKw/vbyyQFEaIha1pPqOEHA6yKm1FuMuvPtMHTNlaC&#10;QyhkRkMdY5dJGcoanQlT3yGxtve9M5HXvpK2N2cOd628T5KFdKYh/lCbDp9rLA/bo9NgF/P1R/pq&#10;v6h56sfjfbk+fG8+tb67HR4fQEQc4p8ZrviMDgUz7fyRbBCtholSsxl7fydudbUotZyD2PFpmYIs&#10;cvm/RHEBAAD//wMAUEsBAi0AFAAGAAgAAAAhALaDOJL+AAAA4QEAABMAAAAAAAAAAAAAAAAAAAAA&#10;AFtDb250ZW50X1R5cGVzXS54bWxQSwECLQAUAAYACAAAACEAOP0h/9YAAACUAQAACwAAAAAAAAAA&#10;AAAAAAAvAQAAX3JlbHMvLnJlbHNQSwECLQAUAAYACAAAACEA8xYzEsMBAABjAwAADgAAAAAAAAAA&#10;AAAAAAAuAgAAZHJzL2Uyb0RvYy54bWxQSwECLQAUAAYACAAAACEAAz+e7+EAAAAMAQAADwAAAAAA&#10;AAAAAAAAAAAdBAAAZHJzL2Rvd25yZXYueG1sUEsFBgAAAAAEAAQA8wAAACsFAAAAAA==&#10;" strokecolor="#099"/>
          </w:pict>
        </mc:Fallback>
      </mc:AlternateContent>
    </w:r>
    <w:r w:rsidR="0089288F">
      <w:rPr>
        <w:noProof/>
      </w:rPr>
      <mc:AlternateContent>
        <mc:Choice Requires="wps">
          <w:drawing>
            <wp:anchor distT="0" distB="0" distL="114300" distR="114300" simplePos="0" relativeHeight="251658250" behindDoc="0" locked="0" layoutInCell="1" allowOverlap="1" wp14:anchorId="2BA36729" wp14:editId="6BF2AA75">
              <wp:simplePos x="0" y="0"/>
              <wp:positionH relativeFrom="column">
                <wp:posOffset>156845</wp:posOffset>
              </wp:positionH>
              <wp:positionV relativeFrom="paragraph">
                <wp:posOffset>9971405</wp:posOffset>
              </wp:positionV>
              <wp:extent cx="7828280" cy="7620"/>
              <wp:effectExtent l="0" t="0" r="1270" b="11430"/>
              <wp:wrapNone/>
              <wp:docPr id="478775870" name="Straight Arrow Connector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7E286F0A" id="Straight Arrow Connector 4" o:spid="_x0000_s1026" type="#_x0000_t32" style="position:absolute;margin-left:12.35pt;margin-top:785.15pt;width:616.4pt;height:.6pt;flip:y;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C5lx8W4gAAAA0BAAAPAAAA&#10;ZHJzL2Rvd25yZXYueG1sTI/LTsMwEEX3SPyDNZXYVNRpwE0V4lSAhFSx60OIpRtPk7TxONhuG/4e&#10;lw0s587RnTPFYjAdO6PzrSUJ00kCDKmyuqVawnbzdj8H5oMirTpLKOEbPSzK25tC5dpeaIXndahZ&#10;LCGfKwlNCH3Oua8aNMpPbI8Ud3vrjApxdDXXTl1iuel4miQzblRL8UKjenxtsDquT0aCnonlx/xd&#10;H6h9cePxvloev1afUt6NhucnYAGH8AfDVT+qQxmddvZE2rNOQvqYRTLmIksegF2JVGQC2O43mwrg&#10;ZcH/f1H+AAAA//8DAFBLAQItABQABgAIAAAAIQC2gziS/gAAAOEBAAATAAAAAAAAAAAAAAAAAAAA&#10;AABbQ29udGVudF9UeXBlc10ueG1sUEsBAi0AFAAGAAgAAAAhADj9If/WAAAAlAEAAAsAAAAAAAAA&#10;AAAAAAAALwEAAF9yZWxzLy5yZWxzUEsBAi0AFAAGAAgAAAAhAPMWMxLDAQAAYwMAAA4AAAAAAAAA&#10;AAAAAAAALgIAAGRycy9lMm9Eb2MueG1sUEsBAi0AFAAGAAgAAAAhALmXHxbiAAAADQEAAA8AAAAA&#10;AAAAAAAAAAAAHQQAAGRycy9kb3ducmV2LnhtbFBLBQYAAAAABAAEAPMAAAAsBQAAAAA=&#10;" strokecolor="#099"/>
          </w:pict>
        </mc:Fallback>
      </mc:AlternateContent>
    </w:r>
    <w:r w:rsidR="00DA48B2" w:rsidRPr="00A3293A">
      <w:rPr>
        <w:i/>
        <w:iCs/>
      </w:rPr>
      <w:t>Produced</w:t>
    </w:r>
    <w:r w:rsidR="00DA48B2" w:rsidRPr="00817484">
      <w:rPr>
        <w:i/>
        <w:iCs/>
      </w:rPr>
      <w:t xml:space="preserve"> by the Cardiff Research</w:t>
    </w:r>
    <w:r w:rsidR="00DA48B2">
      <w:rPr>
        <w:i/>
        <w:iCs/>
      </w:rPr>
      <w:t xml:space="preserve"> &amp; Engagement Centre</w:t>
    </w:r>
    <w:r w:rsidR="00DA48B2">
      <w:t xml:space="preserve">       </w:t>
    </w:r>
    <w:r w:rsidR="0089288F">
      <w:rPr>
        <w:noProof/>
      </w:rPr>
      <mc:AlternateContent>
        <mc:Choice Requires="wps">
          <w:drawing>
            <wp:anchor distT="0" distB="0" distL="114300" distR="114300" simplePos="0" relativeHeight="251658249" behindDoc="0" locked="0" layoutInCell="1" allowOverlap="1" wp14:anchorId="7E03D20A" wp14:editId="4B6A248A">
              <wp:simplePos x="0" y="0"/>
              <wp:positionH relativeFrom="column">
                <wp:posOffset>156845</wp:posOffset>
              </wp:positionH>
              <wp:positionV relativeFrom="paragraph">
                <wp:posOffset>9971405</wp:posOffset>
              </wp:positionV>
              <wp:extent cx="7828280" cy="7620"/>
              <wp:effectExtent l="0" t="0" r="1270" b="11430"/>
              <wp:wrapNone/>
              <wp:docPr id="1511839584" name="Straight Arrow Connector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2E98DC49" id="Straight Arrow Connector 2" o:spid="_x0000_s1026" type="#_x0000_t32" style="position:absolute;margin-left:12.35pt;margin-top:785.15pt;width:616.4pt;height:.6pt;flip:y;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C5lx8W4gAAAA0BAAAPAAAA&#10;ZHJzL2Rvd25yZXYueG1sTI/LTsMwEEX3SPyDNZXYVNRpwE0V4lSAhFSx60OIpRtPk7TxONhuG/4e&#10;lw0s587RnTPFYjAdO6PzrSUJ00kCDKmyuqVawnbzdj8H5oMirTpLKOEbPSzK25tC5dpeaIXndahZ&#10;LCGfKwlNCH3Oua8aNMpPbI8Ud3vrjApxdDXXTl1iuel4miQzblRL8UKjenxtsDquT0aCnonlx/xd&#10;H6h9cePxvloev1afUt6NhucnYAGH8AfDVT+qQxmddvZE2rNOQvqYRTLmIksegF2JVGQC2O43mwrg&#10;ZcH/f1H+AAAA//8DAFBLAQItABQABgAIAAAAIQC2gziS/gAAAOEBAAATAAAAAAAAAAAAAAAAAAAA&#10;AABbQ29udGVudF9UeXBlc10ueG1sUEsBAi0AFAAGAAgAAAAhADj9If/WAAAAlAEAAAsAAAAAAAAA&#10;AAAAAAAALwEAAF9yZWxzLy5yZWxzUEsBAi0AFAAGAAgAAAAhAPMWMxLDAQAAYwMAAA4AAAAAAAAA&#10;AAAAAAAALgIAAGRycy9lMm9Eb2MueG1sUEsBAi0AFAAGAAgAAAAhALmXHxbiAAAADQEAAA8AAAAA&#10;AAAAAAAAAAAAHQQAAGRycy9kb3ducmV2LnhtbFBLBQYAAAAABAAEAPMAAAAsBQAAAAA=&#10;" strokecolor="#099"/>
          </w:pict>
        </mc:Fallback>
      </mc:AlternateContent>
    </w:r>
    <w:r w:rsidR="00DA48B2">
      <w:t xml:space="preserve">  </w:t>
    </w:r>
    <w:r w:rsidR="00DA48B2">
      <w:tab/>
      <w:t xml:space="preserve"> Page </w:t>
    </w:r>
    <w:r w:rsidR="00DA48B2">
      <w:fldChar w:fldCharType="begin"/>
    </w:r>
    <w:r w:rsidR="00DA48B2">
      <w:instrText xml:space="preserve"> PAGE   \* MERGEFORMAT </w:instrText>
    </w:r>
    <w:r w:rsidR="00DA48B2">
      <w:fldChar w:fldCharType="separate"/>
    </w:r>
    <w:r w:rsidR="00DA48B2">
      <w:t>189</w:t>
    </w:r>
    <w:r w:rsidR="00DA48B2">
      <w:rPr>
        <w:noProof/>
      </w:rPr>
      <w:fldChar w:fldCharType="end"/>
    </w:r>
    <w:r w:rsidR="00DA48B2">
      <w:rPr>
        <w:i/>
        <w:iCs/>
        <w:noProof/>
      </w:rPr>
      <w:drawing>
        <wp:anchor distT="0" distB="0" distL="114300" distR="114300" simplePos="0" relativeHeight="251658240" behindDoc="1" locked="1" layoutInCell="1" allowOverlap="1" wp14:anchorId="07D9228B" wp14:editId="7EDBD324">
          <wp:simplePos x="0" y="0"/>
          <wp:positionH relativeFrom="leftMargin">
            <wp:posOffset>267335</wp:posOffset>
          </wp:positionH>
          <wp:positionV relativeFrom="page">
            <wp:posOffset>9980295</wp:posOffset>
          </wp:positionV>
          <wp:extent cx="647065" cy="695960"/>
          <wp:effectExtent l="0" t="0" r="635" b="8890"/>
          <wp:wrapTight wrapText="bothSides">
            <wp:wrapPolygon edited="0">
              <wp:start x="5087" y="0"/>
              <wp:lineTo x="0" y="3547"/>
              <wp:lineTo x="0" y="18920"/>
              <wp:lineTo x="12718" y="21285"/>
              <wp:lineTo x="15262" y="21285"/>
              <wp:lineTo x="15898" y="21285"/>
              <wp:lineTo x="20985" y="18328"/>
              <wp:lineTo x="20985" y="2956"/>
              <wp:lineTo x="8267" y="0"/>
              <wp:lineTo x="5087" y="0"/>
            </wp:wrapPolygon>
          </wp:wrapTight>
          <wp:docPr id="937662224" name="Picture 6" descr="Cardiff Research &amp; Engagement Centr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ardiff Research &amp; Engagement Centre logo"/>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47065" cy="695960"/>
                  </a:xfrm>
                  <a:prstGeom prst="rect">
                    <a:avLst/>
                  </a:prstGeom>
                  <a:noFill/>
                </pic:spPr>
              </pic:pic>
            </a:graphicData>
          </a:graphic>
          <wp14:sizeRelH relativeFrom="page">
            <wp14:pctWidth>0</wp14:pctWidth>
          </wp14:sizeRelH>
          <wp14:sizeRelV relativeFrom="page">
            <wp14:pctHeight>0</wp14:pctHeight>
          </wp14:sizeRelV>
        </wp:anchor>
      </w:drawing>
    </w:r>
  </w:p>
  <w:p w14:paraId="749669BC" w14:textId="77777777" w:rsidR="005221C7" w:rsidRDefault="005221C7"/>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5115692" w14:textId="77777777" w:rsidR="006954B4" w:rsidRDefault="006954B4" w:rsidP="002829D1">
      <w:pPr>
        <w:spacing w:after="0" w:line="240" w:lineRule="auto"/>
      </w:pPr>
      <w:r>
        <w:separator/>
      </w:r>
    </w:p>
  </w:footnote>
  <w:footnote w:type="continuationSeparator" w:id="0">
    <w:p w14:paraId="3E1B5194" w14:textId="77777777" w:rsidR="006954B4" w:rsidRDefault="006954B4" w:rsidP="002829D1">
      <w:pPr>
        <w:spacing w:after="0" w:line="240" w:lineRule="auto"/>
      </w:pPr>
      <w:r>
        <w:continuationSeparator/>
      </w:r>
    </w:p>
  </w:footnote>
  <w:footnote w:type="continuationNotice" w:id="1">
    <w:p w14:paraId="03CE9686" w14:textId="77777777" w:rsidR="006954B4" w:rsidRDefault="006954B4">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C73F51" w14:textId="4F1188A5" w:rsidR="002829D1" w:rsidRPr="004E6486" w:rsidRDefault="0089288F" w:rsidP="002829D1">
    <w:pPr>
      <w:pStyle w:val="Header"/>
      <w:rPr>
        <w:i/>
        <w:iCs/>
      </w:rPr>
    </w:pPr>
    <w:r>
      <w:rPr>
        <w:noProof/>
        <w:highlight w:val="yellow"/>
      </w:rPr>
      <mc:AlternateContent>
        <mc:Choice Requires="wps">
          <w:drawing>
            <wp:anchor distT="0" distB="0" distL="114300" distR="114300" simplePos="0" relativeHeight="251658242" behindDoc="0" locked="0" layoutInCell="1" allowOverlap="1" wp14:anchorId="1B471C4F" wp14:editId="1CE6ECB6">
              <wp:simplePos x="0" y="0"/>
              <wp:positionH relativeFrom="page">
                <wp:align>right</wp:align>
              </wp:positionH>
              <wp:positionV relativeFrom="paragraph">
                <wp:posOffset>-460375</wp:posOffset>
              </wp:positionV>
              <wp:extent cx="7828280" cy="7620"/>
              <wp:effectExtent l="0" t="0" r="1270" b="11430"/>
              <wp:wrapNone/>
              <wp:docPr id="1979646943" name="Straight Arrow Connector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12700">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type w14:anchorId="3CC56612" id="_x0000_t32" coordsize="21600,21600" o:spt="32" o:oned="t" path="m,l21600,21600e" filled="f">
              <v:path arrowok="t" fillok="f" o:connecttype="none"/>
              <o:lock v:ext="edit" shapetype="t"/>
            </v:shapetype>
            <v:shape id="Straight Arrow Connector 10" o:spid="_x0000_s1026" type="#_x0000_t32" style="position:absolute;margin-left:565.2pt;margin-top:-36.25pt;width:616.4pt;height:.6pt;flip:y;z-index:251658242;visibility:visible;mso-wrap-style:square;mso-width-percent:0;mso-height-percent:0;mso-wrap-distance-left:9pt;mso-wrap-distance-top:0;mso-wrap-distance-right:9pt;mso-wrap-distance-bottom:0;mso-position-horizontal:right;mso-position-horizontal-relative:page;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GN6rwgEAAGQDAAAOAAAAZHJzL2Uyb0RvYy54bWysU8Fu2zAMvQ/YPwi+L3Z8aDojTg9pu0u3&#10;BWi3uyJLtlBZFEgldv5+lJKlxXYbZgOCKIqPj4/U+m4enThqJAu+LZaLqhDaK+is79vix8vjp9tC&#10;UJS+kw68bouTpuJu8/HDegqNrmEA12kUDOKpmUJbDDGGpixJDXqUtICgPTsN4Cgjm9iXHcqJ0UdX&#10;1lV1U06AXUBQmohP78/OYpPxjdEqfjeGdBSuLZhbzCvmdZ/WcrOWTY8yDFZdaMh/YDFK6znpFepe&#10;RikOaP+CGq1CIDBxoWAswRirdK6Bq1lWf1TzPMigcy0sDoWrTPT/YNW349bvMFFXs38OT6BeSXjY&#10;DtL3OhN4OQVu3DJJVU6BmmtIMijsUOynr9DxHXmIkFWYDY7COBt+psAEzpWKOct+usqu5ygUH65u&#10;a/65O4p9q5s6d6WUTUJJsQEpftEwirRpC4oobT/ELXjP/QU8Z5DHJ4qJ41tACvbwaJ3LbXZeTMyn&#10;XlVV5kTgbJe86R5hv986FEeZJqX6zF+umD3vryEcfJfRBi27h8s+SuvOe87u/EWopE0aRGr20J12&#10;+FtAbmWmeRm7NCvv7Rz99jg2vwAAAP//AwBQSwMEFAAGAAgAAAAhANbZrCncAAAACQEAAA8AAABk&#10;cnMvZG93bnJldi54bWxMj8FOwzAMhu9IvENkJG5bulaDrWs6ISQuCJg62N1rTBtonKrJtvL2pCc4&#10;2r/1+fuL7Wg7cabBG8cKFvMEBHHttOFGwcf702wFwgdkjZ1jUvBDHrbl9VWBuXYXrui8D42IEPY5&#10;KmhD6HMpfd2SRT93PXHMPt1gMcRxaKQe8BLhtpNpktxJi4bjhxZ7emyp/t6fbKQ8v75gtVvTwQSs&#10;MrP2b8uvlVK3N+PDBkSgMfwdw6Qf1aGMTkd3Yu1FpyAWCQpm9+kSxBSnWRqrHKfVIgNZFvJ/g/IX&#10;AAD//wMAUEsBAi0AFAAGAAgAAAAhALaDOJL+AAAA4QEAABMAAAAAAAAAAAAAAAAAAAAAAFtDb250&#10;ZW50X1R5cGVzXS54bWxQSwECLQAUAAYACAAAACEAOP0h/9YAAACUAQAACwAAAAAAAAAAAAAAAAAv&#10;AQAAX3JlbHMvLnJlbHNQSwECLQAUAAYACAAAACEAIRjeq8IBAABkAwAADgAAAAAAAAAAAAAAAAAu&#10;AgAAZHJzL2Uyb0RvYy54bWxQSwECLQAUAAYACAAAACEA1tmsKdwAAAAJAQAADwAAAAAAAAAAAAAA&#10;AAAcBAAAZHJzL2Rvd25yZXYueG1sUEsFBgAAAAAEAAQA8wAAACUFAAAAAA==&#10;" strokecolor="#099" strokeweight="1pt">
              <w10:wrap anchorx="page"/>
            </v:shape>
          </w:pict>
        </mc:Fallback>
      </mc:AlternateContent>
    </w:r>
    <w:r w:rsidR="00FC2779">
      <w:rPr>
        <w:i/>
        <w:iCs/>
      </w:rPr>
      <w:t>Ask Cardiff 2024</w:t>
    </w:r>
  </w:p>
  <w:p w14:paraId="2FA4E06F" w14:textId="4811FA0D" w:rsidR="002829D1" w:rsidRDefault="0089288F">
    <w:pPr>
      <w:pStyle w:val="Header"/>
    </w:pPr>
    <w:r>
      <w:rPr>
        <w:noProof/>
      </w:rPr>
      <mc:AlternateContent>
        <mc:Choice Requires="wps">
          <w:drawing>
            <wp:anchor distT="0" distB="0" distL="114300" distR="114300" simplePos="0" relativeHeight="251658246" behindDoc="0" locked="0" layoutInCell="1" allowOverlap="1" wp14:anchorId="0F54FA1D" wp14:editId="14CE43F6">
              <wp:simplePos x="0" y="0"/>
              <wp:positionH relativeFrom="column">
                <wp:posOffset>-719455</wp:posOffset>
              </wp:positionH>
              <wp:positionV relativeFrom="paragraph">
                <wp:posOffset>112395</wp:posOffset>
              </wp:positionV>
              <wp:extent cx="7828280" cy="7620"/>
              <wp:effectExtent l="0" t="0" r="1270" b="11430"/>
              <wp:wrapNone/>
              <wp:docPr id="131937717" name="Straight Arrow Connector 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613B94C3" id="Straight Arrow Connector 9" o:spid="_x0000_s1026" type="#_x0000_t32" style="position:absolute;margin-left:-56.65pt;margin-top:8.85pt;width:616.4pt;height:.6pt;flip:y;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AU8HA34QAAAAsBAAAPAAAA&#10;ZHJzL2Rvd25yZXYueG1sTI/BTsJAEIbvJr7DZky8ENiuBCi1W6ImJsQbaIzHpTu0le5s7S5Q397h&#10;hLeZ/F/++SZfDa4VJ+xD40mDmiQgkEpvG6o0fLy/jlMQIRqypvWEGn4xwKq4vclNZv2ZNnjaxkpw&#10;CYXMaKhj7DIpQ1mjM2HiOyTO9r53JvLaV9L25szlrpUPSTKXzjTEF2rT4UuN5WF7dBrsfLb+TN/s&#10;NzXP/Wi0L9eHn82X1vd3w9MjiIhDvMJw0Wd1KNhp549kg2g1jJWaTpnlZLEAcSGUWs5A7HhKlyCL&#10;XP7/ofgDAAD//wMAUEsBAi0AFAAGAAgAAAAhALaDOJL+AAAA4QEAABMAAAAAAAAAAAAAAAAAAAAA&#10;AFtDb250ZW50X1R5cGVzXS54bWxQSwECLQAUAAYACAAAACEAOP0h/9YAAACUAQAACwAAAAAAAAAA&#10;AAAAAAAvAQAAX3JlbHMvLnJlbHNQSwECLQAUAAYACAAAACEA8xYzEsMBAABjAwAADgAAAAAAAAAA&#10;AAAAAAAuAgAAZHJzL2Uyb0RvYy54bWxQSwECLQAUAAYACAAAACEAFPBwN+EAAAALAQAADwAAAAAA&#10;AAAAAAAAAAAdBAAAZHJzL2Rvd25yZXYueG1sUEsFBgAAAAAEAAQA8wAAACsFAAAAAA==&#10;" strokecolor="#099"/>
          </w:pict>
        </mc:Fallback>
      </mc:AlternateContent>
    </w:r>
    <w:r>
      <w:rPr>
        <w:noProof/>
      </w:rPr>
      <mc:AlternateContent>
        <mc:Choice Requires="wps">
          <w:drawing>
            <wp:anchor distT="0" distB="0" distL="114300" distR="114300" simplePos="0" relativeHeight="251658241" behindDoc="1" locked="0" layoutInCell="1" allowOverlap="1" wp14:anchorId="416758D0" wp14:editId="32ABBA86">
              <wp:simplePos x="0" y="0"/>
              <wp:positionH relativeFrom="page">
                <wp:posOffset>0</wp:posOffset>
              </wp:positionH>
              <wp:positionV relativeFrom="page">
                <wp:posOffset>10160</wp:posOffset>
              </wp:positionV>
              <wp:extent cx="173990" cy="11146790"/>
              <wp:effectExtent l="0" t="0" r="0" b="0"/>
              <wp:wrapNone/>
              <wp:docPr id="344780179" name="Rectangle 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73990" cy="11146790"/>
                      </a:xfrm>
                      <a:prstGeom prst="rect">
                        <a:avLst/>
                      </a:prstGeom>
                      <a:solidFill>
                        <a:srgbClr val="ED7D31"/>
                      </a:solidFill>
                      <a:ln>
                        <a:noFill/>
                      </a:ln>
                    </wps:spPr>
                    <wps:bodyPr rot="0" vert="horz" wrap="square" lIns="91440" tIns="45720" rIns="91440" bIns="45720" anchor="ctr" anchorCtr="0" upright="1">
                      <a:noAutofit/>
                    </wps:bodyPr>
                  </wps:wsp>
                </a:graphicData>
              </a:graphic>
              <wp14:sizeRelH relativeFrom="margin">
                <wp14:pctWidth>0</wp14:pctWidth>
              </wp14:sizeRelH>
              <wp14:sizeRelV relativeFrom="margin">
                <wp14:pctHeight>0</wp14:pctHeight>
              </wp14:sizeRelV>
            </wp:anchor>
          </w:drawing>
        </mc:Choice>
        <mc:Fallback>
          <w:pict>
            <v:rect w14:anchorId="055E77CE" id="Rectangle 8" o:spid="_x0000_s1026" style="position:absolute;margin-left:0;margin-top:.8pt;width:13.7pt;height:877.7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RDIw6QEAALgDAAAOAAAAZHJzL2Uyb0RvYy54bWysU9uO0zAQfUfiHyy/0zTdsqVR09WqZRHS&#10;cpEWPsB17MTC8Zix27R8PWOn263gDfFiZTzjM3POnKzujr1lB4XBgKt5OZlyppyExri25t+/Pbx5&#10;x1mIwjXCglM1P6nA79avX60GX6kZdGAbhYxAXKgGX/MuRl8VRZCd6kWYgFeOkhqwF5FCbIsGxUDo&#10;vS1m0+ltMQA2HkGqEOh2Oyb5OuNrrWT8onVQkdma02wxn5jPXTqL9UpULQrfGXkeQ/zDFL0wjppe&#10;oLYiCrZH8xdUbyRCAB0nEvoCtDZSZQ7Eppz+weapE15lLiRO8BeZwv+DlZ8PT/4rptGDfwT5IzAH&#10;m064Vt0jwtAp0VC7MglVDD5UlwcpCPSU7YZP0NBqxT5C1uCosU+AxI4ds9Sni9TqGJmky3Jxs1zS&#10;QiSlyrKc3y4oSj1E9fzcY4gfFPQsfdQcaZcZXhweQxxLn0vy+GBN82CszQG2u41FdhC09/fbxfZm&#10;ZEAsr8usS8UO0rMRMd1knolaclGodtCciCbCaB4yO310gL84G8g4NQ8/9wIVZ/ajI6mW5XyenJaD&#10;+dvFjAK8zuyuM8JJgqq5jMjZGGzi6M+9R9N21KvMtB3ck8DaZOovc53HJXtk8c5WTv67jnPVyw+3&#10;/g0AAP//AwBQSwMEFAAGAAgAAAAhACGgEljbAAAABgEAAA8AAABkcnMvZG93bnJldi54bWxMj8FO&#10;wzAQRO9I/IO1SNzohoomJcSpUAUcyomCCkc3XpKIeB3FThP+nuUEx9lZzbwpNrPr1ImG0HrWcL1I&#10;QBFX3rZca3h7fbxagwrRsDWdZ9LwTQE25flZYXLrJ36h0z7WSkI45EZDE2OfI4aqIWfCwvfE4n36&#10;wZkocqjRDmaScNfhMklSdKZlaWhMT9uGqq/96DR8YB8OOK6e33Geerd72N0+bVOtLy/m+ztQkeb4&#10;9wy/+IIOpTAd/cg2qE6DDIlyTUGJucxuQB1FZqssASwL/I9f/gAAAP//AwBQSwECLQAUAAYACAAA&#10;ACEAtoM4kv4AAADhAQAAEwAAAAAAAAAAAAAAAAAAAAAAW0NvbnRlbnRfVHlwZXNdLnhtbFBLAQIt&#10;ABQABgAIAAAAIQA4/SH/1gAAAJQBAAALAAAAAAAAAAAAAAAAAC8BAABfcmVscy8ucmVsc1BLAQIt&#10;ABQABgAIAAAAIQCgRDIw6QEAALgDAAAOAAAAAAAAAAAAAAAAAC4CAABkcnMvZTJvRG9jLnhtbFBL&#10;AQItABQABgAIAAAAIQAhoBJY2wAAAAYBAAAPAAAAAAAAAAAAAAAAAEMEAABkcnMvZG93bnJldi54&#10;bWxQSwUGAAAAAAQABADzAAAASwUAAAAA&#10;" fillcolor="#ed7d31" stroked="f">
              <w10:wrap anchorx="page" anchory="page"/>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BDB6936"/>
    <w:multiLevelType w:val="hybridMultilevel"/>
    <w:tmpl w:val="3808F25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22FF5565"/>
    <w:multiLevelType w:val="hybridMultilevel"/>
    <w:tmpl w:val="4A0AF114"/>
    <w:lvl w:ilvl="0" w:tplc="4C12B99C">
      <w:start w:val="1"/>
      <w:numFmt w:val="bullet"/>
      <w:lvlText w:val="-"/>
      <w:lvlJc w:val="left"/>
      <w:pPr>
        <w:ind w:left="720" w:hanging="360"/>
      </w:pPr>
      <w:rPr>
        <w:rFonts w:ascii="Calibri" w:hAnsi="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2A9A1F06"/>
    <w:multiLevelType w:val="hybridMultilevel"/>
    <w:tmpl w:val="B30C6982"/>
    <w:lvl w:ilvl="0" w:tplc="4C12B99C">
      <w:start w:val="1"/>
      <w:numFmt w:val="bullet"/>
      <w:lvlText w:val="-"/>
      <w:lvlJc w:val="left"/>
      <w:pPr>
        <w:ind w:left="720" w:hanging="360"/>
      </w:pPr>
      <w:rPr>
        <w:rFonts w:ascii="Calibri" w:hAnsi="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82D5F68"/>
    <w:multiLevelType w:val="hybridMultilevel"/>
    <w:tmpl w:val="C8D87B16"/>
    <w:lvl w:ilvl="0" w:tplc="A306BD96">
      <w:start w:val="3"/>
      <w:numFmt w:val="bullet"/>
      <w:lvlText w:val="-"/>
      <w:lvlJc w:val="left"/>
      <w:pPr>
        <w:ind w:left="720" w:hanging="360"/>
      </w:pPr>
      <w:rPr>
        <w:rFonts w:ascii="Calibri" w:eastAsia="Times New Roman" w:hAnsi="Calibri" w:cs="Calibri" w:hint="default"/>
        <w:b/>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 w15:restartNumberingAfterBreak="0">
    <w:nsid w:val="524A1DDD"/>
    <w:multiLevelType w:val="hybridMultilevel"/>
    <w:tmpl w:val="944CA244"/>
    <w:lvl w:ilvl="0" w:tplc="2E189F80">
      <w:start w:val="1"/>
      <w:numFmt w:val="decimal"/>
      <w:lvlText w:val="%1."/>
      <w:lvlJc w:val="left"/>
      <w:pPr>
        <w:ind w:left="732" w:hanging="372"/>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6E4770CF"/>
    <w:multiLevelType w:val="hybridMultilevel"/>
    <w:tmpl w:val="0F3241A4"/>
    <w:lvl w:ilvl="0" w:tplc="808AB662">
      <w:start w:val="1"/>
      <w:numFmt w:val="decimal"/>
      <w:pStyle w:val="Heading3"/>
      <w:lvlText w:val="Appendix %1"/>
      <w:lvlJc w:val="left"/>
      <w:pPr>
        <w:ind w:left="786" w:hanging="360"/>
      </w:pPr>
      <w:rPr>
        <w:rFonts w:hint="default"/>
      </w:rPr>
    </w:lvl>
    <w:lvl w:ilvl="1" w:tplc="08090019" w:tentative="1">
      <w:start w:val="1"/>
      <w:numFmt w:val="lowerLetter"/>
      <w:lvlText w:val="%2."/>
      <w:lvlJc w:val="left"/>
      <w:pPr>
        <w:ind w:left="1506" w:hanging="360"/>
      </w:pPr>
    </w:lvl>
    <w:lvl w:ilvl="2" w:tplc="0809001B" w:tentative="1">
      <w:start w:val="1"/>
      <w:numFmt w:val="lowerRoman"/>
      <w:lvlText w:val="%3."/>
      <w:lvlJc w:val="right"/>
      <w:pPr>
        <w:ind w:left="2226" w:hanging="180"/>
      </w:pPr>
    </w:lvl>
    <w:lvl w:ilvl="3" w:tplc="0809000F" w:tentative="1">
      <w:start w:val="1"/>
      <w:numFmt w:val="decimal"/>
      <w:lvlText w:val="%4."/>
      <w:lvlJc w:val="left"/>
      <w:pPr>
        <w:ind w:left="2946" w:hanging="360"/>
      </w:pPr>
    </w:lvl>
    <w:lvl w:ilvl="4" w:tplc="08090019" w:tentative="1">
      <w:start w:val="1"/>
      <w:numFmt w:val="lowerLetter"/>
      <w:lvlText w:val="%5."/>
      <w:lvlJc w:val="left"/>
      <w:pPr>
        <w:ind w:left="3666" w:hanging="360"/>
      </w:pPr>
    </w:lvl>
    <w:lvl w:ilvl="5" w:tplc="0809001B" w:tentative="1">
      <w:start w:val="1"/>
      <w:numFmt w:val="lowerRoman"/>
      <w:lvlText w:val="%6."/>
      <w:lvlJc w:val="right"/>
      <w:pPr>
        <w:ind w:left="4386" w:hanging="180"/>
      </w:pPr>
    </w:lvl>
    <w:lvl w:ilvl="6" w:tplc="0809000F" w:tentative="1">
      <w:start w:val="1"/>
      <w:numFmt w:val="decimal"/>
      <w:lvlText w:val="%7."/>
      <w:lvlJc w:val="left"/>
      <w:pPr>
        <w:ind w:left="5106" w:hanging="360"/>
      </w:pPr>
    </w:lvl>
    <w:lvl w:ilvl="7" w:tplc="08090019" w:tentative="1">
      <w:start w:val="1"/>
      <w:numFmt w:val="lowerLetter"/>
      <w:lvlText w:val="%8."/>
      <w:lvlJc w:val="left"/>
      <w:pPr>
        <w:ind w:left="5826" w:hanging="360"/>
      </w:pPr>
    </w:lvl>
    <w:lvl w:ilvl="8" w:tplc="0809001B" w:tentative="1">
      <w:start w:val="1"/>
      <w:numFmt w:val="lowerRoman"/>
      <w:lvlText w:val="%9."/>
      <w:lvlJc w:val="right"/>
      <w:pPr>
        <w:ind w:left="6546" w:hanging="180"/>
      </w:pPr>
    </w:lvl>
  </w:abstractNum>
  <w:num w:numId="1" w16cid:durableId="1800488813">
    <w:abstractNumId w:val="3"/>
  </w:num>
  <w:num w:numId="2" w16cid:durableId="1445688563">
    <w:abstractNumId w:val="5"/>
  </w:num>
  <w:num w:numId="3" w16cid:durableId="735709854">
    <w:abstractNumId w:val="0"/>
  </w:num>
  <w:num w:numId="4" w16cid:durableId="151675861">
    <w:abstractNumId w:val="1"/>
  </w:num>
  <w:num w:numId="5" w16cid:durableId="1066342368">
    <w:abstractNumId w:val="2"/>
  </w:num>
  <w:num w:numId="6" w16cid:durableId="580481635">
    <w:abstractNumId w:val="4"/>
  </w:num>
  <w:num w:numId="7" w16cid:durableId="817696863">
    <w:abstractNumId w:val="5"/>
  </w:num>
  <w:num w:numId="8" w16cid:durableId="597254753">
    <w:abstractNumId w:val="5"/>
  </w:num>
  <w:num w:numId="9" w16cid:durableId="1739745465">
    <w:abstractNumId w:val="5"/>
  </w:num>
  <w:num w:numId="10" w16cid:durableId="1463763317">
    <w:abstractNumId w:val="5"/>
  </w:num>
  <w:num w:numId="11" w16cid:durableId="684358832">
    <w:abstractNumId w:val="5"/>
  </w:num>
  <w:num w:numId="12" w16cid:durableId="831527784">
    <w:abstractNumId w:val="5"/>
  </w:num>
  <w:num w:numId="13" w16cid:durableId="2065178533">
    <w:abstractNumId w:val="5"/>
  </w:num>
  <w:num w:numId="14" w16cid:durableId="1569346478">
    <w:abstractNumId w:val="5"/>
  </w:num>
  <w:num w:numId="15" w16cid:durableId="943921454">
    <w:abstractNumId w:val="5"/>
  </w:num>
  <w:num w:numId="16" w16cid:durableId="1389844925">
    <w:abstractNumId w:val="5"/>
  </w:num>
  <w:num w:numId="17" w16cid:durableId="1194000529">
    <w:abstractNumId w:val="5"/>
  </w:num>
  <w:num w:numId="18" w16cid:durableId="801576813">
    <w:abstractNumId w:val="5"/>
  </w:num>
  <w:num w:numId="19" w16cid:durableId="1334383007">
    <w:abstractNumId w:val="5"/>
  </w:num>
  <w:num w:numId="20" w16cid:durableId="12466170">
    <w:abstractNumId w:val="5"/>
  </w:num>
  <w:num w:numId="21" w16cid:durableId="100993911">
    <w:abstractNumId w:val="5"/>
  </w:num>
  <w:num w:numId="22" w16cid:durableId="692539058">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100"/>
  <w:proofState w:spelling="clean" w:grammar="clean"/>
  <w:documentProtection w:edit="readOnly" w:enforcement="0"/>
  <w:defaultTabStop w:val="720"/>
  <w:characterSpacingControl w:val="doNotCompress"/>
  <w:hdrShapeDefaults>
    <o:shapedefaults v:ext="edit" spidmax="2050" fillcolor="#2e527c" stroke="f">
      <v:fill color="#2e527c"/>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829D1"/>
    <w:rsid w:val="0000074C"/>
    <w:rsid w:val="000010BB"/>
    <w:rsid w:val="000014B3"/>
    <w:rsid w:val="0000190F"/>
    <w:rsid w:val="00002433"/>
    <w:rsid w:val="00002D9A"/>
    <w:rsid w:val="000030DF"/>
    <w:rsid w:val="000033C6"/>
    <w:rsid w:val="00004940"/>
    <w:rsid w:val="00004C4E"/>
    <w:rsid w:val="00005A94"/>
    <w:rsid w:val="00007044"/>
    <w:rsid w:val="000078DD"/>
    <w:rsid w:val="00010508"/>
    <w:rsid w:val="00010C44"/>
    <w:rsid w:val="00010C93"/>
    <w:rsid w:val="00010EFF"/>
    <w:rsid w:val="0001107F"/>
    <w:rsid w:val="00013720"/>
    <w:rsid w:val="00013A08"/>
    <w:rsid w:val="00014004"/>
    <w:rsid w:val="00014711"/>
    <w:rsid w:val="0001684D"/>
    <w:rsid w:val="000168E5"/>
    <w:rsid w:val="0001775C"/>
    <w:rsid w:val="00017C5E"/>
    <w:rsid w:val="00017D51"/>
    <w:rsid w:val="0002022A"/>
    <w:rsid w:val="000212B6"/>
    <w:rsid w:val="00021E7D"/>
    <w:rsid w:val="000222F8"/>
    <w:rsid w:val="00022BE9"/>
    <w:rsid w:val="0002316E"/>
    <w:rsid w:val="000236AE"/>
    <w:rsid w:val="0002374C"/>
    <w:rsid w:val="00023D5C"/>
    <w:rsid w:val="00025531"/>
    <w:rsid w:val="00025FA4"/>
    <w:rsid w:val="00025FFD"/>
    <w:rsid w:val="00026C20"/>
    <w:rsid w:val="00027491"/>
    <w:rsid w:val="000276FF"/>
    <w:rsid w:val="00027902"/>
    <w:rsid w:val="00027F7D"/>
    <w:rsid w:val="00030557"/>
    <w:rsid w:val="000307D6"/>
    <w:rsid w:val="00030888"/>
    <w:rsid w:val="000319F1"/>
    <w:rsid w:val="00032023"/>
    <w:rsid w:val="00032A70"/>
    <w:rsid w:val="00032EFA"/>
    <w:rsid w:val="000330F0"/>
    <w:rsid w:val="000333A1"/>
    <w:rsid w:val="000350DF"/>
    <w:rsid w:val="00035240"/>
    <w:rsid w:val="00036CE3"/>
    <w:rsid w:val="00037506"/>
    <w:rsid w:val="0004057A"/>
    <w:rsid w:val="000426D1"/>
    <w:rsid w:val="00042A0C"/>
    <w:rsid w:val="000433C3"/>
    <w:rsid w:val="0004345D"/>
    <w:rsid w:val="00043CF2"/>
    <w:rsid w:val="00046C2B"/>
    <w:rsid w:val="000475D2"/>
    <w:rsid w:val="00047934"/>
    <w:rsid w:val="000501D9"/>
    <w:rsid w:val="000502CC"/>
    <w:rsid w:val="000508AC"/>
    <w:rsid w:val="00050A7A"/>
    <w:rsid w:val="0005124B"/>
    <w:rsid w:val="00051489"/>
    <w:rsid w:val="00052266"/>
    <w:rsid w:val="00052364"/>
    <w:rsid w:val="00052D20"/>
    <w:rsid w:val="00052D27"/>
    <w:rsid w:val="00052E31"/>
    <w:rsid w:val="00053D84"/>
    <w:rsid w:val="00053F0C"/>
    <w:rsid w:val="00054E30"/>
    <w:rsid w:val="00055117"/>
    <w:rsid w:val="000568E6"/>
    <w:rsid w:val="00057599"/>
    <w:rsid w:val="000579FB"/>
    <w:rsid w:val="00057A21"/>
    <w:rsid w:val="00057B73"/>
    <w:rsid w:val="00057F83"/>
    <w:rsid w:val="00061071"/>
    <w:rsid w:val="0006130C"/>
    <w:rsid w:val="00061606"/>
    <w:rsid w:val="00061AFC"/>
    <w:rsid w:val="00061E64"/>
    <w:rsid w:val="000621C2"/>
    <w:rsid w:val="0006290A"/>
    <w:rsid w:val="00063318"/>
    <w:rsid w:val="000635EC"/>
    <w:rsid w:val="000639EE"/>
    <w:rsid w:val="00064015"/>
    <w:rsid w:val="00064188"/>
    <w:rsid w:val="00064250"/>
    <w:rsid w:val="000658C1"/>
    <w:rsid w:val="0006657A"/>
    <w:rsid w:val="0006751A"/>
    <w:rsid w:val="00070E4A"/>
    <w:rsid w:val="000729D1"/>
    <w:rsid w:val="00074364"/>
    <w:rsid w:val="000746DC"/>
    <w:rsid w:val="000747A3"/>
    <w:rsid w:val="00075E89"/>
    <w:rsid w:val="0007645A"/>
    <w:rsid w:val="00076527"/>
    <w:rsid w:val="00076D7A"/>
    <w:rsid w:val="00077357"/>
    <w:rsid w:val="000773D5"/>
    <w:rsid w:val="0007746B"/>
    <w:rsid w:val="00080433"/>
    <w:rsid w:val="000811E2"/>
    <w:rsid w:val="00081C6F"/>
    <w:rsid w:val="00081EA4"/>
    <w:rsid w:val="000825EB"/>
    <w:rsid w:val="000828B7"/>
    <w:rsid w:val="00083997"/>
    <w:rsid w:val="00083AD7"/>
    <w:rsid w:val="00083B16"/>
    <w:rsid w:val="0008458A"/>
    <w:rsid w:val="0008631D"/>
    <w:rsid w:val="00086813"/>
    <w:rsid w:val="0008689B"/>
    <w:rsid w:val="00086D6E"/>
    <w:rsid w:val="000875F1"/>
    <w:rsid w:val="0009059D"/>
    <w:rsid w:val="0009366A"/>
    <w:rsid w:val="0009425C"/>
    <w:rsid w:val="00094595"/>
    <w:rsid w:val="000951D9"/>
    <w:rsid w:val="000956D1"/>
    <w:rsid w:val="00096311"/>
    <w:rsid w:val="000967B2"/>
    <w:rsid w:val="00096DB2"/>
    <w:rsid w:val="00097327"/>
    <w:rsid w:val="00097895"/>
    <w:rsid w:val="000A00C4"/>
    <w:rsid w:val="000A04C8"/>
    <w:rsid w:val="000A0C78"/>
    <w:rsid w:val="000A0D8F"/>
    <w:rsid w:val="000A0F46"/>
    <w:rsid w:val="000A1F59"/>
    <w:rsid w:val="000A348E"/>
    <w:rsid w:val="000A3FB7"/>
    <w:rsid w:val="000A57D3"/>
    <w:rsid w:val="000A5929"/>
    <w:rsid w:val="000A6020"/>
    <w:rsid w:val="000A60C7"/>
    <w:rsid w:val="000A67A7"/>
    <w:rsid w:val="000A689A"/>
    <w:rsid w:val="000A73A5"/>
    <w:rsid w:val="000A7782"/>
    <w:rsid w:val="000B037D"/>
    <w:rsid w:val="000B0D76"/>
    <w:rsid w:val="000B1516"/>
    <w:rsid w:val="000B16CB"/>
    <w:rsid w:val="000B16CD"/>
    <w:rsid w:val="000B1DBD"/>
    <w:rsid w:val="000B1E9D"/>
    <w:rsid w:val="000B24EA"/>
    <w:rsid w:val="000B3026"/>
    <w:rsid w:val="000B448F"/>
    <w:rsid w:val="000B4DBC"/>
    <w:rsid w:val="000B59EA"/>
    <w:rsid w:val="000B5DC5"/>
    <w:rsid w:val="000B6AB8"/>
    <w:rsid w:val="000B7776"/>
    <w:rsid w:val="000B7967"/>
    <w:rsid w:val="000C24A9"/>
    <w:rsid w:val="000C38F6"/>
    <w:rsid w:val="000C3DE3"/>
    <w:rsid w:val="000C642C"/>
    <w:rsid w:val="000C69DA"/>
    <w:rsid w:val="000D1248"/>
    <w:rsid w:val="000D1432"/>
    <w:rsid w:val="000D2928"/>
    <w:rsid w:val="000D40E3"/>
    <w:rsid w:val="000D4841"/>
    <w:rsid w:val="000D539F"/>
    <w:rsid w:val="000D54DD"/>
    <w:rsid w:val="000D63E2"/>
    <w:rsid w:val="000D68DF"/>
    <w:rsid w:val="000D6983"/>
    <w:rsid w:val="000D7187"/>
    <w:rsid w:val="000D721D"/>
    <w:rsid w:val="000D77B0"/>
    <w:rsid w:val="000D7BEA"/>
    <w:rsid w:val="000E15A5"/>
    <w:rsid w:val="000E1F7D"/>
    <w:rsid w:val="000E2DDA"/>
    <w:rsid w:val="000E4089"/>
    <w:rsid w:val="000E438A"/>
    <w:rsid w:val="000E536B"/>
    <w:rsid w:val="000E62B5"/>
    <w:rsid w:val="000E6926"/>
    <w:rsid w:val="000E6FFF"/>
    <w:rsid w:val="000E74C3"/>
    <w:rsid w:val="000E7AF9"/>
    <w:rsid w:val="000F10FD"/>
    <w:rsid w:val="000F11D8"/>
    <w:rsid w:val="000F1332"/>
    <w:rsid w:val="000F18A8"/>
    <w:rsid w:val="000F1BD9"/>
    <w:rsid w:val="000F1FD5"/>
    <w:rsid w:val="000F3419"/>
    <w:rsid w:val="000F35BD"/>
    <w:rsid w:val="000F3692"/>
    <w:rsid w:val="000F3705"/>
    <w:rsid w:val="000F375F"/>
    <w:rsid w:val="000F4D71"/>
    <w:rsid w:val="000F58FF"/>
    <w:rsid w:val="000F6FEE"/>
    <w:rsid w:val="000F7D2A"/>
    <w:rsid w:val="00100910"/>
    <w:rsid w:val="00100E67"/>
    <w:rsid w:val="001019A7"/>
    <w:rsid w:val="00101A48"/>
    <w:rsid w:val="00103762"/>
    <w:rsid w:val="00103FB5"/>
    <w:rsid w:val="001043B4"/>
    <w:rsid w:val="00105119"/>
    <w:rsid w:val="001057F7"/>
    <w:rsid w:val="00106675"/>
    <w:rsid w:val="001079A3"/>
    <w:rsid w:val="00107EE1"/>
    <w:rsid w:val="00107EEB"/>
    <w:rsid w:val="001101A6"/>
    <w:rsid w:val="00110A70"/>
    <w:rsid w:val="00110EA5"/>
    <w:rsid w:val="00111F03"/>
    <w:rsid w:val="00112686"/>
    <w:rsid w:val="0011296F"/>
    <w:rsid w:val="001129D8"/>
    <w:rsid w:val="00112D27"/>
    <w:rsid w:val="00113503"/>
    <w:rsid w:val="00113EFE"/>
    <w:rsid w:val="001141AF"/>
    <w:rsid w:val="0011459D"/>
    <w:rsid w:val="00114BEA"/>
    <w:rsid w:val="001158E0"/>
    <w:rsid w:val="001164C6"/>
    <w:rsid w:val="001177FD"/>
    <w:rsid w:val="00121490"/>
    <w:rsid w:val="00122021"/>
    <w:rsid w:val="001222CE"/>
    <w:rsid w:val="00123C38"/>
    <w:rsid w:val="00124999"/>
    <w:rsid w:val="00126B31"/>
    <w:rsid w:val="00126FA1"/>
    <w:rsid w:val="00127015"/>
    <w:rsid w:val="001277C5"/>
    <w:rsid w:val="0012789E"/>
    <w:rsid w:val="00127E0C"/>
    <w:rsid w:val="00127E13"/>
    <w:rsid w:val="00131284"/>
    <w:rsid w:val="00132345"/>
    <w:rsid w:val="00132848"/>
    <w:rsid w:val="00132B51"/>
    <w:rsid w:val="0013508E"/>
    <w:rsid w:val="00135617"/>
    <w:rsid w:val="00135A90"/>
    <w:rsid w:val="001364AB"/>
    <w:rsid w:val="00136831"/>
    <w:rsid w:val="0013693C"/>
    <w:rsid w:val="00136D1E"/>
    <w:rsid w:val="0013730A"/>
    <w:rsid w:val="0014088C"/>
    <w:rsid w:val="00141582"/>
    <w:rsid w:val="0014372B"/>
    <w:rsid w:val="001438D2"/>
    <w:rsid w:val="00143CE7"/>
    <w:rsid w:val="0014481D"/>
    <w:rsid w:val="00144E91"/>
    <w:rsid w:val="001455E2"/>
    <w:rsid w:val="00145996"/>
    <w:rsid w:val="0014665D"/>
    <w:rsid w:val="00147723"/>
    <w:rsid w:val="001479C0"/>
    <w:rsid w:val="00150AB2"/>
    <w:rsid w:val="00150D1D"/>
    <w:rsid w:val="001532F3"/>
    <w:rsid w:val="00153743"/>
    <w:rsid w:val="00154497"/>
    <w:rsid w:val="001554C5"/>
    <w:rsid w:val="001558BC"/>
    <w:rsid w:val="00155C5F"/>
    <w:rsid w:val="00155F4D"/>
    <w:rsid w:val="001566A2"/>
    <w:rsid w:val="00156902"/>
    <w:rsid w:val="001571FB"/>
    <w:rsid w:val="00157E13"/>
    <w:rsid w:val="00160325"/>
    <w:rsid w:val="001604A8"/>
    <w:rsid w:val="00160602"/>
    <w:rsid w:val="00161E81"/>
    <w:rsid w:val="0016200D"/>
    <w:rsid w:val="001624C4"/>
    <w:rsid w:val="0016348E"/>
    <w:rsid w:val="00172839"/>
    <w:rsid w:val="00172C3A"/>
    <w:rsid w:val="00172E8A"/>
    <w:rsid w:val="0017321D"/>
    <w:rsid w:val="0017400C"/>
    <w:rsid w:val="0017516D"/>
    <w:rsid w:val="0017519A"/>
    <w:rsid w:val="001753BE"/>
    <w:rsid w:val="0017576F"/>
    <w:rsid w:val="00175F3C"/>
    <w:rsid w:val="00177EEE"/>
    <w:rsid w:val="00181964"/>
    <w:rsid w:val="00181EB1"/>
    <w:rsid w:val="00182C6F"/>
    <w:rsid w:val="00182ECF"/>
    <w:rsid w:val="00184E4E"/>
    <w:rsid w:val="00186BB3"/>
    <w:rsid w:val="00186F7A"/>
    <w:rsid w:val="001872C9"/>
    <w:rsid w:val="001875F7"/>
    <w:rsid w:val="00187A5E"/>
    <w:rsid w:val="00190C5E"/>
    <w:rsid w:val="00190DC5"/>
    <w:rsid w:val="00190FD5"/>
    <w:rsid w:val="001927C7"/>
    <w:rsid w:val="00193FD2"/>
    <w:rsid w:val="00194E28"/>
    <w:rsid w:val="00196331"/>
    <w:rsid w:val="00196729"/>
    <w:rsid w:val="00196844"/>
    <w:rsid w:val="0019694E"/>
    <w:rsid w:val="00196C15"/>
    <w:rsid w:val="001974F1"/>
    <w:rsid w:val="00197D5C"/>
    <w:rsid w:val="00197FD1"/>
    <w:rsid w:val="001A0610"/>
    <w:rsid w:val="001A1680"/>
    <w:rsid w:val="001A1C0D"/>
    <w:rsid w:val="001A2EBD"/>
    <w:rsid w:val="001A47B6"/>
    <w:rsid w:val="001A5199"/>
    <w:rsid w:val="001A5D45"/>
    <w:rsid w:val="001A5F11"/>
    <w:rsid w:val="001A6AFD"/>
    <w:rsid w:val="001A6E19"/>
    <w:rsid w:val="001A745A"/>
    <w:rsid w:val="001B00CB"/>
    <w:rsid w:val="001B0A4E"/>
    <w:rsid w:val="001B163C"/>
    <w:rsid w:val="001B1650"/>
    <w:rsid w:val="001B2710"/>
    <w:rsid w:val="001B300B"/>
    <w:rsid w:val="001B38C2"/>
    <w:rsid w:val="001B4124"/>
    <w:rsid w:val="001B4162"/>
    <w:rsid w:val="001B4454"/>
    <w:rsid w:val="001B52FD"/>
    <w:rsid w:val="001C0CA3"/>
    <w:rsid w:val="001C0DA3"/>
    <w:rsid w:val="001C1B8F"/>
    <w:rsid w:val="001C26F7"/>
    <w:rsid w:val="001C286F"/>
    <w:rsid w:val="001C2C18"/>
    <w:rsid w:val="001C2C6B"/>
    <w:rsid w:val="001C414E"/>
    <w:rsid w:val="001C422B"/>
    <w:rsid w:val="001C5277"/>
    <w:rsid w:val="001C53C4"/>
    <w:rsid w:val="001C54A4"/>
    <w:rsid w:val="001C5D8F"/>
    <w:rsid w:val="001C5F0A"/>
    <w:rsid w:val="001C6142"/>
    <w:rsid w:val="001C6312"/>
    <w:rsid w:val="001D0766"/>
    <w:rsid w:val="001D090D"/>
    <w:rsid w:val="001D204A"/>
    <w:rsid w:val="001D269D"/>
    <w:rsid w:val="001D302E"/>
    <w:rsid w:val="001D3C4A"/>
    <w:rsid w:val="001D3F8E"/>
    <w:rsid w:val="001D5708"/>
    <w:rsid w:val="001D6E7D"/>
    <w:rsid w:val="001D7BC6"/>
    <w:rsid w:val="001D7C34"/>
    <w:rsid w:val="001D7CA8"/>
    <w:rsid w:val="001E0A10"/>
    <w:rsid w:val="001E0ED0"/>
    <w:rsid w:val="001E1A26"/>
    <w:rsid w:val="001E1AB5"/>
    <w:rsid w:val="001E1EC1"/>
    <w:rsid w:val="001E4177"/>
    <w:rsid w:val="001E4A59"/>
    <w:rsid w:val="001E4DDF"/>
    <w:rsid w:val="001E5BE1"/>
    <w:rsid w:val="001E64ED"/>
    <w:rsid w:val="001E6789"/>
    <w:rsid w:val="001E7897"/>
    <w:rsid w:val="001E7DB2"/>
    <w:rsid w:val="001F059F"/>
    <w:rsid w:val="001F0A4D"/>
    <w:rsid w:val="001F1C29"/>
    <w:rsid w:val="001F286B"/>
    <w:rsid w:val="001F3731"/>
    <w:rsid w:val="001F392F"/>
    <w:rsid w:val="001F41B8"/>
    <w:rsid w:val="001F4560"/>
    <w:rsid w:val="001F4CA9"/>
    <w:rsid w:val="001F4CDD"/>
    <w:rsid w:val="001F4D54"/>
    <w:rsid w:val="001F50BE"/>
    <w:rsid w:val="001F5ADC"/>
    <w:rsid w:val="001F7012"/>
    <w:rsid w:val="0020041C"/>
    <w:rsid w:val="00201527"/>
    <w:rsid w:val="00201569"/>
    <w:rsid w:val="00201596"/>
    <w:rsid w:val="00201FD2"/>
    <w:rsid w:val="002020C6"/>
    <w:rsid w:val="002023C8"/>
    <w:rsid w:val="002029C0"/>
    <w:rsid w:val="00203137"/>
    <w:rsid w:val="00203395"/>
    <w:rsid w:val="0020446C"/>
    <w:rsid w:val="002046F1"/>
    <w:rsid w:val="002048FB"/>
    <w:rsid w:val="00204CB2"/>
    <w:rsid w:val="00204F8C"/>
    <w:rsid w:val="002052F5"/>
    <w:rsid w:val="00205AF6"/>
    <w:rsid w:val="00206095"/>
    <w:rsid w:val="002062A3"/>
    <w:rsid w:val="0020643A"/>
    <w:rsid w:val="00206D3B"/>
    <w:rsid w:val="00210342"/>
    <w:rsid w:val="00211649"/>
    <w:rsid w:val="002117C8"/>
    <w:rsid w:val="00211A67"/>
    <w:rsid w:val="0021278C"/>
    <w:rsid w:val="002128D6"/>
    <w:rsid w:val="00213014"/>
    <w:rsid w:val="00213765"/>
    <w:rsid w:val="00215021"/>
    <w:rsid w:val="00216F48"/>
    <w:rsid w:val="00217106"/>
    <w:rsid w:val="00217854"/>
    <w:rsid w:val="00217ED0"/>
    <w:rsid w:val="00220931"/>
    <w:rsid w:val="00220C19"/>
    <w:rsid w:val="002223C5"/>
    <w:rsid w:val="002227FD"/>
    <w:rsid w:val="00222BAB"/>
    <w:rsid w:val="00222D3D"/>
    <w:rsid w:val="00222DF0"/>
    <w:rsid w:val="002232F6"/>
    <w:rsid w:val="00223805"/>
    <w:rsid w:val="00223CDE"/>
    <w:rsid w:val="00224395"/>
    <w:rsid w:val="00224D65"/>
    <w:rsid w:val="00225D54"/>
    <w:rsid w:val="00226082"/>
    <w:rsid w:val="00226217"/>
    <w:rsid w:val="002272F6"/>
    <w:rsid w:val="00227CED"/>
    <w:rsid w:val="00230182"/>
    <w:rsid w:val="00230466"/>
    <w:rsid w:val="002305A7"/>
    <w:rsid w:val="0023085F"/>
    <w:rsid w:val="00231097"/>
    <w:rsid w:val="00231DD3"/>
    <w:rsid w:val="00231EB5"/>
    <w:rsid w:val="00231F37"/>
    <w:rsid w:val="00231F70"/>
    <w:rsid w:val="002327A3"/>
    <w:rsid w:val="00232AAA"/>
    <w:rsid w:val="00233265"/>
    <w:rsid w:val="00234290"/>
    <w:rsid w:val="0023449E"/>
    <w:rsid w:val="002345DC"/>
    <w:rsid w:val="00234C59"/>
    <w:rsid w:val="00235425"/>
    <w:rsid w:val="00236C31"/>
    <w:rsid w:val="0023700F"/>
    <w:rsid w:val="0023729F"/>
    <w:rsid w:val="00237323"/>
    <w:rsid w:val="00237DAB"/>
    <w:rsid w:val="00237E27"/>
    <w:rsid w:val="002404D0"/>
    <w:rsid w:val="00240703"/>
    <w:rsid w:val="00241405"/>
    <w:rsid w:val="002419F9"/>
    <w:rsid w:val="00241DAE"/>
    <w:rsid w:val="00242CB9"/>
    <w:rsid w:val="002436EA"/>
    <w:rsid w:val="00243D19"/>
    <w:rsid w:val="00245A27"/>
    <w:rsid w:val="0024603F"/>
    <w:rsid w:val="002469AA"/>
    <w:rsid w:val="0024716A"/>
    <w:rsid w:val="002474B6"/>
    <w:rsid w:val="00251C7A"/>
    <w:rsid w:val="00251E69"/>
    <w:rsid w:val="0025227F"/>
    <w:rsid w:val="00253068"/>
    <w:rsid w:val="002537BA"/>
    <w:rsid w:val="00254422"/>
    <w:rsid w:val="0025572A"/>
    <w:rsid w:val="0025620C"/>
    <w:rsid w:val="00256265"/>
    <w:rsid w:val="0025632C"/>
    <w:rsid w:val="00257C54"/>
    <w:rsid w:val="002601DD"/>
    <w:rsid w:val="00260D25"/>
    <w:rsid w:val="002616C5"/>
    <w:rsid w:val="0026191A"/>
    <w:rsid w:val="00262385"/>
    <w:rsid w:val="0026252D"/>
    <w:rsid w:val="002652D8"/>
    <w:rsid w:val="00265455"/>
    <w:rsid w:val="002660D0"/>
    <w:rsid w:val="0026640B"/>
    <w:rsid w:val="00266664"/>
    <w:rsid w:val="002704C6"/>
    <w:rsid w:val="00270FE1"/>
    <w:rsid w:val="0027287A"/>
    <w:rsid w:val="00272A78"/>
    <w:rsid w:val="00272F03"/>
    <w:rsid w:val="002731FC"/>
    <w:rsid w:val="002736C0"/>
    <w:rsid w:val="002740A6"/>
    <w:rsid w:val="0027487E"/>
    <w:rsid w:val="00274969"/>
    <w:rsid w:val="0027538D"/>
    <w:rsid w:val="00275E28"/>
    <w:rsid w:val="002766C4"/>
    <w:rsid w:val="00276A4B"/>
    <w:rsid w:val="00276AE8"/>
    <w:rsid w:val="00276C9B"/>
    <w:rsid w:val="002770D8"/>
    <w:rsid w:val="00281A64"/>
    <w:rsid w:val="002829D1"/>
    <w:rsid w:val="00282B7A"/>
    <w:rsid w:val="0028359E"/>
    <w:rsid w:val="00284397"/>
    <w:rsid w:val="00284799"/>
    <w:rsid w:val="00285CFC"/>
    <w:rsid w:val="002869B2"/>
    <w:rsid w:val="0028733D"/>
    <w:rsid w:val="0028796F"/>
    <w:rsid w:val="002911B9"/>
    <w:rsid w:val="002915A7"/>
    <w:rsid w:val="00291BD4"/>
    <w:rsid w:val="00291D33"/>
    <w:rsid w:val="00291E5F"/>
    <w:rsid w:val="00292C72"/>
    <w:rsid w:val="00292E7E"/>
    <w:rsid w:val="002936E4"/>
    <w:rsid w:val="00293E12"/>
    <w:rsid w:val="00293E75"/>
    <w:rsid w:val="00294302"/>
    <w:rsid w:val="0029466E"/>
    <w:rsid w:val="00295603"/>
    <w:rsid w:val="00295A6C"/>
    <w:rsid w:val="0029787F"/>
    <w:rsid w:val="0029797B"/>
    <w:rsid w:val="002A0946"/>
    <w:rsid w:val="002A0F53"/>
    <w:rsid w:val="002A1A3E"/>
    <w:rsid w:val="002A302F"/>
    <w:rsid w:val="002A3945"/>
    <w:rsid w:val="002A3D50"/>
    <w:rsid w:val="002A44E1"/>
    <w:rsid w:val="002A4693"/>
    <w:rsid w:val="002A4FBC"/>
    <w:rsid w:val="002A574D"/>
    <w:rsid w:val="002A5EA4"/>
    <w:rsid w:val="002A623A"/>
    <w:rsid w:val="002A660B"/>
    <w:rsid w:val="002A6810"/>
    <w:rsid w:val="002A7822"/>
    <w:rsid w:val="002B00DB"/>
    <w:rsid w:val="002B0939"/>
    <w:rsid w:val="002B0E0F"/>
    <w:rsid w:val="002B1366"/>
    <w:rsid w:val="002B19FA"/>
    <w:rsid w:val="002B2399"/>
    <w:rsid w:val="002B2790"/>
    <w:rsid w:val="002B2D29"/>
    <w:rsid w:val="002B3BC0"/>
    <w:rsid w:val="002B56E2"/>
    <w:rsid w:val="002B58C4"/>
    <w:rsid w:val="002B5980"/>
    <w:rsid w:val="002B5FFF"/>
    <w:rsid w:val="002B61C8"/>
    <w:rsid w:val="002B6242"/>
    <w:rsid w:val="002B7CE1"/>
    <w:rsid w:val="002B7DF3"/>
    <w:rsid w:val="002C07F3"/>
    <w:rsid w:val="002C110B"/>
    <w:rsid w:val="002C151A"/>
    <w:rsid w:val="002C1A3C"/>
    <w:rsid w:val="002C2B86"/>
    <w:rsid w:val="002C2BC4"/>
    <w:rsid w:val="002C310F"/>
    <w:rsid w:val="002C40D9"/>
    <w:rsid w:val="002C521F"/>
    <w:rsid w:val="002C5486"/>
    <w:rsid w:val="002C5804"/>
    <w:rsid w:val="002C5AA6"/>
    <w:rsid w:val="002C69C9"/>
    <w:rsid w:val="002C746A"/>
    <w:rsid w:val="002C7B3A"/>
    <w:rsid w:val="002D125E"/>
    <w:rsid w:val="002D1F99"/>
    <w:rsid w:val="002D2619"/>
    <w:rsid w:val="002D2A56"/>
    <w:rsid w:val="002D2B51"/>
    <w:rsid w:val="002D46F3"/>
    <w:rsid w:val="002D4C86"/>
    <w:rsid w:val="002D5882"/>
    <w:rsid w:val="002D5C52"/>
    <w:rsid w:val="002D65EA"/>
    <w:rsid w:val="002D68BF"/>
    <w:rsid w:val="002D6A18"/>
    <w:rsid w:val="002D7D06"/>
    <w:rsid w:val="002E0945"/>
    <w:rsid w:val="002E0E12"/>
    <w:rsid w:val="002E0F5F"/>
    <w:rsid w:val="002E1058"/>
    <w:rsid w:val="002E159B"/>
    <w:rsid w:val="002E2A6C"/>
    <w:rsid w:val="002E2FFA"/>
    <w:rsid w:val="002E40C5"/>
    <w:rsid w:val="002E43FF"/>
    <w:rsid w:val="002E4704"/>
    <w:rsid w:val="002E5111"/>
    <w:rsid w:val="002E5181"/>
    <w:rsid w:val="002E5218"/>
    <w:rsid w:val="002E54A6"/>
    <w:rsid w:val="002E5C94"/>
    <w:rsid w:val="002E67E5"/>
    <w:rsid w:val="002E7409"/>
    <w:rsid w:val="002F0B8D"/>
    <w:rsid w:val="002F270D"/>
    <w:rsid w:val="002F290E"/>
    <w:rsid w:val="002F2A2A"/>
    <w:rsid w:val="002F355E"/>
    <w:rsid w:val="002F47FE"/>
    <w:rsid w:val="002F4E0F"/>
    <w:rsid w:val="002F55A3"/>
    <w:rsid w:val="002F579F"/>
    <w:rsid w:val="002F7540"/>
    <w:rsid w:val="002F793C"/>
    <w:rsid w:val="002F79AA"/>
    <w:rsid w:val="00300D1F"/>
    <w:rsid w:val="003013A7"/>
    <w:rsid w:val="00302650"/>
    <w:rsid w:val="00302A03"/>
    <w:rsid w:val="00302D89"/>
    <w:rsid w:val="00303BBD"/>
    <w:rsid w:val="0030406E"/>
    <w:rsid w:val="003049B2"/>
    <w:rsid w:val="00305173"/>
    <w:rsid w:val="003052DF"/>
    <w:rsid w:val="00306609"/>
    <w:rsid w:val="00306AF5"/>
    <w:rsid w:val="003074C4"/>
    <w:rsid w:val="00307BDD"/>
    <w:rsid w:val="00307D1B"/>
    <w:rsid w:val="003100E0"/>
    <w:rsid w:val="0031019E"/>
    <w:rsid w:val="003104CC"/>
    <w:rsid w:val="003108E7"/>
    <w:rsid w:val="003117BF"/>
    <w:rsid w:val="00311C5D"/>
    <w:rsid w:val="00312F94"/>
    <w:rsid w:val="00313496"/>
    <w:rsid w:val="00313503"/>
    <w:rsid w:val="0031372C"/>
    <w:rsid w:val="00315376"/>
    <w:rsid w:val="00315D3F"/>
    <w:rsid w:val="00316DCC"/>
    <w:rsid w:val="00317783"/>
    <w:rsid w:val="00320110"/>
    <w:rsid w:val="00320462"/>
    <w:rsid w:val="00320B05"/>
    <w:rsid w:val="00321E93"/>
    <w:rsid w:val="00322273"/>
    <w:rsid w:val="003224D7"/>
    <w:rsid w:val="003228E7"/>
    <w:rsid w:val="00324131"/>
    <w:rsid w:val="00324802"/>
    <w:rsid w:val="003248AE"/>
    <w:rsid w:val="00324B5F"/>
    <w:rsid w:val="003251A3"/>
    <w:rsid w:val="00325518"/>
    <w:rsid w:val="00325C71"/>
    <w:rsid w:val="003272DC"/>
    <w:rsid w:val="0032751D"/>
    <w:rsid w:val="003276CB"/>
    <w:rsid w:val="0032787D"/>
    <w:rsid w:val="00327D24"/>
    <w:rsid w:val="003306F4"/>
    <w:rsid w:val="003309B6"/>
    <w:rsid w:val="00331D29"/>
    <w:rsid w:val="0033221C"/>
    <w:rsid w:val="003325D9"/>
    <w:rsid w:val="00332A9B"/>
    <w:rsid w:val="00332AA3"/>
    <w:rsid w:val="0033350D"/>
    <w:rsid w:val="003339B2"/>
    <w:rsid w:val="00333B24"/>
    <w:rsid w:val="00333D9C"/>
    <w:rsid w:val="0033524D"/>
    <w:rsid w:val="00335743"/>
    <w:rsid w:val="00335A25"/>
    <w:rsid w:val="0033615B"/>
    <w:rsid w:val="00336D27"/>
    <w:rsid w:val="00336DA7"/>
    <w:rsid w:val="00337D95"/>
    <w:rsid w:val="00340179"/>
    <w:rsid w:val="003409C2"/>
    <w:rsid w:val="00341188"/>
    <w:rsid w:val="003426B1"/>
    <w:rsid w:val="00342F52"/>
    <w:rsid w:val="003437AF"/>
    <w:rsid w:val="00343DA9"/>
    <w:rsid w:val="00344073"/>
    <w:rsid w:val="00344522"/>
    <w:rsid w:val="00345683"/>
    <w:rsid w:val="00345B2C"/>
    <w:rsid w:val="00346A92"/>
    <w:rsid w:val="00346AC8"/>
    <w:rsid w:val="00347A94"/>
    <w:rsid w:val="00347F70"/>
    <w:rsid w:val="0035037A"/>
    <w:rsid w:val="003521C4"/>
    <w:rsid w:val="00352910"/>
    <w:rsid w:val="0035331D"/>
    <w:rsid w:val="0035384F"/>
    <w:rsid w:val="00353C69"/>
    <w:rsid w:val="00354514"/>
    <w:rsid w:val="00356162"/>
    <w:rsid w:val="003564FF"/>
    <w:rsid w:val="0035762C"/>
    <w:rsid w:val="00361285"/>
    <w:rsid w:val="003619E6"/>
    <w:rsid w:val="00361D4A"/>
    <w:rsid w:val="00361D6F"/>
    <w:rsid w:val="00362E4F"/>
    <w:rsid w:val="00363256"/>
    <w:rsid w:val="0036350D"/>
    <w:rsid w:val="00363B9F"/>
    <w:rsid w:val="00364D8C"/>
    <w:rsid w:val="00366D52"/>
    <w:rsid w:val="00366EC3"/>
    <w:rsid w:val="003671A7"/>
    <w:rsid w:val="0036780E"/>
    <w:rsid w:val="00367E05"/>
    <w:rsid w:val="00370142"/>
    <w:rsid w:val="003702B7"/>
    <w:rsid w:val="00370C20"/>
    <w:rsid w:val="00372B79"/>
    <w:rsid w:val="00373AFD"/>
    <w:rsid w:val="003769CB"/>
    <w:rsid w:val="00377BC9"/>
    <w:rsid w:val="00380088"/>
    <w:rsid w:val="003802CC"/>
    <w:rsid w:val="0038338C"/>
    <w:rsid w:val="003834B4"/>
    <w:rsid w:val="00383708"/>
    <w:rsid w:val="00383877"/>
    <w:rsid w:val="00383AAF"/>
    <w:rsid w:val="003870D1"/>
    <w:rsid w:val="003900FB"/>
    <w:rsid w:val="00390124"/>
    <w:rsid w:val="0039100B"/>
    <w:rsid w:val="003912C5"/>
    <w:rsid w:val="00391366"/>
    <w:rsid w:val="0039152E"/>
    <w:rsid w:val="00391C8C"/>
    <w:rsid w:val="00391F91"/>
    <w:rsid w:val="0039313C"/>
    <w:rsid w:val="00393D72"/>
    <w:rsid w:val="00393F59"/>
    <w:rsid w:val="00394C1D"/>
    <w:rsid w:val="00395612"/>
    <w:rsid w:val="00395750"/>
    <w:rsid w:val="00395945"/>
    <w:rsid w:val="00395ED1"/>
    <w:rsid w:val="00396549"/>
    <w:rsid w:val="003976DA"/>
    <w:rsid w:val="0039795D"/>
    <w:rsid w:val="00397B28"/>
    <w:rsid w:val="003A006B"/>
    <w:rsid w:val="003A0E55"/>
    <w:rsid w:val="003A1488"/>
    <w:rsid w:val="003A20D4"/>
    <w:rsid w:val="003A22E1"/>
    <w:rsid w:val="003A265E"/>
    <w:rsid w:val="003A31D5"/>
    <w:rsid w:val="003A4079"/>
    <w:rsid w:val="003A4A71"/>
    <w:rsid w:val="003A4CD4"/>
    <w:rsid w:val="003A526D"/>
    <w:rsid w:val="003A5BA8"/>
    <w:rsid w:val="003A7436"/>
    <w:rsid w:val="003B0713"/>
    <w:rsid w:val="003B0743"/>
    <w:rsid w:val="003B0E77"/>
    <w:rsid w:val="003B2141"/>
    <w:rsid w:val="003B27E9"/>
    <w:rsid w:val="003B67D3"/>
    <w:rsid w:val="003B6F34"/>
    <w:rsid w:val="003B6FA3"/>
    <w:rsid w:val="003B741C"/>
    <w:rsid w:val="003C0A45"/>
    <w:rsid w:val="003C0F02"/>
    <w:rsid w:val="003C161F"/>
    <w:rsid w:val="003C4BFC"/>
    <w:rsid w:val="003C64BE"/>
    <w:rsid w:val="003C715D"/>
    <w:rsid w:val="003C7224"/>
    <w:rsid w:val="003C77E8"/>
    <w:rsid w:val="003C7BEC"/>
    <w:rsid w:val="003D078F"/>
    <w:rsid w:val="003D0856"/>
    <w:rsid w:val="003D147D"/>
    <w:rsid w:val="003D1CF8"/>
    <w:rsid w:val="003D3622"/>
    <w:rsid w:val="003D3E5A"/>
    <w:rsid w:val="003D3F26"/>
    <w:rsid w:val="003D403E"/>
    <w:rsid w:val="003D4493"/>
    <w:rsid w:val="003D4CE7"/>
    <w:rsid w:val="003D5645"/>
    <w:rsid w:val="003D66E8"/>
    <w:rsid w:val="003D6EF1"/>
    <w:rsid w:val="003D7C8F"/>
    <w:rsid w:val="003E02B6"/>
    <w:rsid w:val="003E030E"/>
    <w:rsid w:val="003E110A"/>
    <w:rsid w:val="003E12BA"/>
    <w:rsid w:val="003E170F"/>
    <w:rsid w:val="003E1B56"/>
    <w:rsid w:val="003E29D2"/>
    <w:rsid w:val="003E3656"/>
    <w:rsid w:val="003E3CAD"/>
    <w:rsid w:val="003E3D00"/>
    <w:rsid w:val="003E5501"/>
    <w:rsid w:val="003E5D67"/>
    <w:rsid w:val="003E6539"/>
    <w:rsid w:val="003E695B"/>
    <w:rsid w:val="003E7221"/>
    <w:rsid w:val="003E7E45"/>
    <w:rsid w:val="003F012D"/>
    <w:rsid w:val="003F059A"/>
    <w:rsid w:val="003F0757"/>
    <w:rsid w:val="003F49E9"/>
    <w:rsid w:val="003F5220"/>
    <w:rsid w:val="003F5464"/>
    <w:rsid w:val="003F62D7"/>
    <w:rsid w:val="003F713E"/>
    <w:rsid w:val="003F71D5"/>
    <w:rsid w:val="00400972"/>
    <w:rsid w:val="004016CE"/>
    <w:rsid w:val="00401EFD"/>
    <w:rsid w:val="00402B80"/>
    <w:rsid w:val="00403CF5"/>
    <w:rsid w:val="004045C0"/>
    <w:rsid w:val="00405766"/>
    <w:rsid w:val="0040668E"/>
    <w:rsid w:val="0040684B"/>
    <w:rsid w:val="0040758F"/>
    <w:rsid w:val="00407D7D"/>
    <w:rsid w:val="00407D86"/>
    <w:rsid w:val="004100E5"/>
    <w:rsid w:val="00410114"/>
    <w:rsid w:val="00411876"/>
    <w:rsid w:val="00411AAF"/>
    <w:rsid w:val="00412B89"/>
    <w:rsid w:val="004135C3"/>
    <w:rsid w:val="00413AE9"/>
    <w:rsid w:val="00413C12"/>
    <w:rsid w:val="00413C95"/>
    <w:rsid w:val="00413CCD"/>
    <w:rsid w:val="00413EE8"/>
    <w:rsid w:val="00414416"/>
    <w:rsid w:val="00414DBA"/>
    <w:rsid w:val="00414DC3"/>
    <w:rsid w:val="00415038"/>
    <w:rsid w:val="00415644"/>
    <w:rsid w:val="00416CAB"/>
    <w:rsid w:val="004179B7"/>
    <w:rsid w:val="0042130D"/>
    <w:rsid w:val="00422119"/>
    <w:rsid w:val="0042436F"/>
    <w:rsid w:val="004247D3"/>
    <w:rsid w:val="00427158"/>
    <w:rsid w:val="00427907"/>
    <w:rsid w:val="00427C89"/>
    <w:rsid w:val="00430495"/>
    <w:rsid w:val="00430FBF"/>
    <w:rsid w:val="004317E3"/>
    <w:rsid w:val="00432972"/>
    <w:rsid w:val="00433146"/>
    <w:rsid w:val="00434833"/>
    <w:rsid w:val="00434C1E"/>
    <w:rsid w:val="004351E4"/>
    <w:rsid w:val="00436CAC"/>
    <w:rsid w:val="00437585"/>
    <w:rsid w:val="00437FEF"/>
    <w:rsid w:val="004404AD"/>
    <w:rsid w:val="00441E72"/>
    <w:rsid w:val="00441F9F"/>
    <w:rsid w:val="00442341"/>
    <w:rsid w:val="0044236E"/>
    <w:rsid w:val="00442E45"/>
    <w:rsid w:val="00443B91"/>
    <w:rsid w:val="004459E9"/>
    <w:rsid w:val="00446755"/>
    <w:rsid w:val="00447E80"/>
    <w:rsid w:val="00450EA7"/>
    <w:rsid w:val="00451334"/>
    <w:rsid w:val="004517C5"/>
    <w:rsid w:val="00451D9A"/>
    <w:rsid w:val="00452582"/>
    <w:rsid w:val="00452627"/>
    <w:rsid w:val="00452867"/>
    <w:rsid w:val="00452C8C"/>
    <w:rsid w:val="00452F7F"/>
    <w:rsid w:val="0045449D"/>
    <w:rsid w:val="004551C6"/>
    <w:rsid w:val="00455FCC"/>
    <w:rsid w:val="004576E8"/>
    <w:rsid w:val="00460AB7"/>
    <w:rsid w:val="00460E68"/>
    <w:rsid w:val="004619AF"/>
    <w:rsid w:val="00461B15"/>
    <w:rsid w:val="00462027"/>
    <w:rsid w:val="00462136"/>
    <w:rsid w:val="004623CB"/>
    <w:rsid w:val="00462485"/>
    <w:rsid w:val="00463BA9"/>
    <w:rsid w:val="00464E50"/>
    <w:rsid w:val="004652E5"/>
    <w:rsid w:val="00465D5A"/>
    <w:rsid w:val="00465FD9"/>
    <w:rsid w:val="00466324"/>
    <w:rsid w:val="00466364"/>
    <w:rsid w:val="004665BD"/>
    <w:rsid w:val="00466801"/>
    <w:rsid w:val="00466CC3"/>
    <w:rsid w:val="00466ECF"/>
    <w:rsid w:val="0046713F"/>
    <w:rsid w:val="00467A46"/>
    <w:rsid w:val="00467CA9"/>
    <w:rsid w:val="00467E64"/>
    <w:rsid w:val="00470085"/>
    <w:rsid w:val="00470CBB"/>
    <w:rsid w:val="00472247"/>
    <w:rsid w:val="0047238B"/>
    <w:rsid w:val="004724DE"/>
    <w:rsid w:val="00472FC7"/>
    <w:rsid w:val="00473ACB"/>
    <w:rsid w:val="00473B4C"/>
    <w:rsid w:val="00473C50"/>
    <w:rsid w:val="0047477A"/>
    <w:rsid w:val="00474DCC"/>
    <w:rsid w:val="00475918"/>
    <w:rsid w:val="00477733"/>
    <w:rsid w:val="004779BC"/>
    <w:rsid w:val="004779EA"/>
    <w:rsid w:val="00477FB1"/>
    <w:rsid w:val="00480A87"/>
    <w:rsid w:val="00481603"/>
    <w:rsid w:val="00481701"/>
    <w:rsid w:val="0048232F"/>
    <w:rsid w:val="00482B3F"/>
    <w:rsid w:val="00483160"/>
    <w:rsid w:val="00484FB2"/>
    <w:rsid w:val="00485070"/>
    <w:rsid w:val="00486215"/>
    <w:rsid w:val="004904BA"/>
    <w:rsid w:val="00490E79"/>
    <w:rsid w:val="0049198F"/>
    <w:rsid w:val="004919B2"/>
    <w:rsid w:val="004920F2"/>
    <w:rsid w:val="0049267A"/>
    <w:rsid w:val="004929E4"/>
    <w:rsid w:val="00492A33"/>
    <w:rsid w:val="00492DBF"/>
    <w:rsid w:val="004935BC"/>
    <w:rsid w:val="0049369F"/>
    <w:rsid w:val="00493DD0"/>
    <w:rsid w:val="00494677"/>
    <w:rsid w:val="004951D3"/>
    <w:rsid w:val="00495586"/>
    <w:rsid w:val="0049574E"/>
    <w:rsid w:val="00495BE5"/>
    <w:rsid w:val="0049664D"/>
    <w:rsid w:val="00496CFE"/>
    <w:rsid w:val="0049766B"/>
    <w:rsid w:val="004A043B"/>
    <w:rsid w:val="004A04FE"/>
    <w:rsid w:val="004A10C9"/>
    <w:rsid w:val="004A1914"/>
    <w:rsid w:val="004A1D1E"/>
    <w:rsid w:val="004A1EE4"/>
    <w:rsid w:val="004A389F"/>
    <w:rsid w:val="004A3E20"/>
    <w:rsid w:val="004A3ED5"/>
    <w:rsid w:val="004A414F"/>
    <w:rsid w:val="004A41C9"/>
    <w:rsid w:val="004A4329"/>
    <w:rsid w:val="004A51BD"/>
    <w:rsid w:val="004A5A75"/>
    <w:rsid w:val="004A6C40"/>
    <w:rsid w:val="004A6F4D"/>
    <w:rsid w:val="004A772C"/>
    <w:rsid w:val="004B08AA"/>
    <w:rsid w:val="004B10E5"/>
    <w:rsid w:val="004B1DF2"/>
    <w:rsid w:val="004B1F9A"/>
    <w:rsid w:val="004B34A8"/>
    <w:rsid w:val="004B3A7E"/>
    <w:rsid w:val="004B3AC2"/>
    <w:rsid w:val="004B4CAF"/>
    <w:rsid w:val="004B54ED"/>
    <w:rsid w:val="004B5D77"/>
    <w:rsid w:val="004B5DFD"/>
    <w:rsid w:val="004B5F1B"/>
    <w:rsid w:val="004B6172"/>
    <w:rsid w:val="004B74B2"/>
    <w:rsid w:val="004C1FF9"/>
    <w:rsid w:val="004C2260"/>
    <w:rsid w:val="004C2507"/>
    <w:rsid w:val="004C303F"/>
    <w:rsid w:val="004C31E0"/>
    <w:rsid w:val="004C5BB6"/>
    <w:rsid w:val="004C5E45"/>
    <w:rsid w:val="004C6220"/>
    <w:rsid w:val="004C697F"/>
    <w:rsid w:val="004D00DB"/>
    <w:rsid w:val="004D0A02"/>
    <w:rsid w:val="004D0CF5"/>
    <w:rsid w:val="004D0DD8"/>
    <w:rsid w:val="004D168D"/>
    <w:rsid w:val="004D1FED"/>
    <w:rsid w:val="004D2ACC"/>
    <w:rsid w:val="004D4682"/>
    <w:rsid w:val="004D532B"/>
    <w:rsid w:val="004D6993"/>
    <w:rsid w:val="004D6E7B"/>
    <w:rsid w:val="004D775E"/>
    <w:rsid w:val="004D7838"/>
    <w:rsid w:val="004E0071"/>
    <w:rsid w:val="004E36DC"/>
    <w:rsid w:val="004E37C2"/>
    <w:rsid w:val="004E3D68"/>
    <w:rsid w:val="004E3F4F"/>
    <w:rsid w:val="004E5293"/>
    <w:rsid w:val="004E5D91"/>
    <w:rsid w:val="004E6249"/>
    <w:rsid w:val="004E64CE"/>
    <w:rsid w:val="004E6DD9"/>
    <w:rsid w:val="004E73A6"/>
    <w:rsid w:val="004E7F11"/>
    <w:rsid w:val="004F00ED"/>
    <w:rsid w:val="004F020D"/>
    <w:rsid w:val="004F06CE"/>
    <w:rsid w:val="004F07EA"/>
    <w:rsid w:val="004F10B2"/>
    <w:rsid w:val="004F13B8"/>
    <w:rsid w:val="004F13BA"/>
    <w:rsid w:val="004F18C0"/>
    <w:rsid w:val="004F210F"/>
    <w:rsid w:val="004F2360"/>
    <w:rsid w:val="004F3395"/>
    <w:rsid w:val="004F385B"/>
    <w:rsid w:val="004F4548"/>
    <w:rsid w:val="004F4666"/>
    <w:rsid w:val="004F4750"/>
    <w:rsid w:val="004F493A"/>
    <w:rsid w:val="004F4A68"/>
    <w:rsid w:val="004F5A0A"/>
    <w:rsid w:val="004F7325"/>
    <w:rsid w:val="004F7505"/>
    <w:rsid w:val="00500032"/>
    <w:rsid w:val="0050102D"/>
    <w:rsid w:val="00501C4A"/>
    <w:rsid w:val="005027C4"/>
    <w:rsid w:val="0050434C"/>
    <w:rsid w:val="005045DE"/>
    <w:rsid w:val="005046FF"/>
    <w:rsid w:val="005060CB"/>
    <w:rsid w:val="0050730E"/>
    <w:rsid w:val="00507B11"/>
    <w:rsid w:val="00510014"/>
    <w:rsid w:val="0051058F"/>
    <w:rsid w:val="00510958"/>
    <w:rsid w:val="0051101C"/>
    <w:rsid w:val="005115DB"/>
    <w:rsid w:val="00511F4E"/>
    <w:rsid w:val="00512A22"/>
    <w:rsid w:val="00512BEF"/>
    <w:rsid w:val="0051440A"/>
    <w:rsid w:val="00514883"/>
    <w:rsid w:val="00515966"/>
    <w:rsid w:val="00516543"/>
    <w:rsid w:val="005168FB"/>
    <w:rsid w:val="00516BBD"/>
    <w:rsid w:val="00517576"/>
    <w:rsid w:val="00517EA4"/>
    <w:rsid w:val="005200BE"/>
    <w:rsid w:val="00520482"/>
    <w:rsid w:val="0052052E"/>
    <w:rsid w:val="005207F3"/>
    <w:rsid w:val="00520A30"/>
    <w:rsid w:val="00521F9B"/>
    <w:rsid w:val="0052216C"/>
    <w:rsid w:val="005221C7"/>
    <w:rsid w:val="00522CCA"/>
    <w:rsid w:val="00522E93"/>
    <w:rsid w:val="00523264"/>
    <w:rsid w:val="00523A10"/>
    <w:rsid w:val="00523E17"/>
    <w:rsid w:val="00524015"/>
    <w:rsid w:val="0052482C"/>
    <w:rsid w:val="00524908"/>
    <w:rsid w:val="00525129"/>
    <w:rsid w:val="00525C19"/>
    <w:rsid w:val="00525F51"/>
    <w:rsid w:val="00526B4A"/>
    <w:rsid w:val="00526D68"/>
    <w:rsid w:val="005272DC"/>
    <w:rsid w:val="0052743D"/>
    <w:rsid w:val="0053167F"/>
    <w:rsid w:val="0053180A"/>
    <w:rsid w:val="00532321"/>
    <w:rsid w:val="005323E1"/>
    <w:rsid w:val="005324E7"/>
    <w:rsid w:val="005326E4"/>
    <w:rsid w:val="005327BA"/>
    <w:rsid w:val="00532AEC"/>
    <w:rsid w:val="00533925"/>
    <w:rsid w:val="00533D21"/>
    <w:rsid w:val="00534D4C"/>
    <w:rsid w:val="005361DF"/>
    <w:rsid w:val="005366ED"/>
    <w:rsid w:val="00536AD3"/>
    <w:rsid w:val="00536C1D"/>
    <w:rsid w:val="00536DFF"/>
    <w:rsid w:val="00536E9E"/>
    <w:rsid w:val="00537B5F"/>
    <w:rsid w:val="00540DEE"/>
    <w:rsid w:val="00541007"/>
    <w:rsid w:val="00542413"/>
    <w:rsid w:val="005431ED"/>
    <w:rsid w:val="0054364F"/>
    <w:rsid w:val="0054454C"/>
    <w:rsid w:val="00545347"/>
    <w:rsid w:val="0054588E"/>
    <w:rsid w:val="00545903"/>
    <w:rsid w:val="00545A02"/>
    <w:rsid w:val="00545C8F"/>
    <w:rsid w:val="00546558"/>
    <w:rsid w:val="0055038D"/>
    <w:rsid w:val="005515F2"/>
    <w:rsid w:val="00551A0E"/>
    <w:rsid w:val="0055235E"/>
    <w:rsid w:val="00552609"/>
    <w:rsid w:val="00552C40"/>
    <w:rsid w:val="00553364"/>
    <w:rsid w:val="0055340E"/>
    <w:rsid w:val="005535ED"/>
    <w:rsid w:val="00553936"/>
    <w:rsid w:val="00553D25"/>
    <w:rsid w:val="00554FA2"/>
    <w:rsid w:val="005554B9"/>
    <w:rsid w:val="00555D4B"/>
    <w:rsid w:val="00557021"/>
    <w:rsid w:val="0056025F"/>
    <w:rsid w:val="005614CA"/>
    <w:rsid w:val="00561D21"/>
    <w:rsid w:val="00562A07"/>
    <w:rsid w:val="00563621"/>
    <w:rsid w:val="005641E6"/>
    <w:rsid w:val="00564E74"/>
    <w:rsid w:val="00564EFD"/>
    <w:rsid w:val="00565329"/>
    <w:rsid w:val="005660D8"/>
    <w:rsid w:val="005660F1"/>
    <w:rsid w:val="00570742"/>
    <w:rsid w:val="0057113C"/>
    <w:rsid w:val="00572CF4"/>
    <w:rsid w:val="005734C7"/>
    <w:rsid w:val="00573662"/>
    <w:rsid w:val="00573BBD"/>
    <w:rsid w:val="0057422B"/>
    <w:rsid w:val="00577975"/>
    <w:rsid w:val="00581604"/>
    <w:rsid w:val="0058195A"/>
    <w:rsid w:val="0058214C"/>
    <w:rsid w:val="0058268F"/>
    <w:rsid w:val="00582C7B"/>
    <w:rsid w:val="00583096"/>
    <w:rsid w:val="00583875"/>
    <w:rsid w:val="00583D1E"/>
    <w:rsid w:val="00584339"/>
    <w:rsid w:val="00584E0F"/>
    <w:rsid w:val="00586835"/>
    <w:rsid w:val="00586874"/>
    <w:rsid w:val="00587D21"/>
    <w:rsid w:val="00590002"/>
    <w:rsid w:val="00590522"/>
    <w:rsid w:val="0059083D"/>
    <w:rsid w:val="00590C06"/>
    <w:rsid w:val="00590C91"/>
    <w:rsid w:val="00591253"/>
    <w:rsid w:val="005922D5"/>
    <w:rsid w:val="00593604"/>
    <w:rsid w:val="005939E4"/>
    <w:rsid w:val="005955D5"/>
    <w:rsid w:val="00595A5A"/>
    <w:rsid w:val="0059696E"/>
    <w:rsid w:val="00597A63"/>
    <w:rsid w:val="005A0449"/>
    <w:rsid w:val="005A0547"/>
    <w:rsid w:val="005A0600"/>
    <w:rsid w:val="005A1AB9"/>
    <w:rsid w:val="005A346B"/>
    <w:rsid w:val="005A3979"/>
    <w:rsid w:val="005A3A53"/>
    <w:rsid w:val="005A402C"/>
    <w:rsid w:val="005A4663"/>
    <w:rsid w:val="005A47DC"/>
    <w:rsid w:val="005A4A6A"/>
    <w:rsid w:val="005A59AA"/>
    <w:rsid w:val="005A5AE6"/>
    <w:rsid w:val="005A605A"/>
    <w:rsid w:val="005A7C3C"/>
    <w:rsid w:val="005A7FED"/>
    <w:rsid w:val="005B1D59"/>
    <w:rsid w:val="005B1DBD"/>
    <w:rsid w:val="005B2F5D"/>
    <w:rsid w:val="005B418A"/>
    <w:rsid w:val="005B42D4"/>
    <w:rsid w:val="005B4345"/>
    <w:rsid w:val="005B55F8"/>
    <w:rsid w:val="005B58A9"/>
    <w:rsid w:val="005B5912"/>
    <w:rsid w:val="005B66FD"/>
    <w:rsid w:val="005B67E4"/>
    <w:rsid w:val="005B6C4D"/>
    <w:rsid w:val="005B72AD"/>
    <w:rsid w:val="005B72F2"/>
    <w:rsid w:val="005C01E7"/>
    <w:rsid w:val="005C0F59"/>
    <w:rsid w:val="005C10D4"/>
    <w:rsid w:val="005C17D8"/>
    <w:rsid w:val="005C2051"/>
    <w:rsid w:val="005C27EE"/>
    <w:rsid w:val="005C2FF0"/>
    <w:rsid w:val="005C2FF3"/>
    <w:rsid w:val="005C3347"/>
    <w:rsid w:val="005C3E85"/>
    <w:rsid w:val="005C46A5"/>
    <w:rsid w:val="005C46E7"/>
    <w:rsid w:val="005C523F"/>
    <w:rsid w:val="005C56A3"/>
    <w:rsid w:val="005C5F1E"/>
    <w:rsid w:val="005C6AE6"/>
    <w:rsid w:val="005C6E25"/>
    <w:rsid w:val="005C6E7D"/>
    <w:rsid w:val="005C749E"/>
    <w:rsid w:val="005D02A5"/>
    <w:rsid w:val="005D107C"/>
    <w:rsid w:val="005D1905"/>
    <w:rsid w:val="005D19EF"/>
    <w:rsid w:val="005D24A2"/>
    <w:rsid w:val="005D2B24"/>
    <w:rsid w:val="005D32B9"/>
    <w:rsid w:val="005D4C63"/>
    <w:rsid w:val="005D62BC"/>
    <w:rsid w:val="005D6911"/>
    <w:rsid w:val="005D7774"/>
    <w:rsid w:val="005D7BE3"/>
    <w:rsid w:val="005E0397"/>
    <w:rsid w:val="005E0486"/>
    <w:rsid w:val="005E114B"/>
    <w:rsid w:val="005E1A94"/>
    <w:rsid w:val="005E345B"/>
    <w:rsid w:val="005E34A7"/>
    <w:rsid w:val="005E3A1A"/>
    <w:rsid w:val="005E46C3"/>
    <w:rsid w:val="005E5692"/>
    <w:rsid w:val="005E5FB2"/>
    <w:rsid w:val="005E64DA"/>
    <w:rsid w:val="005E6D93"/>
    <w:rsid w:val="005E7417"/>
    <w:rsid w:val="005F0B2E"/>
    <w:rsid w:val="005F2294"/>
    <w:rsid w:val="005F28CD"/>
    <w:rsid w:val="005F28D2"/>
    <w:rsid w:val="005F3772"/>
    <w:rsid w:val="005F4174"/>
    <w:rsid w:val="005F48F7"/>
    <w:rsid w:val="005F4C8E"/>
    <w:rsid w:val="005F50D5"/>
    <w:rsid w:val="005F57C6"/>
    <w:rsid w:val="005F5E1E"/>
    <w:rsid w:val="005F65D9"/>
    <w:rsid w:val="005F668F"/>
    <w:rsid w:val="005F6715"/>
    <w:rsid w:val="005F6786"/>
    <w:rsid w:val="005F7E20"/>
    <w:rsid w:val="005F7E2D"/>
    <w:rsid w:val="00601454"/>
    <w:rsid w:val="00601D18"/>
    <w:rsid w:val="00602074"/>
    <w:rsid w:val="00602F7B"/>
    <w:rsid w:val="006033D0"/>
    <w:rsid w:val="00603A10"/>
    <w:rsid w:val="006046CF"/>
    <w:rsid w:val="00604D09"/>
    <w:rsid w:val="00604F32"/>
    <w:rsid w:val="00604F94"/>
    <w:rsid w:val="00605269"/>
    <w:rsid w:val="00605D61"/>
    <w:rsid w:val="00607147"/>
    <w:rsid w:val="006074F4"/>
    <w:rsid w:val="00607991"/>
    <w:rsid w:val="0061026B"/>
    <w:rsid w:val="006104EB"/>
    <w:rsid w:val="006108B3"/>
    <w:rsid w:val="00611A84"/>
    <w:rsid w:val="00611E5A"/>
    <w:rsid w:val="006120C4"/>
    <w:rsid w:val="006125E9"/>
    <w:rsid w:val="0061263D"/>
    <w:rsid w:val="00612B88"/>
    <w:rsid w:val="006132AE"/>
    <w:rsid w:val="006136B3"/>
    <w:rsid w:val="00613796"/>
    <w:rsid w:val="00615202"/>
    <w:rsid w:val="00615882"/>
    <w:rsid w:val="00615FB8"/>
    <w:rsid w:val="00616AFD"/>
    <w:rsid w:val="006171AB"/>
    <w:rsid w:val="00617CBB"/>
    <w:rsid w:val="0062044D"/>
    <w:rsid w:val="00620FEE"/>
    <w:rsid w:val="00621554"/>
    <w:rsid w:val="00621A94"/>
    <w:rsid w:val="00621CA2"/>
    <w:rsid w:val="00622A84"/>
    <w:rsid w:val="00622F7D"/>
    <w:rsid w:val="00623437"/>
    <w:rsid w:val="00623809"/>
    <w:rsid w:val="006239B9"/>
    <w:rsid w:val="00624353"/>
    <w:rsid w:val="0062440E"/>
    <w:rsid w:val="006253B6"/>
    <w:rsid w:val="006253BB"/>
    <w:rsid w:val="00626C32"/>
    <w:rsid w:val="00626ED3"/>
    <w:rsid w:val="00626EFD"/>
    <w:rsid w:val="006303F0"/>
    <w:rsid w:val="00630450"/>
    <w:rsid w:val="00630BED"/>
    <w:rsid w:val="00631328"/>
    <w:rsid w:val="006313D3"/>
    <w:rsid w:val="006314D8"/>
    <w:rsid w:val="00632C85"/>
    <w:rsid w:val="00634C5D"/>
    <w:rsid w:val="0063511F"/>
    <w:rsid w:val="0063544C"/>
    <w:rsid w:val="00636C22"/>
    <w:rsid w:val="00637414"/>
    <w:rsid w:val="00637BC7"/>
    <w:rsid w:val="0064009A"/>
    <w:rsid w:val="00640914"/>
    <w:rsid w:val="006428DD"/>
    <w:rsid w:val="00642E2F"/>
    <w:rsid w:val="00643C30"/>
    <w:rsid w:val="0064448D"/>
    <w:rsid w:val="00645235"/>
    <w:rsid w:val="006453B0"/>
    <w:rsid w:val="0064656D"/>
    <w:rsid w:val="00647BD3"/>
    <w:rsid w:val="006507E7"/>
    <w:rsid w:val="00651129"/>
    <w:rsid w:val="0065245A"/>
    <w:rsid w:val="00654E6C"/>
    <w:rsid w:val="00655251"/>
    <w:rsid w:val="006557E5"/>
    <w:rsid w:val="0065630B"/>
    <w:rsid w:val="00656420"/>
    <w:rsid w:val="00657223"/>
    <w:rsid w:val="00657A0E"/>
    <w:rsid w:val="00660432"/>
    <w:rsid w:val="00662381"/>
    <w:rsid w:val="00662BB9"/>
    <w:rsid w:val="00662E7C"/>
    <w:rsid w:val="006635A3"/>
    <w:rsid w:val="00663772"/>
    <w:rsid w:val="00663BCF"/>
    <w:rsid w:val="00663BDD"/>
    <w:rsid w:val="006642AA"/>
    <w:rsid w:val="006644A0"/>
    <w:rsid w:val="00665A8E"/>
    <w:rsid w:val="00665B09"/>
    <w:rsid w:val="00666103"/>
    <w:rsid w:val="0066632C"/>
    <w:rsid w:val="00667128"/>
    <w:rsid w:val="00667D71"/>
    <w:rsid w:val="00671C19"/>
    <w:rsid w:val="006721E7"/>
    <w:rsid w:val="00672855"/>
    <w:rsid w:val="00672EB4"/>
    <w:rsid w:val="00673C7C"/>
    <w:rsid w:val="0067471A"/>
    <w:rsid w:val="00674C22"/>
    <w:rsid w:val="00675037"/>
    <w:rsid w:val="00675A52"/>
    <w:rsid w:val="00680EE0"/>
    <w:rsid w:val="00680EED"/>
    <w:rsid w:val="006831F0"/>
    <w:rsid w:val="00683362"/>
    <w:rsid w:val="00683533"/>
    <w:rsid w:val="0068639E"/>
    <w:rsid w:val="006868C3"/>
    <w:rsid w:val="00686C5D"/>
    <w:rsid w:val="006871FA"/>
    <w:rsid w:val="00687318"/>
    <w:rsid w:val="006876F0"/>
    <w:rsid w:val="00687982"/>
    <w:rsid w:val="00690054"/>
    <w:rsid w:val="00690168"/>
    <w:rsid w:val="006901B8"/>
    <w:rsid w:val="0069048B"/>
    <w:rsid w:val="00690E1D"/>
    <w:rsid w:val="00691549"/>
    <w:rsid w:val="00691692"/>
    <w:rsid w:val="00691BAB"/>
    <w:rsid w:val="00691D84"/>
    <w:rsid w:val="00692306"/>
    <w:rsid w:val="00692899"/>
    <w:rsid w:val="00692BF4"/>
    <w:rsid w:val="0069313A"/>
    <w:rsid w:val="006954B4"/>
    <w:rsid w:val="00695695"/>
    <w:rsid w:val="006959E4"/>
    <w:rsid w:val="00695A41"/>
    <w:rsid w:val="00695F75"/>
    <w:rsid w:val="00697426"/>
    <w:rsid w:val="006A06A6"/>
    <w:rsid w:val="006A3D5A"/>
    <w:rsid w:val="006A4360"/>
    <w:rsid w:val="006A4822"/>
    <w:rsid w:val="006A515C"/>
    <w:rsid w:val="006A631A"/>
    <w:rsid w:val="006A67FD"/>
    <w:rsid w:val="006A7182"/>
    <w:rsid w:val="006A7BAB"/>
    <w:rsid w:val="006B1D0A"/>
    <w:rsid w:val="006B323E"/>
    <w:rsid w:val="006B3742"/>
    <w:rsid w:val="006B3CAE"/>
    <w:rsid w:val="006B3DF3"/>
    <w:rsid w:val="006B4720"/>
    <w:rsid w:val="006B5D02"/>
    <w:rsid w:val="006B6212"/>
    <w:rsid w:val="006B6948"/>
    <w:rsid w:val="006B6B64"/>
    <w:rsid w:val="006B7496"/>
    <w:rsid w:val="006B7D35"/>
    <w:rsid w:val="006C1138"/>
    <w:rsid w:val="006C1A0C"/>
    <w:rsid w:val="006C229D"/>
    <w:rsid w:val="006C2855"/>
    <w:rsid w:val="006C2D05"/>
    <w:rsid w:val="006C31CB"/>
    <w:rsid w:val="006C39D4"/>
    <w:rsid w:val="006C4C4C"/>
    <w:rsid w:val="006C4D45"/>
    <w:rsid w:val="006C5799"/>
    <w:rsid w:val="006C6F09"/>
    <w:rsid w:val="006C79D5"/>
    <w:rsid w:val="006D0E45"/>
    <w:rsid w:val="006D19CA"/>
    <w:rsid w:val="006D27CD"/>
    <w:rsid w:val="006D2A1C"/>
    <w:rsid w:val="006D2F0C"/>
    <w:rsid w:val="006D3757"/>
    <w:rsid w:val="006D387B"/>
    <w:rsid w:val="006D3FE8"/>
    <w:rsid w:val="006D4600"/>
    <w:rsid w:val="006D4744"/>
    <w:rsid w:val="006D4C06"/>
    <w:rsid w:val="006D4E13"/>
    <w:rsid w:val="006D6D3D"/>
    <w:rsid w:val="006D7521"/>
    <w:rsid w:val="006D7BEC"/>
    <w:rsid w:val="006E090E"/>
    <w:rsid w:val="006E0ABA"/>
    <w:rsid w:val="006E1CD1"/>
    <w:rsid w:val="006E3683"/>
    <w:rsid w:val="006E4814"/>
    <w:rsid w:val="006E52E5"/>
    <w:rsid w:val="006E6359"/>
    <w:rsid w:val="006E6430"/>
    <w:rsid w:val="006E734E"/>
    <w:rsid w:val="006E793E"/>
    <w:rsid w:val="006F05CD"/>
    <w:rsid w:val="006F0EB1"/>
    <w:rsid w:val="006F1892"/>
    <w:rsid w:val="006F250D"/>
    <w:rsid w:val="006F3776"/>
    <w:rsid w:val="006F3E7E"/>
    <w:rsid w:val="006F4033"/>
    <w:rsid w:val="006F4F8B"/>
    <w:rsid w:val="006F5E4E"/>
    <w:rsid w:val="006F665F"/>
    <w:rsid w:val="006F744E"/>
    <w:rsid w:val="00702195"/>
    <w:rsid w:val="007028BA"/>
    <w:rsid w:val="007036D7"/>
    <w:rsid w:val="007050DE"/>
    <w:rsid w:val="00706CB9"/>
    <w:rsid w:val="00706E1C"/>
    <w:rsid w:val="00710C1E"/>
    <w:rsid w:val="00710E2B"/>
    <w:rsid w:val="007115BB"/>
    <w:rsid w:val="007122FA"/>
    <w:rsid w:val="00712B24"/>
    <w:rsid w:val="00713156"/>
    <w:rsid w:val="0071430F"/>
    <w:rsid w:val="0071590D"/>
    <w:rsid w:val="0071595E"/>
    <w:rsid w:val="00715D99"/>
    <w:rsid w:val="00716CD4"/>
    <w:rsid w:val="00716E76"/>
    <w:rsid w:val="00720C2D"/>
    <w:rsid w:val="0072150D"/>
    <w:rsid w:val="007216E1"/>
    <w:rsid w:val="00721B56"/>
    <w:rsid w:val="007222E4"/>
    <w:rsid w:val="0072254B"/>
    <w:rsid w:val="007237D8"/>
    <w:rsid w:val="0072402C"/>
    <w:rsid w:val="007240F1"/>
    <w:rsid w:val="00724A97"/>
    <w:rsid w:val="0072513A"/>
    <w:rsid w:val="00725DD7"/>
    <w:rsid w:val="00725E63"/>
    <w:rsid w:val="0072693B"/>
    <w:rsid w:val="00726CE7"/>
    <w:rsid w:val="00726EBB"/>
    <w:rsid w:val="00727537"/>
    <w:rsid w:val="00730018"/>
    <w:rsid w:val="007302C5"/>
    <w:rsid w:val="00731380"/>
    <w:rsid w:val="00731AA0"/>
    <w:rsid w:val="007328BB"/>
    <w:rsid w:val="00732A89"/>
    <w:rsid w:val="00732ACF"/>
    <w:rsid w:val="00732F99"/>
    <w:rsid w:val="00733C8B"/>
    <w:rsid w:val="00733F72"/>
    <w:rsid w:val="00734233"/>
    <w:rsid w:val="0073571A"/>
    <w:rsid w:val="00735B79"/>
    <w:rsid w:val="00735BC5"/>
    <w:rsid w:val="00735DE0"/>
    <w:rsid w:val="007361FC"/>
    <w:rsid w:val="00737272"/>
    <w:rsid w:val="00737641"/>
    <w:rsid w:val="00737CB8"/>
    <w:rsid w:val="00737E37"/>
    <w:rsid w:val="00737E67"/>
    <w:rsid w:val="00741645"/>
    <w:rsid w:val="0074248E"/>
    <w:rsid w:val="00742726"/>
    <w:rsid w:val="00742ADE"/>
    <w:rsid w:val="00742F9C"/>
    <w:rsid w:val="007437A6"/>
    <w:rsid w:val="00745247"/>
    <w:rsid w:val="007459D1"/>
    <w:rsid w:val="00747958"/>
    <w:rsid w:val="00747AA2"/>
    <w:rsid w:val="00747FB9"/>
    <w:rsid w:val="007516A3"/>
    <w:rsid w:val="00752370"/>
    <w:rsid w:val="0075301F"/>
    <w:rsid w:val="00753D9D"/>
    <w:rsid w:val="00753E04"/>
    <w:rsid w:val="00754BDA"/>
    <w:rsid w:val="00754E66"/>
    <w:rsid w:val="00757814"/>
    <w:rsid w:val="00757E39"/>
    <w:rsid w:val="007603FD"/>
    <w:rsid w:val="0076138E"/>
    <w:rsid w:val="0076186F"/>
    <w:rsid w:val="00765BD9"/>
    <w:rsid w:val="0076611E"/>
    <w:rsid w:val="00766839"/>
    <w:rsid w:val="00767361"/>
    <w:rsid w:val="00767864"/>
    <w:rsid w:val="00771104"/>
    <w:rsid w:val="00773077"/>
    <w:rsid w:val="00773E69"/>
    <w:rsid w:val="0077441D"/>
    <w:rsid w:val="007757CC"/>
    <w:rsid w:val="00776122"/>
    <w:rsid w:val="00776E11"/>
    <w:rsid w:val="00776F49"/>
    <w:rsid w:val="007801C1"/>
    <w:rsid w:val="00780C14"/>
    <w:rsid w:val="00781650"/>
    <w:rsid w:val="007819EA"/>
    <w:rsid w:val="00782EB8"/>
    <w:rsid w:val="007839F7"/>
    <w:rsid w:val="00783A60"/>
    <w:rsid w:val="00784141"/>
    <w:rsid w:val="00786005"/>
    <w:rsid w:val="00786EB0"/>
    <w:rsid w:val="007871D0"/>
    <w:rsid w:val="0078764F"/>
    <w:rsid w:val="00787999"/>
    <w:rsid w:val="00787C98"/>
    <w:rsid w:val="00790787"/>
    <w:rsid w:val="00791283"/>
    <w:rsid w:val="0079162F"/>
    <w:rsid w:val="007932FD"/>
    <w:rsid w:val="00794246"/>
    <w:rsid w:val="007943D7"/>
    <w:rsid w:val="00794709"/>
    <w:rsid w:val="00794E98"/>
    <w:rsid w:val="0079524C"/>
    <w:rsid w:val="00796007"/>
    <w:rsid w:val="007961B2"/>
    <w:rsid w:val="00796AF2"/>
    <w:rsid w:val="007976F1"/>
    <w:rsid w:val="00797BF4"/>
    <w:rsid w:val="007A0054"/>
    <w:rsid w:val="007A025B"/>
    <w:rsid w:val="007A04CE"/>
    <w:rsid w:val="007A13F7"/>
    <w:rsid w:val="007A1765"/>
    <w:rsid w:val="007A1CD2"/>
    <w:rsid w:val="007A3AFE"/>
    <w:rsid w:val="007A3C59"/>
    <w:rsid w:val="007A443A"/>
    <w:rsid w:val="007A44E0"/>
    <w:rsid w:val="007A4F6B"/>
    <w:rsid w:val="007A5FD5"/>
    <w:rsid w:val="007A6BF3"/>
    <w:rsid w:val="007A6EB6"/>
    <w:rsid w:val="007A7550"/>
    <w:rsid w:val="007A7703"/>
    <w:rsid w:val="007A7E56"/>
    <w:rsid w:val="007B045C"/>
    <w:rsid w:val="007B0EB9"/>
    <w:rsid w:val="007B1166"/>
    <w:rsid w:val="007B18F2"/>
    <w:rsid w:val="007B1EBF"/>
    <w:rsid w:val="007B2792"/>
    <w:rsid w:val="007B326E"/>
    <w:rsid w:val="007B3B49"/>
    <w:rsid w:val="007B5B18"/>
    <w:rsid w:val="007B5C9E"/>
    <w:rsid w:val="007B76A8"/>
    <w:rsid w:val="007B7E69"/>
    <w:rsid w:val="007B7F70"/>
    <w:rsid w:val="007C02D1"/>
    <w:rsid w:val="007C1030"/>
    <w:rsid w:val="007C1525"/>
    <w:rsid w:val="007C1F83"/>
    <w:rsid w:val="007C2172"/>
    <w:rsid w:val="007C32EA"/>
    <w:rsid w:val="007C3732"/>
    <w:rsid w:val="007C3C76"/>
    <w:rsid w:val="007C3F0B"/>
    <w:rsid w:val="007C43A6"/>
    <w:rsid w:val="007C46A3"/>
    <w:rsid w:val="007C482B"/>
    <w:rsid w:val="007C5ACE"/>
    <w:rsid w:val="007C5E99"/>
    <w:rsid w:val="007C6435"/>
    <w:rsid w:val="007C6A4E"/>
    <w:rsid w:val="007C7870"/>
    <w:rsid w:val="007C7C7F"/>
    <w:rsid w:val="007D03A3"/>
    <w:rsid w:val="007D0CA6"/>
    <w:rsid w:val="007D21B6"/>
    <w:rsid w:val="007D2D17"/>
    <w:rsid w:val="007D4B0C"/>
    <w:rsid w:val="007D5224"/>
    <w:rsid w:val="007D5541"/>
    <w:rsid w:val="007D62C5"/>
    <w:rsid w:val="007D7012"/>
    <w:rsid w:val="007D76E3"/>
    <w:rsid w:val="007E0593"/>
    <w:rsid w:val="007E0788"/>
    <w:rsid w:val="007E0FAB"/>
    <w:rsid w:val="007E1B63"/>
    <w:rsid w:val="007E2156"/>
    <w:rsid w:val="007E24DF"/>
    <w:rsid w:val="007E342F"/>
    <w:rsid w:val="007E34FE"/>
    <w:rsid w:val="007E35E3"/>
    <w:rsid w:val="007E3D3D"/>
    <w:rsid w:val="007E48DF"/>
    <w:rsid w:val="007E4C3C"/>
    <w:rsid w:val="007E52E5"/>
    <w:rsid w:val="007E548C"/>
    <w:rsid w:val="007E5621"/>
    <w:rsid w:val="007E605F"/>
    <w:rsid w:val="007E610F"/>
    <w:rsid w:val="007F0B95"/>
    <w:rsid w:val="007F259C"/>
    <w:rsid w:val="007F2D04"/>
    <w:rsid w:val="007F3272"/>
    <w:rsid w:val="007F3B04"/>
    <w:rsid w:val="007F3FFF"/>
    <w:rsid w:val="007F5985"/>
    <w:rsid w:val="007F5BB4"/>
    <w:rsid w:val="007F60A0"/>
    <w:rsid w:val="007F61E3"/>
    <w:rsid w:val="007F6C03"/>
    <w:rsid w:val="007F712D"/>
    <w:rsid w:val="007F740C"/>
    <w:rsid w:val="007F7682"/>
    <w:rsid w:val="007F7695"/>
    <w:rsid w:val="007F7A31"/>
    <w:rsid w:val="00800368"/>
    <w:rsid w:val="00800CA7"/>
    <w:rsid w:val="00801086"/>
    <w:rsid w:val="00801D61"/>
    <w:rsid w:val="0080329B"/>
    <w:rsid w:val="00803361"/>
    <w:rsid w:val="0080350D"/>
    <w:rsid w:val="00803C11"/>
    <w:rsid w:val="0080415A"/>
    <w:rsid w:val="00804BE1"/>
    <w:rsid w:val="00804C2C"/>
    <w:rsid w:val="00805280"/>
    <w:rsid w:val="008063C1"/>
    <w:rsid w:val="00807E9E"/>
    <w:rsid w:val="00807F70"/>
    <w:rsid w:val="0081031B"/>
    <w:rsid w:val="0081058C"/>
    <w:rsid w:val="00810D86"/>
    <w:rsid w:val="00811863"/>
    <w:rsid w:val="0081200A"/>
    <w:rsid w:val="00812056"/>
    <w:rsid w:val="00812225"/>
    <w:rsid w:val="008123CA"/>
    <w:rsid w:val="00813746"/>
    <w:rsid w:val="00813AC9"/>
    <w:rsid w:val="008142AA"/>
    <w:rsid w:val="00815D6A"/>
    <w:rsid w:val="00815D86"/>
    <w:rsid w:val="00815FDE"/>
    <w:rsid w:val="00820166"/>
    <w:rsid w:val="00821018"/>
    <w:rsid w:val="00821809"/>
    <w:rsid w:val="00821CBA"/>
    <w:rsid w:val="00823474"/>
    <w:rsid w:val="008237A8"/>
    <w:rsid w:val="00823A1D"/>
    <w:rsid w:val="00824BF1"/>
    <w:rsid w:val="0082551C"/>
    <w:rsid w:val="008255C2"/>
    <w:rsid w:val="008255F4"/>
    <w:rsid w:val="00825B85"/>
    <w:rsid w:val="0082653B"/>
    <w:rsid w:val="008266DA"/>
    <w:rsid w:val="008275E9"/>
    <w:rsid w:val="008302D8"/>
    <w:rsid w:val="00831679"/>
    <w:rsid w:val="00831864"/>
    <w:rsid w:val="00831958"/>
    <w:rsid w:val="008328F5"/>
    <w:rsid w:val="00832B61"/>
    <w:rsid w:val="00833814"/>
    <w:rsid w:val="008359A6"/>
    <w:rsid w:val="00837A01"/>
    <w:rsid w:val="008403D7"/>
    <w:rsid w:val="00841F7D"/>
    <w:rsid w:val="00842C50"/>
    <w:rsid w:val="00842C75"/>
    <w:rsid w:val="00843453"/>
    <w:rsid w:val="00843C6F"/>
    <w:rsid w:val="00844344"/>
    <w:rsid w:val="008448BE"/>
    <w:rsid w:val="00845EAA"/>
    <w:rsid w:val="00847906"/>
    <w:rsid w:val="0085048D"/>
    <w:rsid w:val="008504A8"/>
    <w:rsid w:val="008504F9"/>
    <w:rsid w:val="008506D1"/>
    <w:rsid w:val="00851307"/>
    <w:rsid w:val="008515D3"/>
    <w:rsid w:val="00851D7E"/>
    <w:rsid w:val="008525F4"/>
    <w:rsid w:val="0085285A"/>
    <w:rsid w:val="00852B4E"/>
    <w:rsid w:val="00853064"/>
    <w:rsid w:val="00853906"/>
    <w:rsid w:val="00854DDF"/>
    <w:rsid w:val="00855996"/>
    <w:rsid w:val="00856225"/>
    <w:rsid w:val="008566BD"/>
    <w:rsid w:val="0085675C"/>
    <w:rsid w:val="008570FB"/>
    <w:rsid w:val="00857D23"/>
    <w:rsid w:val="00860328"/>
    <w:rsid w:val="00860607"/>
    <w:rsid w:val="008607B5"/>
    <w:rsid w:val="00860ACC"/>
    <w:rsid w:val="00860D0F"/>
    <w:rsid w:val="00860EF3"/>
    <w:rsid w:val="00861359"/>
    <w:rsid w:val="00861DF6"/>
    <w:rsid w:val="00861F90"/>
    <w:rsid w:val="00862254"/>
    <w:rsid w:val="0086238C"/>
    <w:rsid w:val="00862FC8"/>
    <w:rsid w:val="00863005"/>
    <w:rsid w:val="00863076"/>
    <w:rsid w:val="00865356"/>
    <w:rsid w:val="00866D97"/>
    <w:rsid w:val="00867333"/>
    <w:rsid w:val="00870E7B"/>
    <w:rsid w:val="00871F8F"/>
    <w:rsid w:val="00872227"/>
    <w:rsid w:val="00872649"/>
    <w:rsid w:val="00872B45"/>
    <w:rsid w:val="00872D06"/>
    <w:rsid w:val="00872E67"/>
    <w:rsid w:val="00872F88"/>
    <w:rsid w:val="00873052"/>
    <w:rsid w:val="0087359B"/>
    <w:rsid w:val="00873C0E"/>
    <w:rsid w:val="00874CC4"/>
    <w:rsid w:val="0087669A"/>
    <w:rsid w:val="008767F6"/>
    <w:rsid w:val="0087704F"/>
    <w:rsid w:val="00877434"/>
    <w:rsid w:val="00877437"/>
    <w:rsid w:val="00877464"/>
    <w:rsid w:val="00877994"/>
    <w:rsid w:val="00880F6C"/>
    <w:rsid w:val="008837EB"/>
    <w:rsid w:val="00883B65"/>
    <w:rsid w:val="0088460E"/>
    <w:rsid w:val="00885AC0"/>
    <w:rsid w:val="00885C13"/>
    <w:rsid w:val="00886766"/>
    <w:rsid w:val="00891557"/>
    <w:rsid w:val="00891F34"/>
    <w:rsid w:val="008922C4"/>
    <w:rsid w:val="0089288F"/>
    <w:rsid w:val="00892CA9"/>
    <w:rsid w:val="00892CCF"/>
    <w:rsid w:val="00893177"/>
    <w:rsid w:val="008937D7"/>
    <w:rsid w:val="00893C67"/>
    <w:rsid w:val="00894EF4"/>
    <w:rsid w:val="00894FEE"/>
    <w:rsid w:val="008966B6"/>
    <w:rsid w:val="008972EB"/>
    <w:rsid w:val="00897D71"/>
    <w:rsid w:val="008A0E70"/>
    <w:rsid w:val="008A1296"/>
    <w:rsid w:val="008A15EA"/>
    <w:rsid w:val="008A3AF7"/>
    <w:rsid w:val="008A3E40"/>
    <w:rsid w:val="008A3F43"/>
    <w:rsid w:val="008A4822"/>
    <w:rsid w:val="008A5435"/>
    <w:rsid w:val="008A5D7F"/>
    <w:rsid w:val="008A5EDB"/>
    <w:rsid w:val="008A67C3"/>
    <w:rsid w:val="008A68A5"/>
    <w:rsid w:val="008B19F4"/>
    <w:rsid w:val="008B2381"/>
    <w:rsid w:val="008B25C9"/>
    <w:rsid w:val="008B2CDD"/>
    <w:rsid w:val="008B4CEC"/>
    <w:rsid w:val="008B6439"/>
    <w:rsid w:val="008B7570"/>
    <w:rsid w:val="008C058B"/>
    <w:rsid w:val="008C071B"/>
    <w:rsid w:val="008C19EB"/>
    <w:rsid w:val="008C19F0"/>
    <w:rsid w:val="008C3B79"/>
    <w:rsid w:val="008C5546"/>
    <w:rsid w:val="008C559B"/>
    <w:rsid w:val="008C5EBD"/>
    <w:rsid w:val="008C707A"/>
    <w:rsid w:val="008C7BE4"/>
    <w:rsid w:val="008C7D2C"/>
    <w:rsid w:val="008C7DF7"/>
    <w:rsid w:val="008D003F"/>
    <w:rsid w:val="008D0BC5"/>
    <w:rsid w:val="008D0CE1"/>
    <w:rsid w:val="008D17B5"/>
    <w:rsid w:val="008D1F29"/>
    <w:rsid w:val="008D2A04"/>
    <w:rsid w:val="008D2FE3"/>
    <w:rsid w:val="008D5EB0"/>
    <w:rsid w:val="008D60C1"/>
    <w:rsid w:val="008D6103"/>
    <w:rsid w:val="008D63DA"/>
    <w:rsid w:val="008D69AD"/>
    <w:rsid w:val="008D6C1D"/>
    <w:rsid w:val="008D6FF2"/>
    <w:rsid w:val="008D74AE"/>
    <w:rsid w:val="008E1320"/>
    <w:rsid w:val="008E2053"/>
    <w:rsid w:val="008E27D0"/>
    <w:rsid w:val="008E2F48"/>
    <w:rsid w:val="008E313B"/>
    <w:rsid w:val="008E3767"/>
    <w:rsid w:val="008E37C4"/>
    <w:rsid w:val="008E3BA7"/>
    <w:rsid w:val="008E3F6D"/>
    <w:rsid w:val="008E4167"/>
    <w:rsid w:val="008E4B14"/>
    <w:rsid w:val="008E5B37"/>
    <w:rsid w:val="008E60DD"/>
    <w:rsid w:val="008E78DF"/>
    <w:rsid w:val="008E7E6B"/>
    <w:rsid w:val="008F01DF"/>
    <w:rsid w:val="008F0AF5"/>
    <w:rsid w:val="008F1611"/>
    <w:rsid w:val="008F1A0F"/>
    <w:rsid w:val="008F345E"/>
    <w:rsid w:val="008F34FF"/>
    <w:rsid w:val="008F37B0"/>
    <w:rsid w:val="008F421D"/>
    <w:rsid w:val="008F49CB"/>
    <w:rsid w:val="008F4BC8"/>
    <w:rsid w:val="008F5421"/>
    <w:rsid w:val="008F57A3"/>
    <w:rsid w:val="008F57FE"/>
    <w:rsid w:val="008F5BF5"/>
    <w:rsid w:val="008F6A9A"/>
    <w:rsid w:val="008F703C"/>
    <w:rsid w:val="008F7C6E"/>
    <w:rsid w:val="008F7F05"/>
    <w:rsid w:val="009026BB"/>
    <w:rsid w:val="00903A2E"/>
    <w:rsid w:val="00904210"/>
    <w:rsid w:val="009062DB"/>
    <w:rsid w:val="009066AC"/>
    <w:rsid w:val="009068A1"/>
    <w:rsid w:val="00912068"/>
    <w:rsid w:val="00913150"/>
    <w:rsid w:val="00913509"/>
    <w:rsid w:val="0091371F"/>
    <w:rsid w:val="00915754"/>
    <w:rsid w:val="009165D3"/>
    <w:rsid w:val="009176F7"/>
    <w:rsid w:val="00917784"/>
    <w:rsid w:val="009178C9"/>
    <w:rsid w:val="009179F8"/>
    <w:rsid w:val="00920AFA"/>
    <w:rsid w:val="00920C38"/>
    <w:rsid w:val="00921A5E"/>
    <w:rsid w:val="00922005"/>
    <w:rsid w:val="00922D1C"/>
    <w:rsid w:val="0092351B"/>
    <w:rsid w:val="00923DE1"/>
    <w:rsid w:val="009243C9"/>
    <w:rsid w:val="0092458D"/>
    <w:rsid w:val="009250D2"/>
    <w:rsid w:val="0092534D"/>
    <w:rsid w:val="00925E7D"/>
    <w:rsid w:val="00925ED9"/>
    <w:rsid w:val="0092612A"/>
    <w:rsid w:val="0092681C"/>
    <w:rsid w:val="00926B80"/>
    <w:rsid w:val="00927118"/>
    <w:rsid w:val="00931A8E"/>
    <w:rsid w:val="00931A9F"/>
    <w:rsid w:val="00931B86"/>
    <w:rsid w:val="009325D3"/>
    <w:rsid w:val="0093269D"/>
    <w:rsid w:val="00934D0B"/>
    <w:rsid w:val="00936C04"/>
    <w:rsid w:val="00937B1C"/>
    <w:rsid w:val="00937CF3"/>
    <w:rsid w:val="009418B2"/>
    <w:rsid w:val="00941D03"/>
    <w:rsid w:val="00942CFA"/>
    <w:rsid w:val="00943A23"/>
    <w:rsid w:val="009446F0"/>
    <w:rsid w:val="00944B28"/>
    <w:rsid w:val="00944F32"/>
    <w:rsid w:val="00944F78"/>
    <w:rsid w:val="00946321"/>
    <w:rsid w:val="009467CC"/>
    <w:rsid w:val="00946BBF"/>
    <w:rsid w:val="00946C57"/>
    <w:rsid w:val="00946CD1"/>
    <w:rsid w:val="00947D56"/>
    <w:rsid w:val="00950199"/>
    <w:rsid w:val="0095132A"/>
    <w:rsid w:val="00951496"/>
    <w:rsid w:val="00951913"/>
    <w:rsid w:val="00951D34"/>
    <w:rsid w:val="00952081"/>
    <w:rsid w:val="00952DC9"/>
    <w:rsid w:val="00953C60"/>
    <w:rsid w:val="00953F7F"/>
    <w:rsid w:val="0095436A"/>
    <w:rsid w:val="00955205"/>
    <w:rsid w:val="0095530F"/>
    <w:rsid w:val="00956542"/>
    <w:rsid w:val="00957D3D"/>
    <w:rsid w:val="0096138D"/>
    <w:rsid w:val="0096164A"/>
    <w:rsid w:val="00961AFB"/>
    <w:rsid w:val="00962295"/>
    <w:rsid w:val="00962D58"/>
    <w:rsid w:val="0096302D"/>
    <w:rsid w:val="00963533"/>
    <w:rsid w:val="00963A28"/>
    <w:rsid w:val="00963B01"/>
    <w:rsid w:val="00963FBE"/>
    <w:rsid w:val="00964C54"/>
    <w:rsid w:val="00964D4E"/>
    <w:rsid w:val="00965113"/>
    <w:rsid w:val="00966E0A"/>
    <w:rsid w:val="009672F5"/>
    <w:rsid w:val="009709F0"/>
    <w:rsid w:val="00971685"/>
    <w:rsid w:val="009730C0"/>
    <w:rsid w:val="009739BA"/>
    <w:rsid w:val="0097411A"/>
    <w:rsid w:val="009746FE"/>
    <w:rsid w:val="00974A59"/>
    <w:rsid w:val="009754C3"/>
    <w:rsid w:val="0097569A"/>
    <w:rsid w:val="0097587B"/>
    <w:rsid w:val="00975AA5"/>
    <w:rsid w:val="00975BF6"/>
    <w:rsid w:val="0097620B"/>
    <w:rsid w:val="009767AA"/>
    <w:rsid w:val="00976CE5"/>
    <w:rsid w:val="00976F71"/>
    <w:rsid w:val="00977CDD"/>
    <w:rsid w:val="00980A5E"/>
    <w:rsid w:val="0098160D"/>
    <w:rsid w:val="00982652"/>
    <w:rsid w:val="00982693"/>
    <w:rsid w:val="0098276E"/>
    <w:rsid w:val="00982D0D"/>
    <w:rsid w:val="00983235"/>
    <w:rsid w:val="009833F1"/>
    <w:rsid w:val="00984006"/>
    <w:rsid w:val="00990403"/>
    <w:rsid w:val="00990494"/>
    <w:rsid w:val="009904C1"/>
    <w:rsid w:val="0099057A"/>
    <w:rsid w:val="00990CF3"/>
    <w:rsid w:val="009917ED"/>
    <w:rsid w:val="00991D12"/>
    <w:rsid w:val="00993E22"/>
    <w:rsid w:val="0099472B"/>
    <w:rsid w:val="0099488A"/>
    <w:rsid w:val="0099489C"/>
    <w:rsid w:val="00994A52"/>
    <w:rsid w:val="00994F78"/>
    <w:rsid w:val="00995262"/>
    <w:rsid w:val="00996052"/>
    <w:rsid w:val="0099674B"/>
    <w:rsid w:val="00996F78"/>
    <w:rsid w:val="00997574"/>
    <w:rsid w:val="00997673"/>
    <w:rsid w:val="009978CB"/>
    <w:rsid w:val="009A0FF1"/>
    <w:rsid w:val="009A1F5E"/>
    <w:rsid w:val="009A2D5F"/>
    <w:rsid w:val="009A2E52"/>
    <w:rsid w:val="009A4E65"/>
    <w:rsid w:val="009A55E7"/>
    <w:rsid w:val="009A612C"/>
    <w:rsid w:val="009A754E"/>
    <w:rsid w:val="009B0332"/>
    <w:rsid w:val="009B1708"/>
    <w:rsid w:val="009B2235"/>
    <w:rsid w:val="009B3A4D"/>
    <w:rsid w:val="009B450A"/>
    <w:rsid w:val="009B5330"/>
    <w:rsid w:val="009B5464"/>
    <w:rsid w:val="009C07B1"/>
    <w:rsid w:val="009C1248"/>
    <w:rsid w:val="009C1691"/>
    <w:rsid w:val="009C19C6"/>
    <w:rsid w:val="009C1FE2"/>
    <w:rsid w:val="009C2A0D"/>
    <w:rsid w:val="009C3477"/>
    <w:rsid w:val="009C3DBF"/>
    <w:rsid w:val="009C3FCD"/>
    <w:rsid w:val="009C45BE"/>
    <w:rsid w:val="009C46D5"/>
    <w:rsid w:val="009C49B5"/>
    <w:rsid w:val="009C5AAD"/>
    <w:rsid w:val="009C6070"/>
    <w:rsid w:val="009C6198"/>
    <w:rsid w:val="009C6C6C"/>
    <w:rsid w:val="009C7BE5"/>
    <w:rsid w:val="009D0B58"/>
    <w:rsid w:val="009D0D58"/>
    <w:rsid w:val="009D10E3"/>
    <w:rsid w:val="009D1A5D"/>
    <w:rsid w:val="009D1CA7"/>
    <w:rsid w:val="009D2077"/>
    <w:rsid w:val="009D3071"/>
    <w:rsid w:val="009D3EEE"/>
    <w:rsid w:val="009D4A8E"/>
    <w:rsid w:val="009D55F7"/>
    <w:rsid w:val="009D5758"/>
    <w:rsid w:val="009D5E7D"/>
    <w:rsid w:val="009D5F18"/>
    <w:rsid w:val="009D7036"/>
    <w:rsid w:val="009D76BF"/>
    <w:rsid w:val="009E0248"/>
    <w:rsid w:val="009E0B1B"/>
    <w:rsid w:val="009E1410"/>
    <w:rsid w:val="009E1BCE"/>
    <w:rsid w:val="009E1F7B"/>
    <w:rsid w:val="009E2751"/>
    <w:rsid w:val="009E297B"/>
    <w:rsid w:val="009E3A84"/>
    <w:rsid w:val="009E40A5"/>
    <w:rsid w:val="009E5686"/>
    <w:rsid w:val="009E5ADF"/>
    <w:rsid w:val="009F0035"/>
    <w:rsid w:val="009F17F6"/>
    <w:rsid w:val="009F203C"/>
    <w:rsid w:val="009F29B4"/>
    <w:rsid w:val="009F4EEE"/>
    <w:rsid w:val="009F7BDD"/>
    <w:rsid w:val="009F7DED"/>
    <w:rsid w:val="00A0084F"/>
    <w:rsid w:val="00A00B17"/>
    <w:rsid w:val="00A00CB9"/>
    <w:rsid w:val="00A01837"/>
    <w:rsid w:val="00A02241"/>
    <w:rsid w:val="00A02AAC"/>
    <w:rsid w:val="00A02B34"/>
    <w:rsid w:val="00A02B9A"/>
    <w:rsid w:val="00A02D09"/>
    <w:rsid w:val="00A030BC"/>
    <w:rsid w:val="00A035B8"/>
    <w:rsid w:val="00A03C9C"/>
    <w:rsid w:val="00A03DE9"/>
    <w:rsid w:val="00A0421F"/>
    <w:rsid w:val="00A068AA"/>
    <w:rsid w:val="00A06C97"/>
    <w:rsid w:val="00A1074A"/>
    <w:rsid w:val="00A10BA1"/>
    <w:rsid w:val="00A11610"/>
    <w:rsid w:val="00A12728"/>
    <w:rsid w:val="00A13027"/>
    <w:rsid w:val="00A13530"/>
    <w:rsid w:val="00A149E6"/>
    <w:rsid w:val="00A14EDC"/>
    <w:rsid w:val="00A14FF2"/>
    <w:rsid w:val="00A15503"/>
    <w:rsid w:val="00A155F6"/>
    <w:rsid w:val="00A158C1"/>
    <w:rsid w:val="00A16913"/>
    <w:rsid w:val="00A17686"/>
    <w:rsid w:val="00A176DE"/>
    <w:rsid w:val="00A17827"/>
    <w:rsid w:val="00A17884"/>
    <w:rsid w:val="00A20110"/>
    <w:rsid w:val="00A20190"/>
    <w:rsid w:val="00A201B7"/>
    <w:rsid w:val="00A20417"/>
    <w:rsid w:val="00A20849"/>
    <w:rsid w:val="00A2123A"/>
    <w:rsid w:val="00A212A8"/>
    <w:rsid w:val="00A213A3"/>
    <w:rsid w:val="00A220C5"/>
    <w:rsid w:val="00A22BF2"/>
    <w:rsid w:val="00A23AB1"/>
    <w:rsid w:val="00A24D45"/>
    <w:rsid w:val="00A250CC"/>
    <w:rsid w:val="00A25367"/>
    <w:rsid w:val="00A2625A"/>
    <w:rsid w:val="00A26F06"/>
    <w:rsid w:val="00A273AC"/>
    <w:rsid w:val="00A300D5"/>
    <w:rsid w:val="00A302DA"/>
    <w:rsid w:val="00A30576"/>
    <w:rsid w:val="00A30A33"/>
    <w:rsid w:val="00A30E3F"/>
    <w:rsid w:val="00A317FA"/>
    <w:rsid w:val="00A31E9D"/>
    <w:rsid w:val="00A328D7"/>
    <w:rsid w:val="00A33EBC"/>
    <w:rsid w:val="00A34078"/>
    <w:rsid w:val="00A3506D"/>
    <w:rsid w:val="00A35848"/>
    <w:rsid w:val="00A35FC8"/>
    <w:rsid w:val="00A369D0"/>
    <w:rsid w:val="00A36CE5"/>
    <w:rsid w:val="00A37378"/>
    <w:rsid w:val="00A37CE0"/>
    <w:rsid w:val="00A40561"/>
    <w:rsid w:val="00A40CB0"/>
    <w:rsid w:val="00A4106D"/>
    <w:rsid w:val="00A42009"/>
    <w:rsid w:val="00A4201C"/>
    <w:rsid w:val="00A42238"/>
    <w:rsid w:val="00A42548"/>
    <w:rsid w:val="00A43E6B"/>
    <w:rsid w:val="00A4415F"/>
    <w:rsid w:val="00A446FF"/>
    <w:rsid w:val="00A44D06"/>
    <w:rsid w:val="00A44D55"/>
    <w:rsid w:val="00A45665"/>
    <w:rsid w:val="00A457B0"/>
    <w:rsid w:val="00A45D6B"/>
    <w:rsid w:val="00A4609D"/>
    <w:rsid w:val="00A4616D"/>
    <w:rsid w:val="00A4647E"/>
    <w:rsid w:val="00A47520"/>
    <w:rsid w:val="00A47F15"/>
    <w:rsid w:val="00A504AD"/>
    <w:rsid w:val="00A50D40"/>
    <w:rsid w:val="00A514B4"/>
    <w:rsid w:val="00A51CE3"/>
    <w:rsid w:val="00A51CEC"/>
    <w:rsid w:val="00A525AA"/>
    <w:rsid w:val="00A52C81"/>
    <w:rsid w:val="00A53389"/>
    <w:rsid w:val="00A5351A"/>
    <w:rsid w:val="00A537CE"/>
    <w:rsid w:val="00A53B9A"/>
    <w:rsid w:val="00A53E48"/>
    <w:rsid w:val="00A55D9C"/>
    <w:rsid w:val="00A55F49"/>
    <w:rsid w:val="00A56218"/>
    <w:rsid w:val="00A57B3A"/>
    <w:rsid w:val="00A601B5"/>
    <w:rsid w:val="00A6131B"/>
    <w:rsid w:val="00A616E1"/>
    <w:rsid w:val="00A619C1"/>
    <w:rsid w:val="00A61F6E"/>
    <w:rsid w:val="00A62FEA"/>
    <w:rsid w:val="00A63EC3"/>
    <w:rsid w:val="00A64030"/>
    <w:rsid w:val="00A64635"/>
    <w:rsid w:val="00A64A01"/>
    <w:rsid w:val="00A64C10"/>
    <w:rsid w:val="00A66244"/>
    <w:rsid w:val="00A667CA"/>
    <w:rsid w:val="00A66855"/>
    <w:rsid w:val="00A66D79"/>
    <w:rsid w:val="00A67A8B"/>
    <w:rsid w:val="00A70C39"/>
    <w:rsid w:val="00A70C74"/>
    <w:rsid w:val="00A7118B"/>
    <w:rsid w:val="00A7188D"/>
    <w:rsid w:val="00A71D47"/>
    <w:rsid w:val="00A72575"/>
    <w:rsid w:val="00A72607"/>
    <w:rsid w:val="00A73745"/>
    <w:rsid w:val="00A73A02"/>
    <w:rsid w:val="00A742AA"/>
    <w:rsid w:val="00A75C4F"/>
    <w:rsid w:val="00A763A2"/>
    <w:rsid w:val="00A764A1"/>
    <w:rsid w:val="00A765A2"/>
    <w:rsid w:val="00A76807"/>
    <w:rsid w:val="00A76AD0"/>
    <w:rsid w:val="00A76E91"/>
    <w:rsid w:val="00A778D3"/>
    <w:rsid w:val="00A77914"/>
    <w:rsid w:val="00A801B1"/>
    <w:rsid w:val="00A803BA"/>
    <w:rsid w:val="00A8145C"/>
    <w:rsid w:val="00A8148B"/>
    <w:rsid w:val="00A81AB8"/>
    <w:rsid w:val="00A81F07"/>
    <w:rsid w:val="00A8214E"/>
    <w:rsid w:val="00A8219C"/>
    <w:rsid w:val="00A84513"/>
    <w:rsid w:val="00A8489A"/>
    <w:rsid w:val="00A852ED"/>
    <w:rsid w:val="00A877E9"/>
    <w:rsid w:val="00A878E2"/>
    <w:rsid w:val="00A87C1B"/>
    <w:rsid w:val="00A87DED"/>
    <w:rsid w:val="00A90FEE"/>
    <w:rsid w:val="00A91B95"/>
    <w:rsid w:val="00A92334"/>
    <w:rsid w:val="00A93EAA"/>
    <w:rsid w:val="00A94264"/>
    <w:rsid w:val="00A95E5D"/>
    <w:rsid w:val="00A9683A"/>
    <w:rsid w:val="00A9683F"/>
    <w:rsid w:val="00A97257"/>
    <w:rsid w:val="00AA0692"/>
    <w:rsid w:val="00AA0D7F"/>
    <w:rsid w:val="00AA0EC7"/>
    <w:rsid w:val="00AA1093"/>
    <w:rsid w:val="00AA225B"/>
    <w:rsid w:val="00AA28F9"/>
    <w:rsid w:val="00AA3B43"/>
    <w:rsid w:val="00AA49C8"/>
    <w:rsid w:val="00AA4AB1"/>
    <w:rsid w:val="00AA597B"/>
    <w:rsid w:val="00AA5B64"/>
    <w:rsid w:val="00AA5F46"/>
    <w:rsid w:val="00AA6181"/>
    <w:rsid w:val="00AA6A7B"/>
    <w:rsid w:val="00AA6FE5"/>
    <w:rsid w:val="00AA79F7"/>
    <w:rsid w:val="00AB0BEF"/>
    <w:rsid w:val="00AB14FB"/>
    <w:rsid w:val="00AB1563"/>
    <w:rsid w:val="00AB2E80"/>
    <w:rsid w:val="00AB2F49"/>
    <w:rsid w:val="00AB3913"/>
    <w:rsid w:val="00AB3EBC"/>
    <w:rsid w:val="00AB4A04"/>
    <w:rsid w:val="00AB4FB2"/>
    <w:rsid w:val="00AB606A"/>
    <w:rsid w:val="00AB6C9B"/>
    <w:rsid w:val="00AC197B"/>
    <w:rsid w:val="00AC353D"/>
    <w:rsid w:val="00AC40F5"/>
    <w:rsid w:val="00AC4B9E"/>
    <w:rsid w:val="00AC52A4"/>
    <w:rsid w:val="00AC6252"/>
    <w:rsid w:val="00AC6262"/>
    <w:rsid w:val="00AC6A09"/>
    <w:rsid w:val="00AC6C96"/>
    <w:rsid w:val="00AC73AC"/>
    <w:rsid w:val="00AC771A"/>
    <w:rsid w:val="00AD324D"/>
    <w:rsid w:val="00AD36CF"/>
    <w:rsid w:val="00AD46B7"/>
    <w:rsid w:val="00AD4862"/>
    <w:rsid w:val="00AD4A90"/>
    <w:rsid w:val="00AD7E1F"/>
    <w:rsid w:val="00AE288A"/>
    <w:rsid w:val="00AE29C7"/>
    <w:rsid w:val="00AE2C09"/>
    <w:rsid w:val="00AE2F0A"/>
    <w:rsid w:val="00AE363B"/>
    <w:rsid w:val="00AE44F9"/>
    <w:rsid w:val="00AE45C5"/>
    <w:rsid w:val="00AE4B6F"/>
    <w:rsid w:val="00AE6E68"/>
    <w:rsid w:val="00AE71FD"/>
    <w:rsid w:val="00AF03B4"/>
    <w:rsid w:val="00AF1920"/>
    <w:rsid w:val="00AF2E3B"/>
    <w:rsid w:val="00AF2E56"/>
    <w:rsid w:val="00AF3015"/>
    <w:rsid w:val="00AF33ED"/>
    <w:rsid w:val="00AF4481"/>
    <w:rsid w:val="00AF5340"/>
    <w:rsid w:val="00AF57FF"/>
    <w:rsid w:val="00AF59AD"/>
    <w:rsid w:val="00AF5E6D"/>
    <w:rsid w:val="00AF627D"/>
    <w:rsid w:val="00AF6488"/>
    <w:rsid w:val="00B0122D"/>
    <w:rsid w:val="00B0457A"/>
    <w:rsid w:val="00B047A0"/>
    <w:rsid w:val="00B04A69"/>
    <w:rsid w:val="00B04E48"/>
    <w:rsid w:val="00B055B5"/>
    <w:rsid w:val="00B05E21"/>
    <w:rsid w:val="00B06309"/>
    <w:rsid w:val="00B0790C"/>
    <w:rsid w:val="00B07943"/>
    <w:rsid w:val="00B07C94"/>
    <w:rsid w:val="00B10394"/>
    <w:rsid w:val="00B104C3"/>
    <w:rsid w:val="00B1104B"/>
    <w:rsid w:val="00B11222"/>
    <w:rsid w:val="00B11922"/>
    <w:rsid w:val="00B11BA2"/>
    <w:rsid w:val="00B11CDA"/>
    <w:rsid w:val="00B1272E"/>
    <w:rsid w:val="00B127DB"/>
    <w:rsid w:val="00B13254"/>
    <w:rsid w:val="00B14337"/>
    <w:rsid w:val="00B146D6"/>
    <w:rsid w:val="00B157C1"/>
    <w:rsid w:val="00B16260"/>
    <w:rsid w:val="00B17150"/>
    <w:rsid w:val="00B17500"/>
    <w:rsid w:val="00B17592"/>
    <w:rsid w:val="00B1798D"/>
    <w:rsid w:val="00B21044"/>
    <w:rsid w:val="00B220B9"/>
    <w:rsid w:val="00B223CC"/>
    <w:rsid w:val="00B22678"/>
    <w:rsid w:val="00B22E42"/>
    <w:rsid w:val="00B22EDD"/>
    <w:rsid w:val="00B23617"/>
    <w:rsid w:val="00B2365F"/>
    <w:rsid w:val="00B23B0C"/>
    <w:rsid w:val="00B24375"/>
    <w:rsid w:val="00B245A0"/>
    <w:rsid w:val="00B24E5D"/>
    <w:rsid w:val="00B24F17"/>
    <w:rsid w:val="00B25AE2"/>
    <w:rsid w:val="00B25EA2"/>
    <w:rsid w:val="00B26253"/>
    <w:rsid w:val="00B26501"/>
    <w:rsid w:val="00B27021"/>
    <w:rsid w:val="00B276CD"/>
    <w:rsid w:val="00B30C10"/>
    <w:rsid w:val="00B30E96"/>
    <w:rsid w:val="00B31BA7"/>
    <w:rsid w:val="00B32B6C"/>
    <w:rsid w:val="00B32F50"/>
    <w:rsid w:val="00B34013"/>
    <w:rsid w:val="00B3439A"/>
    <w:rsid w:val="00B3499F"/>
    <w:rsid w:val="00B34D52"/>
    <w:rsid w:val="00B36121"/>
    <w:rsid w:val="00B36B3F"/>
    <w:rsid w:val="00B37337"/>
    <w:rsid w:val="00B376C5"/>
    <w:rsid w:val="00B37D6F"/>
    <w:rsid w:val="00B4010B"/>
    <w:rsid w:val="00B40F19"/>
    <w:rsid w:val="00B41166"/>
    <w:rsid w:val="00B4193B"/>
    <w:rsid w:val="00B41948"/>
    <w:rsid w:val="00B41D58"/>
    <w:rsid w:val="00B4258A"/>
    <w:rsid w:val="00B427C7"/>
    <w:rsid w:val="00B42E1F"/>
    <w:rsid w:val="00B449D4"/>
    <w:rsid w:val="00B461AD"/>
    <w:rsid w:val="00B464D8"/>
    <w:rsid w:val="00B46663"/>
    <w:rsid w:val="00B46F9B"/>
    <w:rsid w:val="00B4792E"/>
    <w:rsid w:val="00B47961"/>
    <w:rsid w:val="00B47C0D"/>
    <w:rsid w:val="00B50075"/>
    <w:rsid w:val="00B5029A"/>
    <w:rsid w:val="00B509E3"/>
    <w:rsid w:val="00B50C3D"/>
    <w:rsid w:val="00B50CC3"/>
    <w:rsid w:val="00B51ED7"/>
    <w:rsid w:val="00B53CF4"/>
    <w:rsid w:val="00B53D4B"/>
    <w:rsid w:val="00B54256"/>
    <w:rsid w:val="00B54A46"/>
    <w:rsid w:val="00B54B86"/>
    <w:rsid w:val="00B552D4"/>
    <w:rsid w:val="00B55634"/>
    <w:rsid w:val="00B5778A"/>
    <w:rsid w:val="00B5794E"/>
    <w:rsid w:val="00B57CD7"/>
    <w:rsid w:val="00B57DF5"/>
    <w:rsid w:val="00B60025"/>
    <w:rsid w:val="00B60624"/>
    <w:rsid w:val="00B61ED0"/>
    <w:rsid w:val="00B6245C"/>
    <w:rsid w:val="00B637AB"/>
    <w:rsid w:val="00B638E3"/>
    <w:rsid w:val="00B65346"/>
    <w:rsid w:val="00B655FA"/>
    <w:rsid w:val="00B657FA"/>
    <w:rsid w:val="00B6709C"/>
    <w:rsid w:val="00B70A33"/>
    <w:rsid w:val="00B70DAB"/>
    <w:rsid w:val="00B7142D"/>
    <w:rsid w:val="00B71518"/>
    <w:rsid w:val="00B718FD"/>
    <w:rsid w:val="00B72B47"/>
    <w:rsid w:val="00B72BB8"/>
    <w:rsid w:val="00B72CE7"/>
    <w:rsid w:val="00B72DD2"/>
    <w:rsid w:val="00B731E6"/>
    <w:rsid w:val="00B7429F"/>
    <w:rsid w:val="00B7446F"/>
    <w:rsid w:val="00B75157"/>
    <w:rsid w:val="00B77EDF"/>
    <w:rsid w:val="00B81FEB"/>
    <w:rsid w:val="00B83528"/>
    <w:rsid w:val="00B837FD"/>
    <w:rsid w:val="00B83A46"/>
    <w:rsid w:val="00B83F1F"/>
    <w:rsid w:val="00B83FBC"/>
    <w:rsid w:val="00B85D63"/>
    <w:rsid w:val="00B85F22"/>
    <w:rsid w:val="00B86509"/>
    <w:rsid w:val="00B865FB"/>
    <w:rsid w:val="00B86881"/>
    <w:rsid w:val="00B8750C"/>
    <w:rsid w:val="00B87542"/>
    <w:rsid w:val="00B87833"/>
    <w:rsid w:val="00B879AC"/>
    <w:rsid w:val="00B87A17"/>
    <w:rsid w:val="00B904B8"/>
    <w:rsid w:val="00B91552"/>
    <w:rsid w:val="00B91656"/>
    <w:rsid w:val="00B91D4E"/>
    <w:rsid w:val="00B91FF1"/>
    <w:rsid w:val="00B9207F"/>
    <w:rsid w:val="00B92B60"/>
    <w:rsid w:val="00B94462"/>
    <w:rsid w:val="00B949F8"/>
    <w:rsid w:val="00B95B3B"/>
    <w:rsid w:val="00B9684A"/>
    <w:rsid w:val="00B9759B"/>
    <w:rsid w:val="00B975DC"/>
    <w:rsid w:val="00B97B87"/>
    <w:rsid w:val="00B97F30"/>
    <w:rsid w:val="00BA04C1"/>
    <w:rsid w:val="00BA0588"/>
    <w:rsid w:val="00BA122D"/>
    <w:rsid w:val="00BA1DAA"/>
    <w:rsid w:val="00BA1E24"/>
    <w:rsid w:val="00BA2EB9"/>
    <w:rsid w:val="00BA3265"/>
    <w:rsid w:val="00BA332B"/>
    <w:rsid w:val="00BA3D9C"/>
    <w:rsid w:val="00BA4E0F"/>
    <w:rsid w:val="00BA52DE"/>
    <w:rsid w:val="00BA5501"/>
    <w:rsid w:val="00BA57F8"/>
    <w:rsid w:val="00BA5CA2"/>
    <w:rsid w:val="00BA6DB7"/>
    <w:rsid w:val="00BA6FBF"/>
    <w:rsid w:val="00BA7363"/>
    <w:rsid w:val="00BA7ED0"/>
    <w:rsid w:val="00BA7F3C"/>
    <w:rsid w:val="00BB083C"/>
    <w:rsid w:val="00BB09AA"/>
    <w:rsid w:val="00BB0AFD"/>
    <w:rsid w:val="00BB0F40"/>
    <w:rsid w:val="00BB1063"/>
    <w:rsid w:val="00BB16FB"/>
    <w:rsid w:val="00BB281A"/>
    <w:rsid w:val="00BB2DB5"/>
    <w:rsid w:val="00BB3151"/>
    <w:rsid w:val="00BB3CE0"/>
    <w:rsid w:val="00BB3E6A"/>
    <w:rsid w:val="00BB4D12"/>
    <w:rsid w:val="00BB5E4E"/>
    <w:rsid w:val="00BB6281"/>
    <w:rsid w:val="00BB75A4"/>
    <w:rsid w:val="00BC04C6"/>
    <w:rsid w:val="00BC062F"/>
    <w:rsid w:val="00BC1020"/>
    <w:rsid w:val="00BC1788"/>
    <w:rsid w:val="00BC2B24"/>
    <w:rsid w:val="00BC2CC4"/>
    <w:rsid w:val="00BC368D"/>
    <w:rsid w:val="00BC3D90"/>
    <w:rsid w:val="00BC50BF"/>
    <w:rsid w:val="00BC6A97"/>
    <w:rsid w:val="00BC71E6"/>
    <w:rsid w:val="00BC73B5"/>
    <w:rsid w:val="00BC749A"/>
    <w:rsid w:val="00BC75E9"/>
    <w:rsid w:val="00BD0698"/>
    <w:rsid w:val="00BD072B"/>
    <w:rsid w:val="00BD08AC"/>
    <w:rsid w:val="00BD090B"/>
    <w:rsid w:val="00BD187D"/>
    <w:rsid w:val="00BD3676"/>
    <w:rsid w:val="00BD39ED"/>
    <w:rsid w:val="00BD3B54"/>
    <w:rsid w:val="00BD4568"/>
    <w:rsid w:val="00BD4609"/>
    <w:rsid w:val="00BD4876"/>
    <w:rsid w:val="00BD4A9C"/>
    <w:rsid w:val="00BD5687"/>
    <w:rsid w:val="00BD5854"/>
    <w:rsid w:val="00BD5A23"/>
    <w:rsid w:val="00BD639E"/>
    <w:rsid w:val="00BD6F3F"/>
    <w:rsid w:val="00BD72CF"/>
    <w:rsid w:val="00BE0291"/>
    <w:rsid w:val="00BE0617"/>
    <w:rsid w:val="00BE0E77"/>
    <w:rsid w:val="00BE1C8C"/>
    <w:rsid w:val="00BE362C"/>
    <w:rsid w:val="00BE3A8A"/>
    <w:rsid w:val="00BE3F77"/>
    <w:rsid w:val="00BE458B"/>
    <w:rsid w:val="00BE47E2"/>
    <w:rsid w:val="00BE4DBF"/>
    <w:rsid w:val="00BE679E"/>
    <w:rsid w:val="00BE69D1"/>
    <w:rsid w:val="00BE6B24"/>
    <w:rsid w:val="00BE6FDF"/>
    <w:rsid w:val="00BE709A"/>
    <w:rsid w:val="00BF0690"/>
    <w:rsid w:val="00BF0F14"/>
    <w:rsid w:val="00BF102B"/>
    <w:rsid w:val="00BF22C1"/>
    <w:rsid w:val="00BF28E8"/>
    <w:rsid w:val="00BF3161"/>
    <w:rsid w:val="00BF3C5B"/>
    <w:rsid w:val="00BF4739"/>
    <w:rsid w:val="00BF4DEB"/>
    <w:rsid w:val="00BF4FB2"/>
    <w:rsid w:val="00BF6D39"/>
    <w:rsid w:val="00BF6DF1"/>
    <w:rsid w:val="00BF759A"/>
    <w:rsid w:val="00C006D9"/>
    <w:rsid w:val="00C0114C"/>
    <w:rsid w:val="00C01703"/>
    <w:rsid w:val="00C032F7"/>
    <w:rsid w:val="00C0344A"/>
    <w:rsid w:val="00C03BAD"/>
    <w:rsid w:val="00C0455D"/>
    <w:rsid w:val="00C045E5"/>
    <w:rsid w:val="00C05089"/>
    <w:rsid w:val="00C056DF"/>
    <w:rsid w:val="00C10F12"/>
    <w:rsid w:val="00C11D92"/>
    <w:rsid w:val="00C14282"/>
    <w:rsid w:val="00C151FB"/>
    <w:rsid w:val="00C16BB5"/>
    <w:rsid w:val="00C176AF"/>
    <w:rsid w:val="00C17703"/>
    <w:rsid w:val="00C17E30"/>
    <w:rsid w:val="00C20655"/>
    <w:rsid w:val="00C20B1A"/>
    <w:rsid w:val="00C20B64"/>
    <w:rsid w:val="00C2154C"/>
    <w:rsid w:val="00C21CB0"/>
    <w:rsid w:val="00C21D79"/>
    <w:rsid w:val="00C21E8C"/>
    <w:rsid w:val="00C226E4"/>
    <w:rsid w:val="00C2279D"/>
    <w:rsid w:val="00C22930"/>
    <w:rsid w:val="00C22B6F"/>
    <w:rsid w:val="00C22C94"/>
    <w:rsid w:val="00C22EB8"/>
    <w:rsid w:val="00C23A36"/>
    <w:rsid w:val="00C24974"/>
    <w:rsid w:val="00C257B5"/>
    <w:rsid w:val="00C25F68"/>
    <w:rsid w:val="00C27161"/>
    <w:rsid w:val="00C27AE2"/>
    <w:rsid w:val="00C27DE4"/>
    <w:rsid w:val="00C30944"/>
    <w:rsid w:val="00C30A27"/>
    <w:rsid w:val="00C30CBF"/>
    <w:rsid w:val="00C31DFD"/>
    <w:rsid w:val="00C32859"/>
    <w:rsid w:val="00C3307A"/>
    <w:rsid w:val="00C33646"/>
    <w:rsid w:val="00C34AE4"/>
    <w:rsid w:val="00C34B35"/>
    <w:rsid w:val="00C34CCD"/>
    <w:rsid w:val="00C365DE"/>
    <w:rsid w:val="00C368AB"/>
    <w:rsid w:val="00C36FD2"/>
    <w:rsid w:val="00C3700E"/>
    <w:rsid w:val="00C371A0"/>
    <w:rsid w:val="00C40BD8"/>
    <w:rsid w:val="00C43668"/>
    <w:rsid w:val="00C46441"/>
    <w:rsid w:val="00C464F2"/>
    <w:rsid w:val="00C4679C"/>
    <w:rsid w:val="00C475EE"/>
    <w:rsid w:val="00C479CF"/>
    <w:rsid w:val="00C514B3"/>
    <w:rsid w:val="00C522EC"/>
    <w:rsid w:val="00C53651"/>
    <w:rsid w:val="00C53D1D"/>
    <w:rsid w:val="00C548C7"/>
    <w:rsid w:val="00C55103"/>
    <w:rsid w:val="00C56874"/>
    <w:rsid w:val="00C56C5A"/>
    <w:rsid w:val="00C574D6"/>
    <w:rsid w:val="00C60E04"/>
    <w:rsid w:val="00C61214"/>
    <w:rsid w:val="00C61608"/>
    <w:rsid w:val="00C61773"/>
    <w:rsid w:val="00C62F26"/>
    <w:rsid w:val="00C630C5"/>
    <w:rsid w:val="00C6328C"/>
    <w:rsid w:val="00C63A4B"/>
    <w:rsid w:val="00C63A52"/>
    <w:rsid w:val="00C63AE9"/>
    <w:rsid w:val="00C63B85"/>
    <w:rsid w:val="00C63D9F"/>
    <w:rsid w:val="00C65854"/>
    <w:rsid w:val="00C6594C"/>
    <w:rsid w:val="00C66080"/>
    <w:rsid w:val="00C66934"/>
    <w:rsid w:val="00C669EE"/>
    <w:rsid w:val="00C67362"/>
    <w:rsid w:val="00C676E3"/>
    <w:rsid w:val="00C67D41"/>
    <w:rsid w:val="00C705F6"/>
    <w:rsid w:val="00C70BC4"/>
    <w:rsid w:val="00C72094"/>
    <w:rsid w:val="00C7235E"/>
    <w:rsid w:val="00C75FAE"/>
    <w:rsid w:val="00C7623F"/>
    <w:rsid w:val="00C7695E"/>
    <w:rsid w:val="00C77423"/>
    <w:rsid w:val="00C7791B"/>
    <w:rsid w:val="00C800EE"/>
    <w:rsid w:val="00C81BBE"/>
    <w:rsid w:val="00C8274D"/>
    <w:rsid w:val="00C84F4B"/>
    <w:rsid w:val="00C86151"/>
    <w:rsid w:val="00C86554"/>
    <w:rsid w:val="00C87F60"/>
    <w:rsid w:val="00C9163F"/>
    <w:rsid w:val="00C916B2"/>
    <w:rsid w:val="00C9248E"/>
    <w:rsid w:val="00C92CD8"/>
    <w:rsid w:val="00C93517"/>
    <w:rsid w:val="00C93BA6"/>
    <w:rsid w:val="00C94495"/>
    <w:rsid w:val="00C955D6"/>
    <w:rsid w:val="00C968AF"/>
    <w:rsid w:val="00C977C2"/>
    <w:rsid w:val="00C97EFB"/>
    <w:rsid w:val="00C97F21"/>
    <w:rsid w:val="00CA1CC2"/>
    <w:rsid w:val="00CA1F1C"/>
    <w:rsid w:val="00CA2899"/>
    <w:rsid w:val="00CA309B"/>
    <w:rsid w:val="00CA35DE"/>
    <w:rsid w:val="00CA3C15"/>
    <w:rsid w:val="00CA4507"/>
    <w:rsid w:val="00CA4CE0"/>
    <w:rsid w:val="00CA51A0"/>
    <w:rsid w:val="00CA54EB"/>
    <w:rsid w:val="00CA5652"/>
    <w:rsid w:val="00CA5681"/>
    <w:rsid w:val="00CA651A"/>
    <w:rsid w:val="00CA683A"/>
    <w:rsid w:val="00CA6971"/>
    <w:rsid w:val="00CA6D22"/>
    <w:rsid w:val="00CA76C4"/>
    <w:rsid w:val="00CA7B7D"/>
    <w:rsid w:val="00CB07A3"/>
    <w:rsid w:val="00CB2B97"/>
    <w:rsid w:val="00CB2C68"/>
    <w:rsid w:val="00CB3206"/>
    <w:rsid w:val="00CB3352"/>
    <w:rsid w:val="00CB34EB"/>
    <w:rsid w:val="00CB3501"/>
    <w:rsid w:val="00CB3E15"/>
    <w:rsid w:val="00CB59A4"/>
    <w:rsid w:val="00CB59EB"/>
    <w:rsid w:val="00CB5C8E"/>
    <w:rsid w:val="00CC170D"/>
    <w:rsid w:val="00CC1E88"/>
    <w:rsid w:val="00CC20CD"/>
    <w:rsid w:val="00CC20D6"/>
    <w:rsid w:val="00CC4171"/>
    <w:rsid w:val="00CC4197"/>
    <w:rsid w:val="00CC538A"/>
    <w:rsid w:val="00CC5A46"/>
    <w:rsid w:val="00CC5EA4"/>
    <w:rsid w:val="00CD0281"/>
    <w:rsid w:val="00CD06BA"/>
    <w:rsid w:val="00CD0FDD"/>
    <w:rsid w:val="00CD1258"/>
    <w:rsid w:val="00CD1700"/>
    <w:rsid w:val="00CD2BAF"/>
    <w:rsid w:val="00CD603A"/>
    <w:rsid w:val="00CD72E8"/>
    <w:rsid w:val="00CD7B99"/>
    <w:rsid w:val="00CE06BB"/>
    <w:rsid w:val="00CE0FDF"/>
    <w:rsid w:val="00CE175C"/>
    <w:rsid w:val="00CE1786"/>
    <w:rsid w:val="00CE1AA6"/>
    <w:rsid w:val="00CE1F43"/>
    <w:rsid w:val="00CE5648"/>
    <w:rsid w:val="00CE5743"/>
    <w:rsid w:val="00CE5CDF"/>
    <w:rsid w:val="00CE7D89"/>
    <w:rsid w:val="00CE7F2D"/>
    <w:rsid w:val="00CF03BC"/>
    <w:rsid w:val="00CF0973"/>
    <w:rsid w:val="00CF12E3"/>
    <w:rsid w:val="00CF18BA"/>
    <w:rsid w:val="00CF1915"/>
    <w:rsid w:val="00CF1F1A"/>
    <w:rsid w:val="00CF20B8"/>
    <w:rsid w:val="00CF2B5E"/>
    <w:rsid w:val="00CF3850"/>
    <w:rsid w:val="00CF4651"/>
    <w:rsid w:val="00CF483E"/>
    <w:rsid w:val="00CF4C36"/>
    <w:rsid w:val="00CF505B"/>
    <w:rsid w:val="00CF5299"/>
    <w:rsid w:val="00CF5C2D"/>
    <w:rsid w:val="00CF5D7C"/>
    <w:rsid w:val="00CF6611"/>
    <w:rsid w:val="00CF6B93"/>
    <w:rsid w:val="00CF7515"/>
    <w:rsid w:val="00CF772A"/>
    <w:rsid w:val="00CF7C61"/>
    <w:rsid w:val="00CF7E63"/>
    <w:rsid w:val="00D00B74"/>
    <w:rsid w:val="00D01172"/>
    <w:rsid w:val="00D01455"/>
    <w:rsid w:val="00D047E9"/>
    <w:rsid w:val="00D058CC"/>
    <w:rsid w:val="00D05FFF"/>
    <w:rsid w:val="00D065BF"/>
    <w:rsid w:val="00D06E3D"/>
    <w:rsid w:val="00D07405"/>
    <w:rsid w:val="00D1107C"/>
    <w:rsid w:val="00D115F1"/>
    <w:rsid w:val="00D11DBE"/>
    <w:rsid w:val="00D11DC0"/>
    <w:rsid w:val="00D1206D"/>
    <w:rsid w:val="00D1316C"/>
    <w:rsid w:val="00D13AFE"/>
    <w:rsid w:val="00D145A6"/>
    <w:rsid w:val="00D14785"/>
    <w:rsid w:val="00D14C3D"/>
    <w:rsid w:val="00D15630"/>
    <w:rsid w:val="00D157E7"/>
    <w:rsid w:val="00D1625B"/>
    <w:rsid w:val="00D166D5"/>
    <w:rsid w:val="00D176F6"/>
    <w:rsid w:val="00D20F3A"/>
    <w:rsid w:val="00D22F76"/>
    <w:rsid w:val="00D23F10"/>
    <w:rsid w:val="00D243BC"/>
    <w:rsid w:val="00D2462C"/>
    <w:rsid w:val="00D24D5C"/>
    <w:rsid w:val="00D26C85"/>
    <w:rsid w:val="00D26D16"/>
    <w:rsid w:val="00D26DB3"/>
    <w:rsid w:val="00D27722"/>
    <w:rsid w:val="00D27FA7"/>
    <w:rsid w:val="00D303C8"/>
    <w:rsid w:val="00D30423"/>
    <w:rsid w:val="00D31303"/>
    <w:rsid w:val="00D315B2"/>
    <w:rsid w:val="00D31D00"/>
    <w:rsid w:val="00D31EB3"/>
    <w:rsid w:val="00D3328D"/>
    <w:rsid w:val="00D3355C"/>
    <w:rsid w:val="00D33CFD"/>
    <w:rsid w:val="00D357A6"/>
    <w:rsid w:val="00D35CA3"/>
    <w:rsid w:val="00D360CF"/>
    <w:rsid w:val="00D367F3"/>
    <w:rsid w:val="00D36C28"/>
    <w:rsid w:val="00D37116"/>
    <w:rsid w:val="00D3724D"/>
    <w:rsid w:val="00D378C4"/>
    <w:rsid w:val="00D37C1F"/>
    <w:rsid w:val="00D42A5D"/>
    <w:rsid w:val="00D43262"/>
    <w:rsid w:val="00D43297"/>
    <w:rsid w:val="00D447AA"/>
    <w:rsid w:val="00D449B5"/>
    <w:rsid w:val="00D44A69"/>
    <w:rsid w:val="00D4529B"/>
    <w:rsid w:val="00D469CA"/>
    <w:rsid w:val="00D46FD5"/>
    <w:rsid w:val="00D470CB"/>
    <w:rsid w:val="00D47D6B"/>
    <w:rsid w:val="00D50287"/>
    <w:rsid w:val="00D5050E"/>
    <w:rsid w:val="00D5071F"/>
    <w:rsid w:val="00D5077D"/>
    <w:rsid w:val="00D51F71"/>
    <w:rsid w:val="00D53350"/>
    <w:rsid w:val="00D53B5F"/>
    <w:rsid w:val="00D53D3F"/>
    <w:rsid w:val="00D54C07"/>
    <w:rsid w:val="00D55312"/>
    <w:rsid w:val="00D5659B"/>
    <w:rsid w:val="00D566D9"/>
    <w:rsid w:val="00D60067"/>
    <w:rsid w:val="00D602E9"/>
    <w:rsid w:val="00D603F2"/>
    <w:rsid w:val="00D6046B"/>
    <w:rsid w:val="00D62309"/>
    <w:rsid w:val="00D62A4B"/>
    <w:rsid w:val="00D63454"/>
    <w:rsid w:val="00D64971"/>
    <w:rsid w:val="00D65551"/>
    <w:rsid w:val="00D66280"/>
    <w:rsid w:val="00D66746"/>
    <w:rsid w:val="00D667D7"/>
    <w:rsid w:val="00D66CF6"/>
    <w:rsid w:val="00D66E56"/>
    <w:rsid w:val="00D66F0A"/>
    <w:rsid w:val="00D7069E"/>
    <w:rsid w:val="00D708B9"/>
    <w:rsid w:val="00D70BB1"/>
    <w:rsid w:val="00D70F9F"/>
    <w:rsid w:val="00D71AF9"/>
    <w:rsid w:val="00D72868"/>
    <w:rsid w:val="00D72B2C"/>
    <w:rsid w:val="00D72F42"/>
    <w:rsid w:val="00D74778"/>
    <w:rsid w:val="00D74C96"/>
    <w:rsid w:val="00D75D2D"/>
    <w:rsid w:val="00D765F0"/>
    <w:rsid w:val="00D7688C"/>
    <w:rsid w:val="00D8055A"/>
    <w:rsid w:val="00D80635"/>
    <w:rsid w:val="00D80782"/>
    <w:rsid w:val="00D80854"/>
    <w:rsid w:val="00D80A12"/>
    <w:rsid w:val="00D81BB0"/>
    <w:rsid w:val="00D81ED4"/>
    <w:rsid w:val="00D83C55"/>
    <w:rsid w:val="00D83EA1"/>
    <w:rsid w:val="00D855B4"/>
    <w:rsid w:val="00D87965"/>
    <w:rsid w:val="00D90BEE"/>
    <w:rsid w:val="00D90D30"/>
    <w:rsid w:val="00D9117B"/>
    <w:rsid w:val="00D91EA5"/>
    <w:rsid w:val="00D9273D"/>
    <w:rsid w:val="00D93A4B"/>
    <w:rsid w:val="00D94B7A"/>
    <w:rsid w:val="00D95200"/>
    <w:rsid w:val="00D95279"/>
    <w:rsid w:val="00D959E8"/>
    <w:rsid w:val="00DA0794"/>
    <w:rsid w:val="00DA0A3C"/>
    <w:rsid w:val="00DA0C62"/>
    <w:rsid w:val="00DA0C8B"/>
    <w:rsid w:val="00DA0DCE"/>
    <w:rsid w:val="00DA1B55"/>
    <w:rsid w:val="00DA1DF9"/>
    <w:rsid w:val="00DA2A68"/>
    <w:rsid w:val="00DA3948"/>
    <w:rsid w:val="00DA46F6"/>
    <w:rsid w:val="00DA48B2"/>
    <w:rsid w:val="00DA4F1A"/>
    <w:rsid w:val="00DA56C9"/>
    <w:rsid w:val="00DA5EF2"/>
    <w:rsid w:val="00DA602E"/>
    <w:rsid w:val="00DA7E39"/>
    <w:rsid w:val="00DB137A"/>
    <w:rsid w:val="00DB213A"/>
    <w:rsid w:val="00DB2DEC"/>
    <w:rsid w:val="00DB3B56"/>
    <w:rsid w:val="00DB4618"/>
    <w:rsid w:val="00DB4C95"/>
    <w:rsid w:val="00DB5C9F"/>
    <w:rsid w:val="00DB5EFD"/>
    <w:rsid w:val="00DB60E1"/>
    <w:rsid w:val="00DB6761"/>
    <w:rsid w:val="00DB78B4"/>
    <w:rsid w:val="00DC0DD7"/>
    <w:rsid w:val="00DC1BD0"/>
    <w:rsid w:val="00DC2797"/>
    <w:rsid w:val="00DC3942"/>
    <w:rsid w:val="00DC3D30"/>
    <w:rsid w:val="00DC3F8E"/>
    <w:rsid w:val="00DC41C4"/>
    <w:rsid w:val="00DC4F99"/>
    <w:rsid w:val="00DC60A7"/>
    <w:rsid w:val="00DD038A"/>
    <w:rsid w:val="00DD18DC"/>
    <w:rsid w:val="00DD1C40"/>
    <w:rsid w:val="00DD387F"/>
    <w:rsid w:val="00DD3A2D"/>
    <w:rsid w:val="00DD3C1B"/>
    <w:rsid w:val="00DD4293"/>
    <w:rsid w:val="00DD44F1"/>
    <w:rsid w:val="00DD54B0"/>
    <w:rsid w:val="00DD6196"/>
    <w:rsid w:val="00DD61E7"/>
    <w:rsid w:val="00DE01F9"/>
    <w:rsid w:val="00DE0B86"/>
    <w:rsid w:val="00DE16DB"/>
    <w:rsid w:val="00DE1C62"/>
    <w:rsid w:val="00DE21CB"/>
    <w:rsid w:val="00DE2BA9"/>
    <w:rsid w:val="00DE2C71"/>
    <w:rsid w:val="00DE3B65"/>
    <w:rsid w:val="00DE3C1E"/>
    <w:rsid w:val="00DE3CE2"/>
    <w:rsid w:val="00DE3E57"/>
    <w:rsid w:val="00DE4D4A"/>
    <w:rsid w:val="00DE5631"/>
    <w:rsid w:val="00DE5635"/>
    <w:rsid w:val="00DE593F"/>
    <w:rsid w:val="00DE6B05"/>
    <w:rsid w:val="00DE753B"/>
    <w:rsid w:val="00DE7A01"/>
    <w:rsid w:val="00DE7A3B"/>
    <w:rsid w:val="00DF0014"/>
    <w:rsid w:val="00DF08C6"/>
    <w:rsid w:val="00DF1837"/>
    <w:rsid w:val="00DF310E"/>
    <w:rsid w:val="00DF3E71"/>
    <w:rsid w:val="00DF3FE2"/>
    <w:rsid w:val="00DF463A"/>
    <w:rsid w:val="00DF5249"/>
    <w:rsid w:val="00DF62C6"/>
    <w:rsid w:val="00DF6650"/>
    <w:rsid w:val="00DF7095"/>
    <w:rsid w:val="00DF7A67"/>
    <w:rsid w:val="00DF7D8A"/>
    <w:rsid w:val="00E0046F"/>
    <w:rsid w:val="00E011EC"/>
    <w:rsid w:val="00E013EB"/>
    <w:rsid w:val="00E026BE"/>
    <w:rsid w:val="00E02949"/>
    <w:rsid w:val="00E02997"/>
    <w:rsid w:val="00E030F5"/>
    <w:rsid w:val="00E032E0"/>
    <w:rsid w:val="00E0337F"/>
    <w:rsid w:val="00E058DB"/>
    <w:rsid w:val="00E067B0"/>
    <w:rsid w:val="00E06E01"/>
    <w:rsid w:val="00E0788E"/>
    <w:rsid w:val="00E10245"/>
    <w:rsid w:val="00E10997"/>
    <w:rsid w:val="00E10EF6"/>
    <w:rsid w:val="00E12225"/>
    <w:rsid w:val="00E12876"/>
    <w:rsid w:val="00E13220"/>
    <w:rsid w:val="00E13E24"/>
    <w:rsid w:val="00E15220"/>
    <w:rsid w:val="00E15C77"/>
    <w:rsid w:val="00E16611"/>
    <w:rsid w:val="00E16744"/>
    <w:rsid w:val="00E16A5E"/>
    <w:rsid w:val="00E17936"/>
    <w:rsid w:val="00E201E1"/>
    <w:rsid w:val="00E20CDB"/>
    <w:rsid w:val="00E227D3"/>
    <w:rsid w:val="00E22BD1"/>
    <w:rsid w:val="00E23E2A"/>
    <w:rsid w:val="00E24629"/>
    <w:rsid w:val="00E25286"/>
    <w:rsid w:val="00E25765"/>
    <w:rsid w:val="00E25CF8"/>
    <w:rsid w:val="00E25D91"/>
    <w:rsid w:val="00E26165"/>
    <w:rsid w:val="00E26813"/>
    <w:rsid w:val="00E26B3D"/>
    <w:rsid w:val="00E27640"/>
    <w:rsid w:val="00E302CE"/>
    <w:rsid w:val="00E330D2"/>
    <w:rsid w:val="00E3429B"/>
    <w:rsid w:val="00E344EF"/>
    <w:rsid w:val="00E347A5"/>
    <w:rsid w:val="00E3525E"/>
    <w:rsid w:val="00E35A0D"/>
    <w:rsid w:val="00E36648"/>
    <w:rsid w:val="00E366AF"/>
    <w:rsid w:val="00E37854"/>
    <w:rsid w:val="00E37B39"/>
    <w:rsid w:val="00E40A0D"/>
    <w:rsid w:val="00E40CDB"/>
    <w:rsid w:val="00E40D36"/>
    <w:rsid w:val="00E42435"/>
    <w:rsid w:val="00E4295D"/>
    <w:rsid w:val="00E44532"/>
    <w:rsid w:val="00E45C11"/>
    <w:rsid w:val="00E46202"/>
    <w:rsid w:val="00E46A31"/>
    <w:rsid w:val="00E46A74"/>
    <w:rsid w:val="00E47A79"/>
    <w:rsid w:val="00E50058"/>
    <w:rsid w:val="00E505E6"/>
    <w:rsid w:val="00E50730"/>
    <w:rsid w:val="00E5108D"/>
    <w:rsid w:val="00E51A0D"/>
    <w:rsid w:val="00E51E10"/>
    <w:rsid w:val="00E54129"/>
    <w:rsid w:val="00E5476E"/>
    <w:rsid w:val="00E553D2"/>
    <w:rsid w:val="00E5621C"/>
    <w:rsid w:val="00E56729"/>
    <w:rsid w:val="00E572CF"/>
    <w:rsid w:val="00E5741F"/>
    <w:rsid w:val="00E575C1"/>
    <w:rsid w:val="00E61254"/>
    <w:rsid w:val="00E613A9"/>
    <w:rsid w:val="00E6184B"/>
    <w:rsid w:val="00E6227D"/>
    <w:rsid w:val="00E62C07"/>
    <w:rsid w:val="00E62C32"/>
    <w:rsid w:val="00E62F32"/>
    <w:rsid w:val="00E6337C"/>
    <w:rsid w:val="00E643D8"/>
    <w:rsid w:val="00E64599"/>
    <w:rsid w:val="00E653F8"/>
    <w:rsid w:val="00E6545A"/>
    <w:rsid w:val="00E66B17"/>
    <w:rsid w:val="00E678A1"/>
    <w:rsid w:val="00E70169"/>
    <w:rsid w:val="00E70A20"/>
    <w:rsid w:val="00E70CBC"/>
    <w:rsid w:val="00E71BF9"/>
    <w:rsid w:val="00E72254"/>
    <w:rsid w:val="00E74FF8"/>
    <w:rsid w:val="00E7595A"/>
    <w:rsid w:val="00E76A41"/>
    <w:rsid w:val="00E76CB1"/>
    <w:rsid w:val="00E7726C"/>
    <w:rsid w:val="00E7767F"/>
    <w:rsid w:val="00E8035B"/>
    <w:rsid w:val="00E80C64"/>
    <w:rsid w:val="00E81213"/>
    <w:rsid w:val="00E81407"/>
    <w:rsid w:val="00E82D76"/>
    <w:rsid w:val="00E8458C"/>
    <w:rsid w:val="00E84A4C"/>
    <w:rsid w:val="00E85346"/>
    <w:rsid w:val="00E86F10"/>
    <w:rsid w:val="00E87309"/>
    <w:rsid w:val="00E8745E"/>
    <w:rsid w:val="00E87C37"/>
    <w:rsid w:val="00E87D8C"/>
    <w:rsid w:val="00E91401"/>
    <w:rsid w:val="00E91638"/>
    <w:rsid w:val="00E922CD"/>
    <w:rsid w:val="00E92963"/>
    <w:rsid w:val="00E929CB"/>
    <w:rsid w:val="00E92BD7"/>
    <w:rsid w:val="00E92FBC"/>
    <w:rsid w:val="00E93D1D"/>
    <w:rsid w:val="00E940C4"/>
    <w:rsid w:val="00E9414D"/>
    <w:rsid w:val="00E9442D"/>
    <w:rsid w:val="00E94750"/>
    <w:rsid w:val="00E9666C"/>
    <w:rsid w:val="00E96A67"/>
    <w:rsid w:val="00E97236"/>
    <w:rsid w:val="00E97FA6"/>
    <w:rsid w:val="00EA0A16"/>
    <w:rsid w:val="00EA0D43"/>
    <w:rsid w:val="00EA2BED"/>
    <w:rsid w:val="00EA3C06"/>
    <w:rsid w:val="00EA6A24"/>
    <w:rsid w:val="00EA6AA8"/>
    <w:rsid w:val="00EA6EA0"/>
    <w:rsid w:val="00EA6EB1"/>
    <w:rsid w:val="00EA778A"/>
    <w:rsid w:val="00EB0242"/>
    <w:rsid w:val="00EB12B7"/>
    <w:rsid w:val="00EB20D0"/>
    <w:rsid w:val="00EB226C"/>
    <w:rsid w:val="00EB29EB"/>
    <w:rsid w:val="00EB2E8C"/>
    <w:rsid w:val="00EB2F01"/>
    <w:rsid w:val="00EB3694"/>
    <w:rsid w:val="00EB37FD"/>
    <w:rsid w:val="00EB4437"/>
    <w:rsid w:val="00EB5A2D"/>
    <w:rsid w:val="00EB5D5F"/>
    <w:rsid w:val="00EB63E3"/>
    <w:rsid w:val="00EC07E7"/>
    <w:rsid w:val="00EC153A"/>
    <w:rsid w:val="00EC1AC8"/>
    <w:rsid w:val="00EC20D5"/>
    <w:rsid w:val="00EC25E7"/>
    <w:rsid w:val="00EC28FB"/>
    <w:rsid w:val="00EC2FFA"/>
    <w:rsid w:val="00EC38E6"/>
    <w:rsid w:val="00EC4581"/>
    <w:rsid w:val="00EC5FA4"/>
    <w:rsid w:val="00EC7579"/>
    <w:rsid w:val="00EC757E"/>
    <w:rsid w:val="00EC7CF4"/>
    <w:rsid w:val="00EC7F20"/>
    <w:rsid w:val="00ED01DA"/>
    <w:rsid w:val="00ED0AE9"/>
    <w:rsid w:val="00ED0D8E"/>
    <w:rsid w:val="00ED1733"/>
    <w:rsid w:val="00ED2B29"/>
    <w:rsid w:val="00ED477A"/>
    <w:rsid w:val="00ED539D"/>
    <w:rsid w:val="00ED5402"/>
    <w:rsid w:val="00ED54C9"/>
    <w:rsid w:val="00ED6452"/>
    <w:rsid w:val="00ED6702"/>
    <w:rsid w:val="00EE0664"/>
    <w:rsid w:val="00EE07B4"/>
    <w:rsid w:val="00EE0976"/>
    <w:rsid w:val="00EE17B3"/>
    <w:rsid w:val="00EE26FC"/>
    <w:rsid w:val="00EE6091"/>
    <w:rsid w:val="00EE6746"/>
    <w:rsid w:val="00EE6CCB"/>
    <w:rsid w:val="00EF110C"/>
    <w:rsid w:val="00EF1207"/>
    <w:rsid w:val="00EF2372"/>
    <w:rsid w:val="00EF28A5"/>
    <w:rsid w:val="00EF3A36"/>
    <w:rsid w:val="00EF4697"/>
    <w:rsid w:val="00EF49F3"/>
    <w:rsid w:val="00EF607A"/>
    <w:rsid w:val="00EF614A"/>
    <w:rsid w:val="00EF6624"/>
    <w:rsid w:val="00EF6D64"/>
    <w:rsid w:val="00EF6FB2"/>
    <w:rsid w:val="00EF6FBF"/>
    <w:rsid w:val="00EF7107"/>
    <w:rsid w:val="00EF76AA"/>
    <w:rsid w:val="00F02069"/>
    <w:rsid w:val="00F0272F"/>
    <w:rsid w:val="00F03681"/>
    <w:rsid w:val="00F0518E"/>
    <w:rsid w:val="00F054B7"/>
    <w:rsid w:val="00F0788A"/>
    <w:rsid w:val="00F1010A"/>
    <w:rsid w:val="00F10BBF"/>
    <w:rsid w:val="00F10E2B"/>
    <w:rsid w:val="00F11F36"/>
    <w:rsid w:val="00F1484A"/>
    <w:rsid w:val="00F15963"/>
    <w:rsid w:val="00F15A64"/>
    <w:rsid w:val="00F163C1"/>
    <w:rsid w:val="00F163CB"/>
    <w:rsid w:val="00F178B2"/>
    <w:rsid w:val="00F20F3E"/>
    <w:rsid w:val="00F217A9"/>
    <w:rsid w:val="00F21FF2"/>
    <w:rsid w:val="00F22A65"/>
    <w:rsid w:val="00F234B2"/>
    <w:rsid w:val="00F2443C"/>
    <w:rsid w:val="00F24960"/>
    <w:rsid w:val="00F24B78"/>
    <w:rsid w:val="00F24CAC"/>
    <w:rsid w:val="00F24E7E"/>
    <w:rsid w:val="00F24F63"/>
    <w:rsid w:val="00F25A42"/>
    <w:rsid w:val="00F26037"/>
    <w:rsid w:val="00F2644D"/>
    <w:rsid w:val="00F26BDD"/>
    <w:rsid w:val="00F27007"/>
    <w:rsid w:val="00F273F8"/>
    <w:rsid w:val="00F31BB6"/>
    <w:rsid w:val="00F32BE6"/>
    <w:rsid w:val="00F32DCF"/>
    <w:rsid w:val="00F332C6"/>
    <w:rsid w:val="00F332EE"/>
    <w:rsid w:val="00F33C5D"/>
    <w:rsid w:val="00F3408D"/>
    <w:rsid w:val="00F34418"/>
    <w:rsid w:val="00F34747"/>
    <w:rsid w:val="00F3482E"/>
    <w:rsid w:val="00F34F05"/>
    <w:rsid w:val="00F350F9"/>
    <w:rsid w:val="00F35214"/>
    <w:rsid w:val="00F35381"/>
    <w:rsid w:val="00F3547D"/>
    <w:rsid w:val="00F357B9"/>
    <w:rsid w:val="00F35FB6"/>
    <w:rsid w:val="00F3653B"/>
    <w:rsid w:val="00F36A29"/>
    <w:rsid w:val="00F3732A"/>
    <w:rsid w:val="00F40331"/>
    <w:rsid w:val="00F41E9B"/>
    <w:rsid w:val="00F42AA3"/>
    <w:rsid w:val="00F42C29"/>
    <w:rsid w:val="00F433DB"/>
    <w:rsid w:val="00F43507"/>
    <w:rsid w:val="00F436FB"/>
    <w:rsid w:val="00F43D28"/>
    <w:rsid w:val="00F459E0"/>
    <w:rsid w:val="00F46A63"/>
    <w:rsid w:val="00F46B83"/>
    <w:rsid w:val="00F47483"/>
    <w:rsid w:val="00F47825"/>
    <w:rsid w:val="00F47E30"/>
    <w:rsid w:val="00F50447"/>
    <w:rsid w:val="00F50460"/>
    <w:rsid w:val="00F52E56"/>
    <w:rsid w:val="00F533AF"/>
    <w:rsid w:val="00F53450"/>
    <w:rsid w:val="00F54F1E"/>
    <w:rsid w:val="00F55678"/>
    <w:rsid w:val="00F561B8"/>
    <w:rsid w:val="00F56461"/>
    <w:rsid w:val="00F56924"/>
    <w:rsid w:val="00F57F11"/>
    <w:rsid w:val="00F60921"/>
    <w:rsid w:val="00F60D13"/>
    <w:rsid w:val="00F61027"/>
    <w:rsid w:val="00F618AA"/>
    <w:rsid w:val="00F61A1C"/>
    <w:rsid w:val="00F638AD"/>
    <w:rsid w:val="00F63A2E"/>
    <w:rsid w:val="00F63BF1"/>
    <w:rsid w:val="00F63F2C"/>
    <w:rsid w:val="00F65217"/>
    <w:rsid w:val="00F65384"/>
    <w:rsid w:val="00F65980"/>
    <w:rsid w:val="00F668B7"/>
    <w:rsid w:val="00F66DBC"/>
    <w:rsid w:val="00F66E26"/>
    <w:rsid w:val="00F678D7"/>
    <w:rsid w:val="00F67CDE"/>
    <w:rsid w:val="00F7051F"/>
    <w:rsid w:val="00F71234"/>
    <w:rsid w:val="00F717EC"/>
    <w:rsid w:val="00F72DD9"/>
    <w:rsid w:val="00F73323"/>
    <w:rsid w:val="00F73D97"/>
    <w:rsid w:val="00F74B09"/>
    <w:rsid w:val="00F750B4"/>
    <w:rsid w:val="00F750E1"/>
    <w:rsid w:val="00F7512D"/>
    <w:rsid w:val="00F757C4"/>
    <w:rsid w:val="00F75EA7"/>
    <w:rsid w:val="00F76B9A"/>
    <w:rsid w:val="00F774E2"/>
    <w:rsid w:val="00F77769"/>
    <w:rsid w:val="00F80832"/>
    <w:rsid w:val="00F816FC"/>
    <w:rsid w:val="00F82430"/>
    <w:rsid w:val="00F83510"/>
    <w:rsid w:val="00F835C7"/>
    <w:rsid w:val="00F852A9"/>
    <w:rsid w:val="00F857C6"/>
    <w:rsid w:val="00F86808"/>
    <w:rsid w:val="00F86923"/>
    <w:rsid w:val="00F947E0"/>
    <w:rsid w:val="00F94BEC"/>
    <w:rsid w:val="00F95A01"/>
    <w:rsid w:val="00F9606A"/>
    <w:rsid w:val="00F9627E"/>
    <w:rsid w:val="00F967A3"/>
    <w:rsid w:val="00F96A61"/>
    <w:rsid w:val="00F9799F"/>
    <w:rsid w:val="00F97BA2"/>
    <w:rsid w:val="00FA1027"/>
    <w:rsid w:val="00FA12AB"/>
    <w:rsid w:val="00FA1D47"/>
    <w:rsid w:val="00FA1DBB"/>
    <w:rsid w:val="00FA239E"/>
    <w:rsid w:val="00FA2789"/>
    <w:rsid w:val="00FA2C8B"/>
    <w:rsid w:val="00FA38A6"/>
    <w:rsid w:val="00FA3D23"/>
    <w:rsid w:val="00FA3FEE"/>
    <w:rsid w:val="00FA62B9"/>
    <w:rsid w:val="00FA64A0"/>
    <w:rsid w:val="00FA7470"/>
    <w:rsid w:val="00FB09F7"/>
    <w:rsid w:val="00FB1736"/>
    <w:rsid w:val="00FB1D42"/>
    <w:rsid w:val="00FB2313"/>
    <w:rsid w:val="00FB2639"/>
    <w:rsid w:val="00FB2776"/>
    <w:rsid w:val="00FB282D"/>
    <w:rsid w:val="00FB2B8C"/>
    <w:rsid w:val="00FB3069"/>
    <w:rsid w:val="00FB3257"/>
    <w:rsid w:val="00FB3767"/>
    <w:rsid w:val="00FB37F8"/>
    <w:rsid w:val="00FB3E03"/>
    <w:rsid w:val="00FB548C"/>
    <w:rsid w:val="00FB6729"/>
    <w:rsid w:val="00FB6C78"/>
    <w:rsid w:val="00FB6E9C"/>
    <w:rsid w:val="00FB6EF1"/>
    <w:rsid w:val="00FC00AF"/>
    <w:rsid w:val="00FC00F3"/>
    <w:rsid w:val="00FC058A"/>
    <w:rsid w:val="00FC0652"/>
    <w:rsid w:val="00FC0B66"/>
    <w:rsid w:val="00FC1AE2"/>
    <w:rsid w:val="00FC2779"/>
    <w:rsid w:val="00FC37D7"/>
    <w:rsid w:val="00FC3AF3"/>
    <w:rsid w:val="00FC401F"/>
    <w:rsid w:val="00FC4973"/>
    <w:rsid w:val="00FC5293"/>
    <w:rsid w:val="00FC5841"/>
    <w:rsid w:val="00FC5A36"/>
    <w:rsid w:val="00FC5BCB"/>
    <w:rsid w:val="00FC5D09"/>
    <w:rsid w:val="00FC78BA"/>
    <w:rsid w:val="00FC7A50"/>
    <w:rsid w:val="00FD04BC"/>
    <w:rsid w:val="00FD0844"/>
    <w:rsid w:val="00FD0A97"/>
    <w:rsid w:val="00FD0EF8"/>
    <w:rsid w:val="00FD1707"/>
    <w:rsid w:val="00FD1BA9"/>
    <w:rsid w:val="00FD28D5"/>
    <w:rsid w:val="00FD2E64"/>
    <w:rsid w:val="00FD36CC"/>
    <w:rsid w:val="00FD3E6D"/>
    <w:rsid w:val="00FD3FA8"/>
    <w:rsid w:val="00FD41ED"/>
    <w:rsid w:val="00FD65C6"/>
    <w:rsid w:val="00FD7038"/>
    <w:rsid w:val="00FD7641"/>
    <w:rsid w:val="00FD7CEF"/>
    <w:rsid w:val="00FD7DC4"/>
    <w:rsid w:val="00FD7E10"/>
    <w:rsid w:val="00FE01EB"/>
    <w:rsid w:val="00FE0D79"/>
    <w:rsid w:val="00FE0E67"/>
    <w:rsid w:val="00FE23B3"/>
    <w:rsid w:val="00FE281D"/>
    <w:rsid w:val="00FE28E2"/>
    <w:rsid w:val="00FE37E1"/>
    <w:rsid w:val="00FE48CC"/>
    <w:rsid w:val="00FE4CFF"/>
    <w:rsid w:val="00FE57D9"/>
    <w:rsid w:val="00FE5C67"/>
    <w:rsid w:val="00FE6E79"/>
    <w:rsid w:val="00FF19B8"/>
    <w:rsid w:val="00FF2831"/>
    <w:rsid w:val="00FF34A3"/>
    <w:rsid w:val="00FF4211"/>
    <w:rsid w:val="00FF5832"/>
    <w:rsid w:val="00FF6B5F"/>
    <w:rsid w:val="00FF6D9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fillcolor="#2e527c" stroke="f">
      <v:fill color="#2e527c"/>
      <v:stroke on="f"/>
    </o:shapedefaults>
    <o:shapelayout v:ext="edit">
      <o:idmap v:ext="edit" data="2"/>
    </o:shapelayout>
  </w:shapeDefaults>
  <w:decimalSymbol w:val="."/>
  <w:listSeparator w:val=","/>
  <w14:docId w14:val="3F095515"/>
  <w15:chartTrackingRefBased/>
  <w15:docId w15:val="{168D70DE-EE2B-4F3B-BF65-BB5323C7EA0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heme="minorHAnsi" w:hAnsi="Calibri" w:cstheme="minorBidi"/>
        <w:kern w:val="2"/>
        <w:sz w:val="24"/>
        <w:szCs w:val="22"/>
        <w:lang w:val="en-GB"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E362C"/>
    <w:pPr>
      <w:spacing w:after="200" w:line="276" w:lineRule="auto"/>
    </w:pPr>
    <w:rPr>
      <w:rFonts w:asciiTheme="minorHAnsi" w:eastAsiaTheme="minorEastAsia" w:hAnsiTheme="minorHAnsi"/>
      <w:kern w:val="0"/>
      <w:sz w:val="22"/>
      <w:lang w:eastAsia="zh-CN"/>
      <w14:ligatures w14:val="none"/>
    </w:rPr>
  </w:style>
  <w:style w:type="paragraph" w:styleId="Heading1">
    <w:name w:val="heading 1"/>
    <w:basedOn w:val="Normal"/>
    <w:next w:val="Normal"/>
    <w:link w:val="Heading1Char"/>
    <w:uiPriority w:val="9"/>
    <w:qFormat/>
    <w:rsid w:val="001532F3"/>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342F52"/>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autoRedefine/>
    <w:uiPriority w:val="9"/>
    <w:unhideWhenUsed/>
    <w:qFormat/>
    <w:rsid w:val="004F00ED"/>
    <w:pPr>
      <w:keepNext/>
      <w:keepLines/>
      <w:numPr>
        <w:numId w:val="2"/>
      </w:numPr>
      <w:spacing w:before="40" w:after="0"/>
      <w:ind w:left="2127" w:right="-46" w:hanging="2127"/>
      <w:outlineLvl w:val="2"/>
    </w:pPr>
    <w:rPr>
      <w:rFonts w:asciiTheme="majorHAnsi" w:eastAsiaTheme="majorEastAsia" w:hAnsiTheme="majorHAnsi" w:cstheme="majorBidi"/>
      <w:color w:val="2F5496" w:themeColor="accent1" w:themeShade="BF"/>
      <w:sz w:val="32"/>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CRECTables">
    <w:name w:val="CREC Tables"/>
    <w:basedOn w:val="TableNormal"/>
    <w:uiPriority w:val="99"/>
    <w:rsid w:val="00BF4739"/>
    <w:pPr>
      <w:spacing w:after="0" w:line="240" w:lineRule="auto"/>
    </w:pPr>
    <w:rPr>
      <w:rFonts w:eastAsia="Times New Roman" w:cs="Times New Roman"/>
      <w:kern w:val="0"/>
      <w:szCs w:val="20"/>
      <w:lang w:eastAsia="en-GB"/>
      <w14:ligatures w14:val="none"/>
    </w:rPr>
    <w:tblPr/>
  </w:style>
  <w:style w:type="table" w:styleId="GridTable4-Accent5">
    <w:name w:val="Grid Table 4 Accent 5"/>
    <w:basedOn w:val="TableNormal"/>
    <w:uiPriority w:val="49"/>
    <w:rsid w:val="00BF4739"/>
    <w:pPr>
      <w:spacing w:after="0" w:line="240" w:lineRule="auto"/>
    </w:pPr>
    <w:rPr>
      <w:rFonts w:eastAsia="Times New Roman" w:cs="Times New Roman"/>
      <w:kern w:val="0"/>
      <w:szCs w:val="20"/>
      <w:lang w:eastAsia="en-GB"/>
      <w14:ligatures w14:val="none"/>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tblPr/>
      <w:tcPr>
        <w:shd w:val="clear" w:color="auto" w:fill="27A096"/>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CCF2EF"/>
      </w:tcPr>
    </w:tblStylePr>
    <w:tblStylePr w:type="band2Horz">
      <w:tblPr/>
      <w:tcPr>
        <w:shd w:val="clear" w:color="auto" w:fill="FFFFFF" w:themeFill="background1"/>
      </w:tcPr>
    </w:tblStylePr>
  </w:style>
  <w:style w:type="paragraph" w:styleId="Header">
    <w:name w:val="header"/>
    <w:basedOn w:val="Normal"/>
    <w:link w:val="HeaderChar"/>
    <w:uiPriority w:val="99"/>
    <w:unhideWhenUsed/>
    <w:rsid w:val="002829D1"/>
    <w:pPr>
      <w:tabs>
        <w:tab w:val="center" w:pos="4513"/>
        <w:tab w:val="right" w:pos="9026"/>
      </w:tabs>
      <w:spacing w:after="0" w:line="240" w:lineRule="auto"/>
    </w:pPr>
  </w:style>
  <w:style w:type="character" w:customStyle="1" w:styleId="HeaderChar">
    <w:name w:val="Header Char"/>
    <w:basedOn w:val="DefaultParagraphFont"/>
    <w:link w:val="Header"/>
    <w:uiPriority w:val="99"/>
    <w:rsid w:val="002829D1"/>
  </w:style>
  <w:style w:type="paragraph" w:styleId="Footer">
    <w:name w:val="footer"/>
    <w:basedOn w:val="Normal"/>
    <w:link w:val="FooterChar"/>
    <w:uiPriority w:val="99"/>
    <w:unhideWhenUsed/>
    <w:rsid w:val="002829D1"/>
    <w:pPr>
      <w:tabs>
        <w:tab w:val="center" w:pos="4513"/>
        <w:tab w:val="right" w:pos="9026"/>
      </w:tabs>
      <w:spacing w:after="0" w:line="240" w:lineRule="auto"/>
    </w:pPr>
  </w:style>
  <w:style w:type="character" w:customStyle="1" w:styleId="FooterChar">
    <w:name w:val="Footer Char"/>
    <w:basedOn w:val="DefaultParagraphFont"/>
    <w:link w:val="Footer"/>
    <w:uiPriority w:val="99"/>
    <w:rsid w:val="002829D1"/>
  </w:style>
  <w:style w:type="character" w:customStyle="1" w:styleId="Heading1Char">
    <w:name w:val="Heading 1 Char"/>
    <w:basedOn w:val="DefaultParagraphFont"/>
    <w:link w:val="Heading1"/>
    <w:uiPriority w:val="9"/>
    <w:rsid w:val="001532F3"/>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1532F3"/>
    <w:pPr>
      <w:outlineLvl w:val="9"/>
    </w:pPr>
    <w:rPr>
      <w:lang w:val="en-US"/>
    </w:rPr>
  </w:style>
  <w:style w:type="character" w:customStyle="1" w:styleId="Heading2Char">
    <w:name w:val="Heading 2 Char"/>
    <w:basedOn w:val="DefaultParagraphFont"/>
    <w:link w:val="Heading2"/>
    <w:uiPriority w:val="9"/>
    <w:rsid w:val="00342F52"/>
    <w:rPr>
      <w:rFonts w:asciiTheme="majorHAnsi" w:eastAsiaTheme="majorEastAsia" w:hAnsiTheme="majorHAnsi" w:cstheme="majorBidi"/>
      <w:color w:val="2F5496" w:themeColor="accent1" w:themeShade="BF"/>
      <w:sz w:val="26"/>
      <w:szCs w:val="26"/>
    </w:rPr>
  </w:style>
  <w:style w:type="paragraph" w:styleId="BodyText">
    <w:name w:val="Body Text"/>
    <w:basedOn w:val="Normal"/>
    <w:link w:val="BodyTextChar"/>
    <w:uiPriority w:val="1"/>
    <w:qFormat/>
    <w:rsid w:val="0040668E"/>
    <w:pPr>
      <w:widowControl w:val="0"/>
      <w:autoSpaceDE w:val="0"/>
      <w:autoSpaceDN w:val="0"/>
      <w:spacing w:after="0" w:line="240" w:lineRule="auto"/>
    </w:pPr>
    <w:rPr>
      <w:rFonts w:ascii="Arial" w:eastAsia="Arial" w:hAnsi="Arial" w:cs="Arial"/>
      <w:lang w:eastAsia="en-GB" w:bidi="en-GB"/>
    </w:rPr>
  </w:style>
  <w:style w:type="character" w:customStyle="1" w:styleId="BodyTextChar">
    <w:name w:val="Body Text Char"/>
    <w:basedOn w:val="DefaultParagraphFont"/>
    <w:link w:val="BodyText"/>
    <w:uiPriority w:val="1"/>
    <w:rsid w:val="0040668E"/>
    <w:rPr>
      <w:rFonts w:ascii="Arial" w:eastAsia="Arial" w:hAnsi="Arial" w:cs="Arial"/>
      <w:kern w:val="0"/>
      <w:sz w:val="22"/>
      <w:lang w:eastAsia="en-GB" w:bidi="en-GB"/>
      <w14:ligatures w14:val="none"/>
    </w:rPr>
  </w:style>
  <w:style w:type="character" w:customStyle="1" w:styleId="Heading3Char">
    <w:name w:val="Heading 3 Char"/>
    <w:basedOn w:val="DefaultParagraphFont"/>
    <w:link w:val="Heading3"/>
    <w:uiPriority w:val="9"/>
    <w:rsid w:val="00BF28E8"/>
    <w:rPr>
      <w:rFonts w:asciiTheme="majorHAnsi" w:eastAsiaTheme="majorEastAsia" w:hAnsiTheme="majorHAnsi" w:cstheme="majorBidi"/>
      <w:color w:val="2F5496" w:themeColor="accent1" w:themeShade="BF"/>
      <w:kern w:val="0"/>
      <w:sz w:val="32"/>
      <w:szCs w:val="24"/>
      <w:lang w:eastAsia="zh-CN"/>
      <w14:ligatures w14:val="none"/>
    </w:rPr>
  </w:style>
  <w:style w:type="paragraph" w:styleId="ListParagraph">
    <w:name w:val="List Paragraph"/>
    <w:basedOn w:val="Normal"/>
    <w:uiPriority w:val="34"/>
    <w:qFormat/>
    <w:rsid w:val="00035240"/>
    <w:pPr>
      <w:ind w:left="720"/>
      <w:contextualSpacing/>
    </w:pPr>
  </w:style>
  <w:style w:type="character" w:styleId="Hyperlink">
    <w:name w:val="Hyperlink"/>
    <w:basedOn w:val="DefaultParagraphFont"/>
    <w:uiPriority w:val="99"/>
    <w:unhideWhenUsed/>
    <w:rsid w:val="00035240"/>
    <w:rPr>
      <w:color w:val="0563C1" w:themeColor="hyperlink"/>
      <w:u w:val="single"/>
    </w:rPr>
  </w:style>
  <w:style w:type="paragraph" w:styleId="NormalWeb">
    <w:name w:val="Normal (Web)"/>
    <w:basedOn w:val="Normal"/>
    <w:uiPriority w:val="99"/>
    <w:semiHidden/>
    <w:unhideWhenUsed/>
    <w:rsid w:val="00035240"/>
    <w:pPr>
      <w:spacing w:before="100" w:beforeAutospacing="1" w:after="100" w:afterAutospacing="1" w:line="240" w:lineRule="auto"/>
    </w:pPr>
    <w:rPr>
      <w:rFonts w:ascii="Times New Roman" w:eastAsia="Times New Roman" w:hAnsi="Times New Roman" w:cs="Times New Roman"/>
      <w:sz w:val="24"/>
      <w:szCs w:val="24"/>
      <w:lang w:eastAsia="en-GB"/>
    </w:rPr>
  </w:style>
  <w:style w:type="table" w:styleId="ListTable4-Accent1">
    <w:name w:val="List Table 4 Accent 1"/>
    <w:basedOn w:val="TableNormal"/>
    <w:uiPriority w:val="49"/>
    <w:rsid w:val="00CB2C68"/>
    <w:pPr>
      <w:spacing w:after="0" w:line="240" w:lineRule="auto"/>
    </w:pPr>
    <w:rPr>
      <w:rFonts w:asciiTheme="minorHAnsi" w:hAnsiTheme="minorHAnsi"/>
      <w:sz w:val="22"/>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tblBorders>
    </w:tblPr>
    <w:tblStylePr w:type="firstRow">
      <w:pPr>
        <w:jc w:val="right"/>
      </w:pPr>
      <w:rPr>
        <w:rFonts w:asciiTheme="minorHAnsi" w:hAnsiTheme="minorHAnsi"/>
        <w:b/>
        <w:bCs/>
        <w:color w:val="FFFFFF" w:themeColor="background1"/>
        <w:sz w:val="24"/>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tcBorders>
        <w:shd w:val="clear" w:color="auto" w:fill="4472C4" w:themeFill="accent1"/>
        <w:vAlign w:val="bottom"/>
      </w:tcPr>
    </w:tblStylePr>
    <w:tblStylePr w:type="lastRow">
      <w:rPr>
        <w:rFonts w:asciiTheme="minorHAnsi" w:hAnsiTheme="minorHAnsi"/>
        <w:b/>
        <w:bCs/>
      </w:rPr>
      <w:tblPr/>
      <w:tcPr>
        <w:tcBorders>
          <w:top w:val="double" w:sz="4" w:space="0" w:color="8EAADB" w:themeColor="accent1" w:themeTint="99"/>
        </w:tcBorders>
      </w:tcPr>
    </w:tblStylePr>
    <w:tblStylePr w:type="firstCol">
      <w:rPr>
        <w:rFonts w:asciiTheme="minorHAnsi" w:hAnsiTheme="minorHAnsi"/>
        <w:b/>
        <w:bCs/>
        <w:sz w:val="24"/>
      </w:rPr>
    </w:tblStylePr>
    <w:tblStylePr w:type="lastCol">
      <w:rPr>
        <w:b w:val="0"/>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paragraph" w:styleId="TOC1">
    <w:name w:val="toc 1"/>
    <w:basedOn w:val="Normal"/>
    <w:next w:val="Normal"/>
    <w:autoRedefine/>
    <w:uiPriority w:val="39"/>
    <w:unhideWhenUsed/>
    <w:rsid w:val="00BA122D"/>
    <w:pPr>
      <w:tabs>
        <w:tab w:val="right" w:leader="dot" w:pos="9465"/>
      </w:tabs>
      <w:spacing w:after="100"/>
      <w:ind w:right="-472"/>
    </w:pPr>
  </w:style>
  <w:style w:type="table" w:styleId="GridTable4-Accent1">
    <w:name w:val="Grid Table 4 Accent 1"/>
    <w:basedOn w:val="TableNormal"/>
    <w:uiPriority w:val="49"/>
    <w:rsid w:val="00CB2C68"/>
    <w:pPr>
      <w:spacing w:after="0" w:line="240" w:lineRule="auto"/>
    </w:pPr>
    <w:rPr>
      <w:rFonts w:asciiTheme="minorHAnsi" w:eastAsiaTheme="minorEastAsia" w:hAnsiTheme="minorHAnsi"/>
      <w:kern w:val="0"/>
      <w:sz w:val="22"/>
      <w:lang w:val="en-US" w:eastAsia="zh-CN"/>
      <w14:ligatures w14:val="none"/>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TableGrid">
    <w:name w:val="Table Grid"/>
    <w:basedOn w:val="TableNormal"/>
    <w:uiPriority w:val="39"/>
    <w:rsid w:val="00CB2C68"/>
    <w:pPr>
      <w:spacing w:after="0" w:line="240" w:lineRule="auto"/>
    </w:pPr>
    <w:rPr>
      <w:rFonts w:asciiTheme="minorHAnsi" w:eastAsiaTheme="minorEastAsia" w:hAnsiTheme="minorHAnsi"/>
      <w:kern w:val="0"/>
      <w:sz w:val="22"/>
      <w:lang w:val="en-US" w:eastAsia="zh-CN"/>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4">
    <w:name w:val="Grid Table 4"/>
    <w:basedOn w:val="TableNormal"/>
    <w:uiPriority w:val="49"/>
    <w:rsid w:val="00CB2C68"/>
    <w:pPr>
      <w:spacing w:after="0" w:line="240" w:lineRule="auto"/>
    </w:pPr>
    <w:rPr>
      <w:rFonts w:asciiTheme="minorHAnsi" w:eastAsiaTheme="minorEastAsia" w:hAnsiTheme="minorHAnsi"/>
      <w:kern w:val="0"/>
      <w:sz w:val="22"/>
      <w:lang w:val="en-US" w:eastAsia="zh-CN"/>
      <w14:ligatures w14:val="none"/>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font01">
    <w:name w:val="font01"/>
    <w:basedOn w:val="DefaultParagraphFont"/>
    <w:rsid w:val="00CB2C68"/>
    <w:rPr>
      <w:rFonts w:ascii="Calibri" w:hAnsi="Calibri" w:cs="Calibri" w:hint="default"/>
      <w:b w:val="0"/>
      <w:bCs w:val="0"/>
      <w:i w:val="0"/>
      <w:iCs w:val="0"/>
      <w:strike w:val="0"/>
      <w:dstrike w:val="0"/>
      <w:color w:val="000000"/>
      <w:sz w:val="22"/>
      <w:szCs w:val="22"/>
      <w:u w:val="none"/>
      <w:effect w:val="none"/>
    </w:rPr>
  </w:style>
  <w:style w:type="character" w:customStyle="1" w:styleId="font81">
    <w:name w:val="font81"/>
    <w:basedOn w:val="DefaultParagraphFont"/>
    <w:rsid w:val="00CB2C68"/>
    <w:rPr>
      <w:rFonts w:ascii="Segoe UI Symbol" w:hAnsi="Segoe UI Symbol" w:hint="default"/>
      <w:b w:val="0"/>
      <w:bCs w:val="0"/>
      <w:i w:val="0"/>
      <w:iCs w:val="0"/>
      <w:strike w:val="0"/>
      <w:dstrike w:val="0"/>
      <w:color w:val="000000"/>
      <w:sz w:val="22"/>
      <w:szCs w:val="22"/>
      <w:u w:val="none"/>
      <w:effect w:val="none"/>
    </w:rPr>
  </w:style>
  <w:style w:type="paragraph" w:styleId="BalloonText">
    <w:name w:val="Balloon Text"/>
    <w:basedOn w:val="Normal"/>
    <w:link w:val="BalloonTextChar"/>
    <w:uiPriority w:val="99"/>
    <w:semiHidden/>
    <w:unhideWhenUsed/>
    <w:rsid w:val="00CB2C68"/>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CB2C68"/>
    <w:rPr>
      <w:rFonts w:ascii="Segoe UI" w:eastAsiaTheme="minorEastAsia" w:hAnsi="Segoe UI" w:cs="Segoe UI"/>
      <w:kern w:val="0"/>
      <w:sz w:val="18"/>
      <w:szCs w:val="18"/>
      <w:lang w:eastAsia="zh-CN"/>
      <w14:ligatures w14:val="none"/>
    </w:rPr>
  </w:style>
  <w:style w:type="character" w:customStyle="1" w:styleId="fontstyle01">
    <w:name w:val="fontstyle01"/>
    <w:basedOn w:val="DefaultParagraphFont"/>
    <w:rsid w:val="00CB2C68"/>
    <w:rPr>
      <w:rFonts w:ascii="Calibri-Bold" w:hAnsi="Calibri-Bold" w:hint="default"/>
      <w:b/>
      <w:bCs/>
      <w:i w:val="0"/>
      <w:iCs w:val="0"/>
      <w:color w:val="000000"/>
      <w:sz w:val="22"/>
      <w:szCs w:val="22"/>
    </w:rPr>
  </w:style>
  <w:style w:type="paragraph" w:styleId="Revision">
    <w:name w:val="Revision"/>
    <w:hidden/>
    <w:uiPriority w:val="99"/>
    <w:semiHidden/>
    <w:rsid w:val="00CB2C68"/>
    <w:pPr>
      <w:spacing w:after="0" w:line="240" w:lineRule="auto"/>
    </w:pPr>
    <w:rPr>
      <w:rFonts w:asciiTheme="minorHAnsi" w:eastAsiaTheme="minorEastAsia" w:hAnsiTheme="minorHAnsi"/>
      <w:kern w:val="0"/>
      <w:sz w:val="22"/>
      <w:lang w:eastAsia="zh-CN"/>
      <w14:ligatures w14:val="none"/>
    </w:rPr>
  </w:style>
  <w:style w:type="character" w:styleId="CommentReference">
    <w:name w:val="annotation reference"/>
    <w:basedOn w:val="DefaultParagraphFont"/>
    <w:uiPriority w:val="99"/>
    <w:semiHidden/>
    <w:unhideWhenUsed/>
    <w:rsid w:val="00CB2C68"/>
    <w:rPr>
      <w:sz w:val="16"/>
      <w:szCs w:val="16"/>
    </w:rPr>
  </w:style>
  <w:style w:type="paragraph" w:styleId="CommentText">
    <w:name w:val="annotation text"/>
    <w:basedOn w:val="Normal"/>
    <w:link w:val="CommentTextChar"/>
    <w:uiPriority w:val="99"/>
    <w:unhideWhenUsed/>
    <w:rsid w:val="00CB2C68"/>
    <w:pPr>
      <w:spacing w:line="240" w:lineRule="auto"/>
    </w:pPr>
    <w:rPr>
      <w:sz w:val="20"/>
      <w:szCs w:val="20"/>
    </w:rPr>
  </w:style>
  <w:style w:type="character" w:customStyle="1" w:styleId="CommentTextChar">
    <w:name w:val="Comment Text Char"/>
    <w:basedOn w:val="DefaultParagraphFont"/>
    <w:link w:val="CommentText"/>
    <w:uiPriority w:val="99"/>
    <w:rsid w:val="00CB2C68"/>
    <w:rPr>
      <w:rFonts w:asciiTheme="minorHAnsi" w:eastAsiaTheme="minorEastAsia" w:hAnsiTheme="minorHAnsi"/>
      <w:kern w:val="0"/>
      <w:sz w:val="20"/>
      <w:szCs w:val="20"/>
      <w:lang w:eastAsia="zh-CN"/>
      <w14:ligatures w14:val="none"/>
    </w:rPr>
  </w:style>
  <w:style w:type="paragraph" w:styleId="CommentSubject">
    <w:name w:val="annotation subject"/>
    <w:basedOn w:val="CommentText"/>
    <w:next w:val="CommentText"/>
    <w:link w:val="CommentSubjectChar"/>
    <w:uiPriority w:val="99"/>
    <w:semiHidden/>
    <w:unhideWhenUsed/>
    <w:rsid w:val="00CB2C68"/>
    <w:rPr>
      <w:b/>
      <w:bCs/>
    </w:rPr>
  </w:style>
  <w:style w:type="character" w:customStyle="1" w:styleId="CommentSubjectChar">
    <w:name w:val="Comment Subject Char"/>
    <w:basedOn w:val="CommentTextChar"/>
    <w:link w:val="CommentSubject"/>
    <w:uiPriority w:val="99"/>
    <w:semiHidden/>
    <w:rsid w:val="00CB2C68"/>
    <w:rPr>
      <w:rFonts w:asciiTheme="minorHAnsi" w:eastAsiaTheme="minorEastAsia" w:hAnsiTheme="minorHAnsi"/>
      <w:b/>
      <w:bCs/>
      <w:kern w:val="0"/>
      <w:sz w:val="20"/>
      <w:szCs w:val="20"/>
      <w:lang w:eastAsia="zh-CN"/>
      <w14:ligatures w14:val="none"/>
    </w:rPr>
  </w:style>
  <w:style w:type="character" w:styleId="UnresolvedMention">
    <w:name w:val="Unresolved Mention"/>
    <w:basedOn w:val="DefaultParagraphFont"/>
    <w:uiPriority w:val="99"/>
    <w:semiHidden/>
    <w:unhideWhenUsed/>
    <w:rsid w:val="00CB2C68"/>
    <w:rPr>
      <w:color w:val="605E5C"/>
      <w:shd w:val="clear" w:color="auto" w:fill="E1DFDD"/>
    </w:rPr>
  </w:style>
  <w:style w:type="table" w:styleId="GridTable4-Accent2">
    <w:name w:val="Grid Table 4 Accent 2"/>
    <w:basedOn w:val="TableNormal"/>
    <w:uiPriority w:val="49"/>
    <w:rsid w:val="00CB2C68"/>
    <w:pPr>
      <w:spacing w:after="0" w:line="240" w:lineRule="auto"/>
    </w:pPr>
    <w:rPr>
      <w:rFonts w:asciiTheme="minorHAnsi" w:eastAsiaTheme="minorEastAsia" w:hAnsiTheme="minorHAnsi"/>
      <w:kern w:val="0"/>
      <w:sz w:val="22"/>
      <w:lang w:val="en-US" w:eastAsia="zh-CN"/>
      <w14:ligatures w14:val="none"/>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insideV w:val="nil"/>
        </w:tcBorders>
        <w:shd w:val="clear" w:color="auto" w:fill="ED7D31" w:themeFill="accent2"/>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paragraph" w:styleId="TOC3">
    <w:name w:val="toc 3"/>
    <w:basedOn w:val="Normal"/>
    <w:next w:val="Normal"/>
    <w:autoRedefine/>
    <w:uiPriority w:val="39"/>
    <w:unhideWhenUsed/>
    <w:rsid w:val="00BA122D"/>
    <w:pPr>
      <w:tabs>
        <w:tab w:val="left" w:pos="1920"/>
        <w:tab w:val="right" w:leader="dot" w:pos="9016"/>
      </w:tabs>
      <w:spacing w:after="100"/>
      <w:ind w:left="1843" w:hanging="1403"/>
    </w:pPr>
  </w:style>
  <w:style w:type="character" w:styleId="FollowedHyperlink">
    <w:name w:val="FollowedHyperlink"/>
    <w:basedOn w:val="DefaultParagraphFont"/>
    <w:uiPriority w:val="99"/>
    <w:semiHidden/>
    <w:unhideWhenUsed/>
    <w:rsid w:val="00CB2C68"/>
    <w:rPr>
      <w:color w:val="954F72" w:themeColor="followedHyperlink"/>
      <w:u w:val="single"/>
    </w:rPr>
  </w:style>
  <w:style w:type="table" w:styleId="GridTable5Dark-Accent6">
    <w:name w:val="Grid Table 5 Dark Accent 6"/>
    <w:basedOn w:val="TableNormal"/>
    <w:uiPriority w:val="50"/>
    <w:rsid w:val="00CB2C68"/>
    <w:pPr>
      <w:spacing w:after="0" w:line="240" w:lineRule="auto"/>
    </w:pPr>
    <w:rPr>
      <w:rFonts w:asciiTheme="minorHAnsi" w:hAnsiTheme="minorHAnsi"/>
    </w:rPr>
    <w:tblPr>
      <w:tblStyleRowBandSize w:val="1"/>
      <w:tblStyleColBandSize w:val="1"/>
      <w:tblBorders>
        <w:top w:val="single" w:sz="4" w:space="0" w:color="27A096"/>
        <w:left w:val="single" w:sz="4" w:space="0" w:color="27A096"/>
        <w:bottom w:val="single" w:sz="4" w:space="0" w:color="27A096"/>
        <w:right w:val="single" w:sz="4" w:space="0" w:color="27A096"/>
        <w:insideH w:val="single" w:sz="4" w:space="0" w:color="27A096"/>
        <w:insideV w:val="single" w:sz="4" w:space="0" w:color="27A096"/>
      </w:tblBorders>
    </w:tblPr>
    <w:tcPr>
      <w:shd w:val="clear" w:color="auto" w:fill="E2EFD9" w:themeFill="accent6" w:themeFillTint="33"/>
    </w:tcPr>
    <w:tblStylePr w:type="firstRow">
      <w:pPr>
        <w:jc w:val="left"/>
      </w:pPr>
      <w:rPr>
        <w:b/>
        <w:bCs/>
        <w:color w:val="FFFFFF" w:themeColor="background1"/>
      </w:rPr>
      <w:tblPr/>
      <w:tcPr>
        <w:shd w:val="clear" w:color="auto" w:fill="27A096"/>
        <w:vAlign w:val="bottom"/>
      </w:tcPr>
    </w:tblStylePr>
    <w:tblStylePr w:type="lastRow">
      <w:pPr>
        <w:jc w:val="left"/>
      </w:pPr>
      <w:rPr>
        <w:b/>
        <w:bCs/>
        <w:color w:val="FFFFFF" w:themeColor="background1"/>
      </w:rPr>
      <w:tblPr/>
      <w:tcPr>
        <w:tcBorders>
          <w:top w:val="double" w:sz="4" w:space="0" w:color="009999"/>
        </w:tcBorders>
        <w:shd w:val="clear" w:color="auto" w:fill="FFFFFF" w:themeFill="background1"/>
      </w:tcPr>
    </w:tblStylePr>
    <w:tblStylePr w:type="firstCol">
      <w:rPr>
        <w:b/>
        <w:bCs/>
        <w:color w:val="auto"/>
      </w:rPr>
    </w:tblStylePr>
    <w:tblStylePr w:type="lastCol">
      <w:rPr>
        <w:b/>
        <w:bCs/>
        <w:color w:val="auto"/>
      </w:rPr>
    </w:tblStylePr>
    <w:tblStylePr w:type="band1Horz">
      <w:tblPr/>
      <w:tcPr>
        <w:shd w:val="clear" w:color="auto" w:fill="CCF2EF"/>
      </w:tcPr>
    </w:tblStylePr>
    <w:tblStylePr w:type="band2Horz">
      <w:tblPr/>
      <w:tcPr>
        <w:shd w:val="clear" w:color="auto" w:fill="FFFFFF" w:themeFill="background1"/>
      </w:tcPr>
    </w:tblStylePr>
  </w:style>
  <w:style w:type="table" w:styleId="GridTable4-Accent6">
    <w:name w:val="Grid Table 4 Accent 6"/>
    <w:basedOn w:val="TableNormal"/>
    <w:uiPriority w:val="49"/>
    <w:rsid w:val="00CB2C68"/>
    <w:pPr>
      <w:spacing w:after="0" w:line="240" w:lineRule="auto"/>
    </w:pPr>
    <w:rPr>
      <w:rFonts w:asciiTheme="minorHAnsi" w:hAnsiTheme="minorHAnsi"/>
      <w:sz w:val="22"/>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4256070">
      <w:bodyDiv w:val="1"/>
      <w:marLeft w:val="0"/>
      <w:marRight w:val="0"/>
      <w:marTop w:val="0"/>
      <w:marBottom w:val="0"/>
      <w:divBdr>
        <w:top w:val="none" w:sz="0" w:space="0" w:color="auto"/>
        <w:left w:val="none" w:sz="0" w:space="0" w:color="auto"/>
        <w:bottom w:val="none" w:sz="0" w:space="0" w:color="auto"/>
        <w:right w:val="none" w:sz="0" w:space="0" w:color="auto"/>
      </w:divBdr>
    </w:div>
    <w:div w:id="34544489">
      <w:bodyDiv w:val="1"/>
      <w:marLeft w:val="0"/>
      <w:marRight w:val="0"/>
      <w:marTop w:val="0"/>
      <w:marBottom w:val="0"/>
      <w:divBdr>
        <w:top w:val="none" w:sz="0" w:space="0" w:color="auto"/>
        <w:left w:val="none" w:sz="0" w:space="0" w:color="auto"/>
        <w:bottom w:val="none" w:sz="0" w:space="0" w:color="auto"/>
        <w:right w:val="none" w:sz="0" w:space="0" w:color="auto"/>
      </w:divBdr>
    </w:div>
    <w:div w:id="38670077">
      <w:bodyDiv w:val="1"/>
      <w:marLeft w:val="0"/>
      <w:marRight w:val="0"/>
      <w:marTop w:val="0"/>
      <w:marBottom w:val="0"/>
      <w:divBdr>
        <w:top w:val="none" w:sz="0" w:space="0" w:color="auto"/>
        <w:left w:val="none" w:sz="0" w:space="0" w:color="auto"/>
        <w:bottom w:val="none" w:sz="0" w:space="0" w:color="auto"/>
        <w:right w:val="none" w:sz="0" w:space="0" w:color="auto"/>
      </w:divBdr>
    </w:div>
    <w:div w:id="66341047">
      <w:bodyDiv w:val="1"/>
      <w:marLeft w:val="0"/>
      <w:marRight w:val="0"/>
      <w:marTop w:val="0"/>
      <w:marBottom w:val="0"/>
      <w:divBdr>
        <w:top w:val="none" w:sz="0" w:space="0" w:color="auto"/>
        <w:left w:val="none" w:sz="0" w:space="0" w:color="auto"/>
        <w:bottom w:val="none" w:sz="0" w:space="0" w:color="auto"/>
        <w:right w:val="none" w:sz="0" w:space="0" w:color="auto"/>
      </w:divBdr>
    </w:div>
    <w:div w:id="66808463">
      <w:bodyDiv w:val="1"/>
      <w:marLeft w:val="0"/>
      <w:marRight w:val="0"/>
      <w:marTop w:val="0"/>
      <w:marBottom w:val="0"/>
      <w:divBdr>
        <w:top w:val="none" w:sz="0" w:space="0" w:color="auto"/>
        <w:left w:val="none" w:sz="0" w:space="0" w:color="auto"/>
        <w:bottom w:val="none" w:sz="0" w:space="0" w:color="auto"/>
        <w:right w:val="none" w:sz="0" w:space="0" w:color="auto"/>
      </w:divBdr>
    </w:div>
    <w:div w:id="125902493">
      <w:bodyDiv w:val="1"/>
      <w:marLeft w:val="0"/>
      <w:marRight w:val="0"/>
      <w:marTop w:val="0"/>
      <w:marBottom w:val="0"/>
      <w:divBdr>
        <w:top w:val="none" w:sz="0" w:space="0" w:color="auto"/>
        <w:left w:val="none" w:sz="0" w:space="0" w:color="auto"/>
        <w:bottom w:val="none" w:sz="0" w:space="0" w:color="auto"/>
        <w:right w:val="none" w:sz="0" w:space="0" w:color="auto"/>
      </w:divBdr>
    </w:div>
    <w:div w:id="152919944">
      <w:bodyDiv w:val="1"/>
      <w:marLeft w:val="0"/>
      <w:marRight w:val="0"/>
      <w:marTop w:val="0"/>
      <w:marBottom w:val="0"/>
      <w:divBdr>
        <w:top w:val="none" w:sz="0" w:space="0" w:color="auto"/>
        <w:left w:val="none" w:sz="0" w:space="0" w:color="auto"/>
        <w:bottom w:val="none" w:sz="0" w:space="0" w:color="auto"/>
        <w:right w:val="none" w:sz="0" w:space="0" w:color="auto"/>
      </w:divBdr>
    </w:div>
    <w:div w:id="153645354">
      <w:bodyDiv w:val="1"/>
      <w:marLeft w:val="0"/>
      <w:marRight w:val="0"/>
      <w:marTop w:val="0"/>
      <w:marBottom w:val="0"/>
      <w:divBdr>
        <w:top w:val="none" w:sz="0" w:space="0" w:color="auto"/>
        <w:left w:val="none" w:sz="0" w:space="0" w:color="auto"/>
        <w:bottom w:val="none" w:sz="0" w:space="0" w:color="auto"/>
        <w:right w:val="none" w:sz="0" w:space="0" w:color="auto"/>
      </w:divBdr>
    </w:div>
    <w:div w:id="186018860">
      <w:bodyDiv w:val="1"/>
      <w:marLeft w:val="0"/>
      <w:marRight w:val="0"/>
      <w:marTop w:val="0"/>
      <w:marBottom w:val="0"/>
      <w:divBdr>
        <w:top w:val="none" w:sz="0" w:space="0" w:color="auto"/>
        <w:left w:val="none" w:sz="0" w:space="0" w:color="auto"/>
        <w:bottom w:val="none" w:sz="0" w:space="0" w:color="auto"/>
        <w:right w:val="none" w:sz="0" w:space="0" w:color="auto"/>
      </w:divBdr>
    </w:div>
    <w:div w:id="290213283">
      <w:bodyDiv w:val="1"/>
      <w:marLeft w:val="0"/>
      <w:marRight w:val="0"/>
      <w:marTop w:val="0"/>
      <w:marBottom w:val="0"/>
      <w:divBdr>
        <w:top w:val="none" w:sz="0" w:space="0" w:color="auto"/>
        <w:left w:val="none" w:sz="0" w:space="0" w:color="auto"/>
        <w:bottom w:val="none" w:sz="0" w:space="0" w:color="auto"/>
        <w:right w:val="none" w:sz="0" w:space="0" w:color="auto"/>
      </w:divBdr>
    </w:div>
    <w:div w:id="315187809">
      <w:bodyDiv w:val="1"/>
      <w:marLeft w:val="0"/>
      <w:marRight w:val="0"/>
      <w:marTop w:val="0"/>
      <w:marBottom w:val="0"/>
      <w:divBdr>
        <w:top w:val="none" w:sz="0" w:space="0" w:color="auto"/>
        <w:left w:val="none" w:sz="0" w:space="0" w:color="auto"/>
        <w:bottom w:val="none" w:sz="0" w:space="0" w:color="auto"/>
        <w:right w:val="none" w:sz="0" w:space="0" w:color="auto"/>
      </w:divBdr>
    </w:div>
    <w:div w:id="394622711">
      <w:bodyDiv w:val="1"/>
      <w:marLeft w:val="0"/>
      <w:marRight w:val="0"/>
      <w:marTop w:val="0"/>
      <w:marBottom w:val="0"/>
      <w:divBdr>
        <w:top w:val="none" w:sz="0" w:space="0" w:color="auto"/>
        <w:left w:val="none" w:sz="0" w:space="0" w:color="auto"/>
        <w:bottom w:val="none" w:sz="0" w:space="0" w:color="auto"/>
        <w:right w:val="none" w:sz="0" w:space="0" w:color="auto"/>
      </w:divBdr>
    </w:div>
    <w:div w:id="482815367">
      <w:bodyDiv w:val="1"/>
      <w:marLeft w:val="0"/>
      <w:marRight w:val="0"/>
      <w:marTop w:val="0"/>
      <w:marBottom w:val="0"/>
      <w:divBdr>
        <w:top w:val="none" w:sz="0" w:space="0" w:color="auto"/>
        <w:left w:val="none" w:sz="0" w:space="0" w:color="auto"/>
        <w:bottom w:val="none" w:sz="0" w:space="0" w:color="auto"/>
        <w:right w:val="none" w:sz="0" w:space="0" w:color="auto"/>
      </w:divBdr>
    </w:div>
    <w:div w:id="484277910">
      <w:bodyDiv w:val="1"/>
      <w:marLeft w:val="0"/>
      <w:marRight w:val="0"/>
      <w:marTop w:val="0"/>
      <w:marBottom w:val="0"/>
      <w:divBdr>
        <w:top w:val="none" w:sz="0" w:space="0" w:color="auto"/>
        <w:left w:val="none" w:sz="0" w:space="0" w:color="auto"/>
        <w:bottom w:val="none" w:sz="0" w:space="0" w:color="auto"/>
        <w:right w:val="none" w:sz="0" w:space="0" w:color="auto"/>
      </w:divBdr>
    </w:div>
    <w:div w:id="486366065">
      <w:bodyDiv w:val="1"/>
      <w:marLeft w:val="0"/>
      <w:marRight w:val="0"/>
      <w:marTop w:val="0"/>
      <w:marBottom w:val="0"/>
      <w:divBdr>
        <w:top w:val="none" w:sz="0" w:space="0" w:color="auto"/>
        <w:left w:val="none" w:sz="0" w:space="0" w:color="auto"/>
        <w:bottom w:val="none" w:sz="0" w:space="0" w:color="auto"/>
        <w:right w:val="none" w:sz="0" w:space="0" w:color="auto"/>
      </w:divBdr>
    </w:div>
    <w:div w:id="529034691">
      <w:bodyDiv w:val="1"/>
      <w:marLeft w:val="0"/>
      <w:marRight w:val="0"/>
      <w:marTop w:val="0"/>
      <w:marBottom w:val="0"/>
      <w:divBdr>
        <w:top w:val="none" w:sz="0" w:space="0" w:color="auto"/>
        <w:left w:val="none" w:sz="0" w:space="0" w:color="auto"/>
        <w:bottom w:val="none" w:sz="0" w:space="0" w:color="auto"/>
        <w:right w:val="none" w:sz="0" w:space="0" w:color="auto"/>
      </w:divBdr>
    </w:div>
    <w:div w:id="652291482">
      <w:bodyDiv w:val="1"/>
      <w:marLeft w:val="0"/>
      <w:marRight w:val="0"/>
      <w:marTop w:val="0"/>
      <w:marBottom w:val="0"/>
      <w:divBdr>
        <w:top w:val="none" w:sz="0" w:space="0" w:color="auto"/>
        <w:left w:val="none" w:sz="0" w:space="0" w:color="auto"/>
        <w:bottom w:val="none" w:sz="0" w:space="0" w:color="auto"/>
        <w:right w:val="none" w:sz="0" w:space="0" w:color="auto"/>
      </w:divBdr>
    </w:div>
    <w:div w:id="653266355">
      <w:bodyDiv w:val="1"/>
      <w:marLeft w:val="0"/>
      <w:marRight w:val="0"/>
      <w:marTop w:val="0"/>
      <w:marBottom w:val="0"/>
      <w:divBdr>
        <w:top w:val="none" w:sz="0" w:space="0" w:color="auto"/>
        <w:left w:val="none" w:sz="0" w:space="0" w:color="auto"/>
        <w:bottom w:val="none" w:sz="0" w:space="0" w:color="auto"/>
        <w:right w:val="none" w:sz="0" w:space="0" w:color="auto"/>
      </w:divBdr>
    </w:div>
    <w:div w:id="838345010">
      <w:bodyDiv w:val="1"/>
      <w:marLeft w:val="0"/>
      <w:marRight w:val="0"/>
      <w:marTop w:val="0"/>
      <w:marBottom w:val="0"/>
      <w:divBdr>
        <w:top w:val="none" w:sz="0" w:space="0" w:color="auto"/>
        <w:left w:val="none" w:sz="0" w:space="0" w:color="auto"/>
        <w:bottom w:val="none" w:sz="0" w:space="0" w:color="auto"/>
        <w:right w:val="none" w:sz="0" w:space="0" w:color="auto"/>
      </w:divBdr>
    </w:div>
    <w:div w:id="899558952">
      <w:bodyDiv w:val="1"/>
      <w:marLeft w:val="0"/>
      <w:marRight w:val="0"/>
      <w:marTop w:val="0"/>
      <w:marBottom w:val="0"/>
      <w:divBdr>
        <w:top w:val="none" w:sz="0" w:space="0" w:color="auto"/>
        <w:left w:val="none" w:sz="0" w:space="0" w:color="auto"/>
        <w:bottom w:val="none" w:sz="0" w:space="0" w:color="auto"/>
        <w:right w:val="none" w:sz="0" w:space="0" w:color="auto"/>
      </w:divBdr>
    </w:div>
    <w:div w:id="927621279">
      <w:bodyDiv w:val="1"/>
      <w:marLeft w:val="0"/>
      <w:marRight w:val="0"/>
      <w:marTop w:val="0"/>
      <w:marBottom w:val="0"/>
      <w:divBdr>
        <w:top w:val="none" w:sz="0" w:space="0" w:color="auto"/>
        <w:left w:val="none" w:sz="0" w:space="0" w:color="auto"/>
        <w:bottom w:val="none" w:sz="0" w:space="0" w:color="auto"/>
        <w:right w:val="none" w:sz="0" w:space="0" w:color="auto"/>
      </w:divBdr>
    </w:div>
    <w:div w:id="929311585">
      <w:bodyDiv w:val="1"/>
      <w:marLeft w:val="0"/>
      <w:marRight w:val="0"/>
      <w:marTop w:val="0"/>
      <w:marBottom w:val="0"/>
      <w:divBdr>
        <w:top w:val="none" w:sz="0" w:space="0" w:color="auto"/>
        <w:left w:val="none" w:sz="0" w:space="0" w:color="auto"/>
        <w:bottom w:val="none" w:sz="0" w:space="0" w:color="auto"/>
        <w:right w:val="none" w:sz="0" w:space="0" w:color="auto"/>
      </w:divBdr>
    </w:div>
    <w:div w:id="968509583">
      <w:bodyDiv w:val="1"/>
      <w:marLeft w:val="0"/>
      <w:marRight w:val="0"/>
      <w:marTop w:val="0"/>
      <w:marBottom w:val="0"/>
      <w:divBdr>
        <w:top w:val="none" w:sz="0" w:space="0" w:color="auto"/>
        <w:left w:val="none" w:sz="0" w:space="0" w:color="auto"/>
        <w:bottom w:val="none" w:sz="0" w:space="0" w:color="auto"/>
        <w:right w:val="none" w:sz="0" w:space="0" w:color="auto"/>
      </w:divBdr>
    </w:div>
    <w:div w:id="1102144825">
      <w:bodyDiv w:val="1"/>
      <w:marLeft w:val="0"/>
      <w:marRight w:val="0"/>
      <w:marTop w:val="0"/>
      <w:marBottom w:val="0"/>
      <w:divBdr>
        <w:top w:val="none" w:sz="0" w:space="0" w:color="auto"/>
        <w:left w:val="none" w:sz="0" w:space="0" w:color="auto"/>
        <w:bottom w:val="none" w:sz="0" w:space="0" w:color="auto"/>
        <w:right w:val="none" w:sz="0" w:space="0" w:color="auto"/>
      </w:divBdr>
    </w:div>
    <w:div w:id="1168909904">
      <w:bodyDiv w:val="1"/>
      <w:marLeft w:val="0"/>
      <w:marRight w:val="0"/>
      <w:marTop w:val="0"/>
      <w:marBottom w:val="0"/>
      <w:divBdr>
        <w:top w:val="none" w:sz="0" w:space="0" w:color="auto"/>
        <w:left w:val="none" w:sz="0" w:space="0" w:color="auto"/>
        <w:bottom w:val="none" w:sz="0" w:space="0" w:color="auto"/>
        <w:right w:val="none" w:sz="0" w:space="0" w:color="auto"/>
      </w:divBdr>
    </w:div>
    <w:div w:id="1169522418">
      <w:bodyDiv w:val="1"/>
      <w:marLeft w:val="0"/>
      <w:marRight w:val="0"/>
      <w:marTop w:val="0"/>
      <w:marBottom w:val="0"/>
      <w:divBdr>
        <w:top w:val="none" w:sz="0" w:space="0" w:color="auto"/>
        <w:left w:val="none" w:sz="0" w:space="0" w:color="auto"/>
        <w:bottom w:val="none" w:sz="0" w:space="0" w:color="auto"/>
        <w:right w:val="none" w:sz="0" w:space="0" w:color="auto"/>
      </w:divBdr>
    </w:div>
    <w:div w:id="1257209395">
      <w:bodyDiv w:val="1"/>
      <w:marLeft w:val="0"/>
      <w:marRight w:val="0"/>
      <w:marTop w:val="0"/>
      <w:marBottom w:val="0"/>
      <w:divBdr>
        <w:top w:val="none" w:sz="0" w:space="0" w:color="auto"/>
        <w:left w:val="none" w:sz="0" w:space="0" w:color="auto"/>
        <w:bottom w:val="none" w:sz="0" w:space="0" w:color="auto"/>
        <w:right w:val="none" w:sz="0" w:space="0" w:color="auto"/>
      </w:divBdr>
    </w:div>
    <w:div w:id="1266426758">
      <w:bodyDiv w:val="1"/>
      <w:marLeft w:val="0"/>
      <w:marRight w:val="0"/>
      <w:marTop w:val="0"/>
      <w:marBottom w:val="0"/>
      <w:divBdr>
        <w:top w:val="none" w:sz="0" w:space="0" w:color="auto"/>
        <w:left w:val="none" w:sz="0" w:space="0" w:color="auto"/>
        <w:bottom w:val="none" w:sz="0" w:space="0" w:color="auto"/>
        <w:right w:val="none" w:sz="0" w:space="0" w:color="auto"/>
      </w:divBdr>
    </w:div>
    <w:div w:id="1315069337">
      <w:bodyDiv w:val="1"/>
      <w:marLeft w:val="0"/>
      <w:marRight w:val="0"/>
      <w:marTop w:val="0"/>
      <w:marBottom w:val="0"/>
      <w:divBdr>
        <w:top w:val="none" w:sz="0" w:space="0" w:color="auto"/>
        <w:left w:val="none" w:sz="0" w:space="0" w:color="auto"/>
        <w:bottom w:val="none" w:sz="0" w:space="0" w:color="auto"/>
        <w:right w:val="none" w:sz="0" w:space="0" w:color="auto"/>
      </w:divBdr>
    </w:div>
    <w:div w:id="1321498655">
      <w:bodyDiv w:val="1"/>
      <w:marLeft w:val="0"/>
      <w:marRight w:val="0"/>
      <w:marTop w:val="0"/>
      <w:marBottom w:val="0"/>
      <w:divBdr>
        <w:top w:val="none" w:sz="0" w:space="0" w:color="auto"/>
        <w:left w:val="none" w:sz="0" w:space="0" w:color="auto"/>
        <w:bottom w:val="none" w:sz="0" w:space="0" w:color="auto"/>
        <w:right w:val="none" w:sz="0" w:space="0" w:color="auto"/>
      </w:divBdr>
    </w:div>
    <w:div w:id="1322466607">
      <w:bodyDiv w:val="1"/>
      <w:marLeft w:val="0"/>
      <w:marRight w:val="0"/>
      <w:marTop w:val="0"/>
      <w:marBottom w:val="0"/>
      <w:divBdr>
        <w:top w:val="none" w:sz="0" w:space="0" w:color="auto"/>
        <w:left w:val="none" w:sz="0" w:space="0" w:color="auto"/>
        <w:bottom w:val="none" w:sz="0" w:space="0" w:color="auto"/>
        <w:right w:val="none" w:sz="0" w:space="0" w:color="auto"/>
      </w:divBdr>
    </w:div>
    <w:div w:id="1335918091">
      <w:bodyDiv w:val="1"/>
      <w:marLeft w:val="0"/>
      <w:marRight w:val="0"/>
      <w:marTop w:val="0"/>
      <w:marBottom w:val="0"/>
      <w:divBdr>
        <w:top w:val="none" w:sz="0" w:space="0" w:color="auto"/>
        <w:left w:val="none" w:sz="0" w:space="0" w:color="auto"/>
        <w:bottom w:val="none" w:sz="0" w:space="0" w:color="auto"/>
        <w:right w:val="none" w:sz="0" w:space="0" w:color="auto"/>
      </w:divBdr>
    </w:div>
    <w:div w:id="1497647090">
      <w:bodyDiv w:val="1"/>
      <w:marLeft w:val="0"/>
      <w:marRight w:val="0"/>
      <w:marTop w:val="0"/>
      <w:marBottom w:val="0"/>
      <w:divBdr>
        <w:top w:val="none" w:sz="0" w:space="0" w:color="auto"/>
        <w:left w:val="none" w:sz="0" w:space="0" w:color="auto"/>
        <w:bottom w:val="none" w:sz="0" w:space="0" w:color="auto"/>
        <w:right w:val="none" w:sz="0" w:space="0" w:color="auto"/>
      </w:divBdr>
    </w:div>
    <w:div w:id="1566142225">
      <w:bodyDiv w:val="1"/>
      <w:marLeft w:val="0"/>
      <w:marRight w:val="0"/>
      <w:marTop w:val="0"/>
      <w:marBottom w:val="0"/>
      <w:divBdr>
        <w:top w:val="none" w:sz="0" w:space="0" w:color="auto"/>
        <w:left w:val="none" w:sz="0" w:space="0" w:color="auto"/>
        <w:bottom w:val="none" w:sz="0" w:space="0" w:color="auto"/>
        <w:right w:val="none" w:sz="0" w:space="0" w:color="auto"/>
      </w:divBdr>
    </w:div>
    <w:div w:id="1566838524">
      <w:bodyDiv w:val="1"/>
      <w:marLeft w:val="0"/>
      <w:marRight w:val="0"/>
      <w:marTop w:val="0"/>
      <w:marBottom w:val="0"/>
      <w:divBdr>
        <w:top w:val="none" w:sz="0" w:space="0" w:color="auto"/>
        <w:left w:val="none" w:sz="0" w:space="0" w:color="auto"/>
        <w:bottom w:val="none" w:sz="0" w:space="0" w:color="auto"/>
        <w:right w:val="none" w:sz="0" w:space="0" w:color="auto"/>
      </w:divBdr>
    </w:div>
    <w:div w:id="1619531763">
      <w:bodyDiv w:val="1"/>
      <w:marLeft w:val="0"/>
      <w:marRight w:val="0"/>
      <w:marTop w:val="0"/>
      <w:marBottom w:val="0"/>
      <w:divBdr>
        <w:top w:val="none" w:sz="0" w:space="0" w:color="auto"/>
        <w:left w:val="none" w:sz="0" w:space="0" w:color="auto"/>
        <w:bottom w:val="none" w:sz="0" w:space="0" w:color="auto"/>
        <w:right w:val="none" w:sz="0" w:space="0" w:color="auto"/>
      </w:divBdr>
    </w:div>
    <w:div w:id="1670139228">
      <w:bodyDiv w:val="1"/>
      <w:marLeft w:val="0"/>
      <w:marRight w:val="0"/>
      <w:marTop w:val="0"/>
      <w:marBottom w:val="0"/>
      <w:divBdr>
        <w:top w:val="none" w:sz="0" w:space="0" w:color="auto"/>
        <w:left w:val="none" w:sz="0" w:space="0" w:color="auto"/>
        <w:bottom w:val="none" w:sz="0" w:space="0" w:color="auto"/>
        <w:right w:val="none" w:sz="0" w:space="0" w:color="auto"/>
      </w:divBdr>
    </w:div>
    <w:div w:id="1683362343">
      <w:bodyDiv w:val="1"/>
      <w:marLeft w:val="0"/>
      <w:marRight w:val="0"/>
      <w:marTop w:val="0"/>
      <w:marBottom w:val="0"/>
      <w:divBdr>
        <w:top w:val="none" w:sz="0" w:space="0" w:color="auto"/>
        <w:left w:val="none" w:sz="0" w:space="0" w:color="auto"/>
        <w:bottom w:val="none" w:sz="0" w:space="0" w:color="auto"/>
        <w:right w:val="none" w:sz="0" w:space="0" w:color="auto"/>
      </w:divBdr>
    </w:div>
    <w:div w:id="1704818505">
      <w:bodyDiv w:val="1"/>
      <w:marLeft w:val="0"/>
      <w:marRight w:val="0"/>
      <w:marTop w:val="0"/>
      <w:marBottom w:val="0"/>
      <w:divBdr>
        <w:top w:val="none" w:sz="0" w:space="0" w:color="auto"/>
        <w:left w:val="none" w:sz="0" w:space="0" w:color="auto"/>
        <w:bottom w:val="none" w:sz="0" w:space="0" w:color="auto"/>
        <w:right w:val="none" w:sz="0" w:space="0" w:color="auto"/>
      </w:divBdr>
    </w:div>
    <w:div w:id="1735396287">
      <w:bodyDiv w:val="1"/>
      <w:marLeft w:val="0"/>
      <w:marRight w:val="0"/>
      <w:marTop w:val="0"/>
      <w:marBottom w:val="0"/>
      <w:divBdr>
        <w:top w:val="none" w:sz="0" w:space="0" w:color="auto"/>
        <w:left w:val="none" w:sz="0" w:space="0" w:color="auto"/>
        <w:bottom w:val="none" w:sz="0" w:space="0" w:color="auto"/>
        <w:right w:val="none" w:sz="0" w:space="0" w:color="auto"/>
      </w:divBdr>
    </w:div>
    <w:div w:id="1764911261">
      <w:bodyDiv w:val="1"/>
      <w:marLeft w:val="0"/>
      <w:marRight w:val="0"/>
      <w:marTop w:val="0"/>
      <w:marBottom w:val="0"/>
      <w:divBdr>
        <w:top w:val="none" w:sz="0" w:space="0" w:color="auto"/>
        <w:left w:val="none" w:sz="0" w:space="0" w:color="auto"/>
        <w:bottom w:val="none" w:sz="0" w:space="0" w:color="auto"/>
        <w:right w:val="none" w:sz="0" w:space="0" w:color="auto"/>
      </w:divBdr>
    </w:div>
    <w:div w:id="1812670395">
      <w:bodyDiv w:val="1"/>
      <w:marLeft w:val="0"/>
      <w:marRight w:val="0"/>
      <w:marTop w:val="0"/>
      <w:marBottom w:val="0"/>
      <w:divBdr>
        <w:top w:val="none" w:sz="0" w:space="0" w:color="auto"/>
        <w:left w:val="none" w:sz="0" w:space="0" w:color="auto"/>
        <w:bottom w:val="none" w:sz="0" w:space="0" w:color="auto"/>
        <w:right w:val="none" w:sz="0" w:space="0" w:color="auto"/>
      </w:divBdr>
    </w:div>
    <w:div w:id="1879200150">
      <w:bodyDiv w:val="1"/>
      <w:marLeft w:val="0"/>
      <w:marRight w:val="0"/>
      <w:marTop w:val="0"/>
      <w:marBottom w:val="0"/>
      <w:divBdr>
        <w:top w:val="none" w:sz="0" w:space="0" w:color="auto"/>
        <w:left w:val="none" w:sz="0" w:space="0" w:color="auto"/>
        <w:bottom w:val="none" w:sz="0" w:space="0" w:color="auto"/>
        <w:right w:val="none" w:sz="0" w:space="0" w:color="auto"/>
      </w:divBdr>
    </w:div>
    <w:div w:id="1887371511">
      <w:bodyDiv w:val="1"/>
      <w:marLeft w:val="0"/>
      <w:marRight w:val="0"/>
      <w:marTop w:val="0"/>
      <w:marBottom w:val="0"/>
      <w:divBdr>
        <w:top w:val="none" w:sz="0" w:space="0" w:color="auto"/>
        <w:left w:val="none" w:sz="0" w:space="0" w:color="auto"/>
        <w:bottom w:val="none" w:sz="0" w:space="0" w:color="auto"/>
        <w:right w:val="none" w:sz="0" w:space="0" w:color="auto"/>
      </w:divBdr>
    </w:div>
    <w:div w:id="1896430430">
      <w:bodyDiv w:val="1"/>
      <w:marLeft w:val="0"/>
      <w:marRight w:val="0"/>
      <w:marTop w:val="0"/>
      <w:marBottom w:val="0"/>
      <w:divBdr>
        <w:top w:val="none" w:sz="0" w:space="0" w:color="auto"/>
        <w:left w:val="none" w:sz="0" w:space="0" w:color="auto"/>
        <w:bottom w:val="none" w:sz="0" w:space="0" w:color="auto"/>
        <w:right w:val="none" w:sz="0" w:space="0" w:color="auto"/>
      </w:divBdr>
    </w:div>
    <w:div w:id="1916477719">
      <w:bodyDiv w:val="1"/>
      <w:marLeft w:val="0"/>
      <w:marRight w:val="0"/>
      <w:marTop w:val="0"/>
      <w:marBottom w:val="0"/>
      <w:divBdr>
        <w:top w:val="none" w:sz="0" w:space="0" w:color="auto"/>
        <w:left w:val="none" w:sz="0" w:space="0" w:color="auto"/>
        <w:bottom w:val="none" w:sz="0" w:space="0" w:color="auto"/>
        <w:right w:val="none" w:sz="0" w:space="0" w:color="auto"/>
      </w:divBdr>
    </w:div>
    <w:div w:id="1920022966">
      <w:bodyDiv w:val="1"/>
      <w:marLeft w:val="0"/>
      <w:marRight w:val="0"/>
      <w:marTop w:val="0"/>
      <w:marBottom w:val="0"/>
      <w:divBdr>
        <w:top w:val="none" w:sz="0" w:space="0" w:color="auto"/>
        <w:left w:val="none" w:sz="0" w:space="0" w:color="auto"/>
        <w:bottom w:val="none" w:sz="0" w:space="0" w:color="auto"/>
        <w:right w:val="none" w:sz="0" w:space="0" w:color="auto"/>
      </w:divBdr>
    </w:div>
    <w:div w:id="1930696742">
      <w:bodyDiv w:val="1"/>
      <w:marLeft w:val="0"/>
      <w:marRight w:val="0"/>
      <w:marTop w:val="0"/>
      <w:marBottom w:val="0"/>
      <w:divBdr>
        <w:top w:val="none" w:sz="0" w:space="0" w:color="auto"/>
        <w:left w:val="none" w:sz="0" w:space="0" w:color="auto"/>
        <w:bottom w:val="none" w:sz="0" w:space="0" w:color="auto"/>
        <w:right w:val="none" w:sz="0" w:space="0" w:color="auto"/>
      </w:divBdr>
    </w:div>
    <w:div w:id="2003464110">
      <w:bodyDiv w:val="1"/>
      <w:marLeft w:val="0"/>
      <w:marRight w:val="0"/>
      <w:marTop w:val="0"/>
      <w:marBottom w:val="0"/>
      <w:divBdr>
        <w:top w:val="none" w:sz="0" w:space="0" w:color="auto"/>
        <w:left w:val="none" w:sz="0" w:space="0" w:color="auto"/>
        <w:bottom w:val="none" w:sz="0" w:space="0" w:color="auto"/>
        <w:right w:val="none" w:sz="0" w:space="0" w:color="auto"/>
      </w:divBdr>
    </w:div>
    <w:div w:id="2015567746">
      <w:bodyDiv w:val="1"/>
      <w:marLeft w:val="0"/>
      <w:marRight w:val="0"/>
      <w:marTop w:val="0"/>
      <w:marBottom w:val="0"/>
      <w:divBdr>
        <w:top w:val="none" w:sz="0" w:space="0" w:color="auto"/>
        <w:left w:val="none" w:sz="0" w:space="0" w:color="auto"/>
        <w:bottom w:val="none" w:sz="0" w:space="0" w:color="auto"/>
        <w:right w:val="none" w:sz="0" w:space="0" w:color="auto"/>
      </w:divBdr>
    </w:div>
    <w:div w:id="21265325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12.xml"/><Relationship Id="rId117" Type="http://schemas.openxmlformats.org/officeDocument/2006/relationships/chart" Target="charts/chart97.xml"/><Relationship Id="rId21" Type="http://schemas.openxmlformats.org/officeDocument/2006/relationships/chart" Target="charts/chart7.xml"/><Relationship Id="rId42" Type="http://schemas.openxmlformats.org/officeDocument/2006/relationships/chart" Target="charts/chart26.xml"/><Relationship Id="rId47" Type="http://schemas.openxmlformats.org/officeDocument/2006/relationships/chart" Target="charts/chart29.xml"/><Relationship Id="rId63" Type="http://schemas.openxmlformats.org/officeDocument/2006/relationships/chart" Target="charts/chart43.xml"/><Relationship Id="rId68" Type="http://schemas.openxmlformats.org/officeDocument/2006/relationships/chart" Target="charts/chart48.xml"/><Relationship Id="rId84" Type="http://schemas.openxmlformats.org/officeDocument/2006/relationships/chart" Target="charts/chart64.xml"/><Relationship Id="rId89" Type="http://schemas.openxmlformats.org/officeDocument/2006/relationships/chart" Target="charts/chart69.xml"/><Relationship Id="rId112" Type="http://schemas.openxmlformats.org/officeDocument/2006/relationships/chart" Target="charts/chart92.xml"/><Relationship Id="rId133" Type="http://schemas.openxmlformats.org/officeDocument/2006/relationships/chart" Target="charts/chart113.xml"/><Relationship Id="rId138" Type="http://schemas.openxmlformats.org/officeDocument/2006/relationships/chart" Target="charts/chart118.xml"/><Relationship Id="rId154" Type="http://schemas.openxmlformats.org/officeDocument/2006/relationships/chart" Target="charts/chart132.xml"/><Relationship Id="rId159" Type="http://schemas.openxmlformats.org/officeDocument/2006/relationships/image" Target="media/image13.png"/><Relationship Id="rId175" Type="http://schemas.openxmlformats.org/officeDocument/2006/relationships/theme" Target="theme/theme1.xml"/><Relationship Id="rId170" Type="http://schemas.openxmlformats.org/officeDocument/2006/relationships/image" Target="media/image24.png"/><Relationship Id="rId16" Type="http://schemas.openxmlformats.org/officeDocument/2006/relationships/chart" Target="charts/chart2.xml"/><Relationship Id="rId107" Type="http://schemas.openxmlformats.org/officeDocument/2006/relationships/chart" Target="charts/chart87.xml"/><Relationship Id="rId11" Type="http://schemas.openxmlformats.org/officeDocument/2006/relationships/image" Target="media/image1.png"/><Relationship Id="rId32" Type="http://schemas.openxmlformats.org/officeDocument/2006/relationships/chart" Target="charts/chart16.xml"/><Relationship Id="rId37" Type="http://schemas.openxmlformats.org/officeDocument/2006/relationships/chart" Target="charts/chart21.xml"/><Relationship Id="rId53" Type="http://schemas.openxmlformats.org/officeDocument/2006/relationships/image" Target="media/image9.png"/><Relationship Id="rId58" Type="http://schemas.openxmlformats.org/officeDocument/2006/relationships/chart" Target="charts/chart38.xml"/><Relationship Id="rId74" Type="http://schemas.openxmlformats.org/officeDocument/2006/relationships/chart" Target="charts/chart54.xml"/><Relationship Id="rId79" Type="http://schemas.openxmlformats.org/officeDocument/2006/relationships/chart" Target="charts/chart59.xml"/><Relationship Id="rId102" Type="http://schemas.openxmlformats.org/officeDocument/2006/relationships/chart" Target="charts/chart82.xml"/><Relationship Id="rId123" Type="http://schemas.openxmlformats.org/officeDocument/2006/relationships/chart" Target="charts/chart103.xml"/><Relationship Id="rId128" Type="http://schemas.openxmlformats.org/officeDocument/2006/relationships/chart" Target="charts/chart108.xml"/><Relationship Id="rId144" Type="http://schemas.openxmlformats.org/officeDocument/2006/relationships/image" Target="media/image10.jpeg"/><Relationship Id="rId149" Type="http://schemas.openxmlformats.org/officeDocument/2006/relationships/chart" Target="charts/chart127.xml"/><Relationship Id="rId5" Type="http://schemas.openxmlformats.org/officeDocument/2006/relationships/numbering" Target="numbering.xml"/><Relationship Id="rId90" Type="http://schemas.openxmlformats.org/officeDocument/2006/relationships/chart" Target="charts/chart70.xml"/><Relationship Id="rId95" Type="http://schemas.openxmlformats.org/officeDocument/2006/relationships/chart" Target="charts/chart75.xml"/><Relationship Id="rId160" Type="http://schemas.openxmlformats.org/officeDocument/2006/relationships/image" Target="media/image14.png"/><Relationship Id="rId165" Type="http://schemas.openxmlformats.org/officeDocument/2006/relationships/image" Target="media/image19.png"/><Relationship Id="rId22" Type="http://schemas.openxmlformats.org/officeDocument/2006/relationships/chart" Target="charts/chart8.xml"/><Relationship Id="rId27" Type="http://schemas.openxmlformats.org/officeDocument/2006/relationships/chart" Target="charts/chart13.xml"/><Relationship Id="rId43" Type="http://schemas.openxmlformats.org/officeDocument/2006/relationships/chart" Target="charts/chart27.xml"/><Relationship Id="rId48" Type="http://schemas.openxmlformats.org/officeDocument/2006/relationships/chart" Target="charts/chart30.xml"/><Relationship Id="rId64" Type="http://schemas.openxmlformats.org/officeDocument/2006/relationships/chart" Target="charts/chart44.xml"/><Relationship Id="rId69" Type="http://schemas.openxmlformats.org/officeDocument/2006/relationships/chart" Target="charts/chart49.xml"/><Relationship Id="rId113" Type="http://schemas.openxmlformats.org/officeDocument/2006/relationships/chart" Target="charts/chart93.xml"/><Relationship Id="rId118" Type="http://schemas.openxmlformats.org/officeDocument/2006/relationships/chart" Target="charts/chart98.xml"/><Relationship Id="rId134" Type="http://schemas.openxmlformats.org/officeDocument/2006/relationships/chart" Target="charts/chart114.xml"/><Relationship Id="rId139" Type="http://schemas.openxmlformats.org/officeDocument/2006/relationships/chart" Target="charts/chart119.xml"/><Relationship Id="rId80" Type="http://schemas.openxmlformats.org/officeDocument/2006/relationships/chart" Target="charts/chart60.xml"/><Relationship Id="rId85" Type="http://schemas.openxmlformats.org/officeDocument/2006/relationships/chart" Target="charts/chart65.xml"/><Relationship Id="rId150" Type="http://schemas.openxmlformats.org/officeDocument/2006/relationships/chart" Target="charts/chart128.xml"/><Relationship Id="rId155" Type="http://schemas.openxmlformats.org/officeDocument/2006/relationships/chart" Target="charts/chart133.xml"/><Relationship Id="rId171" Type="http://schemas.openxmlformats.org/officeDocument/2006/relationships/image" Target="media/image25.png"/><Relationship Id="rId12" Type="http://schemas.openxmlformats.org/officeDocument/2006/relationships/header" Target="header1.xml"/><Relationship Id="rId17" Type="http://schemas.openxmlformats.org/officeDocument/2006/relationships/chart" Target="charts/chart3.xml"/><Relationship Id="rId33" Type="http://schemas.openxmlformats.org/officeDocument/2006/relationships/chart" Target="charts/chart17.xml"/><Relationship Id="rId38" Type="http://schemas.openxmlformats.org/officeDocument/2006/relationships/chart" Target="charts/chart22.xml"/><Relationship Id="rId59" Type="http://schemas.openxmlformats.org/officeDocument/2006/relationships/chart" Target="charts/chart39.xml"/><Relationship Id="rId103" Type="http://schemas.openxmlformats.org/officeDocument/2006/relationships/chart" Target="charts/chart83.xml"/><Relationship Id="rId108" Type="http://schemas.openxmlformats.org/officeDocument/2006/relationships/chart" Target="charts/chart88.xml"/><Relationship Id="rId124" Type="http://schemas.openxmlformats.org/officeDocument/2006/relationships/chart" Target="charts/chart104.xml"/><Relationship Id="rId129" Type="http://schemas.openxmlformats.org/officeDocument/2006/relationships/chart" Target="charts/chart109.xml"/><Relationship Id="rId54" Type="http://schemas.openxmlformats.org/officeDocument/2006/relationships/chart" Target="charts/chart34.xml"/><Relationship Id="rId70" Type="http://schemas.openxmlformats.org/officeDocument/2006/relationships/chart" Target="charts/chart50.xml"/><Relationship Id="rId75" Type="http://schemas.openxmlformats.org/officeDocument/2006/relationships/chart" Target="charts/chart55.xml"/><Relationship Id="rId91" Type="http://schemas.openxmlformats.org/officeDocument/2006/relationships/chart" Target="charts/chart71.xml"/><Relationship Id="rId96" Type="http://schemas.openxmlformats.org/officeDocument/2006/relationships/chart" Target="charts/chart76.xml"/><Relationship Id="rId140" Type="http://schemas.openxmlformats.org/officeDocument/2006/relationships/chart" Target="charts/chart120.xml"/><Relationship Id="rId145" Type="http://schemas.openxmlformats.org/officeDocument/2006/relationships/footer" Target="footer2.xml"/><Relationship Id="rId161" Type="http://schemas.openxmlformats.org/officeDocument/2006/relationships/image" Target="media/image15.png"/><Relationship Id="rId166" Type="http://schemas.openxmlformats.org/officeDocument/2006/relationships/image" Target="media/image20.png"/><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chart" Target="charts/chart9.xml"/><Relationship Id="rId28" Type="http://schemas.openxmlformats.org/officeDocument/2006/relationships/image" Target="media/image4.png"/><Relationship Id="rId49" Type="http://schemas.openxmlformats.org/officeDocument/2006/relationships/chart" Target="charts/chart31.xml"/><Relationship Id="rId114" Type="http://schemas.openxmlformats.org/officeDocument/2006/relationships/chart" Target="charts/chart94.xml"/><Relationship Id="rId119" Type="http://schemas.openxmlformats.org/officeDocument/2006/relationships/chart" Target="charts/chart99.xml"/><Relationship Id="rId10" Type="http://schemas.openxmlformats.org/officeDocument/2006/relationships/endnotes" Target="endnotes.xml"/><Relationship Id="rId31" Type="http://schemas.openxmlformats.org/officeDocument/2006/relationships/chart" Target="charts/chart15.xml"/><Relationship Id="rId44" Type="http://schemas.openxmlformats.org/officeDocument/2006/relationships/chart" Target="charts/chart28.xml"/><Relationship Id="rId52" Type="http://schemas.openxmlformats.org/officeDocument/2006/relationships/image" Target="media/image8.png"/><Relationship Id="rId60" Type="http://schemas.openxmlformats.org/officeDocument/2006/relationships/chart" Target="charts/chart40.xml"/><Relationship Id="rId65" Type="http://schemas.openxmlformats.org/officeDocument/2006/relationships/chart" Target="charts/chart45.xml"/><Relationship Id="rId73" Type="http://schemas.openxmlformats.org/officeDocument/2006/relationships/chart" Target="charts/chart53.xml"/><Relationship Id="rId78" Type="http://schemas.openxmlformats.org/officeDocument/2006/relationships/chart" Target="charts/chart58.xml"/><Relationship Id="rId81" Type="http://schemas.openxmlformats.org/officeDocument/2006/relationships/chart" Target="charts/chart61.xml"/><Relationship Id="rId86" Type="http://schemas.openxmlformats.org/officeDocument/2006/relationships/chart" Target="charts/chart66.xml"/><Relationship Id="rId94" Type="http://schemas.openxmlformats.org/officeDocument/2006/relationships/chart" Target="charts/chart74.xml"/><Relationship Id="rId99" Type="http://schemas.openxmlformats.org/officeDocument/2006/relationships/chart" Target="charts/chart79.xml"/><Relationship Id="rId101" Type="http://schemas.openxmlformats.org/officeDocument/2006/relationships/chart" Target="charts/chart81.xml"/><Relationship Id="rId122" Type="http://schemas.openxmlformats.org/officeDocument/2006/relationships/chart" Target="charts/chart102.xml"/><Relationship Id="rId130" Type="http://schemas.openxmlformats.org/officeDocument/2006/relationships/chart" Target="charts/chart110.xml"/><Relationship Id="rId135" Type="http://schemas.openxmlformats.org/officeDocument/2006/relationships/chart" Target="charts/chart115.xml"/><Relationship Id="rId143" Type="http://schemas.openxmlformats.org/officeDocument/2006/relationships/chart" Target="charts/chart123.xml"/><Relationship Id="rId148" Type="http://schemas.openxmlformats.org/officeDocument/2006/relationships/chart" Target="charts/chart126.xml"/><Relationship Id="rId151" Type="http://schemas.openxmlformats.org/officeDocument/2006/relationships/chart" Target="charts/chart129.xml"/><Relationship Id="rId156" Type="http://schemas.openxmlformats.org/officeDocument/2006/relationships/chart" Target="charts/chart134.xml"/><Relationship Id="rId164" Type="http://schemas.openxmlformats.org/officeDocument/2006/relationships/image" Target="media/image18.png"/><Relationship Id="rId169" Type="http://schemas.openxmlformats.org/officeDocument/2006/relationships/image" Target="media/image23.png"/><Relationship Id="rId4" Type="http://schemas.openxmlformats.org/officeDocument/2006/relationships/customXml" Target="../customXml/item4.xml"/><Relationship Id="rId9" Type="http://schemas.openxmlformats.org/officeDocument/2006/relationships/footnotes" Target="footnotes.xml"/><Relationship Id="rId172" Type="http://schemas.openxmlformats.org/officeDocument/2006/relationships/image" Target="media/image26.jpeg"/><Relationship Id="rId13" Type="http://schemas.openxmlformats.org/officeDocument/2006/relationships/footer" Target="footer1.xml"/><Relationship Id="rId18" Type="http://schemas.openxmlformats.org/officeDocument/2006/relationships/chart" Target="charts/chart4.xml"/><Relationship Id="rId39" Type="http://schemas.openxmlformats.org/officeDocument/2006/relationships/chart" Target="charts/chart23.xml"/><Relationship Id="rId109" Type="http://schemas.openxmlformats.org/officeDocument/2006/relationships/chart" Target="charts/chart89.xml"/><Relationship Id="rId34" Type="http://schemas.openxmlformats.org/officeDocument/2006/relationships/chart" Target="charts/chart18.xml"/><Relationship Id="rId50" Type="http://schemas.openxmlformats.org/officeDocument/2006/relationships/chart" Target="charts/chart32.xml"/><Relationship Id="rId55" Type="http://schemas.openxmlformats.org/officeDocument/2006/relationships/chart" Target="charts/chart35.xml"/><Relationship Id="rId76" Type="http://schemas.openxmlformats.org/officeDocument/2006/relationships/chart" Target="charts/chart56.xml"/><Relationship Id="rId97" Type="http://schemas.openxmlformats.org/officeDocument/2006/relationships/chart" Target="charts/chart77.xml"/><Relationship Id="rId104" Type="http://schemas.openxmlformats.org/officeDocument/2006/relationships/chart" Target="charts/chart84.xml"/><Relationship Id="rId120" Type="http://schemas.openxmlformats.org/officeDocument/2006/relationships/chart" Target="charts/chart100.xml"/><Relationship Id="rId125" Type="http://schemas.openxmlformats.org/officeDocument/2006/relationships/chart" Target="charts/chart105.xml"/><Relationship Id="rId141" Type="http://schemas.openxmlformats.org/officeDocument/2006/relationships/chart" Target="charts/chart121.xml"/><Relationship Id="rId146" Type="http://schemas.openxmlformats.org/officeDocument/2006/relationships/chart" Target="charts/chart124.xml"/><Relationship Id="rId167" Type="http://schemas.openxmlformats.org/officeDocument/2006/relationships/image" Target="media/image21.png"/><Relationship Id="rId7" Type="http://schemas.openxmlformats.org/officeDocument/2006/relationships/settings" Target="settings.xml"/><Relationship Id="rId71" Type="http://schemas.openxmlformats.org/officeDocument/2006/relationships/chart" Target="charts/chart51.xml"/><Relationship Id="rId92" Type="http://schemas.openxmlformats.org/officeDocument/2006/relationships/chart" Target="charts/chart72.xml"/><Relationship Id="rId162" Type="http://schemas.openxmlformats.org/officeDocument/2006/relationships/image" Target="media/image16.png"/><Relationship Id="rId2" Type="http://schemas.openxmlformats.org/officeDocument/2006/relationships/customXml" Target="../customXml/item2.xml"/><Relationship Id="rId29" Type="http://schemas.openxmlformats.org/officeDocument/2006/relationships/image" Target="media/image5.png"/><Relationship Id="rId24" Type="http://schemas.openxmlformats.org/officeDocument/2006/relationships/chart" Target="charts/chart10.xml"/><Relationship Id="rId40" Type="http://schemas.openxmlformats.org/officeDocument/2006/relationships/chart" Target="charts/chart24.xml"/><Relationship Id="rId45" Type="http://schemas.openxmlformats.org/officeDocument/2006/relationships/image" Target="media/image6.png"/><Relationship Id="rId66" Type="http://schemas.openxmlformats.org/officeDocument/2006/relationships/chart" Target="charts/chart46.xml"/><Relationship Id="rId87" Type="http://schemas.openxmlformats.org/officeDocument/2006/relationships/chart" Target="charts/chart67.xml"/><Relationship Id="rId110" Type="http://schemas.openxmlformats.org/officeDocument/2006/relationships/chart" Target="charts/chart90.xml"/><Relationship Id="rId115" Type="http://schemas.openxmlformats.org/officeDocument/2006/relationships/chart" Target="charts/chart95.xml"/><Relationship Id="rId131" Type="http://schemas.openxmlformats.org/officeDocument/2006/relationships/chart" Target="charts/chart111.xml"/><Relationship Id="rId136" Type="http://schemas.openxmlformats.org/officeDocument/2006/relationships/chart" Target="charts/chart116.xml"/><Relationship Id="rId157" Type="http://schemas.openxmlformats.org/officeDocument/2006/relationships/image" Target="media/image11.png"/><Relationship Id="rId61" Type="http://schemas.openxmlformats.org/officeDocument/2006/relationships/chart" Target="charts/chart41.xml"/><Relationship Id="rId82" Type="http://schemas.openxmlformats.org/officeDocument/2006/relationships/chart" Target="charts/chart62.xml"/><Relationship Id="rId152" Type="http://schemas.openxmlformats.org/officeDocument/2006/relationships/chart" Target="charts/chart130.xml"/><Relationship Id="rId173" Type="http://schemas.openxmlformats.org/officeDocument/2006/relationships/footer" Target="footer3.xml"/><Relationship Id="rId19" Type="http://schemas.openxmlformats.org/officeDocument/2006/relationships/chart" Target="charts/chart5.xml"/><Relationship Id="rId14" Type="http://schemas.openxmlformats.org/officeDocument/2006/relationships/image" Target="media/image3.png"/><Relationship Id="rId30" Type="http://schemas.openxmlformats.org/officeDocument/2006/relationships/chart" Target="charts/chart14.xml"/><Relationship Id="rId35" Type="http://schemas.openxmlformats.org/officeDocument/2006/relationships/chart" Target="charts/chart19.xml"/><Relationship Id="rId56" Type="http://schemas.openxmlformats.org/officeDocument/2006/relationships/chart" Target="charts/chart36.xml"/><Relationship Id="rId77" Type="http://schemas.openxmlformats.org/officeDocument/2006/relationships/chart" Target="charts/chart57.xml"/><Relationship Id="rId100" Type="http://schemas.openxmlformats.org/officeDocument/2006/relationships/chart" Target="charts/chart80.xml"/><Relationship Id="rId105" Type="http://schemas.openxmlformats.org/officeDocument/2006/relationships/chart" Target="charts/chart85.xml"/><Relationship Id="rId126" Type="http://schemas.openxmlformats.org/officeDocument/2006/relationships/chart" Target="charts/chart106.xml"/><Relationship Id="rId147" Type="http://schemas.openxmlformats.org/officeDocument/2006/relationships/chart" Target="charts/chart125.xml"/><Relationship Id="rId168" Type="http://schemas.openxmlformats.org/officeDocument/2006/relationships/image" Target="media/image22.png"/><Relationship Id="rId8" Type="http://schemas.openxmlformats.org/officeDocument/2006/relationships/webSettings" Target="webSettings.xml"/><Relationship Id="rId51" Type="http://schemas.openxmlformats.org/officeDocument/2006/relationships/chart" Target="charts/chart33.xml"/><Relationship Id="rId72" Type="http://schemas.openxmlformats.org/officeDocument/2006/relationships/chart" Target="charts/chart52.xml"/><Relationship Id="rId93" Type="http://schemas.openxmlformats.org/officeDocument/2006/relationships/chart" Target="charts/chart73.xml"/><Relationship Id="rId98" Type="http://schemas.openxmlformats.org/officeDocument/2006/relationships/chart" Target="charts/chart78.xml"/><Relationship Id="rId121" Type="http://schemas.openxmlformats.org/officeDocument/2006/relationships/chart" Target="charts/chart101.xml"/><Relationship Id="rId142" Type="http://schemas.openxmlformats.org/officeDocument/2006/relationships/chart" Target="charts/chart122.xml"/><Relationship Id="rId163" Type="http://schemas.openxmlformats.org/officeDocument/2006/relationships/image" Target="media/image17.png"/><Relationship Id="rId3" Type="http://schemas.openxmlformats.org/officeDocument/2006/relationships/customXml" Target="../customXml/item3.xml"/><Relationship Id="rId25" Type="http://schemas.openxmlformats.org/officeDocument/2006/relationships/chart" Target="charts/chart11.xml"/><Relationship Id="rId46" Type="http://schemas.openxmlformats.org/officeDocument/2006/relationships/image" Target="media/image7.png"/><Relationship Id="rId67" Type="http://schemas.openxmlformats.org/officeDocument/2006/relationships/chart" Target="charts/chart47.xml"/><Relationship Id="rId116" Type="http://schemas.openxmlformats.org/officeDocument/2006/relationships/chart" Target="charts/chart96.xml"/><Relationship Id="rId137" Type="http://schemas.openxmlformats.org/officeDocument/2006/relationships/chart" Target="charts/chart117.xml"/><Relationship Id="rId158" Type="http://schemas.openxmlformats.org/officeDocument/2006/relationships/image" Target="media/image12.png"/><Relationship Id="rId20" Type="http://schemas.openxmlformats.org/officeDocument/2006/relationships/chart" Target="charts/chart6.xml"/><Relationship Id="rId41" Type="http://schemas.openxmlformats.org/officeDocument/2006/relationships/chart" Target="charts/chart25.xml"/><Relationship Id="rId62" Type="http://schemas.openxmlformats.org/officeDocument/2006/relationships/chart" Target="charts/chart42.xml"/><Relationship Id="rId83" Type="http://schemas.openxmlformats.org/officeDocument/2006/relationships/chart" Target="charts/chart63.xml"/><Relationship Id="rId88" Type="http://schemas.openxmlformats.org/officeDocument/2006/relationships/chart" Target="charts/chart68.xml"/><Relationship Id="rId111" Type="http://schemas.openxmlformats.org/officeDocument/2006/relationships/chart" Target="charts/chart91.xml"/><Relationship Id="rId132" Type="http://schemas.openxmlformats.org/officeDocument/2006/relationships/chart" Target="charts/chart112.xml"/><Relationship Id="rId153" Type="http://schemas.openxmlformats.org/officeDocument/2006/relationships/chart" Target="charts/chart131.xml"/><Relationship Id="rId174" Type="http://schemas.openxmlformats.org/officeDocument/2006/relationships/fontTable" Target="fontTable.xml"/><Relationship Id="rId15" Type="http://schemas.openxmlformats.org/officeDocument/2006/relationships/chart" Target="charts/chart1.xml"/><Relationship Id="rId36" Type="http://schemas.openxmlformats.org/officeDocument/2006/relationships/chart" Target="charts/chart20.xml"/><Relationship Id="rId57" Type="http://schemas.openxmlformats.org/officeDocument/2006/relationships/chart" Target="charts/chart37.xml"/><Relationship Id="rId106" Type="http://schemas.openxmlformats.org/officeDocument/2006/relationships/chart" Target="charts/chart86.xml"/><Relationship Id="rId127" Type="http://schemas.openxmlformats.org/officeDocument/2006/relationships/chart" Target="charts/chart107.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charts/_rels/chart1.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1.xml"/><Relationship Id="rId1" Type="http://schemas.microsoft.com/office/2011/relationships/chartStyle" Target="style1.xml"/></Relationships>
</file>

<file path=word/charts/_rels/chart3.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2.xml"/></Relationships>
</file>

<file path=word/charts/_rels/chart4.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3.xml"/></Relationships>
</file>

<file path=word/charts/_rels/chart5.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xml"/></Relationships>
</file>

<file path=word/charts/_rels/chart6.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2.xml"/><Relationship Id="rId1" Type="http://schemas.microsoft.com/office/2011/relationships/chartStyle" Target="style2.xml"/></Relationships>
</file>

<file path=word/charts/_rels/chart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5.xml"/></Relationships>
</file>

<file path=word/charts/_rels/chart8.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6.xml"/></Relationships>
</file>

<file path=word/charts/_rels/chart9.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7.xml"/></Relationships>
</file>

<file path=word/charts/_rels/chart10.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3.xml"/><Relationship Id="rId1" Type="http://schemas.microsoft.com/office/2011/relationships/chartStyle" Target="style3.xml"/></Relationships>
</file>

<file path=word/charts/_rels/chart11.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8.xml"/></Relationships>
</file>

<file path=word/charts/_rels/chart12.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9.xml"/></Relationships>
</file>

<file path=word/charts/_rels/chart13.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0.xml"/></Relationships>
</file>

<file path=word/charts/_rels/chart14.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1.xml"/></Relationships>
</file>

<file path=word/charts/_rels/chart15.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2.xml"/></Relationships>
</file>

<file path=word/charts/_rels/chart16.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3.xml"/></Relationships>
</file>

<file path=word/charts/_rels/chart1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4.xml"/></Relationships>
</file>

<file path=word/charts/_rels/chart18.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5.xml"/></Relationships>
</file>

<file path=word/charts/_rels/chart19.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4.xml"/><Relationship Id="rId1" Type="http://schemas.microsoft.com/office/2011/relationships/chartStyle" Target="style4.xml"/></Relationships>
</file>

<file path=word/charts/_rels/chart20.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6.xml"/></Relationships>
</file>

<file path=word/charts/_rels/chart21.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7.xml"/></Relationships>
</file>

<file path=word/charts/_rels/chart22.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5.xml"/><Relationship Id="rId1" Type="http://schemas.microsoft.com/office/2011/relationships/chartStyle" Target="style5.xml"/></Relationships>
</file>

<file path=word/charts/_rels/chart23.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8.xml"/></Relationships>
</file>

<file path=word/charts/_rels/chart24.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6.xml"/><Relationship Id="rId1" Type="http://schemas.microsoft.com/office/2011/relationships/chartStyle" Target="style6.xml"/></Relationships>
</file>

<file path=word/charts/_rels/chart25.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9.xml"/></Relationships>
</file>

<file path=word/charts/_rels/chart26.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20.xml"/></Relationships>
</file>

<file path=word/charts/_rels/chart2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21.xml"/></Relationships>
</file>

<file path=word/charts/_rels/chart28.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22.xml"/></Relationships>
</file>

<file path=word/charts/_rels/chart29.xml.rels><?xml version="1.0" encoding="UTF-8" standalone="yes"?>
<Relationships xmlns="http://schemas.openxmlformats.org/package/2006/relationships"><Relationship Id="rId3" Type="http://schemas.openxmlformats.org/officeDocument/2006/relationships/themeOverride" Target="../theme/themeOverride23.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oleObject" Target="https://cityofcardiffcouncil.sharepoint.com/sites/crc/Team/Project/Ask%20Cardiff/Ask%20Cardiff%202024%20Tables%20Charts_V2.xlsx" TargetMode="External"/></Relationships>
</file>

<file path=word/charts/_rels/chart30.xml.rels><?xml version="1.0" encoding="UTF-8" standalone="yes"?>
<Relationships xmlns="http://schemas.openxmlformats.org/package/2006/relationships"><Relationship Id="rId3" Type="http://schemas.openxmlformats.org/officeDocument/2006/relationships/themeOverride" Target="../theme/themeOverride24.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oleObject" Target="https://cityofcardiffcouncil.sharepoint.com/sites/crc/Team/Project/Ask%20Cardiff/Ask%20Cardiff%202024%20Tables%20Charts_V2.xlsx" TargetMode="External"/></Relationships>
</file>

<file path=word/charts/_rels/chart31.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25.xml"/></Relationships>
</file>

<file path=word/charts/_rels/chart32.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26.xml"/></Relationships>
</file>

<file path=word/charts/_rels/chart33.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27.xml"/></Relationships>
</file>

<file path=word/charts/_rels/chart34.xml.rels><?xml version="1.0" encoding="UTF-8" standalone="yes"?>
<Relationships xmlns="http://schemas.openxmlformats.org/package/2006/relationships"><Relationship Id="rId3" Type="http://schemas.openxmlformats.org/officeDocument/2006/relationships/themeOverride" Target="../theme/themeOverride28.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oleObject" Target="https://cityofcardiffcouncil.sharepoint.com/sites/crc/Team/Project/Ask%20Cardiff/Ask%20Cardiff%202024%20Tables%20Charts_V2.xlsx" TargetMode="External"/></Relationships>
</file>

<file path=word/charts/_rels/chart35.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29.xml"/></Relationships>
</file>

<file path=word/charts/_rels/chart36.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30.xml"/></Relationships>
</file>

<file path=word/charts/_rels/chart37.xml.rels><?xml version="1.0" encoding="UTF-8" standalone="yes"?>
<Relationships xmlns="http://schemas.openxmlformats.org/package/2006/relationships"><Relationship Id="rId3" Type="http://schemas.openxmlformats.org/officeDocument/2006/relationships/themeOverride" Target="../theme/themeOverride31.xml"/><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oleObject" Target="https://cityofcardiffcouncil.sharepoint.com/sites/crc/Team/Project/Ask%20Cardiff/Ask%20Cardiff%202024%20Tables%20Charts_V2.xlsx" TargetMode="External"/></Relationships>
</file>

<file path=word/charts/_rels/chart38.xml.rels><?xml version="1.0" encoding="UTF-8" standalone="yes"?>
<Relationships xmlns="http://schemas.openxmlformats.org/package/2006/relationships"><Relationship Id="rId3" Type="http://schemas.openxmlformats.org/officeDocument/2006/relationships/themeOverride" Target="../theme/themeOverride32.xml"/><Relationship Id="rId2" Type="http://schemas.microsoft.com/office/2011/relationships/chartColorStyle" Target="colors11.xml"/><Relationship Id="rId1" Type="http://schemas.microsoft.com/office/2011/relationships/chartStyle" Target="style11.xml"/><Relationship Id="rId4" Type="http://schemas.openxmlformats.org/officeDocument/2006/relationships/oleObject" Target="https://cityofcardiffcouncil.sharepoint.com/sites/crc/Team/Project/Ask%20Cardiff/Ask%20Cardiff%202024%20Tables%20Charts_V2.xlsx" TargetMode="External"/></Relationships>
</file>

<file path=word/charts/_rels/chart39.xml.rels><?xml version="1.0" encoding="UTF-8" standalone="yes"?>
<Relationships xmlns="http://schemas.openxmlformats.org/package/2006/relationships"><Relationship Id="rId3" Type="http://schemas.openxmlformats.org/officeDocument/2006/relationships/themeOverride" Target="../theme/themeOverride33.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oleObject" Target="https://cityofcardiffcouncil.sharepoint.com/sites/crc/Team/Project/Ask%20Cardiff/Ask%20Cardiff%202024%20Tables%20Charts_V2.xlsx" TargetMode="External"/></Relationships>
</file>

<file path=word/charts/_rels/chart40.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34.xml"/></Relationships>
</file>

<file path=word/charts/_rels/chart41.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35.xml"/></Relationships>
</file>

<file path=word/charts/_rels/chart42.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36.xml"/></Relationships>
</file>

<file path=word/charts/_rels/chart43.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37.xml"/></Relationships>
</file>

<file path=word/charts/_rels/chart44.xml.rels><?xml version="1.0" encoding="UTF-8" standalone="yes"?>
<Relationships xmlns="http://schemas.openxmlformats.org/package/2006/relationships"><Relationship Id="rId3" Type="http://schemas.openxmlformats.org/officeDocument/2006/relationships/themeOverride" Target="../theme/themeOverride38.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oleObject" Target="https://cityofcardiffcouncil.sharepoint.com/sites/crc/Team/Project/Ask%20Cardiff/Ask%20Cardiff%202024%20Tables%20Charts_V2.xlsx" TargetMode="External"/></Relationships>
</file>

<file path=word/charts/_rels/chart45.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39.xml"/></Relationships>
</file>

<file path=word/charts/_rels/chart46.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0.xml"/></Relationships>
</file>

<file path=word/charts/_rels/chart4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1.xml"/></Relationships>
</file>

<file path=word/charts/_rels/chart48.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2.xml"/></Relationships>
</file>

<file path=word/charts/_rels/chart49.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3.xml"/></Relationships>
</file>

<file path=word/charts/_rels/chart50.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4.xml"/></Relationships>
</file>

<file path=word/charts/_rels/chart51.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5.xml"/></Relationships>
</file>

<file path=word/charts/_rels/chart52.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14.xml"/><Relationship Id="rId1" Type="http://schemas.microsoft.com/office/2011/relationships/chartStyle" Target="style14.xml"/></Relationships>
</file>

<file path=word/charts/_rels/chart53.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6.xml"/></Relationships>
</file>

<file path=word/charts/_rels/chart54.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7.xml"/></Relationships>
</file>

<file path=word/charts/_rels/chart55.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8.xml"/></Relationships>
</file>

<file path=word/charts/_rels/chart56.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15.xml"/><Relationship Id="rId1" Type="http://schemas.microsoft.com/office/2011/relationships/chartStyle" Target="style15.xml"/></Relationships>
</file>

<file path=word/charts/_rels/chart5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49.xml"/></Relationships>
</file>

<file path=word/charts/_rels/chart58.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50.xml"/></Relationships>
</file>

<file path=word/charts/_rels/chart59.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51.xml"/></Relationships>
</file>

<file path=word/charts/_rels/chart60.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52.xml"/></Relationships>
</file>

<file path=word/charts/_rels/chart61.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53.xml"/></Relationships>
</file>

<file path=word/charts/_rels/chart62.xml.rels><?xml version="1.0" encoding="UTF-8" standalone="yes"?>
<Relationships xmlns="http://schemas.openxmlformats.org/package/2006/relationships"><Relationship Id="rId3" Type="http://schemas.openxmlformats.org/officeDocument/2006/relationships/themeOverride" Target="../theme/themeOverride54.xml"/><Relationship Id="rId2" Type="http://schemas.microsoft.com/office/2011/relationships/chartColorStyle" Target="colors16.xml"/><Relationship Id="rId1" Type="http://schemas.microsoft.com/office/2011/relationships/chartStyle" Target="style16.xml"/><Relationship Id="rId4" Type="http://schemas.openxmlformats.org/officeDocument/2006/relationships/oleObject" Target="https://cityofcardiffcouncil.sharepoint.com/sites/crc/Team/Project/Ask%20Cardiff/Ask%20Cardiff%202024%20Tables%20Charts_V2.xlsx" TargetMode="External"/></Relationships>
</file>

<file path=word/charts/_rels/chart63.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55.xml"/></Relationships>
</file>

<file path=word/charts/_rels/chart64.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56.xml"/></Relationships>
</file>

<file path=word/charts/_rels/chart65.xml.rels><?xml version="1.0" encoding="UTF-8" standalone="yes"?>
<Relationships xmlns="http://schemas.openxmlformats.org/package/2006/relationships"><Relationship Id="rId3" Type="http://schemas.openxmlformats.org/officeDocument/2006/relationships/themeOverride" Target="../theme/themeOverride57.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oleObject" Target="https://cityofcardiffcouncil.sharepoint.com/sites/crc/Team/Project/Ask%20Cardiff/Ask%20Cardiff%202024%20Tables%20Charts_V2.xlsx" TargetMode="External"/></Relationships>
</file>

<file path=word/charts/_rels/chart66.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58.xml"/></Relationships>
</file>

<file path=word/charts/_rels/chart6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59.xml"/></Relationships>
</file>

<file path=word/charts/_rels/chart68.xml.rels><?xml version="1.0" encoding="UTF-8" standalone="yes"?>
<Relationships xmlns="http://schemas.openxmlformats.org/package/2006/relationships"><Relationship Id="rId3" Type="http://schemas.openxmlformats.org/officeDocument/2006/relationships/themeOverride" Target="../theme/themeOverride60.xml"/><Relationship Id="rId2" Type="http://schemas.microsoft.com/office/2011/relationships/chartColorStyle" Target="colors18.xml"/><Relationship Id="rId1" Type="http://schemas.microsoft.com/office/2011/relationships/chartStyle" Target="style18.xml"/><Relationship Id="rId4" Type="http://schemas.openxmlformats.org/officeDocument/2006/relationships/oleObject" Target="https://cityofcardiffcouncil.sharepoint.com/sites/crc/Team/Project/Ask%20Cardiff/Ask%20Cardiff%202024%20Tables%20Charts_V2.xlsx" TargetMode="External"/></Relationships>
</file>

<file path=word/charts/_rels/chart69.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61.xml"/></Relationships>
</file>

<file path=word/charts/_rels/chart70.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62.xml"/></Relationships>
</file>

<file path=word/charts/_rels/chart71.xml.rels><?xml version="1.0" encoding="UTF-8" standalone="yes"?>
<Relationships xmlns="http://schemas.openxmlformats.org/package/2006/relationships"><Relationship Id="rId3" Type="http://schemas.openxmlformats.org/officeDocument/2006/relationships/themeOverride" Target="../theme/themeOverride63.xml"/><Relationship Id="rId2" Type="http://schemas.microsoft.com/office/2011/relationships/chartColorStyle" Target="colors19.xml"/><Relationship Id="rId1" Type="http://schemas.microsoft.com/office/2011/relationships/chartStyle" Target="style19.xml"/><Relationship Id="rId4" Type="http://schemas.openxmlformats.org/officeDocument/2006/relationships/oleObject" Target="https://cityofcardiffcouncil.sharepoint.com/sites/crc/Team/Project/Ask%20Cardiff/Ask%20Cardiff%202024%20Tables%20Charts_V2.xlsx" TargetMode="External"/></Relationships>
</file>

<file path=word/charts/_rels/chart72.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64.xml"/></Relationships>
</file>

<file path=word/charts/_rels/chart73.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65.xml"/></Relationships>
</file>

<file path=word/charts/_rels/chart74.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20.xml"/><Relationship Id="rId1" Type="http://schemas.microsoft.com/office/2011/relationships/chartStyle" Target="style20.xml"/></Relationships>
</file>

<file path=word/charts/_rels/chart75.xml.rels><?xml version="1.0" encoding="UTF-8" standalone="yes"?>
<Relationships xmlns="http://schemas.openxmlformats.org/package/2006/relationships"><Relationship Id="rId3" Type="http://schemas.openxmlformats.org/officeDocument/2006/relationships/themeOverride" Target="../theme/themeOverride66.xml"/><Relationship Id="rId2" Type="http://schemas.microsoft.com/office/2011/relationships/chartColorStyle" Target="colors21.xml"/><Relationship Id="rId1" Type="http://schemas.microsoft.com/office/2011/relationships/chartStyle" Target="style21.xml"/><Relationship Id="rId4" Type="http://schemas.openxmlformats.org/officeDocument/2006/relationships/oleObject" Target="https://cityofcardiffcouncil.sharepoint.com/sites/crc/Team/Project/Ask%20Cardiff/Ask%20Cardiff%202024%20Tables%20Charts_V2.xlsx" TargetMode="External"/></Relationships>
</file>

<file path=word/charts/_rels/chart76.xml.rels><?xml version="1.0" encoding="UTF-8" standalone="yes"?>
<Relationships xmlns="http://schemas.openxmlformats.org/package/2006/relationships"><Relationship Id="rId3" Type="http://schemas.openxmlformats.org/officeDocument/2006/relationships/themeOverride" Target="../theme/themeOverride67.xml"/><Relationship Id="rId2" Type="http://schemas.microsoft.com/office/2011/relationships/chartColorStyle" Target="colors22.xml"/><Relationship Id="rId1" Type="http://schemas.microsoft.com/office/2011/relationships/chartStyle" Target="style22.xml"/><Relationship Id="rId4" Type="http://schemas.openxmlformats.org/officeDocument/2006/relationships/oleObject" Target="https://cityofcardiffcouncil.sharepoint.com/sites/crc/Team/Project/Ask%20Cardiff/Ask%20Cardiff%202024%20Tables%20Charts_V2.xlsx" TargetMode="External"/></Relationships>
</file>

<file path=word/charts/_rels/chart7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68.xml"/></Relationships>
</file>

<file path=word/charts/_rels/chart78.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69.xml"/></Relationships>
</file>

<file path=word/charts/_rels/chart79.xml.rels><?xml version="1.0" encoding="UTF-8" standalone="yes"?>
<Relationships xmlns="http://schemas.openxmlformats.org/package/2006/relationships"><Relationship Id="rId3" Type="http://schemas.openxmlformats.org/officeDocument/2006/relationships/themeOverride" Target="../theme/themeOverride70.xml"/><Relationship Id="rId2" Type="http://schemas.microsoft.com/office/2011/relationships/chartColorStyle" Target="colors23.xml"/><Relationship Id="rId1" Type="http://schemas.microsoft.com/office/2011/relationships/chartStyle" Target="style23.xml"/><Relationship Id="rId4" Type="http://schemas.openxmlformats.org/officeDocument/2006/relationships/oleObject" Target="https://cityofcardiffcouncil.sharepoint.com/sites/crc/Team/Project/Ask%20Cardiff/Ask%20Cardiff%202024%20Tables%20Charts_V2.xlsx" TargetMode="External"/></Relationships>
</file>

<file path=word/charts/_rels/chart80.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71.xml"/></Relationships>
</file>

<file path=word/charts/_rels/chart81.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72.xml"/></Relationships>
</file>

<file path=word/charts/_rels/chart82.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73.xml"/></Relationships>
</file>

<file path=word/charts/_rels/chart83.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74.xml"/></Relationships>
</file>

<file path=word/charts/_rels/chart84.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75.xml"/></Relationships>
</file>

<file path=word/charts/_rels/chart85.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76.xml"/></Relationships>
</file>

<file path=word/charts/_rels/chart86.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77.xml"/></Relationships>
</file>

<file path=word/charts/_rels/chart8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78.xml"/></Relationships>
</file>

<file path=word/charts/_rels/chart88.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79.xml"/></Relationships>
</file>

<file path=word/charts/_rels/chart89.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80.xml"/></Relationships>
</file>

<file path=word/charts/_rels/chart90.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81.xml"/></Relationships>
</file>

<file path=word/charts/_rels/chart91.xml.rels><?xml version="1.0" encoding="UTF-8" standalone="yes"?>
<Relationships xmlns="http://schemas.openxmlformats.org/package/2006/relationships"><Relationship Id="rId3" Type="http://schemas.openxmlformats.org/officeDocument/2006/relationships/themeOverride" Target="../theme/themeOverride82.xml"/><Relationship Id="rId2" Type="http://schemas.microsoft.com/office/2011/relationships/chartColorStyle" Target="colors24.xml"/><Relationship Id="rId1" Type="http://schemas.microsoft.com/office/2011/relationships/chartStyle" Target="style24.xml"/><Relationship Id="rId4" Type="http://schemas.openxmlformats.org/officeDocument/2006/relationships/oleObject" Target="https://cityofcardiffcouncil.sharepoint.com/sites/crc/Team/Project/Ask%20Cardiff/Ask%20Cardiff%202024%20Tables%20Charts_V2.xlsx" TargetMode="External"/></Relationships>
</file>

<file path=word/charts/_rels/chart92.xml.rels><?xml version="1.0" encoding="UTF-8" standalone="yes"?>
<Relationships xmlns="http://schemas.openxmlformats.org/package/2006/relationships"><Relationship Id="rId3" Type="http://schemas.openxmlformats.org/officeDocument/2006/relationships/themeOverride" Target="../theme/themeOverride83.xml"/><Relationship Id="rId2" Type="http://schemas.microsoft.com/office/2011/relationships/chartColorStyle" Target="colors25.xml"/><Relationship Id="rId1" Type="http://schemas.microsoft.com/office/2011/relationships/chartStyle" Target="style25.xml"/><Relationship Id="rId4" Type="http://schemas.openxmlformats.org/officeDocument/2006/relationships/oleObject" Target="https://cityofcardiffcouncil.sharepoint.com/sites/crc/Team/Project/Ask%20Cardiff/Ask%20Cardiff%202024%20Tables%20Charts_V2.xlsx" TargetMode="External"/></Relationships>
</file>

<file path=word/charts/_rels/chart93.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84.xml"/></Relationships>
</file>

<file path=word/charts/_rels/chart94.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85.xml"/></Relationships>
</file>

<file path=word/charts/_rels/chart95.xml.rels><?xml version="1.0" encoding="UTF-8" standalone="yes"?>
<Relationships xmlns="http://schemas.openxmlformats.org/package/2006/relationships"><Relationship Id="rId3" Type="http://schemas.openxmlformats.org/officeDocument/2006/relationships/themeOverride" Target="../theme/themeOverride86.xml"/><Relationship Id="rId2" Type="http://schemas.microsoft.com/office/2011/relationships/chartColorStyle" Target="colors26.xml"/><Relationship Id="rId1" Type="http://schemas.microsoft.com/office/2011/relationships/chartStyle" Target="style26.xml"/><Relationship Id="rId4" Type="http://schemas.openxmlformats.org/officeDocument/2006/relationships/oleObject" Target="https://cityofcardiffcouncil.sharepoint.com/sites/crc/Team/Project/Ask%20Cardiff/Ask%20Cardiff%202024%20Tables%20Charts_V2.xlsx" TargetMode="External"/></Relationships>
</file>

<file path=word/charts/_rels/chart96.xml.rels><?xml version="1.0" encoding="UTF-8" standalone="yes"?>
<Relationships xmlns="http://schemas.openxmlformats.org/package/2006/relationships"><Relationship Id="rId3" Type="http://schemas.openxmlformats.org/officeDocument/2006/relationships/themeOverride" Target="../theme/themeOverride87.xml"/><Relationship Id="rId2" Type="http://schemas.microsoft.com/office/2011/relationships/chartColorStyle" Target="colors27.xml"/><Relationship Id="rId1" Type="http://schemas.microsoft.com/office/2011/relationships/chartStyle" Target="style27.xml"/><Relationship Id="rId4" Type="http://schemas.openxmlformats.org/officeDocument/2006/relationships/oleObject" Target="https://cityofcardiffcouncil.sharepoint.com/sites/crc/Team/Project/Ask%20Cardiff/Ask%20Cardiff%202024%20Tables%20Charts_V2.xlsx" TargetMode="External"/></Relationships>
</file>

<file path=word/charts/_rels/chart9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88.xml"/></Relationships>
</file>

<file path=word/charts/_rels/chart98.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28.xml"/><Relationship Id="rId1" Type="http://schemas.microsoft.com/office/2011/relationships/chartStyle" Target="style28.xml"/></Relationships>
</file>

<file path=word/charts/_rels/chart99.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89.xml"/></Relationships>
</file>

<file path=word/charts/_rels/chart100.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90.xml"/></Relationships>
</file>

<file path=word/charts/_rels/chart101.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91.xml"/></Relationships>
</file>

<file path=word/charts/_rels/chart102.xml.rels><?xml version="1.0" encoding="UTF-8" standalone="yes"?>
<Relationships xmlns="http://schemas.openxmlformats.org/package/2006/relationships"><Relationship Id="rId3" Type="http://schemas.openxmlformats.org/officeDocument/2006/relationships/themeOverride" Target="../theme/themeOverride92.xml"/><Relationship Id="rId2" Type="http://schemas.microsoft.com/office/2011/relationships/chartColorStyle" Target="colors29.xml"/><Relationship Id="rId1" Type="http://schemas.microsoft.com/office/2011/relationships/chartStyle" Target="style29.xml"/><Relationship Id="rId4" Type="http://schemas.openxmlformats.org/officeDocument/2006/relationships/oleObject" Target="https://cityofcardiffcouncil.sharepoint.com/sites/crc/Team/Project/Ask%20Cardiff/Ask%20Cardiff%202024%20Tables%20Charts_V2.xlsx" TargetMode="External"/></Relationships>
</file>

<file path=word/charts/_rels/chart103.xml.rels><?xml version="1.0" encoding="UTF-8" standalone="yes"?>
<Relationships xmlns="http://schemas.openxmlformats.org/package/2006/relationships"><Relationship Id="rId3" Type="http://schemas.openxmlformats.org/officeDocument/2006/relationships/themeOverride" Target="../theme/themeOverride93.xml"/><Relationship Id="rId2" Type="http://schemas.microsoft.com/office/2011/relationships/chartColorStyle" Target="colors30.xml"/><Relationship Id="rId1" Type="http://schemas.microsoft.com/office/2011/relationships/chartStyle" Target="style30.xml"/><Relationship Id="rId4" Type="http://schemas.openxmlformats.org/officeDocument/2006/relationships/oleObject" Target="https://cityofcardiffcouncil.sharepoint.com/sites/crc/Team/Project/Ask%20Cardiff/Ask%20Cardiff%202024%20Tables%20Charts_V2.xlsx" TargetMode="External"/></Relationships>
</file>

<file path=word/charts/_rels/chart104.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94.xml"/></Relationships>
</file>

<file path=word/charts/_rels/chart105.xml.rels><?xml version="1.0" encoding="UTF-8" standalone="yes"?>
<Relationships xmlns="http://schemas.openxmlformats.org/package/2006/relationships"><Relationship Id="rId3" Type="http://schemas.openxmlformats.org/officeDocument/2006/relationships/themeOverride" Target="../theme/themeOverride95.xml"/><Relationship Id="rId2" Type="http://schemas.microsoft.com/office/2011/relationships/chartColorStyle" Target="colors31.xml"/><Relationship Id="rId1" Type="http://schemas.microsoft.com/office/2011/relationships/chartStyle" Target="style31.xml"/><Relationship Id="rId4" Type="http://schemas.openxmlformats.org/officeDocument/2006/relationships/oleObject" Target="https://cityofcardiffcouncil.sharepoint.com/sites/crc/Team/Project/Ask%20Cardiff/Ask%20Cardiff%202024%20Tables%20Charts_V2.xlsx" TargetMode="External"/></Relationships>
</file>

<file path=word/charts/_rels/chart106.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96.xml"/></Relationships>
</file>

<file path=word/charts/_rels/chart10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97.xml"/></Relationships>
</file>

<file path=word/charts/_rels/chart108.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98.xml"/></Relationships>
</file>

<file path=word/charts/_rels/chart109.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99.xml"/></Relationships>
</file>

<file path=word/charts/_rels/chart110.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00.xml"/></Relationships>
</file>

<file path=word/charts/_rels/chart111.xml.rels><?xml version="1.0" encoding="UTF-8" standalone="yes"?>
<Relationships xmlns="http://schemas.openxmlformats.org/package/2006/relationships"><Relationship Id="rId3" Type="http://schemas.openxmlformats.org/officeDocument/2006/relationships/themeOverride" Target="../theme/themeOverride101.xml"/><Relationship Id="rId2" Type="http://schemas.microsoft.com/office/2011/relationships/chartColorStyle" Target="colors32.xml"/><Relationship Id="rId1" Type="http://schemas.microsoft.com/office/2011/relationships/chartStyle" Target="style32.xml"/><Relationship Id="rId4" Type="http://schemas.openxmlformats.org/officeDocument/2006/relationships/oleObject" Target="https://cityofcardiffcouncil.sharepoint.com/sites/crc/Team/Project/Ask%20Cardiff/Ask%20Cardiff%202024%20Tables%20Charts_V2.xlsx" TargetMode="External"/></Relationships>
</file>

<file path=word/charts/_rels/chart112.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02.xml"/></Relationships>
</file>

<file path=word/charts/_rels/chart113.xml.rels><?xml version="1.0" encoding="UTF-8" standalone="yes"?>
<Relationships xmlns="http://schemas.openxmlformats.org/package/2006/relationships"><Relationship Id="rId3" Type="http://schemas.openxmlformats.org/officeDocument/2006/relationships/themeOverride" Target="../theme/themeOverride103.xml"/><Relationship Id="rId2" Type="http://schemas.microsoft.com/office/2011/relationships/chartColorStyle" Target="colors33.xml"/><Relationship Id="rId1" Type="http://schemas.microsoft.com/office/2011/relationships/chartStyle" Target="style33.xml"/><Relationship Id="rId4" Type="http://schemas.openxmlformats.org/officeDocument/2006/relationships/oleObject" Target="https://cityofcardiffcouncil.sharepoint.com/sites/crc/Team/Project/Ask%20Cardiff/Ask%20Cardiff%202024%20Tables%20Charts_V2.xlsx" TargetMode="External"/></Relationships>
</file>

<file path=word/charts/_rels/chart114.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04.xml"/></Relationships>
</file>

<file path=word/charts/_rels/chart115.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05.xml"/></Relationships>
</file>

<file path=word/charts/_rels/chart116.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06.xml"/></Relationships>
</file>

<file path=word/charts/_rels/chart11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07.xml"/></Relationships>
</file>

<file path=word/charts/_rels/chart118.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08.xml"/></Relationships>
</file>

<file path=word/charts/_rels/chart119.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09.xml"/></Relationships>
</file>

<file path=word/charts/_rels/chart120.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10.xml"/></Relationships>
</file>

<file path=word/charts/_rels/chart121.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11.xml"/></Relationships>
</file>

<file path=word/charts/_rels/chart122.xml.rels><?xml version="1.0" encoding="UTF-8" standalone="yes"?>
<Relationships xmlns="http://schemas.openxmlformats.org/package/2006/relationships"><Relationship Id="rId3" Type="http://schemas.openxmlformats.org/officeDocument/2006/relationships/themeOverride" Target="../theme/themeOverride112.xml"/><Relationship Id="rId2" Type="http://schemas.microsoft.com/office/2011/relationships/chartColorStyle" Target="colors34.xml"/><Relationship Id="rId1" Type="http://schemas.microsoft.com/office/2011/relationships/chartStyle" Target="style34.xml"/><Relationship Id="rId4" Type="http://schemas.openxmlformats.org/officeDocument/2006/relationships/oleObject" Target="https://cityofcardiffcouncil.sharepoint.com/sites/crc/Team/Project/Ask%20Cardiff/Ask%20Cardiff%202024%20Tables%20Charts_V2.xlsx" TargetMode="External"/></Relationships>
</file>

<file path=word/charts/_rels/chart123.xml.rels><?xml version="1.0" encoding="UTF-8" standalone="yes"?>
<Relationships xmlns="http://schemas.openxmlformats.org/package/2006/relationships"><Relationship Id="rId3" Type="http://schemas.openxmlformats.org/officeDocument/2006/relationships/themeOverride" Target="../theme/themeOverride113.xml"/><Relationship Id="rId2" Type="http://schemas.microsoft.com/office/2011/relationships/chartColorStyle" Target="colors35.xml"/><Relationship Id="rId1" Type="http://schemas.microsoft.com/office/2011/relationships/chartStyle" Target="style35.xml"/><Relationship Id="rId4" Type="http://schemas.openxmlformats.org/officeDocument/2006/relationships/oleObject" Target="https://cityofcardiffcouncil.sharepoint.com/sites/crc/Team/Project/Ask%20Cardiff/Ask%20Cardiff%202024%20Tables%20Charts_V2.xlsx" TargetMode="External"/></Relationships>
</file>

<file path=word/charts/_rels/chart124.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14.xml"/></Relationships>
</file>

<file path=word/charts/_rels/chart125.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15.xml"/></Relationships>
</file>

<file path=word/charts/_rels/chart126.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16.xml"/></Relationships>
</file>

<file path=word/charts/_rels/chart127.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17.xml"/></Relationships>
</file>

<file path=word/charts/_rels/chart128.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18.xml"/></Relationships>
</file>

<file path=word/charts/_rels/chart129.xml.rels><?xml version="1.0" encoding="UTF-8" standalone="yes"?>
<Relationships xmlns="http://schemas.openxmlformats.org/package/2006/relationships"><Relationship Id="rId2" Type="http://schemas.openxmlformats.org/officeDocument/2006/relationships/oleObject" Target="https://cityofcardiffcouncil.sharepoint.com/sites/crc/Team/Project/Ask%20Cardiff/Ask%20Cardiff%202024%20Tables%20Charts_V2.xlsx" TargetMode="External"/><Relationship Id="rId1" Type="http://schemas.openxmlformats.org/officeDocument/2006/relationships/themeOverride" Target="../theme/themeOverride119.xml"/></Relationships>
</file>

<file path=word/charts/_rels/chart130.xml.rels><?xml version="1.0" encoding="UTF-8" standalone="yes"?>
<Relationships xmlns="http://schemas.openxmlformats.org/package/2006/relationships"><Relationship Id="rId3" Type="http://schemas.openxmlformats.org/officeDocument/2006/relationships/oleObject" Target="https://cityofcardiffcouncil.sharepoint.com/sites/crc/Team/Project/Ask%20Cardiff/Ask%20Cardiff%202024%20Tables%20Charts_V2.xlsx" TargetMode="External"/><Relationship Id="rId2" Type="http://schemas.microsoft.com/office/2011/relationships/chartColorStyle" Target="colors36.xml"/><Relationship Id="rId1" Type="http://schemas.microsoft.com/office/2011/relationships/chartStyle" Target="style36.xml"/></Relationships>
</file>

<file path=word/charts/_rels/chart131.xml.rels><?xml version="1.0" encoding="UTF-8" standalone="yes"?>
<Relationships xmlns="http://schemas.openxmlformats.org/package/2006/relationships"><Relationship Id="rId3" Type="http://schemas.openxmlformats.org/officeDocument/2006/relationships/themeOverride" Target="../theme/themeOverride120.xml"/><Relationship Id="rId2" Type="http://schemas.microsoft.com/office/2011/relationships/chartColorStyle" Target="colors37.xml"/><Relationship Id="rId1" Type="http://schemas.microsoft.com/office/2011/relationships/chartStyle" Target="style37.xml"/><Relationship Id="rId4" Type="http://schemas.openxmlformats.org/officeDocument/2006/relationships/oleObject" Target="https://cityofcardiffcouncil.sharepoint.com/sites/crc/Team/Project/Ask%20Cardiff/Ask%20Cardiff%202024%20Tables%20Charts_V2.xlsx" TargetMode="External"/></Relationships>
</file>

<file path=word/charts/_rels/chart132.xml.rels><?xml version="1.0" encoding="UTF-8" standalone="yes"?>
<Relationships xmlns="http://schemas.openxmlformats.org/package/2006/relationships"><Relationship Id="rId3" Type="http://schemas.openxmlformats.org/officeDocument/2006/relationships/themeOverride" Target="../theme/themeOverride121.xml"/><Relationship Id="rId2" Type="http://schemas.microsoft.com/office/2011/relationships/chartColorStyle" Target="colors38.xml"/><Relationship Id="rId1" Type="http://schemas.microsoft.com/office/2011/relationships/chartStyle" Target="style38.xml"/><Relationship Id="rId4" Type="http://schemas.openxmlformats.org/officeDocument/2006/relationships/oleObject" Target="https://cityofcardiffcouncil.sharepoint.com/sites/crc/Team/Project/Ask%20Cardiff/Ask%20Cardiff%202024%20Tables%20Charts_V2.xlsx" TargetMode="External"/></Relationships>
</file>

<file path=word/charts/_rels/chart133.xml.rels><?xml version="1.0" encoding="UTF-8" standalone="yes"?>
<Relationships xmlns="http://schemas.openxmlformats.org/package/2006/relationships"><Relationship Id="rId3" Type="http://schemas.openxmlformats.org/officeDocument/2006/relationships/themeOverride" Target="../theme/themeOverride122.xml"/><Relationship Id="rId2" Type="http://schemas.microsoft.com/office/2011/relationships/chartColorStyle" Target="colors39.xml"/><Relationship Id="rId1" Type="http://schemas.microsoft.com/office/2011/relationships/chartStyle" Target="style39.xml"/><Relationship Id="rId4" Type="http://schemas.openxmlformats.org/officeDocument/2006/relationships/oleObject" Target="https://cityofcardiffcouncil.sharepoint.com/sites/crc/Team/Project/Ask%20Cardiff/Ask%20Cardiff%202024%20Tables%20Charts_V2.xlsx" TargetMode="External"/></Relationships>
</file>

<file path=word/charts/_rels/chart134.xml.rels><?xml version="1.0" encoding="UTF-8" standalone="yes"?>
<Relationships xmlns="http://schemas.openxmlformats.org/package/2006/relationships"><Relationship Id="rId3" Type="http://schemas.openxmlformats.org/officeDocument/2006/relationships/themeOverride" Target="../theme/themeOverride123.xml"/><Relationship Id="rId2" Type="http://schemas.microsoft.com/office/2011/relationships/chartColorStyle" Target="colors40.xml"/><Relationship Id="rId1" Type="http://schemas.microsoft.com/office/2011/relationships/chartStyle" Target="style40.xml"/><Relationship Id="rId4" Type="http://schemas.openxmlformats.org/officeDocument/2006/relationships/oleObject" Target="https://cityofcardiffcouncil.sharepoint.com/sites/crc/Team/Project/Ask%20Cardiff/Ask%20Cardiff%202024%20Tables%20Charts_V2.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'Public Services'!$B$3</c:f>
          <c:strCache>
            <c:ptCount val="1"/>
            <c:pt idx="0">
              <c:v>Overall, how satisfied or dissatisfied are you with Cardiff as a place to live? (Base: 2498)</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'Public Services'!$B$5</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Services'!$D$5</c:f>
              <c:numCache>
                <c:formatCode>0.0</c:formatCode>
                <c:ptCount val="1"/>
                <c:pt idx="0">
                  <c:v>24.499599679743795</c:v>
                </c:pt>
              </c:numCache>
            </c:numRef>
          </c:val>
          <c:extLst>
            <c:ext xmlns:c16="http://schemas.microsoft.com/office/drawing/2014/chart" uri="{C3380CC4-5D6E-409C-BE32-E72D297353CC}">
              <c16:uniqueId val="{00000000-EB0A-4CAE-B673-23DB0B25F6D4}"/>
            </c:ext>
          </c:extLst>
        </c:ser>
        <c:ser>
          <c:idx val="1"/>
          <c:order val="1"/>
          <c:tx>
            <c:strRef>
              <c:f>'Public Services'!$B$6</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Services'!$D$6</c:f>
              <c:numCache>
                <c:formatCode>0.0</c:formatCode>
                <c:ptCount val="1"/>
                <c:pt idx="0">
                  <c:v>46.277021617293833</c:v>
                </c:pt>
              </c:numCache>
            </c:numRef>
          </c:val>
          <c:extLst>
            <c:ext xmlns:c16="http://schemas.microsoft.com/office/drawing/2014/chart" uri="{C3380CC4-5D6E-409C-BE32-E72D297353CC}">
              <c16:uniqueId val="{00000001-EB0A-4CAE-B673-23DB0B25F6D4}"/>
            </c:ext>
          </c:extLst>
        </c:ser>
        <c:ser>
          <c:idx val="2"/>
          <c:order val="2"/>
          <c:tx>
            <c:strRef>
              <c:f>'Public Services'!$B$7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Services'!$D$7</c:f>
              <c:numCache>
                <c:formatCode>0.0</c:formatCode>
                <c:ptCount val="1"/>
                <c:pt idx="0">
                  <c:v>9.8078462770216177</c:v>
                </c:pt>
              </c:numCache>
            </c:numRef>
          </c:val>
          <c:extLst>
            <c:ext xmlns:c16="http://schemas.microsoft.com/office/drawing/2014/chart" uri="{C3380CC4-5D6E-409C-BE32-E72D297353CC}">
              <c16:uniqueId val="{00000002-EB0A-4CAE-B673-23DB0B25F6D4}"/>
            </c:ext>
          </c:extLst>
        </c:ser>
        <c:ser>
          <c:idx val="3"/>
          <c:order val="3"/>
          <c:tx>
            <c:strRef>
              <c:f>'Public Services'!$B$8</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Services'!$D$8</c:f>
              <c:numCache>
                <c:formatCode>0.0</c:formatCode>
                <c:ptCount val="1"/>
                <c:pt idx="0">
                  <c:v>13.370696557245795</c:v>
                </c:pt>
              </c:numCache>
            </c:numRef>
          </c:val>
          <c:extLst>
            <c:ext xmlns:c16="http://schemas.microsoft.com/office/drawing/2014/chart" uri="{C3380CC4-5D6E-409C-BE32-E72D297353CC}">
              <c16:uniqueId val="{00000003-EB0A-4CAE-B673-23DB0B25F6D4}"/>
            </c:ext>
          </c:extLst>
        </c:ser>
        <c:ser>
          <c:idx val="4"/>
          <c:order val="4"/>
          <c:tx>
            <c:strRef>
              <c:f>'Public Services'!$B$9</c:f>
              <c:strCache>
                <c:ptCount val="1"/>
                <c:pt idx="0">
                  <c:v>Very dissatisfied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Services'!$D$9</c:f>
              <c:numCache>
                <c:formatCode>0.0</c:formatCode>
                <c:ptCount val="1"/>
                <c:pt idx="0">
                  <c:v>6.0448358686949559</c:v>
                </c:pt>
              </c:numCache>
            </c:numRef>
          </c:val>
          <c:extLst>
            <c:ext xmlns:c16="http://schemas.microsoft.com/office/drawing/2014/chart" uri="{C3380CC4-5D6E-409C-BE32-E72D297353CC}">
              <c16:uniqueId val="{00000004-EB0A-4CAE-B673-23DB0B25F6D4}"/>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200" b="1"/>
              <a:t>Overall how satisfied or dissatisfied are you with Cardiff as a place to live?</a:t>
            </a:r>
          </a:p>
        </c:rich>
      </c:tx>
      <c:overlay val="0"/>
      <c:spPr>
        <a:noFill/>
        <a:ln>
          <a:noFill/>
          <a:round/>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'Pub Services_Trends'!$C$3</c:f>
              <c:strCache>
                <c:ptCount val="1"/>
                <c:pt idx="0">
                  <c:v>Satisfied</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accent1">
                        <a:lumMod val="7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'Pub Services_Trends'!$B$10:$B$14</c:f>
              <c:numCache>
                <c:formatCode>General</c:formatCode>
                <c:ptCount val="5"/>
                <c:pt idx="0">
                  <c:v>2020</c:v>
                </c:pt>
                <c:pt idx="1">
                  <c:v>2021</c:v>
                </c:pt>
                <c:pt idx="2">
                  <c:v>2022</c:v>
                </c:pt>
                <c:pt idx="3">
                  <c:v>2023</c:v>
                </c:pt>
                <c:pt idx="4">
                  <c:v>2024</c:v>
                </c:pt>
              </c:numCache>
            </c:numRef>
          </c:cat>
          <c:val>
            <c:numRef>
              <c:f>'Pub Services_Trends'!$C$10:$C$14</c:f>
              <c:numCache>
                <c:formatCode>0.0</c:formatCode>
                <c:ptCount val="5"/>
                <c:pt idx="0" formatCode="General">
                  <c:v>86.1</c:v>
                </c:pt>
                <c:pt idx="1">
                  <c:v>71.900000000000006</c:v>
                </c:pt>
                <c:pt idx="2">
                  <c:v>72</c:v>
                </c:pt>
                <c:pt idx="3">
                  <c:v>70.373921380632794</c:v>
                </c:pt>
                <c:pt idx="4">
                  <c:v>70.8</c:v>
                </c:pt>
              </c:numCache>
            </c:numRef>
          </c:val>
          <c:smooth val="0"/>
          <c:extLst>
            <c:ext xmlns:c16="http://schemas.microsoft.com/office/drawing/2014/chart" uri="{C3380CC4-5D6E-409C-BE32-E72D297353CC}">
              <c16:uniqueId val="{00000000-374F-48D9-BBB3-5E821AE36C5C}"/>
            </c:ext>
          </c:extLst>
        </c:ser>
        <c:dLbls>
          <c:showLegendKey val="0"/>
          <c:showVal val="0"/>
          <c:showCatName val="0"/>
          <c:showSerName val="0"/>
          <c:showPercent val="0"/>
          <c:showBubbleSize val="0"/>
        </c:dLbls>
        <c:marker val="1"/>
        <c:smooth val="0"/>
        <c:axId val="588416552"/>
        <c:axId val="588417536"/>
      </c:lineChart>
      <c:catAx>
        <c:axId val="5884165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588417536"/>
        <c:crosses val="autoZero"/>
        <c:auto val="1"/>
        <c:lblAlgn val="ctr"/>
        <c:lblOffset val="100"/>
        <c:noMultiLvlLbl val="0"/>
      </c:catAx>
      <c:valAx>
        <c:axId val="588417536"/>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a:t>
                </a:r>
              </a:p>
            </c:rich>
          </c:tx>
          <c:overlay val="0"/>
          <c:spPr>
            <a:noFill/>
            <a:ln>
              <a:noFill/>
            </a:ln>
            <a:effectLst/>
          </c:spPr>
          <c:txPr>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8416552"/>
        <c:crosses val="autoZero"/>
        <c:crossBetween val="between"/>
        <c:majorUnit val="20"/>
      </c:valAx>
      <c:spPr>
        <a:noFill/>
        <a:ln>
          <a:noFill/>
        </a:ln>
        <a:effectLst/>
      </c:spPr>
    </c:plotArea>
    <c:plotVisOnly val="1"/>
    <c:dispBlanksAs val="gap"/>
    <c:showDLblsOverMax val="0"/>
  </c:chart>
  <c:spPr>
    <a:solidFill>
      <a:schemeClr val="bg1"/>
    </a:solidFill>
    <a:ln w="9525" cap="flat" cmpd="sng" algn="ctr">
      <a:solidFill>
        <a:schemeClr val="bg1">
          <a:lumMod val="50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'Pub Services_Demog'!$B$2</c:f>
          <c:strCache>
            <c:ptCount val="1"/>
            <c:pt idx="0">
              <c:v>Overall, how satisfied or dissatisfied are you with Cardiff as a place to live?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'Pub Services_Demog'!$B$15</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Services_Demog'!$C$14:$M$14</c:f>
              <c:strCache>
                <c:ptCount val="11"/>
                <c:pt idx="0">
                  <c:v>Identify as disabled (Base: 313)</c:v>
                </c:pt>
                <c:pt idx="1">
                  <c:v>Southern Arc (Base: 670)</c:v>
                </c:pt>
                <c:pt idx="2">
                  <c:v>Male (Base: 867)</c:v>
                </c:pt>
                <c:pt idx="3">
                  <c:v>All respondents (Base: 2498)</c:v>
                </c:pt>
                <c:pt idx="4">
                  <c:v>55+ (Base: 965)</c:v>
                </c:pt>
                <c:pt idx="5">
                  <c:v>Welsh speaker (Base: 173)</c:v>
                </c:pt>
                <c:pt idx="6">
                  <c:v>Children in household (Base: 431)</c:v>
                </c:pt>
                <c:pt idx="7">
                  <c:v>Female (Base: 989)</c:v>
                </c:pt>
                <c:pt idx="8">
                  <c:v>LGBTQ+ (Base: 220)</c:v>
                </c:pt>
                <c:pt idx="9">
                  <c:v>Under 35 (Base: 301)</c:v>
                </c:pt>
                <c:pt idx="10">
                  <c:v>Ethnically Diverse (Base: 432)</c:v>
                </c:pt>
              </c:strCache>
            </c:strRef>
          </c:cat>
          <c:val>
            <c:numRef>
              <c:f>'Pub Services_Demog'!$C$15:$M$15</c:f>
              <c:numCache>
                <c:formatCode>0.0</c:formatCode>
                <c:ptCount val="11"/>
                <c:pt idx="0">
                  <c:v>27.795527156549522</c:v>
                </c:pt>
                <c:pt idx="1">
                  <c:v>25.970149253731346</c:v>
                </c:pt>
                <c:pt idx="2">
                  <c:v>24.336793540945788</c:v>
                </c:pt>
                <c:pt idx="3">
                  <c:v>24.499599679743795</c:v>
                </c:pt>
                <c:pt idx="4">
                  <c:v>25.077720207253883</c:v>
                </c:pt>
                <c:pt idx="5">
                  <c:v>28.323699421965319</c:v>
                </c:pt>
                <c:pt idx="6">
                  <c:v>25.522041763341068</c:v>
                </c:pt>
                <c:pt idx="7">
                  <c:v>25.379170879676437</c:v>
                </c:pt>
                <c:pt idx="8">
                  <c:v>25.454545454545453</c:v>
                </c:pt>
                <c:pt idx="9">
                  <c:v>26.578073089701</c:v>
                </c:pt>
                <c:pt idx="10">
                  <c:v>35.879629629629626</c:v>
                </c:pt>
              </c:numCache>
            </c:numRef>
          </c:val>
          <c:extLst>
            <c:ext xmlns:c16="http://schemas.microsoft.com/office/drawing/2014/chart" uri="{C3380CC4-5D6E-409C-BE32-E72D297353CC}">
              <c16:uniqueId val="{00000000-EEFC-4F64-B7A4-F389A83BADEF}"/>
            </c:ext>
          </c:extLst>
        </c:ser>
        <c:ser>
          <c:idx val="1"/>
          <c:order val="1"/>
          <c:tx>
            <c:strRef>
              <c:f>'Pub Services_Demog'!$B$16</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Services_Demog'!$C$14:$M$14</c:f>
              <c:strCache>
                <c:ptCount val="11"/>
                <c:pt idx="0">
                  <c:v>Identify as disabled (Base: 313)</c:v>
                </c:pt>
                <c:pt idx="1">
                  <c:v>Southern Arc (Base: 670)</c:v>
                </c:pt>
                <c:pt idx="2">
                  <c:v>Male (Base: 867)</c:v>
                </c:pt>
                <c:pt idx="3">
                  <c:v>All respondents (Base: 2498)</c:v>
                </c:pt>
                <c:pt idx="4">
                  <c:v>55+ (Base: 965)</c:v>
                </c:pt>
                <c:pt idx="5">
                  <c:v>Welsh speaker (Base: 173)</c:v>
                </c:pt>
                <c:pt idx="6">
                  <c:v>Children in household (Base: 431)</c:v>
                </c:pt>
                <c:pt idx="7">
                  <c:v>Female (Base: 989)</c:v>
                </c:pt>
                <c:pt idx="8">
                  <c:v>LGBTQ+ (Base: 220)</c:v>
                </c:pt>
                <c:pt idx="9">
                  <c:v>Under 35 (Base: 301)</c:v>
                </c:pt>
                <c:pt idx="10">
                  <c:v>Ethnically Diverse (Base: 432)</c:v>
                </c:pt>
              </c:strCache>
            </c:strRef>
          </c:cat>
          <c:val>
            <c:numRef>
              <c:f>'Pub Services_Demog'!$C$16:$M$16</c:f>
              <c:numCache>
                <c:formatCode>0.0</c:formatCode>
                <c:ptCount val="11"/>
                <c:pt idx="0">
                  <c:v>39.29712460063898</c:v>
                </c:pt>
                <c:pt idx="1">
                  <c:v>43.283582089552233</c:v>
                </c:pt>
                <c:pt idx="2">
                  <c:v>45.559400230680509</c:v>
                </c:pt>
                <c:pt idx="3">
                  <c:v>46.277021617293833</c:v>
                </c:pt>
                <c:pt idx="4">
                  <c:v>45.906735751295336</c:v>
                </c:pt>
                <c:pt idx="5">
                  <c:v>43.352601156069362</c:v>
                </c:pt>
                <c:pt idx="6">
                  <c:v>46.635730858468676</c:v>
                </c:pt>
                <c:pt idx="7">
                  <c:v>48.634984833164815</c:v>
                </c:pt>
                <c:pt idx="8">
                  <c:v>50</c:v>
                </c:pt>
                <c:pt idx="9">
                  <c:v>49.833887043189371</c:v>
                </c:pt>
                <c:pt idx="10">
                  <c:v>43.055555555555557</c:v>
                </c:pt>
              </c:numCache>
            </c:numRef>
          </c:val>
          <c:extLst>
            <c:ext xmlns:c16="http://schemas.microsoft.com/office/drawing/2014/chart" uri="{C3380CC4-5D6E-409C-BE32-E72D297353CC}">
              <c16:uniqueId val="{00000001-EEFC-4F64-B7A4-F389A83BADEF}"/>
            </c:ext>
          </c:extLst>
        </c:ser>
        <c:ser>
          <c:idx val="2"/>
          <c:order val="2"/>
          <c:tx>
            <c:strRef>
              <c:f>'Pub Services_Demog'!$B$17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Services_Demog'!$C$14:$M$14</c:f>
              <c:strCache>
                <c:ptCount val="11"/>
                <c:pt idx="0">
                  <c:v>Identify as disabled (Base: 313)</c:v>
                </c:pt>
                <c:pt idx="1">
                  <c:v>Southern Arc (Base: 670)</c:v>
                </c:pt>
                <c:pt idx="2">
                  <c:v>Male (Base: 867)</c:v>
                </c:pt>
                <c:pt idx="3">
                  <c:v>All respondents (Base: 2498)</c:v>
                </c:pt>
                <c:pt idx="4">
                  <c:v>55+ (Base: 965)</c:v>
                </c:pt>
                <c:pt idx="5">
                  <c:v>Welsh speaker (Base: 173)</c:v>
                </c:pt>
                <c:pt idx="6">
                  <c:v>Children in household (Base: 431)</c:v>
                </c:pt>
                <c:pt idx="7">
                  <c:v>Female (Base: 989)</c:v>
                </c:pt>
                <c:pt idx="8">
                  <c:v>LGBTQ+ (Base: 220)</c:v>
                </c:pt>
                <c:pt idx="9">
                  <c:v>Under 35 (Base: 301)</c:v>
                </c:pt>
                <c:pt idx="10">
                  <c:v>Ethnically Diverse (Base: 432)</c:v>
                </c:pt>
              </c:strCache>
            </c:strRef>
          </c:cat>
          <c:val>
            <c:numRef>
              <c:f>'Pub Services_Demog'!$C$17:$M$17</c:f>
              <c:numCache>
                <c:formatCode>0.0</c:formatCode>
                <c:ptCount val="11"/>
                <c:pt idx="0">
                  <c:v>12.779552715654951</c:v>
                </c:pt>
                <c:pt idx="1">
                  <c:v>11.044776119402986</c:v>
                </c:pt>
                <c:pt idx="2">
                  <c:v>10.611303344867359</c:v>
                </c:pt>
                <c:pt idx="3">
                  <c:v>9.8078462770216177</c:v>
                </c:pt>
                <c:pt idx="4">
                  <c:v>11.088082901554404</c:v>
                </c:pt>
                <c:pt idx="5">
                  <c:v>8.0924855491329488</c:v>
                </c:pt>
                <c:pt idx="6">
                  <c:v>8.3526682134570756</c:v>
                </c:pt>
                <c:pt idx="7">
                  <c:v>9.4034378159757335</c:v>
                </c:pt>
                <c:pt idx="8">
                  <c:v>10.454545454545453</c:v>
                </c:pt>
                <c:pt idx="9">
                  <c:v>8.9700996677740861</c:v>
                </c:pt>
                <c:pt idx="10">
                  <c:v>7.6388888888888893</c:v>
                </c:pt>
              </c:numCache>
            </c:numRef>
          </c:val>
          <c:extLst>
            <c:ext xmlns:c16="http://schemas.microsoft.com/office/drawing/2014/chart" uri="{C3380CC4-5D6E-409C-BE32-E72D297353CC}">
              <c16:uniqueId val="{00000004-EEFC-4F64-B7A4-F389A83BADEF}"/>
            </c:ext>
          </c:extLst>
        </c:ser>
        <c:ser>
          <c:idx val="3"/>
          <c:order val="3"/>
          <c:tx>
            <c:strRef>
              <c:f>'Pub Services_Demog'!$B$18</c:f>
              <c:strCache>
                <c:ptCount val="1"/>
                <c:pt idx="0">
                  <c:v>Fairly dissatisfied</c:v>
                </c:pt>
              </c:strCache>
            </c:strRef>
          </c:tx>
          <c:spPr>
            <a:solidFill>
              <a:srgbClr val="FAC9A9"/>
            </a:solidFill>
            <a:ln>
              <a:solidFill>
                <a:sysClr val="windowText" lastClr="000000"/>
              </a:solidFill>
            </a:ln>
            <a:effectLst/>
          </c:spPr>
          <c:invertIfNegative val="0"/>
          <c:dLbls>
            <c:dLbl>
              <c:idx val="6"/>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0-D95A-432C-B400-D841B27D83C7}"/>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Services_Demog'!$C$14:$M$14</c:f>
              <c:strCache>
                <c:ptCount val="11"/>
                <c:pt idx="0">
                  <c:v>Identify as disabled (Base: 313)</c:v>
                </c:pt>
                <c:pt idx="1">
                  <c:v>Southern Arc (Base: 670)</c:v>
                </c:pt>
                <c:pt idx="2">
                  <c:v>Male (Base: 867)</c:v>
                </c:pt>
                <c:pt idx="3">
                  <c:v>All respondents (Base: 2498)</c:v>
                </c:pt>
                <c:pt idx="4">
                  <c:v>55+ (Base: 965)</c:v>
                </c:pt>
                <c:pt idx="5">
                  <c:v>Welsh speaker (Base: 173)</c:v>
                </c:pt>
                <c:pt idx="6">
                  <c:v>Children in household (Base: 431)</c:v>
                </c:pt>
                <c:pt idx="7">
                  <c:v>Female (Base: 989)</c:v>
                </c:pt>
                <c:pt idx="8">
                  <c:v>LGBTQ+ (Base: 220)</c:v>
                </c:pt>
                <c:pt idx="9">
                  <c:v>Under 35 (Base: 301)</c:v>
                </c:pt>
                <c:pt idx="10">
                  <c:v>Ethnically Diverse (Base: 432)</c:v>
                </c:pt>
              </c:strCache>
            </c:strRef>
          </c:cat>
          <c:val>
            <c:numRef>
              <c:f>'Pub Services_Demog'!$C$18:$M$18</c:f>
              <c:numCache>
                <c:formatCode>0.0</c:formatCode>
                <c:ptCount val="11"/>
                <c:pt idx="0">
                  <c:v>13.738019169329075</c:v>
                </c:pt>
                <c:pt idx="1">
                  <c:v>13.880597014925373</c:v>
                </c:pt>
                <c:pt idx="2">
                  <c:v>13.84083044982699</c:v>
                </c:pt>
                <c:pt idx="3">
                  <c:v>13.370696557245795</c:v>
                </c:pt>
                <c:pt idx="4">
                  <c:v>12.746113989637307</c:v>
                </c:pt>
                <c:pt idx="5">
                  <c:v>15.028901734104046</c:v>
                </c:pt>
                <c:pt idx="6">
                  <c:v>13.68909512761021</c:v>
                </c:pt>
                <c:pt idx="7">
                  <c:v>11.122345803842265</c:v>
                </c:pt>
                <c:pt idx="8">
                  <c:v>10.454545454545453</c:v>
                </c:pt>
                <c:pt idx="9">
                  <c:v>10.631229235880399</c:v>
                </c:pt>
                <c:pt idx="10">
                  <c:v>8.3333333333333321</c:v>
                </c:pt>
              </c:numCache>
            </c:numRef>
          </c:val>
          <c:extLst>
            <c:ext xmlns:c16="http://schemas.microsoft.com/office/drawing/2014/chart" uri="{C3380CC4-5D6E-409C-BE32-E72D297353CC}">
              <c16:uniqueId val="{00000005-EEFC-4F64-B7A4-F389A83BADEF}"/>
            </c:ext>
          </c:extLst>
        </c:ser>
        <c:ser>
          <c:idx val="4"/>
          <c:order val="4"/>
          <c:tx>
            <c:strRef>
              <c:f>'Pub Services_Demog'!$B$19</c:f>
              <c:strCache>
                <c:ptCount val="1"/>
                <c:pt idx="0">
                  <c:v>Very dissatisfied</c:v>
                </c:pt>
              </c:strCache>
            </c:strRef>
          </c:tx>
          <c:spPr>
            <a:solidFill>
              <a:srgbClr val="ED6B2A"/>
            </a:solidFill>
            <a:ln>
              <a:solidFill>
                <a:sysClr val="windowText" lastClr="000000"/>
              </a:solid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EEFC-4F64-B7A4-F389A83BADEF}"/>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D95A-432C-B400-D841B27D83C7}"/>
                </c:ext>
              </c:extLst>
            </c:dLbl>
            <c:spPr>
              <a:noFill/>
              <a:ln>
                <a:noFill/>
              </a:ln>
              <a:effectLst/>
            </c:spPr>
            <c:txPr>
              <a:bodyPr wrap="square" lIns="38100" tIns="19050" rIns="38100" bIns="19050" anchor="ctr">
                <a:spAutoFit/>
              </a:bodyPr>
              <a:lstStyle/>
              <a:p>
                <a:pPr>
                  <a:defRPr sz="1200"/>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Services_Demog'!$C$14:$M$14</c:f>
              <c:strCache>
                <c:ptCount val="11"/>
                <c:pt idx="0">
                  <c:v>Identify as disabled (Base: 313)</c:v>
                </c:pt>
                <c:pt idx="1">
                  <c:v>Southern Arc (Base: 670)</c:v>
                </c:pt>
                <c:pt idx="2">
                  <c:v>Male (Base: 867)</c:v>
                </c:pt>
                <c:pt idx="3">
                  <c:v>All respondents (Base: 2498)</c:v>
                </c:pt>
                <c:pt idx="4">
                  <c:v>55+ (Base: 965)</c:v>
                </c:pt>
                <c:pt idx="5">
                  <c:v>Welsh speaker (Base: 173)</c:v>
                </c:pt>
                <c:pt idx="6">
                  <c:v>Children in household (Base: 431)</c:v>
                </c:pt>
                <c:pt idx="7">
                  <c:v>Female (Base: 989)</c:v>
                </c:pt>
                <c:pt idx="8">
                  <c:v>LGBTQ+ (Base: 220)</c:v>
                </c:pt>
                <c:pt idx="9">
                  <c:v>Under 35 (Base: 301)</c:v>
                </c:pt>
                <c:pt idx="10">
                  <c:v>Ethnically Diverse (Base: 432)</c:v>
                </c:pt>
              </c:strCache>
            </c:strRef>
          </c:cat>
          <c:val>
            <c:numRef>
              <c:f>'Pub Services_Demog'!$C$19:$M$19</c:f>
              <c:numCache>
                <c:formatCode>0.0</c:formatCode>
                <c:ptCount val="11"/>
                <c:pt idx="0">
                  <c:v>6.3897763578274756</c:v>
                </c:pt>
                <c:pt idx="1">
                  <c:v>5.8208955223880592</c:v>
                </c:pt>
                <c:pt idx="2">
                  <c:v>5.6516724336793542</c:v>
                </c:pt>
                <c:pt idx="3">
                  <c:v>6.0448358686949559</c:v>
                </c:pt>
                <c:pt idx="4">
                  <c:v>5.1813471502590671</c:v>
                </c:pt>
                <c:pt idx="5">
                  <c:v>5.202312138728324</c:v>
                </c:pt>
                <c:pt idx="6">
                  <c:v>5.8004640371229694</c:v>
                </c:pt>
                <c:pt idx="7">
                  <c:v>5.4600606673407484</c:v>
                </c:pt>
                <c:pt idx="8">
                  <c:v>3.6363636363636362</c:v>
                </c:pt>
                <c:pt idx="9">
                  <c:v>3.9867109634551494</c:v>
                </c:pt>
                <c:pt idx="10">
                  <c:v>5.0925925925925926</c:v>
                </c:pt>
              </c:numCache>
            </c:numRef>
          </c:val>
          <c:extLst>
            <c:ext xmlns:c16="http://schemas.microsoft.com/office/drawing/2014/chart" uri="{C3380CC4-5D6E-409C-BE32-E72D297353CC}">
              <c16:uniqueId val="{0000000A-EEFC-4F64-B7A4-F389A83BADE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'Pub Service_Dep5th'!$B$2</c:f>
          <c:strCache>
            <c:ptCount val="1"/>
            <c:pt idx="0">
              <c:v>Overall, how satisfied or dissatisfied are you with Cardiff as a place to live?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'Pub Service_Dep5th'!$B$5</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Service_Dep5th'!$I$4:$N$4</c:f>
              <c:strCache>
                <c:ptCount val="6"/>
                <c:pt idx="0">
                  <c:v>All Respondents (Base: 2498)</c:v>
                </c:pt>
                <c:pt idx="1">
                  <c:v>Least Deprived (Base: 383)</c:v>
                </c:pt>
                <c:pt idx="2">
                  <c:v>Next Least Deprived (Base: 336)</c:v>
                </c:pt>
                <c:pt idx="3">
                  <c:v>Middle (Base: 302)</c:v>
                </c:pt>
                <c:pt idx="4">
                  <c:v>Next Most Deprived (Base: 320)</c:v>
                </c:pt>
                <c:pt idx="5">
                  <c:v>Most Deprived (Base: 249)</c:v>
                </c:pt>
              </c:strCache>
            </c:strRef>
          </c:cat>
          <c:val>
            <c:numRef>
              <c:f>'Pub Service_Dep5th'!$I$5:$N$5</c:f>
              <c:numCache>
                <c:formatCode>0.0</c:formatCode>
                <c:ptCount val="6"/>
                <c:pt idx="0">
                  <c:v>24.499599679743795</c:v>
                </c:pt>
                <c:pt idx="1">
                  <c:v>21.932114882506529</c:v>
                </c:pt>
                <c:pt idx="2">
                  <c:v>25</c:v>
                </c:pt>
                <c:pt idx="3">
                  <c:v>25.165562913907287</c:v>
                </c:pt>
                <c:pt idx="4">
                  <c:v>22.8125</c:v>
                </c:pt>
                <c:pt idx="5">
                  <c:v>28.112449799196789</c:v>
                </c:pt>
              </c:numCache>
            </c:numRef>
          </c:val>
          <c:extLst>
            <c:ext xmlns:c16="http://schemas.microsoft.com/office/drawing/2014/chart" uri="{C3380CC4-5D6E-409C-BE32-E72D297353CC}">
              <c16:uniqueId val="{00000000-60B5-4323-9F03-FC47D0B31748}"/>
            </c:ext>
          </c:extLst>
        </c:ser>
        <c:ser>
          <c:idx val="1"/>
          <c:order val="1"/>
          <c:tx>
            <c:strRef>
              <c:f>'Pub Service_Dep5th'!$B$6</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Service_Dep5th'!$I$4:$N$4</c:f>
              <c:strCache>
                <c:ptCount val="6"/>
                <c:pt idx="0">
                  <c:v>All Respondents (Base: 2498)</c:v>
                </c:pt>
                <c:pt idx="1">
                  <c:v>Least Deprived (Base: 383)</c:v>
                </c:pt>
                <c:pt idx="2">
                  <c:v>Next Least Deprived (Base: 336)</c:v>
                </c:pt>
                <c:pt idx="3">
                  <c:v>Middle (Base: 302)</c:v>
                </c:pt>
                <c:pt idx="4">
                  <c:v>Next Most Deprived (Base: 320)</c:v>
                </c:pt>
                <c:pt idx="5">
                  <c:v>Most Deprived (Base: 249)</c:v>
                </c:pt>
              </c:strCache>
            </c:strRef>
          </c:cat>
          <c:val>
            <c:numRef>
              <c:f>'Pub Service_Dep5th'!$I$6:$N$6</c:f>
              <c:numCache>
                <c:formatCode>0.0</c:formatCode>
                <c:ptCount val="6"/>
                <c:pt idx="0">
                  <c:v>46.277021617293833</c:v>
                </c:pt>
                <c:pt idx="1">
                  <c:v>54.569190600522191</c:v>
                </c:pt>
                <c:pt idx="2">
                  <c:v>47.619047619047613</c:v>
                </c:pt>
                <c:pt idx="3">
                  <c:v>48.675496688741724</c:v>
                </c:pt>
                <c:pt idx="4">
                  <c:v>45</c:v>
                </c:pt>
                <c:pt idx="5">
                  <c:v>38.554216867469883</c:v>
                </c:pt>
              </c:numCache>
            </c:numRef>
          </c:val>
          <c:extLst>
            <c:ext xmlns:c16="http://schemas.microsoft.com/office/drawing/2014/chart" uri="{C3380CC4-5D6E-409C-BE32-E72D297353CC}">
              <c16:uniqueId val="{00000001-60B5-4323-9F03-FC47D0B31748}"/>
            </c:ext>
          </c:extLst>
        </c:ser>
        <c:ser>
          <c:idx val="2"/>
          <c:order val="2"/>
          <c:tx>
            <c:strRef>
              <c:f>'Pub Service_Dep5th'!$B$7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Service_Dep5th'!$I$4:$N$4</c:f>
              <c:strCache>
                <c:ptCount val="6"/>
                <c:pt idx="0">
                  <c:v>All Respondents (Base: 2498)</c:v>
                </c:pt>
                <c:pt idx="1">
                  <c:v>Least Deprived (Base: 383)</c:v>
                </c:pt>
                <c:pt idx="2">
                  <c:v>Next Least Deprived (Base: 336)</c:v>
                </c:pt>
                <c:pt idx="3">
                  <c:v>Middle (Base: 302)</c:v>
                </c:pt>
                <c:pt idx="4">
                  <c:v>Next Most Deprived (Base: 320)</c:v>
                </c:pt>
                <c:pt idx="5">
                  <c:v>Most Deprived (Base: 249)</c:v>
                </c:pt>
              </c:strCache>
            </c:strRef>
          </c:cat>
          <c:val>
            <c:numRef>
              <c:f>'Pub Service_Dep5th'!$I$7:$N$7</c:f>
              <c:numCache>
                <c:formatCode>0.0</c:formatCode>
                <c:ptCount val="6"/>
                <c:pt idx="0">
                  <c:v>9.8078462770216177</c:v>
                </c:pt>
                <c:pt idx="1">
                  <c:v>9.3994778067885107</c:v>
                </c:pt>
                <c:pt idx="2">
                  <c:v>7.4404761904761907</c:v>
                </c:pt>
                <c:pt idx="3">
                  <c:v>7.2847682119205297</c:v>
                </c:pt>
                <c:pt idx="4">
                  <c:v>12.812499999999998</c:v>
                </c:pt>
                <c:pt idx="5">
                  <c:v>11.244979919678714</c:v>
                </c:pt>
              </c:numCache>
            </c:numRef>
          </c:val>
          <c:extLst>
            <c:ext xmlns:c16="http://schemas.microsoft.com/office/drawing/2014/chart" uri="{C3380CC4-5D6E-409C-BE32-E72D297353CC}">
              <c16:uniqueId val="{00000002-60B5-4323-9F03-FC47D0B31748}"/>
            </c:ext>
          </c:extLst>
        </c:ser>
        <c:ser>
          <c:idx val="3"/>
          <c:order val="3"/>
          <c:tx>
            <c:strRef>
              <c:f>'Pub Service_Dep5th'!$B$8</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Service_Dep5th'!$I$4:$N$4</c:f>
              <c:strCache>
                <c:ptCount val="6"/>
                <c:pt idx="0">
                  <c:v>All Respondents (Base: 2498)</c:v>
                </c:pt>
                <c:pt idx="1">
                  <c:v>Least Deprived (Base: 383)</c:v>
                </c:pt>
                <c:pt idx="2">
                  <c:v>Next Least Deprived (Base: 336)</c:v>
                </c:pt>
                <c:pt idx="3">
                  <c:v>Middle (Base: 302)</c:v>
                </c:pt>
                <c:pt idx="4">
                  <c:v>Next Most Deprived (Base: 320)</c:v>
                </c:pt>
                <c:pt idx="5">
                  <c:v>Most Deprived (Base: 249)</c:v>
                </c:pt>
              </c:strCache>
            </c:strRef>
          </c:cat>
          <c:val>
            <c:numRef>
              <c:f>'Pub Service_Dep5th'!$I$8:$N$8</c:f>
              <c:numCache>
                <c:formatCode>0.0</c:formatCode>
                <c:ptCount val="6"/>
                <c:pt idx="0">
                  <c:v>13.370696557245795</c:v>
                </c:pt>
                <c:pt idx="1">
                  <c:v>10.443864229765012</c:v>
                </c:pt>
                <c:pt idx="2">
                  <c:v>14.583333333333334</c:v>
                </c:pt>
                <c:pt idx="3">
                  <c:v>12.582781456953644</c:v>
                </c:pt>
                <c:pt idx="4">
                  <c:v>13.750000000000002</c:v>
                </c:pt>
                <c:pt idx="5">
                  <c:v>14.859437751004014</c:v>
                </c:pt>
              </c:numCache>
            </c:numRef>
          </c:val>
          <c:extLst>
            <c:ext xmlns:c16="http://schemas.microsoft.com/office/drawing/2014/chart" uri="{C3380CC4-5D6E-409C-BE32-E72D297353CC}">
              <c16:uniqueId val="{00000003-60B5-4323-9F03-FC47D0B31748}"/>
            </c:ext>
          </c:extLst>
        </c:ser>
        <c:ser>
          <c:idx val="4"/>
          <c:order val="4"/>
          <c:tx>
            <c:strRef>
              <c:f>'Pub Service_Dep5th'!$B$9</c:f>
              <c:strCache>
                <c:ptCount val="1"/>
                <c:pt idx="0">
                  <c:v>Very dissatisfied</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5-60B5-4323-9F03-FC47D0B31748}"/>
                </c:ext>
              </c:extLst>
            </c:dLbl>
            <c:dLbl>
              <c:idx val="2"/>
              <c:delete val="1"/>
              <c:extLst>
                <c:ext xmlns:c15="http://schemas.microsoft.com/office/drawing/2012/chart" uri="{CE6537A1-D6FC-4f65-9D91-7224C49458BB}"/>
                <c:ext xmlns:c16="http://schemas.microsoft.com/office/drawing/2014/chart" uri="{C3380CC4-5D6E-409C-BE32-E72D297353CC}">
                  <c16:uniqueId val="{00000006-60B5-4323-9F03-FC47D0B31748}"/>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Service_Dep5th'!$I$4:$N$4</c:f>
              <c:strCache>
                <c:ptCount val="6"/>
                <c:pt idx="0">
                  <c:v>All Respondents (Base: 2498)</c:v>
                </c:pt>
                <c:pt idx="1">
                  <c:v>Least Deprived (Base: 383)</c:v>
                </c:pt>
                <c:pt idx="2">
                  <c:v>Next Least Deprived (Base: 336)</c:v>
                </c:pt>
                <c:pt idx="3">
                  <c:v>Middle (Base: 302)</c:v>
                </c:pt>
                <c:pt idx="4">
                  <c:v>Next Most Deprived (Base: 320)</c:v>
                </c:pt>
                <c:pt idx="5">
                  <c:v>Most Deprived (Base: 249)</c:v>
                </c:pt>
              </c:strCache>
            </c:strRef>
          </c:cat>
          <c:val>
            <c:numRef>
              <c:f>'Pub Service_Dep5th'!$I$9:$N$9</c:f>
              <c:numCache>
                <c:formatCode>0.0</c:formatCode>
                <c:ptCount val="6"/>
                <c:pt idx="0">
                  <c:v>6.0448358686949559</c:v>
                </c:pt>
                <c:pt idx="1">
                  <c:v>3.6553524804177546</c:v>
                </c:pt>
                <c:pt idx="2">
                  <c:v>5.3571428571428568</c:v>
                </c:pt>
                <c:pt idx="3">
                  <c:v>6.2913907284768218</c:v>
                </c:pt>
                <c:pt idx="4">
                  <c:v>5.625</c:v>
                </c:pt>
                <c:pt idx="5">
                  <c:v>7.2289156626506017</c:v>
                </c:pt>
              </c:numCache>
            </c:numRef>
          </c:val>
          <c:extLst>
            <c:ext xmlns:c16="http://schemas.microsoft.com/office/drawing/2014/chart" uri="{C3380CC4-5D6E-409C-BE32-E72D297353CC}">
              <c16:uniqueId val="{00000004-60B5-4323-9F03-FC47D0B31748}"/>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'Public Services'!$B$17</c:f>
          <c:strCache>
            <c:ptCount val="1"/>
            <c:pt idx="0">
              <c:v>Overall, how satisfied are you with the following?</c:v>
            </c:pt>
          </c:strCache>
        </c:strRef>
      </c:tx>
      <c:overlay val="0"/>
      <c:txPr>
        <a:bodyPr/>
        <a:lstStyle/>
        <a:p>
          <a:pPr>
            <a:defRPr sz="1200"/>
          </a:pPr>
          <a:endParaRPr lang="en-US"/>
        </a:p>
      </c:txPr>
    </c:title>
    <c:autoTitleDeleted val="0"/>
    <c:plotArea>
      <c:layout>
        <c:manualLayout>
          <c:layoutTarget val="inner"/>
          <c:xMode val="edge"/>
          <c:yMode val="edge"/>
          <c:x val="0.47435038933893514"/>
          <c:y val="0.16666666666666666"/>
          <c:w val="0.49006910918763119"/>
          <c:h val="0.61499854593912084"/>
        </c:manualLayout>
      </c:layout>
      <c:barChart>
        <c:barDir val="bar"/>
        <c:grouping val="percentStacked"/>
        <c:varyColors val="0"/>
        <c:ser>
          <c:idx val="0"/>
          <c:order val="0"/>
          <c:tx>
            <c:strRef>
              <c:f>'Public Services'!$H$20</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'Public Services'!$I$19:$J$19</c:f>
              <c:strCache>
                <c:ptCount val="2"/>
                <c:pt idx="0">
                  <c:v>The services the Council provides (Base: 2002)</c:v>
                </c:pt>
                <c:pt idx="1">
                  <c:v>The quality of public services in Cardiff (Base: 2432)</c:v>
                </c:pt>
              </c:strCache>
            </c:strRef>
          </c:cat>
          <c:val>
            <c:numRef>
              <c:f>'Public Services'!$I$20:$J$20</c:f>
              <c:numCache>
                <c:formatCode>0.0</c:formatCode>
                <c:ptCount val="2"/>
                <c:pt idx="0">
                  <c:v>7.6423576423576414</c:v>
                </c:pt>
                <c:pt idx="1">
                  <c:v>8.9638157894736832</c:v>
                </c:pt>
              </c:numCache>
            </c:numRef>
          </c:val>
          <c:extLst>
            <c:ext xmlns:c16="http://schemas.microsoft.com/office/drawing/2014/chart" uri="{C3380CC4-5D6E-409C-BE32-E72D297353CC}">
              <c16:uniqueId val="{00000000-38C1-497E-964F-4C866DA8BD9B}"/>
            </c:ext>
          </c:extLst>
        </c:ser>
        <c:ser>
          <c:idx val="1"/>
          <c:order val="1"/>
          <c:tx>
            <c:strRef>
              <c:f>'Public Services'!$H$21</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'Public Services'!$I$19:$J$19</c:f>
              <c:strCache>
                <c:ptCount val="2"/>
                <c:pt idx="0">
                  <c:v>The services the Council provides (Base: 2002)</c:v>
                </c:pt>
                <c:pt idx="1">
                  <c:v>The quality of public services in Cardiff (Base: 2432)</c:v>
                </c:pt>
              </c:strCache>
            </c:strRef>
          </c:cat>
          <c:val>
            <c:numRef>
              <c:f>'Public Services'!$I$21:$J$21</c:f>
              <c:numCache>
                <c:formatCode>0.0</c:formatCode>
                <c:ptCount val="2"/>
                <c:pt idx="0">
                  <c:v>35.064935064935064</c:v>
                </c:pt>
                <c:pt idx="1">
                  <c:v>40.830592105263158</c:v>
                </c:pt>
              </c:numCache>
            </c:numRef>
          </c:val>
          <c:extLst>
            <c:ext xmlns:c16="http://schemas.microsoft.com/office/drawing/2014/chart" uri="{C3380CC4-5D6E-409C-BE32-E72D297353CC}">
              <c16:uniqueId val="{00000001-38C1-497E-964F-4C866DA8BD9B}"/>
            </c:ext>
          </c:extLst>
        </c:ser>
        <c:ser>
          <c:idx val="2"/>
          <c:order val="2"/>
          <c:tx>
            <c:strRef>
              <c:f>'Public Services'!$H$22</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'Public Services'!$I$19:$J$19</c:f>
              <c:strCache>
                <c:ptCount val="2"/>
                <c:pt idx="0">
                  <c:v>The services the Council provides (Base: 2002)</c:v>
                </c:pt>
                <c:pt idx="1">
                  <c:v>The quality of public services in Cardiff (Base: 2432)</c:v>
                </c:pt>
              </c:strCache>
            </c:strRef>
          </c:cat>
          <c:val>
            <c:numRef>
              <c:f>'Public Services'!$I$22:$J$22</c:f>
              <c:numCache>
                <c:formatCode>0.0</c:formatCode>
                <c:ptCount val="2"/>
                <c:pt idx="0">
                  <c:v>16.883116883116884</c:v>
                </c:pt>
                <c:pt idx="1">
                  <c:v>13.939144736842104</c:v>
                </c:pt>
              </c:numCache>
            </c:numRef>
          </c:val>
          <c:extLst>
            <c:ext xmlns:c16="http://schemas.microsoft.com/office/drawing/2014/chart" uri="{C3380CC4-5D6E-409C-BE32-E72D297353CC}">
              <c16:uniqueId val="{00000002-38C1-497E-964F-4C866DA8BD9B}"/>
            </c:ext>
          </c:extLst>
        </c:ser>
        <c:ser>
          <c:idx val="3"/>
          <c:order val="3"/>
          <c:tx>
            <c:strRef>
              <c:f>'Public Services'!$H$23</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'Public Services'!$I$19:$J$19</c:f>
              <c:strCache>
                <c:ptCount val="2"/>
                <c:pt idx="0">
                  <c:v>The services the Council provides (Base: 2002)</c:v>
                </c:pt>
                <c:pt idx="1">
                  <c:v>The quality of public services in Cardiff (Base: 2432)</c:v>
                </c:pt>
              </c:strCache>
            </c:strRef>
          </c:cat>
          <c:val>
            <c:numRef>
              <c:f>'Public Services'!$I$23:$J$23</c:f>
              <c:numCache>
                <c:formatCode>0.0</c:formatCode>
                <c:ptCount val="2"/>
                <c:pt idx="0">
                  <c:v>23.526473526473527</c:v>
                </c:pt>
                <c:pt idx="1">
                  <c:v>22.121710526315788</c:v>
                </c:pt>
              </c:numCache>
            </c:numRef>
          </c:val>
          <c:extLst>
            <c:ext xmlns:c16="http://schemas.microsoft.com/office/drawing/2014/chart" uri="{C3380CC4-5D6E-409C-BE32-E72D297353CC}">
              <c16:uniqueId val="{00000003-38C1-497E-964F-4C866DA8BD9B}"/>
            </c:ext>
          </c:extLst>
        </c:ser>
        <c:ser>
          <c:idx val="4"/>
          <c:order val="4"/>
          <c:tx>
            <c:strRef>
              <c:f>'Public Services'!$H$24</c:f>
              <c:strCache>
                <c:ptCount val="1"/>
                <c:pt idx="0">
                  <c:v>Very dissatisfied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'Public Services'!$I$19:$J$19</c:f>
              <c:strCache>
                <c:ptCount val="2"/>
                <c:pt idx="0">
                  <c:v>The services the Council provides (Base: 2002)</c:v>
                </c:pt>
                <c:pt idx="1">
                  <c:v>The quality of public services in Cardiff (Base: 2432)</c:v>
                </c:pt>
              </c:strCache>
            </c:strRef>
          </c:cat>
          <c:val>
            <c:numRef>
              <c:f>'Public Services'!$I$24:$J$24</c:f>
              <c:numCache>
                <c:formatCode>0.0</c:formatCode>
                <c:ptCount val="2"/>
                <c:pt idx="0">
                  <c:v>16.883116883116884</c:v>
                </c:pt>
                <c:pt idx="1">
                  <c:v>14.144736842105262</c:v>
                </c:pt>
              </c:numCache>
            </c:numRef>
          </c:val>
          <c:extLst>
            <c:ext xmlns:c16="http://schemas.microsoft.com/office/drawing/2014/chart" uri="{C3380CC4-5D6E-409C-BE32-E72D297353CC}">
              <c16:uniqueId val="{00000004-38C1-497E-964F-4C866DA8BD9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out"/>
        <c:minorTickMark val="none"/>
        <c:tickLblPos val="nextTo"/>
        <c:txPr>
          <a:bodyPr/>
          <a:lstStyle/>
          <a:p>
            <a:pPr>
              <a:defRPr sz="1200"/>
            </a:pPr>
            <a:endParaRPr lang="en-US"/>
          </a:p>
        </c:txPr>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'Pub Services_Trends'!$C$18</c:f>
              <c:strCache>
                <c:ptCount val="1"/>
                <c:pt idx="0">
                  <c:v>Public Services</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'Pub Services_Trends'!$B$25:$B$29</c:f>
              <c:numCache>
                <c:formatCode>General</c:formatCode>
                <c:ptCount val="5"/>
                <c:pt idx="0">
                  <c:v>2020</c:v>
                </c:pt>
                <c:pt idx="1">
                  <c:v>2021</c:v>
                </c:pt>
                <c:pt idx="2">
                  <c:v>2022</c:v>
                </c:pt>
                <c:pt idx="3">
                  <c:v>2023</c:v>
                </c:pt>
                <c:pt idx="4">
                  <c:v>2024</c:v>
                </c:pt>
              </c:numCache>
            </c:numRef>
          </c:cat>
          <c:val>
            <c:numRef>
              <c:f>'Pub Services_Trends'!$C$25:$C$29</c:f>
              <c:numCache>
                <c:formatCode>0.0</c:formatCode>
                <c:ptCount val="5"/>
                <c:pt idx="0">
                  <c:v>72.7</c:v>
                </c:pt>
                <c:pt idx="1">
                  <c:v>53.940792003075742</c:v>
                </c:pt>
                <c:pt idx="2">
                  <c:v>52.1</c:v>
                </c:pt>
                <c:pt idx="3">
                  <c:v>49.4</c:v>
                </c:pt>
                <c:pt idx="4">
                  <c:v>49.794407894736842</c:v>
                </c:pt>
              </c:numCache>
            </c:numRef>
          </c:val>
          <c:smooth val="0"/>
          <c:extLst>
            <c:ext xmlns:c16="http://schemas.microsoft.com/office/drawing/2014/chart" uri="{C3380CC4-5D6E-409C-BE32-E72D297353CC}">
              <c16:uniqueId val="{00000000-8F4D-4B94-BF73-3217D2E32261}"/>
            </c:ext>
          </c:extLst>
        </c:ser>
        <c:ser>
          <c:idx val="1"/>
          <c:order val="1"/>
          <c:tx>
            <c:strRef>
              <c:f>'Pub Services_Trends'!$D$18</c:f>
              <c:strCache>
                <c:ptCount val="1"/>
                <c:pt idx="0">
                  <c:v>Council Services</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2"/>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'Pub Services_Trends'!$B$25:$B$29</c:f>
              <c:numCache>
                <c:formatCode>General</c:formatCode>
                <c:ptCount val="5"/>
                <c:pt idx="0">
                  <c:v>2020</c:v>
                </c:pt>
                <c:pt idx="1">
                  <c:v>2021</c:v>
                </c:pt>
                <c:pt idx="2">
                  <c:v>2022</c:v>
                </c:pt>
                <c:pt idx="3">
                  <c:v>2023</c:v>
                </c:pt>
                <c:pt idx="4">
                  <c:v>2024</c:v>
                </c:pt>
              </c:numCache>
            </c:numRef>
          </c:cat>
          <c:val>
            <c:numRef>
              <c:f>'Pub Services_Trends'!$D$25:$D$29</c:f>
              <c:numCache>
                <c:formatCode>0.0</c:formatCode>
                <c:ptCount val="5"/>
                <c:pt idx="0">
                  <c:v>67.400000000000006</c:v>
                </c:pt>
                <c:pt idx="1">
                  <c:v>47.288067496986741</c:v>
                </c:pt>
                <c:pt idx="2">
                  <c:v>47.8</c:v>
                </c:pt>
                <c:pt idx="3">
                  <c:v>39.200000000000003</c:v>
                </c:pt>
                <c:pt idx="4">
                  <c:v>42.707292707292709</c:v>
                </c:pt>
              </c:numCache>
            </c:numRef>
          </c:val>
          <c:smooth val="0"/>
          <c:extLst>
            <c:ext xmlns:c16="http://schemas.microsoft.com/office/drawing/2014/chart" uri="{C3380CC4-5D6E-409C-BE32-E72D297353CC}">
              <c16:uniqueId val="{00000001-8F4D-4B94-BF73-3217D2E32261}"/>
            </c:ext>
          </c:extLst>
        </c:ser>
        <c:dLbls>
          <c:showLegendKey val="0"/>
          <c:showVal val="0"/>
          <c:showCatName val="0"/>
          <c:showSerName val="0"/>
          <c:showPercent val="0"/>
          <c:showBubbleSize val="0"/>
        </c:dLbls>
        <c:marker val="1"/>
        <c:smooth val="0"/>
        <c:axId val="588416552"/>
        <c:axId val="588417536"/>
      </c:lineChart>
      <c:catAx>
        <c:axId val="5884165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588417536"/>
        <c:crosses val="autoZero"/>
        <c:auto val="1"/>
        <c:lblAlgn val="ctr"/>
        <c:lblOffset val="100"/>
        <c:noMultiLvlLbl val="0"/>
      </c:catAx>
      <c:valAx>
        <c:axId val="588417536"/>
        <c:scaling>
          <c:orientation val="minMax"/>
          <c:max val="100"/>
          <c:min val="0"/>
        </c:scaling>
        <c:delete val="0"/>
        <c:axPos val="l"/>
        <c:majorGridlines>
          <c:spPr>
            <a:ln w="9525" cap="flat" cmpd="sng" algn="ctr">
              <a:solidFill>
                <a:schemeClr val="tx1">
                  <a:lumMod val="15000"/>
                  <a:lumOff val="85000"/>
                </a:schemeClr>
              </a:solidFill>
              <a:round/>
            </a:ln>
            <a:effectLst/>
          </c:spPr>
        </c:majorGridlines>
        <c:title>
          <c:tx>
            <c:rich>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a:t>
                </a:r>
              </a:p>
            </c:rich>
          </c:tx>
          <c:overlay val="0"/>
          <c:spPr>
            <a:noFill/>
            <a:ln>
              <a:noFill/>
            </a:ln>
            <a:effectLst/>
          </c:spPr>
          <c:txPr>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8416552"/>
        <c:crosses val="autoZero"/>
        <c:crossBetween val="between"/>
        <c:majorUnit val="20"/>
      </c:valAx>
      <c:spPr>
        <a:noFill/>
        <a:ln>
          <a:noFill/>
        </a:ln>
        <a:effectLst/>
      </c:spPr>
    </c:plotArea>
    <c:legend>
      <c:legendPos val="r"/>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bg1">
          <a:lumMod val="50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'Pub Services_Demog'!$B$36</c:f>
          <c:strCache>
            <c:ptCount val="1"/>
            <c:pt idx="0">
              <c:v>Overall, how satisfied are you with the quality of public services in Cardiff?</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'Pub Services_Demog'!$B$49</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Services_Demog'!$C$48:$M$48</c:f>
              <c:strCache>
                <c:ptCount val="11"/>
                <c:pt idx="0">
                  <c:v>Identify as disabled (Base: 308)</c:v>
                </c:pt>
                <c:pt idx="1">
                  <c:v>55+ (Base: 953)</c:v>
                </c:pt>
                <c:pt idx="2">
                  <c:v>Male (Base: 848)</c:v>
                </c:pt>
                <c:pt idx="3">
                  <c:v>All respondents (Base: 2432)</c:v>
                </c:pt>
                <c:pt idx="4">
                  <c:v>Welsh speaker (Base: 173)</c:v>
                </c:pt>
                <c:pt idx="5">
                  <c:v>Southern Arc (Base: 651)</c:v>
                </c:pt>
                <c:pt idx="6">
                  <c:v>Female (Base: 957)</c:v>
                </c:pt>
                <c:pt idx="7">
                  <c:v>Children in household (Base: 417)</c:v>
                </c:pt>
                <c:pt idx="8">
                  <c:v>Under 35 (Base: 280)</c:v>
                </c:pt>
                <c:pt idx="9">
                  <c:v>LGBTQ+ (Base: 220)</c:v>
                </c:pt>
                <c:pt idx="10">
                  <c:v>Ethnically Diverse (Base: 404)</c:v>
                </c:pt>
              </c:strCache>
            </c:strRef>
          </c:cat>
          <c:val>
            <c:numRef>
              <c:f>'Pub Services_Demog'!$C$49:$M$49</c:f>
              <c:numCache>
                <c:formatCode>0.0</c:formatCode>
                <c:ptCount val="11"/>
                <c:pt idx="0">
                  <c:v>9.7402597402597415</c:v>
                </c:pt>
                <c:pt idx="1">
                  <c:v>6.6107030430220357</c:v>
                </c:pt>
                <c:pt idx="2">
                  <c:v>8.6084905660377355</c:v>
                </c:pt>
                <c:pt idx="3">
                  <c:v>8.9638157894736832</c:v>
                </c:pt>
                <c:pt idx="4">
                  <c:v>8.0924855491329488</c:v>
                </c:pt>
                <c:pt idx="5">
                  <c:v>8.9093701996927805</c:v>
                </c:pt>
                <c:pt idx="6">
                  <c:v>8.7774294670846391</c:v>
                </c:pt>
                <c:pt idx="7">
                  <c:v>11.270983213429256</c:v>
                </c:pt>
                <c:pt idx="8">
                  <c:v>13.571428571428571</c:v>
                </c:pt>
                <c:pt idx="9">
                  <c:v>10.909090909090908</c:v>
                </c:pt>
                <c:pt idx="10">
                  <c:v>15.099009900990099</c:v>
                </c:pt>
              </c:numCache>
            </c:numRef>
          </c:val>
          <c:extLst>
            <c:ext xmlns:c16="http://schemas.microsoft.com/office/drawing/2014/chart" uri="{C3380CC4-5D6E-409C-BE32-E72D297353CC}">
              <c16:uniqueId val="{00000000-F52C-4636-940C-BE58D8E094A6}"/>
            </c:ext>
          </c:extLst>
        </c:ser>
        <c:ser>
          <c:idx val="1"/>
          <c:order val="1"/>
          <c:tx>
            <c:strRef>
              <c:f>'Pub Services_Demog'!$B$50</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Services_Demog'!$C$48:$M$48</c:f>
              <c:strCache>
                <c:ptCount val="11"/>
                <c:pt idx="0">
                  <c:v>Identify as disabled (Base: 308)</c:v>
                </c:pt>
                <c:pt idx="1">
                  <c:v>55+ (Base: 953)</c:v>
                </c:pt>
                <c:pt idx="2">
                  <c:v>Male (Base: 848)</c:v>
                </c:pt>
                <c:pt idx="3">
                  <c:v>All respondents (Base: 2432)</c:v>
                </c:pt>
                <c:pt idx="4">
                  <c:v>Welsh speaker (Base: 173)</c:v>
                </c:pt>
                <c:pt idx="5">
                  <c:v>Southern Arc (Base: 651)</c:v>
                </c:pt>
                <c:pt idx="6">
                  <c:v>Female (Base: 957)</c:v>
                </c:pt>
                <c:pt idx="7">
                  <c:v>Children in household (Base: 417)</c:v>
                </c:pt>
                <c:pt idx="8">
                  <c:v>Under 35 (Base: 280)</c:v>
                </c:pt>
                <c:pt idx="9">
                  <c:v>LGBTQ+ (Base: 220)</c:v>
                </c:pt>
                <c:pt idx="10">
                  <c:v>Ethnically Diverse (Base: 404)</c:v>
                </c:pt>
              </c:strCache>
            </c:strRef>
          </c:cat>
          <c:val>
            <c:numRef>
              <c:f>'Pub Services_Demog'!$C$50:$M$50</c:f>
              <c:numCache>
                <c:formatCode>0.0</c:formatCode>
                <c:ptCount val="11"/>
                <c:pt idx="0">
                  <c:v>35.064935064935064</c:v>
                </c:pt>
                <c:pt idx="1">
                  <c:v>41.238195173137463</c:v>
                </c:pt>
                <c:pt idx="2">
                  <c:v>41.037735849056602</c:v>
                </c:pt>
                <c:pt idx="3">
                  <c:v>40.830592105263158</c:v>
                </c:pt>
                <c:pt idx="4">
                  <c:v>42.774566473988443</c:v>
                </c:pt>
                <c:pt idx="5">
                  <c:v>43.317972350230413</c:v>
                </c:pt>
                <c:pt idx="6">
                  <c:v>43.782654127481713</c:v>
                </c:pt>
                <c:pt idx="7">
                  <c:v>45.083932853717023</c:v>
                </c:pt>
                <c:pt idx="8">
                  <c:v>43.214285714285715</c:v>
                </c:pt>
                <c:pt idx="9">
                  <c:v>45.909090909090914</c:v>
                </c:pt>
                <c:pt idx="10">
                  <c:v>43.316831683168317</c:v>
                </c:pt>
              </c:numCache>
            </c:numRef>
          </c:val>
          <c:extLst>
            <c:ext xmlns:c16="http://schemas.microsoft.com/office/drawing/2014/chart" uri="{C3380CC4-5D6E-409C-BE32-E72D297353CC}">
              <c16:uniqueId val="{00000001-F52C-4636-940C-BE58D8E094A6}"/>
            </c:ext>
          </c:extLst>
        </c:ser>
        <c:ser>
          <c:idx val="2"/>
          <c:order val="2"/>
          <c:tx>
            <c:strRef>
              <c:f>'Pub Services_Demog'!$B$51</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Services_Demog'!$C$48:$M$48</c:f>
              <c:strCache>
                <c:ptCount val="11"/>
                <c:pt idx="0">
                  <c:v>Identify as disabled (Base: 308)</c:v>
                </c:pt>
                <c:pt idx="1">
                  <c:v>55+ (Base: 953)</c:v>
                </c:pt>
                <c:pt idx="2">
                  <c:v>Male (Base: 848)</c:v>
                </c:pt>
                <c:pt idx="3">
                  <c:v>All respondents (Base: 2432)</c:v>
                </c:pt>
                <c:pt idx="4">
                  <c:v>Welsh speaker (Base: 173)</c:v>
                </c:pt>
                <c:pt idx="5">
                  <c:v>Southern Arc (Base: 651)</c:v>
                </c:pt>
                <c:pt idx="6">
                  <c:v>Female (Base: 957)</c:v>
                </c:pt>
                <c:pt idx="7">
                  <c:v>Children in household (Base: 417)</c:v>
                </c:pt>
                <c:pt idx="8">
                  <c:v>Under 35 (Base: 280)</c:v>
                </c:pt>
                <c:pt idx="9">
                  <c:v>LGBTQ+ (Base: 220)</c:v>
                </c:pt>
                <c:pt idx="10">
                  <c:v>Ethnically Diverse (Base: 404)</c:v>
                </c:pt>
              </c:strCache>
            </c:strRef>
          </c:cat>
          <c:val>
            <c:numRef>
              <c:f>'Pub Services_Demog'!$C$51:$M$51</c:f>
              <c:numCache>
                <c:formatCode>0.0</c:formatCode>
                <c:ptCount val="11"/>
                <c:pt idx="0">
                  <c:v>15.909090909090908</c:v>
                </c:pt>
                <c:pt idx="1">
                  <c:v>14.795383001049316</c:v>
                </c:pt>
                <c:pt idx="2">
                  <c:v>14.033018867924529</c:v>
                </c:pt>
                <c:pt idx="3">
                  <c:v>13.939144736842104</c:v>
                </c:pt>
                <c:pt idx="4">
                  <c:v>13.294797687861271</c:v>
                </c:pt>
                <c:pt idx="5">
                  <c:v>13.978494623655912</c:v>
                </c:pt>
                <c:pt idx="6">
                  <c:v>12.643678160919542</c:v>
                </c:pt>
                <c:pt idx="7">
                  <c:v>8.6330935251798557</c:v>
                </c:pt>
                <c:pt idx="8">
                  <c:v>16.071428571428573</c:v>
                </c:pt>
                <c:pt idx="9">
                  <c:v>11.363636363636363</c:v>
                </c:pt>
                <c:pt idx="10">
                  <c:v>11.386138613861387</c:v>
                </c:pt>
              </c:numCache>
            </c:numRef>
          </c:val>
          <c:extLst>
            <c:ext xmlns:c16="http://schemas.microsoft.com/office/drawing/2014/chart" uri="{C3380CC4-5D6E-409C-BE32-E72D297353CC}">
              <c16:uniqueId val="{00000002-F52C-4636-940C-BE58D8E094A6}"/>
            </c:ext>
          </c:extLst>
        </c:ser>
        <c:ser>
          <c:idx val="3"/>
          <c:order val="3"/>
          <c:tx>
            <c:strRef>
              <c:f>'Pub Services_Demog'!$B$52</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Services_Demog'!$C$48:$M$48</c:f>
              <c:strCache>
                <c:ptCount val="11"/>
                <c:pt idx="0">
                  <c:v>Identify as disabled (Base: 308)</c:v>
                </c:pt>
                <c:pt idx="1">
                  <c:v>55+ (Base: 953)</c:v>
                </c:pt>
                <c:pt idx="2">
                  <c:v>Male (Base: 848)</c:v>
                </c:pt>
                <c:pt idx="3">
                  <c:v>All respondents (Base: 2432)</c:v>
                </c:pt>
                <c:pt idx="4">
                  <c:v>Welsh speaker (Base: 173)</c:v>
                </c:pt>
                <c:pt idx="5">
                  <c:v>Southern Arc (Base: 651)</c:v>
                </c:pt>
                <c:pt idx="6">
                  <c:v>Female (Base: 957)</c:v>
                </c:pt>
                <c:pt idx="7">
                  <c:v>Children in household (Base: 417)</c:v>
                </c:pt>
                <c:pt idx="8">
                  <c:v>Under 35 (Base: 280)</c:v>
                </c:pt>
                <c:pt idx="9">
                  <c:v>LGBTQ+ (Base: 220)</c:v>
                </c:pt>
                <c:pt idx="10">
                  <c:v>Ethnically Diverse (Base: 404)</c:v>
                </c:pt>
              </c:strCache>
            </c:strRef>
          </c:cat>
          <c:val>
            <c:numRef>
              <c:f>'Pub Services_Demog'!$C$52:$M$52</c:f>
              <c:numCache>
                <c:formatCode>0.0</c:formatCode>
                <c:ptCount val="11"/>
                <c:pt idx="0">
                  <c:v>23.7012987012987</c:v>
                </c:pt>
                <c:pt idx="1">
                  <c:v>22.980062959076601</c:v>
                </c:pt>
                <c:pt idx="2">
                  <c:v>21.580188679245282</c:v>
                </c:pt>
                <c:pt idx="3">
                  <c:v>22.121710526315788</c:v>
                </c:pt>
                <c:pt idx="4">
                  <c:v>23.121387283236995</c:v>
                </c:pt>
                <c:pt idx="5">
                  <c:v>21.50537634408602</c:v>
                </c:pt>
                <c:pt idx="6">
                  <c:v>22.257053291536049</c:v>
                </c:pt>
                <c:pt idx="7">
                  <c:v>21.342925659472421</c:v>
                </c:pt>
                <c:pt idx="8">
                  <c:v>19.642857142857142</c:v>
                </c:pt>
                <c:pt idx="9">
                  <c:v>21.818181818181817</c:v>
                </c:pt>
                <c:pt idx="10">
                  <c:v>19.306930693069308</c:v>
                </c:pt>
              </c:numCache>
            </c:numRef>
          </c:val>
          <c:extLst>
            <c:ext xmlns:c16="http://schemas.microsoft.com/office/drawing/2014/chart" uri="{C3380CC4-5D6E-409C-BE32-E72D297353CC}">
              <c16:uniqueId val="{00000003-F52C-4636-940C-BE58D8E094A6}"/>
            </c:ext>
          </c:extLst>
        </c:ser>
        <c:ser>
          <c:idx val="4"/>
          <c:order val="4"/>
          <c:tx>
            <c:strRef>
              <c:f>'Pub Services_Demog'!$B$53</c:f>
              <c:strCache>
                <c:ptCount val="1"/>
                <c:pt idx="0">
                  <c:v>Very dissatisfied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Services_Demog'!$C$48:$M$48</c:f>
              <c:strCache>
                <c:ptCount val="11"/>
                <c:pt idx="0">
                  <c:v>Identify as disabled (Base: 308)</c:v>
                </c:pt>
                <c:pt idx="1">
                  <c:v>55+ (Base: 953)</c:v>
                </c:pt>
                <c:pt idx="2">
                  <c:v>Male (Base: 848)</c:v>
                </c:pt>
                <c:pt idx="3">
                  <c:v>All respondents (Base: 2432)</c:v>
                </c:pt>
                <c:pt idx="4">
                  <c:v>Welsh speaker (Base: 173)</c:v>
                </c:pt>
                <c:pt idx="5">
                  <c:v>Southern Arc (Base: 651)</c:v>
                </c:pt>
                <c:pt idx="6">
                  <c:v>Female (Base: 957)</c:v>
                </c:pt>
                <c:pt idx="7">
                  <c:v>Children in household (Base: 417)</c:v>
                </c:pt>
                <c:pt idx="8">
                  <c:v>Under 35 (Base: 280)</c:v>
                </c:pt>
                <c:pt idx="9">
                  <c:v>LGBTQ+ (Base: 220)</c:v>
                </c:pt>
                <c:pt idx="10">
                  <c:v>Ethnically Diverse (Base: 404)</c:v>
                </c:pt>
              </c:strCache>
            </c:strRef>
          </c:cat>
          <c:val>
            <c:numRef>
              <c:f>'Pub Services_Demog'!$C$53:$M$53</c:f>
              <c:numCache>
                <c:formatCode>0.0</c:formatCode>
                <c:ptCount val="11"/>
                <c:pt idx="0">
                  <c:v>15.584415584415584</c:v>
                </c:pt>
                <c:pt idx="1">
                  <c:v>14.375655823714586</c:v>
                </c:pt>
                <c:pt idx="2">
                  <c:v>14.740566037735849</c:v>
                </c:pt>
                <c:pt idx="3">
                  <c:v>14.144736842105262</c:v>
                </c:pt>
                <c:pt idx="4">
                  <c:v>12.716763005780345</c:v>
                </c:pt>
                <c:pt idx="5">
                  <c:v>12.288786482334869</c:v>
                </c:pt>
                <c:pt idx="6">
                  <c:v>12.539184952978054</c:v>
                </c:pt>
                <c:pt idx="7">
                  <c:v>13.669064748201439</c:v>
                </c:pt>
                <c:pt idx="8">
                  <c:v>7.5</c:v>
                </c:pt>
                <c:pt idx="9">
                  <c:v>10</c:v>
                </c:pt>
                <c:pt idx="10">
                  <c:v>10.891089108910892</c:v>
                </c:pt>
              </c:numCache>
            </c:numRef>
          </c:val>
          <c:extLst>
            <c:ext xmlns:c16="http://schemas.microsoft.com/office/drawing/2014/chart" uri="{C3380CC4-5D6E-409C-BE32-E72D297353CC}">
              <c16:uniqueId val="{00000004-F52C-4636-940C-BE58D8E094A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'Pub Services_Demog'!$B$68</c:f>
          <c:strCache>
            <c:ptCount val="1"/>
            <c:pt idx="0">
              <c:v>Overall, how satisfied are you with the services the Council provides?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'Pub Services_Demog'!$B$81</c:f>
              <c:strCache>
                <c:ptCount val="1"/>
                <c:pt idx="0">
                  <c:v>Very satisfied</c:v>
                </c:pt>
              </c:strCache>
            </c:strRef>
          </c:tx>
          <c:spPr>
            <a:solidFill>
              <a:srgbClr val="007881"/>
            </a:solidFill>
            <a:ln>
              <a:solidFill>
                <a:sysClr val="windowText" lastClr="000000"/>
              </a:solid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0-005B-4126-B9B1-C2B78389B8FD}"/>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Services_Demog'!$C$80:$M$80</c:f>
              <c:strCache>
                <c:ptCount val="11"/>
                <c:pt idx="0">
                  <c:v>Identify as disabled (Base: 259)</c:v>
                </c:pt>
                <c:pt idx="1">
                  <c:v>Children in household (Base: 359)</c:v>
                </c:pt>
                <c:pt idx="2">
                  <c:v>All respondents (Base: 2002)</c:v>
                </c:pt>
                <c:pt idx="3">
                  <c:v>Welsh speaker (Base: 155)</c:v>
                </c:pt>
                <c:pt idx="4">
                  <c:v>55+ (Base: 752)</c:v>
                </c:pt>
                <c:pt idx="5">
                  <c:v>Male (Base: 697)</c:v>
                </c:pt>
                <c:pt idx="6">
                  <c:v>Female (Base: 785)</c:v>
                </c:pt>
                <c:pt idx="7">
                  <c:v>Southern Arc (Base: 528)</c:v>
                </c:pt>
                <c:pt idx="8">
                  <c:v>LGBTQ+ (Base: 191)</c:v>
                </c:pt>
                <c:pt idx="9">
                  <c:v>Under 35 (Base: 236)</c:v>
                </c:pt>
                <c:pt idx="10">
                  <c:v>Ethnically Diverse (Base: 303)</c:v>
                </c:pt>
              </c:strCache>
            </c:strRef>
          </c:cat>
          <c:val>
            <c:numRef>
              <c:f>'Pub Services_Demog'!$C$81:$M$81</c:f>
              <c:numCache>
                <c:formatCode>0.0</c:formatCode>
                <c:ptCount val="11"/>
                <c:pt idx="0">
                  <c:v>6.1776061776061777</c:v>
                </c:pt>
                <c:pt idx="1">
                  <c:v>9.7493036211699167</c:v>
                </c:pt>
                <c:pt idx="2">
                  <c:v>7.6423576423576414</c:v>
                </c:pt>
                <c:pt idx="3">
                  <c:v>9.0322580645161281</c:v>
                </c:pt>
                <c:pt idx="4">
                  <c:v>5.3191489361702127</c:v>
                </c:pt>
                <c:pt idx="5">
                  <c:v>7.8909612625538017</c:v>
                </c:pt>
                <c:pt idx="6">
                  <c:v>6.6242038216560513</c:v>
                </c:pt>
                <c:pt idx="7">
                  <c:v>9.8484848484848477</c:v>
                </c:pt>
                <c:pt idx="8">
                  <c:v>8.3769633507853403</c:v>
                </c:pt>
                <c:pt idx="9">
                  <c:v>10.59322033898305</c:v>
                </c:pt>
                <c:pt idx="10">
                  <c:v>14.85148514851485</c:v>
                </c:pt>
              </c:numCache>
            </c:numRef>
          </c:val>
          <c:extLst>
            <c:ext xmlns:c16="http://schemas.microsoft.com/office/drawing/2014/chart" uri="{C3380CC4-5D6E-409C-BE32-E72D297353CC}">
              <c16:uniqueId val="{00000000-DC6D-4059-A3A1-D62666366DC1}"/>
            </c:ext>
          </c:extLst>
        </c:ser>
        <c:ser>
          <c:idx val="1"/>
          <c:order val="1"/>
          <c:tx>
            <c:strRef>
              <c:f>'Pub Services_Demog'!$B$82</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Services_Demog'!$C$80:$M$80</c:f>
              <c:strCache>
                <c:ptCount val="11"/>
                <c:pt idx="0">
                  <c:v>Identify as disabled (Base: 259)</c:v>
                </c:pt>
                <c:pt idx="1">
                  <c:v>Children in household (Base: 359)</c:v>
                </c:pt>
                <c:pt idx="2">
                  <c:v>All respondents (Base: 2002)</c:v>
                </c:pt>
                <c:pt idx="3">
                  <c:v>Welsh speaker (Base: 155)</c:v>
                </c:pt>
                <c:pt idx="4">
                  <c:v>55+ (Base: 752)</c:v>
                </c:pt>
                <c:pt idx="5">
                  <c:v>Male (Base: 697)</c:v>
                </c:pt>
                <c:pt idx="6">
                  <c:v>Female (Base: 785)</c:v>
                </c:pt>
                <c:pt idx="7">
                  <c:v>Southern Arc (Base: 528)</c:v>
                </c:pt>
                <c:pt idx="8">
                  <c:v>LGBTQ+ (Base: 191)</c:v>
                </c:pt>
                <c:pt idx="9">
                  <c:v>Under 35 (Base: 236)</c:v>
                </c:pt>
                <c:pt idx="10">
                  <c:v>Ethnically Diverse (Base: 303)</c:v>
                </c:pt>
              </c:strCache>
            </c:strRef>
          </c:cat>
          <c:val>
            <c:numRef>
              <c:f>'Pub Services_Demog'!$C$82:$M$82</c:f>
              <c:numCache>
                <c:formatCode>0.0</c:formatCode>
                <c:ptCount val="11"/>
                <c:pt idx="0">
                  <c:v>30.501930501930502</c:v>
                </c:pt>
                <c:pt idx="1">
                  <c:v>32.590529247910865</c:v>
                </c:pt>
                <c:pt idx="2">
                  <c:v>35.064935064935064</c:v>
                </c:pt>
                <c:pt idx="3">
                  <c:v>34.193548387096776</c:v>
                </c:pt>
                <c:pt idx="4">
                  <c:v>38.297872340425535</c:v>
                </c:pt>
                <c:pt idx="5">
                  <c:v>36.011477761836439</c:v>
                </c:pt>
                <c:pt idx="6">
                  <c:v>37.579617834394909</c:v>
                </c:pt>
                <c:pt idx="7">
                  <c:v>34.469696969696969</c:v>
                </c:pt>
                <c:pt idx="8">
                  <c:v>40.31413612565445</c:v>
                </c:pt>
                <c:pt idx="9">
                  <c:v>38.135593220338983</c:v>
                </c:pt>
                <c:pt idx="10">
                  <c:v>37.293729372937293</c:v>
                </c:pt>
              </c:numCache>
            </c:numRef>
          </c:val>
          <c:extLst>
            <c:ext xmlns:c16="http://schemas.microsoft.com/office/drawing/2014/chart" uri="{C3380CC4-5D6E-409C-BE32-E72D297353CC}">
              <c16:uniqueId val="{00000001-DC6D-4059-A3A1-D62666366DC1}"/>
            </c:ext>
          </c:extLst>
        </c:ser>
        <c:ser>
          <c:idx val="2"/>
          <c:order val="2"/>
          <c:tx>
            <c:strRef>
              <c:f>'Pub Services_Demog'!$B$83</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Services_Demog'!$C$80:$M$80</c:f>
              <c:strCache>
                <c:ptCount val="11"/>
                <c:pt idx="0">
                  <c:v>Identify as disabled (Base: 259)</c:v>
                </c:pt>
                <c:pt idx="1">
                  <c:v>Children in household (Base: 359)</c:v>
                </c:pt>
                <c:pt idx="2">
                  <c:v>All respondents (Base: 2002)</c:v>
                </c:pt>
                <c:pt idx="3">
                  <c:v>Welsh speaker (Base: 155)</c:v>
                </c:pt>
                <c:pt idx="4">
                  <c:v>55+ (Base: 752)</c:v>
                </c:pt>
                <c:pt idx="5">
                  <c:v>Male (Base: 697)</c:v>
                </c:pt>
                <c:pt idx="6">
                  <c:v>Female (Base: 785)</c:v>
                </c:pt>
                <c:pt idx="7">
                  <c:v>Southern Arc (Base: 528)</c:v>
                </c:pt>
                <c:pt idx="8">
                  <c:v>LGBTQ+ (Base: 191)</c:v>
                </c:pt>
                <c:pt idx="9">
                  <c:v>Under 35 (Base: 236)</c:v>
                </c:pt>
                <c:pt idx="10">
                  <c:v>Ethnically Diverse (Base: 303)</c:v>
                </c:pt>
              </c:strCache>
            </c:strRef>
          </c:cat>
          <c:val>
            <c:numRef>
              <c:f>'Pub Services_Demog'!$C$83:$M$83</c:f>
              <c:numCache>
                <c:formatCode>0.0</c:formatCode>
                <c:ptCount val="11"/>
                <c:pt idx="0">
                  <c:v>16.602316602316602</c:v>
                </c:pt>
                <c:pt idx="1">
                  <c:v>17.548746518105848</c:v>
                </c:pt>
                <c:pt idx="2">
                  <c:v>16.883116883116884</c:v>
                </c:pt>
                <c:pt idx="3">
                  <c:v>13.548387096774196</c:v>
                </c:pt>
                <c:pt idx="4">
                  <c:v>15.292553191489361</c:v>
                </c:pt>
                <c:pt idx="5">
                  <c:v>16.786226685796272</c:v>
                </c:pt>
                <c:pt idx="6">
                  <c:v>16.687898089171973</c:v>
                </c:pt>
                <c:pt idx="7">
                  <c:v>17.613636363636363</c:v>
                </c:pt>
                <c:pt idx="8">
                  <c:v>19.3717277486911</c:v>
                </c:pt>
                <c:pt idx="9">
                  <c:v>20.762711864406779</c:v>
                </c:pt>
                <c:pt idx="10">
                  <c:v>15.181518151815181</c:v>
                </c:pt>
              </c:numCache>
            </c:numRef>
          </c:val>
          <c:extLst>
            <c:ext xmlns:c16="http://schemas.microsoft.com/office/drawing/2014/chart" uri="{C3380CC4-5D6E-409C-BE32-E72D297353CC}">
              <c16:uniqueId val="{00000002-DC6D-4059-A3A1-D62666366DC1}"/>
            </c:ext>
          </c:extLst>
        </c:ser>
        <c:ser>
          <c:idx val="3"/>
          <c:order val="3"/>
          <c:tx>
            <c:strRef>
              <c:f>'Pub Services_Demog'!$B$84</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Services_Demog'!$C$80:$M$80</c:f>
              <c:strCache>
                <c:ptCount val="11"/>
                <c:pt idx="0">
                  <c:v>Identify as disabled (Base: 259)</c:v>
                </c:pt>
                <c:pt idx="1">
                  <c:v>Children in household (Base: 359)</c:v>
                </c:pt>
                <c:pt idx="2">
                  <c:v>All respondents (Base: 2002)</c:v>
                </c:pt>
                <c:pt idx="3">
                  <c:v>Welsh speaker (Base: 155)</c:v>
                </c:pt>
                <c:pt idx="4">
                  <c:v>55+ (Base: 752)</c:v>
                </c:pt>
                <c:pt idx="5">
                  <c:v>Male (Base: 697)</c:v>
                </c:pt>
                <c:pt idx="6">
                  <c:v>Female (Base: 785)</c:v>
                </c:pt>
                <c:pt idx="7">
                  <c:v>Southern Arc (Base: 528)</c:v>
                </c:pt>
                <c:pt idx="8">
                  <c:v>LGBTQ+ (Base: 191)</c:v>
                </c:pt>
                <c:pt idx="9">
                  <c:v>Under 35 (Base: 236)</c:v>
                </c:pt>
                <c:pt idx="10">
                  <c:v>Ethnically Diverse (Base: 303)</c:v>
                </c:pt>
              </c:strCache>
            </c:strRef>
          </c:cat>
          <c:val>
            <c:numRef>
              <c:f>'Pub Services_Demog'!$C$84:$M$84</c:f>
              <c:numCache>
                <c:formatCode>0.0</c:formatCode>
                <c:ptCount val="11"/>
                <c:pt idx="0">
                  <c:v>26.640926640926644</c:v>
                </c:pt>
                <c:pt idx="1">
                  <c:v>22.562674094707521</c:v>
                </c:pt>
                <c:pt idx="2">
                  <c:v>23.526473526473527</c:v>
                </c:pt>
                <c:pt idx="3">
                  <c:v>26.451612903225808</c:v>
                </c:pt>
                <c:pt idx="4">
                  <c:v>24.468085106382979</c:v>
                </c:pt>
                <c:pt idx="5">
                  <c:v>21.664275466284074</c:v>
                </c:pt>
                <c:pt idx="6">
                  <c:v>24.96815286624204</c:v>
                </c:pt>
                <c:pt idx="7">
                  <c:v>24.053030303030305</c:v>
                </c:pt>
                <c:pt idx="8">
                  <c:v>21.98952879581152</c:v>
                </c:pt>
                <c:pt idx="9">
                  <c:v>20.33898305084746</c:v>
                </c:pt>
                <c:pt idx="10">
                  <c:v>18.811881188118811</c:v>
                </c:pt>
              </c:numCache>
            </c:numRef>
          </c:val>
          <c:extLst>
            <c:ext xmlns:c16="http://schemas.microsoft.com/office/drawing/2014/chart" uri="{C3380CC4-5D6E-409C-BE32-E72D297353CC}">
              <c16:uniqueId val="{00000003-DC6D-4059-A3A1-D62666366DC1}"/>
            </c:ext>
          </c:extLst>
        </c:ser>
        <c:ser>
          <c:idx val="4"/>
          <c:order val="4"/>
          <c:tx>
            <c:strRef>
              <c:f>'Pub Services_Demog'!$B$85</c:f>
              <c:strCache>
                <c:ptCount val="1"/>
                <c:pt idx="0">
                  <c:v>Very dissatisfied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Services_Demog'!$C$80:$M$80</c:f>
              <c:strCache>
                <c:ptCount val="11"/>
                <c:pt idx="0">
                  <c:v>Identify as disabled (Base: 259)</c:v>
                </c:pt>
                <c:pt idx="1">
                  <c:v>Children in household (Base: 359)</c:v>
                </c:pt>
                <c:pt idx="2">
                  <c:v>All respondents (Base: 2002)</c:v>
                </c:pt>
                <c:pt idx="3">
                  <c:v>Welsh speaker (Base: 155)</c:v>
                </c:pt>
                <c:pt idx="4">
                  <c:v>55+ (Base: 752)</c:v>
                </c:pt>
                <c:pt idx="5">
                  <c:v>Male (Base: 697)</c:v>
                </c:pt>
                <c:pt idx="6">
                  <c:v>Female (Base: 785)</c:v>
                </c:pt>
                <c:pt idx="7">
                  <c:v>Southern Arc (Base: 528)</c:v>
                </c:pt>
                <c:pt idx="8">
                  <c:v>LGBTQ+ (Base: 191)</c:v>
                </c:pt>
                <c:pt idx="9">
                  <c:v>Under 35 (Base: 236)</c:v>
                </c:pt>
                <c:pt idx="10">
                  <c:v>Ethnically Diverse (Base: 303)</c:v>
                </c:pt>
              </c:strCache>
            </c:strRef>
          </c:cat>
          <c:val>
            <c:numRef>
              <c:f>'Pub Services_Demog'!$C$85:$M$85</c:f>
              <c:numCache>
                <c:formatCode>0.0</c:formatCode>
                <c:ptCount val="11"/>
                <c:pt idx="0">
                  <c:v>20.077220077220076</c:v>
                </c:pt>
                <c:pt idx="1">
                  <c:v>17.548746518105848</c:v>
                </c:pt>
                <c:pt idx="2">
                  <c:v>16.883116883116884</c:v>
                </c:pt>
                <c:pt idx="3">
                  <c:v>16.7741935483871</c:v>
                </c:pt>
                <c:pt idx="4">
                  <c:v>16.622340425531913</c:v>
                </c:pt>
                <c:pt idx="5">
                  <c:v>17.647058823529413</c:v>
                </c:pt>
                <c:pt idx="6">
                  <c:v>14.140127388535031</c:v>
                </c:pt>
                <c:pt idx="7">
                  <c:v>14.015151515151514</c:v>
                </c:pt>
                <c:pt idx="8">
                  <c:v>9.9476439790575917</c:v>
                </c:pt>
                <c:pt idx="9">
                  <c:v>10.16949152542373</c:v>
                </c:pt>
                <c:pt idx="10">
                  <c:v>13.861386138613863</c:v>
                </c:pt>
              </c:numCache>
            </c:numRef>
          </c:val>
          <c:extLst>
            <c:ext xmlns:c16="http://schemas.microsoft.com/office/drawing/2014/chart" uri="{C3380CC4-5D6E-409C-BE32-E72D297353CC}">
              <c16:uniqueId val="{00000004-DC6D-4059-A3A1-D62666366DC1}"/>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'Public Services'!$B$35</c:f>
          <c:strCache>
            <c:ptCount val="1"/>
            <c:pt idx="0">
              <c:v>How much do you agree that the Council gives residents good value for money? (Base: 2398)</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'Public Services'!$B$37</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Services'!$D$37</c:f>
              <c:numCache>
                <c:formatCode>0.0</c:formatCode>
                <c:ptCount val="1"/>
                <c:pt idx="0">
                  <c:v>5.6296914095079229</c:v>
                </c:pt>
              </c:numCache>
            </c:numRef>
          </c:val>
          <c:extLst>
            <c:ext xmlns:c16="http://schemas.microsoft.com/office/drawing/2014/chart" uri="{C3380CC4-5D6E-409C-BE32-E72D297353CC}">
              <c16:uniqueId val="{00000000-AE35-4EFF-BD56-91CC1E385D08}"/>
            </c:ext>
          </c:extLst>
        </c:ser>
        <c:ser>
          <c:idx val="1"/>
          <c:order val="1"/>
          <c:tx>
            <c:strRef>
              <c:f>'Public Services'!$B$38</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Services'!$D$38</c:f>
              <c:numCache>
                <c:formatCode>0.0</c:formatCode>
                <c:ptCount val="1"/>
                <c:pt idx="0">
                  <c:v>26.939115929941622</c:v>
                </c:pt>
              </c:numCache>
            </c:numRef>
          </c:val>
          <c:extLst>
            <c:ext xmlns:c16="http://schemas.microsoft.com/office/drawing/2014/chart" uri="{C3380CC4-5D6E-409C-BE32-E72D297353CC}">
              <c16:uniqueId val="{00000001-AE35-4EFF-BD56-91CC1E385D08}"/>
            </c:ext>
          </c:extLst>
        </c:ser>
        <c:ser>
          <c:idx val="2"/>
          <c:order val="2"/>
          <c:tx>
            <c:strRef>
              <c:f>'Public Services'!$B$39</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Services'!$D$39</c:f>
              <c:numCache>
                <c:formatCode>0.0</c:formatCode>
                <c:ptCount val="1"/>
                <c:pt idx="0">
                  <c:v>18.432026688907424</c:v>
                </c:pt>
              </c:numCache>
            </c:numRef>
          </c:val>
          <c:extLst>
            <c:ext xmlns:c16="http://schemas.microsoft.com/office/drawing/2014/chart" uri="{C3380CC4-5D6E-409C-BE32-E72D297353CC}">
              <c16:uniqueId val="{00000002-AE35-4EFF-BD56-91CC1E385D08}"/>
            </c:ext>
          </c:extLst>
        </c:ser>
        <c:ser>
          <c:idx val="3"/>
          <c:order val="3"/>
          <c:tx>
            <c:strRef>
              <c:f>'Public Services'!$B$40</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Services'!$D$40</c:f>
              <c:numCache>
                <c:formatCode>0.0</c:formatCode>
                <c:ptCount val="1"/>
                <c:pt idx="0">
                  <c:v>27.522935779816514</c:v>
                </c:pt>
              </c:numCache>
            </c:numRef>
          </c:val>
          <c:extLst>
            <c:ext xmlns:c16="http://schemas.microsoft.com/office/drawing/2014/chart" uri="{C3380CC4-5D6E-409C-BE32-E72D297353CC}">
              <c16:uniqueId val="{00000003-AE35-4EFF-BD56-91CC1E385D08}"/>
            </c:ext>
          </c:extLst>
        </c:ser>
        <c:ser>
          <c:idx val="4"/>
          <c:order val="4"/>
          <c:tx>
            <c:strRef>
              <c:f>'Public Services'!$B$41</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Services'!$D$41</c:f>
              <c:numCache>
                <c:formatCode>0.0</c:formatCode>
                <c:ptCount val="1"/>
                <c:pt idx="0">
                  <c:v>21.476230191826524</c:v>
                </c:pt>
              </c:numCache>
            </c:numRef>
          </c:val>
          <c:extLst>
            <c:ext xmlns:c16="http://schemas.microsoft.com/office/drawing/2014/chart" uri="{C3380CC4-5D6E-409C-BE32-E72D297353CC}">
              <c16:uniqueId val="{00000004-AE35-4EFF-BD56-91CC1E385D08}"/>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a:t>How much do you agree that the Council gives residents good value for money?</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'Pub Services_Trends'!$E$18</c:f>
              <c:strCache>
                <c:ptCount val="1"/>
                <c:pt idx="0">
                  <c:v>Value for Money</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0">
                <a:spAutoFit/>
              </a:bodyPr>
              <a:lstStyle/>
              <a:p>
                <a:pPr algn="ctr">
                  <a:defRPr lang="en-US" sz="1200" b="1" i="0" u="none" strike="noStrike" kern="1200" baseline="0">
                    <a:solidFill>
                      <a:schemeClr val="accent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'Pub Services_Trends'!$B$25:$B$29</c:f>
              <c:numCache>
                <c:formatCode>General</c:formatCode>
                <c:ptCount val="5"/>
                <c:pt idx="0">
                  <c:v>2020</c:v>
                </c:pt>
                <c:pt idx="1">
                  <c:v>2021</c:v>
                </c:pt>
                <c:pt idx="2">
                  <c:v>2022</c:v>
                </c:pt>
                <c:pt idx="3">
                  <c:v>2023</c:v>
                </c:pt>
                <c:pt idx="4">
                  <c:v>2024</c:v>
                </c:pt>
              </c:numCache>
            </c:numRef>
          </c:cat>
          <c:val>
            <c:numRef>
              <c:f>'Pub Services_Trends'!$E$25:$E$29</c:f>
              <c:numCache>
                <c:formatCode>0.0</c:formatCode>
                <c:ptCount val="5"/>
                <c:pt idx="0">
                  <c:v>52.1</c:v>
                </c:pt>
                <c:pt idx="1">
                  <c:v>34.136085626911317</c:v>
                </c:pt>
                <c:pt idx="2">
                  <c:v>34.9</c:v>
                </c:pt>
                <c:pt idx="3">
                  <c:v>30.2</c:v>
                </c:pt>
                <c:pt idx="4">
                  <c:v>32.6</c:v>
                </c:pt>
              </c:numCache>
            </c:numRef>
          </c:val>
          <c:smooth val="0"/>
          <c:extLst>
            <c:ext xmlns:c16="http://schemas.microsoft.com/office/drawing/2014/chart" uri="{C3380CC4-5D6E-409C-BE32-E72D297353CC}">
              <c16:uniqueId val="{00000000-E245-4C6C-B0D2-FD6284E023F5}"/>
            </c:ext>
          </c:extLst>
        </c:ser>
        <c:dLbls>
          <c:showLegendKey val="0"/>
          <c:showVal val="0"/>
          <c:showCatName val="0"/>
          <c:showSerName val="0"/>
          <c:showPercent val="0"/>
          <c:showBubbleSize val="0"/>
        </c:dLbls>
        <c:marker val="1"/>
        <c:smooth val="0"/>
        <c:axId val="588416552"/>
        <c:axId val="588417536"/>
      </c:lineChart>
      <c:catAx>
        <c:axId val="5884165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588417536"/>
        <c:crosses val="autoZero"/>
        <c:auto val="1"/>
        <c:lblAlgn val="ctr"/>
        <c:lblOffset val="100"/>
        <c:noMultiLvlLbl val="0"/>
      </c:catAx>
      <c:valAx>
        <c:axId val="588417536"/>
        <c:scaling>
          <c:orientation val="minMax"/>
          <c:max val="100"/>
          <c:min val="0"/>
        </c:scaling>
        <c:delete val="0"/>
        <c:axPos val="l"/>
        <c:majorGridlines>
          <c:spPr>
            <a:ln w="9525" cap="flat" cmpd="sng" algn="ctr">
              <a:solidFill>
                <a:schemeClr val="tx1">
                  <a:lumMod val="15000"/>
                  <a:lumOff val="85000"/>
                </a:schemeClr>
              </a:solidFill>
              <a:round/>
            </a:ln>
            <a:effectLst/>
          </c:spPr>
        </c:majorGridlines>
        <c:title>
          <c:tx>
            <c:rich>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a:t>
                </a:r>
              </a:p>
            </c:rich>
          </c:tx>
          <c:overlay val="0"/>
          <c:spPr>
            <a:noFill/>
            <a:ln>
              <a:noFill/>
            </a:ln>
            <a:effectLst/>
          </c:spPr>
          <c:txPr>
            <a:bodyPr rot="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8416552"/>
        <c:crosses val="autoZero"/>
        <c:crossBetween val="between"/>
        <c:majorUnit val="20"/>
      </c:valAx>
      <c:spPr>
        <a:noFill/>
        <a:ln>
          <a:noFill/>
        </a:ln>
        <a:effectLst/>
      </c:spPr>
    </c:plotArea>
    <c:plotVisOnly val="1"/>
    <c:dispBlanksAs val="gap"/>
    <c:showDLblsOverMax val="0"/>
  </c:chart>
  <c:spPr>
    <a:solidFill>
      <a:schemeClr val="bg1"/>
    </a:solidFill>
    <a:ln w="9525" cap="flat" cmpd="sng" algn="ctr">
      <a:solidFill>
        <a:schemeClr val="bg1">
          <a:lumMod val="50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'Pub Services_Demog'!$B$100</c:f>
          <c:strCache>
            <c:ptCount val="1"/>
            <c:pt idx="0">
              <c:v>How much do you agree that the Council gives residents good value for money?</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'Pub Services_Demog'!$B$113</c:f>
              <c:strCache>
                <c:ptCount val="1"/>
                <c:pt idx="0">
                  <c:v>Strongly agree</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8-17FE-4856-BEF3-486879257BF4}"/>
                </c:ext>
              </c:extLst>
            </c:dLbl>
            <c:dLbl>
              <c:idx val="1"/>
              <c:delete val="1"/>
              <c:extLst>
                <c:ext xmlns:c15="http://schemas.microsoft.com/office/drawing/2012/chart" uri="{CE6537A1-D6FC-4f65-9D91-7224C49458BB}"/>
                <c:ext xmlns:c16="http://schemas.microsoft.com/office/drawing/2014/chart" uri="{C3380CC4-5D6E-409C-BE32-E72D297353CC}">
                  <c16:uniqueId val="{00000005-17FE-4856-BEF3-486879257BF4}"/>
                </c:ext>
              </c:extLst>
            </c:dLbl>
            <c:dLbl>
              <c:idx val="3"/>
              <c:delete val="1"/>
              <c:extLst>
                <c:ext xmlns:c15="http://schemas.microsoft.com/office/drawing/2012/chart" uri="{CE6537A1-D6FC-4f65-9D91-7224C49458BB}"/>
                <c:ext xmlns:c16="http://schemas.microsoft.com/office/drawing/2014/chart" uri="{C3380CC4-5D6E-409C-BE32-E72D297353CC}">
                  <c16:uniqueId val="{00000009-17FE-4856-BEF3-486879257BF4}"/>
                </c:ext>
              </c:extLst>
            </c:dLbl>
            <c:dLbl>
              <c:idx val="5"/>
              <c:delete val="1"/>
              <c:extLst>
                <c:ext xmlns:c15="http://schemas.microsoft.com/office/drawing/2012/chart" uri="{CE6537A1-D6FC-4f65-9D91-7224C49458BB}"/>
                <c:ext xmlns:c16="http://schemas.microsoft.com/office/drawing/2014/chart" uri="{C3380CC4-5D6E-409C-BE32-E72D297353CC}">
                  <c16:uniqueId val="{00000006-17FE-4856-BEF3-486879257BF4}"/>
                </c:ext>
              </c:extLst>
            </c:dLbl>
            <c:dLbl>
              <c:idx val="7"/>
              <c:delete val="1"/>
              <c:extLst>
                <c:ext xmlns:c15="http://schemas.microsoft.com/office/drawing/2012/chart" uri="{CE6537A1-D6FC-4f65-9D91-7224C49458BB}"/>
                <c:ext xmlns:c16="http://schemas.microsoft.com/office/drawing/2014/chart" uri="{C3380CC4-5D6E-409C-BE32-E72D297353CC}">
                  <c16:uniqueId val="{00000007-17FE-4856-BEF3-486879257BF4}"/>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Services_Demog'!$C$112:$M$112</c:f>
              <c:strCache>
                <c:ptCount val="11"/>
                <c:pt idx="0">
                  <c:v>Identify as disabled (Base: 302)</c:v>
                </c:pt>
                <c:pt idx="1">
                  <c:v>55+ (Base: 945)</c:v>
                </c:pt>
                <c:pt idx="2">
                  <c:v>Male (Base: 828)</c:v>
                </c:pt>
                <c:pt idx="3">
                  <c:v>All respondents (Base: 2398)</c:v>
                </c:pt>
                <c:pt idx="4">
                  <c:v>Southern Arc (Base: 640)</c:v>
                </c:pt>
                <c:pt idx="5">
                  <c:v>Female (Base: 953)</c:v>
                </c:pt>
                <c:pt idx="6">
                  <c:v>Children in household (Base: 412)</c:v>
                </c:pt>
                <c:pt idx="7">
                  <c:v>Welsh speaker (Base: 177)</c:v>
                </c:pt>
                <c:pt idx="8">
                  <c:v>LGBTQ+ (Base: 212)</c:v>
                </c:pt>
                <c:pt idx="9">
                  <c:v>Ethnically Diverse (Base: 400)</c:v>
                </c:pt>
                <c:pt idx="10">
                  <c:v>Under 35 (Base: 267)</c:v>
                </c:pt>
              </c:strCache>
            </c:strRef>
          </c:cat>
          <c:val>
            <c:numRef>
              <c:f>'Pub Services_Demog'!$C$113:$M$113</c:f>
              <c:numCache>
                <c:formatCode>0.0</c:formatCode>
                <c:ptCount val="11"/>
                <c:pt idx="0">
                  <c:v>5.629139072847682</c:v>
                </c:pt>
                <c:pt idx="1">
                  <c:v>3.3862433862433865</c:v>
                </c:pt>
                <c:pt idx="2">
                  <c:v>6.5217391304347823</c:v>
                </c:pt>
                <c:pt idx="3">
                  <c:v>5.6296914095079229</c:v>
                </c:pt>
                <c:pt idx="4">
                  <c:v>7.34375</c:v>
                </c:pt>
                <c:pt idx="5">
                  <c:v>5.3515215110178387</c:v>
                </c:pt>
                <c:pt idx="6">
                  <c:v>8.7378640776699026</c:v>
                </c:pt>
                <c:pt idx="7">
                  <c:v>3.3898305084745761</c:v>
                </c:pt>
                <c:pt idx="8">
                  <c:v>6.132075471698113</c:v>
                </c:pt>
                <c:pt idx="9">
                  <c:v>12</c:v>
                </c:pt>
                <c:pt idx="10">
                  <c:v>8.239700374531834</c:v>
                </c:pt>
              </c:numCache>
            </c:numRef>
          </c:val>
          <c:extLst>
            <c:ext xmlns:c16="http://schemas.microsoft.com/office/drawing/2014/chart" uri="{C3380CC4-5D6E-409C-BE32-E72D297353CC}">
              <c16:uniqueId val="{00000000-17FE-4856-BEF3-486879257BF4}"/>
            </c:ext>
          </c:extLst>
        </c:ser>
        <c:ser>
          <c:idx val="1"/>
          <c:order val="1"/>
          <c:tx>
            <c:strRef>
              <c:f>'Pub Services_Demog'!$B$114</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Services_Demog'!$C$112:$M$112</c:f>
              <c:strCache>
                <c:ptCount val="11"/>
                <c:pt idx="0">
                  <c:v>Identify as disabled (Base: 302)</c:v>
                </c:pt>
                <c:pt idx="1">
                  <c:v>55+ (Base: 945)</c:v>
                </c:pt>
                <c:pt idx="2">
                  <c:v>Male (Base: 828)</c:v>
                </c:pt>
                <c:pt idx="3">
                  <c:v>All respondents (Base: 2398)</c:v>
                </c:pt>
                <c:pt idx="4">
                  <c:v>Southern Arc (Base: 640)</c:v>
                </c:pt>
                <c:pt idx="5">
                  <c:v>Female (Base: 953)</c:v>
                </c:pt>
                <c:pt idx="6">
                  <c:v>Children in household (Base: 412)</c:v>
                </c:pt>
                <c:pt idx="7">
                  <c:v>Welsh speaker (Base: 177)</c:v>
                </c:pt>
                <c:pt idx="8">
                  <c:v>LGBTQ+ (Base: 212)</c:v>
                </c:pt>
                <c:pt idx="9">
                  <c:v>Ethnically Diverse (Base: 400)</c:v>
                </c:pt>
                <c:pt idx="10">
                  <c:v>Under 35 (Base: 267)</c:v>
                </c:pt>
              </c:strCache>
            </c:strRef>
          </c:cat>
          <c:val>
            <c:numRef>
              <c:f>'Pub Services_Demog'!$C$114:$M$114</c:f>
              <c:numCache>
                <c:formatCode>0.0</c:formatCode>
                <c:ptCount val="11"/>
                <c:pt idx="0">
                  <c:v>25.827814569536422</c:v>
                </c:pt>
                <c:pt idx="1">
                  <c:v>28.359788359788357</c:v>
                </c:pt>
                <c:pt idx="2">
                  <c:v>25.845410628019323</c:v>
                </c:pt>
                <c:pt idx="3">
                  <c:v>26.939115929941622</c:v>
                </c:pt>
                <c:pt idx="4">
                  <c:v>27.968749999999996</c:v>
                </c:pt>
                <c:pt idx="5">
                  <c:v>31.269674711437567</c:v>
                </c:pt>
                <c:pt idx="6">
                  <c:v>28.155339805825243</c:v>
                </c:pt>
                <c:pt idx="7">
                  <c:v>33.898305084745758</c:v>
                </c:pt>
                <c:pt idx="8">
                  <c:v>32.075471698113205</c:v>
                </c:pt>
                <c:pt idx="9">
                  <c:v>28.999999999999996</c:v>
                </c:pt>
                <c:pt idx="10">
                  <c:v>33.333333333333329</c:v>
                </c:pt>
              </c:numCache>
            </c:numRef>
          </c:val>
          <c:extLst>
            <c:ext xmlns:c16="http://schemas.microsoft.com/office/drawing/2014/chart" uri="{C3380CC4-5D6E-409C-BE32-E72D297353CC}">
              <c16:uniqueId val="{00000001-17FE-4856-BEF3-486879257BF4}"/>
            </c:ext>
          </c:extLst>
        </c:ser>
        <c:ser>
          <c:idx val="2"/>
          <c:order val="2"/>
          <c:tx>
            <c:strRef>
              <c:f>'Pub Services_Demog'!$B$115</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Services_Demog'!$C$112:$M$112</c:f>
              <c:strCache>
                <c:ptCount val="11"/>
                <c:pt idx="0">
                  <c:v>Identify as disabled (Base: 302)</c:v>
                </c:pt>
                <c:pt idx="1">
                  <c:v>55+ (Base: 945)</c:v>
                </c:pt>
                <c:pt idx="2">
                  <c:v>Male (Base: 828)</c:v>
                </c:pt>
                <c:pt idx="3">
                  <c:v>All respondents (Base: 2398)</c:v>
                </c:pt>
                <c:pt idx="4">
                  <c:v>Southern Arc (Base: 640)</c:v>
                </c:pt>
                <c:pt idx="5">
                  <c:v>Female (Base: 953)</c:v>
                </c:pt>
                <c:pt idx="6">
                  <c:v>Children in household (Base: 412)</c:v>
                </c:pt>
                <c:pt idx="7">
                  <c:v>Welsh speaker (Base: 177)</c:v>
                </c:pt>
                <c:pt idx="8">
                  <c:v>LGBTQ+ (Base: 212)</c:v>
                </c:pt>
                <c:pt idx="9">
                  <c:v>Ethnically Diverse (Base: 400)</c:v>
                </c:pt>
                <c:pt idx="10">
                  <c:v>Under 35 (Base: 267)</c:v>
                </c:pt>
              </c:strCache>
            </c:strRef>
          </c:cat>
          <c:val>
            <c:numRef>
              <c:f>'Pub Services_Demog'!$C$115:$M$115</c:f>
              <c:numCache>
                <c:formatCode>0.0</c:formatCode>
                <c:ptCount val="11"/>
                <c:pt idx="0">
                  <c:v>14.569536423841059</c:v>
                </c:pt>
                <c:pt idx="1">
                  <c:v>17.777777777777779</c:v>
                </c:pt>
                <c:pt idx="2">
                  <c:v>19.082125603864732</c:v>
                </c:pt>
                <c:pt idx="3">
                  <c:v>18.432026688907424</c:v>
                </c:pt>
                <c:pt idx="4">
                  <c:v>18.90625</c:v>
                </c:pt>
                <c:pt idx="5">
                  <c:v>16.789087093389295</c:v>
                </c:pt>
                <c:pt idx="6">
                  <c:v>16.262135922330099</c:v>
                </c:pt>
                <c:pt idx="7">
                  <c:v>20.903954802259886</c:v>
                </c:pt>
                <c:pt idx="8">
                  <c:v>22.641509433962266</c:v>
                </c:pt>
                <c:pt idx="9">
                  <c:v>16.75</c:v>
                </c:pt>
                <c:pt idx="10">
                  <c:v>22.09737827715356</c:v>
                </c:pt>
              </c:numCache>
            </c:numRef>
          </c:val>
          <c:extLst>
            <c:ext xmlns:c16="http://schemas.microsoft.com/office/drawing/2014/chart" uri="{C3380CC4-5D6E-409C-BE32-E72D297353CC}">
              <c16:uniqueId val="{00000002-17FE-4856-BEF3-486879257BF4}"/>
            </c:ext>
          </c:extLst>
        </c:ser>
        <c:ser>
          <c:idx val="3"/>
          <c:order val="3"/>
          <c:tx>
            <c:strRef>
              <c:f>'Pub Services_Demog'!$B$116</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Services_Demog'!$C$112:$M$112</c:f>
              <c:strCache>
                <c:ptCount val="11"/>
                <c:pt idx="0">
                  <c:v>Identify as disabled (Base: 302)</c:v>
                </c:pt>
                <c:pt idx="1">
                  <c:v>55+ (Base: 945)</c:v>
                </c:pt>
                <c:pt idx="2">
                  <c:v>Male (Base: 828)</c:v>
                </c:pt>
                <c:pt idx="3">
                  <c:v>All respondents (Base: 2398)</c:v>
                </c:pt>
                <c:pt idx="4">
                  <c:v>Southern Arc (Base: 640)</c:v>
                </c:pt>
                <c:pt idx="5">
                  <c:v>Female (Base: 953)</c:v>
                </c:pt>
                <c:pt idx="6">
                  <c:v>Children in household (Base: 412)</c:v>
                </c:pt>
                <c:pt idx="7">
                  <c:v>Welsh speaker (Base: 177)</c:v>
                </c:pt>
                <c:pt idx="8">
                  <c:v>LGBTQ+ (Base: 212)</c:v>
                </c:pt>
                <c:pt idx="9">
                  <c:v>Ethnically Diverse (Base: 400)</c:v>
                </c:pt>
                <c:pt idx="10">
                  <c:v>Under 35 (Base: 267)</c:v>
                </c:pt>
              </c:strCache>
            </c:strRef>
          </c:cat>
          <c:val>
            <c:numRef>
              <c:f>'Pub Services_Demog'!$C$116:$M$116</c:f>
              <c:numCache>
                <c:formatCode>0.0</c:formatCode>
                <c:ptCount val="11"/>
                <c:pt idx="0">
                  <c:v>31.788079470198678</c:v>
                </c:pt>
                <c:pt idx="1">
                  <c:v>29.417989417989414</c:v>
                </c:pt>
                <c:pt idx="2">
                  <c:v>26.086956521739129</c:v>
                </c:pt>
                <c:pt idx="3">
                  <c:v>27.522935779816514</c:v>
                </c:pt>
                <c:pt idx="4">
                  <c:v>26.875</c:v>
                </c:pt>
                <c:pt idx="5">
                  <c:v>28.646379853095489</c:v>
                </c:pt>
                <c:pt idx="6">
                  <c:v>25.728155339805824</c:v>
                </c:pt>
                <c:pt idx="7">
                  <c:v>18.07909604519774</c:v>
                </c:pt>
                <c:pt idx="8">
                  <c:v>23.113207547169811</c:v>
                </c:pt>
                <c:pt idx="9">
                  <c:v>25.75</c:v>
                </c:pt>
                <c:pt idx="10">
                  <c:v>22.471910112359549</c:v>
                </c:pt>
              </c:numCache>
            </c:numRef>
          </c:val>
          <c:extLst>
            <c:ext xmlns:c16="http://schemas.microsoft.com/office/drawing/2014/chart" uri="{C3380CC4-5D6E-409C-BE32-E72D297353CC}">
              <c16:uniqueId val="{00000003-17FE-4856-BEF3-486879257BF4}"/>
            </c:ext>
          </c:extLst>
        </c:ser>
        <c:ser>
          <c:idx val="4"/>
          <c:order val="4"/>
          <c:tx>
            <c:strRef>
              <c:f>'Pub Services_Demog'!$B$117</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Services_Demog'!$C$112:$M$112</c:f>
              <c:strCache>
                <c:ptCount val="11"/>
                <c:pt idx="0">
                  <c:v>Identify as disabled (Base: 302)</c:v>
                </c:pt>
                <c:pt idx="1">
                  <c:v>55+ (Base: 945)</c:v>
                </c:pt>
                <c:pt idx="2">
                  <c:v>Male (Base: 828)</c:v>
                </c:pt>
                <c:pt idx="3">
                  <c:v>All respondents (Base: 2398)</c:v>
                </c:pt>
                <c:pt idx="4">
                  <c:v>Southern Arc (Base: 640)</c:v>
                </c:pt>
                <c:pt idx="5">
                  <c:v>Female (Base: 953)</c:v>
                </c:pt>
                <c:pt idx="6">
                  <c:v>Children in household (Base: 412)</c:v>
                </c:pt>
                <c:pt idx="7">
                  <c:v>Welsh speaker (Base: 177)</c:v>
                </c:pt>
                <c:pt idx="8">
                  <c:v>LGBTQ+ (Base: 212)</c:v>
                </c:pt>
                <c:pt idx="9">
                  <c:v>Ethnically Diverse (Base: 400)</c:v>
                </c:pt>
                <c:pt idx="10">
                  <c:v>Under 35 (Base: 267)</c:v>
                </c:pt>
              </c:strCache>
            </c:strRef>
          </c:cat>
          <c:val>
            <c:numRef>
              <c:f>'Pub Services_Demog'!$C$117:$M$117</c:f>
              <c:numCache>
                <c:formatCode>0.0</c:formatCode>
                <c:ptCount val="11"/>
                <c:pt idx="0">
                  <c:v>22.185430463576157</c:v>
                </c:pt>
                <c:pt idx="1">
                  <c:v>21.05820105820106</c:v>
                </c:pt>
                <c:pt idx="2">
                  <c:v>22.463768115942027</c:v>
                </c:pt>
                <c:pt idx="3">
                  <c:v>21.476230191826524</c:v>
                </c:pt>
                <c:pt idx="4">
                  <c:v>18.90625</c:v>
                </c:pt>
                <c:pt idx="5">
                  <c:v>17.94333683105981</c:v>
                </c:pt>
                <c:pt idx="6">
                  <c:v>21.11650485436893</c:v>
                </c:pt>
                <c:pt idx="7">
                  <c:v>23.728813559322035</c:v>
                </c:pt>
                <c:pt idx="8">
                  <c:v>16.037735849056602</c:v>
                </c:pt>
                <c:pt idx="9">
                  <c:v>16.5</c:v>
                </c:pt>
                <c:pt idx="10">
                  <c:v>13.857677902621724</c:v>
                </c:pt>
              </c:numCache>
            </c:numRef>
          </c:val>
          <c:extLst>
            <c:ext xmlns:c16="http://schemas.microsoft.com/office/drawing/2014/chart" uri="{C3380CC4-5D6E-409C-BE32-E72D297353CC}">
              <c16:uniqueId val="{00000004-17FE-4856-BEF3-486879257BF4}"/>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'Public Services'!$B$53</c:f>
          <c:strCache>
            <c:ptCount val="1"/>
            <c:pt idx="0">
              <c:v>Overall, how well informed do you think Cardiff council keeps residents about the services and benefits it provides? (Base: 2334)</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'Public Services'!$B$55</c:f>
              <c:strCache>
                <c:ptCount val="1"/>
                <c:pt idx="0">
                  <c:v>Very well</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Services'!$D$55</c:f>
              <c:numCache>
                <c:formatCode>0.0</c:formatCode>
                <c:ptCount val="1"/>
                <c:pt idx="0">
                  <c:v>8.3119108826049697</c:v>
                </c:pt>
              </c:numCache>
            </c:numRef>
          </c:val>
          <c:extLst>
            <c:ext xmlns:c16="http://schemas.microsoft.com/office/drawing/2014/chart" uri="{C3380CC4-5D6E-409C-BE32-E72D297353CC}">
              <c16:uniqueId val="{00000000-4482-4FBF-A941-B3BBA73210DE}"/>
            </c:ext>
          </c:extLst>
        </c:ser>
        <c:ser>
          <c:idx val="1"/>
          <c:order val="1"/>
          <c:tx>
            <c:strRef>
              <c:f>'Public Services'!$B$56</c:f>
              <c:strCache>
                <c:ptCount val="1"/>
                <c:pt idx="0">
                  <c:v>Fairly well</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Services'!$D$56</c:f>
              <c:numCache>
                <c:formatCode>0.0</c:formatCode>
                <c:ptCount val="1"/>
                <c:pt idx="0">
                  <c:v>35.004284490145672</c:v>
                </c:pt>
              </c:numCache>
            </c:numRef>
          </c:val>
          <c:extLst>
            <c:ext xmlns:c16="http://schemas.microsoft.com/office/drawing/2014/chart" uri="{C3380CC4-5D6E-409C-BE32-E72D297353CC}">
              <c16:uniqueId val="{00000001-4482-4FBF-A941-B3BBA73210DE}"/>
            </c:ext>
          </c:extLst>
        </c:ser>
        <c:ser>
          <c:idx val="2"/>
          <c:order val="2"/>
          <c:tx>
            <c:strRef>
              <c:f>'Public Services'!$B$57</c:f>
              <c:strCache>
                <c:ptCount val="1"/>
                <c:pt idx="0">
                  <c:v>Not very well</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Services'!$D$57</c:f>
              <c:numCache>
                <c:formatCode>0.0</c:formatCode>
                <c:ptCount val="1"/>
                <c:pt idx="0">
                  <c:v>45.972579263067701</c:v>
                </c:pt>
              </c:numCache>
            </c:numRef>
          </c:val>
          <c:extLst>
            <c:ext xmlns:c16="http://schemas.microsoft.com/office/drawing/2014/chart" uri="{C3380CC4-5D6E-409C-BE32-E72D297353CC}">
              <c16:uniqueId val="{00000002-4482-4FBF-A941-B3BBA73210DE}"/>
            </c:ext>
          </c:extLst>
        </c:ser>
        <c:ser>
          <c:idx val="3"/>
          <c:order val="3"/>
          <c:tx>
            <c:strRef>
              <c:f>'Public Services'!$B$58</c:f>
              <c:strCache>
                <c:ptCount val="1"/>
                <c:pt idx="0">
                  <c:v>Not at all</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'Public Services'!$D$58</c:f>
              <c:numCache>
                <c:formatCode>0.0</c:formatCode>
                <c:ptCount val="1"/>
                <c:pt idx="0">
                  <c:v>10.711225364181661</c:v>
                </c:pt>
              </c:numCache>
            </c:numRef>
          </c:val>
          <c:extLst>
            <c:ext xmlns:c16="http://schemas.microsoft.com/office/drawing/2014/chart" uri="{C3380CC4-5D6E-409C-BE32-E72D297353CC}">
              <c16:uniqueId val="{00000003-4482-4FBF-A941-B3BBA73210DE}"/>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'Pub Services_Demog'!$B$131</c:f>
          <c:strCache>
            <c:ptCount val="1"/>
            <c:pt idx="0">
              <c:v>Overall, how well informed do you think Cardiff council keeps residents about the services and benefits it provides?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'Pub Services_Demog'!$B$143</c:f>
              <c:strCache>
                <c:ptCount val="1"/>
                <c:pt idx="0">
                  <c:v>Very well</c:v>
                </c:pt>
              </c:strCache>
            </c:strRef>
          </c:tx>
          <c:spPr>
            <a:solidFill>
              <a:srgbClr val="007881"/>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6C43-4C45-8F30-9F27DEF00206}"/>
                </c:ext>
              </c:extLst>
            </c:dLbl>
            <c:dLbl>
              <c:idx val="4"/>
              <c:delete val="1"/>
              <c:extLst>
                <c:ext xmlns:c15="http://schemas.microsoft.com/office/drawing/2012/chart" uri="{CE6537A1-D6FC-4f65-9D91-7224C49458BB}"/>
                <c:ext xmlns:c16="http://schemas.microsoft.com/office/drawing/2014/chart" uri="{C3380CC4-5D6E-409C-BE32-E72D297353CC}">
                  <c16:uniqueId val="{00000001-6C43-4C45-8F30-9F27DEF00206}"/>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Services_Demog'!$C$142:$M$142</c:f>
              <c:strCache>
                <c:ptCount val="11"/>
                <c:pt idx="0">
                  <c:v>Identify as disabled (Base: 295)</c:v>
                </c:pt>
                <c:pt idx="1">
                  <c:v>55+ (Base: 918)</c:v>
                </c:pt>
                <c:pt idx="2">
                  <c:v>Female (Base: 933)</c:v>
                </c:pt>
                <c:pt idx="3">
                  <c:v>All respondents (Base: 2334)</c:v>
                </c:pt>
                <c:pt idx="4">
                  <c:v>Welsh speaker (Base: 171)</c:v>
                </c:pt>
                <c:pt idx="5">
                  <c:v>Southern Arc (Base: 627)</c:v>
                </c:pt>
                <c:pt idx="6">
                  <c:v>Under 35 (Base: 262)</c:v>
                </c:pt>
                <c:pt idx="7">
                  <c:v>Male (Base: 799)</c:v>
                </c:pt>
                <c:pt idx="8">
                  <c:v>Children in household (Base: 401)</c:v>
                </c:pt>
                <c:pt idx="9">
                  <c:v>LGBTQ+ (Base: 211)</c:v>
                </c:pt>
                <c:pt idx="10">
                  <c:v>Ethnically Diverse (Base: 375)</c:v>
                </c:pt>
              </c:strCache>
            </c:strRef>
          </c:cat>
          <c:val>
            <c:numRef>
              <c:f>'Pub Services_Demog'!$C$143:$M$143</c:f>
              <c:numCache>
                <c:formatCode>0.0</c:formatCode>
                <c:ptCount val="11"/>
                <c:pt idx="0">
                  <c:v>6.1016949152542379</c:v>
                </c:pt>
                <c:pt idx="1">
                  <c:v>5.6644880174291936</c:v>
                </c:pt>
                <c:pt idx="2">
                  <c:v>8.2529474812433019</c:v>
                </c:pt>
                <c:pt idx="3">
                  <c:v>8.3119108826049697</c:v>
                </c:pt>
                <c:pt idx="4">
                  <c:v>5.8479532163742682</c:v>
                </c:pt>
                <c:pt idx="5">
                  <c:v>9.7288676236044669</c:v>
                </c:pt>
                <c:pt idx="6">
                  <c:v>10.305343511450381</c:v>
                </c:pt>
                <c:pt idx="7">
                  <c:v>8.7609511889862333</c:v>
                </c:pt>
                <c:pt idx="8">
                  <c:v>12.718204488778055</c:v>
                </c:pt>
                <c:pt idx="9">
                  <c:v>9.9526066350710902</c:v>
                </c:pt>
                <c:pt idx="10">
                  <c:v>15.466666666666667</c:v>
                </c:pt>
              </c:numCache>
            </c:numRef>
          </c:val>
          <c:extLst>
            <c:ext xmlns:c16="http://schemas.microsoft.com/office/drawing/2014/chart" uri="{C3380CC4-5D6E-409C-BE32-E72D297353CC}">
              <c16:uniqueId val="{00000000-62BC-4564-BAFC-C0AA86FC1D8F}"/>
            </c:ext>
          </c:extLst>
        </c:ser>
        <c:ser>
          <c:idx val="1"/>
          <c:order val="1"/>
          <c:tx>
            <c:strRef>
              <c:f>'Pub Services_Demog'!$B$144</c:f>
              <c:strCache>
                <c:ptCount val="1"/>
                <c:pt idx="0">
                  <c:v>Fairly well</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Services_Demog'!$C$142:$M$142</c:f>
              <c:strCache>
                <c:ptCount val="11"/>
                <c:pt idx="0">
                  <c:v>Identify as disabled (Base: 295)</c:v>
                </c:pt>
                <c:pt idx="1">
                  <c:v>55+ (Base: 918)</c:v>
                </c:pt>
                <c:pt idx="2">
                  <c:v>Female (Base: 933)</c:v>
                </c:pt>
                <c:pt idx="3">
                  <c:v>All respondents (Base: 2334)</c:v>
                </c:pt>
                <c:pt idx="4">
                  <c:v>Welsh speaker (Base: 171)</c:v>
                </c:pt>
                <c:pt idx="5">
                  <c:v>Southern Arc (Base: 627)</c:v>
                </c:pt>
                <c:pt idx="6">
                  <c:v>Under 35 (Base: 262)</c:v>
                </c:pt>
                <c:pt idx="7">
                  <c:v>Male (Base: 799)</c:v>
                </c:pt>
                <c:pt idx="8">
                  <c:v>Children in household (Base: 401)</c:v>
                </c:pt>
                <c:pt idx="9">
                  <c:v>LGBTQ+ (Base: 211)</c:v>
                </c:pt>
                <c:pt idx="10">
                  <c:v>Ethnically Diverse (Base: 375)</c:v>
                </c:pt>
              </c:strCache>
            </c:strRef>
          </c:cat>
          <c:val>
            <c:numRef>
              <c:f>'Pub Services_Demog'!$C$144:$M$144</c:f>
              <c:numCache>
                <c:formatCode>0.0</c:formatCode>
                <c:ptCount val="11"/>
                <c:pt idx="0">
                  <c:v>34.576271186440678</c:v>
                </c:pt>
                <c:pt idx="1">
                  <c:v>35.403050108932462</c:v>
                </c:pt>
                <c:pt idx="2">
                  <c:v>34.833869239013929</c:v>
                </c:pt>
                <c:pt idx="3">
                  <c:v>35.004284490145672</c:v>
                </c:pt>
                <c:pt idx="4">
                  <c:v>38.011695906432749</c:v>
                </c:pt>
                <c:pt idx="5">
                  <c:v>34.130781499202548</c:v>
                </c:pt>
                <c:pt idx="6">
                  <c:v>33.587786259541986</c:v>
                </c:pt>
                <c:pt idx="7">
                  <c:v>38.423028785982474</c:v>
                </c:pt>
                <c:pt idx="8">
                  <c:v>35.411471321695757</c:v>
                </c:pt>
                <c:pt idx="9">
                  <c:v>41.232227488151658</c:v>
                </c:pt>
                <c:pt idx="10">
                  <c:v>36.533333333333331</c:v>
                </c:pt>
              </c:numCache>
            </c:numRef>
          </c:val>
          <c:extLst>
            <c:ext xmlns:c16="http://schemas.microsoft.com/office/drawing/2014/chart" uri="{C3380CC4-5D6E-409C-BE32-E72D297353CC}">
              <c16:uniqueId val="{00000001-62BC-4564-BAFC-C0AA86FC1D8F}"/>
            </c:ext>
          </c:extLst>
        </c:ser>
        <c:ser>
          <c:idx val="2"/>
          <c:order val="2"/>
          <c:tx>
            <c:strRef>
              <c:f>'Pub Services_Demog'!$B$145</c:f>
              <c:strCache>
                <c:ptCount val="1"/>
                <c:pt idx="0">
                  <c:v>Not very well</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Services_Demog'!$C$142:$M$142</c:f>
              <c:strCache>
                <c:ptCount val="11"/>
                <c:pt idx="0">
                  <c:v>Identify as disabled (Base: 295)</c:v>
                </c:pt>
                <c:pt idx="1">
                  <c:v>55+ (Base: 918)</c:v>
                </c:pt>
                <c:pt idx="2">
                  <c:v>Female (Base: 933)</c:v>
                </c:pt>
                <c:pt idx="3">
                  <c:v>All respondents (Base: 2334)</c:v>
                </c:pt>
                <c:pt idx="4">
                  <c:v>Welsh speaker (Base: 171)</c:v>
                </c:pt>
                <c:pt idx="5">
                  <c:v>Southern Arc (Base: 627)</c:v>
                </c:pt>
                <c:pt idx="6">
                  <c:v>Under 35 (Base: 262)</c:v>
                </c:pt>
                <c:pt idx="7">
                  <c:v>Male (Base: 799)</c:v>
                </c:pt>
                <c:pt idx="8">
                  <c:v>Children in household (Base: 401)</c:v>
                </c:pt>
                <c:pt idx="9">
                  <c:v>LGBTQ+ (Base: 211)</c:v>
                </c:pt>
                <c:pt idx="10">
                  <c:v>Ethnically Diverse (Base: 375)</c:v>
                </c:pt>
              </c:strCache>
            </c:strRef>
          </c:cat>
          <c:val>
            <c:numRef>
              <c:f>'Pub Services_Demog'!$C$145:$M$145</c:f>
              <c:numCache>
                <c:formatCode>0.0</c:formatCode>
                <c:ptCount val="11"/>
                <c:pt idx="0">
                  <c:v>48.474576271186443</c:v>
                </c:pt>
                <c:pt idx="1">
                  <c:v>48.583877995642702</c:v>
                </c:pt>
                <c:pt idx="2">
                  <c:v>46.838156484458736</c:v>
                </c:pt>
                <c:pt idx="3">
                  <c:v>45.972579263067701</c:v>
                </c:pt>
                <c:pt idx="4">
                  <c:v>45.614035087719294</c:v>
                </c:pt>
                <c:pt idx="5">
                  <c:v>45.773524720893143</c:v>
                </c:pt>
                <c:pt idx="6">
                  <c:v>46.18320610687023</c:v>
                </c:pt>
                <c:pt idx="7">
                  <c:v>43.053817271589487</c:v>
                </c:pt>
                <c:pt idx="8">
                  <c:v>42.643391521197003</c:v>
                </c:pt>
                <c:pt idx="9">
                  <c:v>41.706161137440759</c:v>
                </c:pt>
                <c:pt idx="10">
                  <c:v>39.200000000000003</c:v>
                </c:pt>
              </c:numCache>
            </c:numRef>
          </c:val>
          <c:extLst>
            <c:ext xmlns:c16="http://schemas.microsoft.com/office/drawing/2014/chart" uri="{C3380CC4-5D6E-409C-BE32-E72D297353CC}">
              <c16:uniqueId val="{00000002-62BC-4564-BAFC-C0AA86FC1D8F}"/>
            </c:ext>
          </c:extLst>
        </c:ser>
        <c:ser>
          <c:idx val="3"/>
          <c:order val="3"/>
          <c:tx>
            <c:strRef>
              <c:f>'Pub Services_Demog'!$B$146</c:f>
              <c:strCache>
                <c:ptCount val="1"/>
                <c:pt idx="0">
                  <c:v>Not at all</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Services_Demog'!$C$142:$M$142</c:f>
              <c:strCache>
                <c:ptCount val="11"/>
                <c:pt idx="0">
                  <c:v>Identify as disabled (Base: 295)</c:v>
                </c:pt>
                <c:pt idx="1">
                  <c:v>55+ (Base: 918)</c:v>
                </c:pt>
                <c:pt idx="2">
                  <c:v>Female (Base: 933)</c:v>
                </c:pt>
                <c:pt idx="3">
                  <c:v>All respondents (Base: 2334)</c:v>
                </c:pt>
                <c:pt idx="4">
                  <c:v>Welsh speaker (Base: 171)</c:v>
                </c:pt>
                <c:pt idx="5">
                  <c:v>Southern Arc (Base: 627)</c:v>
                </c:pt>
                <c:pt idx="6">
                  <c:v>Under 35 (Base: 262)</c:v>
                </c:pt>
                <c:pt idx="7">
                  <c:v>Male (Base: 799)</c:v>
                </c:pt>
                <c:pt idx="8">
                  <c:v>Children in household (Base: 401)</c:v>
                </c:pt>
                <c:pt idx="9">
                  <c:v>LGBTQ+ (Base: 211)</c:v>
                </c:pt>
                <c:pt idx="10">
                  <c:v>Ethnically Diverse (Base: 375)</c:v>
                </c:pt>
              </c:strCache>
            </c:strRef>
          </c:cat>
          <c:val>
            <c:numRef>
              <c:f>'Pub Services_Demog'!$C$146:$M$146</c:f>
              <c:numCache>
                <c:formatCode>0.0</c:formatCode>
                <c:ptCount val="11"/>
                <c:pt idx="0">
                  <c:v>10.847457627118644</c:v>
                </c:pt>
                <c:pt idx="1">
                  <c:v>10.348583877995644</c:v>
                </c:pt>
                <c:pt idx="2">
                  <c:v>10.07502679528403</c:v>
                </c:pt>
                <c:pt idx="3">
                  <c:v>10.711225364181661</c:v>
                </c:pt>
                <c:pt idx="4">
                  <c:v>10.526315789473683</c:v>
                </c:pt>
                <c:pt idx="5">
                  <c:v>10.36682615629984</c:v>
                </c:pt>
                <c:pt idx="6">
                  <c:v>9.9236641221374047</c:v>
                </c:pt>
                <c:pt idx="7">
                  <c:v>9.7622027534418017</c:v>
                </c:pt>
                <c:pt idx="8">
                  <c:v>9.2269326683291766</c:v>
                </c:pt>
                <c:pt idx="9">
                  <c:v>7.109004739336493</c:v>
                </c:pt>
                <c:pt idx="10">
                  <c:v>8.7999999999999989</c:v>
                </c:pt>
              </c:numCache>
            </c:numRef>
          </c:val>
          <c:extLst>
            <c:ext xmlns:c16="http://schemas.microsoft.com/office/drawing/2014/chart" uri="{C3380CC4-5D6E-409C-BE32-E72D297353CC}">
              <c16:uniqueId val="{00000003-62BC-4564-BAFC-C0AA86FC1D8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r>
              <a:rPr lang="en-US"/>
              <a:t>To what extent do you agree with the statement: </a:t>
            </a:r>
            <a:br>
              <a:rPr lang="en-US"/>
            </a:br>
            <a:r>
              <a:rPr lang="en-US"/>
              <a:t>Cardiff city centre feels welcoming and inclusive? </a:t>
            </a:r>
            <a:br>
              <a:rPr lang="en-US"/>
            </a:br>
            <a:r>
              <a:rPr lang="en-US"/>
              <a:t>Cardiff Residents by Deprivation Fifth</a:t>
            </a:r>
          </a:p>
        </c:rich>
      </c:tx>
      <c:overlay val="0"/>
      <c:spPr>
        <a:noFill/>
        <a:ln>
          <a:noFill/>
        </a:ln>
        <a:effectLst/>
      </c:spPr>
    </c:title>
    <c:autoTitleDeleted val="0"/>
    <c:plotArea>
      <c:layout/>
      <c:barChart>
        <c:barDir val="bar"/>
        <c:grouping val="percentStacked"/>
        <c:varyColors val="0"/>
        <c:ser>
          <c:idx val="0"/>
          <c:order val="0"/>
          <c:tx>
            <c:strRef>
              <c:f>'Pub Service_Dep5th'!$B$110</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Service_Dep5th'!$I$109:$N$109</c:f>
              <c:strCache>
                <c:ptCount val="6"/>
                <c:pt idx="0">
                  <c:v>All Respondents (Base: 2421)</c:v>
                </c:pt>
                <c:pt idx="1">
                  <c:v>Least Deprived (Base: 377)</c:v>
                </c:pt>
                <c:pt idx="2">
                  <c:v>Next Least Deprived (Base: 327)</c:v>
                </c:pt>
                <c:pt idx="3">
                  <c:v>Middle (Base: 296)</c:v>
                </c:pt>
                <c:pt idx="4">
                  <c:v>Next Most Deprived (Base: 303)</c:v>
                </c:pt>
                <c:pt idx="5">
                  <c:v>Most Deprived (Base: 242)</c:v>
                </c:pt>
              </c:strCache>
            </c:strRef>
          </c:cat>
          <c:val>
            <c:numRef>
              <c:f>'Pub Service_Dep5th'!$I$110:$N$110</c:f>
              <c:numCache>
                <c:formatCode>0.0</c:formatCode>
                <c:ptCount val="6"/>
                <c:pt idx="0">
                  <c:v>11.689384551838083</c:v>
                </c:pt>
                <c:pt idx="1">
                  <c:v>8.7533156498673748</c:v>
                </c:pt>
                <c:pt idx="2">
                  <c:v>10.091743119266056</c:v>
                </c:pt>
                <c:pt idx="3">
                  <c:v>10.135135135135135</c:v>
                </c:pt>
                <c:pt idx="4">
                  <c:v>13.531353135313532</c:v>
                </c:pt>
                <c:pt idx="5">
                  <c:v>14.049586776859504</c:v>
                </c:pt>
              </c:numCache>
            </c:numRef>
          </c:val>
          <c:extLst>
            <c:ext xmlns:c16="http://schemas.microsoft.com/office/drawing/2014/chart" uri="{C3380CC4-5D6E-409C-BE32-E72D297353CC}">
              <c16:uniqueId val="{00000000-0989-439D-8262-716ACE8BD1D4}"/>
            </c:ext>
          </c:extLst>
        </c:ser>
        <c:ser>
          <c:idx val="1"/>
          <c:order val="1"/>
          <c:tx>
            <c:strRef>
              <c:f>'Pub Service_Dep5th'!$B$111</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Service_Dep5th'!$I$109:$N$109</c:f>
              <c:strCache>
                <c:ptCount val="6"/>
                <c:pt idx="0">
                  <c:v>All Respondents (Base: 2421)</c:v>
                </c:pt>
                <c:pt idx="1">
                  <c:v>Least Deprived (Base: 377)</c:v>
                </c:pt>
                <c:pt idx="2">
                  <c:v>Next Least Deprived (Base: 327)</c:v>
                </c:pt>
                <c:pt idx="3">
                  <c:v>Middle (Base: 296)</c:v>
                </c:pt>
                <c:pt idx="4">
                  <c:v>Next Most Deprived (Base: 303)</c:v>
                </c:pt>
                <c:pt idx="5">
                  <c:v>Most Deprived (Base: 242)</c:v>
                </c:pt>
              </c:strCache>
            </c:strRef>
          </c:cat>
          <c:val>
            <c:numRef>
              <c:f>'Pub Service_Dep5th'!$I$111:$N$111</c:f>
              <c:numCache>
                <c:formatCode>0.0</c:formatCode>
                <c:ptCount val="6"/>
                <c:pt idx="0">
                  <c:v>33.374638579099546</c:v>
                </c:pt>
                <c:pt idx="1">
                  <c:v>33.156498673740053</c:v>
                </c:pt>
                <c:pt idx="2">
                  <c:v>34.25076452599388</c:v>
                </c:pt>
                <c:pt idx="3">
                  <c:v>38.175675675675677</c:v>
                </c:pt>
                <c:pt idx="4">
                  <c:v>33.663366336633665</c:v>
                </c:pt>
                <c:pt idx="5">
                  <c:v>34.29752066115703</c:v>
                </c:pt>
              </c:numCache>
            </c:numRef>
          </c:val>
          <c:extLst>
            <c:ext xmlns:c16="http://schemas.microsoft.com/office/drawing/2014/chart" uri="{C3380CC4-5D6E-409C-BE32-E72D297353CC}">
              <c16:uniqueId val="{00000001-0989-439D-8262-716ACE8BD1D4}"/>
            </c:ext>
          </c:extLst>
        </c:ser>
        <c:ser>
          <c:idx val="2"/>
          <c:order val="2"/>
          <c:tx>
            <c:strRef>
              <c:f>'Pub Service_Dep5th'!$B$112</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Service_Dep5th'!$I$109:$N$109</c:f>
              <c:strCache>
                <c:ptCount val="6"/>
                <c:pt idx="0">
                  <c:v>All Respondents (Base: 2421)</c:v>
                </c:pt>
                <c:pt idx="1">
                  <c:v>Least Deprived (Base: 377)</c:v>
                </c:pt>
                <c:pt idx="2">
                  <c:v>Next Least Deprived (Base: 327)</c:v>
                </c:pt>
                <c:pt idx="3">
                  <c:v>Middle (Base: 296)</c:v>
                </c:pt>
                <c:pt idx="4">
                  <c:v>Next Most Deprived (Base: 303)</c:v>
                </c:pt>
                <c:pt idx="5">
                  <c:v>Most Deprived (Base: 242)</c:v>
                </c:pt>
              </c:strCache>
            </c:strRef>
          </c:cat>
          <c:val>
            <c:numRef>
              <c:f>'Pub Service_Dep5th'!$I$112:$N$112</c:f>
              <c:numCache>
                <c:formatCode>0.0</c:formatCode>
                <c:ptCount val="6"/>
                <c:pt idx="0">
                  <c:v>16.232961586121437</c:v>
                </c:pt>
                <c:pt idx="1">
                  <c:v>16.710875331564985</c:v>
                </c:pt>
                <c:pt idx="2">
                  <c:v>17.12538226299694</c:v>
                </c:pt>
                <c:pt idx="3">
                  <c:v>16.891891891891891</c:v>
                </c:pt>
                <c:pt idx="4">
                  <c:v>15.181518151815181</c:v>
                </c:pt>
                <c:pt idx="5">
                  <c:v>12.809917355371899</c:v>
                </c:pt>
              </c:numCache>
            </c:numRef>
          </c:val>
          <c:extLst>
            <c:ext xmlns:c16="http://schemas.microsoft.com/office/drawing/2014/chart" uri="{C3380CC4-5D6E-409C-BE32-E72D297353CC}">
              <c16:uniqueId val="{00000002-0989-439D-8262-716ACE8BD1D4}"/>
            </c:ext>
          </c:extLst>
        </c:ser>
        <c:ser>
          <c:idx val="3"/>
          <c:order val="3"/>
          <c:tx>
            <c:strRef>
              <c:f>'Pub Service_Dep5th'!$B$113</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Service_Dep5th'!$I$109:$N$109</c:f>
              <c:strCache>
                <c:ptCount val="6"/>
                <c:pt idx="0">
                  <c:v>All Respondents (Base: 2421)</c:v>
                </c:pt>
                <c:pt idx="1">
                  <c:v>Least Deprived (Base: 377)</c:v>
                </c:pt>
                <c:pt idx="2">
                  <c:v>Next Least Deprived (Base: 327)</c:v>
                </c:pt>
                <c:pt idx="3">
                  <c:v>Middle (Base: 296)</c:v>
                </c:pt>
                <c:pt idx="4">
                  <c:v>Next Most Deprived (Base: 303)</c:v>
                </c:pt>
                <c:pt idx="5">
                  <c:v>Most Deprived (Base: 242)</c:v>
                </c:pt>
              </c:strCache>
            </c:strRef>
          </c:cat>
          <c:val>
            <c:numRef>
              <c:f>'Pub Service_Dep5th'!$I$113:$N$113</c:f>
              <c:numCache>
                <c:formatCode>0.0</c:formatCode>
                <c:ptCount val="6"/>
                <c:pt idx="0">
                  <c:v>21.148285832300704</c:v>
                </c:pt>
                <c:pt idx="1">
                  <c:v>23.076923076923077</c:v>
                </c:pt>
                <c:pt idx="2">
                  <c:v>20.489296636085626</c:v>
                </c:pt>
                <c:pt idx="3">
                  <c:v>19.256756756756758</c:v>
                </c:pt>
                <c:pt idx="4">
                  <c:v>22.442244224422442</c:v>
                </c:pt>
                <c:pt idx="5">
                  <c:v>18.181818181818183</c:v>
                </c:pt>
              </c:numCache>
            </c:numRef>
          </c:val>
          <c:extLst>
            <c:ext xmlns:c16="http://schemas.microsoft.com/office/drawing/2014/chart" uri="{C3380CC4-5D6E-409C-BE32-E72D297353CC}">
              <c16:uniqueId val="{00000003-0989-439D-8262-716ACE8BD1D4}"/>
            </c:ext>
          </c:extLst>
        </c:ser>
        <c:ser>
          <c:idx val="4"/>
          <c:order val="4"/>
          <c:tx>
            <c:strRef>
              <c:f>'Pub Service_Dep5th'!$B$114</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'Pub Service_Dep5th'!$I$109:$N$109</c:f>
              <c:strCache>
                <c:ptCount val="6"/>
                <c:pt idx="0">
                  <c:v>All Respondents (Base: 2421)</c:v>
                </c:pt>
                <c:pt idx="1">
                  <c:v>Least Deprived (Base: 377)</c:v>
                </c:pt>
                <c:pt idx="2">
                  <c:v>Next Least Deprived (Base: 327)</c:v>
                </c:pt>
                <c:pt idx="3">
                  <c:v>Middle (Base: 296)</c:v>
                </c:pt>
                <c:pt idx="4">
                  <c:v>Next Most Deprived (Base: 303)</c:v>
                </c:pt>
                <c:pt idx="5">
                  <c:v>Most Deprived (Base: 242)</c:v>
                </c:pt>
              </c:strCache>
            </c:strRef>
          </c:cat>
          <c:val>
            <c:numRef>
              <c:f>'Pub Service_Dep5th'!$I$114:$N$114</c:f>
              <c:numCache>
                <c:formatCode>0.0</c:formatCode>
                <c:ptCount val="6"/>
                <c:pt idx="0">
                  <c:v>14.828583230070219</c:v>
                </c:pt>
                <c:pt idx="1">
                  <c:v>13.527851458885943</c:v>
                </c:pt>
                <c:pt idx="2">
                  <c:v>15.596330275229359</c:v>
                </c:pt>
                <c:pt idx="3">
                  <c:v>14.527027027027026</c:v>
                </c:pt>
                <c:pt idx="4">
                  <c:v>13.531353135313532</c:v>
                </c:pt>
                <c:pt idx="5">
                  <c:v>19.008264462809919</c:v>
                </c:pt>
              </c:numCache>
            </c:numRef>
          </c:val>
          <c:extLst>
            <c:ext xmlns:c16="http://schemas.microsoft.com/office/drawing/2014/chart" uri="{C3380CC4-5D6E-409C-BE32-E72D297353CC}">
              <c16:uniqueId val="{00000004-0989-439D-8262-716ACE8BD1D4}"/>
            </c:ext>
          </c:extLst>
        </c:ser>
        <c:ser>
          <c:idx val="5"/>
          <c:order val="5"/>
          <c:tx>
            <c:strRef>
              <c:f>'Pub Service_Dep5th'!$B$115</c:f>
              <c:strCache>
                <c:ptCount val="1"/>
                <c:pt idx="0">
                  <c:v>I do not visit the city centre</c:v>
                </c:pt>
              </c:strCache>
            </c:strRef>
          </c:tx>
          <c:spPr>
            <a:solidFill>
              <a:srgbClr val="C00000"/>
            </a:solidFill>
            <a:ln>
              <a:solidFill>
                <a:sysClr val="windowText" lastClr="000000"/>
              </a:solidFill>
            </a:ln>
          </c:spPr>
          <c:invertIfNegative val="0"/>
          <c:cat>
            <c:strRef>
              <c:f>'Pub Service_Dep5th'!$I$109:$N$109</c:f>
              <c:strCache>
                <c:ptCount val="6"/>
                <c:pt idx="0">
                  <c:v>All Respondents (Base: 2421)</c:v>
                </c:pt>
                <c:pt idx="1">
                  <c:v>Least Deprived (Base: 377)</c:v>
                </c:pt>
                <c:pt idx="2">
                  <c:v>Next Least Deprived (Base: 327)</c:v>
                </c:pt>
                <c:pt idx="3">
                  <c:v>Middle (Base: 296)</c:v>
                </c:pt>
                <c:pt idx="4">
                  <c:v>Next Most Deprived (Base: 303)</c:v>
                </c:pt>
                <c:pt idx="5">
                  <c:v>Most Deprived (Base: 242)</c:v>
                </c:pt>
              </c:strCache>
            </c:strRef>
          </c:cat>
          <c:val>
            <c:numRef>
              <c:f>'Pub Service_Dep5th'!$I$115:$N$115</c:f>
              <c:numCache>
                <c:formatCode>0.0</c:formatCode>
                <c:ptCount val="6"/>
                <c:pt idx="0">
                  <c:v>2.7261462205700124</c:v>
                </c:pt>
                <c:pt idx="1">
                  <c:v>4.774535809018567</c:v>
                </c:pt>
                <c:pt idx="2">
                  <c:v>2.4464831804281344</c:v>
                </c:pt>
                <c:pt idx="3">
                  <c:v>1.0135135135135136</c:v>
                </c:pt>
                <c:pt idx="4">
                  <c:v>1.6501650165016499</c:v>
                </c:pt>
                <c:pt idx="5">
                  <c:v>1.6528925619834711</c:v>
                </c:pt>
              </c:numCache>
            </c:numRef>
          </c:val>
          <c:extLst>
            <c:ext xmlns:c16="http://schemas.microsoft.com/office/drawing/2014/chart" uri="{C3380CC4-5D6E-409C-BE32-E72D297353CC}">
              <c16:uniqueId val="{00000005-0989-439D-8262-716ACE8BD1D4}"/>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out"/>
        <c:minorTickMark val="none"/>
        <c:tickLblPos val="nextTo"/>
        <c:txPr>
          <a:bodyPr/>
          <a:lstStyle/>
          <a:p>
            <a:pPr>
              <a:defRPr sz="1200"/>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layout>
        <c:manualLayout>
          <c:xMode val="edge"/>
          <c:yMode val="edge"/>
          <c:x val="1.8113014263514745E-2"/>
          <c:y val="0.79611669964225851"/>
          <c:w val="0.97479932979711603"/>
          <c:h val="0.18036311219623616"/>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Neighbourhood!$B$3</c:f>
          <c:strCache>
            <c:ptCount val="1"/>
            <c:pt idx="0">
              <c:v>How satisfied or dissatisfied are you with your local community as a place to live? (Base: 2413)</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Neighbourhood!$B$5</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Neighbourhood!$D$5</c:f>
              <c:numCache>
                <c:formatCode>0.0</c:formatCode>
                <c:ptCount val="1"/>
                <c:pt idx="0">
                  <c:v>22.710319104848736</c:v>
                </c:pt>
              </c:numCache>
            </c:numRef>
          </c:val>
          <c:extLst>
            <c:ext xmlns:c16="http://schemas.microsoft.com/office/drawing/2014/chart" uri="{C3380CC4-5D6E-409C-BE32-E72D297353CC}">
              <c16:uniqueId val="{00000000-0BF1-49A9-A1A1-8DBA3415BEDB}"/>
            </c:ext>
          </c:extLst>
        </c:ser>
        <c:ser>
          <c:idx val="1"/>
          <c:order val="1"/>
          <c:tx>
            <c:strRef>
              <c:f>Neighbourhood!$B$6</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Neighbourhood!$D$6</c:f>
              <c:numCache>
                <c:formatCode>0.0</c:formatCode>
                <c:ptCount val="1"/>
                <c:pt idx="0">
                  <c:v>46.083713220058023</c:v>
                </c:pt>
              </c:numCache>
            </c:numRef>
          </c:val>
          <c:extLst>
            <c:ext xmlns:c16="http://schemas.microsoft.com/office/drawing/2014/chart" uri="{C3380CC4-5D6E-409C-BE32-E72D297353CC}">
              <c16:uniqueId val="{00000001-0BF1-49A9-A1A1-8DBA3415BEDB}"/>
            </c:ext>
          </c:extLst>
        </c:ser>
        <c:ser>
          <c:idx val="2"/>
          <c:order val="2"/>
          <c:tx>
            <c:strRef>
              <c:f>Neighbourhood!$B$7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Neighbourhood!$D$7</c:f>
              <c:numCache>
                <c:formatCode>0.0</c:formatCode>
                <c:ptCount val="1"/>
                <c:pt idx="0">
                  <c:v>10.360547036883547</c:v>
                </c:pt>
              </c:numCache>
            </c:numRef>
          </c:val>
          <c:extLst>
            <c:ext xmlns:c16="http://schemas.microsoft.com/office/drawing/2014/chart" uri="{C3380CC4-5D6E-409C-BE32-E72D297353CC}">
              <c16:uniqueId val="{00000002-0BF1-49A9-A1A1-8DBA3415BEDB}"/>
            </c:ext>
          </c:extLst>
        </c:ser>
        <c:ser>
          <c:idx val="3"/>
          <c:order val="3"/>
          <c:tx>
            <c:strRef>
              <c:f>Neighbourhood!$B$8</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Neighbourhood!$D$8</c:f>
              <c:numCache>
                <c:formatCode>0.0</c:formatCode>
                <c:ptCount val="1"/>
                <c:pt idx="0">
                  <c:v>13.178615830915872</c:v>
                </c:pt>
              </c:numCache>
            </c:numRef>
          </c:val>
          <c:extLst>
            <c:ext xmlns:c16="http://schemas.microsoft.com/office/drawing/2014/chart" uri="{C3380CC4-5D6E-409C-BE32-E72D297353CC}">
              <c16:uniqueId val="{00000003-0BF1-49A9-A1A1-8DBA3415BEDB}"/>
            </c:ext>
          </c:extLst>
        </c:ser>
        <c:ser>
          <c:idx val="4"/>
          <c:order val="4"/>
          <c:tx>
            <c:strRef>
              <c:f>Neighbourhood!$B$9</c:f>
              <c:strCache>
                <c:ptCount val="1"/>
                <c:pt idx="0">
                  <c:v>Very dissatisfied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Neighbourhood!$D$9</c:f>
              <c:numCache>
                <c:formatCode>0.0</c:formatCode>
                <c:ptCount val="1"/>
                <c:pt idx="0">
                  <c:v>7.6668048072938255</c:v>
                </c:pt>
              </c:numCache>
            </c:numRef>
          </c:val>
          <c:extLst>
            <c:ext xmlns:c16="http://schemas.microsoft.com/office/drawing/2014/chart" uri="{C3380CC4-5D6E-409C-BE32-E72D297353CC}">
              <c16:uniqueId val="{00000004-0BF1-49A9-A1A1-8DBA3415BED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Neighbourhood_Dep5th!$B$2</c:f>
          <c:strCache>
            <c:ptCount val="1"/>
            <c:pt idx="0">
              <c:v>How satisfied or dissatisfied are you with your local community as a place to live?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Neighbourhood_Dep5th!$B$5</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Neighbourhood_Dep5th!$I$4:$N$4</c:f>
              <c:strCache>
                <c:ptCount val="6"/>
                <c:pt idx="0">
                  <c:v>All Respondents (Base: 2413)</c:v>
                </c:pt>
                <c:pt idx="1">
                  <c:v>Least Deprived (Base: 382)</c:v>
                </c:pt>
                <c:pt idx="2">
                  <c:v>Next Least Deprived (Base: 333)</c:v>
                </c:pt>
                <c:pt idx="3">
                  <c:v>Middle (Base: 303)</c:v>
                </c:pt>
                <c:pt idx="4">
                  <c:v>Next Most Deprived (Base: 316)</c:v>
                </c:pt>
                <c:pt idx="5">
                  <c:v>Most Deprived (Base: 246)</c:v>
                </c:pt>
              </c:strCache>
            </c:strRef>
          </c:cat>
          <c:val>
            <c:numRef>
              <c:f>Neighbourhood_Dep5th!$I$5:$N$5</c:f>
              <c:numCache>
                <c:formatCode>0.0</c:formatCode>
                <c:ptCount val="6"/>
                <c:pt idx="0">
                  <c:v>22.710319104848736</c:v>
                </c:pt>
                <c:pt idx="1">
                  <c:v>32.460732984293195</c:v>
                </c:pt>
                <c:pt idx="2">
                  <c:v>25.825825825825827</c:v>
                </c:pt>
                <c:pt idx="3">
                  <c:v>22.772277227722775</c:v>
                </c:pt>
                <c:pt idx="4">
                  <c:v>13.60759493670886</c:v>
                </c:pt>
                <c:pt idx="5">
                  <c:v>14.634146341463413</c:v>
                </c:pt>
              </c:numCache>
            </c:numRef>
          </c:val>
          <c:extLst>
            <c:ext xmlns:c16="http://schemas.microsoft.com/office/drawing/2014/chart" uri="{C3380CC4-5D6E-409C-BE32-E72D297353CC}">
              <c16:uniqueId val="{00000000-6401-4B1A-9DD8-D4372439F160}"/>
            </c:ext>
          </c:extLst>
        </c:ser>
        <c:ser>
          <c:idx val="1"/>
          <c:order val="1"/>
          <c:tx>
            <c:strRef>
              <c:f>Neighbourhood_Dep5th!$B$6</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Neighbourhood_Dep5th!$I$4:$N$4</c:f>
              <c:strCache>
                <c:ptCount val="6"/>
                <c:pt idx="0">
                  <c:v>All Respondents (Base: 2413)</c:v>
                </c:pt>
                <c:pt idx="1">
                  <c:v>Least Deprived (Base: 382)</c:v>
                </c:pt>
                <c:pt idx="2">
                  <c:v>Next Least Deprived (Base: 333)</c:v>
                </c:pt>
                <c:pt idx="3">
                  <c:v>Middle (Base: 303)</c:v>
                </c:pt>
                <c:pt idx="4">
                  <c:v>Next Most Deprived (Base: 316)</c:v>
                </c:pt>
                <c:pt idx="5">
                  <c:v>Most Deprived (Base: 246)</c:v>
                </c:pt>
              </c:strCache>
            </c:strRef>
          </c:cat>
          <c:val>
            <c:numRef>
              <c:f>Neighbourhood_Dep5th!$I$6:$N$6</c:f>
              <c:numCache>
                <c:formatCode>0.0</c:formatCode>
                <c:ptCount val="6"/>
                <c:pt idx="0">
                  <c:v>46.083713220058023</c:v>
                </c:pt>
                <c:pt idx="1">
                  <c:v>52.09424083769634</c:v>
                </c:pt>
                <c:pt idx="2">
                  <c:v>49.849849849849846</c:v>
                </c:pt>
                <c:pt idx="3">
                  <c:v>49.504950495049506</c:v>
                </c:pt>
                <c:pt idx="4">
                  <c:v>41.77215189873418</c:v>
                </c:pt>
                <c:pt idx="5">
                  <c:v>32.926829268292686</c:v>
                </c:pt>
              </c:numCache>
            </c:numRef>
          </c:val>
          <c:extLst>
            <c:ext xmlns:c16="http://schemas.microsoft.com/office/drawing/2014/chart" uri="{C3380CC4-5D6E-409C-BE32-E72D297353CC}">
              <c16:uniqueId val="{00000001-6401-4B1A-9DD8-D4372439F160}"/>
            </c:ext>
          </c:extLst>
        </c:ser>
        <c:ser>
          <c:idx val="2"/>
          <c:order val="2"/>
          <c:tx>
            <c:strRef>
              <c:f>Neighbourhood_Dep5th!$B$7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Neighbourhood_Dep5th!$I$4:$N$4</c:f>
              <c:strCache>
                <c:ptCount val="6"/>
                <c:pt idx="0">
                  <c:v>All Respondents (Base: 2413)</c:v>
                </c:pt>
                <c:pt idx="1">
                  <c:v>Least Deprived (Base: 382)</c:v>
                </c:pt>
                <c:pt idx="2">
                  <c:v>Next Least Deprived (Base: 333)</c:v>
                </c:pt>
                <c:pt idx="3">
                  <c:v>Middle (Base: 303)</c:v>
                </c:pt>
                <c:pt idx="4">
                  <c:v>Next Most Deprived (Base: 316)</c:v>
                </c:pt>
                <c:pt idx="5">
                  <c:v>Most Deprived (Base: 246)</c:v>
                </c:pt>
              </c:strCache>
            </c:strRef>
          </c:cat>
          <c:val>
            <c:numRef>
              <c:f>Neighbourhood_Dep5th!$I$7:$N$7</c:f>
              <c:numCache>
                <c:formatCode>0.0</c:formatCode>
                <c:ptCount val="6"/>
                <c:pt idx="0">
                  <c:v>10.360547036883547</c:v>
                </c:pt>
                <c:pt idx="1">
                  <c:v>6.2827225130890048</c:v>
                </c:pt>
                <c:pt idx="2">
                  <c:v>7.2072072072072073</c:v>
                </c:pt>
                <c:pt idx="3">
                  <c:v>10.231023102310232</c:v>
                </c:pt>
                <c:pt idx="4">
                  <c:v>13.291139240506327</c:v>
                </c:pt>
                <c:pt idx="5">
                  <c:v>11.788617886178862</c:v>
                </c:pt>
              </c:numCache>
            </c:numRef>
          </c:val>
          <c:extLst>
            <c:ext xmlns:c16="http://schemas.microsoft.com/office/drawing/2014/chart" uri="{C3380CC4-5D6E-409C-BE32-E72D297353CC}">
              <c16:uniqueId val="{00000002-6401-4B1A-9DD8-D4372439F160}"/>
            </c:ext>
          </c:extLst>
        </c:ser>
        <c:ser>
          <c:idx val="3"/>
          <c:order val="3"/>
          <c:tx>
            <c:strRef>
              <c:f>Neighbourhood_Dep5th!$B$8</c:f>
              <c:strCache>
                <c:ptCount val="1"/>
                <c:pt idx="0">
                  <c:v>Fairly dissatisfied</c:v>
                </c:pt>
              </c:strCache>
            </c:strRef>
          </c:tx>
          <c:spPr>
            <a:solidFill>
              <a:srgbClr val="FAC9A9"/>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51DB-43F5-81E2-9EDD7B2829BB}"/>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Neighbourhood_Dep5th!$I$4:$N$4</c:f>
              <c:strCache>
                <c:ptCount val="6"/>
                <c:pt idx="0">
                  <c:v>All Respondents (Base: 2413)</c:v>
                </c:pt>
                <c:pt idx="1">
                  <c:v>Least Deprived (Base: 382)</c:v>
                </c:pt>
                <c:pt idx="2">
                  <c:v>Next Least Deprived (Base: 333)</c:v>
                </c:pt>
                <c:pt idx="3">
                  <c:v>Middle (Base: 303)</c:v>
                </c:pt>
                <c:pt idx="4">
                  <c:v>Next Most Deprived (Base: 316)</c:v>
                </c:pt>
                <c:pt idx="5">
                  <c:v>Most Deprived (Base: 246)</c:v>
                </c:pt>
              </c:strCache>
            </c:strRef>
          </c:cat>
          <c:val>
            <c:numRef>
              <c:f>Neighbourhood_Dep5th!$I$8:$N$8</c:f>
              <c:numCache>
                <c:formatCode>0.0</c:formatCode>
                <c:ptCount val="6"/>
                <c:pt idx="0">
                  <c:v>13.178615830915872</c:v>
                </c:pt>
                <c:pt idx="1">
                  <c:v>5.7591623036649215</c:v>
                </c:pt>
                <c:pt idx="2">
                  <c:v>10.810810810810811</c:v>
                </c:pt>
                <c:pt idx="3">
                  <c:v>11.221122112211221</c:v>
                </c:pt>
                <c:pt idx="4">
                  <c:v>20.253164556962027</c:v>
                </c:pt>
                <c:pt idx="5">
                  <c:v>23.170731707317074</c:v>
                </c:pt>
              </c:numCache>
            </c:numRef>
          </c:val>
          <c:extLst>
            <c:ext xmlns:c16="http://schemas.microsoft.com/office/drawing/2014/chart" uri="{C3380CC4-5D6E-409C-BE32-E72D297353CC}">
              <c16:uniqueId val="{00000003-6401-4B1A-9DD8-D4372439F160}"/>
            </c:ext>
          </c:extLst>
        </c:ser>
        <c:ser>
          <c:idx val="4"/>
          <c:order val="4"/>
          <c:tx>
            <c:strRef>
              <c:f>Neighbourhood_Dep5th!$B$9</c:f>
              <c:strCache>
                <c:ptCount val="1"/>
                <c:pt idx="0">
                  <c:v>Very dissatisfied</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51DB-43F5-81E2-9EDD7B2829BB}"/>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Neighbourhood_Dep5th!$I$4:$N$4</c:f>
              <c:strCache>
                <c:ptCount val="6"/>
                <c:pt idx="0">
                  <c:v>All Respondents (Base: 2413)</c:v>
                </c:pt>
                <c:pt idx="1">
                  <c:v>Least Deprived (Base: 382)</c:v>
                </c:pt>
                <c:pt idx="2">
                  <c:v>Next Least Deprived (Base: 333)</c:v>
                </c:pt>
                <c:pt idx="3">
                  <c:v>Middle (Base: 303)</c:v>
                </c:pt>
                <c:pt idx="4">
                  <c:v>Next Most Deprived (Base: 316)</c:v>
                </c:pt>
                <c:pt idx="5">
                  <c:v>Most Deprived (Base: 246)</c:v>
                </c:pt>
              </c:strCache>
            </c:strRef>
          </c:cat>
          <c:val>
            <c:numRef>
              <c:f>Neighbourhood_Dep5th!$I$9:$N$9</c:f>
              <c:numCache>
                <c:formatCode>0.0</c:formatCode>
                <c:ptCount val="6"/>
                <c:pt idx="0">
                  <c:v>7.6668048072938255</c:v>
                </c:pt>
                <c:pt idx="1">
                  <c:v>3.4031413612565444</c:v>
                </c:pt>
                <c:pt idx="2">
                  <c:v>6.3063063063063058</c:v>
                </c:pt>
                <c:pt idx="3">
                  <c:v>6.2706270627062706</c:v>
                </c:pt>
                <c:pt idx="4">
                  <c:v>11.075949367088606</c:v>
                </c:pt>
                <c:pt idx="5">
                  <c:v>17.479674796747968</c:v>
                </c:pt>
              </c:numCache>
            </c:numRef>
          </c:val>
          <c:extLst>
            <c:ext xmlns:c16="http://schemas.microsoft.com/office/drawing/2014/chart" uri="{C3380CC4-5D6E-409C-BE32-E72D297353CC}">
              <c16:uniqueId val="{00000004-6401-4B1A-9DD8-D4372439F16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Neighbourhood_Demog!$B$2</c:f>
          <c:strCache>
            <c:ptCount val="1"/>
            <c:pt idx="0">
              <c:v>How satisfied or dissatisfied are you with your local community as a place to live?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Neighbourhood_Demog!$B$15</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Neighbourhood_Demog!$C$14:$M$14</c:f>
              <c:strCache>
                <c:ptCount val="11"/>
                <c:pt idx="0">
                  <c:v>Southern Arc (Base: 661)</c:v>
                </c:pt>
                <c:pt idx="1">
                  <c:v>Identify as disabled (Base: 310)</c:v>
                </c:pt>
                <c:pt idx="2">
                  <c:v>Male (Base: 854)</c:v>
                </c:pt>
                <c:pt idx="3">
                  <c:v>Children in household (Base: 427)</c:v>
                </c:pt>
                <c:pt idx="4">
                  <c:v>All respondents (Base: 2413)</c:v>
                </c:pt>
                <c:pt idx="5">
                  <c:v>LGBTQ+ (Base: 217)</c:v>
                </c:pt>
                <c:pt idx="6">
                  <c:v>55+ (Base: 963)</c:v>
                </c:pt>
                <c:pt idx="7">
                  <c:v>Female (Base: 978)</c:v>
                </c:pt>
                <c:pt idx="8">
                  <c:v>Welsh speaker (Base: 176)</c:v>
                </c:pt>
                <c:pt idx="9">
                  <c:v>Under 35 (Base: 290)</c:v>
                </c:pt>
                <c:pt idx="10">
                  <c:v>Ethnically Diverse (Base: 424)</c:v>
                </c:pt>
              </c:strCache>
            </c:strRef>
          </c:cat>
          <c:val>
            <c:numRef>
              <c:f>Neighbourhood_Demog!$C$15:$M$15</c:f>
              <c:numCache>
                <c:formatCode>0.0</c:formatCode>
                <c:ptCount val="11"/>
                <c:pt idx="0">
                  <c:v>17.851739788199698</c:v>
                </c:pt>
                <c:pt idx="1">
                  <c:v>20.967741935483872</c:v>
                </c:pt>
                <c:pt idx="2">
                  <c:v>22.716627634660423</c:v>
                </c:pt>
                <c:pt idx="3">
                  <c:v>23.653395784543328</c:v>
                </c:pt>
                <c:pt idx="4">
                  <c:v>22.710319104848736</c:v>
                </c:pt>
                <c:pt idx="5">
                  <c:v>25.806451612903224</c:v>
                </c:pt>
                <c:pt idx="6">
                  <c:v>24.402907580477674</c:v>
                </c:pt>
                <c:pt idx="7">
                  <c:v>24.335378323108383</c:v>
                </c:pt>
                <c:pt idx="8">
                  <c:v>24.431818181818183</c:v>
                </c:pt>
                <c:pt idx="9">
                  <c:v>20.344827586206897</c:v>
                </c:pt>
                <c:pt idx="10">
                  <c:v>31.132075471698112</c:v>
                </c:pt>
              </c:numCache>
            </c:numRef>
          </c:val>
          <c:extLst>
            <c:ext xmlns:c16="http://schemas.microsoft.com/office/drawing/2014/chart" uri="{C3380CC4-5D6E-409C-BE32-E72D297353CC}">
              <c16:uniqueId val="{00000000-9764-4C06-888F-D31BA220AEAB}"/>
            </c:ext>
          </c:extLst>
        </c:ser>
        <c:ser>
          <c:idx val="1"/>
          <c:order val="1"/>
          <c:tx>
            <c:strRef>
              <c:f>Neighbourhood_Demog!$B$16</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Neighbourhood_Demog!$C$14:$M$14</c:f>
              <c:strCache>
                <c:ptCount val="11"/>
                <c:pt idx="0">
                  <c:v>Southern Arc (Base: 661)</c:v>
                </c:pt>
                <c:pt idx="1">
                  <c:v>Identify as disabled (Base: 310)</c:v>
                </c:pt>
                <c:pt idx="2">
                  <c:v>Male (Base: 854)</c:v>
                </c:pt>
                <c:pt idx="3">
                  <c:v>Children in household (Base: 427)</c:v>
                </c:pt>
                <c:pt idx="4">
                  <c:v>All respondents (Base: 2413)</c:v>
                </c:pt>
                <c:pt idx="5">
                  <c:v>LGBTQ+ (Base: 217)</c:v>
                </c:pt>
                <c:pt idx="6">
                  <c:v>55+ (Base: 963)</c:v>
                </c:pt>
                <c:pt idx="7">
                  <c:v>Female (Base: 978)</c:v>
                </c:pt>
                <c:pt idx="8">
                  <c:v>Welsh speaker (Base: 176)</c:v>
                </c:pt>
                <c:pt idx="9">
                  <c:v>Under 35 (Base: 290)</c:v>
                </c:pt>
                <c:pt idx="10">
                  <c:v>Ethnically Diverse (Base: 424)</c:v>
                </c:pt>
              </c:strCache>
            </c:strRef>
          </c:cat>
          <c:val>
            <c:numRef>
              <c:f>Neighbourhood_Demog!$C$16:$M$16</c:f>
              <c:numCache>
                <c:formatCode>0.0</c:formatCode>
                <c:ptCount val="11"/>
                <c:pt idx="0">
                  <c:v>39.485627836611201</c:v>
                </c:pt>
                <c:pt idx="1">
                  <c:v>44.516129032258064</c:v>
                </c:pt>
                <c:pt idx="2">
                  <c:v>45.081967213114751</c:v>
                </c:pt>
                <c:pt idx="3">
                  <c:v>44.730679156908664</c:v>
                </c:pt>
                <c:pt idx="4">
                  <c:v>46.083713220058023</c:v>
                </c:pt>
                <c:pt idx="5">
                  <c:v>43.317972350230413</c:v>
                </c:pt>
                <c:pt idx="6">
                  <c:v>46.832814122533748</c:v>
                </c:pt>
                <c:pt idx="7">
                  <c:v>47.443762781186095</c:v>
                </c:pt>
                <c:pt idx="8">
                  <c:v>48.863636363636367</c:v>
                </c:pt>
                <c:pt idx="9">
                  <c:v>53.448275862068961</c:v>
                </c:pt>
                <c:pt idx="10">
                  <c:v>43.160377358490564</c:v>
                </c:pt>
              </c:numCache>
            </c:numRef>
          </c:val>
          <c:extLst>
            <c:ext xmlns:c16="http://schemas.microsoft.com/office/drawing/2014/chart" uri="{C3380CC4-5D6E-409C-BE32-E72D297353CC}">
              <c16:uniqueId val="{00000001-9764-4C06-888F-D31BA220AEAB}"/>
            </c:ext>
          </c:extLst>
        </c:ser>
        <c:ser>
          <c:idx val="2"/>
          <c:order val="2"/>
          <c:tx>
            <c:strRef>
              <c:f>Neighbourhood_Demog!$B$17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Neighbourhood_Demog!$C$14:$M$14</c:f>
              <c:strCache>
                <c:ptCount val="11"/>
                <c:pt idx="0">
                  <c:v>Southern Arc (Base: 661)</c:v>
                </c:pt>
                <c:pt idx="1">
                  <c:v>Identify as disabled (Base: 310)</c:v>
                </c:pt>
                <c:pt idx="2">
                  <c:v>Male (Base: 854)</c:v>
                </c:pt>
                <c:pt idx="3">
                  <c:v>Children in household (Base: 427)</c:v>
                </c:pt>
                <c:pt idx="4">
                  <c:v>All respondents (Base: 2413)</c:v>
                </c:pt>
                <c:pt idx="5">
                  <c:v>LGBTQ+ (Base: 217)</c:v>
                </c:pt>
                <c:pt idx="6">
                  <c:v>55+ (Base: 963)</c:v>
                </c:pt>
                <c:pt idx="7">
                  <c:v>Female (Base: 978)</c:v>
                </c:pt>
                <c:pt idx="8">
                  <c:v>Welsh speaker (Base: 176)</c:v>
                </c:pt>
                <c:pt idx="9">
                  <c:v>Under 35 (Base: 290)</c:v>
                </c:pt>
                <c:pt idx="10">
                  <c:v>Ethnically Diverse (Base: 424)</c:v>
                </c:pt>
              </c:strCache>
            </c:strRef>
          </c:cat>
          <c:val>
            <c:numRef>
              <c:f>Neighbourhood_Demog!$C$17:$M$17</c:f>
              <c:numCache>
                <c:formatCode>0.0</c:formatCode>
                <c:ptCount val="11"/>
                <c:pt idx="0">
                  <c:v>12.254160363086234</c:v>
                </c:pt>
                <c:pt idx="1">
                  <c:v>10</c:v>
                </c:pt>
                <c:pt idx="2">
                  <c:v>11.358313817330211</c:v>
                </c:pt>
                <c:pt idx="3">
                  <c:v>8.6651053864168617</c:v>
                </c:pt>
                <c:pt idx="4">
                  <c:v>10.360547036883547</c:v>
                </c:pt>
                <c:pt idx="5">
                  <c:v>11.059907834101383</c:v>
                </c:pt>
                <c:pt idx="6">
                  <c:v>10.176531671858775</c:v>
                </c:pt>
                <c:pt idx="7">
                  <c:v>8.5889570552147241</c:v>
                </c:pt>
                <c:pt idx="8">
                  <c:v>7.9545454545454541</c:v>
                </c:pt>
                <c:pt idx="9">
                  <c:v>7.931034482758621</c:v>
                </c:pt>
                <c:pt idx="10">
                  <c:v>9.1981132075471699</c:v>
                </c:pt>
              </c:numCache>
            </c:numRef>
          </c:val>
          <c:extLst>
            <c:ext xmlns:c16="http://schemas.microsoft.com/office/drawing/2014/chart" uri="{C3380CC4-5D6E-409C-BE32-E72D297353CC}">
              <c16:uniqueId val="{00000002-9764-4C06-888F-D31BA220AEAB}"/>
            </c:ext>
          </c:extLst>
        </c:ser>
        <c:ser>
          <c:idx val="3"/>
          <c:order val="3"/>
          <c:tx>
            <c:strRef>
              <c:f>Neighbourhood_Demog!$B$18</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Neighbourhood_Demog!$C$14:$M$14</c:f>
              <c:strCache>
                <c:ptCount val="11"/>
                <c:pt idx="0">
                  <c:v>Southern Arc (Base: 661)</c:v>
                </c:pt>
                <c:pt idx="1">
                  <c:v>Identify as disabled (Base: 310)</c:v>
                </c:pt>
                <c:pt idx="2">
                  <c:v>Male (Base: 854)</c:v>
                </c:pt>
                <c:pt idx="3">
                  <c:v>Children in household (Base: 427)</c:v>
                </c:pt>
                <c:pt idx="4">
                  <c:v>All respondents (Base: 2413)</c:v>
                </c:pt>
                <c:pt idx="5">
                  <c:v>LGBTQ+ (Base: 217)</c:v>
                </c:pt>
                <c:pt idx="6">
                  <c:v>55+ (Base: 963)</c:v>
                </c:pt>
                <c:pt idx="7">
                  <c:v>Female (Base: 978)</c:v>
                </c:pt>
                <c:pt idx="8">
                  <c:v>Welsh speaker (Base: 176)</c:v>
                </c:pt>
                <c:pt idx="9">
                  <c:v>Under 35 (Base: 290)</c:v>
                </c:pt>
                <c:pt idx="10">
                  <c:v>Ethnically Diverse (Base: 424)</c:v>
                </c:pt>
              </c:strCache>
            </c:strRef>
          </c:cat>
          <c:val>
            <c:numRef>
              <c:f>Neighbourhood_Demog!$C$18:$M$18</c:f>
              <c:numCache>
                <c:formatCode>0.0</c:formatCode>
                <c:ptCount val="11"/>
                <c:pt idx="0">
                  <c:v>18.608169440242055</c:v>
                </c:pt>
                <c:pt idx="1">
                  <c:v>15.483870967741936</c:v>
                </c:pt>
                <c:pt idx="2">
                  <c:v>11.826697892271664</c:v>
                </c:pt>
                <c:pt idx="3">
                  <c:v>15.22248243559719</c:v>
                </c:pt>
                <c:pt idx="4">
                  <c:v>13.178615830915872</c:v>
                </c:pt>
                <c:pt idx="5">
                  <c:v>14.285714285714285</c:v>
                </c:pt>
                <c:pt idx="6">
                  <c:v>11.734164070612668</c:v>
                </c:pt>
                <c:pt idx="7">
                  <c:v>13.496932515337424</c:v>
                </c:pt>
                <c:pt idx="8">
                  <c:v>11.363636363636363</c:v>
                </c:pt>
                <c:pt idx="9">
                  <c:v>10.689655172413794</c:v>
                </c:pt>
                <c:pt idx="10">
                  <c:v>10.377358490566039</c:v>
                </c:pt>
              </c:numCache>
            </c:numRef>
          </c:val>
          <c:extLst>
            <c:ext xmlns:c16="http://schemas.microsoft.com/office/drawing/2014/chart" uri="{C3380CC4-5D6E-409C-BE32-E72D297353CC}">
              <c16:uniqueId val="{00000003-9764-4C06-888F-D31BA220AEAB}"/>
            </c:ext>
          </c:extLst>
        </c:ser>
        <c:ser>
          <c:idx val="4"/>
          <c:order val="4"/>
          <c:tx>
            <c:strRef>
              <c:f>Neighbourhood_Demog!$B$19</c:f>
              <c:strCache>
                <c:ptCount val="1"/>
                <c:pt idx="0">
                  <c:v>Very dissatisfied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Neighbourhood_Demog!$C$14:$M$14</c:f>
              <c:strCache>
                <c:ptCount val="11"/>
                <c:pt idx="0">
                  <c:v>Southern Arc (Base: 661)</c:v>
                </c:pt>
                <c:pt idx="1">
                  <c:v>Identify as disabled (Base: 310)</c:v>
                </c:pt>
                <c:pt idx="2">
                  <c:v>Male (Base: 854)</c:v>
                </c:pt>
                <c:pt idx="3">
                  <c:v>Children in household (Base: 427)</c:v>
                </c:pt>
                <c:pt idx="4">
                  <c:v>All respondents (Base: 2413)</c:v>
                </c:pt>
                <c:pt idx="5">
                  <c:v>LGBTQ+ (Base: 217)</c:v>
                </c:pt>
                <c:pt idx="6">
                  <c:v>55+ (Base: 963)</c:v>
                </c:pt>
                <c:pt idx="7">
                  <c:v>Female (Base: 978)</c:v>
                </c:pt>
                <c:pt idx="8">
                  <c:v>Welsh speaker (Base: 176)</c:v>
                </c:pt>
                <c:pt idx="9">
                  <c:v>Under 35 (Base: 290)</c:v>
                </c:pt>
                <c:pt idx="10">
                  <c:v>Ethnically Diverse (Base: 424)</c:v>
                </c:pt>
              </c:strCache>
            </c:strRef>
          </c:cat>
          <c:val>
            <c:numRef>
              <c:f>Neighbourhood_Demog!$C$19:$M$19</c:f>
              <c:numCache>
                <c:formatCode>0.0</c:formatCode>
                <c:ptCount val="11"/>
                <c:pt idx="0">
                  <c:v>11.800302571860817</c:v>
                </c:pt>
                <c:pt idx="1">
                  <c:v>9.0322580645161281</c:v>
                </c:pt>
                <c:pt idx="2">
                  <c:v>9.0163934426229506</c:v>
                </c:pt>
                <c:pt idx="3">
                  <c:v>7.7283372365339584</c:v>
                </c:pt>
                <c:pt idx="4">
                  <c:v>7.6668048072938255</c:v>
                </c:pt>
                <c:pt idx="5">
                  <c:v>5.5299539170506913</c:v>
                </c:pt>
                <c:pt idx="6">
                  <c:v>6.8535825545171329</c:v>
                </c:pt>
                <c:pt idx="7">
                  <c:v>6.1349693251533743</c:v>
                </c:pt>
                <c:pt idx="8">
                  <c:v>7.3863636363636367</c:v>
                </c:pt>
                <c:pt idx="9">
                  <c:v>7.5862068965517242</c:v>
                </c:pt>
                <c:pt idx="10">
                  <c:v>6.132075471698113</c:v>
                </c:pt>
              </c:numCache>
            </c:numRef>
          </c:val>
          <c:extLst>
            <c:ext xmlns:c16="http://schemas.microsoft.com/office/drawing/2014/chart" uri="{C3380CC4-5D6E-409C-BE32-E72D297353CC}">
              <c16:uniqueId val="{00000004-9764-4C06-888F-D31BA220AEA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Neighbourhood!$B$18</c:f>
          <c:strCache>
            <c:ptCount val="1"/>
            <c:pt idx="0">
              <c:v>To what extent do you agree or disagree with this statement: My neighbourhood is a place where people get on well together and help each other? (Base: 2366)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Neighbourhood!$B$20</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Neighbourhood!$D$20</c:f>
              <c:numCache>
                <c:formatCode>0.0</c:formatCode>
                <c:ptCount val="1"/>
                <c:pt idx="0">
                  <c:v>16.060862214708369</c:v>
                </c:pt>
              </c:numCache>
            </c:numRef>
          </c:val>
          <c:extLst>
            <c:ext xmlns:c16="http://schemas.microsoft.com/office/drawing/2014/chart" uri="{C3380CC4-5D6E-409C-BE32-E72D297353CC}">
              <c16:uniqueId val="{00000000-8BA9-4A36-8E78-42D59F6357B9}"/>
            </c:ext>
          </c:extLst>
        </c:ser>
        <c:ser>
          <c:idx val="1"/>
          <c:order val="1"/>
          <c:tx>
            <c:strRef>
              <c:f>Neighbourhood!$B$21</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Neighbourhood!$D$21</c:f>
              <c:numCache>
                <c:formatCode>0.0</c:formatCode>
                <c:ptCount val="1"/>
                <c:pt idx="0">
                  <c:v>43.66018596787827</c:v>
                </c:pt>
              </c:numCache>
            </c:numRef>
          </c:val>
          <c:extLst>
            <c:ext xmlns:c16="http://schemas.microsoft.com/office/drawing/2014/chart" uri="{C3380CC4-5D6E-409C-BE32-E72D297353CC}">
              <c16:uniqueId val="{00000001-8BA9-4A36-8E78-42D59F6357B9}"/>
            </c:ext>
          </c:extLst>
        </c:ser>
        <c:ser>
          <c:idx val="2"/>
          <c:order val="2"/>
          <c:tx>
            <c:strRef>
              <c:f>Neighbourhood!$B$22</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Neighbourhood!$D$22</c:f>
              <c:numCache>
                <c:formatCode>0.0</c:formatCode>
                <c:ptCount val="1"/>
                <c:pt idx="0">
                  <c:v>20.836855452240069</c:v>
                </c:pt>
              </c:numCache>
            </c:numRef>
          </c:val>
          <c:extLst>
            <c:ext xmlns:c16="http://schemas.microsoft.com/office/drawing/2014/chart" uri="{C3380CC4-5D6E-409C-BE32-E72D297353CC}">
              <c16:uniqueId val="{00000002-8BA9-4A36-8E78-42D59F6357B9}"/>
            </c:ext>
          </c:extLst>
        </c:ser>
        <c:ser>
          <c:idx val="3"/>
          <c:order val="3"/>
          <c:tx>
            <c:strRef>
              <c:f>Neighbourhood!$B$23</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Neighbourhood!$D$23</c:f>
              <c:numCache>
                <c:formatCode>0.0</c:formatCode>
                <c:ptCount val="1"/>
                <c:pt idx="0">
                  <c:v>13.778529163144547</c:v>
                </c:pt>
              </c:numCache>
            </c:numRef>
          </c:val>
          <c:extLst>
            <c:ext xmlns:c16="http://schemas.microsoft.com/office/drawing/2014/chart" uri="{C3380CC4-5D6E-409C-BE32-E72D297353CC}">
              <c16:uniqueId val="{00000003-8BA9-4A36-8E78-42D59F6357B9}"/>
            </c:ext>
          </c:extLst>
        </c:ser>
        <c:ser>
          <c:idx val="4"/>
          <c:order val="4"/>
          <c:tx>
            <c:strRef>
              <c:f>Neighbourhood!$B$24</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Neighbourhood!$D$24</c:f>
              <c:numCache>
                <c:formatCode>0.0</c:formatCode>
                <c:ptCount val="1"/>
                <c:pt idx="0">
                  <c:v>5.66356720202874</c:v>
                </c:pt>
              </c:numCache>
            </c:numRef>
          </c:val>
          <c:extLst>
            <c:ext xmlns:c16="http://schemas.microsoft.com/office/drawing/2014/chart" uri="{C3380CC4-5D6E-409C-BE32-E72D297353CC}">
              <c16:uniqueId val="{00000004-8BA9-4A36-8E78-42D59F6357B9}"/>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strRef>
          <c:f>'Neighbourhood trends'!$A$10</c:f>
          <c:strCache>
            <c:ptCount val="1"/>
            <c:pt idx="0">
              <c:v>To what extent do you agree or disagree with this statement: My neighbourhood is a place where people get on well together and help each other?</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lineChart>
        <c:grouping val="standard"/>
        <c:varyColors val="0"/>
        <c:ser>
          <c:idx val="0"/>
          <c:order val="0"/>
          <c:tx>
            <c:strRef>
              <c:f>'Neighbourhood trends'!$C$12</c:f>
              <c:strCache>
                <c:ptCount val="1"/>
                <c:pt idx="0">
                  <c:v>Agree</c:v>
                </c:pt>
              </c:strCache>
            </c:strRef>
          </c:tx>
          <c:spPr>
            <a:ln w="28575" cap="rnd">
              <a:solidFill>
                <a:srgbClr val="27A096"/>
              </a:solidFill>
              <a:round/>
            </a:ln>
            <a:effectLst/>
          </c:spPr>
          <c:marker>
            <c:symbol val="circle"/>
            <c:size val="5"/>
            <c:spPr>
              <a:solidFill>
                <a:srgbClr val="27A096"/>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rgbClr val="27A096"/>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'Neighbourhood trends'!$B$14:$B$18</c:f>
              <c:numCache>
                <c:formatCode>General</c:formatCode>
                <c:ptCount val="5"/>
                <c:pt idx="0">
                  <c:v>2020</c:v>
                </c:pt>
                <c:pt idx="1">
                  <c:v>2021</c:v>
                </c:pt>
                <c:pt idx="2">
                  <c:v>2022</c:v>
                </c:pt>
                <c:pt idx="3">
                  <c:v>2023</c:v>
                </c:pt>
                <c:pt idx="4">
                  <c:v>2024</c:v>
                </c:pt>
              </c:numCache>
            </c:numRef>
          </c:cat>
          <c:val>
            <c:numRef>
              <c:f>'Neighbourhood trends'!$C$14:$C$18</c:f>
              <c:numCache>
                <c:formatCode>0.0</c:formatCode>
                <c:ptCount val="5"/>
                <c:pt idx="0">
                  <c:v>67.2</c:v>
                </c:pt>
                <c:pt idx="1">
                  <c:v>61.4</c:v>
                </c:pt>
                <c:pt idx="2">
                  <c:v>49.8</c:v>
                </c:pt>
                <c:pt idx="3">
                  <c:v>61.2</c:v>
                </c:pt>
                <c:pt idx="4">
                  <c:v>59.721048182586642</c:v>
                </c:pt>
              </c:numCache>
            </c:numRef>
          </c:val>
          <c:smooth val="0"/>
          <c:extLst>
            <c:ext xmlns:c16="http://schemas.microsoft.com/office/drawing/2014/chart" uri="{C3380CC4-5D6E-409C-BE32-E72D297353CC}">
              <c16:uniqueId val="{00000000-C59F-47C1-832A-1D13816566CC}"/>
            </c:ext>
          </c:extLst>
        </c:ser>
        <c:dLbls>
          <c:showLegendKey val="0"/>
          <c:showVal val="0"/>
          <c:showCatName val="0"/>
          <c:showSerName val="0"/>
          <c:showPercent val="0"/>
          <c:showBubbleSize val="0"/>
        </c:dLbls>
        <c:marker val="1"/>
        <c:smooth val="0"/>
        <c:axId val="1072836552"/>
        <c:axId val="1072837208"/>
      </c:lineChart>
      <c:catAx>
        <c:axId val="10728365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072837208"/>
        <c:crosses val="autoZero"/>
        <c:auto val="1"/>
        <c:lblAlgn val="ctr"/>
        <c:lblOffset val="100"/>
        <c:noMultiLvlLbl val="0"/>
      </c:catAx>
      <c:valAx>
        <c:axId val="1072837208"/>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07283655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Neighbourhood_Demog!$B$33</c:f>
          <c:strCache>
            <c:ptCount val="1"/>
            <c:pt idx="0">
              <c:v>To what extent do you agree or disagree with this statement: My neighbourhood is a place where people get on well together and help each other?</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022970943406055"/>
          <c:y val="0.21135069161920261"/>
          <c:w val="0.55333703739072304"/>
          <c:h val="0.58644503245068325"/>
        </c:manualLayout>
      </c:layout>
      <c:barChart>
        <c:barDir val="bar"/>
        <c:grouping val="percentStacked"/>
        <c:varyColors val="0"/>
        <c:ser>
          <c:idx val="0"/>
          <c:order val="0"/>
          <c:tx>
            <c:strRef>
              <c:f>Neighbourhood_Demog!$B$46</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Neighbourhood_Demog!$C$45:$M$45</c:f>
              <c:strCache>
                <c:ptCount val="11"/>
                <c:pt idx="0">
                  <c:v>Southern Arc (Base: 650)</c:v>
                </c:pt>
                <c:pt idx="1">
                  <c:v>Identify as disabled (Base: 306)</c:v>
                </c:pt>
                <c:pt idx="2">
                  <c:v>Male (Base: 828)</c:v>
                </c:pt>
                <c:pt idx="3">
                  <c:v>All respondents (Base: 2366)</c:v>
                </c:pt>
                <c:pt idx="4">
                  <c:v>LGBTQ+ (Base: 217)</c:v>
                </c:pt>
                <c:pt idx="5">
                  <c:v>55+ (Base: 952)</c:v>
                </c:pt>
                <c:pt idx="6">
                  <c:v>Under 35 (Base: 272)</c:v>
                </c:pt>
                <c:pt idx="7">
                  <c:v>Female (Base: 961)</c:v>
                </c:pt>
                <c:pt idx="8">
                  <c:v>Ethnically Diverse (Base: 402)</c:v>
                </c:pt>
                <c:pt idx="9">
                  <c:v>Children in household (Base: 413)</c:v>
                </c:pt>
                <c:pt idx="10">
                  <c:v>Welsh speaker (Base: 176)</c:v>
                </c:pt>
              </c:strCache>
            </c:strRef>
          </c:cat>
          <c:val>
            <c:numRef>
              <c:f>Neighbourhood_Demog!$C$46:$M$46</c:f>
              <c:numCache>
                <c:formatCode>0.0</c:formatCode>
                <c:ptCount val="11"/>
                <c:pt idx="0">
                  <c:v>14.615384615384617</c:v>
                </c:pt>
                <c:pt idx="1">
                  <c:v>14.37908496732026</c:v>
                </c:pt>
                <c:pt idx="2">
                  <c:v>16.666666666666664</c:v>
                </c:pt>
                <c:pt idx="3">
                  <c:v>16.060862214708369</c:v>
                </c:pt>
                <c:pt idx="4">
                  <c:v>17.972350230414747</c:v>
                </c:pt>
                <c:pt idx="5">
                  <c:v>16.806722689075631</c:v>
                </c:pt>
                <c:pt idx="6">
                  <c:v>19.117647058823529</c:v>
                </c:pt>
                <c:pt idx="7">
                  <c:v>17.273673257023933</c:v>
                </c:pt>
                <c:pt idx="8">
                  <c:v>19.154228855721392</c:v>
                </c:pt>
                <c:pt idx="9">
                  <c:v>19.854721549636803</c:v>
                </c:pt>
                <c:pt idx="10">
                  <c:v>21.022727272727273</c:v>
                </c:pt>
              </c:numCache>
            </c:numRef>
          </c:val>
          <c:extLst>
            <c:ext xmlns:c16="http://schemas.microsoft.com/office/drawing/2014/chart" uri="{C3380CC4-5D6E-409C-BE32-E72D297353CC}">
              <c16:uniqueId val="{00000000-989B-42E1-8805-21A0CE959CD6}"/>
            </c:ext>
          </c:extLst>
        </c:ser>
        <c:ser>
          <c:idx val="1"/>
          <c:order val="1"/>
          <c:tx>
            <c:strRef>
              <c:f>Neighbourhood_Demog!$B$47</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Neighbourhood_Demog!$C$45:$M$45</c:f>
              <c:strCache>
                <c:ptCount val="11"/>
                <c:pt idx="0">
                  <c:v>Southern Arc (Base: 650)</c:v>
                </c:pt>
                <c:pt idx="1">
                  <c:v>Identify as disabled (Base: 306)</c:v>
                </c:pt>
                <c:pt idx="2">
                  <c:v>Male (Base: 828)</c:v>
                </c:pt>
                <c:pt idx="3">
                  <c:v>All respondents (Base: 2366)</c:v>
                </c:pt>
                <c:pt idx="4">
                  <c:v>LGBTQ+ (Base: 217)</c:v>
                </c:pt>
                <c:pt idx="5">
                  <c:v>55+ (Base: 952)</c:v>
                </c:pt>
                <c:pt idx="6">
                  <c:v>Under 35 (Base: 272)</c:v>
                </c:pt>
                <c:pt idx="7">
                  <c:v>Female (Base: 961)</c:v>
                </c:pt>
                <c:pt idx="8">
                  <c:v>Ethnically Diverse (Base: 402)</c:v>
                </c:pt>
                <c:pt idx="9">
                  <c:v>Children in household (Base: 413)</c:v>
                </c:pt>
                <c:pt idx="10">
                  <c:v>Welsh speaker (Base: 176)</c:v>
                </c:pt>
              </c:strCache>
            </c:strRef>
          </c:cat>
          <c:val>
            <c:numRef>
              <c:f>Neighbourhood_Demog!$C$47:$M$47</c:f>
              <c:numCache>
                <c:formatCode>0.0</c:formatCode>
                <c:ptCount val="11"/>
                <c:pt idx="0">
                  <c:v>38</c:v>
                </c:pt>
                <c:pt idx="1">
                  <c:v>41.830065359477125</c:v>
                </c:pt>
                <c:pt idx="2">
                  <c:v>42.270531400966185</c:v>
                </c:pt>
                <c:pt idx="3">
                  <c:v>43.66018596787827</c:v>
                </c:pt>
                <c:pt idx="4">
                  <c:v>41.935483870967744</c:v>
                </c:pt>
                <c:pt idx="5">
                  <c:v>44.117647058823529</c:v>
                </c:pt>
                <c:pt idx="6">
                  <c:v>41.911764705882355</c:v>
                </c:pt>
                <c:pt idx="7">
                  <c:v>44.640998959417274</c:v>
                </c:pt>
                <c:pt idx="8">
                  <c:v>42.786069651741293</c:v>
                </c:pt>
                <c:pt idx="9">
                  <c:v>42.857142857142854</c:v>
                </c:pt>
                <c:pt idx="10">
                  <c:v>48.863636363636367</c:v>
                </c:pt>
              </c:numCache>
            </c:numRef>
          </c:val>
          <c:extLst>
            <c:ext xmlns:c16="http://schemas.microsoft.com/office/drawing/2014/chart" uri="{C3380CC4-5D6E-409C-BE32-E72D297353CC}">
              <c16:uniqueId val="{00000001-989B-42E1-8805-21A0CE959CD6}"/>
            </c:ext>
          </c:extLst>
        </c:ser>
        <c:ser>
          <c:idx val="2"/>
          <c:order val="2"/>
          <c:tx>
            <c:strRef>
              <c:f>Neighbourhood_Demog!$B$48</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Neighbourhood_Demog!$C$45:$M$45</c:f>
              <c:strCache>
                <c:ptCount val="11"/>
                <c:pt idx="0">
                  <c:v>Southern Arc (Base: 650)</c:v>
                </c:pt>
                <c:pt idx="1">
                  <c:v>Identify as disabled (Base: 306)</c:v>
                </c:pt>
                <c:pt idx="2">
                  <c:v>Male (Base: 828)</c:v>
                </c:pt>
                <c:pt idx="3">
                  <c:v>All respondents (Base: 2366)</c:v>
                </c:pt>
                <c:pt idx="4">
                  <c:v>LGBTQ+ (Base: 217)</c:v>
                </c:pt>
                <c:pt idx="5">
                  <c:v>55+ (Base: 952)</c:v>
                </c:pt>
                <c:pt idx="6">
                  <c:v>Under 35 (Base: 272)</c:v>
                </c:pt>
                <c:pt idx="7">
                  <c:v>Female (Base: 961)</c:v>
                </c:pt>
                <c:pt idx="8">
                  <c:v>Ethnically Diverse (Base: 402)</c:v>
                </c:pt>
                <c:pt idx="9">
                  <c:v>Children in household (Base: 413)</c:v>
                </c:pt>
                <c:pt idx="10">
                  <c:v>Welsh speaker (Base: 176)</c:v>
                </c:pt>
              </c:strCache>
            </c:strRef>
          </c:cat>
          <c:val>
            <c:numRef>
              <c:f>Neighbourhood_Demog!$C$48:$M$48</c:f>
              <c:numCache>
                <c:formatCode>0.0</c:formatCode>
                <c:ptCount val="11"/>
                <c:pt idx="0">
                  <c:v>19.846153846153847</c:v>
                </c:pt>
                <c:pt idx="1">
                  <c:v>18.300653594771241</c:v>
                </c:pt>
                <c:pt idx="2">
                  <c:v>20.531400966183575</c:v>
                </c:pt>
                <c:pt idx="3">
                  <c:v>20.836855452240069</c:v>
                </c:pt>
                <c:pt idx="4">
                  <c:v>18.894009216589861</c:v>
                </c:pt>
                <c:pt idx="5">
                  <c:v>22.899159663865547</c:v>
                </c:pt>
                <c:pt idx="6">
                  <c:v>16.544117647058822</c:v>
                </c:pt>
                <c:pt idx="7">
                  <c:v>20.187304890738815</c:v>
                </c:pt>
                <c:pt idx="8">
                  <c:v>19.651741293532339</c:v>
                </c:pt>
                <c:pt idx="9">
                  <c:v>14.769975786924938</c:v>
                </c:pt>
                <c:pt idx="10">
                  <c:v>16.477272727272727</c:v>
                </c:pt>
              </c:numCache>
            </c:numRef>
          </c:val>
          <c:extLst>
            <c:ext xmlns:c16="http://schemas.microsoft.com/office/drawing/2014/chart" uri="{C3380CC4-5D6E-409C-BE32-E72D297353CC}">
              <c16:uniqueId val="{00000002-989B-42E1-8805-21A0CE959CD6}"/>
            </c:ext>
          </c:extLst>
        </c:ser>
        <c:ser>
          <c:idx val="3"/>
          <c:order val="3"/>
          <c:tx>
            <c:strRef>
              <c:f>Neighbourhood_Demog!$B$49</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Neighbourhood_Demog!$C$45:$M$45</c:f>
              <c:strCache>
                <c:ptCount val="11"/>
                <c:pt idx="0">
                  <c:v>Southern Arc (Base: 650)</c:v>
                </c:pt>
                <c:pt idx="1">
                  <c:v>Identify as disabled (Base: 306)</c:v>
                </c:pt>
                <c:pt idx="2">
                  <c:v>Male (Base: 828)</c:v>
                </c:pt>
                <c:pt idx="3">
                  <c:v>All respondents (Base: 2366)</c:v>
                </c:pt>
                <c:pt idx="4">
                  <c:v>LGBTQ+ (Base: 217)</c:v>
                </c:pt>
                <c:pt idx="5">
                  <c:v>55+ (Base: 952)</c:v>
                </c:pt>
                <c:pt idx="6">
                  <c:v>Under 35 (Base: 272)</c:v>
                </c:pt>
                <c:pt idx="7">
                  <c:v>Female (Base: 961)</c:v>
                </c:pt>
                <c:pt idx="8">
                  <c:v>Ethnically Diverse (Base: 402)</c:v>
                </c:pt>
                <c:pt idx="9">
                  <c:v>Children in household (Base: 413)</c:v>
                </c:pt>
                <c:pt idx="10">
                  <c:v>Welsh speaker (Base: 176)</c:v>
                </c:pt>
              </c:strCache>
            </c:strRef>
          </c:cat>
          <c:val>
            <c:numRef>
              <c:f>Neighbourhood_Demog!$C$49:$M$49</c:f>
              <c:numCache>
                <c:formatCode>0.0</c:formatCode>
                <c:ptCount val="11"/>
                <c:pt idx="0">
                  <c:v>19.384615384615383</c:v>
                </c:pt>
                <c:pt idx="1">
                  <c:v>17.973856209150327</c:v>
                </c:pt>
                <c:pt idx="2">
                  <c:v>15.338164251207727</c:v>
                </c:pt>
                <c:pt idx="3">
                  <c:v>13.778529163144547</c:v>
                </c:pt>
                <c:pt idx="4">
                  <c:v>16.129032258064516</c:v>
                </c:pt>
                <c:pt idx="5">
                  <c:v>13.23529411764706</c:v>
                </c:pt>
                <c:pt idx="6">
                  <c:v>15.441176470588236</c:v>
                </c:pt>
                <c:pt idx="7">
                  <c:v>13.423517169614986</c:v>
                </c:pt>
                <c:pt idx="8">
                  <c:v>12.437810945273633</c:v>
                </c:pt>
                <c:pt idx="9">
                  <c:v>14.285714285714285</c:v>
                </c:pt>
                <c:pt idx="10">
                  <c:v>8.5227272727272716</c:v>
                </c:pt>
              </c:numCache>
            </c:numRef>
          </c:val>
          <c:extLst>
            <c:ext xmlns:c16="http://schemas.microsoft.com/office/drawing/2014/chart" uri="{C3380CC4-5D6E-409C-BE32-E72D297353CC}">
              <c16:uniqueId val="{00000003-989B-42E1-8805-21A0CE959CD6}"/>
            </c:ext>
          </c:extLst>
        </c:ser>
        <c:ser>
          <c:idx val="4"/>
          <c:order val="4"/>
          <c:tx>
            <c:strRef>
              <c:f>Neighbourhood_Demog!$B$50</c:f>
              <c:strCache>
                <c:ptCount val="1"/>
                <c:pt idx="0">
                  <c:v>Strongly disagree</c:v>
                </c:pt>
              </c:strCache>
            </c:strRef>
          </c:tx>
          <c:spPr>
            <a:solidFill>
              <a:srgbClr val="ED6B2A"/>
            </a:solidFill>
            <a:ln>
              <a:solidFill>
                <a:sysClr val="windowText" lastClr="000000"/>
              </a:solid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5-464F-4CE7-B2F4-7E75DA48E135}"/>
                </c:ext>
              </c:extLst>
            </c:dLbl>
            <c:dLbl>
              <c:idx val="3"/>
              <c:delete val="1"/>
              <c:extLst>
                <c:ext xmlns:c15="http://schemas.microsoft.com/office/drawing/2012/chart" uri="{CE6537A1-D6FC-4f65-9D91-7224C49458BB}"/>
                <c:ext xmlns:c16="http://schemas.microsoft.com/office/drawing/2014/chart" uri="{C3380CC4-5D6E-409C-BE32-E72D297353CC}">
                  <c16:uniqueId val="{00000004-464F-4CE7-B2F4-7E75DA48E135}"/>
                </c:ext>
              </c:extLst>
            </c:dLbl>
            <c:dLbl>
              <c:idx val="4"/>
              <c:delete val="1"/>
              <c:extLst>
                <c:ext xmlns:c15="http://schemas.microsoft.com/office/drawing/2012/chart" uri="{CE6537A1-D6FC-4f65-9D91-7224C49458BB}"/>
                <c:ext xmlns:c16="http://schemas.microsoft.com/office/drawing/2014/chart" uri="{C3380CC4-5D6E-409C-BE32-E72D297353CC}">
                  <c16:uniqueId val="{00000003-464F-4CE7-B2F4-7E75DA48E135}"/>
                </c:ext>
              </c:extLst>
            </c:dLbl>
            <c:dLbl>
              <c:idx val="5"/>
              <c:delete val="1"/>
              <c:extLst>
                <c:ext xmlns:c15="http://schemas.microsoft.com/office/drawing/2012/chart" uri="{CE6537A1-D6FC-4f65-9D91-7224C49458BB}"/>
                <c:ext xmlns:c16="http://schemas.microsoft.com/office/drawing/2014/chart" uri="{C3380CC4-5D6E-409C-BE32-E72D297353CC}">
                  <c16:uniqueId val="{00000002-464F-4CE7-B2F4-7E75DA48E135}"/>
                </c:ext>
              </c:extLst>
            </c:dLbl>
            <c:dLbl>
              <c:idx val="7"/>
              <c:delete val="1"/>
              <c:extLst>
                <c:ext xmlns:c15="http://schemas.microsoft.com/office/drawing/2012/chart" uri="{CE6537A1-D6FC-4f65-9D91-7224C49458BB}"/>
                <c:ext xmlns:c16="http://schemas.microsoft.com/office/drawing/2014/chart" uri="{C3380CC4-5D6E-409C-BE32-E72D297353CC}">
                  <c16:uniqueId val="{00000001-464F-4CE7-B2F4-7E75DA48E135}"/>
                </c:ext>
              </c:extLst>
            </c:dLbl>
            <c:dLbl>
              <c:idx val="10"/>
              <c:delete val="1"/>
              <c:extLst>
                <c:ext xmlns:c15="http://schemas.microsoft.com/office/drawing/2012/chart" uri="{CE6537A1-D6FC-4f65-9D91-7224C49458BB}"/>
                <c:ext xmlns:c16="http://schemas.microsoft.com/office/drawing/2014/chart" uri="{C3380CC4-5D6E-409C-BE32-E72D297353CC}">
                  <c16:uniqueId val="{00000000-464F-4CE7-B2F4-7E75DA48E135}"/>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Neighbourhood_Demog!$C$45:$M$45</c:f>
              <c:strCache>
                <c:ptCount val="11"/>
                <c:pt idx="0">
                  <c:v>Southern Arc (Base: 650)</c:v>
                </c:pt>
                <c:pt idx="1">
                  <c:v>Identify as disabled (Base: 306)</c:v>
                </c:pt>
                <c:pt idx="2">
                  <c:v>Male (Base: 828)</c:v>
                </c:pt>
                <c:pt idx="3">
                  <c:v>All respondents (Base: 2366)</c:v>
                </c:pt>
                <c:pt idx="4">
                  <c:v>LGBTQ+ (Base: 217)</c:v>
                </c:pt>
                <c:pt idx="5">
                  <c:v>55+ (Base: 952)</c:v>
                </c:pt>
                <c:pt idx="6">
                  <c:v>Under 35 (Base: 272)</c:v>
                </c:pt>
                <c:pt idx="7">
                  <c:v>Female (Base: 961)</c:v>
                </c:pt>
                <c:pt idx="8">
                  <c:v>Ethnically Diverse (Base: 402)</c:v>
                </c:pt>
                <c:pt idx="9">
                  <c:v>Children in household (Base: 413)</c:v>
                </c:pt>
                <c:pt idx="10">
                  <c:v>Welsh speaker (Base: 176)</c:v>
                </c:pt>
              </c:strCache>
            </c:strRef>
          </c:cat>
          <c:val>
            <c:numRef>
              <c:f>Neighbourhood_Demog!$C$50:$M$50</c:f>
              <c:numCache>
                <c:formatCode>0.0</c:formatCode>
                <c:ptCount val="11"/>
                <c:pt idx="0">
                  <c:v>8.1538461538461533</c:v>
                </c:pt>
                <c:pt idx="1">
                  <c:v>7.5163398692810457</c:v>
                </c:pt>
                <c:pt idx="2">
                  <c:v>5.1932367149758454</c:v>
                </c:pt>
                <c:pt idx="3">
                  <c:v>5.66356720202874</c:v>
                </c:pt>
                <c:pt idx="4">
                  <c:v>5.0691244239631335</c:v>
                </c:pt>
                <c:pt idx="5">
                  <c:v>2.9411764705882351</c:v>
                </c:pt>
                <c:pt idx="6">
                  <c:v>6.9852941176470589</c:v>
                </c:pt>
                <c:pt idx="7">
                  <c:v>4.4745057232049943</c:v>
                </c:pt>
                <c:pt idx="8">
                  <c:v>5.9701492537313428</c:v>
                </c:pt>
                <c:pt idx="9">
                  <c:v>8.2324455205811145</c:v>
                </c:pt>
                <c:pt idx="10">
                  <c:v>5.1136363636363642</c:v>
                </c:pt>
              </c:numCache>
            </c:numRef>
          </c:val>
          <c:extLst>
            <c:ext xmlns:c16="http://schemas.microsoft.com/office/drawing/2014/chart" uri="{C3380CC4-5D6E-409C-BE32-E72D297353CC}">
              <c16:uniqueId val="{00000004-989B-42E1-8805-21A0CE959CD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Neighbourhood_Dep5th!$B$23</c:f>
          <c:strCache>
            <c:ptCount val="1"/>
            <c:pt idx="0">
              <c:v>To what extent do you agree or disagree with this statement: My neighbourhood is a place where people get on well together and help each other?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Neighbourhood_Dep5th!$B$26</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Neighbourhood_Dep5th!$I$25:$N$25</c:f>
              <c:strCache>
                <c:ptCount val="6"/>
                <c:pt idx="0">
                  <c:v>All Respondents (Base: 2366)</c:v>
                </c:pt>
                <c:pt idx="1">
                  <c:v>Least Deprived (Base: 380)</c:v>
                </c:pt>
                <c:pt idx="2">
                  <c:v>Next Least Deprived (Base: 328)</c:v>
                </c:pt>
                <c:pt idx="3">
                  <c:v>Middle (Base: 299)</c:v>
                </c:pt>
                <c:pt idx="4">
                  <c:v>Next Most Deprived (Base: 307)</c:v>
                </c:pt>
                <c:pt idx="5">
                  <c:v>Most Deprived (Base: 243)</c:v>
                </c:pt>
              </c:strCache>
            </c:strRef>
          </c:cat>
          <c:val>
            <c:numRef>
              <c:f>Neighbourhood_Dep5th!$I$26:$N$26</c:f>
              <c:numCache>
                <c:formatCode>0.0</c:formatCode>
                <c:ptCount val="6"/>
                <c:pt idx="0">
                  <c:v>16.060862214708369</c:v>
                </c:pt>
                <c:pt idx="1">
                  <c:v>22.894736842105264</c:v>
                </c:pt>
                <c:pt idx="2">
                  <c:v>17.073170731707318</c:v>
                </c:pt>
                <c:pt idx="3">
                  <c:v>16.053511705685619</c:v>
                </c:pt>
                <c:pt idx="4">
                  <c:v>13.355048859934854</c:v>
                </c:pt>
                <c:pt idx="5">
                  <c:v>12.345679012345679</c:v>
                </c:pt>
              </c:numCache>
            </c:numRef>
          </c:val>
          <c:extLst>
            <c:ext xmlns:c16="http://schemas.microsoft.com/office/drawing/2014/chart" uri="{C3380CC4-5D6E-409C-BE32-E72D297353CC}">
              <c16:uniqueId val="{00000000-D7E3-460E-B19D-90C6F2504232}"/>
            </c:ext>
          </c:extLst>
        </c:ser>
        <c:ser>
          <c:idx val="1"/>
          <c:order val="1"/>
          <c:tx>
            <c:strRef>
              <c:f>Neighbourhood_Dep5th!$B$27</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Neighbourhood_Dep5th!$I$25:$N$25</c:f>
              <c:strCache>
                <c:ptCount val="6"/>
                <c:pt idx="0">
                  <c:v>All Respondents (Base: 2366)</c:v>
                </c:pt>
                <c:pt idx="1">
                  <c:v>Least Deprived (Base: 380)</c:v>
                </c:pt>
                <c:pt idx="2">
                  <c:v>Next Least Deprived (Base: 328)</c:v>
                </c:pt>
                <c:pt idx="3">
                  <c:v>Middle (Base: 299)</c:v>
                </c:pt>
                <c:pt idx="4">
                  <c:v>Next Most Deprived (Base: 307)</c:v>
                </c:pt>
                <c:pt idx="5">
                  <c:v>Most Deprived (Base: 243)</c:v>
                </c:pt>
              </c:strCache>
            </c:strRef>
          </c:cat>
          <c:val>
            <c:numRef>
              <c:f>Neighbourhood_Dep5th!$I$27:$N$27</c:f>
              <c:numCache>
                <c:formatCode>0.0</c:formatCode>
                <c:ptCount val="6"/>
                <c:pt idx="0">
                  <c:v>43.66018596787827</c:v>
                </c:pt>
                <c:pt idx="1">
                  <c:v>50.263157894736842</c:v>
                </c:pt>
                <c:pt idx="2">
                  <c:v>47.256097560975604</c:v>
                </c:pt>
                <c:pt idx="3">
                  <c:v>46.488294314381271</c:v>
                </c:pt>
                <c:pt idx="4">
                  <c:v>37.785016286644954</c:v>
                </c:pt>
                <c:pt idx="5">
                  <c:v>30.864197530864196</c:v>
                </c:pt>
              </c:numCache>
            </c:numRef>
          </c:val>
          <c:extLst>
            <c:ext xmlns:c16="http://schemas.microsoft.com/office/drawing/2014/chart" uri="{C3380CC4-5D6E-409C-BE32-E72D297353CC}">
              <c16:uniqueId val="{00000001-D7E3-460E-B19D-90C6F2504232}"/>
            </c:ext>
          </c:extLst>
        </c:ser>
        <c:ser>
          <c:idx val="2"/>
          <c:order val="2"/>
          <c:tx>
            <c:strRef>
              <c:f>Neighbourhood_Dep5th!$B$28</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Neighbourhood_Dep5th!$I$25:$N$25</c:f>
              <c:strCache>
                <c:ptCount val="6"/>
                <c:pt idx="0">
                  <c:v>All Respondents (Base: 2366)</c:v>
                </c:pt>
                <c:pt idx="1">
                  <c:v>Least Deprived (Base: 380)</c:v>
                </c:pt>
                <c:pt idx="2">
                  <c:v>Next Least Deprived (Base: 328)</c:v>
                </c:pt>
                <c:pt idx="3">
                  <c:v>Middle (Base: 299)</c:v>
                </c:pt>
                <c:pt idx="4">
                  <c:v>Next Most Deprived (Base: 307)</c:v>
                </c:pt>
                <c:pt idx="5">
                  <c:v>Most Deprived (Base: 243)</c:v>
                </c:pt>
              </c:strCache>
            </c:strRef>
          </c:cat>
          <c:val>
            <c:numRef>
              <c:f>Neighbourhood_Dep5th!$I$28:$N$28</c:f>
              <c:numCache>
                <c:formatCode>0.0</c:formatCode>
                <c:ptCount val="6"/>
                <c:pt idx="0">
                  <c:v>20.836855452240069</c:v>
                </c:pt>
                <c:pt idx="1">
                  <c:v>17.368421052631579</c:v>
                </c:pt>
                <c:pt idx="2">
                  <c:v>19.817073170731707</c:v>
                </c:pt>
                <c:pt idx="3">
                  <c:v>18.394648829431436</c:v>
                </c:pt>
                <c:pt idx="4">
                  <c:v>22.149837133550488</c:v>
                </c:pt>
                <c:pt idx="5">
                  <c:v>20.5761316872428</c:v>
                </c:pt>
              </c:numCache>
            </c:numRef>
          </c:val>
          <c:extLst>
            <c:ext xmlns:c16="http://schemas.microsoft.com/office/drawing/2014/chart" uri="{C3380CC4-5D6E-409C-BE32-E72D297353CC}">
              <c16:uniqueId val="{00000002-D7E3-460E-B19D-90C6F2504232}"/>
            </c:ext>
          </c:extLst>
        </c:ser>
        <c:ser>
          <c:idx val="3"/>
          <c:order val="3"/>
          <c:tx>
            <c:strRef>
              <c:f>Neighbourhood_Dep5th!$B$29</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Neighbourhood_Dep5th!$I$25:$N$25</c:f>
              <c:strCache>
                <c:ptCount val="6"/>
                <c:pt idx="0">
                  <c:v>All Respondents (Base: 2366)</c:v>
                </c:pt>
                <c:pt idx="1">
                  <c:v>Least Deprived (Base: 380)</c:v>
                </c:pt>
                <c:pt idx="2">
                  <c:v>Next Least Deprived (Base: 328)</c:v>
                </c:pt>
                <c:pt idx="3">
                  <c:v>Middle (Base: 299)</c:v>
                </c:pt>
                <c:pt idx="4">
                  <c:v>Next Most Deprived (Base: 307)</c:v>
                </c:pt>
                <c:pt idx="5">
                  <c:v>Most Deprived (Base: 243)</c:v>
                </c:pt>
              </c:strCache>
            </c:strRef>
          </c:cat>
          <c:val>
            <c:numRef>
              <c:f>Neighbourhood_Dep5th!$I$29:$N$29</c:f>
              <c:numCache>
                <c:formatCode>0.0</c:formatCode>
                <c:ptCount val="6"/>
                <c:pt idx="0">
                  <c:v>13.778529163144547</c:v>
                </c:pt>
                <c:pt idx="1">
                  <c:v>7.6315789473684212</c:v>
                </c:pt>
                <c:pt idx="2">
                  <c:v>12.804878048780488</c:v>
                </c:pt>
                <c:pt idx="3">
                  <c:v>12.374581939799331</c:v>
                </c:pt>
                <c:pt idx="4">
                  <c:v>21.172638436482085</c:v>
                </c:pt>
                <c:pt idx="5">
                  <c:v>23.045267489711936</c:v>
                </c:pt>
              </c:numCache>
            </c:numRef>
          </c:val>
          <c:extLst>
            <c:ext xmlns:c16="http://schemas.microsoft.com/office/drawing/2014/chart" uri="{C3380CC4-5D6E-409C-BE32-E72D297353CC}">
              <c16:uniqueId val="{00000003-D7E3-460E-B19D-90C6F2504232}"/>
            </c:ext>
          </c:extLst>
        </c:ser>
        <c:ser>
          <c:idx val="4"/>
          <c:order val="4"/>
          <c:tx>
            <c:strRef>
              <c:f>Neighbourhood_Dep5th!$B$30</c:f>
              <c:strCache>
                <c:ptCount val="1"/>
                <c:pt idx="0">
                  <c:v>Strongly disagree</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07F8-4FF4-9188-CB7E2402BF76}"/>
                </c:ext>
              </c:extLst>
            </c:dLbl>
            <c:dLbl>
              <c:idx val="2"/>
              <c:delete val="1"/>
              <c:extLst>
                <c:ext xmlns:c15="http://schemas.microsoft.com/office/drawing/2012/chart" uri="{CE6537A1-D6FC-4f65-9D91-7224C49458BB}"/>
                <c:ext xmlns:c16="http://schemas.microsoft.com/office/drawing/2014/chart" uri="{C3380CC4-5D6E-409C-BE32-E72D297353CC}">
                  <c16:uniqueId val="{00000001-07F8-4FF4-9188-CB7E2402BF76}"/>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Neighbourhood_Dep5th!$I$25:$N$25</c:f>
              <c:strCache>
                <c:ptCount val="6"/>
                <c:pt idx="0">
                  <c:v>All Respondents (Base: 2366)</c:v>
                </c:pt>
                <c:pt idx="1">
                  <c:v>Least Deprived (Base: 380)</c:v>
                </c:pt>
                <c:pt idx="2">
                  <c:v>Next Least Deprived (Base: 328)</c:v>
                </c:pt>
                <c:pt idx="3">
                  <c:v>Middle (Base: 299)</c:v>
                </c:pt>
                <c:pt idx="4">
                  <c:v>Next Most Deprived (Base: 307)</c:v>
                </c:pt>
                <c:pt idx="5">
                  <c:v>Most Deprived (Base: 243)</c:v>
                </c:pt>
              </c:strCache>
            </c:strRef>
          </c:cat>
          <c:val>
            <c:numRef>
              <c:f>Neighbourhood_Dep5th!$I$30:$N$30</c:f>
              <c:numCache>
                <c:formatCode>0.0</c:formatCode>
                <c:ptCount val="6"/>
                <c:pt idx="0">
                  <c:v>5.66356720202874</c:v>
                </c:pt>
                <c:pt idx="1">
                  <c:v>1.8421052631578945</c:v>
                </c:pt>
                <c:pt idx="2">
                  <c:v>3.0487804878048781</c:v>
                </c:pt>
                <c:pt idx="3">
                  <c:v>6.6889632107023411</c:v>
                </c:pt>
                <c:pt idx="4">
                  <c:v>5.5374592833876219</c:v>
                </c:pt>
                <c:pt idx="5">
                  <c:v>13.168724279835391</c:v>
                </c:pt>
              </c:numCache>
            </c:numRef>
          </c:val>
          <c:extLst>
            <c:ext xmlns:c16="http://schemas.microsoft.com/office/drawing/2014/chart" uri="{C3380CC4-5D6E-409C-BE32-E72D297353CC}">
              <c16:uniqueId val="{00000004-D7E3-460E-B19D-90C6F2504232}"/>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strRef>
          <c:f>'Neighbourhood trends'!$A$10</c:f>
          <c:strCache>
            <c:ptCount val="1"/>
            <c:pt idx="0">
              <c:v>To what extent do you agree or disagree with this statement: My neighbourhood is a place where people get on well together and help each other?</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lineChart>
        <c:grouping val="standard"/>
        <c:varyColors val="0"/>
        <c:ser>
          <c:idx val="0"/>
          <c:order val="0"/>
          <c:tx>
            <c:strRef>
              <c:f>'Neighbourhood trends'!$C$20</c:f>
              <c:strCache>
                <c:ptCount val="1"/>
                <c:pt idx="0">
                  <c:v>Most deprived</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1">
                        <a:lumMod val="75000"/>
                      </a:schemeClr>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'Neighbourhood trends'!$B$23:$B$27</c:f>
              <c:numCache>
                <c:formatCode>General</c:formatCode>
                <c:ptCount val="5"/>
                <c:pt idx="0">
                  <c:v>2020</c:v>
                </c:pt>
                <c:pt idx="1">
                  <c:v>2021</c:v>
                </c:pt>
                <c:pt idx="2">
                  <c:v>2022</c:v>
                </c:pt>
                <c:pt idx="3">
                  <c:v>2023</c:v>
                </c:pt>
                <c:pt idx="4">
                  <c:v>2024</c:v>
                </c:pt>
              </c:numCache>
            </c:numRef>
          </c:cat>
          <c:val>
            <c:numRef>
              <c:f>'Neighbourhood trends'!$C$23:$C$27</c:f>
              <c:numCache>
                <c:formatCode>0.0</c:formatCode>
                <c:ptCount val="5"/>
                <c:pt idx="0">
                  <c:v>49.4</c:v>
                </c:pt>
                <c:pt idx="1">
                  <c:v>56.5</c:v>
                </c:pt>
                <c:pt idx="2">
                  <c:v>33.1</c:v>
                </c:pt>
                <c:pt idx="3" formatCode="General">
                  <c:v>45.6</c:v>
                </c:pt>
                <c:pt idx="4">
                  <c:v>43.209876543209873</c:v>
                </c:pt>
              </c:numCache>
            </c:numRef>
          </c:val>
          <c:smooth val="0"/>
          <c:extLst>
            <c:ext xmlns:c16="http://schemas.microsoft.com/office/drawing/2014/chart" uri="{C3380CC4-5D6E-409C-BE32-E72D297353CC}">
              <c16:uniqueId val="{00000000-BCD2-43FF-8246-D716630DFB68}"/>
            </c:ext>
          </c:extLst>
        </c:ser>
        <c:ser>
          <c:idx val="1"/>
          <c:order val="1"/>
          <c:tx>
            <c:strRef>
              <c:f>'Neighbourhood trends'!$D$20</c:f>
              <c:strCache>
                <c:ptCount val="1"/>
                <c:pt idx="0">
                  <c:v>Least deprived</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'Neighbourhood trends'!$B$23:$B$27</c:f>
              <c:numCache>
                <c:formatCode>General</c:formatCode>
                <c:ptCount val="5"/>
                <c:pt idx="0">
                  <c:v>2020</c:v>
                </c:pt>
                <c:pt idx="1">
                  <c:v>2021</c:v>
                </c:pt>
                <c:pt idx="2">
                  <c:v>2022</c:v>
                </c:pt>
                <c:pt idx="3">
                  <c:v>2023</c:v>
                </c:pt>
                <c:pt idx="4">
                  <c:v>2024</c:v>
                </c:pt>
              </c:numCache>
            </c:numRef>
          </c:cat>
          <c:val>
            <c:numRef>
              <c:f>'Neighbourhood trends'!$D$23:$D$27</c:f>
              <c:numCache>
                <c:formatCode>0.0</c:formatCode>
                <c:ptCount val="5"/>
                <c:pt idx="0">
                  <c:v>81</c:v>
                </c:pt>
                <c:pt idx="1">
                  <c:v>67.8</c:v>
                </c:pt>
                <c:pt idx="2">
                  <c:v>69.099999999999994</c:v>
                </c:pt>
                <c:pt idx="3" formatCode="General">
                  <c:v>78.400000000000006</c:v>
                </c:pt>
                <c:pt idx="4">
                  <c:v>73.15789473684211</c:v>
                </c:pt>
              </c:numCache>
            </c:numRef>
          </c:val>
          <c:smooth val="0"/>
          <c:extLst>
            <c:ext xmlns:c16="http://schemas.microsoft.com/office/drawing/2014/chart" uri="{C3380CC4-5D6E-409C-BE32-E72D297353CC}">
              <c16:uniqueId val="{00000001-BCD2-43FF-8246-D716630DFB68}"/>
            </c:ext>
          </c:extLst>
        </c:ser>
        <c:dLbls>
          <c:showLegendKey val="0"/>
          <c:showVal val="0"/>
          <c:showCatName val="0"/>
          <c:showSerName val="0"/>
          <c:showPercent val="0"/>
          <c:showBubbleSize val="0"/>
        </c:dLbls>
        <c:marker val="1"/>
        <c:smooth val="0"/>
        <c:axId val="1072836552"/>
        <c:axId val="1072837208"/>
      </c:lineChart>
      <c:catAx>
        <c:axId val="10728365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072837208"/>
        <c:crosses val="autoZero"/>
        <c:auto val="1"/>
        <c:lblAlgn val="ctr"/>
        <c:lblOffset val="100"/>
        <c:noMultiLvlLbl val="0"/>
      </c:catAx>
      <c:valAx>
        <c:axId val="1072837208"/>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07283655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Neighbourhood!$B$35</c:f>
          <c:strCache>
            <c:ptCount val="1"/>
            <c:pt idx="0">
              <c:v>To what extent do you agree that you are able to have a say on local issues or how Council services are run in your community? (Base: 2316)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Neighbourhood!$B$37</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Neighbourhood!$D$37</c:f>
              <c:numCache>
                <c:formatCode>0.0</c:formatCode>
                <c:ptCount val="1"/>
                <c:pt idx="0">
                  <c:v>4.6200345423143352</c:v>
                </c:pt>
              </c:numCache>
            </c:numRef>
          </c:val>
          <c:extLst>
            <c:ext xmlns:c16="http://schemas.microsoft.com/office/drawing/2014/chart" uri="{C3380CC4-5D6E-409C-BE32-E72D297353CC}">
              <c16:uniqueId val="{00000000-8264-47CD-96E4-8B7CC6DC2749}"/>
            </c:ext>
          </c:extLst>
        </c:ser>
        <c:ser>
          <c:idx val="1"/>
          <c:order val="1"/>
          <c:tx>
            <c:strRef>
              <c:f>Neighbourhood!$B$38</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Neighbourhood!$D$38</c:f>
              <c:numCache>
                <c:formatCode>0.0</c:formatCode>
                <c:ptCount val="1"/>
                <c:pt idx="0">
                  <c:v>20.164075993091537</c:v>
                </c:pt>
              </c:numCache>
            </c:numRef>
          </c:val>
          <c:extLst>
            <c:ext xmlns:c16="http://schemas.microsoft.com/office/drawing/2014/chart" uri="{C3380CC4-5D6E-409C-BE32-E72D297353CC}">
              <c16:uniqueId val="{00000001-8264-47CD-96E4-8B7CC6DC2749}"/>
            </c:ext>
          </c:extLst>
        </c:ser>
        <c:ser>
          <c:idx val="2"/>
          <c:order val="2"/>
          <c:tx>
            <c:strRef>
              <c:f>Neighbourhood!$B$39</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Neighbourhood!$D$39</c:f>
              <c:numCache>
                <c:formatCode>0.0</c:formatCode>
                <c:ptCount val="1"/>
                <c:pt idx="0">
                  <c:v>24.654576856649395</c:v>
                </c:pt>
              </c:numCache>
            </c:numRef>
          </c:val>
          <c:extLst>
            <c:ext xmlns:c16="http://schemas.microsoft.com/office/drawing/2014/chart" uri="{C3380CC4-5D6E-409C-BE32-E72D297353CC}">
              <c16:uniqueId val="{00000002-8264-47CD-96E4-8B7CC6DC2749}"/>
            </c:ext>
          </c:extLst>
        </c:ser>
        <c:ser>
          <c:idx val="3"/>
          <c:order val="3"/>
          <c:tx>
            <c:strRef>
              <c:f>Neighbourhood!$B$40</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Neighbourhood!$D$40</c:f>
              <c:numCache>
                <c:formatCode>0.0</c:formatCode>
                <c:ptCount val="1"/>
                <c:pt idx="0">
                  <c:v>30.181347150259068</c:v>
                </c:pt>
              </c:numCache>
            </c:numRef>
          </c:val>
          <c:extLst>
            <c:ext xmlns:c16="http://schemas.microsoft.com/office/drawing/2014/chart" uri="{C3380CC4-5D6E-409C-BE32-E72D297353CC}">
              <c16:uniqueId val="{00000003-8264-47CD-96E4-8B7CC6DC2749}"/>
            </c:ext>
          </c:extLst>
        </c:ser>
        <c:ser>
          <c:idx val="4"/>
          <c:order val="4"/>
          <c:tx>
            <c:strRef>
              <c:f>Neighbourhood!$B$41</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Neighbourhood!$D$41</c:f>
              <c:numCache>
                <c:formatCode>0.0</c:formatCode>
                <c:ptCount val="1"/>
                <c:pt idx="0">
                  <c:v>20.379965457685664</c:v>
                </c:pt>
              </c:numCache>
            </c:numRef>
          </c:val>
          <c:extLst>
            <c:ext xmlns:c16="http://schemas.microsoft.com/office/drawing/2014/chart" uri="{C3380CC4-5D6E-409C-BE32-E72D297353CC}">
              <c16:uniqueId val="{00000004-8264-47CD-96E4-8B7CC6DC2749}"/>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strRef>
          <c:f>'Neighbourhood trends'!$A$30</c:f>
          <c:strCache>
            <c:ptCount val="1"/>
            <c:pt idx="0">
              <c:v>To what extent do you agree that you are able to have a say on local issues or how Council services are run in your community?</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'Neighbourhood trends'!$C$32</c:f>
              <c:strCache>
                <c:ptCount val="1"/>
                <c:pt idx="0">
                  <c:v>% Agree</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5"/>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'Neighbourhood trends'!$B$34:$B$38</c:f>
              <c:numCache>
                <c:formatCode>General</c:formatCode>
                <c:ptCount val="5"/>
                <c:pt idx="0">
                  <c:v>2020</c:v>
                </c:pt>
                <c:pt idx="1">
                  <c:v>2021</c:v>
                </c:pt>
                <c:pt idx="2">
                  <c:v>2022</c:v>
                </c:pt>
                <c:pt idx="3">
                  <c:v>2023</c:v>
                </c:pt>
                <c:pt idx="4">
                  <c:v>2024</c:v>
                </c:pt>
              </c:numCache>
            </c:numRef>
          </c:cat>
          <c:val>
            <c:numRef>
              <c:f>'Neighbourhood trends'!$C$34:$C$38</c:f>
              <c:numCache>
                <c:formatCode>General</c:formatCode>
                <c:ptCount val="5"/>
                <c:pt idx="0">
                  <c:v>32.799999999999997</c:v>
                </c:pt>
                <c:pt idx="1">
                  <c:v>24.4</c:v>
                </c:pt>
                <c:pt idx="2">
                  <c:v>22.6</c:v>
                </c:pt>
                <c:pt idx="3">
                  <c:v>23.7</c:v>
                </c:pt>
                <c:pt idx="4" formatCode="0.0">
                  <c:v>24.784110535405873</c:v>
                </c:pt>
              </c:numCache>
            </c:numRef>
          </c:val>
          <c:smooth val="0"/>
          <c:extLst>
            <c:ext xmlns:c16="http://schemas.microsoft.com/office/drawing/2014/chart" uri="{C3380CC4-5D6E-409C-BE32-E72D297353CC}">
              <c16:uniqueId val="{00000000-6393-43CB-9D1D-FB8E9AD8E970}"/>
            </c:ext>
          </c:extLst>
        </c:ser>
        <c:dLbls>
          <c:showLegendKey val="0"/>
          <c:showVal val="0"/>
          <c:showCatName val="0"/>
          <c:showSerName val="0"/>
          <c:showPercent val="0"/>
          <c:showBubbleSize val="0"/>
        </c:dLbls>
        <c:marker val="1"/>
        <c:smooth val="0"/>
        <c:axId val="1072836552"/>
        <c:axId val="1072837208"/>
      </c:lineChart>
      <c:catAx>
        <c:axId val="10728365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1072837208"/>
        <c:crosses val="autoZero"/>
        <c:auto val="1"/>
        <c:lblAlgn val="ctr"/>
        <c:lblOffset val="100"/>
        <c:noMultiLvlLbl val="0"/>
      </c:catAx>
      <c:valAx>
        <c:axId val="1072837208"/>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107283655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Neighbourhood_Demog!$B$65</c:f>
          <c:strCache>
            <c:ptCount val="1"/>
            <c:pt idx="0">
              <c:v>To what extent do you agree that you are able to have a say on local issues or how Council services are run in your community?</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Neighbourhood_Demog!$B$78</c:f>
              <c:strCache>
                <c:ptCount val="1"/>
                <c:pt idx="0">
                  <c:v>Strongly agree</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B-F5CC-424C-863D-E134F4B0326B}"/>
                </c:ext>
              </c:extLst>
            </c:dLbl>
            <c:dLbl>
              <c:idx val="1"/>
              <c:delete val="1"/>
              <c:extLst>
                <c:ext xmlns:c15="http://schemas.microsoft.com/office/drawing/2012/chart" uri="{CE6537A1-D6FC-4f65-9D91-7224C49458BB}"/>
                <c:ext xmlns:c16="http://schemas.microsoft.com/office/drawing/2014/chart" uri="{C3380CC4-5D6E-409C-BE32-E72D297353CC}">
                  <c16:uniqueId val="{00000009-F5CC-424C-863D-E134F4B0326B}"/>
                </c:ext>
              </c:extLst>
            </c:dLbl>
            <c:dLbl>
              <c:idx val="2"/>
              <c:delete val="1"/>
              <c:extLst>
                <c:ext xmlns:c15="http://schemas.microsoft.com/office/drawing/2012/chart" uri="{CE6537A1-D6FC-4f65-9D91-7224C49458BB}"/>
                <c:ext xmlns:c16="http://schemas.microsoft.com/office/drawing/2014/chart" uri="{C3380CC4-5D6E-409C-BE32-E72D297353CC}">
                  <c16:uniqueId val="{0000000A-F5CC-424C-863D-E134F4B0326B}"/>
                </c:ext>
              </c:extLst>
            </c:dLbl>
            <c:dLbl>
              <c:idx val="3"/>
              <c:delete val="1"/>
              <c:extLst>
                <c:ext xmlns:c15="http://schemas.microsoft.com/office/drawing/2012/chart" uri="{CE6537A1-D6FC-4f65-9D91-7224C49458BB}"/>
                <c:ext xmlns:c16="http://schemas.microsoft.com/office/drawing/2014/chart" uri="{C3380CC4-5D6E-409C-BE32-E72D297353CC}">
                  <c16:uniqueId val="{00000007-F5CC-424C-863D-E134F4B0326B}"/>
                </c:ext>
              </c:extLst>
            </c:dLbl>
            <c:dLbl>
              <c:idx val="4"/>
              <c:delete val="1"/>
              <c:extLst>
                <c:ext xmlns:c15="http://schemas.microsoft.com/office/drawing/2012/chart" uri="{CE6537A1-D6FC-4f65-9D91-7224C49458BB}"/>
                <c:ext xmlns:c16="http://schemas.microsoft.com/office/drawing/2014/chart" uri="{C3380CC4-5D6E-409C-BE32-E72D297353CC}">
                  <c16:uniqueId val="{00000008-F5CC-424C-863D-E134F4B0326B}"/>
                </c:ext>
              </c:extLst>
            </c:dLbl>
            <c:dLbl>
              <c:idx val="5"/>
              <c:delete val="1"/>
              <c:extLst>
                <c:ext xmlns:c15="http://schemas.microsoft.com/office/drawing/2012/chart" uri="{CE6537A1-D6FC-4f65-9D91-7224C49458BB}"/>
                <c:ext xmlns:c16="http://schemas.microsoft.com/office/drawing/2014/chart" uri="{C3380CC4-5D6E-409C-BE32-E72D297353CC}">
                  <c16:uniqueId val="{00000005-F5CC-424C-863D-E134F4B0326B}"/>
                </c:ext>
              </c:extLst>
            </c:dLbl>
            <c:dLbl>
              <c:idx val="6"/>
              <c:delete val="1"/>
              <c:extLst>
                <c:ext xmlns:c15="http://schemas.microsoft.com/office/drawing/2012/chart" uri="{CE6537A1-D6FC-4f65-9D91-7224C49458BB}"/>
                <c:ext xmlns:c16="http://schemas.microsoft.com/office/drawing/2014/chart" uri="{C3380CC4-5D6E-409C-BE32-E72D297353CC}">
                  <c16:uniqueId val="{00000006-F5CC-424C-863D-E134F4B0326B}"/>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Neighbourhood_Demog!$C$77:$M$77</c:f>
              <c:strCache>
                <c:ptCount val="11"/>
                <c:pt idx="0">
                  <c:v>55+ (Base: 938)</c:v>
                </c:pt>
                <c:pt idx="1">
                  <c:v>All respondents (Base: 2316)</c:v>
                </c:pt>
                <c:pt idx="2">
                  <c:v>Identify as disabled (Base: 301)</c:v>
                </c:pt>
                <c:pt idx="3">
                  <c:v>Male (Base: 811)</c:v>
                </c:pt>
                <c:pt idx="4">
                  <c:v>Southern Arc (Base: 630)</c:v>
                </c:pt>
                <c:pt idx="5">
                  <c:v>Female (Base: 940)</c:v>
                </c:pt>
                <c:pt idx="6">
                  <c:v>Welsh speaker (Base: 172)</c:v>
                </c:pt>
                <c:pt idx="7">
                  <c:v>Under 35 (Base: 258)</c:v>
                </c:pt>
                <c:pt idx="8">
                  <c:v>LGBTQ+ (Base: 210)</c:v>
                </c:pt>
                <c:pt idx="9">
                  <c:v>Children in household (Base: 405)</c:v>
                </c:pt>
                <c:pt idx="10">
                  <c:v>Ethnically Diverse (Base: 379)</c:v>
                </c:pt>
              </c:strCache>
            </c:strRef>
          </c:cat>
          <c:val>
            <c:numRef>
              <c:f>Neighbourhood_Demog!$C$78:$M$78</c:f>
              <c:numCache>
                <c:formatCode>0.0</c:formatCode>
                <c:ptCount val="11"/>
                <c:pt idx="0">
                  <c:v>3.1982942430703627</c:v>
                </c:pt>
                <c:pt idx="1">
                  <c:v>4.6200345423143352</c:v>
                </c:pt>
                <c:pt idx="2">
                  <c:v>4.9833887043189371</c:v>
                </c:pt>
                <c:pt idx="3">
                  <c:v>5.3020961775585702</c:v>
                </c:pt>
                <c:pt idx="4">
                  <c:v>5.7142857142857144</c:v>
                </c:pt>
                <c:pt idx="5">
                  <c:v>4.1489361702127656</c:v>
                </c:pt>
                <c:pt idx="6">
                  <c:v>5.2325581395348841</c:v>
                </c:pt>
                <c:pt idx="7">
                  <c:v>7.7519379844961236</c:v>
                </c:pt>
                <c:pt idx="8">
                  <c:v>7.6190476190476195</c:v>
                </c:pt>
                <c:pt idx="9">
                  <c:v>7.1604938271604937</c:v>
                </c:pt>
                <c:pt idx="10">
                  <c:v>9.4986807387862786</c:v>
                </c:pt>
              </c:numCache>
            </c:numRef>
          </c:val>
          <c:extLst>
            <c:ext xmlns:c16="http://schemas.microsoft.com/office/drawing/2014/chart" uri="{C3380CC4-5D6E-409C-BE32-E72D297353CC}">
              <c16:uniqueId val="{00000000-F5CC-424C-863D-E134F4B0326B}"/>
            </c:ext>
          </c:extLst>
        </c:ser>
        <c:ser>
          <c:idx val="1"/>
          <c:order val="1"/>
          <c:tx>
            <c:strRef>
              <c:f>Neighbourhood_Demog!$B$79</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Neighbourhood_Demog!$C$77:$M$77</c:f>
              <c:strCache>
                <c:ptCount val="11"/>
                <c:pt idx="0">
                  <c:v>55+ (Base: 938)</c:v>
                </c:pt>
                <c:pt idx="1">
                  <c:v>All respondents (Base: 2316)</c:v>
                </c:pt>
                <c:pt idx="2">
                  <c:v>Identify as disabled (Base: 301)</c:v>
                </c:pt>
                <c:pt idx="3">
                  <c:v>Male (Base: 811)</c:v>
                </c:pt>
                <c:pt idx="4">
                  <c:v>Southern Arc (Base: 630)</c:v>
                </c:pt>
                <c:pt idx="5">
                  <c:v>Female (Base: 940)</c:v>
                </c:pt>
                <c:pt idx="6">
                  <c:v>Welsh speaker (Base: 172)</c:v>
                </c:pt>
                <c:pt idx="7">
                  <c:v>Under 35 (Base: 258)</c:v>
                </c:pt>
                <c:pt idx="8">
                  <c:v>LGBTQ+ (Base: 210)</c:v>
                </c:pt>
                <c:pt idx="9">
                  <c:v>Children in household (Base: 405)</c:v>
                </c:pt>
                <c:pt idx="10">
                  <c:v>Ethnically Diverse (Base: 379)</c:v>
                </c:pt>
              </c:strCache>
            </c:strRef>
          </c:cat>
          <c:val>
            <c:numRef>
              <c:f>Neighbourhood_Demog!$C$79:$M$79</c:f>
              <c:numCache>
                <c:formatCode>0.0</c:formatCode>
                <c:ptCount val="11"/>
                <c:pt idx="0">
                  <c:v>18.976545842217483</c:v>
                </c:pt>
                <c:pt idx="1">
                  <c:v>20.164075993091537</c:v>
                </c:pt>
                <c:pt idx="2">
                  <c:v>20.26578073089701</c:v>
                </c:pt>
                <c:pt idx="3">
                  <c:v>20.715166461159061</c:v>
                </c:pt>
                <c:pt idx="4">
                  <c:v>20.317460317460316</c:v>
                </c:pt>
                <c:pt idx="5">
                  <c:v>22.340425531914892</c:v>
                </c:pt>
                <c:pt idx="6">
                  <c:v>21.511627906976745</c:v>
                </c:pt>
                <c:pt idx="7">
                  <c:v>22.480620155038761</c:v>
                </c:pt>
                <c:pt idx="8">
                  <c:v>22.857142857142858</c:v>
                </c:pt>
                <c:pt idx="9">
                  <c:v>23.950617283950617</c:v>
                </c:pt>
                <c:pt idx="10">
                  <c:v>29.287598944591032</c:v>
                </c:pt>
              </c:numCache>
            </c:numRef>
          </c:val>
          <c:extLst>
            <c:ext xmlns:c16="http://schemas.microsoft.com/office/drawing/2014/chart" uri="{C3380CC4-5D6E-409C-BE32-E72D297353CC}">
              <c16:uniqueId val="{00000001-F5CC-424C-863D-E134F4B0326B}"/>
            </c:ext>
          </c:extLst>
        </c:ser>
        <c:ser>
          <c:idx val="2"/>
          <c:order val="2"/>
          <c:tx>
            <c:strRef>
              <c:f>Neighbourhood_Demog!$B$80</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Neighbourhood_Demog!$C$77:$M$77</c:f>
              <c:strCache>
                <c:ptCount val="11"/>
                <c:pt idx="0">
                  <c:v>55+ (Base: 938)</c:v>
                </c:pt>
                <c:pt idx="1">
                  <c:v>All respondents (Base: 2316)</c:v>
                </c:pt>
                <c:pt idx="2">
                  <c:v>Identify as disabled (Base: 301)</c:v>
                </c:pt>
                <c:pt idx="3">
                  <c:v>Male (Base: 811)</c:v>
                </c:pt>
                <c:pt idx="4">
                  <c:v>Southern Arc (Base: 630)</c:v>
                </c:pt>
                <c:pt idx="5">
                  <c:v>Female (Base: 940)</c:v>
                </c:pt>
                <c:pt idx="6">
                  <c:v>Welsh speaker (Base: 172)</c:v>
                </c:pt>
                <c:pt idx="7">
                  <c:v>Under 35 (Base: 258)</c:v>
                </c:pt>
                <c:pt idx="8">
                  <c:v>LGBTQ+ (Base: 210)</c:v>
                </c:pt>
                <c:pt idx="9">
                  <c:v>Children in household (Base: 405)</c:v>
                </c:pt>
                <c:pt idx="10">
                  <c:v>Ethnically Diverse (Base: 379)</c:v>
                </c:pt>
              </c:strCache>
            </c:strRef>
          </c:cat>
          <c:val>
            <c:numRef>
              <c:f>Neighbourhood_Demog!$C$80:$M$80</c:f>
              <c:numCache>
                <c:formatCode>0.0</c:formatCode>
                <c:ptCount val="11"/>
                <c:pt idx="0">
                  <c:v>25.373134328358208</c:v>
                </c:pt>
                <c:pt idx="1">
                  <c:v>24.654576856649395</c:v>
                </c:pt>
                <c:pt idx="2">
                  <c:v>20.930232558139537</c:v>
                </c:pt>
                <c:pt idx="3">
                  <c:v>24.784217016029594</c:v>
                </c:pt>
                <c:pt idx="4">
                  <c:v>26.031746031746035</c:v>
                </c:pt>
                <c:pt idx="5">
                  <c:v>23.936170212765958</c:v>
                </c:pt>
                <c:pt idx="6">
                  <c:v>26.162790697674421</c:v>
                </c:pt>
                <c:pt idx="7">
                  <c:v>29.457364341085274</c:v>
                </c:pt>
                <c:pt idx="8">
                  <c:v>24.285714285714285</c:v>
                </c:pt>
                <c:pt idx="9">
                  <c:v>20.987654320987652</c:v>
                </c:pt>
                <c:pt idx="10">
                  <c:v>21.899736147757256</c:v>
                </c:pt>
              </c:numCache>
            </c:numRef>
          </c:val>
          <c:extLst>
            <c:ext xmlns:c16="http://schemas.microsoft.com/office/drawing/2014/chart" uri="{C3380CC4-5D6E-409C-BE32-E72D297353CC}">
              <c16:uniqueId val="{00000002-F5CC-424C-863D-E134F4B0326B}"/>
            </c:ext>
          </c:extLst>
        </c:ser>
        <c:ser>
          <c:idx val="3"/>
          <c:order val="3"/>
          <c:tx>
            <c:strRef>
              <c:f>Neighbourhood_Demog!$B$81</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Neighbourhood_Demog!$C$77:$M$77</c:f>
              <c:strCache>
                <c:ptCount val="11"/>
                <c:pt idx="0">
                  <c:v>55+ (Base: 938)</c:v>
                </c:pt>
                <c:pt idx="1">
                  <c:v>All respondents (Base: 2316)</c:v>
                </c:pt>
                <c:pt idx="2">
                  <c:v>Identify as disabled (Base: 301)</c:v>
                </c:pt>
                <c:pt idx="3">
                  <c:v>Male (Base: 811)</c:v>
                </c:pt>
                <c:pt idx="4">
                  <c:v>Southern Arc (Base: 630)</c:v>
                </c:pt>
                <c:pt idx="5">
                  <c:v>Female (Base: 940)</c:v>
                </c:pt>
                <c:pt idx="6">
                  <c:v>Welsh speaker (Base: 172)</c:v>
                </c:pt>
                <c:pt idx="7">
                  <c:v>Under 35 (Base: 258)</c:v>
                </c:pt>
                <c:pt idx="8">
                  <c:v>LGBTQ+ (Base: 210)</c:v>
                </c:pt>
                <c:pt idx="9">
                  <c:v>Children in household (Base: 405)</c:v>
                </c:pt>
                <c:pt idx="10">
                  <c:v>Ethnically Diverse (Base: 379)</c:v>
                </c:pt>
              </c:strCache>
            </c:strRef>
          </c:cat>
          <c:val>
            <c:numRef>
              <c:f>Neighbourhood_Demog!$C$81:$M$81</c:f>
              <c:numCache>
                <c:formatCode>0.0</c:formatCode>
                <c:ptCount val="11"/>
                <c:pt idx="0">
                  <c:v>34.008528784648192</c:v>
                </c:pt>
                <c:pt idx="1">
                  <c:v>30.181347150259068</c:v>
                </c:pt>
                <c:pt idx="2">
                  <c:v>30.232558139534881</c:v>
                </c:pt>
                <c:pt idx="3">
                  <c:v>27.866831072749694</c:v>
                </c:pt>
                <c:pt idx="4">
                  <c:v>29.523809523809526</c:v>
                </c:pt>
                <c:pt idx="5">
                  <c:v>31.702127659574469</c:v>
                </c:pt>
                <c:pt idx="6">
                  <c:v>26.744186046511626</c:v>
                </c:pt>
                <c:pt idx="7">
                  <c:v>24.031007751937985</c:v>
                </c:pt>
                <c:pt idx="8">
                  <c:v>30</c:v>
                </c:pt>
                <c:pt idx="9">
                  <c:v>24.938271604938272</c:v>
                </c:pt>
                <c:pt idx="10">
                  <c:v>21.899736147757256</c:v>
                </c:pt>
              </c:numCache>
            </c:numRef>
          </c:val>
          <c:extLst>
            <c:ext xmlns:c16="http://schemas.microsoft.com/office/drawing/2014/chart" uri="{C3380CC4-5D6E-409C-BE32-E72D297353CC}">
              <c16:uniqueId val="{00000003-F5CC-424C-863D-E134F4B0326B}"/>
            </c:ext>
          </c:extLst>
        </c:ser>
        <c:ser>
          <c:idx val="4"/>
          <c:order val="4"/>
          <c:tx>
            <c:strRef>
              <c:f>Neighbourhood_Demog!$B$82</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Neighbourhood_Demog!$C$77:$M$77</c:f>
              <c:strCache>
                <c:ptCount val="11"/>
                <c:pt idx="0">
                  <c:v>55+ (Base: 938)</c:v>
                </c:pt>
                <c:pt idx="1">
                  <c:v>All respondents (Base: 2316)</c:v>
                </c:pt>
                <c:pt idx="2">
                  <c:v>Identify as disabled (Base: 301)</c:v>
                </c:pt>
                <c:pt idx="3">
                  <c:v>Male (Base: 811)</c:v>
                </c:pt>
                <c:pt idx="4">
                  <c:v>Southern Arc (Base: 630)</c:v>
                </c:pt>
                <c:pt idx="5">
                  <c:v>Female (Base: 940)</c:v>
                </c:pt>
                <c:pt idx="6">
                  <c:v>Welsh speaker (Base: 172)</c:v>
                </c:pt>
                <c:pt idx="7">
                  <c:v>Under 35 (Base: 258)</c:v>
                </c:pt>
                <c:pt idx="8">
                  <c:v>LGBTQ+ (Base: 210)</c:v>
                </c:pt>
                <c:pt idx="9">
                  <c:v>Children in household (Base: 405)</c:v>
                </c:pt>
                <c:pt idx="10">
                  <c:v>Ethnically Diverse (Base: 379)</c:v>
                </c:pt>
              </c:strCache>
            </c:strRef>
          </c:cat>
          <c:val>
            <c:numRef>
              <c:f>Neighbourhood_Demog!$C$82:$M$82</c:f>
              <c:numCache>
                <c:formatCode>0.0</c:formatCode>
                <c:ptCount val="11"/>
                <c:pt idx="0">
                  <c:v>18.443496801705759</c:v>
                </c:pt>
                <c:pt idx="1">
                  <c:v>20.379965457685664</c:v>
                </c:pt>
                <c:pt idx="2">
                  <c:v>23.588039867109632</c:v>
                </c:pt>
                <c:pt idx="3">
                  <c:v>21.33168927250308</c:v>
                </c:pt>
                <c:pt idx="4">
                  <c:v>18.412698412698415</c:v>
                </c:pt>
                <c:pt idx="5">
                  <c:v>17.872340425531917</c:v>
                </c:pt>
                <c:pt idx="6">
                  <c:v>20.348837209302324</c:v>
                </c:pt>
                <c:pt idx="7">
                  <c:v>16.279069767441861</c:v>
                </c:pt>
                <c:pt idx="8">
                  <c:v>15.238095238095239</c:v>
                </c:pt>
                <c:pt idx="9">
                  <c:v>22.962962962962962</c:v>
                </c:pt>
                <c:pt idx="10">
                  <c:v>17.414248021108179</c:v>
                </c:pt>
              </c:numCache>
            </c:numRef>
          </c:val>
          <c:extLst>
            <c:ext xmlns:c16="http://schemas.microsoft.com/office/drawing/2014/chart" uri="{C3380CC4-5D6E-409C-BE32-E72D297353CC}">
              <c16:uniqueId val="{00000004-F5CC-424C-863D-E134F4B0326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Neighbourhood!$B$51</c:f>
          <c:strCache>
            <c:ptCount val="1"/>
            <c:pt idx="0">
              <c:v>How satisfied or dissatisfied are you with the following in your neighbourhood?</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Neighbourhood!$C$72</c:f>
              <c:strCache>
                <c:ptCount val="1"/>
                <c:pt idx="0">
                  <c:v>Very satisfied</c:v>
                </c:pt>
              </c:strCache>
            </c:strRef>
          </c:tx>
          <c:spPr>
            <a:solidFill>
              <a:srgbClr val="007881"/>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8F81-462F-99F2-CD607284C51E}"/>
                </c:ext>
              </c:extLst>
            </c:dLbl>
            <c:dLbl>
              <c:idx val="2"/>
              <c:delete val="1"/>
              <c:extLst>
                <c:ext xmlns:c15="http://schemas.microsoft.com/office/drawing/2012/chart" uri="{CE6537A1-D6FC-4f65-9D91-7224C49458BB}"/>
                <c:ext xmlns:c16="http://schemas.microsoft.com/office/drawing/2014/chart" uri="{C3380CC4-5D6E-409C-BE32-E72D297353CC}">
                  <c16:uniqueId val="{00000001-8F81-462F-99F2-CD607284C51E}"/>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Neighbourhood!$B$73:$B$89</c:f>
              <c:strCache>
                <c:ptCount val="17"/>
                <c:pt idx="0">
                  <c:v>Youth services and clubs/activities for young people (Base: 1181)</c:v>
                </c:pt>
                <c:pt idx="1">
                  <c:v>Road maintenance (Base: 2225)</c:v>
                </c:pt>
                <c:pt idx="2">
                  <c:v>Pavement maintenance (Base: 2259)</c:v>
                </c:pt>
                <c:pt idx="3">
                  <c:v>Services for the disabled (Base: 1203)</c:v>
                </c:pt>
                <c:pt idx="4">
                  <c:v>Street cleansing (Base: 2228)</c:v>
                </c:pt>
                <c:pt idx="5">
                  <c:v>Money Advice (Base: 1262)</c:v>
                </c:pt>
                <c:pt idx="6">
                  <c:v>Frequency of dog fouling (Base: 2184)</c:v>
                </c:pt>
                <c:pt idx="7">
                  <c:v>Care for the elderly (Base: 1520)</c:v>
                </c:pt>
                <c:pt idx="8">
                  <c:v>Public transport (Base: 2197)</c:v>
                </c:pt>
                <c:pt idx="9">
                  <c:v>Frequency of vandalism and graffiti (Base: 2191)</c:v>
                </c:pt>
                <c:pt idx="10">
                  <c:v>Anti-social behaviour (Base: 2243)</c:v>
                </c:pt>
                <c:pt idx="11">
                  <c:v>Recycling and waste collections (Base: 2278)</c:v>
                </c:pt>
                <c:pt idx="12">
                  <c:v>Children's play areas (Base: 1911)</c:v>
                </c:pt>
                <c:pt idx="13">
                  <c:v>Schools (Base: 1439)</c:v>
                </c:pt>
                <c:pt idx="14">
                  <c:v>Street lighting (Base: 2245)</c:v>
                </c:pt>
                <c:pt idx="15">
                  <c:v>Parks &amp; open spaces (Base: 2244)</c:v>
                </c:pt>
                <c:pt idx="16">
                  <c:v>Libraries/Hubs (Base: 2170)</c:v>
                </c:pt>
              </c:strCache>
            </c:strRef>
          </c:cat>
          <c:val>
            <c:numRef>
              <c:f>Neighbourhood!$C$73:$C$89</c:f>
              <c:numCache>
                <c:formatCode>0.0</c:formatCode>
                <c:ptCount val="17"/>
                <c:pt idx="0">
                  <c:v>7.9593564775613883</c:v>
                </c:pt>
                <c:pt idx="1">
                  <c:v>5.6629213483146073</c:v>
                </c:pt>
                <c:pt idx="2">
                  <c:v>6.285967242142541</c:v>
                </c:pt>
                <c:pt idx="3">
                  <c:v>12.55195344970906</c:v>
                </c:pt>
                <c:pt idx="4">
                  <c:v>9.2010771992818672</c:v>
                </c:pt>
                <c:pt idx="5">
                  <c:v>14.421553090332806</c:v>
                </c:pt>
                <c:pt idx="6">
                  <c:v>9.0659340659340657</c:v>
                </c:pt>
                <c:pt idx="7">
                  <c:v>10.263157894736842</c:v>
                </c:pt>
                <c:pt idx="8">
                  <c:v>12.92671825216204</c:v>
                </c:pt>
                <c:pt idx="9">
                  <c:v>11.775445002282064</c:v>
                </c:pt>
                <c:pt idx="10">
                  <c:v>12.304948729380294</c:v>
                </c:pt>
                <c:pt idx="11">
                  <c:v>17.164179104477611</c:v>
                </c:pt>
                <c:pt idx="12">
                  <c:v>16.326530612244898</c:v>
                </c:pt>
                <c:pt idx="13">
                  <c:v>23.071577484364141</c:v>
                </c:pt>
                <c:pt idx="14">
                  <c:v>20.712694877505569</c:v>
                </c:pt>
                <c:pt idx="15">
                  <c:v>28.877005347593581</c:v>
                </c:pt>
                <c:pt idx="16">
                  <c:v>26.313364055299537</c:v>
                </c:pt>
              </c:numCache>
            </c:numRef>
          </c:val>
          <c:extLst>
            <c:ext xmlns:c16="http://schemas.microsoft.com/office/drawing/2014/chart" uri="{C3380CC4-5D6E-409C-BE32-E72D297353CC}">
              <c16:uniqueId val="{00000000-9448-4784-AF41-B9798B8D28D4}"/>
            </c:ext>
          </c:extLst>
        </c:ser>
        <c:ser>
          <c:idx val="1"/>
          <c:order val="1"/>
          <c:tx>
            <c:strRef>
              <c:f>Neighbourhood!$D$72</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Neighbourhood!$B$73:$B$89</c:f>
              <c:strCache>
                <c:ptCount val="17"/>
                <c:pt idx="0">
                  <c:v>Youth services and clubs/activities for young people (Base: 1181)</c:v>
                </c:pt>
                <c:pt idx="1">
                  <c:v>Road maintenance (Base: 2225)</c:v>
                </c:pt>
                <c:pt idx="2">
                  <c:v>Pavement maintenance (Base: 2259)</c:v>
                </c:pt>
                <c:pt idx="3">
                  <c:v>Services for the disabled (Base: 1203)</c:v>
                </c:pt>
                <c:pt idx="4">
                  <c:v>Street cleansing (Base: 2228)</c:v>
                </c:pt>
                <c:pt idx="5">
                  <c:v>Money Advice (Base: 1262)</c:v>
                </c:pt>
                <c:pt idx="6">
                  <c:v>Frequency of dog fouling (Base: 2184)</c:v>
                </c:pt>
                <c:pt idx="7">
                  <c:v>Care for the elderly (Base: 1520)</c:v>
                </c:pt>
                <c:pt idx="8">
                  <c:v>Public transport (Base: 2197)</c:v>
                </c:pt>
                <c:pt idx="9">
                  <c:v>Frequency of vandalism and graffiti (Base: 2191)</c:v>
                </c:pt>
                <c:pt idx="10">
                  <c:v>Anti-social behaviour (Base: 2243)</c:v>
                </c:pt>
                <c:pt idx="11">
                  <c:v>Recycling and waste collections (Base: 2278)</c:v>
                </c:pt>
                <c:pt idx="12">
                  <c:v>Children's play areas (Base: 1911)</c:v>
                </c:pt>
                <c:pt idx="13">
                  <c:v>Schools (Base: 1439)</c:v>
                </c:pt>
                <c:pt idx="14">
                  <c:v>Street lighting (Base: 2245)</c:v>
                </c:pt>
                <c:pt idx="15">
                  <c:v>Parks &amp; open spaces (Base: 2244)</c:v>
                </c:pt>
                <c:pt idx="16">
                  <c:v>Libraries/Hubs (Base: 2170)</c:v>
                </c:pt>
              </c:strCache>
            </c:strRef>
          </c:cat>
          <c:val>
            <c:numRef>
              <c:f>Neighbourhood!$D$73:$D$89</c:f>
              <c:numCache>
                <c:formatCode>0.0</c:formatCode>
                <c:ptCount val="17"/>
                <c:pt idx="0">
                  <c:v>14.055884843353091</c:v>
                </c:pt>
                <c:pt idx="1">
                  <c:v>19.280898876404496</c:v>
                </c:pt>
                <c:pt idx="2">
                  <c:v>20.318725099601593</c:v>
                </c:pt>
                <c:pt idx="3">
                  <c:v>20.033250207813801</c:v>
                </c:pt>
                <c:pt idx="4">
                  <c:v>27.55834829443447</c:v>
                </c:pt>
                <c:pt idx="5">
                  <c:v>24.167987321711568</c:v>
                </c:pt>
                <c:pt idx="6">
                  <c:v>30.219780219780219</c:v>
                </c:pt>
                <c:pt idx="7">
                  <c:v>31.644736842105264</c:v>
                </c:pt>
                <c:pt idx="8">
                  <c:v>29.631315430131998</c:v>
                </c:pt>
                <c:pt idx="9">
                  <c:v>30.899132816065723</c:v>
                </c:pt>
                <c:pt idx="10">
                  <c:v>32.456531431119032</c:v>
                </c:pt>
                <c:pt idx="11">
                  <c:v>35.074626865671647</c:v>
                </c:pt>
                <c:pt idx="12">
                  <c:v>39.717425431711142</c:v>
                </c:pt>
                <c:pt idx="13">
                  <c:v>35.510771369006257</c:v>
                </c:pt>
                <c:pt idx="14">
                  <c:v>45.30066815144766</c:v>
                </c:pt>
                <c:pt idx="15">
                  <c:v>41.622103386809265</c:v>
                </c:pt>
                <c:pt idx="16">
                  <c:v>45.806451612903224</c:v>
                </c:pt>
              </c:numCache>
            </c:numRef>
          </c:val>
          <c:extLst>
            <c:ext xmlns:c16="http://schemas.microsoft.com/office/drawing/2014/chart" uri="{C3380CC4-5D6E-409C-BE32-E72D297353CC}">
              <c16:uniqueId val="{00000001-9448-4784-AF41-B9798B8D28D4}"/>
            </c:ext>
          </c:extLst>
        </c:ser>
        <c:ser>
          <c:idx val="2"/>
          <c:order val="2"/>
          <c:tx>
            <c:strRef>
              <c:f>Neighbourhood!$E$72</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Neighbourhood!$B$73:$B$89</c:f>
              <c:strCache>
                <c:ptCount val="17"/>
                <c:pt idx="0">
                  <c:v>Youth services and clubs/activities for young people (Base: 1181)</c:v>
                </c:pt>
                <c:pt idx="1">
                  <c:v>Road maintenance (Base: 2225)</c:v>
                </c:pt>
                <c:pt idx="2">
                  <c:v>Pavement maintenance (Base: 2259)</c:v>
                </c:pt>
                <c:pt idx="3">
                  <c:v>Services for the disabled (Base: 1203)</c:v>
                </c:pt>
                <c:pt idx="4">
                  <c:v>Street cleansing (Base: 2228)</c:v>
                </c:pt>
                <c:pt idx="5">
                  <c:v>Money Advice (Base: 1262)</c:v>
                </c:pt>
                <c:pt idx="6">
                  <c:v>Frequency of dog fouling (Base: 2184)</c:v>
                </c:pt>
                <c:pt idx="7">
                  <c:v>Care for the elderly (Base: 1520)</c:v>
                </c:pt>
                <c:pt idx="8">
                  <c:v>Public transport (Base: 2197)</c:v>
                </c:pt>
                <c:pt idx="9">
                  <c:v>Frequency of vandalism and graffiti (Base: 2191)</c:v>
                </c:pt>
                <c:pt idx="10">
                  <c:v>Anti-social behaviour (Base: 2243)</c:v>
                </c:pt>
                <c:pt idx="11">
                  <c:v>Recycling and waste collections (Base: 2278)</c:v>
                </c:pt>
                <c:pt idx="12">
                  <c:v>Children's play areas (Base: 1911)</c:v>
                </c:pt>
                <c:pt idx="13">
                  <c:v>Schools (Base: 1439)</c:v>
                </c:pt>
                <c:pt idx="14">
                  <c:v>Street lighting (Base: 2245)</c:v>
                </c:pt>
                <c:pt idx="15">
                  <c:v>Parks &amp; open spaces (Base: 2244)</c:v>
                </c:pt>
                <c:pt idx="16">
                  <c:v>Libraries/Hubs (Base: 2170)</c:v>
                </c:pt>
              </c:strCache>
            </c:strRef>
          </c:cat>
          <c:val>
            <c:numRef>
              <c:f>Neighbourhood!$E$73:$E$89</c:f>
              <c:numCache>
                <c:formatCode>0.0</c:formatCode>
                <c:ptCount val="17"/>
                <c:pt idx="0">
                  <c:v>29.720575783234548</c:v>
                </c:pt>
                <c:pt idx="1">
                  <c:v>14.51685393258427</c:v>
                </c:pt>
                <c:pt idx="2">
                  <c:v>15.53784860557769</c:v>
                </c:pt>
                <c:pt idx="3">
                  <c:v>35.57772236076476</c:v>
                </c:pt>
                <c:pt idx="4">
                  <c:v>15.305206463195692</c:v>
                </c:pt>
                <c:pt idx="5">
                  <c:v>42.789223454833596</c:v>
                </c:pt>
                <c:pt idx="6">
                  <c:v>18.131868131868131</c:v>
                </c:pt>
                <c:pt idx="7">
                  <c:v>29.539473684210527</c:v>
                </c:pt>
                <c:pt idx="8">
                  <c:v>13.199817933545743</c:v>
                </c:pt>
                <c:pt idx="9">
                  <c:v>22.592423550890004</c:v>
                </c:pt>
                <c:pt idx="10">
                  <c:v>15.916183682567988</c:v>
                </c:pt>
                <c:pt idx="11">
                  <c:v>11.457418788410886</c:v>
                </c:pt>
                <c:pt idx="12">
                  <c:v>16.797488226059652</c:v>
                </c:pt>
                <c:pt idx="13">
                  <c:v>25.851285615010422</c:v>
                </c:pt>
                <c:pt idx="14">
                  <c:v>17.550111358574611</c:v>
                </c:pt>
                <c:pt idx="15">
                  <c:v>9.4474153297682708</c:v>
                </c:pt>
                <c:pt idx="16">
                  <c:v>13.870967741935484</c:v>
                </c:pt>
              </c:numCache>
            </c:numRef>
          </c:val>
          <c:extLst>
            <c:ext xmlns:c16="http://schemas.microsoft.com/office/drawing/2014/chart" uri="{C3380CC4-5D6E-409C-BE32-E72D297353CC}">
              <c16:uniqueId val="{00000002-9448-4784-AF41-B9798B8D28D4}"/>
            </c:ext>
          </c:extLst>
        </c:ser>
        <c:ser>
          <c:idx val="3"/>
          <c:order val="3"/>
          <c:tx>
            <c:strRef>
              <c:f>Neighbourhood!$F$72</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Neighbourhood!$B$73:$B$89</c:f>
              <c:strCache>
                <c:ptCount val="17"/>
                <c:pt idx="0">
                  <c:v>Youth services and clubs/activities for young people (Base: 1181)</c:v>
                </c:pt>
                <c:pt idx="1">
                  <c:v>Road maintenance (Base: 2225)</c:v>
                </c:pt>
                <c:pt idx="2">
                  <c:v>Pavement maintenance (Base: 2259)</c:v>
                </c:pt>
                <c:pt idx="3">
                  <c:v>Services for the disabled (Base: 1203)</c:v>
                </c:pt>
                <c:pt idx="4">
                  <c:v>Street cleansing (Base: 2228)</c:v>
                </c:pt>
                <c:pt idx="5">
                  <c:v>Money Advice (Base: 1262)</c:v>
                </c:pt>
                <c:pt idx="6">
                  <c:v>Frequency of dog fouling (Base: 2184)</c:v>
                </c:pt>
                <c:pt idx="7">
                  <c:v>Care for the elderly (Base: 1520)</c:v>
                </c:pt>
                <c:pt idx="8">
                  <c:v>Public transport (Base: 2197)</c:v>
                </c:pt>
                <c:pt idx="9">
                  <c:v>Frequency of vandalism and graffiti (Base: 2191)</c:v>
                </c:pt>
                <c:pt idx="10">
                  <c:v>Anti-social behaviour (Base: 2243)</c:v>
                </c:pt>
                <c:pt idx="11">
                  <c:v>Recycling and waste collections (Base: 2278)</c:v>
                </c:pt>
                <c:pt idx="12">
                  <c:v>Children's play areas (Base: 1911)</c:v>
                </c:pt>
                <c:pt idx="13">
                  <c:v>Schools (Base: 1439)</c:v>
                </c:pt>
                <c:pt idx="14">
                  <c:v>Street lighting (Base: 2245)</c:v>
                </c:pt>
                <c:pt idx="15">
                  <c:v>Parks &amp; open spaces (Base: 2244)</c:v>
                </c:pt>
                <c:pt idx="16">
                  <c:v>Libraries/Hubs (Base: 2170)</c:v>
                </c:pt>
              </c:strCache>
            </c:strRef>
          </c:cat>
          <c:val>
            <c:numRef>
              <c:f>Neighbourhood!$F$73:$F$89</c:f>
              <c:numCache>
                <c:formatCode>0.0</c:formatCode>
                <c:ptCount val="17"/>
                <c:pt idx="0">
                  <c:v>18.374259102455547</c:v>
                </c:pt>
                <c:pt idx="1">
                  <c:v>26.022471910112362</c:v>
                </c:pt>
                <c:pt idx="2">
                  <c:v>27.888446215139439</c:v>
                </c:pt>
                <c:pt idx="3">
                  <c:v>17.955112219451372</c:v>
                </c:pt>
                <c:pt idx="4">
                  <c:v>22.172351885098742</c:v>
                </c:pt>
                <c:pt idx="5">
                  <c:v>10.776545166402537</c:v>
                </c:pt>
                <c:pt idx="6">
                  <c:v>22.61904761904762</c:v>
                </c:pt>
                <c:pt idx="7">
                  <c:v>17.368421052631579</c:v>
                </c:pt>
                <c:pt idx="8">
                  <c:v>22.394173873463814</c:v>
                </c:pt>
                <c:pt idx="9">
                  <c:v>20.036513007759012</c:v>
                </c:pt>
                <c:pt idx="10">
                  <c:v>20.998662505572891</c:v>
                </c:pt>
                <c:pt idx="11">
                  <c:v>18.700614574187885</c:v>
                </c:pt>
                <c:pt idx="12">
                  <c:v>15.489272632129774</c:v>
                </c:pt>
                <c:pt idx="13">
                  <c:v>8.6170952050034746</c:v>
                </c:pt>
                <c:pt idx="14">
                  <c:v>10.289532293986637</c:v>
                </c:pt>
                <c:pt idx="15">
                  <c:v>12.4777183600713</c:v>
                </c:pt>
                <c:pt idx="16">
                  <c:v>9.1244239631336406</c:v>
                </c:pt>
              </c:numCache>
            </c:numRef>
          </c:val>
          <c:extLst>
            <c:ext xmlns:c16="http://schemas.microsoft.com/office/drawing/2014/chart" uri="{C3380CC4-5D6E-409C-BE32-E72D297353CC}">
              <c16:uniqueId val="{00000003-9448-4784-AF41-B9798B8D28D4}"/>
            </c:ext>
          </c:extLst>
        </c:ser>
        <c:ser>
          <c:idx val="4"/>
          <c:order val="4"/>
          <c:tx>
            <c:strRef>
              <c:f>Neighbourhood!$G$72</c:f>
              <c:strCache>
                <c:ptCount val="1"/>
                <c:pt idx="0">
                  <c:v>Very dissatisfied</c:v>
                </c:pt>
              </c:strCache>
            </c:strRef>
          </c:tx>
          <c:spPr>
            <a:solidFill>
              <a:srgbClr val="ED6B2A"/>
            </a:solidFill>
            <a:ln>
              <a:solidFill>
                <a:sysClr val="windowText" lastClr="000000"/>
              </a:solidFill>
            </a:ln>
            <a:effectLst/>
          </c:spPr>
          <c:invertIfNegative val="0"/>
          <c:dLbls>
            <c:dLbl>
              <c:idx val="13"/>
              <c:delete val="1"/>
              <c:extLst>
                <c:ext xmlns:c15="http://schemas.microsoft.com/office/drawing/2012/chart" uri="{CE6537A1-D6FC-4f65-9D91-7224C49458BB}"/>
                <c:ext xmlns:c16="http://schemas.microsoft.com/office/drawing/2014/chart" uri="{C3380CC4-5D6E-409C-BE32-E72D297353CC}">
                  <c16:uniqueId val="{00000004-8F81-462F-99F2-CD607284C51E}"/>
                </c:ext>
              </c:extLst>
            </c:dLbl>
            <c:dLbl>
              <c:idx val="14"/>
              <c:delete val="1"/>
              <c:extLst>
                <c:ext xmlns:c15="http://schemas.microsoft.com/office/drawing/2012/chart" uri="{CE6537A1-D6FC-4f65-9D91-7224C49458BB}"/>
                <c:ext xmlns:c16="http://schemas.microsoft.com/office/drawing/2014/chart" uri="{C3380CC4-5D6E-409C-BE32-E72D297353CC}">
                  <c16:uniqueId val="{00000003-8F81-462F-99F2-CD607284C51E}"/>
                </c:ext>
              </c:extLst>
            </c:dLbl>
            <c:dLbl>
              <c:idx val="16"/>
              <c:delete val="1"/>
              <c:extLst>
                <c:ext xmlns:c15="http://schemas.microsoft.com/office/drawing/2012/chart" uri="{CE6537A1-D6FC-4f65-9D91-7224C49458BB}"/>
                <c:ext xmlns:c16="http://schemas.microsoft.com/office/drawing/2014/chart" uri="{C3380CC4-5D6E-409C-BE32-E72D297353CC}">
                  <c16:uniqueId val="{00000002-8F81-462F-99F2-CD607284C51E}"/>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Neighbourhood!$B$73:$B$89</c:f>
              <c:strCache>
                <c:ptCount val="17"/>
                <c:pt idx="0">
                  <c:v>Youth services and clubs/activities for young people (Base: 1181)</c:v>
                </c:pt>
                <c:pt idx="1">
                  <c:v>Road maintenance (Base: 2225)</c:v>
                </c:pt>
                <c:pt idx="2">
                  <c:v>Pavement maintenance (Base: 2259)</c:v>
                </c:pt>
                <c:pt idx="3">
                  <c:v>Services for the disabled (Base: 1203)</c:v>
                </c:pt>
                <c:pt idx="4">
                  <c:v>Street cleansing (Base: 2228)</c:v>
                </c:pt>
                <c:pt idx="5">
                  <c:v>Money Advice (Base: 1262)</c:v>
                </c:pt>
                <c:pt idx="6">
                  <c:v>Frequency of dog fouling (Base: 2184)</c:v>
                </c:pt>
                <c:pt idx="7">
                  <c:v>Care for the elderly (Base: 1520)</c:v>
                </c:pt>
                <c:pt idx="8">
                  <c:v>Public transport (Base: 2197)</c:v>
                </c:pt>
                <c:pt idx="9">
                  <c:v>Frequency of vandalism and graffiti (Base: 2191)</c:v>
                </c:pt>
                <c:pt idx="10">
                  <c:v>Anti-social behaviour (Base: 2243)</c:v>
                </c:pt>
                <c:pt idx="11">
                  <c:v>Recycling and waste collections (Base: 2278)</c:v>
                </c:pt>
                <c:pt idx="12">
                  <c:v>Children's play areas (Base: 1911)</c:v>
                </c:pt>
                <c:pt idx="13">
                  <c:v>Schools (Base: 1439)</c:v>
                </c:pt>
                <c:pt idx="14">
                  <c:v>Street lighting (Base: 2245)</c:v>
                </c:pt>
                <c:pt idx="15">
                  <c:v>Parks &amp; open spaces (Base: 2244)</c:v>
                </c:pt>
                <c:pt idx="16">
                  <c:v>Libraries/Hubs (Base: 2170)</c:v>
                </c:pt>
              </c:strCache>
            </c:strRef>
          </c:cat>
          <c:val>
            <c:numRef>
              <c:f>Neighbourhood!$G$73:$G$89</c:f>
              <c:numCache>
                <c:formatCode>0.0</c:formatCode>
                <c:ptCount val="17"/>
                <c:pt idx="0">
                  <c:v>29.889923793395429</c:v>
                </c:pt>
                <c:pt idx="1">
                  <c:v>34.516853932584269</c:v>
                </c:pt>
                <c:pt idx="2">
                  <c:v>29.969012837538735</c:v>
                </c:pt>
                <c:pt idx="3">
                  <c:v>13.881961762261014</c:v>
                </c:pt>
                <c:pt idx="4">
                  <c:v>25.763016157989227</c:v>
                </c:pt>
                <c:pt idx="5">
                  <c:v>7.8446909667194937</c:v>
                </c:pt>
                <c:pt idx="6">
                  <c:v>19.963369963369964</c:v>
                </c:pt>
                <c:pt idx="7">
                  <c:v>11.184210526315789</c:v>
                </c:pt>
                <c:pt idx="8">
                  <c:v>21.847974510696407</c:v>
                </c:pt>
                <c:pt idx="9">
                  <c:v>14.696485623003195</c:v>
                </c:pt>
                <c:pt idx="10">
                  <c:v>18.323673651359787</c:v>
                </c:pt>
                <c:pt idx="11">
                  <c:v>17.603160667251974</c:v>
                </c:pt>
                <c:pt idx="12">
                  <c:v>11.669283097854526</c:v>
                </c:pt>
                <c:pt idx="13">
                  <c:v>6.9492703266157054</c:v>
                </c:pt>
                <c:pt idx="14">
                  <c:v>6.1469933184855234</c:v>
                </c:pt>
                <c:pt idx="15">
                  <c:v>7.5757575757575761</c:v>
                </c:pt>
                <c:pt idx="16">
                  <c:v>4.8847926267281103</c:v>
                </c:pt>
              </c:numCache>
            </c:numRef>
          </c:val>
          <c:extLst>
            <c:ext xmlns:c16="http://schemas.microsoft.com/office/drawing/2014/chart" uri="{C3380CC4-5D6E-409C-BE32-E72D297353CC}">
              <c16:uniqueId val="{00000004-9448-4784-AF41-B9798B8D28D4}"/>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Neighbourhood_Demog!$B$641</c:f>
          <c:strCache>
            <c:ptCount val="1"/>
            <c:pt idx="0">
              <c:v>Do you currently volunteer?</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Neighbourhood_Demog!$B$650</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Neighbourhood_Demog!$C$649:$M$649</c:f>
              <c:strCache>
                <c:ptCount val="11"/>
                <c:pt idx="0">
                  <c:v>Under 35 (Base: 247)</c:v>
                </c:pt>
                <c:pt idx="1">
                  <c:v>Ethnically Diverse (Base: 358)</c:v>
                </c:pt>
                <c:pt idx="2">
                  <c:v>Children in household (Base: 384)</c:v>
                </c:pt>
                <c:pt idx="3">
                  <c:v>Southern Arc (Base: 571)</c:v>
                </c:pt>
                <c:pt idx="4">
                  <c:v>Male (Base: 726)</c:v>
                </c:pt>
                <c:pt idx="5">
                  <c:v>All respondents (Base: 1986)</c:v>
                </c:pt>
                <c:pt idx="6">
                  <c:v>LGBTQ+ (Base: 199)</c:v>
                </c:pt>
                <c:pt idx="7">
                  <c:v>Female (Base: 853)</c:v>
                </c:pt>
                <c:pt idx="8">
                  <c:v>Identify as disabled (Base: 265)</c:v>
                </c:pt>
                <c:pt idx="9">
                  <c:v>55+ (Base: 806)</c:v>
                </c:pt>
                <c:pt idx="10">
                  <c:v>Welsh speaker (Base: 163)</c:v>
                </c:pt>
              </c:strCache>
            </c:strRef>
          </c:cat>
          <c:val>
            <c:numRef>
              <c:f>Neighbourhood_Demog!$C$650:$M$650</c:f>
              <c:numCache>
                <c:formatCode>0.0</c:formatCode>
                <c:ptCount val="11"/>
                <c:pt idx="0">
                  <c:v>19.4331983805668</c:v>
                </c:pt>
                <c:pt idx="1">
                  <c:v>21.229050279329609</c:v>
                </c:pt>
                <c:pt idx="2">
                  <c:v>22.916666666666664</c:v>
                </c:pt>
                <c:pt idx="3">
                  <c:v>25.04378283712785</c:v>
                </c:pt>
                <c:pt idx="4">
                  <c:v>25.757575757575758</c:v>
                </c:pt>
                <c:pt idx="5">
                  <c:v>26.586102719033235</c:v>
                </c:pt>
                <c:pt idx="6">
                  <c:v>29.145728643216078</c:v>
                </c:pt>
                <c:pt idx="7">
                  <c:v>29.425556858147715</c:v>
                </c:pt>
                <c:pt idx="8">
                  <c:v>30.943396226415093</c:v>
                </c:pt>
                <c:pt idx="9">
                  <c:v>33.126550868486355</c:v>
                </c:pt>
                <c:pt idx="10">
                  <c:v>42.331288343558285</c:v>
                </c:pt>
              </c:numCache>
            </c:numRef>
          </c:val>
          <c:extLst>
            <c:ext xmlns:c16="http://schemas.microsoft.com/office/drawing/2014/chart" uri="{C3380CC4-5D6E-409C-BE32-E72D297353CC}">
              <c16:uniqueId val="{00000000-5D9D-4195-9263-3BDCEE840142}"/>
            </c:ext>
          </c:extLst>
        </c:ser>
        <c:ser>
          <c:idx val="1"/>
          <c:order val="1"/>
          <c:tx>
            <c:strRef>
              <c:f>Neighbourhood_Demog!$B$651</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Neighbourhood_Demog!$C$649:$M$649</c:f>
              <c:strCache>
                <c:ptCount val="11"/>
                <c:pt idx="0">
                  <c:v>Under 35 (Base: 247)</c:v>
                </c:pt>
                <c:pt idx="1">
                  <c:v>Ethnically Diverse (Base: 358)</c:v>
                </c:pt>
                <c:pt idx="2">
                  <c:v>Children in household (Base: 384)</c:v>
                </c:pt>
                <c:pt idx="3">
                  <c:v>Southern Arc (Base: 571)</c:v>
                </c:pt>
                <c:pt idx="4">
                  <c:v>Male (Base: 726)</c:v>
                </c:pt>
                <c:pt idx="5">
                  <c:v>All respondents (Base: 1986)</c:v>
                </c:pt>
                <c:pt idx="6">
                  <c:v>LGBTQ+ (Base: 199)</c:v>
                </c:pt>
                <c:pt idx="7">
                  <c:v>Female (Base: 853)</c:v>
                </c:pt>
                <c:pt idx="8">
                  <c:v>Identify as disabled (Base: 265)</c:v>
                </c:pt>
                <c:pt idx="9">
                  <c:v>55+ (Base: 806)</c:v>
                </c:pt>
                <c:pt idx="10">
                  <c:v>Welsh speaker (Base: 163)</c:v>
                </c:pt>
              </c:strCache>
            </c:strRef>
          </c:cat>
          <c:val>
            <c:numRef>
              <c:f>Neighbourhood_Demog!$C$651:$M$651</c:f>
              <c:numCache>
                <c:formatCode>0.0</c:formatCode>
                <c:ptCount val="11"/>
                <c:pt idx="0">
                  <c:v>80.566801619433207</c:v>
                </c:pt>
                <c:pt idx="1">
                  <c:v>78.770949720670387</c:v>
                </c:pt>
                <c:pt idx="2">
                  <c:v>77.083333333333343</c:v>
                </c:pt>
                <c:pt idx="3">
                  <c:v>74.95621716287215</c:v>
                </c:pt>
                <c:pt idx="4">
                  <c:v>74.242424242424249</c:v>
                </c:pt>
                <c:pt idx="5">
                  <c:v>73.413897280966765</c:v>
                </c:pt>
                <c:pt idx="6">
                  <c:v>70.854271356783912</c:v>
                </c:pt>
                <c:pt idx="7">
                  <c:v>70.574443141852285</c:v>
                </c:pt>
                <c:pt idx="8">
                  <c:v>69.056603773584897</c:v>
                </c:pt>
                <c:pt idx="9">
                  <c:v>66.873449131513652</c:v>
                </c:pt>
                <c:pt idx="10">
                  <c:v>57.668711656441715</c:v>
                </c:pt>
              </c:numCache>
            </c:numRef>
          </c:val>
          <c:extLst>
            <c:ext xmlns:c16="http://schemas.microsoft.com/office/drawing/2014/chart" uri="{C3380CC4-5D6E-409C-BE32-E72D297353CC}">
              <c16:uniqueId val="{00000001-5D9D-4195-9263-3BDCEE840142}"/>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Neighbourhood_Dep5th!$B$388</c:f>
          <c:strCache>
            <c:ptCount val="1"/>
            <c:pt idx="0">
              <c:v>Do you currently volunteer?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Neighbourhood_Dep5th!$B$391</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Neighbourhood_Dep5th!$I$390:$N$390</c:f>
              <c:strCache>
                <c:ptCount val="6"/>
                <c:pt idx="0">
                  <c:v>All Respondents (Base: 1986)</c:v>
                </c:pt>
                <c:pt idx="1">
                  <c:v>Least Deprived (Base: 327)</c:v>
                </c:pt>
                <c:pt idx="2">
                  <c:v>Next Least Deprived (Base: 294)</c:v>
                </c:pt>
                <c:pt idx="3">
                  <c:v>Middle (Base: 267)</c:v>
                </c:pt>
                <c:pt idx="4">
                  <c:v>Next Most Deprived (Base: 282)</c:v>
                </c:pt>
                <c:pt idx="5">
                  <c:v>Most Deprived (Base: 201)</c:v>
                </c:pt>
              </c:strCache>
            </c:strRef>
          </c:cat>
          <c:val>
            <c:numRef>
              <c:f>Neighbourhood_Dep5th!$I$391:$N$391</c:f>
              <c:numCache>
                <c:formatCode>0.0</c:formatCode>
                <c:ptCount val="6"/>
                <c:pt idx="0">
                  <c:v>26.586102719033235</c:v>
                </c:pt>
                <c:pt idx="1">
                  <c:v>31.804281345565748</c:v>
                </c:pt>
                <c:pt idx="2">
                  <c:v>27.210884353741498</c:v>
                </c:pt>
                <c:pt idx="3">
                  <c:v>24.719101123595504</c:v>
                </c:pt>
                <c:pt idx="4">
                  <c:v>29.787234042553191</c:v>
                </c:pt>
                <c:pt idx="5">
                  <c:v>21.393034825870647</c:v>
                </c:pt>
              </c:numCache>
            </c:numRef>
          </c:val>
          <c:extLst>
            <c:ext xmlns:c16="http://schemas.microsoft.com/office/drawing/2014/chart" uri="{C3380CC4-5D6E-409C-BE32-E72D297353CC}">
              <c16:uniqueId val="{00000000-2F2A-431C-8B42-160929E58799}"/>
            </c:ext>
          </c:extLst>
        </c:ser>
        <c:ser>
          <c:idx val="1"/>
          <c:order val="1"/>
          <c:tx>
            <c:strRef>
              <c:f>Neighbourhood_Dep5th!$B$392</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Neighbourhood_Dep5th!$I$390:$N$390</c:f>
              <c:strCache>
                <c:ptCount val="6"/>
                <c:pt idx="0">
                  <c:v>All Respondents (Base: 1986)</c:v>
                </c:pt>
                <c:pt idx="1">
                  <c:v>Least Deprived (Base: 327)</c:v>
                </c:pt>
                <c:pt idx="2">
                  <c:v>Next Least Deprived (Base: 294)</c:v>
                </c:pt>
                <c:pt idx="3">
                  <c:v>Middle (Base: 267)</c:v>
                </c:pt>
                <c:pt idx="4">
                  <c:v>Next Most Deprived (Base: 282)</c:v>
                </c:pt>
                <c:pt idx="5">
                  <c:v>Most Deprived (Base: 201)</c:v>
                </c:pt>
              </c:strCache>
            </c:strRef>
          </c:cat>
          <c:val>
            <c:numRef>
              <c:f>Neighbourhood_Dep5th!$I$392:$N$392</c:f>
              <c:numCache>
                <c:formatCode>0.0</c:formatCode>
                <c:ptCount val="6"/>
                <c:pt idx="0">
                  <c:v>73.413897280966765</c:v>
                </c:pt>
                <c:pt idx="1">
                  <c:v>68.195718654434245</c:v>
                </c:pt>
                <c:pt idx="2">
                  <c:v>72.789115646258509</c:v>
                </c:pt>
                <c:pt idx="3">
                  <c:v>75.280898876404493</c:v>
                </c:pt>
                <c:pt idx="4">
                  <c:v>70.212765957446805</c:v>
                </c:pt>
                <c:pt idx="5">
                  <c:v>78.606965174129357</c:v>
                </c:pt>
              </c:numCache>
            </c:numRef>
          </c:val>
          <c:extLst>
            <c:ext xmlns:c16="http://schemas.microsoft.com/office/drawing/2014/chart" uri="{C3380CC4-5D6E-409C-BE32-E72D297353CC}">
              <c16:uniqueId val="{00000001-2F2A-431C-8B42-160929E58799}"/>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'Access Services'!$B$67</c:f>
          <c:strCache>
            <c:ptCount val="1"/>
            <c:pt idx="0">
              <c:v>Do you have access to affordable broadband? (Base: 2211)</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48018606142909631"/>
          <c:y val="0.15503355704697985"/>
          <c:w val="0.46794490015894186"/>
          <c:h val="0.66612165090101993"/>
        </c:manualLayout>
      </c:layout>
      <c:barChart>
        <c:barDir val="bar"/>
        <c:grouping val="clustered"/>
        <c:varyColors val="0"/>
        <c:ser>
          <c:idx val="0"/>
          <c:order val="0"/>
          <c:tx>
            <c:strRef>
              <c:f>'Access Services'!$G$71</c:f>
              <c:strCache>
                <c:ptCount val="1"/>
                <c:pt idx="0">
                  <c:v>%</c:v>
                </c:pt>
              </c:strCache>
            </c:strRef>
          </c:tx>
          <c:spPr>
            <a:solidFill>
              <a:schemeClr val="accent1"/>
            </a:solidFill>
            <a:ln>
              <a:solidFill>
                <a:sysClr val="windowText" lastClr="000000"/>
              </a:solidFill>
            </a:ln>
            <a:effectLst/>
          </c:spPr>
          <c:invertIfNegative val="0"/>
          <c:dPt>
            <c:idx val="0"/>
            <c:invertIfNegative val="0"/>
            <c:bubble3D val="0"/>
            <c:spPr>
              <a:solidFill>
                <a:srgbClr val="ED7D31"/>
              </a:solidFill>
              <a:ln>
                <a:solidFill>
                  <a:sysClr val="windowText" lastClr="000000"/>
                </a:solidFill>
              </a:ln>
              <a:effectLst/>
            </c:spPr>
            <c:extLst>
              <c:ext xmlns:c16="http://schemas.microsoft.com/office/drawing/2014/chart" uri="{C3380CC4-5D6E-409C-BE32-E72D297353CC}">
                <c16:uniqueId val="{00000001-AD68-4DB8-9842-563BE9ADFC86}"/>
              </c:ext>
            </c:extLst>
          </c:dPt>
          <c:dPt>
            <c:idx val="1"/>
            <c:invertIfNegative val="0"/>
            <c:bubble3D val="0"/>
            <c:spPr>
              <a:solidFill>
                <a:srgbClr val="2FBFB5"/>
              </a:solidFill>
              <a:ln>
                <a:solidFill>
                  <a:sysClr val="windowText" lastClr="000000"/>
                </a:solidFill>
              </a:ln>
              <a:effectLst/>
            </c:spPr>
            <c:extLst>
              <c:ext xmlns:c16="http://schemas.microsoft.com/office/drawing/2014/chart" uri="{C3380CC4-5D6E-409C-BE32-E72D297353CC}">
                <c16:uniqueId val="{00000003-AD68-4DB8-9842-563BE9ADFC86}"/>
              </c:ext>
            </c:extLst>
          </c:dPt>
          <c:dPt>
            <c:idx val="2"/>
            <c:invertIfNegative val="0"/>
            <c:bubble3D val="0"/>
            <c:spPr>
              <a:solidFill>
                <a:srgbClr val="27A096"/>
              </a:solidFill>
              <a:ln>
                <a:solidFill>
                  <a:sysClr val="windowText" lastClr="000000"/>
                </a:solidFill>
              </a:ln>
              <a:effectLst/>
            </c:spPr>
            <c:extLst>
              <c:ext xmlns:c16="http://schemas.microsoft.com/office/drawing/2014/chart" uri="{C3380CC4-5D6E-409C-BE32-E72D297353CC}">
                <c16:uniqueId val="{00000005-AD68-4DB8-9842-563BE9ADFC86}"/>
              </c:ext>
            </c:extLst>
          </c:dPt>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Services'!$F$72:$F$74</c:f>
              <c:strCache>
                <c:ptCount val="3"/>
                <c:pt idx="0">
                  <c:v>No</c:v>
                </c:pt>
                <c:pt idx="1">
                  <c:v>Yes, elsewhere</c:v>
                </c:pt>
                <c:pt idx="2">
                  <c:v>Yes, at home</c:v>
                </c:pt>
              </c:strCache>
            </c:strRef>
          </c:cat>
          <c:val>
            <c:numRef>
              <c:f>'Access Services'!$G$72:$G$74</c:f>
              <c:numCache>
                <c:formatCode>0.0</c:formatCode>
                <c:ptCount val="3"/>
                <c:pt idx="0">
                  <c:v>8.7290818634102223</c:v>
                </c:pt>
                <c:pt idx="1">
                  <c:v>10.221619176843058</c:v>
                </c:pt>
                <c:pt idx="2">
                  <c:v>88.557213930348254</c:v>
                </c:pt>
              </c:numCache>
            </c:numRef>
          </c:val>
          <c:extLst>
            <c:ext xmlns:c16="http://schemas.microsoft.com/office/drawing/2014/chart" uri="{C3380CC4-5D6E-409C-BE32-E72D297353CC}">
              <c16:uniqueId val="{00000006-AD68-4DB8-9842-563BE9ADFC86}"/>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'Access Services'!$B$87</c:f>
          <c:strCache>
            <c:ptCount val="1"/>
            <c:pt idx="0">
              <c:v>How do you currently access Council Services? (Base: 2224)</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48018606142909631"/>
          <c:y val="0.15503355704697985"/>
          <c:w val="0.46794490015894186"/>
          <c:h val="0.66612165090101993"/>
        </c:manualLayout>
      </c:layout>
      <c:barChart>
        <c:barDir val="bar"/>
        <c:grouping val="clustered"/>
        <c:varyColors val="0"/>
        <c:ser>
          <c:idx val="0"/>
          <c:order val="0"/>
          <c:tx>
            <c:strRef>
              <c:f>'Access Services'!$C$97</c:f>
              <c:strCache>
                <c:ptCount val="1"/>
                <c:pt idx="0">
                  <c:v>%</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Services'!$B$98:$B$101</c:f>
              <c:strCache>
                <c:ptCount val="4"/>
                <c:pt idx="0">
                  <c:v>Other</c:v>
                </c:pt>
                <c:pt idx="1">
                  <c:v>In person</c:v>
                </c:pt>
                <c:pt idx="2">
                  <c:v>By phone</c:v>
                </c:pt>
                <c:pt idx="3">
                  <c:v>Online</c:v>
                </c:pt>
              </c:strCache>
            </c:strRef>
          </c:cat>
          <c:val>
            <c:numRef>
              <c:f>'Access Services'!$C$98:$C$101</c:f>
              <c:numCache>
                <c:formatCode>0.0</c:formatCode>
                <c:ptCount val="4"/>
                <c:pt idx="0">
                  <c:v>3.0575539568345325</c:v>
                </c:pt>
                <c:pt idx="1">
                  <c:v>18.345323741007196</c:v>
                </c:pt>
                <c:pt idx="2">
                  <c:v>27.383093525179859</c:v>
                </c:pt>
                <c:pt idx="3">
                  <c:v>83.453237410071949</c:v>
                </c:pt>
              </c:numCache>
            </c:numRef>
          </c:val>
          <c:extLst>
            <c:ext xmlns:c16="http://schemas.microsoft.com/office/drawing/2014/chart" uri="{C3380CC4-5D6E-409C-BE32-E72D297353CC}">
              <c16:uniqueId val="{00000000-9605-4F02-9B51-37ECA68DD794}"/>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'Access Services'!$B$104</c:f>
          <c:strCache>
            <c:ptCount val="1"/>
            <c:pt idx="0">
              <c:v>Please indicate the extent to which you agree or disagree with the below statements: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'Access Services'!$J$107</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Services'!$K$106:$M$106</c:f>
              <c:strCache>
                <c:ptCount val="3"/>
                <c:pt idx="0">
                  <c:v>Council staff are approachable and friendly (Base: 1802)</c:v>
                </c:pt>
                <c:pt idx="1">
                  <c:v>Accessing up to date information about Council services is easy (Base: 2094)</c:v>
                </c:pt>
                <c:pt idx="2">
                  <c:v>Contacting the Council is simple (Base: 2093)</c:v>
                </c:pt>
              </c:strCache>
            </c:strRef>
          </c:cat>
          <c:val>
            <c:numRef>
              <c:f>'Access Services'!$K$107:$M$107</c:f>
              <c:numCache>
                <c:formatCode>0.0</c:formatCode>
                <c:ptCount val="3"/>
                <c:pt idx="0">
                  <c:v>14.872364039955604</c:v>
                </c:pt>
                <c:pt idx="1">
                  <c:v>7.0200573065902576</c:v>
                </c:pt>
                <c:pt idx="2">
                  <c:v>7.7878643096034397</c:v>
                </c:pt>
              </c:numCache>
            </c:numRef>
          </c:val>
          <c:extLst>
            <c:ext xmlns:c16="http://schemas.microsoft.com/office/drawing/2014/chart" uri="{C3380CC4-5D6E-409C-BE32-E72D297353CC}">
              <c16:uniqueId val="{00000000-825D-45A6-928D-E37885406E09}"/>
            </c:ext>
          </c:extLst>
        </c:ser>
        <c:ser>
          <c:idx val="1"/>
          <c:order val="1"/>
          <c:tx>
            <c:strRef>
              <c:f>'Access Services'!$J$108</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Services'!$K$106:$M$106</c:f>
              <c:strCache>
                <c:ptCount val="3"/>
                <c:pt idx="0">
                  <c:v>Council staff are approachable and friendly (Base: 1802)</c:v>
                </c:pt>
                <c:pt idx="1">
                  <c:v>Accessing up to date information about Council services is easy (Base: 2094)</c:v>
                </c:pt>
                <c:pt idx="2">
                  <c:v>Contacting the Council is simple (Base: 2093)</c:v>
                </c:pt>
              </c:strCache>
            </c:strRef>
          </c:cat>
          <c:val>
            <c:numRef>
              <c:f>'Access Services'!$K$108:$M$108</c:f>
              <c:numCache>
                <c:formatCode>0.0</c:formatCode>
                <c:ptCount val="3"/>
                <c:pt idx="0">
                  <c:v>44.284128745837961</c:v>
                </c:pt>
                <c:pt idx="1">
                  <c:v>36.914995224450813</c:v>
                </c:pt>
                <c:pt idx="2">
                  <c:v>36.120401337792643</c:v>
                </c:pt>
              </c:numCache>
            </c:numRef>
          </c:val>
          <c:extLst>
            <c:ext xmlns:c16="http://schemas.microsoft.com/office/drawing/2014/chart" uri="{C3380CC4-5D6E-409C-BE32-E72D297353CC}">
              <c16:uniqueId val="{00000001-825D-45A6-928D-E37885406E09}"/>
            </c:ext>
          </c:extLst>
        </c:ser>
        <c:ser>
          <c:idx val="2"/>
          <c:order val="2"/>
          <c:tx>
            <c:strRef>
              <c:f>'Access Services'!$J$109</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Services'!$K$106:$M$106</c:f>
              <c:strCache>
                <c:ptCount val="3"/>
                <c:pt idx="0">
                  <c:v>Council staff are approachable and friendly (Base: 1802)</c:v>
                </c:pt>
                <c:pt idx="1">
                  <c:v>Accessing up to date information about Council services is easy (Base: 2094)</c:v>
                </c:pt>
                <c:pt idx="2">
                  <c:v>Contacting the Council is simple (Base: 2093)</c:v>
                </c:pt>
              </c:strCache>
            </c:strRef>
          </c:cat>
          <c:val>
            <c:numRef>
              <c:f>'Access Services'!$K$109:$M$109</c:f>
              <c:numCache>
                <c:formatCode>0.0</c:formatCode>
                <c:ptCount val="3"/>
                <c:pt idx="0">
                  <c:v>26.193118756936741</c:v>
                </c:pt>
                <c:pt idx="1">
                  <c:v>25.310410697230179</c:v>
                </c:pt>
                <c:pt idx="2">
                  <c:v>21.356903965599621</c:v>
                </c:pt>
              </c:numCache>
            </c:numRef>
          </c:val>
          <c:extLst>
            <c:ext xmlns:c16="http://schemas.microsoft.com/office/drawing/2014/chart" uri="{C3380CC4-5D6E-409C-BE32-E72D297353CC}">
              <c16:uniqueId val="{00000002-825D-45A6-928D-E37885406E09}"/>
            </c:ext>
          </c:extLst>
        </c:ser>
        <c:ser>
          <c:idx val="3"/>
          <c:order val="3"/>
          <c:tx>
            <c:strRef>
              <c:f>'Access Services'!$J$110</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Services'!$K$106:$M$106</c:f>
              <c:strCache>
                <c:ptCount val="3"/>
                <c:pt idx="0">
                  <c:v>Council staff are approachable and friendly (Base: 1802)</c:v>
                </c:pt>
                <c:pt idx="1">
                  <c:v>Accessing up to date information about Council services is easy (Base: 2094)</c:v>
                </c:pt>
                <c:pt idx="2">
                  <c:v>Contacting the Council is simple (Base: 2093)</c:v>
                </c:pt>
              </c:strCache>
            </c:strRef>
          </c:cat>
          <c:val>
            <c:numRef>
              <c:f>'Access Services'!$K$110:$M$110</c:f>
              <c:numCache>
                <c:formatCode>0.0</c:formatCode>
                <c:ptCount val="3"/>
                <c:pt idx="0">
                  <c:v>8.9900110987791333</c:v>
                </c:pt>
                <c:pt idx="1">
                  <c:v>22.397325692454633</c:v>
                </c:pt>
                <c:pt idx="2">
                  <c:v>22.169135212613472</c:v>
                </c:pt>
              </c:numCache>
            </c:numRef>
          </c:val>
          <c:extLst>
            <c:ext xmlns:c16="http://schemas.microsoft.com/office/drawing/2014/chart" uri="{C3380CC4-5D6E-409C-BE32-E72D297353CC}">
              <c16:uniqueId val="{00000003-825D-45A6-928D-E37885406E09}"/>
            </c:ext>
          </c:extLst>
        </c:ser>
        <c:ser>
          <c:idx val="4"/>
          <c:order val="4"/>
          <c:tx>
            <c:strRef>
              <c:f>'Access Services'!$J$111</c:f>
              <c:strCache>
                <c:ptCount val="1"/>
                <c:pt idx="0">
                  <c:v>Strongly disagree</c:v>
                </c:pt>
              </c:strCache>
            </c:strRef>
          </c:tx>
          <c:spPr>
            <a:solidFill>
              <a:srgbClr val="ED6B2A"/>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F036-444E-BFBD-E21C6F45BA61}"/>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Services'!$K$106:$M$106</c:f>
              <c:strCache>
                <c:ptCount val="3"/>
                <c:pt idx="0">
                  <c:v>Council staff are approachable and friendly (Base: 1802)</c:v>
                </c:pt>
                <c:pt idx="1">
                  <c:v>Accessing up to date information about Council services is easy (Base: 2094)</c:v>
                </c:pt>
                <c:pt idx="2">
                  <c:v>Contacting the Council is simple (Base: 2093)</c:v>
                </c:pt>
              </c:strCache>
            </c:strRef>
          </c:cat>
          <c:val>
            <c:numRef>
              <c:f>'Access Services'!$K$111:$M$111</c:f>
              <c:numCache>
                <c:formatCode>0.0</c:formatCode>
                <c:ptCount val="3"/>
                <c:pt idx="0">
                  <c:v>5.6603773584905666</c:v>
                </c:pt>
                <c:pt idx="1">
                  <c:v>8.3572110792741174</c:v>
                </c:pt>
                <c:pt idx="2">
                  <c:v>12.565695174390825</c:v>
                </c:pt>
              </c:numCache>
            </c:numRef>
          </c:val>
          <c:extLst>
            <c:ext xmlns:c16="http://schemas.microsoft.com/office/drawing/2014/chart" uri="{C3380CC4-5D6E-409C-BE32-E72D297353CC}">
              <c16:uniqueId val="{00000004-825D-45A6-928D-E37885406E09}"/>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'Access Services_Demog'!$B$100</c:f>
          <c:strCache>
            <c:ptCount val="1"/>
            <c:pt idx="0">
              <c:v>To what extent do you agree or disagree that Contacting the Council is simple?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'Access Services_Demog'!$B$114</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Services_Demog'!$C$113:$M$113</c:f>
              <c:strCache>
                <c:ptCount val="11"/>
                <c:pt idx="0">
                  <c:v>Identify as disabled (Base: 300)</c:v>
                </c:pt>
                <c:pt idx="1">
                  <c:v>55+ (Base: 903)</c:v>
                </c:pt>
                <c:pt idx="2">
                  <c:v>All respondents (Base: 2093)</c:v>
                </c:pt>
                <c:pt idx="3">
                  <c:v>Southern Arc (Base: 602)</c:v>
                </c:pt>
                <c:pt idx="4">
                  <c:v>Female (Base: 892)</c:v>
                </c:pt>
                <c:pt idx="5">
                  <c:v>Male (Base: 786)</c:v>
                </c:pt>
                <c:pt idx="6">
                  <c:v>Welsh speaker (Base: 172)</c:v>
                </c:pt>
                <c:pt idx="7">
                  <c:v>Children in household (Base: 392)</c:v>
                </c:pt>
                <c:pt idx="8">
                  <c:v>Under 35 (Base: 247)</c:v>
                </c:pt>
                <c:pt idx="9">
                  <c:v>LGBTQ+ (Base: 207)</c:v>
                </c:pt>
                <c:pt idx="10">
                  <c:v>Ethnically Diverse (Base: 352)</c:v>
                </c:pt>
              </c:strCache>
            </c:strRef>
          </c:cat>
          <c:val>
            <c:numRef>
              <c:f>'Access Services_Demog'!$C$114:$M$114</c:f>
              <c:numCache>
                <c:formatCode>0.0</c:formatCode>
                <c:ptCount val="11"/>
                <c:pt idx="0">
                  <c:v>7.0000000000000009</c:v>
                </c:pt>
                <c:pt idx="1">
                  <c:v>6.8660022148394244</c:v>
                </c:pt>
                <c:pt idx="2">
                  <c:v>7.7878643096034397</c:v>
                </c:pt>
                <c:pt idx="3">
                  <c:v>10.132890365448505</c:v>
                </c:pt>
                <c:pt idx="4">
                  <c:v>7.0627802690582957</c:v>
                </c:pt>
                <c:pt idx="5">
                  <c:v>10.05089058524173</c:v>
                </c:pt>
                <c:pt idx="6">
                  <c:v>8.1395348837209305</c:v>
                </c:pt>
                <c:pt idx="7">
                  <c:v>10.204081632653061</c:v>
                </c:pt>
                <c:pt idx="8">
                  <c:v>8.9068825910931171</c:v>
                </c:pt>
                <c:pt idx="9">
                  <c:v>10.144927536231885</c:v>
                </c:pt>
                <c:pt idx="10">
                  <c:v>13.920454545454545</c:v>
                </c:pt>
              </c:numCache>
            </c:numRef>
          </c:val>
          <c:extLst>
            <c:ext xmlns:c16="http://schemas.microsoft.com/office/drawing/2014/chart" uri="{C3380CC4-5D6E-409C-BE32-E72D297353CC}">
              <c16:uniqueId val="{00000000-026A-42D9-B6FC-4C83004609E9}"/>
            </c:ext>
          </c:extLst>
        </c:ser>
        <c:ser>
          <c:idx val="1"/>
          <c:order val="1"/>
          <c:tx>
            <c:strRef>
              <c:f>'Access Services_Demog'!$B$115</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Services_Demog'!$C$113:$M$113</c:f>
              <c:strCache>
                <c:ptCount val="11"/>
                <c:pt idx="0">
                  <c:v>Identify as disabled (Base: 300)</c:v>
                </c:pt>
                <c:pt idx="1">
                  <c:v>55+ (Base: 903)</c:v>
                </c:pt>
                <c:pt idx="2">
                  <c:v>All respondents (Base: 2093)</c:v>
                </c:pt>
                <c:pt idx="3">
                  <c:v>Southern Arc (Base: 602)</c:v>
                </c:pt>
                <c:pt idx="4">
                  <c:v>Female (Base: 892)</c:v>
                </c:pt>
                <c:pt idx="5">
                  <c:v>Male (Base: 786)</c:v>
                </c:pt>
                <c:pt idx="6">
                  <c:v>Welsh speaker (Base: 172)</c:v>
                </c:pt>
                <c:pt idx="7">
                  <c:v>Children in household (Base: 392)</c:v>
                </c:pt>
                <c:pt idx="8">
                  <c:v>Under 35 (Base: 247)</c:v>
                </c:pt>
                <c:pt idx="9">
                  <c:v>LGBTQ+ (Base: 207)</c:v>
                </c:pt>
                <c:pt idx="10">
                  <c:v>Ethnically Diverse (Base: 352)</c:v>
                </c:pt>
              </c:strCache>
            </c:strRef>
          </c:cat>
          <c:val>
            <c:numRef>
              <c:f>'Access Services_Demog'!$C$115:$M$115</c:f>
              <c:numCache>
                <c:formatCode>0.0</c:formatCode>
                <c:ptCount val="11"/>
                <c:pt idx="0">
                  <c:v>32</c:v>
                </c:pt>
                <c:pt idx="1">
                  <c:v>35.769656699889261</c:v>
                </c:pt>
                <c:pt idx="2">
                  <c:v>36.120401337792643</c:v>
                </c:pt>
                <c:pt idx="3">
                  <c:v>34.717607973421927</c:v>
                </c:pt>
                <c:pt idx="4">
                  <c:v>39.125560538116595</c:v>
                </c:pt>
                <c:pt idx="5">
                  <c:v>36.386768447837149</c:v>
                </c:pt>
                <c:pt idx="6">
                  <c:v>39.534883720930232</c:v>
                </c:pt>
                <c:pt idx="7">
                  <c:v>39.540816326530617</c:v>
                </c:pt>
                <c:pt idx="8">
                  <c:v>41.295546558704451</c:v>
                </c:pt>
                <c:pt idx="9">
                  <c:v>41.062801932367151</c:v>
                </c:pt>
                <c:pt idx="10">
                  <c:v>38.06818181818182</c:v>
                </c:pt>
              </c:numCache>
            </c:numRef>
          </c:val>
          <c:extLst>
            <c:ext xmlns:c16="http://schemas.microsoft.com/office/drawing/2014/chart" uri="{C3380CC4-5D6E-409C-BE32-E72D297353CC}">
              <c16:uniqueId val="{00000001-026A-42D9-B6FC-4C83004609E9}"/>
            </c:ext>
          </c:extLst>
        </c:ser>
        <c:ser>
          <c:idx val="2"/>
          <c:order val="2"/>
          <c:tx>
            <c:strRef>
              <c:f>'Access Services_Demog'!$B$116</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Services_Demog'!$C$113:$M$113</c:f>
              <c:strCache>
                <c:ptCount val="11"/>
                <c:pt idx="0">
                  <c:v>Identify as disabled (Base: 300)</c:v>
                </c:pt>
                <c:pt idx="1">
                  <c:v>55+ (Base: 903)</c:v>
                </c:pt>
                <c:pt idx="2">
                  <c:v>All respondents (Base: 2093)</c:v>
                </c:pt>
                <c:pt idx="3">
                  <c:v>Southern Arc (Base: 602)</c:v>
                </c:pt>
                <c:pt idx="4">
                  <c:v>Female (Base: 892)</c:v>
                </c:pt>
                <c:pt idx="5">
                  <c:v>Male (Base: 786)</c:v>
                </c:pt>
                <c:pt idx="6">
                  <c:v>Welsh speaker (Base: 172)</c:v>
                </c:pt>
                <c:pt idx="7">
                  <c:v>Children in household (Base: 392)</c:v>
                </c:pt>
                <c:pt idx="8">
                  <c:v>Under 35 (Base: 247)</c:v>
                </c:pt>
                <c:pt idx="9">
                  <c:v>LGBTQ+ (Base: 207)</c:v>
                </c:pt>
                <c:pt idx="10">
                  <c:v>Ethnically Diverse (Base: 352)</c:v>
                </c:pt>
              </c:strCache>
            </c:strRef>
          </c:cat>
          <c:val>
            <c:numRef>
              <c:f>'Access Services_Demog'!$C$116:$M$116</c:f>
              <c:numCache>
                <c:formatCode>0.0</c:formatCode>
                <c:ptCount val="11"/>
                <c:pt idx="0">
                  <c:v>17.666666666666668</c:v>
                </c:pt>
                <c:pt idx="1">
                  <c:v>22.148394241417495</c:v>
                </c:pt>
                <c:pt idx="2">
                  <c:v>21.356903965599621</c:v>
                </c:pt>
                <c:pt idx="3">
                  <c:v>19.767441860465116</c:v>
                </c:pt>
                <c:pt idx="4">
                  <c:v>20.291479820627803</c:v>
                </c:pt>
                <c:pt idx="5">
                  <c:v>20.356234096692109</c:v>
                </c:pt>
                <c:pt idx="6">
                  <c:v>23.255813953488371</c:v>
                </c:pt>
                <c:pt idx="7">
                  <c:v>18.112244897959183</c:v>
                </c:pt>
                <c:pt idx="8">
                  <c:v>18.218623481781375</c:v>
                </c:pt>
                <c:pt idx="9">
                  <c:v>18.357487922705314</c:v>
                </c:pt>
                <c:pt idx="10">
                  <c:v>18.75</c:v>
                </c:pt>
              </c:numCache>
            </c:numRef>
          </c:val>
          <c:extLst>
            <c:ext xmlns:c16="http://schemas.microsoft.com/office/drawing/2014/chart" uri="{C3380CC4-5D6E-409C-BE32-E72D297353CC}">
              <c16:uniqueId val="{00000002-026A-42D9-B6FC-4C83004609E9}"/>
            </c:ext>
          </c:extLst>
        </c:ser>
        <c:ser>
          <c:idx val="3"/>
          <c:order val="3"/>
          <c:tx>
            <c:strRef>
              <c:f>'Access Services_Demog'!$B$117</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Services_Demog'!$C$113:$M$113</c:f>
              <c:strCache>
                <c:ptCount val="11"/>
                <c:pt idx="0">
                  <c:v>Identify as disabled (Base: 300)</c:v>
                </c:pt>
                <c:pt idx="1">
                  <c:v>55+ (Base: 903)</c:v>
                </c:pt>
                <c:pt idx="2">
                  <c:v>All respondents (Base: 2093)</c:v>
                </c:pt>
                <c:pt idx="3">
                  <c:v>Southern Arc (Base: 602)</c:v>
                </c:pt>
                <c:pt idx="4">
                  <c:v>Female (Base: 892)</c:v>
                </c:pt>
                <c:pt idx="5">
                  <c:v>Male (Base: 786)</c:v>
                </c:pt>
                <c:pt idx="6">
                  <c:v>Welsh speaker (Base: 172)</c:v>
                </c:pt>
                <c:pt idx="7">
                  <c:v>Children in household (Base: 392)</c:v>
                </c:pt>
                <c:pt idx="8">
                  <c:v>Under 35 (Base: 247)</c:v>
                </c:pt>
                <c:pt idx="9">
                  <c:v>LGBTQ+ (Base: 207)</c:v>
                </c:pt>
                <c:pt idx="10">
                  <c:v>Ethnically Diverse (Base: 352)</c:v>
                </c:pt>
              </c:strCache>
            </c:strRef>
          </c:cat>
          <c:val>
            <c:numRef>
              <c:f>'Access Services_Demog'!$C$117:$M$117</c:f>
              <c:numCache>
                <c:formatCode>0.0</c:formatCode>
                <c:ptCount val="11"/>
                <c:pt idx="0">
                  <c:v>27.333333333333332</c:v>
                </c:pt>
                <c:pt idx="1">
                  <c:v>23.145071982281284</c:v>
                </c:pt>
                <c:pt idx="2">
                  <c:v>22.169135212613472</c:v>
                </c:pt>
                <c:pt idx="3">
                  <c:v>24.418604651162788</c:v>
                </c:pt>
                <c:pt idx="4">
                  <c:v>21.860986547085201</c:v>
                </c:pt>
                <c:pt idx="5">
                  <c:v>21.246819338422394</c:v>
                </c:pt>
                <c:pt idx="6">
                  <c:v>21.511627906976745</c:v>
                </c:pt>
                <c:pt idx="7">
                  <c:v>19.132653061224488</c:v>
                </c:pt>
                <c:pt idx="8">
                  <c:v>20.647773279352226</c:v>
                </c:pt>
                <c:pt idx="9">
                  <c:v>19.806763285024154</c:v>
                </c:pt>
                <c:pt idx="10">
                  <c:v>19.03409090909091</c:v>
                </c:pt>
              </c:numCache>
            </c:numRef>
          </c:val>
          <c:extLst>
            <c:ext xmlns:c16="http://schemas.microsoft.com/office/drawing/2014/chart" uri="{C3380CC4-5D6E-409C-BE32-E72D297353CC}">
              <c16:uniqueId val="{00000003-026A-42D9-B6FC-4C83004609E9}"/>
            </c:ext>
          </c:extLst>
        </c:ser>
        <c:ser>
          <c:idx val="4"/>
          <c:order val="4"/>
          <c:tx>
            <c:strRef>
              <c:f>'Access Services_Demog'!$B$118</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Services_Demog'!$C$113:$M$113</c:f>
              <c:strCache>
                <c:ptCount val="11"/>
                <c:pt idx="0">
                  <c:v>Identify as disabled (Base: 300)</c:v>
                </c:pt>
                <c:pt idx="1">
                  <c:v>55+ (Base: 903)</c:v>
                </c:pt>
                <c:pt idx="2">
                  <c:v>All respondents (Base: 2093)</c:v>
                </c:pt>
                <c:pt idx="3">
                  <c:v>Southern Arc (Base: 602)</c:v>
                </c:pt>
                <c:pt idx="4">
                  <c:v>Female (Base: 892)</c:v>
                </c:pt>
                <c:pt idx="5">
                  <c:v>Male (Base: 786)</c:v>
                </c:pt>
                <c:pt idx="6">
                  <c:v>Welsh speaker (Base: 172)</c:v>
                </c:pt>
                <c:pt idx="7">
                  <c:v>Children in household (Base: 392)</c:v>
                </c:pt>
                <c:pt idx="8">
                  <c:v>Under 35 (Base: 247)</c:v>
                </c:pt>
                <c:pt idx="9">
                  <c:v>LGBTQ+ (Base: 207)</c:v>
                </c:pt>
                <c:pt idx="10">
                  <c:v>Ethnically Diverse (Base: 352)</c:v>
                </c:pt>
              </c:strCache>
            </c:strRef>
          </c:cat>
          <c:val>
            <c:numRef>
              <c:f>'Access Services_Demog'!$C$118:$M$118</c:f>
              <c:numCache>
                <c:formatCode>0.0</c:formatCode>
                <c:ptCount val="11"/>
                <c:pt idx="0">
                  <c:v>16</c:v>
                </c:pt>
                <c:pt idx="1">
                  <c:v>12.070874861572536</c:v>
                </c:pt>
                <c:pt idx="2">
                  <c:v>12.565695174390825</c:v>
                </c:pt>
                <c:pt idx="3">
                  <c:v>10.963455149501661</c:v>
                </c:pt>
                <c:pt idx="4">
                  <c:v>11.659192825112108</c:v>
                </c:pt>
                <c:pt idx="5">
                  <c:v>11.959287531806616</c:v>
                </c:pt>
                <c:pt idx="6">
                  <c:v>7.5581395348837201</c:v>
                </c:pt>
                <c:pt idx="7">
                  <c:v>13.010204081632654</c:v>
                </c:pt>
                <c:pt idx="8">
                  <c:v>10.931174089068826</c:v>
                </c:pt>
                <c:pt idx="9">
                  <c:v>10.628019323671497</c:v>
                </c:pt>
                <c:pt idx="10">
                  <c:v>10.227272727272728</c:v>
                </c:pt>
              </c:numCache>
            </c:numRef>
          </c:val>
          <c:extLst>
            <c:ext xmlns:c16="http://schemas.microsoft.com/office/drawing/2014/chart" uri="{C3380CC4-5D6E-409C-BE32-E72D297353CC}">
              <c16:uniqueId val="{00000004-026A-42D9-B6FC-4C83004609E9}"/>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'Access Services_Demog'!$B$131</c:f>
          <c:strCache>
            <c:ptCount val="1"/>
            <c:pt idx="0">
              <c:v>To what extent do you agree or disagree that Accessing up to date information about Council services is easy?</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'Access Services_Demog'!$B$145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Services_Demog'!$C$144:$M$144</c:f>
              <c:strCache>
                <c:ptCount val="11"/>
                <c:pt idx="0">
                  <c:v>Identify as disabled (Base: 288)</c:v>
                </c:pt>
                <c:pt idx="1">
                  <c:v>55+ (Base: 909)</c:v>
                </c:pt>
                <c:pt idx="2">
                  <c:v>Southern Arc (Base: 604)</c:v>
                </c:pt>
                <c:pt idx="3">
                  <c:v>All respondents (Base: 2094)</c:v>
                </c:pt>
                <c:pt idx="4">
                  <c:v>Male (Base: 787)</c:v>
                </c:pt>
                <c:pt idx="5">
                  <c:v>Female (Base: 898)</c:v>
                </c:pt>
                <c:pt idx="6">
                  <c:v>Welsh speaker (Base: 174)</c:v>
                </c:pt>
                <c:pt idx="7">
                  <c:v>Children in household (Base: 396)</c:v>
                </c:pt>
                <c:pt idx="8">
                  <c:v>Under 35 (Base: 246)</c:v>
                </c:pt>
                <c:pt idx="9">
                  <c:v>Ethnically Diverse (Base: 351)</c:v>
                </c:pt>
                <c:pt idx="10">
                  <c:v>LGBTQ+ (Base: 203)</c:v>
                </c:pt>
              </c:strCache>
            </c:strRef>
          </c:cat>
          <c:val>
            <c:numRef>
              <c:f>'Access Services_Demog'!$C$145:$M$145</c:f>
              <c:numCache>
                <c:formatCode>0.0</c:formatCode>
                <c:ptCount val="11"/>
                <c:pt idx="0">
                  <c:v>6.9444444444444446</c:v>
                </c:pt>
                <c:pt idx="1">
                  <c:v>6.2706270627062706</c:v>
                </c:pt>
                <c:pt idx="2">
                  <c:v>9.4370860927152318</c:v>
                </c:pt>
                <c:pt idx="3">
                  <c:v>7.0200573065902576</c:v>
                </c:pt>
                <c:pt idx="4">
                  <c:v>8.0050825921219833</c:v>
                </c:pt>
                <c:pt idx="5">
                  <c:v>7.4610244988864149</c:v>
                </c:pt>
                <c:pt idx="6">
                  <c:v>5.7471264367816088</c:v>
                </c:pt>
                <c:pt idx="7">
                  <c:v>10.606060606060606</c:v>
                </c:pt>
                <c:pt idx="8">
                  <c:v>8.536585365853659</c:v>
                </c:pt>
                <c:pt idx="9">
                  <c:v>13.96011396011396</c:v>
                </c:pt>
                <c:pt idx="10">
                  <c:v>7.389162561576355</c:v>
                </c:pt>
              </c:numCache>
            </c:numRef>
          </c:val>
          <c:extLst>
            <c:ext xmlns:c16="http://schemas.microsoft.com/office/drawing/2014/chart" uri="{C3380CC4-5D6E-409C-BE32-E72D297353CC}">
              <c16:uniqueId val="{00000000-8979-403F-94EC-69AC5A85F85C}"/>
            </c:ext>
          </c:extLst>
        </c:ser>
        <c:ser>
          <c:idx val="1"/>
          <c:order val="1"/>
          <c:tx>
            <c:strRef>
              <c:f>'Access Services_Demog'!$B$146</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Services_Demog'!$C$144:$M$144</c:f>
              <c:strCache>
                <c:ptCount val="11"/>
                <c:pt idx="0">
                  <c:v>Identify as disabled (Base: 288)</c:v>
                </c:pt>
                <c:pt idx="1">
                  <c:v>55+ (Base: 909)</c:v>
                </c:pt>
                <c:pt idx="2">
                  <c:v>Southern Arc (Base: 604)</c:v>
                </c:pt>
                <c:pt idx="3">
                  <c:v>All respondents (Base: 2094)</c:v>
                </c:pt>
                <c:pt idx="4">
                  <c:v>Male (Base: 787)</c:v>
                </c:pt>
                <c:pt idx="5">
                  <c:v>Female (Base: 898)</c:v>
                </c:pt>
                <c:pt idx="6">
                  <c:v>Welsh speaker (Base: 174)</c:v>
                </c:pt>
                <c:pt idx="7">
                  <c:v>Children in household (Base: 396)</c:v>
                </c:pt>
                <c:pt idx="8">
                  <c:v>Under 35 (Base: 246)</c:v>
                </c:pt>
                <c:pt idx="9">
                  <c:v>Ethnically Diverse (Base: 351)</c:v>
                </c:pt>
                <c:pt idx="10">
                  <c:v>LGBTQ+ (Base: 203)</c:v>
                </c:pt>
              </c:strCache>
            </c:strRef>
          </c:cat>
          <c:val>
            <c:numRef>
              <c:f>'Access Services_Demog'!$C$146:$M$146</c:f>
              <c:numCache>
                <c:formatCode>0.0</c:formatCode>
                <c:ptCount val="11"/>
                <c:pt idx="0">
                  <c:v>30.555555555555557</c:v>
                </c:pt>
                <c:pt idx="1">
                  <c:v>33.993399339933994</c:v>
                </c:pt>
                <c:pt idx="2">
                  <c:v>33.443708609271525</c:v>
                </c:pt>
                <c:pt idx="3">
                  <c:v>36.914995224450813</c:v>
                </c:pt>
                <c:pt idx="4">
                  <c:v>36.975857687420586</c:v>
                </c:pt>
                <c:pt idx="5">
                  <c:v>38.641425389755014</c:v>
                </c:pt>
                <c:pt idx="6">
                  <c:v>41.954022988505749</c:v>
                </c:pt>
                <c:pt idx="7">
                  <c:v>38.888888888888893</c:v>
                </c:pt>
                <c:pt idx="8">
                  <c:v>41.463414634146339</c:v>
                </c:pt>
                <c:pt idx="9">
                  <c:v>37.32193732193732</c:v>
                </c:pt>
                <c:pt idx="10">
                  <c:v>46.798029556650242</c:v>
                </c:pt>
              </c:numCache>
            </c:numRef>
          </c:val>
          <c:extLst>
            <c:ext xmlns:c16="http://schemas.microsoft.com/office/drawing/2014/chart" uri="{C3380CC4-5D6E-409C-BE32-E72D297353CC}">
              <c16:uniqueId val="{00000001-8979-403F-94EC-69AC5A85F85C}"/>
            </c:ext>
          </c:extLst>
        </c:ser>
        <c:ser>
          <c:idx val="2"/>
          <c:order val="2"/>
          <c:tx>
            <c:strRef>
              <c:f>'Access Services_Demog'!$B$147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Services_Demog'!$C$144:$M$144</c:f>
              <c:strCache>
                <c:ptCount val="11"/>
                <c:pt idx="0">
                  <c:v>Identify as disabled (Base: 288)</c:v>
                </c:pt>
                <c:pt idx="1">
                  <c:v>55+ (Base: 909)</c:v>
                </c:pt>
                <c:pt idx="2">
                  <c:v>Southern Arc (Base: 604)</c:v>
                </c:pt>
                <c:pt idx="3">
                  <c:v>All respondents (Base: 2094)</c:v>
                </c:pt>
                <c:pt idx="4">
                  <c:v>Male (Base: 787)</c:v>
                </c:pt>
                <c:pt idx="5">
                  <c:v>Female (Base: 898)</c:v>
                </c:pt>
                <c:pt idx="6">
                  <c:v>Welsh speaker (Base: 174)</c:v>
                </c:pt>
                <c:pt idx="7">
                  <c:v>Children in household (Base: 396)</c:v>
                </c:pt>
                <c:pt idx="8">
                  <c:v>Under 35 (Base: 246)</c:v>
                </c:pt>
                <c:pt idx="9">
                  <c:v>Ethnically Diverse (Base: 351)</c:v>
                </c:pt>
                <c:pt idx="10">
                  <c:v>LGBTQ+ (Base: 203)</c:v>
                </c:pt>
              </c:strCache>
            </c:strRef>
          </c:cat>
          <c:val>
            <c:numRef>
              <c:f>'Access Services_Demog'!$C$147:$M$147</c:f>
              <c:numCache>
                <c:formatCode>0.0</c:formatCode>
                <c:ptCount val="11"/>
                <c:pt idx="0">
                  <c:v>26.041666666666668</c:v>
                </c:pt>
                <c:pt idx="1">
                  <c:v>27.172717271727169</c:v>
                </c:pt>
                <c:pt idx="2">
                  <c:v>23.841059602649008</c:v>
                </c:pt>
                <c:pt idx="3">
                  <c:v>25.310410697230179</c:v>
                </c:pt>
                <c:pt idx="4">
                  <c:v>26.048284625158828</c:v>
                </c:pt>
                <c:pt idx="5">
                  <c:v>23.719376391982184</c:v>
                </c:pt>
                <c:pt idx="6">
                  <c:v>24.137931034482758</c:v>
                </c:pt>
                <c:pt idx="7">
                  <c:v>23.232323232323232</c:v>
                </c:pt>
                <c:pt idx="8">
                  <c:v>27.235772357723576</c:v>
                </c:pt>
                <c:pt idx="9">
                  <c:v>21.367521367521366</c:v>
                </c:pt>
                <c:pt idx="10">
                  <c:v>22.660098522167488</c:v>
                </c:pt>
              </c:numCache>
            </c:numRef>
          </c:val>
          <c:extLst>
            <c:ext xmlns:c16="http://schemas.microsoft.com/office/drawing/2014/chart" uri="{C3380CC4-5D6E-409C-BE32-E72D297353CC}">
              <c16:uniqueId val="{00000002-8979-403F-94EC-69AC5A85F85C}"/>
            </c:ext>
          </c:extLst>
        </c:ser>
        <c:ser>
          <c:idx val="3"/>
          <c:order val="3"/>
          <c:tx>
            <c:strRef>
              <c:f>'Access Services_Demog'!$B$148</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Services_Demog'!$C$144:$M$144</c:f>
              <c:strCache>
                <c:ptCount val="11"/>
                <c:pt idx="0">
                  <c:v>Identify as disabled (Base: 288)</c:v>
                </c:pt>
                <c:pt idx="1">
                  <c:v>55+ (Base: 909)</c:v>
                </c:pt>
                <c:pt idx="2">
                  <c:v>Southern Arc (Base: 604)</c:v>
                </c:pt>
                <c:pt idx="3">
                  <c:v>All respondents (Base: 2094)</c:v>
                </c:pt>
                <c:pt idx="4">
                  <c:v>Male (Base: 787)</c:v>
                </c:pt>
                <c:pt idx="5">
                  <c:v>Female (Base: 898)</c:v>
                </c:pt>
                <c:pt idx="6">
                  <c:v>Welsh speaker (Base: 174)</c:v>
                </c:pt>
                <c:pt idx="7">
                  <c:v>Children in household (Base: 396)</c:v>
                </c:pt>
                <c:pt idx="8">
                  <c:v>Under 35 (Base: 246)</c:v>
                </c:pt>
                <c:pt idx="9">
                  <c:v>Ethnically Diverse (Base: 351)</c:v>
                </c:pt>
                <c:pt idx="10">
                  <c:v>LGBTQ+ (Base: 203)</c:v>
                </c:pt>
              </c:strCache>
            </c:strRef>
          </c:cat>
          <c:val>
            <c:numRef>
              <c:f>'Access Services_Demog'!$C$148:$M$148</c:f>
              <c:numCache>
                <c:formatCode>0.0</c:formatCode>
                <c:ptCount val="11"/>
                <c:pt idx="0">
                  <c:v>27.430555555555557</c:v>
                </c:pt>
                <c:pt idx="1">
                  <c:v>24.862486248624862</c:v>
                </c:pt>
                <c:pt idx="2">
                  <c:v>25.827814569536422</c:v>
                </c:pt>
                <c:pt idx="3">
                  <c:v>22.397325692454633</c:v>
                </c:pt>
                <c:pt idx="4">
                  <c:v>19.440914866581956</c:v>
                </c:pt>
                <c:pt idx="5">
                  <c:v>23.719376391982184</c:v>
                </c:pt>
                <c:pt idx="6">
                  <c:v>21.839080459770116</c:v>
                </c:pt>
                <c:pt idx="7">
                  <c:v>17.676767676767678</c:v>
                </c:pt>
                <c:pt idx="8">
                  <c:v>13.414634146341465</c:v>
                </c:pt>
                <c:pt idx="9">
                  <c:v>17.378917378917379</c:v>
                </c:pt>
                <c:pt idx="10">
                  <c:v>15.763546798029557</c:v>
                </c:pt>
              </c:numCache>
            </c:numRef>
          </c:val>
          <c:extLst>
            <c:ext xmlns:c16="http://schemas.microsoft.com/office/drawing/2014/chart" uri="{C3380CC4-5D6E-409C-BE32-E72D297353CC}">
              <c16:uniqueId val="{00000003-8979-403F-94EC-69AC5A85F85C}"/>
            </c:ext>
          </c:extLst>
        </c:ser>
        <c:ser>
          <c:idx val="4"/>
          <c:order val="4"/>
          <c:tx>
            <c:strRef>
              <c:f>'Access Services_Demog'!$B$149</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'Access Services_Demog'!$C$144:$M$144</c:f>
              <c:strCache>
                <c:ptCount val="11"/>
                <c:pt idx="0">
                  <c:v>Identify as disabled (Base: 288)</c:v>
                </c:pt>
                <c:pt idx="1">
                  <c:v>55+ (Base: 909)</c:v>
                </c:pt>
                <c:pt idx="2">
                  <c:v>Southern Arc (Base: 604)</c:v>
                </c:pt>
                <c:pt idx="3">
                  <c:v>All respondents (Base: 2094)</c:v>
                </c:pt>
                <c:pt idx="4">
                  <c:v>Male (Base: 787)</c:v>
                </c:pt>
                <c:pt idx="5">
                  <c:v>Female (Base: 898)</c:v>
                </c:pt>
                <c:pt idx="6">
                  <c:v>Welsh speaker (Base: 174)</c:v>
                </c:pt>
                <c:pt idx="7">
                  <c:v>Children in household (Base: 396)</c:v>
                </c:pt>
                <c:pt idx="8">
                  <c:v>Under 35 (Base: 246)</c:v>
                </c:pt>
                <c:pt idx="9">
                  <c:v>Ethnically Diverse (Base: 351)</c:v>
                </c:pt>
                <c:pt idx="10">
                  <c:v>LGBTQ+ (Base: 203)</c:v>
                </c:pt>
              </c:strCache>
            </c:strRef>
          </c:cat>
          <c:val>
            <c:numRef>
              <c:f>'Access Services_Demog'!$C$149:$M$149</c:f>
              <c:numCache>
                <c:formatCode>0.0</c:formatCode>
                <c:ptCount val="11"/>
                <c:pt idx="0">
                  <c:v>9.0277777777777768</c:v>
                </c:pt>
                <c:pt idx="1">
                  <c:v>7.7007700770077019</c:v>
                </c:pt>
                <c:pt idx="2">
                  <c:v>7.4503311258278151</c:v>
                </c:pt>
                <c:pt idx="3">
                  <c:v>8.3572110792741174</c:v>
                </c:pt>
                <c:pt idx="4">
                  <c:v>9.529860228716645</c:v>
                </c:pt>
                <c:pt idx="5">
                  <c:v>6.4587973273942101</c:v>
                </c:pt>
                <c:pt idx="6">
                  <c:v>6.3218390804597711</c:v>
                </c:pt>
                <c:pt idx="7">
                  <c:v>9.5959595959595951</c:v>
                </c:pt>
                <c:pt idx="8">
                  <c:v>9.3495934959349594</c:v>
                </c:pt>
                <c:pt idx="9">
                  <c:v>9.9715099715099722</c:v>
                </c:pt>
                <c:pt idx="10">
                  <c:v>7.389162561576355</c:v>
                </c:pt>
              </c:numCache>
            </c:numRef>
          </c:val>
          <c:extLst>
            <c:ext xmlns:c16="http://schemas.microsoft.com/office/drawing/2014/chart" uri="{C3380CC4-5D6E-409C-BE32-E72D297353CC}">
              <c16:uniqueId val="{00000004-8979-403F-94EC-69AC5A85F85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Hubs_Libraries!$B$56</c:f>
          <c:strCache>
            <c:ptCount val="1"/>
            <c:pt idx="0">
              <c:v>How would you like us to tell you about events that are happening in your Hub / library? (e.g. technology events, book events) (Base: 2039)</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32803618401062595"/>
          <c:y val="0.15241148636623073"/>
          <c:w val="0.62009480071881851"/>
          <c:h val="0.73109751382402222"/>
        </c:manualLayout>
      </c:layout>
      <c:barChart>
        <c:barDir val="bar"/>
        <c:grouping val="clustered"/>
        <c:varyColors val="0"/>
        <c:ser>
          <c:idx val="0"/>
          <c:order val="0"/>
          <c:tx>
            <c:strRef>
              <c:f>Hubs_Libraries!$G$60</c:f>
              <c:strCache>
                <c:ptCount val="1"/>
                <c:pt idx="0">
                  <c:v>%</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Hubs_Libraries!$F$61:$F$71</c:f>
              <c:strCache>
                <c:ptCount val="11"/>
                <c:pt idx="0">
                  <c:v>None of these</c:v>
                </c:pt>
                <c:pt idx="1">
                  <c:v>Other </c:v>
                </c:pt>
                <c:pt idx="2">
                  <c:v>Snapchat</c:v>
                </c:pt>
                <c:pt idx="3">
                  <c:v>You Tube</c:v>
                </c:pt>
                <c:pt idx="4">
                  <c:v>X (Formerly Twitter)</c:v>
                </c:pt>
                <c:pt idx="5">
                  <c:v>Through school / college</c:v>
                </c:pt>
                <c:pt idx="6">
                  <c:v>WhatsApp</c:v>
                </c:pt>
                <c:pt idx="7">
                  <c:v>Instagram</c:v>
                </c:pt>
                <c:pt idx="8">
                  <c:v>Posters in Hubs / libraries</c:v>
                </c:pt>
                <c:pt idx="9">
                  <c:v>Facebook</c:v>
                </c:pt>
                <c:pt idx="10">
                  <c:v>E-mail</c:v>
                </c:pt>
              </c:strCache>
            </c:strRef>
          </c:cat>
          <c:val>
            <c:numRef>
              <c:f>Hubs_Libraries!$G$61:$G$71</c:f>
              <c:numCache>
                <c:formatCode>0.0</c:formatCode>
                <c:ptCount val="11"/>
                <c:pt idx="0">
                  <c:v>8.6316821971554685</c:v>
                </c:pt>
                <c:pt idx="1">
                  <c:v>6.2775870524767043</c:v>
                </c:pt>
                <c:pt idx="2">
                  <c:v>2.0598332515939184</c:v>
                </c:pt>
                <c:pt idx="3">
                  <c:v>5.149583128984796</c:v>
                </c:pt>
                <c:pt idx="4">
                  <c:v>6.3266307013241789</c:v>
                </c:pt>
                <c:pt idx="5">
                  <c:v>7.7979401667484058</c:v>
                </c:pt>
                <c:pt idx="6">
                  <c:v>14.222658165767532</c:v>
                </c:pt>
                <c:pt idx="7">
                  <c:v>17.165277096615988</c:v>
                </c:pt>
                <c:pt idx="8">
                  <c:v>33.300637567435018</c:v>
                </c:pt>
                <c:pt idx="9">
                  <c:v>37.469347719470328</c:v>
                </c:pt>
                <c:pt idx="10">
                  <c:v>66.307013241785185</c:v>
                </c:pt>
              </c:numCache>
            </c:numRef>
          </c:val>
          <c:extLst>
            <c:ext xmlns:c16="http://schemas.microsoft.com/office/drawing/2014/chart" uri="{C3380CC4-5D6E-409C-BE32-E72D297353CC}">
              <c16:uniqueId val="{00000000-2573-47F5-A4A2-8123664B0B30}"/>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Living'!$B$3</c:f>
          <c:strCache>
            <c:ptCount val="1"/>
            <c:pt idx="0">
              <c:v>In the last 6 months, have you missed paying rent or mortgage payments? (Base: 1581)</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'Cost of Living'!$B$5</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Living'!$D$4</c:f>
              <c:strCache>
                <c:ptCount val="1"/>
                <c:pt idx="0">
                  <c:v>%</c:v>
                </c:pt>
              </c:strCache>
            </c:strRef>
          </c:cat>
          <c:val>
            <c:numRef>
              <c:f>'Cost of Living'!$D$5</c:f>
              <c:numCache>
                <c:formatCode>0.0</c:formatCode>
                <c:ptCount val="1"/>
                <c:pt idx="0">
                  <c:v>5.6925996204933584</c:v>
                </c:pt>
              </c:numCache>
            </c:numRef>
          </c:val>
          <c:extLst>
            <c:ext xmlns:c16="http://schemas.microsoft.com/office/drawing/2014/chart" uri="{C3380CC4-5D6E-409C-BE32-E72D297353CC}">
              <c16:uniqueId val="{00000000-A2B5-47F2-93CA-0D59B455A1FD}"/>
            </c:ext>
          </c:extLst>
        </c:ser>
        <c:ser>
          <c:idx val="1"/>
          <c:order val="1"/>
          <c:tx>
            <c:strRef>
              <c:f>'Cost of Living'!$B$6</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Living'!$D$4</c:f>
              <c:strCache>
                <c:ptCount val="1"/>
                <c:pt idx="0">
                  <c:v>%</c:v>
                </c:pt>
              </c:strCache>
            </c:strRef>
          </c:cat>
          <c:val>
            <c:numRef>
              <c:f>'Cost of Living'!$D$6</c:f>
              <c:numCache>
                <c:formatCode>0.0</c:formatCode>
                <c:ptCount val="1"/>
                <c:pt idx="0">
                  <c:v>94.307400379506646</c:v>
                </c:pt>
              </c:numCache>
            </c:numRef>
          </c:val>
          <c:extLst>
            <c:ext xmlns:c16="http://schemas.microsoft.com/office/drawing/2014/chart" uri="{C3380CC4-5D6E-409C-BE32-E72D297353CC}">
              <c16:uniqueId val="{00000001-A2B5-47F2-93CA-0D59B455A1F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Living_Demog'!$B$2</c:f>
          <c:strCache>
            <c:ptCount val="1"/>
            <c:pt idx="0">
              <c:v>In the last 6 months, have you missed paying rent or mortgage payments?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'Cost of Living_Demog'!$B$12</c:f>
              <c:strCache>
                <c:ptCount val="1"/>
                <c:pt idx="0">
                  <c:v>Yes</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7-F581-4029-AD41-FE1640E1DD35}"/>
                </c:ext>
              </c:extLst>
            </c:dLbl>
            <c:dLbl>
              <c:idx val="1"/>
              <c:delete val="1"/>
              <c:extLst>
                <c:ext xmlns:c15="http://schemas.microsoft.com/office/drawing/2012/chart" uri="{CE6537A1-D6FC-4f65-9D91-7224C49458BB}"/>
                <c:ext xmlns:c16="http://schemas.microsoft.com/office/drawing/2014/chart" uri="{C3380CC4-5D6E-409C-BE32-E72D297353CC}">
                  <c16:uniqueId val="{00000006-F581-4029-AD41-FE1640E1DD35}"/>
                </c:ext>
              </c:extLst>
            </c:dLbl>
            <c:dLbl>
              <c:idx val="2"/>
              <c:delete val="1"/>
              <c:extLst>
                <c:ext xmlns:c15="http://schemas.microsoft.com/office/drawing/2012/chart" uri="{CE6537A1-D6FC-4f65-9D91-7224C49458BB}"/>
                <c:ext xmlns:c16="http://schemas.microsoft.com/office/drawing/2014/chart" uri="{C3380CC4-5D6E-409C-BE32-E72D297353CC}">
                  <c16:uniqueId val="{00000005-F581-4029-AD41-FE1640E1DD35}"/>
                </c:ext>
              </c:extLst>
            </c:dLbl>
            <c:dLbl>
              <c:idx val="3"/>
              <c:delete val="1"/>
              <c:extLst>
                <c:ext xmlns:c15="http://schemas.microsoft.com/office/drawing/2012/chart" uri="{CE6537A1-D6FC-4f65-9D91-7224C49458BB}"/>
                <c:ext xmlns:c16="http://schemas.microsoft.com/office/drawing/2014/chart" uri="{C3380CC4-5D6E-409C-BE32-E72D297353CC}">
                  <c16:uniqueId val="{00000004-F581-4029-AD41-FE1640E1DD35}"/>
                </c:ext>
              </c:extLst>
            </c:dLbl>
            <c:dLbl>
              <c:idx val="4"/>
              <c:delete val="1"/>
              <c:extLst>
                <c:ext xmlns:c15="http://schemas.microsoft.com/office/drawing/2012/chart" uri="{CE6537A1-D6FC-4f65-9D91-7224C49458BB}"/>
                <c:ext xmlns:c16="http://schemas.microsoft.com/office/drawing/2014/chart" uri="{C3380CC4-5D6E-409C-BE32-E72D297353CC}">
                  <c16:uniqueId val="{00000002-F581-4029-AD41-FE1640E1DD35}"/>
                </c:ext>
              </c:extLst>
            </c:dLbl>
            <c:dLbl>
              <c:idx val="5"/>
              <c:delete val="1"/>
              <c:extLst>
                <c:ext xmlns:c15="http://schemas.microsoft.com/office/drawing/2012/chart" uri="{CE6537A1-D6FC-4f65-9D91-7224C49458BB}"/>
                <c:ext xmlns:c16="http://schemas.microsoft.com/office/drawing/2014/chart" uri="{C3380CC4-5D6E-409C-BE32-E72D297353CC}">
                  <c16:uniqueId val="{00000003-F581-4029-AD41-FE1640E1DD35}"/>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Living_Demog'!$C$11:$M$11</c:f>
              <c:strCache>
                <c:ptCount val="11"/>
                <c:pt idx="0">
                  <c:v>55+ (Base: 590)</c:v>
                </c:pt>
                <c:pt idx="1">
                  <c:v>Male (Base: 617)</c:v>
                </c:pt>
                <c:pt idx="2">
                  <c:v>Female (Base: 709)</c:v>
                </c:pt>
                <c:pt idx="3">
                  <c:v>All respondents (Base: 1581)</c:v>
                </c:pt>
                <c:pt idx="4">
                  <c:v>Welsh speaker (Base: 138)</c:v>
                </c:pt>
                <c:pt idx="5">
                  <c:v>LGBTQ+ (Base: 187)</c:v>
                </c:pt>
                <c:pt idx="6">
                  <c:v>Southern Arc (Base: 498)</c:v>
                </c:pt>
                <c:pt idx="7">
                  <c:v>Children in household (Base: 359)</c:v>
                </c:pt>
                <c:pt idx="8">
                  <c:v>Identify as disabled (Base: 221)</c:v>
                </c:pt>
                <c:pt idx="9">
                  <c:v>Ethnically Diverse (Base: 313)</c:v>
                </c:pt>
                <c:pt idx="10">
                  <c:v>Under 35 (Base: 221)</c:v>
                </c:pt>
              </c:strCache>
            </c:strRef>
          </c:cat>
          <c:val>
            <c:numRef>
              <c:f>'Cost of Living_Demog'!$C$12:$M$12</c:f>
              <c:numCache>
                <c:formatCode>0.0</c:formatCode>
                <c:ptCount val="11"/>
                <c:pt idx="0">
                  <c:v>2.8813559322033897</c:v>
                </c:pt>
                <c:pt idx="1">
                  <c:v>5.3484602917341979</c:v>
                </c:pt>
                <c:pt idx="2">
                  <c:v>5.6417489421720735</c:v>
                </c:pt>
                <c:pt idx="3">
                  <c:v>5.6925996204933584</c:v>
                </c:pt>
                <c:pt idx="4">
                  <c:v>5.7971014492753623</c:v>
                </c:pt>
                <c:pt idx="5">
                  <c:v>5.8823529411764701</c:v>
                </c:pt>
                <c:pt idx="6">
                  <c:v>7.2289156626506017</c:v>
                </c:pt>
                <c:pt idx="7">
                  <c:v>8.0779944289693599</c:v>
                </c:pt>
                <c:pt idx="8">
                  <c:v>8.5972850678733028</c:v>
                </c:pt>
                <c:pt idx="9">
                  <c:v>9.9041533546325873</c:v>
                </c:pt>
                <c:pt idx="10">
                  <c:v>9.9547511312217196</c:v>
                </c:pt>
              </c:numCache>
            </c:numRef>
          </c:val>
          <c:extLst>
            <c:ext xmlns:c16="http://schemas.microsoft.com/office/drawing/2014/chart" uri="{C3380CC4-5D6E-409C-BE32-E72D297353CC}">
              <c16:uniqueId val="{00000000-F581-4029-AD41-FE1640E1DD35}"/>
            </c:ext>
          </c:extLst>
        </c:ser>
        <c:ser>
          <c:idx val="1"/>
          <c:order val="1"/>
          <c:tx>
            <c:strRef>
              <c:f>'Cost of Living_Demog'!$B$13</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Living_Demog'!$C$11:$M$11</c:f>
              <c:strCache>
                <c:ptCount val="11"/>
                <c:pt idx="0">
                  <c:v>55+ (Base: 590)</c:v>
                </c:pt>
                <c:pt idx="1">
                  <c:v>Male (Base: 617)</c:v>
                </c:pt>
                <c:pt idx="2">
                  <c:v>Female (Base: 709)</c:v>
                </c:pt>
                <c:pt idx="3">
                  <c:v>All respondents (Base: 1581)</c:v>
                </c:pt>
                <c:pt idx="4">
                  <c:v>Welsh speaker (Base: 138)</c:v>
                </c:pt>
                <c:pt idx="5">
                  <c:v>LGBTQ+ (Base: 187)</c:v>
                </c:pt>
                <c:pt idx="6">
                  <c:v>Southern Arc (Base: 498)</c:v>
                </c:pt>
                <c:pt idx="7">
                  <c:v>Children in household (Base: 359)</c:v>
                </c:pt>
                <c:pt idx="8">
                  <c:v>Identify as disabled (Base: 221)</c:v>
                </c:pt>
                <c:pt idx="9">
                  <c:v>Ethnically Diverse (Base: 313)</c:v>
                </c:pt>
                <c:pt idx="10">
                  <c:v>Under 35 (Base: 221)</c:v>
                </c:pt>
              </c:strCache>
            </c:strRef>
          </c:cat>
          <c:val>
            <c:numRef>
              <c:f>'Cost of Living_Demog'!$C$13:$M$13</c:f>
              <c:numCache>
                <c:formatCode>0.0</c:formatCode>
                <c:ptCount val="11"/>
                <c:pt idx="0">
                  <c:v>97.118644067796609</c:v>
                </c:pt>
                <c:pt idx="1">
                  <c:v>94.651539708265801</c:v>
                </c:pt>
                <c:pt idx="2">
                  <c:v>94.358251057827928</c:v>
                </c:pt>
                <c:pt idx="3">
                  <c:v>94.307400379506646</c:v>
                </c:pt>
                <c:pt idx="4">
                  <c:v>94.20289855072464</c:v>
                </c:pt>
                <c:pt idx="5">
                  <c:v>94.117647058823522</c:v>
                </c:pt>
                <c:pt idx="6">
                  <c:v>92.771084337349393</c:v>
                </c:pt>
                <c:pt idx="7">
                  <c:v>91.922005571030638</c:v>
                </c:pt>
                <c:pt idx="8">
                  <c:v>91.402714932126699</c:v>
                </c:pt>
                <c:pt idx="9">
                  <c:v>90.095846645367416</c:v>
                </c:pt>
                <c:pt idx="10">
                  <c:v>90.045248868778287</c:v>
                </c:pt>
              </c:numCache>
            </c:numRef>
          </c:val>
          <c:extLst>
            <c:ext xmlns:c16="http://schemas.microsoft.com/office/drawing/2014/chart" uri="{C3380CC4-5D6E-409C-BE32-E72D297353CC}">
              <c16:uniqueId val="{00000001-F581-4029-AD41-FE1640E1DD35}"/>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Living_Demog'!$B$80</c:f>
          <c:strCache>
            <c:ptCount val="1"/>
            <c:pt idx="0">
              <c:v>In the last 6 months, have you or anyone in your household: None of these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48018606142909631"/>
          <c:y val="0.15503355704697985"/>
          <c:w val="0.46794490015894186"/>
          <c:h val="0.66612165090101993"/>
        </c:manualLayout>
      </c:layout>
      <c:barChart>
        <c:barDir val="bar"/>
        <c:grouping val="clustered"/>
        <c:varyColors val="0"/>
        <c:ser>
          <c:idx val="0"/>
          <c:order val="0"/>
          <c:tx>
            <c:strRef>
              <c:f>'Cost of Living_Demog'!$B$78</c:f>
              <c:strCache>
                <c:ptCount val="1"/>
                <c:pt idx="0">
                  <c:v>None of these</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Living_Demog'!$C$72:$M$72</c:f>
              <c:strCache>
                <c:ptCount val="11"/>
                <c:pt idx="0">
                  <c:v>Identify as disabled (Base: 300)</c:v>
                </c:pt>
                <c:pt idx="1">
                  <c:v>Under 35 (Base: 255)</c:v>
                </c:pt>
                <c:pt idx="2">
                  <c:v>Southern Arc (Base: 613)</c:v>
                </c:pt>
                <c:pt idx="3">
                  <c:v>LGBTQ+ (Base: 217)</c:v>
                </c:pt>
                <c:pt idx="4">
                  <c:v>Children in household (Base: 399)</c:v>
                </c:pt>
                <c:pt idx="5">
                  <c:v>Female (Base: 923)</c:v>
                </c:pt>
                <c:pt idx="6">
                  <c:v>Ethnically Diverse (Base: 361)</c:v>
                </c:pt>
                <c:pt idx="7">
                  <c:v>All respondents (Base: 2075)</c:v>
                </c:pt>
                <c:pt idx="8">
                  <c:v>Welsh speaker (Base: 176)</c:v>
                </c:pt>
                <c:pt idx="9">
                  <c:v>Male (Base: 803)</c:v>
                </c:pt>
                <c:pt idx="10">
                  <c:v>55+ (Base: 934)</c:v>
                </c:pt>
              </c:strCache>
            </c:strRef>
          </c:cat>
          <c:val>
            <c:numRef>
              <c:f>'Cost of Living_Demog'!$C$78:$M$78</c:f>
              <c:numCache>
                <c:formatCode>0.0</c:formatCode>
                <c:ptCount val="11"/>
                <c:pt idx="0">
                  <c:v>41</c:v>
                </c:pt>
                <c:pt idx="1">
                  <c:v>49.411764705882355</c:v>
                </c:pt>
                <c:pt idx="2">
                  <c:v>51.223491027732457</c:v>
                </c:pt>
                <c:pt idx="3">
                  <c:v>51.612903225806448</c:v>
                </c:pt>
                <c:pt idx="4">
                  <c:v>52.380952380952387</c:v>
                </c:pt>
                <c:pt idx="5">
                  <c:v>55.579631635969662</c:v>
                </c:pt>
                <c:pt idx="6">
                  <c:v>55.955678670360108</c:v>
                </c:pt>
                <c:pt idx="7">
                  <c:v>58.554216867469876</c:v>
                </c:pt>
                <c:pt idx="8">
                  <c:v>61.363636363636367</c:v>
                </c:pt>
                <c:pt idx="9">
                  <c:v>63.013698630136986</c:v>
                </c:pt>
                <c:pt idx="10">
                  <c:v>65.203426124197009</c:v>
                </c:pt>
              </c:numCache>
            </c:numRef>
          </c:val>
          <c:extLst>
            <c:ext xmlns:c16="http://schemas.microsoft.com/office/drawing/2014/chart" uri="{C3380CC4-5D6E-409C-BE32-E72D297353CC}">
              <c16:uniqueId val="{00000000-2C1F-4C90-B465-B1C9A0DCBF15}"/>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Living_Dep5th'!$B$74</c:f>
          <c:strCache>
            <c:ptCount val="1"/>
            <c:pt idx="0">
              <c:v>In the last 6 months, have you or anyone in your household: None of these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48018606142909631"/>
          <c:y val="0.1742344455723164"/>
          <c:w val="0.46794490015894186"/>
          <c:h val="0.64692074325854609"/>
        </c:manualLayout>
      </c:layout>
      <c:barChart>
        <c:barDir val="bar"/>
        <c:grouping val="clustered"/>
        <c:varyColors val="0"/>
        <c:ser>
          <c:idx val="0"/>
          <c:order val="0"/>
          <c:tx>
            <c:strRef>
              <c:f>'Cost of Living_Dep5th'!$B$72</c:f>
              <c:strCache>
                <c:ptCount val="1"/>
                <c:pt idx="0">
                  <c:v>None of these</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Living_Dep5th'!$C$66:$H$66</c:f>
              <c:strCache>
                <c:ptCount val="6"/>
                <c:pt idx="0">
                  <c:v>All Respondents (Base: 2075)</c:v>
                </c:pt>
                <c:pt idx="1">
                  <c:v>Least Deprived (Base: 377)</c:v>
                </c:pt>
                <c:pt idx="2">
                  <c:v>Next Least Deprived (Base: 325)</c:v>
                </c:pt>
                <c:pt idx="3">
                  <c:v>Middle (Base: 289)</c:v>
                </c:pt>
                <c:pt idx="4">
                  <c:v>Next Most Deprived (Base: 297)</c:v>
                </c:pt>
                <c:pt idx="5">
                  <c:v>Most Deprived (Base: 217)</c:v>
                </c:pt>
              </c:strCache>
            </c:strRef>
          </c:cat>
          <c:val>
            <c:numRef>
              <c:f>'Cost of Living_Dep5th'!$C$72:$H$72</c:f>
              <c:numCache>
                <c:formatCode>0.0</c:formatCode>
                <c:ptCount val="6"/>
                <c:pt idx="0">
                  <c:v>58.554216867469876</c:v>
                </c:pt>
                <c:pt idx="1">
                  <c:v>68.435013262599469</c:v>
                </c:pt>
                <c:pt idx="2">
                  <c:v>63.076923076923073</c:v>
                </c:pt>
                <c:pt idx="3">
                  <c:v>59.169550173010379</c:v>
                </c:pt>
                <c:pt idx="4">
                  <c:v>48.484848484848484</c:v>
                </c:pt>
                <c:pt idx="5">
                  <c:v>40.092165898617509</c:v>
                </c:pt>
              </c:numCache>
            </c:numRef>
          </c:val>
          <c:extLst>
            <c:ext xmlns:c16="http://schemas.microsoft.com/office/drawing/2014/chart" uri="{C3380CC4-5D6E-409C-BE32-E72D297353CC}">
              <c16:uniqueId val="{00000000-62EB-4080-A0ED-2736219B5F43}"/>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Living'!$B$93</c:f>
          <c:strCache>
            <c:ptCount val="1"/>
            <c:pt idx="0">
              <c:v>Are you aware that the Council offers help with benefits and income, help with debts, finding employment/re-skilling and housing advice? (Base: 2036)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48018606142909631"/>
          <c:y val="0.24351547402728502"/>
          <c:w val="0.46794490015894186"/>
          <c:h val="0.61080730293328722"/>
        </c:manualLayout>
      </c:layout>
      <c:barChart>
        <c:barDir val="bar"/>
        <c:grouping val="clustered"/>
        <c:varyColors val="0"/>
        <c:ser>
          <c:idx val="0"/>
          <c:order val="0"/>
          <c:tx>
            <c:strRef>
              <c:f>'Cost of Living'!$G$97</c:f>
              <c:strCache>
                <c:ptCount val="1"/>
                <c:pt idx="0">
                  <c:v>%</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Living'!$F$98:$F$104</c:f>
              <c:strCache>
                <c:ptCount val="7"/>
                <c:pt idx="0">
                  <c:v>No</c:v>
                </c:pt>
                <c:pt idx="1">
                  <c:v>Other</c:v>
                </c:pt>
                <c:pt idx="2">
                  <c:v>Welfare Liaison Team</c:v>
                </c:pt>
                <c:pt idx="3">
                  <c:v>Help with debts, rent /mortgage arrears</c:v>
                </c:pt>
                <c:pt idx="4">
                  <c:v>Yes, the Adviceline</c:v>
                </c:pt>
                <c:pt idx="5">
                  <c:v>Yes, at www.cardiffmoneyadvice.co.uk</c:v>
                </c:pt>
                <c:pt idx="6">
                  <c:v>Yes, in Hubs/Libraries</c:v>
                </c:pt>
              </c:strCache>
            </c:strRef>
          </c:cat>
          <c:val>
            <c:numRef>
              <c:f>'Cost of Living'!$G$98:$G$104</c:f>
              <c:numCache>
                <c:formatCode>0.0</c:formatCode>
                <c:ptCount val="7"/>
                <c:pt idx="0">
                  <c:v>38.70333988212181</c:v>
                </c:pt>
                <c:pt idx="1">
                  <c:v>3.0943025540275051</c:v>
                </c:pt>
                <c:pt idx="2">
                  <c:v>4.7642436149312379</c:v>
                </c:pt>
                <c:pt idx="3">
                  <c:v>6.5324165029469539</c:v>
                </c:pt>
                <c:pt idx="4">
                  <c:v>11.591355599214145</c:v>
                </c:pt>
                <c:pt idx="5">
                  <c:v>20.235756385068761</c:v>
                </c:pt>
                <c:pt idx="6">
                  <c:v>54.371316306483294</c:v>
                </c:pt>
              </c:numCache>
            </c:numRef>
          </c:val>
          <c:extLst>
            <c:ext xmlns:c16="http://schemas.microsoft.com/office/drawing/2014/chart" uri="{C3380CC4-5D6E-409C-BE32-E72D297353CC}">
              <c16:uniqueId val="{00000000-5469-4913-BF70-9C558C2B72E0}"/>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Living'!$B$116</c:f>
          <c:strCache>
            <c:ptCount val="1"/>
            <c:pt idx="0">
              <c:v>Which of the following statements regarding advice on money management, debt, benefits, finding employment/re-skilling or housing advice applies to you?</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'Cost of Living'!$H$120</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Living'!$I$119:$J$119</c:f>
              <c:strCache>
                <c:ptCount val="2"/>
                <c:pt idx="0">
                  <c:v>I may need advice in the future (Base: 1249)</c:v>
                </c:pt>
                <c:pt idx="1">
                  <c:v>I have accessed advice in the past (Base: 1782)</c:v>
                </c:pt>
              </c:strCache>
            </c:strRef>
          </c:cat>
          <c:val>
            <c:numRef>
              <c:f>'Cost of Living'!$I$120:$J$120</c:f>
              <c:numCache>
                <c:formatCode>0.0</c:formatCode>
                <c:ptCount val="2"/>
                <c:pt idx="0">
                  <c:v>36.749399519615693</c:v>
                </c:pt>
                <c:pt idx="1">
                  <c:v>23.512906846240181</c:v>
                </c:pt>
              </c:numCache>
            </c:numRef>
          </c:val>
          <c:extLst>
            <c:ext xmlns:c16="http://schemas.microsoft.com/office/drawing/2014/chart" uri="{C3380CC4-5D6E-409C-BE32-E72D297353CC}">
              <c16:uniqueId val="{00000000-1893-4FED-8065-83DDED07DADF}"/>
            </c:ext>
          </c:extLst>
        </c:ser>
        <c:ser>
          <c:idx val="1"/>
          <c:order val="1"/>
          <c:tx>
            <c:strRef>
              <c:f>'Cost of Living'!$H$121</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Living'!$I$119:$J$119</c:f>
              <c:strCache>
                <c:ptCount val="2"/>
                <c:pt idx="0">
                  <c:v>I may need advice in the future (Base: 1249)</c:v>
                </c:pt>
                <c:pt idx="1">
                  <c:v>I have accessed advice in the past (Base: 1782)</c:v>
                </c:pt>
              </c:strCache>
            </c:strRef>
          </c:cat>
          <c:val>
            <c:numRef>
              <c:f>'Cost of Living'!$I$121:$J$121</c:f>
              <c:numCache>
                <c:formatCode>0.0</c:formatCode>
                <c:ptCount val="2"/>
                <c:pt idx="0">
                  <c:v>63.250600480384314</c:v>
                </c:pt>
                <c:pt idx="1">
                  <c:v>76.487093153759815</c:v>
                </c:pt>
              </c:numCache>
            </c:numRef>
          </c:val>
          <c:extLst>
            <c:ext xmlns:c16="http://schemas.microsoft.com/office/drawing/2014/chart" uri="{C3380CC4-5D6E-409C-BE32-E72D297353CC}">
              <c16:uniqueId val="{00000001-1893-4FED-8065-83DDED07DAD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Living'!$B$136</c:f>
          <c:strCache>
            <c:ptCount val="1"/>
            <c:pt idx="0">
              <c:v>If you are State Pension age and over, do you currently claim Pension Credit? (Base: 553)</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3.6378126383595659E-2"/>
          <c:y val="0.29146083274523643"/>
          <c:w val="0.91718862044118799"/>
          <c:h val="0.35778538444867997"/>
        </c:manualLayout>
      </c:layout>
      <c:barChart>
        <c:barDir val="bar"/>
        <c:grouping val="percentStacked"/>
        <c:varyColors val="0"/>
        <c:ser>
          <c:idx val="0"/>
          <c:order val="0"/>
          <c:tx>
            <c:strRef>
              <c:f>'Cost of Living'!$F$139</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Living'!$H$138</c:f>
              <c:strCache>
                <c:ptCount val="1"/>
                <c:pt idx="0">
                  <c:v>% (excluding 'I am not State Pension age')</c:v>
                </c:pt>
              </c:strCache>
            </c:strRef>
          </c:cat>
          <c:val>
            <c:numRef>
              <c:f>'Cost of Living'!$H$139</c:f>
              <c:numCache>
                <c:formatCode>0.0</c:formatCode>
                <c:ptCount val="1"/>
                <c:pt idx="0">
                  <c:v>7.4141048824593128</c:v>
                </c:pt>
              </c:numCache>
            </c:numRef>
          </c:val>
          <c:extLst>
            <c:ext xmlns:c16="http://schemas.microsoft.com/office/drawing/2014/chart" uri="{C3380CC4-5D6E-409C-BE32-E72D297353CC}">
              <c16:uniqueId val="{00000000-8E4F-48C6-8B0C-AA596C87F4F0}"/>
            </c:ext>
          </c:extLst>
        </c:ser>
        <c:ser>
          <c:idx val="1"/>
          <c:order val="1"/>
          <c:tx>
            <c:strRef>
              <c:f>'Cost of Living'!$F$140</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Living'!$H$138</c:f>
              <c:strCache>
                <c:ptCount val="1"/>
                <c:pt idx="0">
                  <c:v>% (excluding 'I am not State Pension age')</c:v>
                </c:pt>
              </c:strCache>
            </c:strRef>
          </c:cat>
          <c:val>
            <c:numRef>
              <c:f>'Cost of Living'!$H$140</c:f>
              <c:numCache>
                <c:formatCode>0.0</c:formatCode>
                <c:ptCount val="1"/>
                <c:pt idx="0">
                  <c:v>92.585895117540687</c:v>
                </c:pt>
              </c:numCache>
            </c:numRef>
          </c:val>
          <c:extLst>
            <c:ext xmlns:c16="http://schemas.microsoft.com/office/drawing/2014/chart" uri="{C3380CC4-5D6E-409C-BE32-E72D297353CC}">
              <c16:uniqueId val="{00000001-8E4F-48C6-8B0C-AA596C87F4F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Living_Demog'!$B$195</c:f>
          <c:strCache>
            <c:ptCount val="1"/>
            <c:pt idx="0">
              <c:v>If you are State Pension age and over, do you currently claim Pension Credit?</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'Cost of Living_Demog'!$B$233</c:f>
              <c:strCache>
                <c:ptCount val="1"/>
                <c:pt idx="0">
                  <c:v>Yes</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BA96-4841-8797-CB165CBFE0ED}"/>
                </c:ext>
              </c:extLst>
            </c:dLbl>
            <c:dLbl>
              <c:idx val="1"/>
              <c:delete val="1"/>
              <c:extLst>
                <c:ext xmlns:c15="http://schemas.microsoft.com/office/drawing/2012/chart" uri="{CE6537A1-D6FC-4f65-9D91-7224C49458BB}"/>
                <c:ext xmlns:c16="http://schemas.microsoft.com/office/drawing/2014/chart" uri="{C3380CC4-5D6E-409C-BE32-E72D297353CC}">
                  <c16:uniqueId val="{00000001-BA96-4841-8797-CB165CBFE0ED}"/>
                </c:ext>
              </c:extLst>
            </c:dLbl>
            <c:dLbl>
              <c:idx val="2"/>
              <c:delete val="1"/>
              <c:extLst>
                <c:ext xmlns:c15="http://schemas.microsoft.com/office/drawing/2012/chart" uri="{CE6537A1-D6FC-4f65-9D91-7224C49458BB}"/>
                <c:ext xmlns:c16="http://schemas.microsoft.com/office/drawing/2014/chart" uri="{C3380CC4-5D6E-409C-BE32-E72D297353CC}">
                  <c16:uniqueId val="{00000004-BA96-4841-8797-CB165CBFE0ED}"/>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Living_Demog'!$C$232:$L$232</c:f>
              <c:strCache>
                <c:ptCount val="10"/>
                <c:pt idx="0">
                  <c:v>Under 35 (Base: 0)</c:v>
                </c:pt>
                <c:pt idx="1">
                  <c:v>LGBTQ+ (Base: 32)</c:v>
                </c:pt>
                <c:pt idx="2">
                  <c:v>Welsh speaker (Base: 42)</c:v>
                </c:pt>
                <c:pt idx="3">
                  <c:v>Male (Base: 296)</c:v>
                </c:pt>
                <c:pt idx="4">
                  <c:v>All respondents (Base: 553)</c:v>
                </c:pt>
                <c:pt idx="5">
                  <c:v>55+ (Base: 532)</c:v>
                </c:pt>
                <c:pt idx="6">
                  <c:v>Children in household (Base: 13)</c:v>
                </c:pt>
                <c:pt idx="7">
                  <c:v>Female (Base: 231)</c:v>
                </c:pt>
                <c:pt idx="8">
                  <c:v>Southern Arc (Base: 144)</c:v>
                </c:pt>
                <c:pt idx="9">
                  <c:v>Identify as disabled (Base: 105)</c:v>
                </c:pt>
              </c:strCache>
            </c:strRef>
          </c:cat>
          <c:val>
            <c:numRef>
              <c:f>'Cost of Living_Demog'!$C$233:$L$233</c:f>
              <c:numCache>
                <c:formatCode>0.0</c:formatCode>
                <c:ptCount val="10"/>
                <c:pt idx="0">
                  <c:v>0</c:v>
                </c:pt>
                <c:pt idx="1">
                  <c:v>3.125</c:v>
                </c:pt>
                <c:pt idx="2">
                  <c:v>4.7619047619047619</c:v>
                </c:pt>
                <c:pt idx="3">
                  <c:v>6.0810810810810816</c:v>
                </c:pt>
                <c:pt idx="4">
                  <c:v>7.4141048824593128</c:v>
                </c:pt>
                <c:pt idx="5">
                  <c:v>7.518796992481203</c:v>
                </c:pt>
                <c:pt idx="6">
                  <c:v>7.6923076923076925</c:v>
                </c:pt>
                <c:pt idx="7">
                  <c:v>9.0909090909090917</c:v>
                </c:pt>
                <c:pt idx="8">
                  <c:v>12.5</c:v>
                </c:pt>
                <c:pt idx="9">
                  <c:v>13.333333333333334</c:v>
                </c:pt>
              </c:numCache>
            </c:numRef>
          </c:val>
          <c:extLst>
            <c:ext xmlns:c16="http://schemas.microsoft.com/office/drawing/2014/chart" uri="{C3380CC4-5D6E-409C-BE32-E72D297353CC}">
              <c16:uniqueId val="{00000002-BA96-4841-8797-CB165CBFE0ED}"/>
            </c:ext>
          </c:extLst>
        </c:ser>
        <c:ser>
          <c:idx val="1"/>
          <c:order val="1"/>
          <c:tx>
            <c:strRef>
              <c:f>'Cost of Living_Demog'!$B$234</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Living_Demog'!$C$232:$L$232</c:f>
              <c:strCache>
                <c:ptCount val="10"/>
                <c:pt idx="0">
                  <c:v>Under 35 (Base: 0)</c:v>
                </c:pt>
                <c:pt idx="1">
                  <c:v>LGBTQ+ (Base: 32)</c:v>
                </c:pt>
                <c:pt idx="2">
                  <c:v>Welsh speaker (Base: 42)</c:v>
                </c:pt>
                <c:pt idx="3">
                  <c:v>Male (Base: 296)</c:v>
                </c:pt>
                <c:pt idx="4">
                  <c:v>All respondents (Base: 553)</c:v>
                </c:pt>
                <c:pt idx="5">
                  <c:v>55+ (Base: 532)</c:v>
                </c:pt>
                <c:pt idx="6">
                  <c:v>Children in household (Base: 13)</c:v>
                </c:pt>
                <c:pt idx="7">
                  <c:v>Female (Base: 231)</c:v>
                </c:pt>
                <c:pt idx="8">
                  <c:v>Southern Arc (Base: 144)</c:v>
                </c:pt>
                <c:pt idx="9">
                  <c:v>Identify as disabled (Base: 105)</c:v>
                </c:pt>
              </c:strCache>
            </c:strRef>
          </c:cat>
          <c:val>
            <c:numRef>
              <c:f>'Cost of Living_Demog'!$C$234:$L$234</c:f>
              <c:numCache>
                <c:formatCode>0.0</c:formatCode>
                <c:ptCount val="10"/>
                <c:pt idx="0">
                  <c:v>0</c:v>
                </c:pt>
                <c:pt idx="1">
                  <c:v>96.875</c:v>
                </c:pt>
                <c:pt idx="2">
                  <c:v>95.238095238095227</c:v>
                </c:pt>
                <c:pt idx="3">
                  <c:v>93.918918918918919</c:v>
                </c:pt>
                <c:pt idx="4">
                  <c:v>92.585895117540687</c:v>
                </c:pt>
                <c:pt idx="5">
                  <c:v>92.481203007518801</c:v>
                </c:pt>
                <c:pt idx="6">
                  <c:v>92.307692307692307</c:v>
                </c:pt>
                <c:pt idx="7">
                  <c:v>90.909090909090907</c:v>
                </c:pt>
                <c:pt idx="8">
                  <c:v>87.5</c:v>
                </c:pt>
                <c:pt idx="9">
                  <c:v>86.666666666666671</c:v>
                </c:pt>
              </c:numCache>
            </c:numRef>
          </c:val>
          <c:extLst>
            <c:ext xmlns:c16="http://schemas.microsoft.com/office/drawing/2014/chart" uri="{C3380CC4-5D6E-409C-BE32-E72D297353CC}">
              <c16:uniqueId val="{00000003-BA96-4841-8797-CB165CBFE0E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Living_Dep5th'!$B$178</c:f>
          <c:strCache>
            <c:ptCount val="1"/>
            <c:pt idx="0">
              <c:v>If you are State Pension age and over, do you currently claim Pension Credit?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'Cost of Living_Dep5th'!$B$202</c:f>
              <c:strCache>
                <c:ptCount val="1"/>
                <c:pt idx="0">
                  <c:v>Yes</c:v>
                </c:pt>
              </c:strCache>
            </c:strRef>
          </c:tx>
          <c:spPr>
            <a:solidFill>
              <a:srgbClr val="007881"/>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D364-4613-8950-D06D40CCEB76}"/>
                </c:ext>
              </c:extLst>
            </c:dLbl>
            <c:dLbl>
              <c:idx val="2"/>
              <c:delete val="1"/>
              <c:extLst>
                <c:ext xmlns:c15="http://schemas.microsoft.com/office/drawing/2012/chart" uri="{CE6537A1-D6FC-4f65-9D91-7224C49458BB}"/>
                <c:ext xmlns:c16="http://schemas.microsoft.com/office/drawing/2014/chart" uri="{C3380CC4-5D6E-409C-BE32-E72D297353CC}">
                  <c16:uniqueId val="{00000002-D364-4613-8950-D06D40CCEB76}"/>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Living_Dep5th'!$I$201:$N$201</c:f>
              <c:strCache>
                <c:ptCount val="6"/>
                <c:pt idx="0">
                  <c:v>All Respondents (Base: 553)</c:v>
                </c:pt>
                <c:pt idx="1">
                  <c:v>Least Deprived (Base: 187)</c:v>
                </c:pt>
                <c:pt idx="2">
                  <c:v>Next Least Deprived (Base: 121)</c:v>
                </c:pt>
                <c:pt idx="3">
                  <c:v>Middle (Base: 95)</c:v>
                </c:pt>
                <c:pt idx="4">
                  <c:v>Next Most Deprived (Base: 87)</c:v>
                </c:pt>
                <c:pt idx="5">
                  <c:v>Most Deprived (Base: 62)</c:v>
                </c:pt>
              </c:strCache>
            </c:strRef>
          </c:cat>
          <c:val>
            <c:numRef>
              <c:f>'Cost of Living_Dep5th'!$I$202:$N$202</c:f>
              <c:numCache>
                <c:formatCode>0.0</c:formatCode>
                <c:ptCount val="6"/>
                <c:pt idx="0">
                  <c:v>7.4141048824593128</c:v>
                </c:pt>
                <c:pt idx="1">
                  <c:v>5.8823529411764701</c:v>
                </c:pt>
                <c:pt idx="2">
                  <c:v>3.3057851239669422</c:v>
                </c:pt>
                <c:pt idx="3">
                  <c:v>8.4210526315789469</c:v>
                </c:pt>
                <c:pt idx="4">
                  <c:v>12.643678160919542</c:v>
                </c:pt>
                <c:pt idx="5">
                  <c:v>19.35483870967742</c:v>
                </c:pt>
              </c:numCache>
            </c:numRef>
          </c:val>
          <c:extLst>
            <c:ext xmlns:c16="http://schemas.microsoft.com/office/drawing/2014/chart" uri="{C3380CC4-5D6E-409C-BE32-E72D297353CC}">
              <c16:uniqueId val="{00000000-D364-4613-8950-D06D40CCEB76}"/>
            </c:ext>
          </c:extLst>
        </c:ser>
        <c:ser>
          <c:idx val="1"/>
          <c:order val="1"/>
          <c:tx>
            <c:strRef>
              <c:f>'Cost of Living_Dep5th'!$B$203</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Living_Dep5th'!$I$201:$N$201</c:f>
              <c:strCache>
                <c:ptCount val="6"/>
                <c:pt idx="0">
                  <c:v>All Respondents (Base: 553)</c:v>
                </c:pt>
                <c:pt idx="1">
                  <c:v>Least Deprived (Base: 187)</c:v>
                </c:pt>
                <c:pt idx="2">
                  <c:v>Next Least Deprived (Base: 121)</c:v>
                </c:pt>
                <c:pt idx="3">
                  <c:v>Middle (Base: 95)</c:v>
                </c:pt>
                <c:pt idx="4">
                  <c:v>Next Most Deprived (Base: 87)</c:v>
                </c:pt>
                <c:pt idx="5">
                  <c:v>Most Deprived (Base: 62)</c:v>
                </c:pt>
              </c:strCache>
            </c:strRef>
          </c:cat>
          <c:val>
            <c:numRef>
              <c:f>'Cost of Living_Dep5th'!$I$203:$N$203</c:f>
              <c:numCache>
                <c:formatCode>0.0</c:formatCode>
                <c:ptCount val="6"/>
                <c:pt idx="0">
                  <c:v>92.585895117540687</c:v>
                </c:pt>
                <c:pt idx="1">
                  <c:v>94.117647058823522</c:v>
                </c:pt>
                <c:pt idx="2">
                  <c:v>96.694214876033058</c:v>
                </c:pt>
                <c:pt idx="3">
                  <c:v>91.578947368421055</c:v>
                </c:pt>
                <c:pt idx="4">
                  <c:v>87.356321839080465</c:v>
                </c:pt>
                <c:pt idx="5">
                  <c:v>80.645161290322577</c:v>
                </c:pt>
              </c:numCache>
            </c:numRef>
          </c:val>
          <c:extLst>
            <c:ext xmlns:c16="http://schemas.microsoft.com/office/drawing/2014/chart" uri="{C3380CC4-5D6E-409C-BE32-E72D297353CC}">
              <c16:uniqueId val="{00000001-D364-4613-8950-D06D40CCEB7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Living'!$B$168</c:f>
          <c:strCache>
            <c:ptCount val="1"/>
            <c:pt idx="0">
              <c:v>Why don't you claim Pension Credit? (Base: 512)</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48018606142909631"/>
          <c:y val="0.1204655833033246"/>
          <c:w val="0.46794490015894186"/>
          <c:h val="0.70068964315859139"/>
        </c:manualLayout>
      </c:layout>
      <c:barChart>
        <c:barDir val="bar"/>
        <c:grouping val="clustered"/>
        <c:varyColors val="0"/>
        <c:ser>
          <c:idx val="0"/>
          <c:order val="0"/>
          <c:tx>
            <c:strRef>
              <c:f>'Cost of Living'!$G$172</c:f>
              <c:strCache>
                <c:ptCount val="1"/>
                <c:pt idx="0">
                  <c:v>%</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Living'!$F$173:$F$180</c:f>
              <c:strCache>
                <c:ptCount val="8"/>
                <c:pt idx="0">
                  <c:v>Other  </c:v>
                </c:pt>
                <c:pt idx="1">
                  <c:v>I have not got around to it </c:v>
                </c:pt>
                <c:pt idx="2">
                  <c:v>I don’t know how to apply</c:v>
                </c:pt>
                <c:pt idx="3">
                  <c:v>I don’t want to claim Pension Credit</c:v>
                </c:pt>
                <c:pt idx="4">
                  <c:v>I do not know what Pension Credit is </c:v>
                </c:pt>
                <c:pt idx="5">
                  <c:v>I applied and was not eligible   </c:v>
                </c:pt>
                <c:pt idx="6">
                  <c:v>I don’t need the extra financial help</c:v>
                </c:pt>
                <c:pt idx="7">
                  <c:v>I don’t think I’m eligible</c:v>
                </c:pt>
              </c:strCache>
            </c:strRef>
          </c:cat>
          <c:val>
            <c:numRef>
              <c:f>'Cost of Living'!$G$173:$G$180</c:f>
              <c:numCache>
                <c:formatCode>0.0</c:formatCode>
                <c:ptCount val="8"/>
                <c:pt idx="0">
                  <c:v>6.4453125</c:v>
                </c:pt>
                <c:pt idx="1">
                  <c:v>0.390625</c:v>
                </c:pt>
                <c:pt idx="2">
                  <c:v>1.171875</c:v>
                </c:pt>
                <c:pt idx="3">
                  <c:v>1.7578125</c:v>
                </c:pt>
                <c:pt idx="4">
                  <c:v>1.7578125</c:v>
                </c:pt>
                <c:pt idx="5">
                  <c:v>12.5</c:v>
                </c:pt>
                <c:pt idx="6">
                  <c:v>20.8984375</c:v>
                </c:pt>
                <c:pt idx="7">
                  <c:v>60.7421875</c:v>
                </c:pt>
              </c:numCache>
            </c:numRef>
          </c:val>
          <c:extLst>
            <c:ext xmlns:c16="http://schemas.microsoft.com/office/drawing/2014/chart" uri="{C3380CC4-5D6E-409C-BE32-E72D297353CC}">
              <c16:uniqueId val="{00000000-A8C1-4A27-9ECE-A283427F27F8}"/>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Living_Demog'!$B$277</c:f>
          <c:strCache>
            <c:ptCount val="1"/>
            <c:pt idx="0">
              <c:v>Do you, or does anyone in your household, need support to claim Pension Credit?</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37429438315557334"/>
          <c:y val="0.20842358604091457"/>
          <c:w val="0.57904601056266147"/>
          <c:h val="0.5908456749765485"/>
        </c:manualLayout>
      </c:layout>
      <c:barChart>
        <c:barDir val="bar"/>
        <c:grouping val="percentStacked"/>
        <c:varyColors val="0"/>
        <c:ser>
          <c:idx val="0"/>
          <c:order val="0"/>
          <c:tx>
            <c:strRef>
              <c:f>'Cost of Living_Demog'!$B$288</c:f>
              <c:strCache>
                <c:ptCount val="1"/>
                <c:pt idx="0">
                  <c:v>Yes</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1AC9-4309-9AA1-540523A0C5E6}"/>
                </c:ext>
              </c:extLst>
            </c:dLbl>
            <c:dLbl>
              <c:idx val="1"/>
              <c:delete val="1"/>
              <c:extLst>
                <c:ext xmlns:c15="http://schemas.microsoft.com/office/drawing/2012/chart" uri="{CE6537A1-D6FC-4f65-9D91-7224C49458BB}"/>
                <c:ext xmlns:c16="http://schemas.microsoft.com/office/drawing/2014/chart" uri="{C3380CC4-5D6E-409C-BE32-E72D297353CC}">
                  <c16:uniqueId val="{00000001-1AC9-4309-9AA1-540523A0C5E6}"/>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Living_Demog'!$D$287:$F$287,'Cost of Living_Demog'!$H$287:$J$287,'Cost of Living_Demog'!$M$287)</c:f>
              <c:strCache>
                <c:ptCount val="7"/>
                <c:pt idx="0">
                  <c:v>Male (Base: 387)</c:v>
                </c:pt>
                <c:pt idx="1">
                  <c:v>55+ (Base: 542)</c:v>
                </c:pt>
                <c:pt idx="2">
                  <c:v>All respondents (Base: 911)</c:v>
                </c:pt>
                <c:pt idx="3">
                  <c:v>Female (Base: 395)</c:v>
                </c:pt>
                <c:pt idx="4">
                  <c:v>Southern Arc (Base: 247)</c:v>
                </c:pt>
                <c:pt idx="5">
                  <c:v>Identify as disabled (Base: 140)</c:v>
                </c:pt>
                <c:pt idx="6">
                  <c:v>Ethnically Diverse (Base: 127)</c:v>
                </c:pt>
              </c:strCache>
              <c:extLst/>
            </c:strRef>
          </c:cat>
          <c:val>
            <c:numRef>
              <c:f>('Cost of Living_Demog'!$D$288:$F$288,'Cost of Living_Demog'!$H$288:$J$288,'Cost of Living_Demog'!$M$288)</c:f>
              <c:numCache>
                <c:formatCode>0.0</c:formatCode>
                <c:ptCount val="7"/>
                <c:pt idx="0">
                  <c:v>5.1679586563307494</c:v>
                </c:pt>
                <c:pt idx="1">
                  <c:v>5.3505535055350553</c:v>
                </c:pt>
                <c:pt idx="2">
                  <c:v>6.8057080131723371</c:v>
                </c:pt>
                <c:pt idx="3">
                  <c:v>8.1012658227848107</c:v>
                </c:pt>
                <c:pt idx="4">
                  <c:v>8.9068825910931171</c:v>
                </c:pt>
                <c:pt idx="5">
                  <c:v>10.714285714285714</c:v>
                </c:pt>
                <c:pt idx="6">
                  <c:v>19.685039370078741</c:v>
                </c:pt>
              </c:numCache>
              <c:extLst/>
            </c:numRef>
          </c:val>
          <c:extLst>
            <c:ext xmlns:c16="http://schemas.microsoft.com/office/drawing/2014/chart" uri="{C3380CC4-5D6E-409C-BE32-E72D297353CC}">
              <c16:uniqueId val="{00000000-385A-4733-B349-AD865D2146C3}"/>
            </c:ext>
          </c:extLst>
        </c:ser>
        <c:ser>
          <c:idx val="1"/>
          <c:order val="1"/>
          <c:tx>
            <c:strRef>
              <c:f>'Cost of Living_Demog'!$B$289</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Living_Demog'!$D$287:$F$287,'Cost of Living_Demog'!$H$287:$J$287,'Cost of Living_Demog'!$M$287)</c:f>
              <c:strCache>
                <c:ptCount val="7"/>
                <c:pt idx="0">
                  <c:v>Male (Base: 387)</c:v>
                </c:pt>
                <c:pt idx="1">
                  <c:v>55+ (Base: 542)</c:v>
                </c:pt>
                <c:pt idx="2">
                  <c:v>All respondents (Base: 911)</c:v>
                </c:pt>
                <c:pt idx="3">
                  <c:v>Female (Base: 395)</c:v>
                </c:pt>
                <c:pt idx="4">
                  <c:v>Southern Arc (Base: 247)</c:v>
                </c:pt>
                <c:pt idx="5">
                  <c:v>Identify as disabled (Base: 140)</c:v>
                </c:pt>
                <c:pt idx="6">
                  <c:v>Ethnically Diverse (Base: 127)</c:v>
                </c:pt>
              </c:strCache>
              <c:extLst/>
            </c:strRef>
          </c:cat>
          <c:val>
            <c:numRef>
              <c:f>('Cost of Living_Demog'!$D$289:$F$289,'Cost of Living_Demog'!$H$289:$J$289,'Cost of Living_Demog'!$M$289)</c:f>
              <c:numCache>
                <c:formatCode>0.0</c:formatCode>
                <c:ptCount val="7"/>
                <c:pt idx="0">
                  <c:v>94.832041343669246</c:v>
                </c:pt>
                <c:pt idx="1">
                  <c:v>94.649446494464939</c:v>
                </c:pt>
                <c:pt idx="2">
                  <c:v>93.194291986827665</c:v>
                </c:pt>
                <c:pt idx="3">
                  <c:v>91.898734177215189</c:v>
                </c:pt>
                <c:pt idx="4">
                  <c:v>91.093117408906892</c:v>
                </c:pt>
                <c:pt idx="5">
                  <c:v>89.285714285714292</c:v>
                </c:pt>
                <c:pt idx="6">
                  <c:v>80.314960629921259</c:v>
                </c:pt>
              </c:numCache>
              <c:extLst/>
            </c:numRef>
          </c:val>
          <c:extLst>
            <c:ext xmlns:c16="http://schemas.microsoft.com/office/drawing/2014/chart" uri="{C3380CC4-5D6E-409C-BE32-E72D297353CC}">
              <c16:uniqueId val="{00000001-385A-4733-B349-AD865D2146C3}"/>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'Cost of Living_Dep5th'!$B$247</c:f>
          <c:strCache>
            <c:ptCount val="1"/>
            <c:pt idx="0">
              <c:v>Do you, or does anyone in your household, need support to claim Pension Credit?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'Cost of Living_Dep5th'!$B$250</c:f>
              <c:strCache>
                <c:ptCount val="1"/>
                <c:pt idx="0">
                  <c:v>Yes</c:v>
                </c:pt>
              </c:strCache>
            </c:strRef>
          </c:tx>
          <c:spPr>
            <a:solidFill>
              <a:srgbClr val="007881"/>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05C5-42D3-9C19-F2F05FDAAF7F}"/>
                </c:ext>
              </c:extLst>
            </c:dLbl>
            <c:dLbl>
              <c:idx val="2"/>
              <c:delete val="1"/>
              <c:extLst>
                <c:ext xmlns:c15="http://schemas.microsoft.com/office/drawing/2012/chart" uri="{CE6537A1-D6FC-4f65-9D91-7224C49458BB}"/>
                <c:ext xmlns:c16="http://schemas.microsoft.com/office/drawing/2014/chart" uri="{C3380CC4-5D6E-409C-BE32-E72D297353CC}">
                  <c16:uniqueId val="{00000002-05C5-42D3-9C19-F2F05FDAAF7F}"/>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Living_Dep5th'!$I$249:$N$249</c:f>
              <c:strCache>
                <c:ptCount val="6"/>
                <c:pt idx="0">
                  <c:v>All Respondents (Base: 911)</c:v>
                </c:pt>
                <c:pt idx="1">
                  <c:v>Least Deprived (Base: 201)</c:v>
                </c:pt>
                <c:pt idx="2">
                  <c:v>Next Least Deprived (Base: 148)</c:v>
                </c:pt>
                <c:pt idx="3">
                  <c:v>Middle (Base: 125)</c:v>
                </c:pt>
                <c:pt idx="4">
                  <c:v>Next Most Deprived (Base: 114)</c:v>
                </c:pt>
                <c:pt idx="5">
                  <c:v>Most Deprived (Base: 81)</c:v>
                </c:pt>
              </c:strCache>
            </c:strRef>
          </c:cat>
          <c:val>
            <c:numRef>
              <c:f>'Cost of Living_Dep5th'!$I$250:$N$250</c:f>
              <c:numCache>
                <c:formatCode>0.0</c:formatCode>
                <c:ptCount val="6"/>
                <c:pt idx="0">
                  <c:v>6.8057080131723371</c:v>
                </c:pt>
                <c:pt idx="1">
                  <c:v>4.9751243781094532</c:v>
                </c:pt>
                <c:pt idx="2">
                  <c:v>3.3783783783783785</c:v>
                </c:pt>
                <c:pt idx="3">
                  <c:v>6.4</c:v>
                </c:pt>
                <c:pt idx="4">
                  <c:v>8.7719298245614024</c:v>
                </c:pt>
                <c:pt idx="5">
                  <c:v>13.580246913580247</c:v>
                </c:pt>
              </c:numCache>
            </c:numRef>
          </c:val>
          <c:extLst>
            <c:ext xmlns:c16="http://schemas.microsoft.com/office/drawing/2014/chart" uri="{C3380CC4-5D6E-409C-BE32-E72D297353CC}">
              <c16:uniqueId val="{00000000-05C5-42D3-9C19-F2F05FDAAF7F}"/>
            </c:ext>
          </c:extLst>
        </c:ser>
        <c:ser>
          <c:idx val="1"/>
          <c:order val="1"/>
          <c:tx>
            <c:strRef>
              <c:f>'Cost of Living_Dep5th'!$B$251</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'Cost of Living_Dep5th'!$I$249:$N$249</c:f>
              <c:strCache>
                <c:ptCount val="6"/>
                <c:pt idx="0">
                  <c:v>All Respondents (Base: 911)</c:v>
                </c:pt>
                <c:pt idx="1">
                  <c:v>Least Deprived (Base: 201)</c:v>
                </c:pt>
                <c:pt idx="2">
                  <c:v>Next Least Deprived (Base: 148)</c:v>
                </c:pt>
                <c:pt idx="3">
                  <c:v>Middle (Base: 125)</c:v>
                </c:pt>
                <c:pt idx="4">
                  <c:v>Next Most Deprived (Base: 114)</c:v>
                </c:pt>
                <c:pt idx="5">
                  <c:v>Most Deprived (Base: 81)</c:v>
                </c:pt>
              </c:strCache>
            </c:strRef>
          </c:cat>
          <c:val>
            <c:numRef>
              <c:f>'Cost of Living_Dep5th'!$I$251:$N$251</c:f>
              <c:numCache>
                <c:formatCode>0.0</c:formatCode>
                <c:ptCount val="6"/>
                <c:pt idx="0">
                  <c:v>93.194291986827665</c:v>
                </c:pt>
                <c:pt idx="1">
                  <c:v>95.024875621890544</c:v>
                </c:pt>
                <c:pt idx="2">
                  <c:v>96.621621621621628</c:v>
                </c:pt>
                <c:pt idx="3">
                  <c:v>93.600000000000009</c:v>
                </c:pt>
                <c:pt idx="4">
                  <c:v>91.228070175438589</c:v>
                </c:pt>
                <c:pt idx="5">
                  <c:v>86.419753086419746</c:v>
                </c:pt>
              </c:numCache>
            </c:numRef>
          </c:val>
          <c:extLst>
            <c:ext xmlns:c16="http://schemas.microsoft.com/office/drawing/2014/chart" uri="{C3380CC4-5D6E-409C-BE32-E72D297353CC}">
              <c16:uniqueId val="{00000001-05C5-42D3-9C19-F2F05FDAAF7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Housing_Demog!$B$2</c:f>
          <c:strCache>
            <c:ptCount val="1"/>
            <c:pt idx="0">
              <c:v>To what extent do you agree that you have access to good quality housing?</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218075166928086"/>
          <c:y val="0.17642033319094405"/>
          <c:w val="0.55115964204895396"/>
          <c:h val="0.63689956845953843"/>
        </c:manualLayout>
      </c:layout>
      <c:barChart>
        <c:barDir val="bar"/>
        <c:grouping val="percentStacked"/>
        <c:varyColors val="0"/>
        <c:ser>
          <c:idx val="0"/>
          <c:order val="0"/>
          <c:tx>
            <c:strRef>
              <c:f>Housing_Demog!$B$15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Housing_Demog!$C$14:$M$14</c:f>
              <c:strCache>
                <c:ptCount val="11"/>
                <c:pt idx="0">
                  <c:v>Ethnically Diverse (Base: 350)</c:v>
                </c:pt>
                <c:pt idx="1">
                  <c:v>Southern Arc (Base: 550)</c:v>
                </c:pt>
                <c:pt idx="2">
                  <c:v>Under 35 (Base: 255)</c:v>
                </c:pt>
                <c:pt idx="3">
                  <c:v>Identify as disabled (Base: 285)</c:v>
                </c:pt>
                <c:pt idx="4">
                  <c:v>Children in household (Base: 365)</c:v>
                </c:pt>
                <c:pt idx="5">
                  <c:v>LGBTQ+ (Base: 204)</c:v>
                </c:pt>
                <c:pt idx="6">
                  <c:v>Female (Base: 824)</c:v>
                </c:pt>
                <c:pt idx="7">
                  <c:v>All respondents (Base: 1833)</c:v>
                </c:pt>
                <c:pt idx="8">
                  <c:v>Male (Base: 731)</c:v>
                </c:pt>
                <c:pt idx="9">
                  <c:v>55+ (Base: 810)</c:v>
                </c:pt>
                <c:pt idx="10">
                  <c:v>Welsh speaker (Base: 157)</c:v>
                </c:pt>
              </c:strCache>
            </c:strRef>
          </c:cat>
          <c:val>
            <c:numRef>
              <c:f>Housing_Demog!$C$15:$M$15</c:f>
              <c:numCache>
                <c:formatCode>0.0</c:formatCode>
                <c:ptCount val="11"/>
                <c:pt idx="0">
                  <c:v>24.571428571428573</c:v>
                </c:pt>
                <c:pt idx="1">
                  <c:v>21.818181818181817</c:v>
                </c:pt>
                <c:pt idx="2">
                  <c:v>18.823529411764707</c:v>
                </c:pt>
                <c:pt idx="3">
                  <c:v>26.666666666666668</c:v>
                </c:pt>
                <c:pt idx="4">
                  <c:v>26.849315068493151</c:v>
                </c:pt>
                <c:pt idx="5">
                  <c:v>27.941176470588236</c:v>
                </c:pt>
                <c:pt idx="6">
                  <c:v>30.339805825242717</c:v>
                </c:pt>
                <c:pt idx="7">
                  <c:v>29.732678668848884</c:v>
                </c:pt>
                <c:pt idx="8">
                  <c:v>31.19015047879617</c:v>
                </c:pt>
                <c:pt idx="9">
                  <c:v>37.777777777777779</c:v>
                </c:pt>
                <c:pt idx="10">
                  <c:v>28.662420382165603</c:v>
                </c:pt>
              </c:numCache>
            </c:numRef>
          </c:val>
          <c:extLst>
            <c:ext xmlns:c16="http://schemas.microsoft.com/office/drawing/2014/chart" uri="{C3380CC4-5D6E-409C-BE32-E72D297353CC}">
              <c16:uniqueId val="{00000000-B207-4178-A805-AF71D47B777A}"/>
            </c:ext>
          </c:extLst>
        </c:ser>
        <c:ser>
          <c:idx val="1"/>
          <c:order val="1"/>
          <c:tx>
            <c:strRef>
              <c:f>Housing_Demog!$B$16</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Housing_Demog!$C$14:$M$14</c:f>
              <c:strCache>
                <c:ptCount val="11"/>
                <c:pt idx="0">
                  <c:v>Ethnically Diverse (Base: 350)</c:v>
                </c:pt>
                <c:pt idx="1">
                  <c:v>Southern Arc (Base: 550)</c:v>
                </c:pt>
                <c:pt idx="2">
                  <c:v>Under 35 (Base: 255)</c:v>
                </c:pt>
                <c:pt idx="3">
                  <c:v>Identify as disabled (Base: 285)</c:v>
                </c:pt>
                <c:pt idx="4">
                  <c:v>Children in household (Base: 365)</c:v>
                </c:pt>
                <c:pt idx="5">
                  <c:v>LGBTQ+ (Base: 204)</c:v>
                </c:pt>
                <c:pt idx="6">
                  <c:v>Female (Base: 824)</c:v>
                </c:pt>
                <c:pt idx="7">
                  <c:v>All respondents (Base: 1833)</c:v>
                </c:pt>
                <c:pt idx="8">
                  <c:v>Male (Base: 731)</c:v>
                </c:pt>
                <c:pt idx="9">
                  <c:v>55+ (Base: 810)</c:v>
                </c:pt>
                <c:pt idx="10">
                  <c:v>Welsh speaker (Base: 157)</c:v>
                </c:pt>
              </c:strCache>
            </c:strRef>
          </c:cat>
          <c:val>
            <c:numRef>
              <c:f>Housing_Demog!$C$16:$M$16</c:f>
              <c:numCache>
                <c:formatCode>0.0</c:formatCode>
                <c:ptCount val="11"/>
                <c:pt idx="0">
                  <c:v>30.571428571428573</c:v>
                </c:pt>
                <c:pt idx="1">
                  <c:v>39.272727272727273</c:v>
                </c:pt>
                <c:pt idx="2">
                  <c:v>44.313725490196077</c:v>
                </c:pt>
                <c:pt idx="3">
                  <c:v>37.894736842105267</c:v>
                </c:pt>
                <c:pt idx="4">
                  <c:v>39.452054794520549</c:v>
                </c:pt>
                <c:pt idx="5">
                  <c:v>40.686274509803923</c:v>
                </c:pt>
                <c:pt idx="6">
                  <c:v>40.04854368932039</c:v>
                </c:pt>
                <c:pt idx="7">
                  <c:v>40.971085651936718</c:v>
                </c:pt>
                <c:pt idx="8">
                  <c:v>41.450068399452803</c:v>
                </c:pt>
                <c:pt idx="9">
                  <c:v>39.135802469135797</c:v>
                </c:pt>
                <c:pt idx="10">
                  <c:v>48.407643312101911</c:v>
                </c:pt>
              </c:numCache>
            </c:numRef>
          </c:val>
          <c:extLst>
            <c:ext xmlns:c16="http://schemas.microsoft.com/office/drawing/2014/chart" uri="{C3380CC4-5D6E-409C-BE32-E72D297353CC}">
              <c16:uniqueId val="{00000001-B207-4178-A805-AF71D47B777A}"/>
            </c:ext>
          </c:extLst>
        </c:ser>
        <c:ser>
          <c:idx val="2"/>
          <c:order val="2"/>
          <c:tx>
            <c:strRef>
              <c:f>Housing_Demog!$B$17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Housing_Demog!$C$14:$M$14</c:f>
              <c:strCache>
                <c:ptCount val="11"/>
                <c:pt idx="0">
                  <c:v>Ethnically Diverse (Base: 350)</c:v>
                </c:pt>
                <c:pt idx="1">
                  <c:v>Southern Arc (Base: 550)</c:v>
                </c:pt>
                <c:pt idx="2">
                  <c:v>Under 35 (Base: 255)</c:v>
                </c:pt>
                <c:pt idx="3">
                  <c:v>Identify as disabled (Base: 285)</c:v>
                </c:pt>
                <c:pt idx="4">
                  <c:v>Children in household (Base: 365)</c:v>
                </c:pt>
                <c:pt idx="5">
                  <c:v>LGBTQ+ (Base: 204)</c:v>
                </c:pt>
                <c:pt idx="6">
                  <c:v>Female (Base: 824)</c:v>
                </c:pt>
                <c:pt idx="7">
                  <c:v>All respondents (Base: 1833)</c:v>
                </c:pt>
                <c:pt idx="8">
                  <c:v>Male (Base: 731)</c:v>
                </c:pt>
                <c:pt idx="9">
                  <c:v>55+ (Base: 810)</c:v>
                </c:pt>
                <c:pt idx="10">
                  <c:v>Welsh speaker (Base: 157)</c:v>
                </c:pt>
              </c:strCache>
            </c:strRef>
          </c:cat>
          <c:val>
            <c:numRef>
              <c:f>Housing_Demog!$C$17:$M$17</c:f>
              <c:numCache>
                <c:formatCode>0.0</c:formatCode>
                <c:ptCount val="11"/>
                <c:pt idx="0">
                  <c:v>16.571428571428569</c:v>
                </c:pt>
                <c:pt idx="1">
                  <c:v>16.727272727272727</c:v>
                </c:pt>
                <c:pt idx="2">
                  <c:v>11.372549019607844</c:v>
                </c:pt>
                <c:pt idx="3">
                  <c:v>16.842105263157894</c:v>
                </c:pt>
                <c:pt idx="4">
                  <c:v>12.602739726027398</c:v>
                </c:pt>
                <c:pt idx="5">
                  <c:v>12.745098039215685</c:v>
                </c:pt>
                <c:pt idx="6">
                  <c:v>12.135922330097088</c:v>
                </c:pt>
                <c:pt idx="7">
                  <c:v>13.2569558101473</c:v>
                </c:pt>
                <c:pt idx="8">
                  <c:v>12.448700410396716</c:v>
                </c:pt>
                <c:pt idx="9">
                  <c:v>12.592592592592592</c:v>
                </c:pt>
                <c:pt idx="10">
                  <c:v>10.828025477707007</c:v>
                </c:pt>
              </c:numCache>
            </c:numRef>
          </c:val>
          <c:extLst>
            <c:ext xmlns:c16="http://schemas.microsoft.com/office/drawing/2014/chart" uri="{C3380CC4-5D6E-409C-BE32-E72D297353CC}">
              <c16:uniqueId val="{00000002-B207-4178-A805-AF71D47B777A}"/>
            </c:ext>
          </c:extLst>
        </c:ser>
        <c:ser>
          <c:idx val="3"/>
          <c:order val="3"/>
          <c:tx>
            <c:strRef>
              <c:f>Housing_Demog!$B$18</c:f>
              <c:strCache>
                <c:ptCount val="1"/>
                <c:pt idx="0">
                  <c:v>Disagree</c:v>
                </c:pt>
              </c:strCache>
            </c:strRef>
          </c:tx>
          <c:spPr>
            <a:solidFill>
              <a:srgbClr val="FAC9A9"/>
            </a:solidFill>
            <a:ln>
              <a:solidFill>
                <a:sysClr val="windowText" lastClr="000000"/>
              </a:solidFill>
            </a:ln>
            <a:effectLst/>
          </c:spPr>
          <c:invertIfNegative val="0"/>
          <c:dLbls>
            <c:dLbl>
              <c:idx val="9"/>
              <c:delete val="1"/>
              <c:extLst>
                <c:ext xmlns:c15="http://schemas.microsoft.com/office/drawing/2012/chart" uri="{CE6537A1-D6FC-4f65-9D91-7224C49458BB}"/>
                <c:ext xmlns:c16="http://schemas.microsoft.com/office/drawing/2014/chart" uri="{C3380CC4-5D6E-409C-BE32-E72D297353CC}">
                  <c16:uniqueId val="{00000002-8C2B-4076-BC4B-ED9E72C0251C}"/>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Housing_Demog!$C$14:$M$14</c:f>
              <c:strCache>
                <c:ptCount val="11"/>
                <c:pt idx="0">
                  <c:v>Ethnically Diverse (Base: 350)</c:v>
                </c:pt>
                <c:pt idx="1">
                  <c:v>Southern Arc (Base: 550)</c:v>
                </c:pt>
                <c:pt idx="2">
                  <c:v>Under 35 (Base: 255)</c:v>
                </c:pt>
                <c:pt idx="3">
                  <c:v>Identify as disabled (Base: 285)</c:v>
                </c:pt>
                <c:pt idx="4">
                  <c:v>Children in household (Base: 365)</c:v>
                </c:pt>
                <c:pt idx="5">
                  <c:v>LGBTQ+ (Base: 204)</c:v>
                </c:pt>
                <c:pt idx="6">
                  <c:v>Female (Base: 824)</c:v>
                </c:pt>
                <c:pt idx="7">
                  <c:v>All respondents (Base: 1833)</c:v>
                </c:pt>
                <c:pt idx="8">
                  <c:v>Male (Base: 731)</c:v>
                </c:pt>
                <c:pt idx="9">
                  <c:v>55+ (Base: 810)</c:v>
                </c:pt>
                <c:pt idx="10">
                  <c:v>Welsh speaker (Base: 157)</c:v>
                </c:pt>
              </c:strCache>
            </c:strRef>
          </c:cat>
          <c:val>
            <c:numRef>
              <c:f>Housing_Demog!$C$18:$M$18</c:f>
              <c:numCache>
                <c:formatCode>0.0</c:formatCode>
                <c:ptCount val="11"/>
                <c:pt idx="0">
                  <c:v>14.571428571428571</c:v>
                </c:pt>
                <c:pt idx="1">
                  <c:v>11.454545454545455</c:v>
                </c:pt>
                <c:pt idx="2">
                  <c:v>10.980392156862745</c:v>
                </c:pt>
                <c:pt idx="3">
                  <c:v>9.4736842105263168</c:v>
                </c:pt>
                <c:pt idx="4">
                  <c:v>10.95890410958904</c:v>
                </c:pt>
                <c:pt idx="5">
                  <c:v>9.3137254901960791</c:v>
                </c:pt>
                <c:pt idx="6">
                  <c:v>8.9805825242718456</c:v>
                </c:pt>
                <c:pt idx="7">
                  <c:v>8.2378614293507919</c:v>
                </c:pt>
                <c:pt idx="8">
                  <c:v>7.2503419972640222</c:v>
                </c:pt>
                <c:pt idx="9">
                  <c:v>5.9259259259259265</c:v>
                </c:pt>
                <c:pt idx="10">
                  <c:v>8.2802547770700627</c:v>
                </c:pt>
              </c:numCache>
            </c:numRef>
          </c:val>
          <c:extLst>
            <c:ext xmlns:c16="http://schemas.microsoft.com/office/drawing/2014/chart" uri="{C3380CC4-5D6E-409C-BE32-E72D297353CC}">
              <c16:uniqueId val="{00000003-B207-4178-A805-AF71D47B777A}"/>
            </c:ext>
          </c:extLst>
        </c:ser>
        <c:ser>
          <c:idx val="4"/>
          <c:order val="4"/>
          <c:tx>
            <c:strRef>
              <c:f>Housing_Demog!$B$19</c:f>
              <c:strCache>
                <c:ptCount val="1"/>
                <c:pt idx="0">
                  <c:v>Strongly disagree</c:v>
                </c:pt>
              </c:strCache>
            </c:strRef>
          </c:tx>
          <c:spPr>
            <a:solidFill>
              <a:srgbClr val="ED6B2A"/>
            </a:solidFill>
            <a:ln>
              <a:solidFill>
                <a:sysClr val="windowText" lastClr="000000"/>
              </a:solidFill>
            </a:ln>
            <a:effectLst/>
          </c:spPr>
          <c:invertIfNegative val="0"/>
          <c:dLbls>
            <c:dLbl>
              <c:idx val="9"/>
              <c:delete val="1"/>
              <c:extLst>
                <c:ext xmlns:c15="http://schemas.microsoft.com/office/drawing/2012/chart" uri="{CE6537A1-D6FC-4f65-9D91-7224C49458BB}"/>
                <c:ext xmlns:c16="http://schemas.microsoft.com/office/drawing/2014/chart" uri="{C3380CC4-5D6E-409C-BE32-E72D297353CC}">
                  <c16:uniqueId val="{00000001-8C2B-4076-BC4B-ED9E72C0251C}"/>
                </c:ext>
              </c:extLst>
            </c:dLbl>
            <c:dLbl>
              <c:idx val="10"/>
              <c:delete val="1"/>
              <c:extLst>
                <c:ext xmlns:c15="http://schemas.microsoft.com/office/drawing/2012/chart" uri="{CE6537A1-D6FC-4f65-9D91-7224C49458BB}"/>
                <c:ext xmlns:c16="http://schemas.microsoft.com/office/drawing/2014/chart" uri="{C3380CC4-5D6E-409C-BE32-E72D297353CC}">
                  <c16:uniqueId val="{00000000-8C2B-4076-BC4B-ED9E72C0251C}"/>
                </c:ext>
              </c:extLst>
            </c:dLbl>
            <c:spPr>
              <a:noFill/>
              <a:ln>
                <a:noFill/>
              </a:ln>
              <a:effectLst/>
            </c:spPr>
            <c:txPr>
              <a:bodyPr wrap="square" lIns="38100" tIns="19050" rIns="38100" bIns="19050" anchor="ctr">
                <a:spAutoFit/>
              </a:bodyPr>
              <a:lstStyle/>
              <a:p>
                <a:pPr>
                  <a:defRPr sz="1200">
                    <a:solidFill>
                      <a:schemeClr val="bg1"/>
                    </a:solidFil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Housing_Demog!$C$14:$M$14</c:f>
              <c:strCache>
                <c:ptCount val="11"/>
                <c:pt idx="0">
                  <c:v>Ethnically Diverse (Base: 350)</c:v>
                </c:pt>
                <c:pt idx="1">
                  <c:v>Southern Arc (Base: 550)</c:v>
                </c:pt>
                <c:pt idx="2">
                  <c:v>Under 35 (Base: 255)</c:v>
                </c:pt>
                <c:pt idx="3">
                  <c:v>Identify as disabled (Base: 285)</c:v>
                </c:pt>
                <c:pt idx="4">
                  <c:v>Children in household (Base: 365)</c:v>
                </c:pt>
                <c:pt idx="5">
                  <c:v>LGBTQ+ (Base: 204)</c:v>
                </c:pt>
                <c:pt idx="6">
                  <c:v>Female (Base: 824)</c:v>
                </c:pt>
                <c:pt idx="7">
                  <c:v>All respondents (Base: 1833)</c:v>
                </c:pt>
                <c:pt idx="8">
                  <c:v>Male (Base: 731)</c:v>
                </c:pt>
                <c:pt idx="9">
                  <c:v>55+ (Base: 810)</c:v>
                </c:pt>
                <c:pt idx="10">
                  <c:v>Welsh speaker (Base: 157)</c:v>
                </c:pt>
              </c:strCache>
            </c:strRef>
          </c:cat>
          <c:val>
            <c:numRef>
              <c:f>Housing_Demog!$C$19:$M$19</c:f>
              <c:numCache>
                <c:formatCode>0.0</c:formatCode>
                <c:ptCount val="11"/>
                <c:pt idx="0">
                  <c:v>13.714285714285715</c:v>
                </c:pt>
                <c:pt idx="1">
                  <c:v>10.727272727272727</c:v>
                </c:pt>
                <c:pt idx="2">
                  <c:v>14.509803921568629</c:v>
                </c:pt>
                <c:pt idx="3">
                  <c:v>9.1228070175438596</c:v>
                </c:pt>
                <c:pt idx="4">
                  <c:v>10.136986301369863</c:v>
                </c:pt>
                <c:pt idx="5">
                  <c:v>9.3137254901960791</c:v>
                </c:pt>
                <c:pt idx="6">
                  <c:v>8.4951456310679614</c:v>
                </c:pt>
                <c:pt idx="7">
                  <c:v>7.8014184397163122</c:v>
                </c:pt>
                <c:pt idx="8">
                  <c:v>7.6607387140902876</c:v>
                </c:pt>
                <c:pt idx="9">
                  <c:v>4.5679012345679011</c:v>
                </c:pt>
                <c:pt idx="10">
                  <c:v>3.8216560509554141</c:v>
                </c:pt>
              </c:numCache>
            </c:numRef>
          </c:val>
          <c:extLst>
            <c:ext xmlns:c16="http://schemas.microsoft.com/office/drawing/2014/chart" uri="{C3380CC4-5D6E-409C-BE32-E72D297353CC}">
              <c16:uniqueId val="{00000004-B207-4178-A805-AF71D47B777A}"/>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Housing_Dep5th!$B$2</c:f>
          <c:strCache>
            <c:ptCount val="1"/>
            <c:pt idx="0">
              <c:v>To what extent do you agree that you have access to good quality housing?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3830467014800637"/>
          <c:y val="0.22822299651567943"/>
          <c:w val="0.57029369223817106"/>
          <c:h val="0.51799180590231098"/>
        </c:manualLayout>
      </c:layout>
      <c:barChart>
        <c:barDir val="bar"/>
        <c:grouping val="percentStacked"/>
        <c:varyColors val="0"/>
        <c:ser>
          <c:idx val="0"/>
          <c:order val="0"/>
          <c:tx>
            <c:strRef>
              <c:f>Housing_Dep5th!$B$5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Housing_Dep5th!$I$4:$N$4</c:f>
              <c:strCache>
                <c:ptCount val="6"/>
                <c:pt idx="0">
                  <c:v>All Respondents (Base: 1833)</c:v>
                </c:pt>
                <c:pt idx="1">
                  <c:v>Least Deprived (Base: 338)</c:v>
                </c:pt>
                <c:pt idx="2">
                  <c:v>Next Least Deprived (Base: 292)</c:v>
                </c:pt>
                <c:pt idx="3">
                  <c:v>Middle (Base: 260)</c:v>
                </c:pt>
                <c:pt idx="4">
                  <c:v>Next Most Deprived (Base: 251)</c:v>
                </c:pt>
                <c:pt idx="5">
                  <c:v>Most Deprived (Base: 203)</c:v>
                </c:pt>
              </c:strCache>
            </c:strRef>
          </c:cat>
          <c:val>
            <c:numRef>
              <c:f>Housing_Dep5th!$I$5:$N$5</c:f>
              <c:numCache>
                <c:formatCode>0.0</c:formatCode>
                <c:ptCount val="6"/>
                <c:pt idx="0">
                  <c:v>29.732678668848884</c:v>
                </c:pt>
                <c:pt idx="1">
                  <c:v>44.378698224852073</c:v>
                </c:pt>
                <c:pt idx="2">
                  <c:v>35.273972602739725</c:v>
                </c:pt>
                <c:pt idx="3">
                  <c:v>28.076923076923077</c:v>
                </c:pt>
                <c:pt idx="4">
                  <c:v>20.318725099601593</c:v>
                </c:pt>
                <c:pt idx="5">
                  <c:v>15.270935960591133</c:v>
                </c:pt>
              </c:numCache>
            </c:numRef>
          </c:val>
          <c:extLst>
            <c:ext xmlns:c16="http://schemas.microsoft.com/office/drawing/2014/chart" uri="{C3380CC4-5D6E-409C-BE32-E72D297353CC}">
              <c16:uniqueId val="{00000000-DA19-435A-9545-E18A0955444F}"/>
            </c:ext>
          </c:extLst>
        </c:ser>
        <c:ser>
          <c:idx val="1"/>
          <c:order val="1"/>
          <c:tx>
            <c:strRef>
              <c:f>Housing_Dep5th!$B$6</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Housing_Dep5th!$I$4:$N$4</c:f>
              <c:strCache>
                <c:ptCount val="6"/>
                <c:pt idx="0">
                  <c:v>All Respondents (Base: 1833)</c:v>
                </c:pt>
                <c:pt idx="1">
                  <c:v>Least Deprived (Base: 338)</c:v>
                </c:pt>
                <c:pt idx="2">
                  <c:v>Next Least Deprived (Base: 292)</c:v>
                </c:pt>
                <c:pt idx="3">
                  <c:v>Middle (Base: 260)</c:v>
                </c:pt>
                <c:pt idx="4">
                  <c:v>Next Most Deprived (Base: 251)</c:v>
                </c:pt>
                <c:pt idx="5">
                  <c:v>Most Deprived (Base: 203)</c:v>
                </c:pt>
              </c:strCache>
            </c:strRef>
          </c:cat>
          <c:val>
            <c:numRef>
              <c:f>Housing_Dep5th!$I$6:$N$6</c:f>
              <c:numCache>
                <c:formatCode>0.0</c:formatCode>
                <c:ptCount val="6"/>
                <c:pt idx="0">
                  <c:v>40.971085651936718</c:v>
                </c:pt>
                <c:pt idx="1">
                  <c:v>41.715976331360949</c:v>
                </c:pt>
                <c:pt idx="2">
                  <c:v>41.095890410958901</c:v>
                </c:pt>
                <c:pt idx="3">
                  <c:v>46.153846153846153</c:v>
                </c:pt>
                <c:pt idx="4">
                  <c:v>43.027888446215137</c:v>
                </c:pt>
                <c:pt idx="5">
                  <c:v>35.467980295566505</c:v>
                </c:pt>
              </c:numCache>
            </c:numRef>
          </c:val>
          <c:extLst>
            <c:ext xmlns:c16="http://schemas.microsoft.com/office/drawing/2014/chart" uri="{C3380CC4-5D6E-409C-BE32-E72D297353CC}">
              <c16:uniqueId val="{00000001-DA19-435A-9545-E18A0955444F}"/>
            </c:ext>
          </c:extLst>
        </c:ser>
        <c:ser>
          <c:idx val="2"/>
          <c:order val="2"/>
          <c:tx>
            <c:strRef>
              <c:f>Housing_Dep5th!$B$7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Housing_Dep5th!$I$4:$N$4</c:f>
              <c:strCache>
                <c:ptCount val="6"/>
                <c:pt idx="0">
                  <c:v>All Respondents (Base: 1833)</c:v>
                </c:pt>
                <c:pt idx="1">
                  <c:v>Least Deprived (Base: 338)</c:v>
                </c:pt>
                <c:pt idx="2">
                  <c:v>Next Least Deprived (Base: 292)</c:v>
                </c:pt>
                <c:pt idx="3">
                  <c:v>Middle (Base: 260)</c:v>
                </c:pt>
                <c:pt idx="4">
                  <c:v>Next Most Deprived (Base: 251)</c:v>
                </c:pt>
                <c:pt idx="5">
                  <c:v>Most Deprived (Base: 203)</c:v>
                </c:pt>
              </c:strCache>
            </c:strRef>
          </c:cat>
          <c:val>
            <c:numRef>
              <c:f>Housing_Dep5th!$I$7:$N$7</c:f>
              <c:numCache>
                <c:formatCode>0.0</c:formatCode>
                <c:ptCount val="6"/>
                <c:pt idx="0">
                  <c:v>13.2569558101473</c:v>
                </c:pt>
                <c:pt idx="1">
                  <c:v>7.3964497041420119</c:v>
                </c:pt>
                <c:pt idx="2">
                  <c:v>11.986301369863012</c:v>
                </c:pt>
                <c:pt idx="3">
                  <c:v>11.538461538461538</c:v>
                </c:pt>
                <c:pt idx="4">
                  <c:v>14.741035856573706</c:v>
                </c:pt>
                <c:pt idx="5">
                  <c:v>17.733990147783253</c:v>
                </c:pt>
              </c:numCache>
            </c:numRef>
          </c:val>
          <c:extLst>
            <c:ext xmlns:c16="http://schemas.microsoft.com/office/drawing/2014/chart" uri="{C3380CC4-5D6E-409C-BE32-E72D297353CC}">
              <c16:uniqueId val="{00000002-DA19-435A-9545-E18A0955444F}"/>
            </c:ext>
          </c:extLst>
        </c:ser>
        <c:ser>
          <c:idx val="3"/>
          <c:order val="3"/>
          <c:tx>
            <c:strRef>
              <c:f>Housing_Dep5th!$B$8</c:f>
              <c:strCache>
                <c:ptCount val="1"/>
                <c:pt idx="0">
                  <c:v>Disagree</c:v>
                </c:pt>
              </c:strCache>
            </c:strRef>
          </c:tx>
          <c:spPr>
            <a:solidFill>
              <a:srgbClr val="FAC9A9"/>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1E1F-4CCA-9000-9F2E480DA10A}"/>
                </c:ext>
              </c:extLst>
            </c:dLbl>
            <c:dLbl>
              <c:idx val="2"/>
              <c:delete val="1"/>
              <c:extLst>
                <c:ext xmlns:c15="http://schemas.microsoft.com/office/drawing/2012/chart" uri="{CE6537A1-D6FC-4f65-9D91-7224C49458BB}"/>
                <c:ext xmlns:c16="http://schemas.microsoft.com/office/drawing/2014/chart" uri="{C3380CC4-5D6E-409C-BE32-E72D297353CC}">
                  <c16:uniqueId val="{00000002-1E1F-4CCA-9000-9F2E480DA10A}"/>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Housing_Dep5th!$I$4:$N$4</c:f>
              <c:strCache>
                <c:ptCount val="6"/>
                <c:pt idx="0">
                  <c:v>All Respondents (Base: 1833)</c:v>
                </c:pt>
                <c:pt idx="1">
                  <c:v>Least Deprived (Base: 338)</c:v>
                </c:pt>
                <c:pt idx="2">
                  <c:v>Next Least Deprived (Base: 292)</c:v>
                </c:pt>
                <c:pt idx="3">
                  <c:v>Middle (Base: 260)</c:v>
                </c:pt>
                <c:pt idx="4">
                  <c:v>Next Most Deprived (Base: 251)</c:v>
                </c:pt>
                <c:pt idx="5">
                  <c:v>Most Deprived (Base: 203)</c:v>
                </c:pt>
              </c:strCache>
            </c:strRef>
          </c:cat>
          <c:val>
            <c:numRef>
              <c:f>Housing_Dep5th!$I$8:$N$8</c:f>
              <c:numCache>
                <c:formatCode>0.0</c:formatCode>
                <c:ptCount val="6"/>
                <c:pt idx="0">
                  <c:v>8.2378614293507919</c:v>
                </c:pt>
                <c:pt idx="1">
                  <c:v>3.5502958579881656</c:v>
                </c:pt>
                <c:pt idx="2">
                  <c:v>5.4794520547945202</c:v>
                </c:pt>
                <c:pt idx="3">
                  <c:v>6.5384615384615392</c:v>
                </c:pt>
                <c:pt idx="4">
                  <c:v>12.350597609561753</c:v>
                </c:pt>
                <c:pt idx="5">
                  <c:v>14.77832512315271</c:v>
                </c:pt>
              </c:numCache>
            </c:numRef>
          </c:val>
          <c:extLst>
            <c:ext xmlns:c16="http://schemas.microsoft.com/office/drawing/2014/chart" uri="{C3380CC4-5D6E-409C-BE32-E72D297353CC}">
              <c16:uniqueId val="{00000003-DA19-435A-9545-E18A0955444F}"/>
            </c:ext>
          </c:extLst>
        </c:ser>
        <c:ser>
          <c:idx val="4"/>
          <c:order val="4"/>
          <c:tx>
            <c:strRef>
              <c:f>Housing_Dep5th!$B$9</c:f>
              <c:strCache>
                <c:ptCount val="1"/>
                <c:pt idx="0">
                  <c:v>Strongly disagree</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1E1F-4CCA-9000-9F2E480DA10A}"/>
                </c:ext>
              </c:extLst>
            </c:dLbl>
            <c:dLbl>
              <c:idx val="2"/>
              <c:delete val="1"/>
              <c:extLst>
                <c:ext xmlns:c15="http://schemas.microsoft.com/office/drawing/2012/chart" uri="{CE6537A1-D6FC-4f65-9D91-7224C49458BB}"/>
                <c:ext xmlns:c16="http://schemas.microsoft.com/office/drawing/2014/chart" uri="{C3380CC4-5D6E-409C-BE32-E72D297353CC}">
                  <c16:uniqueId val="{00000003-1E1F-4CCA-9000-9F2E480DA10A}"/>
                </c:ext>
              </c:extLst>
            </c:dLbl>
            <c:spPr>
              <a:noFill/>
              <a:ln>
                <a:noFill/>
              </a:ln>
              <a:effectLst/>
            </c:spPr>
            <c:txPr>
              <a:bodyPr wrap="square" lIns="38100" tIns="19050" rIns="38100" bIns="19050" anchor="ctr">
                <a:spAutoFit/>
              </a:bodyPr>
              <a:lstStyle/>
              <a:p>
                <a:pPr>
                  <a:defRPr sz="1200">
                    <a:solidFill>
                      <a:schemeClr val="bg1"/>
                    </a:solidFil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Housing_Dep5th!$I$4:$N$4</c:f>
              <c:strCache>
                <c:ptCount val="6"/>
                <c:pt idx="0">
                  <c:v>All Respondents (Base: 1833)</c:v>
                </c:pt>
                <c:pt idx="1">
                  <c:v>Least Deprived (Base: 338)</c:v>
                </c:pt>
                <c:pt idx="2">
                  <c:v>Next Least Deprived (Base: 292)</c:v>
                </c:pt>
                <c:pt idx="3">
                  <c:v>Middle (Base: 260)</c:v>
                </c:pt>
                <c:pt idx="4">
                  <c:v>Next Most Deprived (Base: 251)</c:v>
                </c:pt>
                <c:pt idx="5">
                  <c:v>Most Deprived (Base: 203)</c:v>
                </c:pt>
              </c:strCache>
            </c:strRef>
          </c:cat>
          <c:val>
            <c:numRef>
              <c:f>Housing_Dep5th!$I$9:$N$9</c:f>
              <c:numCache>
                <c:formatCode>0.0</c:formatCode>
                <c:ptCount val="6"/>
                <c:pt idx="0">
                  <c:v>7.8014184397163122</c:v>
                </c:pt>
                <c:pt idx="1">
                  <c:v>2.9585798816568047</c:v>
                </c:pt>
                <c:pt idx="2">
                  <c:v>6.1643835616438354</c:v>
                </c:pt>
                <c:pt idx="3">
                  <c:v>7.6923076923076925</c:v>
                </c:pt>
                <c:pt idx="4">
                  <c:v>9.5617529880478092</c:v>
                </c:pt>
                <c:pt idx="5">
                  <c:v>16.748768472906402</c:v>
                </c:pt>
              </c:numCache>
            </c:numRef>
          </c:val>
          <c:extLst>
            <c:ext xmlns:c16="http://schemas.microsoft.com/office/drawing/2014/chart" uri="{C3380CC4-5D6E-409C-BE32-E72D297353CC}">
              <c16:uniqueId val="{00000004-DA19-435A-9545-E18A0955444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Housing_Demog!$B$33</c:f>
          <c:strCache>
            <c:ptCount val="1"/>
            <c:pt idx="0">
              <c:v>Over the last 12 months, has your housing situation:</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218075166928086"/>
          <c:y val="0.12413019079685744"/>
          <c:w val="0.55115964204895396"/>
          <c:h val="0.70212430516892455"/>
        </c:manualLayout>
      </c:layout>
      <c:barChart>
        <c:barDir val="bar"/>
        <c:grouping val="percentStacked"/>
        <c:varyColors val="0"/>
        <c:ser>
          <c:idx val="0"/>
          <c:order val="0"/>
          <c:tx>
            <c:strRef>
              <c:f>Housing_Demog!$B$43</c:f>
              <c:strCache>
                <c:ptCount val="1"/>
                <c:pt idx="0">
                  <c:v>Improved</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2A4E-4DBC-906C-466493A4551F}"/>
                </c:ext>
              </c:extLst>
            </c:dLbl>
            <c:dLbl>
              <c:idx val="1"/>
              <c:delete val="1"/>
              <c:extLst>
                <c:ext xmlns:c15="http://schemas.microsoft.com/office/drawing/2012/chart" uri="{CE6537A1-D6FC-4f65-9D91-7224C49458BB}"/>
                <c:ext xmlns:c16="http://schemas.microsoft.com/office/drawing/2014/chart" uri="{C3380CC4-5D6E-409C-BE32-E72D297353CC}">
                  <c16:uniqueId val="{00000001-2A4E-4DBC-906C-466493A4551F}"/>
                </c:ext>
              </c:extLst>
            </c:dLbl>
            <c:dLbl>
              <c:idx val="2"/>
              <c:delete val="1"/>
              <c:extLst>
                <c:ext xmlns:c15="http://schemas.microsoft.com/office/drawing/2012/chart" uri="{CE6537A1-D6FC-4f65-9D91-7224C49458BB}"/>
                <c:ext xmlns:c16="http://schemas.microsoft.com/office/drawing/2014/chart" uri="{C3380CC4-5D6E-409C-BE32-E72D297353CC}">
                  <c16:uniqueId val="{00000002-2A4E-4DBC-906C-466493A4551F}"/>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Housing_Demog!$C$42:$M$42</c:f>
              <c:strCache>
                <c:ptCount val="11"/>
                <c:pt idx="0">
                  <c:v>55+ (Base: 917)</c:v>
                </c:pt>
                <c:pt idx="1">
                  <c:v>Male (Base: 798)</c:v>
                </c:pt>
                <c:pt idx="2">
                  <c:v>Welsh speaker (Base: 178)</c:v>
                </c:pt>
                <c:pt idx="3">
                  <c:v>All respondents (Base: 2048)</c:v>
                </c:pt>
                <c:pt idx="4">
                  <c:v>Children in household (Base: 396)</c:v>
                </c:pt>
                <c:pt idx="5">
                  <c:v>Southern Arc (Base: 605)</c:v>
                </c:pt>
                <c:pt idx="6">
                  <c:v>Female (Base: 917)</c:v>
                </c:pt>
                <c:pt idx="7">
                  <c:v>Identify as disabled (Base: 295)</c:v>
                </c:pt>
                <c:pt idx="8">
                  <c:v>Ethnically Diverse (Base: 347)</c:v>
                </c:pt>
                <c:pt idx="9">
                  <c:v>LGBTQ+ (Base: 217)</c:v>
                </c:pt>
                <c:pt idx="10">
                  <c:v>Under 35 (Base: 253)</c:v>
                </c:pt>
              </c:strCache>
            </c:strRef>
          </c:cat>
          <c:val>
            <c:numRef>
              <c:f>Housing_Demog!$C$43:$M$43</c:f>
              <c:numCache>
                <c:formatCode>0.0</c:formatCode>
                <c:ptCount val="11"/>
                <c:pt idx="0">
                  <c:v>2.9443838604143946</c:v>
                </c:pt>
                <c:pt idx="1">
                  <c:v>5.0125313283208017</c:v>
                </c:pt>
                <c:pt idx="2">
                  <c:v>5.6179775280898872</c:v>
                </c:pt>
                <c:pt idx="3">
                  <c:v>6.396484375</c:v>
                </c:pt>
                <c:pt idx="4">
                  <c:v>6.5656565656565666</c:v>
                </c:pt>
                <c:pt idx="5">
                  <c:v>6.6115702479338845</c:v>
                </c:pt>
                <c:pt idx="6">
                  <c:v>7.1973827699018544</c:v>
                </c:pt>
                <c:pt idx="7">
                  <c:v>9.4915254237288131</c:v>
                </c:pt>
                <c:pt idx="8">
                  <c:v>9.7982708933717575</c:v>
                </c:pt>
                <c:pt idx="9">
                  <c:v>11.981566820276496</c:v>
                </c:pt>
                <c:pt idx="10">
                  <c:v>16.600790513833992</c:v>
                </c:pt>
              </c:numCache>
            </c:numRef>
          </c:val>
          <c:extLst>
            <c:ext xmlns:c16="http://schemas.microsoft.com/office/drawing/2014/chart" uri="{C3380CC4-5D6E-409C-BE32-E72D297353CC}">
              <c16:uniqueId val="{00000000-997D-4E61-885E-786682BA2D09}"/>
            </c:ext>
          </c:extLst>
        </c:ser>
        <c:ser>
          <c:idx val="1"/>
          <c:order val="1"/>
          <c:tx>
            <c:strRef>
              <c:f>Housing_Demog!$B$44</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Housing_Demog!$C$42:$M$42</c:f>
              <c:strCache>
                <c:ptCount val="11"/>
                <c:pt idx="0">
                  <c:v>55+ (Base: 917)</c:v>
                </c:pt>
                <c:pt idx="1">
                  <c:v>Male (Base: 798)</c:v>
                </c:pt>
                <c:pt idx="2">
                  <c:v>Welsh speaker (Base: 178)</c:v>
                </c:pt>
                <c:pt idx="3">
                  <c:v>All respondents (Base: 2048)</c:v>
                </c:pt>
                <c:pt idx="4">
                  <c:v>Children in household (Base: 396)</c:v>
                </c:pt>
                <c:pt idx="5">
                  <c:v>Southern Arc (Base: 605)</c:v>
                </c:pt>
                <c:pt idx="6">
                  <c:v>Female (Base: 917)</c:v>
                </c:pt>
                <c:pt idx="7">
                  <c:v>Identify as disabled (Base: 295)</c:v>
                </c:pt>
                <c:pt idx="8">
                  <c:v>Ethnically Diverse (Base: 347)</c:v>
                </c:pt>
                <c:pt idx="9">
                  <c:v>LGBTQ+ (Base: 217)</c:v>
                </c:pt>
                <c:pt idx="10">
                  <c:v>Under 35 (Base: 253)</c:v>
                </c:pt>
              </c:strCache>
            </c:strRef>
          </c:cat>
          <c:val>
            <c:numRef>
              <c:f>Housing_Demog!$C$44:$M$44</c:f>
              <c:numCache>
                <c:formatCode>0.0</c:formatCode>
                <c:ptCount val="11"/>
                <c:pt idx="0">
                  <c:v>91.603053435114504</c:v>
                </c:pt>
                <c:pt idx="1">
                  <c:v>87.468671679197996</c:v>
                </c:pt>
                <c:pt idx="2">
                  <c:v>87.640449438202253</c:v>
                </c:pt>
                <c:pt idx="3">
                  <c:v>84.716796875</c:v>
                </c:pt>
                <c:pt idx="4">
                  <c:v>83.333333333333343</c:v>
                </c:pt>
                <c:pt idx="5">
                  <c:v>81.32231404958678</c:v>
                </c:pt>
                <c:pt idx="6">
                  <c:v>83.097055616139585</c:v>
                </c:pt>
                <c:pt idx="7">
                  <c:v>79.66101694915254</c:v>
                </c:pt>
                <c:pt idx="8">
                  <c:v>70.893371757925067</c:v>
                </c:pt>
                <c:pt idx="9">
                  <c:v>76.497695852534562</c:v>
                </c:pt>
                <c:pt idx="10">
                  <c:v>65.217391304347828</c:v>
                </c:pt>
              </c:numCache>
            </c:numRef>
          </c:val>
          <c:extLst>
            <c:ext xmlns:c16="http://schemas.microsoft.com/office/drawing/2014/chart" uri="{C3380CC4-5D6E-409C-BE32-E72D297353CC}">
              <c16:uniqueId val="{00000001-997D-4E61-885E-786682BA2D09}"/>
            </c:ext>
          </c:extLst>
        </c:ser>
        <c:ser>
          <c:idx val="2"/>
          <c:order val="2"/>
          <c:tx>
            <c:strRef>
              <c:f>Housing_Demog!$B$45</c:f>
              <c:strCache>
                <c:ptCount val="1"/>
                <c:pt idx="0">
                  <c:v>Declined</c:v>
                </c:pt>
              </c:strCache>
            </c:strRef>
          </c:tx>
          <c:spPr>
            <a:solidFill>
              <a:srgbClr val="ED6B2A"/>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3-2A4E-4DBC-906C-466493A4551F}"/>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Housing_Demog!$C$42:$M$42</c:f>
              <c:strCache>
                <c:ptCount val="11"/>
                <c:pt idx="0">
                  <c:v>55+ (Base: 917)</c:v>
                </c:pt>
                <c:pt idx="1">
                  <c:v>Male (Base: 798)</c:v>
                </c:pt>
                <c:pt idx="2">
                  <c:v>Welsh speaker (Base: 178)</c:v>
                </c:pt>
                <c:pt idx="3">
                  <c:v>All respondents (Base: 2048)</c:v>
                </c:pt>
                <c:pt idx="4">
                  <c:v>Children in household (Base: 396)</c:v>
                </c:pt>
                <c:pt idx="5">
                  <c:v>Southern Arc (Base: 605)</c:v>
                </c:pt>
                <c:pt idx="6">
                  <c:v>Female (Base: 917)</c:v>
                </c:pt>
                <c:pt idx="7">
                  <c:v>Identify as disabled (Base: 295)</c:v>
                </c:pt>
                <c:pt idx="8">
                  <c:v>Ethnically Diverse (Base: 347)</c:v>
                </c:pt>
                <c:pt idx="9">
                  <c:v>LGBTQ+ (Base: 217)</c:v>
                </c:pt>
                <c:pt idx="10">
                  <c:v>Under 35 (Base: 253)</c:v>
                </c:pt>
              </c:strCache>
            </c:strRef>
          </c:cat>
          <c:val>
            <c:numRef>
              <c:f>Housing_Demog!$C$45:$M$45</c:f>
              <c:numCache>
                <c:formatCode>0.0</c:formatCode>
                <c:ptCount val="11"/>
                <c:pt idx="0">
                  <c:v>5.4525627044711014</c:v>
                </c:pt>
                <c:pt idx="1">
                  <c:v>7.518796992481203</c:v>
                </c:pt>
                <c:pt idx="2">
                  <c:v>6.7415730337078648</c:v>
                </c:pt>
                <c:pt idx="3">
                  <c:v>8.88671875</c:v>
                </c:pt>
                <c:pt idx="4">
                  <c:v>10.1010101010101</c:v>
                </c:pt>
                <c:pt idx="5">
                  <c:v>12.066115702479339</c:v>
                </c:pt>
                <c:pt idx="6">
                  <c:v>9.7055616139585599</c:v>
                </c:pt>
                <c:pt idx="7">
                  <c:v>10.847457627118644</c:v>
                </c:pt>
                <c:pt idx="8">
                  <c:v>19.308357348703169</c:v>
                </c:pt>
                <c:pt idx="9">
                  <c:v>11.52073732718894</c:v>
                </c:pt>
                <c:pt idx="10">
                  <c:v>18.181818181818183</c:v>
                </c:pt>
              </c:numCache>
            </c:numRef>
          </c:val>
          <c:extLst>
            <c:ext xmlns:c16="http://schemas.microsoft.com/office/drawing/2014/chart" uri="{C3380CC4-5D6E-409C-BE32-E72D297353CC}">
              <c16:uniqueId val="{00000002-997D-4E61-885E-786682BA2D09}"/>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Housing_Dep5th!$B$25</c:f>
          <c:strCache>
            <c:ptCount val="1"/>
            <c:pt idx="0">
              <c:v>Over the last 12 months, has your housing situation: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Housing_Dep5th!$B$28</c:f>
              <c:strCache>
                <c:ptCount val="1"/>
                <c:pt idx="0">
                  <c:v>Improved</c:v>
                </c:pt>
              </c:strCache>
            </c:strRef>
          </c:tx>
          <c:spPr>
            <a:solidFill>
              <a:srgbClr val="007881"/>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D679-4915-9C7B-42BA86C0ADD9}"/>
                </c:ext>
              </c:extLst>
            </c:dLbl>
            <c:dLbl>
              <c:idx val="2"/>
              <c:delete val="1"/>
              <c:extLst>
                <c:ext xmlns:c15="http://schemas.microsoft.com/office/drawing/2012/chart" uri="{CE6537A1-D6FC-4f65-9D91-7224C49458BB}"/>
                <c:ext xmlns:c16="http://schemas.microsoft.com/office/drawing/2014/chart" uri="{C3380CC4-5D6E-409C-BE32-E72D297353CC}">
                  <c16:uniqueId val="{00000002-D679-4915-9C7B-42BA86C0ADD9}"/>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Housing_Dep5th!$I$27:$N$27</c:f>
              <c:strCache>
                <c:ptCount val="6"/>
                <c:pt idx="0">
                  <c:v>All Respondents (Base: 2048)</c:v>
                </c:pt>
                <c:pt idx="1">
                  <c:v>Least Deprived (Base: 373)</c:v>
                </c:pt>
                <c:pt idx="2">
                  <c:v>Next Least Deprived (Base: 328)</c:v>
                </c:pt>
                <c:pt idx="3">
                  <c:v>Middle (Base: 289)</c:v>
                </c:pt>
                <c:pt idx="4">
                  <c:v>Next Most Deprived (Base: 286)</c:v>
                </c:pt>
                <c:pt idx="5">
                  <c:v>Most Deprived (Base: 220)</c:v>
                </c:pt>
              </c:strCache>
            </c:strRef>
          </c:cat>
          <c:val>
            <c:numRef>
              <c:f>Housing_Dep5th!$I$28:$N$28</c:f>
              <c:numCache>
                <c:formatCode>0.0</c:formatCode>
                <c:ptCount val="6"/>
                <c:pt idx="0">
                  <c:v>6.396484375</c:v>
                </c:pt>
                <c:pt idx="1">
                  <c:v>4.8257372654155493</c:v>
                </c:pt>
                <c:pt idx="2">
                  <c:v>5.4878048780487809</c:v>
                </c:pt>
                <c:pt idx="3">
                  <c:v>8.3044982698961931</c:v>
                </c:pt>
                <c:pt idx="4">
                  <c:v>8.7412587412587417</c:v>
                </c:pt>
                <c:pt idx="5">
                  <c:v>5.9090909090909092</c:v>
                </c:pt>
              </c:numCache>
            </c:numRef>
          </c:val>
          <c:extLst>
            <c:ext xmlns:c16="http://schemas.microsoft.com/office/drawing/2014/chart" uri="{C3380CC4-5D6E-409C-BE32-E72D297353CC}">
              <c16:uniqueId val="{00000000-7FAA-4F85-91D0-04E65A8581E6}"/>
            </c:ext>
          </c:extLst>
        </c:ser>
        <c:ser>
          <c:idx val="1"/>
          <c:order val="1"/>
          <c:tx>
            <c:strRef>
              <c:f>Housing_Dep5th!$B$29</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Housing_Dep5th!$I$27:$N$27</c:f>
              <c:strCache>
                <c:ptCount val="6"/>
                <c:pt idx="0">
                  <c:v>All Respondents (Base: 2048)</c:v>
                </c:pt>
                <c:pt idx="1">
                  <c:v>Least Deprived (Base: 373)</c:v>
                </c:pt>
                <c:pt idx="2">
                  <c:v>Next Least Deprived (Base: 328)</c:v>
                </c:pt>
                <c:pt idx="3">
                  <c:v>Middle (Base: 289)</c:v>
                </c:pt>
                <c:pt idx="4">
                  <c:v>Next Most Deprived (Base: 286)</c:v>
                </c:pt>
                <c:pt idx="5">
                  <c:v>Most Deprived (Base: 220)</c:v>
                </c:pt>
              </c:strCache>
            </c:strRef>
          </c:cat>
          <c:val>
            <c:numRef>
              <c:f>Housing_Dep5th!$I$29:$N$29</c:f>
              <c:numCache>
                <c:formatCode>0.0</c:formatCode>
                <c:ptCount val="6"/>
                <c:pt idx="0">
                  <c:v>84.716796875</c:v>
                </c:pt>
                <c:pt idx="1">
                  <c:v>92.225201072386056</c:v>
                </c:pt>
                <c:pt idx="2">
                  <c:v>88.41463414634147</c:v>
                </c:pt>
                <c:pt idx="3">
                  <c:v>84.429065743944633</c:v>
                </c:pt>
                <c:pt idx="4">
                  <c:v>78.32167832167832</c:v>
                </c:pt>
                <c:pt idx="5">
                  <c:v>75.454545454545453</c:v>
                </c:pt>
              </c:numCache>
            </c:numRef>
          </c:val>
          <c:extLst>
            <c:ext xmlns:c16="http://schemas.microsoft.com/office/drawing/2014/chart" uri="{C3380CC4-5D6E-409C-BE32-E72D297353CC}">
              <c16:uniqueId val="{00000001-7FAA-4F85-91D0-04E65A8581E6}"/>
            </c:ext>
          </c:extLst>
        </c:ser>
        <c:ser>
          <c:idx val="2"/>
          <c:order val="2"/>
          <c:tx>
            <c:strRef>
              <c:f>Housing_Dep5th!$B$30</c:f>
              <c:strCache>
                <c:ptCount val="1"/>
                <c:pt idx="0">
                  <c:v>Declined</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D679-4915-9C7B-42BA86C0ADD9}"/>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Housing_Dep5th!$I$27:$N$27</c:f>
              <c:strCache>
                <c:ptCount val="6"/>
                <c:pt idx="0">
                  <c:v>All Respondents (Base: 2048)</c:v>
                </c:pt>
                <c:pt idx="1">
                  <c:v>Least Deprived (Base: 373)</c:v>
                </c:pt>
                <c:pt idx="2">
                  <c:v>Next Least Deprived (Base: 328)</c:v>
                </c:pt>
                <c:pt idx="3">
                  <c:v>Middle (Base: 289)</c:v>
                </c:pt>
                <c:pt idx="4">
                  <c:v>Next Most Deprived (Base: 286)</c:v>
                </c:pt>
                <c:pt idx="5">
                  <c:v>Most Deprived (Base: 220)</c:v>
                </c:pt>
              </c:strCache>
            </c:strRef>
          </c:cat>
          <c:val>
            <c:numRef>
              <c:f>Housing_Dep5th!$I$30:$N$30</c:f>
              <c:numCache>
                <c:formatCode>0.0</c:formatCode>
                <c:ptCount val="6"/>
                <c:pt idx="0">
                  <c:v>8.88671875</c:v>
                </c:pt>
                <c:pt idx="1">
                  <c:v>2.9490616621983912</c:v>
                </c:pt>
                <c:pt idx="2">
                  <c:v>6.0975609756097562</c:v>
                </c:pt>
                <c:pt idx="3">
                  <c:v>7.2664359861591699</c:v>
                </c:pt>
                <c:pt idx="4">
                  <c:v>12.937062937062937</c:v>
                </c:pt>
                <c:pt idx="5">
                  <c:v>18.636363636363637</c:v>
                </c:pt>
              </c:numCache>
            </c:numRef>
          </c:val>
          <c:extLst>
            <c:ext xmlns:c16="http://schemas.microsoft.com/office/drawing/2014/chart" uri="{C3380CC4-5D6E-409C-BE32-E72D297353CC}">
              <c16:uniqueId val="{00000002-7FAA-4F85-91D0-04E65A8581E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Jobs_Econ!$B$3</c:f>
          <c:strCache>
            <c:ptCount val="1"/>
            <c:pt idx="0">
              <c:v>To what extent do you agree or disagree with this statement: Cardiff has a thriving and prosperous economy? (Base: 1899)</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Jobs_Econ!$B$5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Jobs_Econ!$D$4</c:f>
              <c:strCache>
                <c:ptCount val="1"/>
                <c:pt idx="0">
                  <c:v>%</c:v>
                </c:pt>
              </c:strCache>
            </c:strRef>
          </c:cat>
          <c:val>
            <c:numRef>
              <c:f>Jobs_Econ!$D$5</c:f>
              <c:numCache>
                <c:formatCode>0.0</c:formatCode>
                <c:ptCount val="1"/>
                <c:pt idx="0">
                  <c:v>5.0026329647182726</c:v>
                </c:pt>
              </c:numCache>
            </c:numRef>
          </c:val>
          <c:extLst>
            <c:ext xmlns:c16="http://schemas.microsoft.com/office/drawing/2014/chart" uri="{C3380CC4-5D6E-409C-BE32-E72D297353CC}">
              <c16:uniqueId val="{00000000-06EF-4009-9FBC-9447BE08E81E}"/>
            </c:ext>
          </c:extLst>
        </c:ser>
        <c:ser>
          <c:idx val="1"/>
          <c:order val="1"/>
          <c:tx>
            <c:strRef>
              <c:f>Jobs_Econ!$B$6</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Jobs_Econ!$D$4</c:f>
              <c:strCache>
                <c:ptCount val="1"/>
                <c:pt idx="0">
                  <c:v>%</c:v>
                </c:pt>
              </c:strCache>
            </c:strRef>
          </c:cat>
          <c:val>
            <c:numRef>
              <c:f>Jobs_Econ!$D$6</c:f>
              <c:numCache>
                <c:formatCode>0.0</c:formatCode>
                <c:ptCount val="1"/>
                <c:pt idx="0">
                  <c:v>30.279094260136912</c:v>
                </c:pt>
              </c:numCache>
            </c:numRef>
          </c:val>
          <c:extLst>
            <c:ext xmlns:c16="http://schemas.microsoft.com/office/drawing/2014/chart" uri="{C3380CC4-5D6E-409C-BE32-E72D297353CC}">
              <c16:uniqueId val="{00000001-06EF-4009-9FBC-9447BE08E81E}"/>
            </c:ext>
          </c:extLst>
        </c:ser>
        <c:ser>
          <c:idx val="2"/>
          <c:order val="2"/>
          <c:tx>
            <c:strRef>
              <c:f>Jobs_Econ!$B$7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Jobs_Econ!$D$4</c:f>
              <c:strCache>
                <c:ptCount val="1"/>
                <c:pt idx="0">
                  <c:v>%</c:v>
                </c:pt>
              </c:strCache>
            </c:strRef>
          </c:cat>
          <c:val>
            <c:numRef>
              <c:f>Jobs_Econ!$D$7</c:f>
              <c:numCache>
                <c:formatCode>0.0</c:formatCode>
                <c:ptCount val="1"/>
                <c:pt idx="0">
                  <c:v>27.38283307003686</c:v>
                </c:pt>
              </c:numCache>
            </c:numRef>
          </c:val>
          <c:extLst>
            <c:ext xmlns:c16="http://schemas.microsoft.com/office/drawing/2014/chart" uri="{C3380CC4-5D6E-409C-BE32-E72D297353CC}">
              <c16:uniqueId val="{00000002-06EF-4009-9FBC-9447BE08E81E}"/>
            </c:ext>
          </c:extLst>
        </c:ser>
        <c:ser>
          <c:idx val="3"/>
          <c:order val="3"/>
          <c:tx>
            <c:strRef>
              <c:f>Jobs_Econ!$B$8</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Jobs_Econ!$D$4</c:f>
              <c:strCache>
                <c:ptCount val="1"/>
                <c:pt idx="0">
                  <c:v>%</c:v>
                </c:pt>
              </c:strCache>
            </c:strRef>
          </c:cat>
          <c:val>
            <c:numRef>
              <c:f>Jobs_Econ!$D$8</c:f>
              <c:numCache>
                <c:formatCode>0.0</c:formatCode>
                <c:ptCount val="1"/>
                <c:pt idx="0">
                  <c:v>27.698788836229593</c:v>
                </c:pt>
              </c:numCache>
            </c:numRef>
          </c:val>
          <c:extLst>
            <c:ext xmlns:c16="http://schemas.microsoft.com/office/drawing/2014/chart" uri="{C3380CC4-5D6E-409C-BE32-E72D297353CC}">
              <c16:uniqueId val="{00000003-06EF-4009-9FBC-9447BE08E81E}"/>
            </c:ext>
          </c:extLst>
        </c:ser>
        <c:ser>
          <c:idx val="4"/>
          <c:order val="4"/>
          <c:tx>
            <c:strRef>
              <c:f>Jobs_Econ!$B$9</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Jobs_Econ!$D$4</c:f>
              <c:strCache>
                <c:ptCount val="1"/>
                <c:pt idx="0">
                  <c:v>%</c:v>
                </c:pt>
              </c:strCache>
            </c:strRef>
          </c:cat>
          <c:val>
            <c:numRef>
              <c:f>Jobs_Econ!$D$9</c:f>
              <c:numCache>
                <c:formatCode>0.0</c:formatCode>
                <c:ptCount val="1"/>
                <c:pt idx="0">
                  <c:v>9.6366508688783572</c:v>
                </c:pt>
              </c:numCache>
            </c:numRef>
          </c:val>
          <c:extLst>
            <c:ext xmlns:c16="http://schemas.microsoft.com/office/drawing/2014/chart" uri="{C3380CC4-5D6E-409C-BE32-E72D297353CC}">
              <c16:uniqueId val="{00000004-06EF-4009-9FBC-9447BE08E81E}"/>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US" sz="1200" b="1">
                <a:solidFill>
                  <a:sysClr val="windowText" lastClr="000000"/>
                </a:solidFill>
              </a:rPr>
              <a:t>To what extent do you agree that Cardiff has a thriving and prosperous economy?</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Jobs_Econ_Trends!$B$8:$B$12</c:f>
              <c:numCache>
                <c:formatCode>General</c:formatCode>
                <c:ptCount val="5"/>
                <c:pt idx="0">
                  <c:v>2020</c:v>
                </c:pt>
                <c:pt idx="1">
                  <c:v>2021</c:v>
                </c:pt>
                <c:pt idx="2">
                  <c:v>2022</c:v>
                </c:pt>
                <c:pt idx="3">
                  <c:v>2023</c:v>
                </c:pt>
                <c:pt idx="4">
                  <c:v>2024</c:v>
                </c:pt>
              </c:numCache>
            </c:numRef>
          </c:cat>
          <c:val>
            <c:numRef>
              <c:f>Jobs_Econ_Trends!$C$8:$C$12</c:f>
              <c:numCache>
                <c:formatCode>General</c:formatCode>
                <c:ptCount val="5"/>
                <c:pt idx="0">
                  <c:v>50.8</c:v>
                </c:pt>
                <c:pt idx="1">
                  <c:v>43.1</c:v>
                </c:pt>
                <c:pt idx="2">
                  <c:v>35.9</c:v>
                </c:pt>
                <c:pt idx="3">
                  <c:v>35.700000000000003</c:v>
                </c:pt>
                <c:pt idx="4" formatCode="0.0">
                  <c:v>35.281727224855182</c:v>
                </c:pt>
              </c:numCache>
            </c:numRef>
          </c:val>
          <c:smooth val="0"/>
          <c:extLst>
            <c:ext xmlns:c16="http://schemas.microsoft.com/office/drawing/2014/chart" uri="{C3380CC4-5D6E-409C-BE32-E72D297353CC}">
              <c16:uniqueId val="{00000000-36C4-4B6D-94FA-D54E39326956}"/>
            </c:ext>
          </c:extLst>
        </c:ser>
        <c:dLbls>
          <c:showLegendKey val="0"/>
          <c:showVal val="0"/>
          <c:showCatName val="0"/>
          <c:showSerName val="0"/>
          <c:showPercent val="0"/>
          <c:showBubbleSize val="0"/>
        </c:dLbls>
        <c:marker val="1"/>
        <c:smooth val="0"/>
        <c:axId val="851234912"/>
        <c:axId val="851233272"/>
      </c:lineChart>
      <c:catAx>
        <c:axId val="8512349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851233272"/>
        <c:crosses val="autoZero"/>
        <c:auto val="1"/>
        <c:lblAlgn val="ctr"/>
        <c:lblOffset val="100"/>
        <c:noMultiLvlLbl val="0"/>
      </c:catAx>
      <c:valAx>
        <c:axId val="851233272"/>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5123491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GB"/>
              <a:t>Over the last 12 months, my employment situation has...</a:t>
            </a:r>
          </a:p>
        </c:rich>
      </c:tx>
      <c:overlay val="0"/>
      <c:spPr>
        <a:noFill/>
        <a:ln>
          <a:noFill/>
        </a:ln>
        <a:effectLst/>
      </c:spPr>
    </c:title>
    <c:autoTitleDeleted val="0"/>
    <c:plotArea>
      <c:layout/>
      <c:barChart>
        <c:barDir val="bar"/>
        <c:grouping val="percentStacked"/>
        <c:varyColors val="0"/>
        <c:ser>
          <c:idx val="6"/>
          <c:order val="0"/>
          <c:tx>
            <c:strRef>
              <c:f>Jobs_Econ_Trends!$B$21</c:f>
              <c:strCache>
                <c:ptCount val="1"/>
                <c:pt idx="0">
                  <c:v>Improved</c:v>
                </c:pt>
              </c:strCache>
            </c:strRef>
          </c:tx>
          <c:spPr>
            <a:solidFill>
              <a:srgbClr val="007881"/>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Jobs_Econ_Trends!$E$20:$H$20</c:f>
              <c:strCache>
                <c:ptCount val="4"/>
                <c:pt idx="0">
                  <c:v>2021 (Base: 2,048)</c:v>
                </c:pt>
                <c:pt idx="1">
                  <c:v>2022 (Base: 2,871)</c:v>
                </c:pt>
                <c:pt idx="2">
                  <c:v>2023 (Base: 1,859)</c:v>
                </c:pt>
                <c:pt idx="3">
                  <c:v>2024 (Base: 1,462)</c:v>
                </c:pt>
              </c:strCache>
            </c:strRef>
          </c:cat>
          <c:val>
            <c:numRef>
              <c:f>Jobs_Econ_Trends!$E$21:$H$21</c:f>
              <c:numCache>
                <c:formatCode>0.0</c:formatCode>
                <c:ptCount val="4"/>
                <c:pt idx="0">
                  <c:v>10.7</c:v>
                </c:pt>
                <c:pt idx="1">
                  <c:v>10.414489724834553</c:v>
                </c:pt>
                <c:pt idx="2">
                  <c:v>11.08122646584185</c:v>
                </c:pt>
                <c:pt idx="3">
                  <c:v>11.285909712722299</c:v>
                </c:pt>
              </c:numCache>
            </c:numRef>
          </c:val>
          <c:extLst>
            <c:ext xmlns:c16="http://schemas.microsoft.com/office/drawing/2014/chart" uri="{C3380CC4-5D6E-409C-BE32-E72D297353CC}">
              <c16:uniqueId val="{00000000-3F90-4C1D-B74B-C953D7140C13}"/>
            </c:ext>
          </c:extLst>
        </c:ser>
        <c:ser>
          <c:idx val="5"/>
          <c:order val="1"/>
          <c:tx>
            <c:strRef>
              <c:f>Jobs_Econ_Trends!$B$22</c:f>
              <c:strCache>
                <c:ptCount val="1"/>
                <c:pt idx="0">
                  <c:v>Remained the same</c:v>
                </c:pt>
              </c:strCache>
            </c:strRef>
          </c:tx>
          <c:spPr>
            <a:solidFill>
              <a:srgbClr val="CFCECF"/>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Jobs_Econ_Trends!$E$20:$H$20</c:f>
              <c:strCache>
                <c:ptCount val="4"/>
                <c:pt idx="0">
                  <c:v>2021 (Base: 2,048)</c:v>
                </c:pt>
                <c:pt idx="1">
                  <c:v>2022 (Base: 2,871)</c:v>
                </c:pt>
                <c:pt idx="2">
                  <c:v>2023 (Base: 1,859)</c:v>
                </c:pt>
                <c:pt idx="3">
                  <c:v>2024 (Base: 1,462)</c:v>
                </c:pt>
              </c:strCache>
            </c:strRef>
          </c:cat>
          <c:val>
            <c:numRef>
              <c:f>Jobs_Econ_Trends!$E$22:$H$22</c:f>
              <c:numCache>
                <c:formatCode>0.0</c:formatCode>
                <c:ptCount val="4"/>
                <c:pt idx="0">
                  <c:v>76.599999999999994</c:v>
                </c:pt>
                <c:pt idx="1">
                  <c:v>78.613723441309645</c:v>
                </c:pt>
                <c:pt idx="2">
                  <c:v>76.116191500806892</c:v>
                </c:pt>
                <c:pt idx="3">
                  <c:v>72.161422708618332</c:v>
                </c:pt>
              </c:numCache>
            </c:numRef>
          </c:val>
          <c:extLst>
            <c:ext xmlns:c16="http://schemas.microsoft.com/office/drawing/2014/chart" uri="{C3380CC4-5D6E-409C-BE32-E72D297353CC}">
              <c16:uniqueId val="{00000001-3F90-4C1D-B74B-C953D7140C13}"/>
            </c:ext>
          </c:extLst>
        </c:ser>
        <c:ser>
          <c:idx val="0"/>
          <c:order val="2"/>
          <c:tx>
            <c:strRef>
              <c:f>Jobs_Econ_Trends!$B$23</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Jobs_Econ_Trends!$E$20:$H$20</c:f>
              <c:strCache>
                <c:ptCount val="4"/>
                <c:pt idx="0">
                  <c:v>2021 (Base: 2,048)</c:v>
                </c:pt>
                <c:pt idx="1">
                  <c:v>2022 (Base: 2,871)</c:v>
                </c:pt>
                <c:pt idx="2">
                  <c:v>2023 (Base: 1,859)</c:v>
                </c:pt>
                <c:pt idx="3">
                  <c:v>2024 (Base: 1,462)</c:v>
                </c:pt>
              </c:strCache>
            </c:strRef>
          </c:cat>
          <c:val>
            <c:numRef>
              <c:f>Jobs_Econ_Trends!$E$23:$H$23</c:f>
              <c:numCache>
                <c:formatCode>0.0</c:formatCode>
                <c:ptCount val="4"/>
                <c:pt idx="0">
                  <c:v>12.6</c:v>
                </c:pt>
                <c:pt idx="1">
                  <c:v>10.9717868338558</c:v>
                </c:pt>
                <c:pt idx="2">
                  <c:v>12.802582033351264</c:v>
                </c:pt>
                <c:pt idx="3">
                  <c:v>16.552667578659371</c:v>
                </c:pt>
              </c:numCache>
            </c:numRef>
          </c:val>
          <c:extLst>
            <c:ext xmlns:c16="http://schemas.microsoft.com/office/drawing/2014/chart" uri="{C3380CC4-5D6E-409C-BE32-E72D297353CC}">
              <c16:uniqueId val="{00000002-3F90-4C1D-B74B-C953D7140C13}"/>
            </c:ext>
          </c:extLst>
        </c:ser>
        <c:dLbls>
          <c:showLegendKey val="0"/>
          <c:showVal val="0"/>
          <c:showCatName val="0"/>
          <c:showSerName val="0"/>
          <c:showPercent val="0"/>
          <c:showBubbleSize val="0"/>
        </c:dLbls>
        <c:gapWidth val="50"/>
        <c:overlap val="100"/>
        <c:axId val="626186376"/>
        <c:axId val="626187688"/>
      </c:barChart>
      <c:catAx>
        <c:axId val="6261863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626187688"/>
        <c:crosses val="autoZero"/>
        <c:auto val="1"/>
        <c:lblAlgn val="ctr"/>
        <c:lblOffset val="100"/>
        <c:noMultiLvlLbl val="0"/>
      </c:catAx>
      <c:valAx>
        <c:axId val="62618768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6186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Jobs_Econ_Demog!$B$32</c:f>
          <c:strCache>
            <c:ptCount val="1"/>
            <c:pt idx="0">
              <c:v>Over the last 12 months would you say your employment situation has: </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Jobs_Econ_Demog!$B$43</c:f>
              <c:strCache>
                <c:ptCount val="1"/>
                <c:pt idx="0">
                  <c:v>Improved</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6678-459F-8BE2-66919266A42D}"/>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Jobs_Econ_Demog!$C$42:$M$42</c:f>
              <c:strCache>
                <c:ptCount val="11"/>
                <c:pt idx="0">
                  <c:v>55+ (Base: 476)</c:v>
                </c:pt>
                <c:pt idx="1">
                  <c:v>Male (Base: 551)</c:v>
                </c:pt>
                <c:pt idx="2">
                  <c:v>All respondents (Base: 1462)</c:v>
                </c:pt>
                <c:pt idx="3">
                  <c:v>Children in household (Base: 365)</c:v>
                </c:pt>
                <c:pt idx="4">
                  <c:v>Southern Arc (Base: 460)</c:v>
                </c:pt>
                <c:pt idx="5">
                  <c:v>Female (Base: 683)</c:v>
                </c:pt>
                <c:pt idx="6">
                  <c:v>Identify as disabled (Base: 186)</c:v>
                </c:pt>
                <c:pt idx="7">
                  <c:v>Welsh speaker (Base: 139)</c:v>
                </c:pt>
                <c:pt idx="8">
                  <c:v>Ethnically Diverse (Base: 296)</c:v>
                </c:pt>
                <c:pt idx="9">
                  <c:v>LGBTQ+ (Base: 178)</c:v>
                </c:pt>
                <c:pt idx="10">
                  <c:v>Under 35 (Base: 240)</c:v>
                </c:pt>
              </c:strCache>
            </c:strRef>
          </c:cat>
          <c:val>
            <c:numRef>
              <c:f>Jobs_Econ_Demog!$C$43:$M$43</c:f>
              <c:numCache>
                <c:formatCode>0.0</c:formatCode>
                <c:ptCount val="11"/>
                <c:pt idx="0">
                  <c:v>5.0420168067226889</c:v>
                </c:pt>
                <c:pt idx="1">
                  <c:v>9.2558983666061696</c:v>
                </c:pt>
                <c:pt idx="2">
                  <c:v>11.285909712722299</c:v>
                </c:pt>
                <c:pt idx="3">
                  <c:v>11.506849315068493</c:v>
                </c:pt>
                <c:pt idx="4">
                  <c:v>11.739130434782609</c:v>
                </c:pt>
                <c:pt idx="5">
                  <c:v>12.005856515373353</c:v>
                </c:pt>
                <c:pt idx="6">
                  <c:v>12.365591397849462</c:v>
                </c:pt>
                <c:pt idx="7">
                  <c:v>12.949640287769784</c:v>
                </c:pt>
                <c:pt idx="8">
                  <c:v>17.22972972972973</c:v>
                </c:pt>
                <c:pt idx="9">
                  <c:v>19.101123595505616</c:v>
                </c:pt>
                <c:pt idx="10">
                  <c:v>21.25</c:v>
                </c:pt>
              </c:numCache>
            </c:numRef>
          </c:val>
          <c:extLst>
            <c:ext xmlns:c16="http://schemas.microsoft.com/office/drawing/2014/chart" uri="{C3380CC4-5D6E-409C-BE32-E72D297353CC}">
              <c16:uniqueId val="{00000000-2C99-4FA2-90C0-D5D4B42332C0}"/>
            </c:ext>
          </c:extLst>
        </c:ser>
        <c:ser>
          <c:idx val="1"/>
          <c:order val="1"/>
          <c:tx>
            <c:strRef>
              <c:f>Jobs_Econ_Demog!$B$44</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Jobs_Econ_Demog!$C$42:$M$42</c:f>
              <c:strCache>
                <c:ptCount val="11"/>
                <c:pt idx="0">
                  <c:v>55+ (Base: 476)</c:v>
                </c:pt>
                <c:pt idx="1">
                  <c:v>Male (Base: 551)</c:v>
                </c:pt>
                <c:pt idx="2">
                  <c:v>All respondents (Base: 1462)</c:v>
                </c:pt>
                <c:pt idx="3">
                  <c:v>Children in household (Base: 365)</c:v>
                </c:pt>
                <c:pt idx="4">
                  <c:v>Southern Arc (Base: 460)</c:v>
                </c:pt>
                <c:pt idx="5">
                  <c:v>Female (Base: 683)</c:v>
                </c:pt>
                <c:pt idx="6">
                  <c:v>Identify as disabled (Base: 186)</c:v>
                </c:pt>
                <c:pt idx="7">
                  <c:v>Welsh speaker (Base: 139)</c:v>
                </c:pt>
                <c:pt idx="8">
                  <c:v>Ethnically Diverse (Base: 296)</c:v>
                </c:pt>
                <c:pt idx="9">
                  <c:v>LGBTQ+ (Base: 178)</c:v>
                </c:pt>
                <c:pt idx="10">
                  <c:v>Under 35 (Base: 240)</c:v>
                </c:pt>
              </c:strCache>
            </c:strRef>
          </c:cat>
          <c:val>
            <c:numRef>
              <c:f>Jobs_Econ_Demog!$C$44:$M$44</c:f>
              <c:numCache>
                <c:formatCode>0.0</c:formatCode>
                <c:ptCount val="11"/>
                <c:pt idx="0">
                  <c:v>78.361344537815128</c:v>
                </c:pt>
                <c:pt idx="1">
                  <c:v>74.591651542649728</c:v>
                </c:pt>
                <c:pt idx="2">
                  <c:v>72.161422708618332</c:v>
                </c:pt>
                <c:pt idx="3">
                  <c:v>73.698630136986296</c:v>
                </c:pt>
                <c:pt idx="4">
                  <c:v>68.695652173913047</c:v>
                </c:pt>
                <c:pt idx="5">
                  <c:v>70.571010248901899</c:v>
                </c:pt>
                <c:pt idx="6">
                  <c:v>66.129032258064512</c:v>
                </c:pt>
                <c:pt idx="7">
                  <c:v>71.942446043165461</c:v>
                </c:pt>
                <c:pt idx="8">
                  <c:v>58.108108108108105</c:v>
                </c:pt>
                <c:pt idx="9">
                  <c:v>64.044943820224717</c:v>
                </c:pt>
                <c:pt idx="10">
                  <c:v>58.333333333333336</c:v>
                </c:pt>
              </c:numCache>
            </c:numRef>
          </c:val>
          <c:extLst>
            <c:ext xmlns:c16="http://schemas.microsoft.com/office/drawing/2014/chart" uri="{C3380CC4-5D6E-409C-BE32-E72D297353CC}">
              <c16:uniqueId val="{00000001-2C99-4FA2-90C0-D5D4B42332C0}"/>
            </c:ext>
          </c:extLst>
        </c:ser>
        <c:ser>
          <c:idx val="2"/>
          <c:order val="2"/>
          <c:tx>
            <c:strRef>
              <c:f>Jobs_Econ_Demog!$B$45</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Jobs_Econ_Demog!$C$42:$M$42</c:f>
              <c:strCache>
                <c:ptCount val="11"/>
                <c:pt idx="0">
                  <c:v>55+ (Base: 476)</c:v>
                </c:pt>
                <c:pt idx="1">
                  <c:v>Male (Base: 551)</c:v>
                </c:pt>
                <c:pt idx="2">
                  <c:v>All respondents (Base: 1462)</c:v>
                </c:pt>
                <c:pt idx="3">
                  <c:v>Children in household (Base: 365)</c:v>
                </c:pt>
                <c:pt idx="4">
                  <c:v>Southern Arc (Base: 460)</c:v>
                </c:pt>
                <c:pt idx="5">
                  <c:v>Female (Base: 683)</c:v>
                </c:pt>
                <c:pt idx="6">
                  <c:v>Identify as disabled (Base: 186)</c:v>
                </c:pt>
                <c:pt idx="7">
                  <c:v>Welsh speaker (Base: 139)</c:v>
                </c:pt>
                <c:pt idx="8">
                  <c:v>Ethnically Diverse (Base: 296)</c:v>
                </c:pt>
                <c:pt idx="9">
                  <c:v>LGBTQ+ (Base: 178)</c:v>
                </c:pt>
                <c:pt idx="10">
                  <c:v>Under 35 (Base: 240)</c:v>
                </c:pt>
              </c:strCache>
            </c:strRef>
          </c:cat>
          <c:val>
            <c:numRef>
              <c:f>Jobs_Econ_Demog!$C$45:$M$45</c:f>
              <c:numCache>
                <c:formatCode>0.0</c:formatCode>
                <c:ptCount val="11"/>
                <c:pt idx="0">
                  <c:v>16.596638655462183</c:v>
                </c:pt>
                <c:pt idx="1">
                  <c:v>16.152450090744104</c:v>
                </c:pt>
                <c:pt idx="2">
                  <c:v>16.552667578659371</c:v>
                </c:pt>
                <c:pt idx="3">
                  <c:v>14.794520547945206</c:v>
                </c:pt>
                <c:pt idx="4">
                  <c:v>19.565217391304348</c:v>
                </c:pt>
                <c:pt idx="5">
                  <c:v>17.423133235724745</c:v>
                </c:pt>
                <c:pt idx="6">
                  <c:v>21.50537634408602</c:v>
                </c:pt>
                <c:pt idx="7">
                  <c:v>15.107913669064748</c:v>
                </c:pt>
                <c:pt idx="8">
                  <c:v>24.662162162162161</c:v>
                </c:pt>
                <c:pt idx="9">
                  <c:v>16.853932584269664</c:v>
                </c:pt>
                <c:pt idx="10">
                  <c:v>20.416666666666668</c:v>
                </c:pt>
              </c:numCache>
            </c:numRef>
          </c:val>
          <c:extLst>
            <c:ext xmlns:c16="http://schemas.microsoft.com/office/drawing/2014/chart" uri="{C3380CC4-5D6E-409C-BE32-E72D297353CC}">
              <c16:uniqueId val="{00000002-2C99-4FA2-90C0-D5D4B42332C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Jobs_Econ!$B$39</c:f>
          <c:strCache>
            <c:ptCount val="1"/>
            <c:pt idx="0">
              <c:v>How confident are you about your future job/career prospects in Cardiff? (Base: 1196)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Jobs_Econ!$B$41</c:f>
              <c:strCache>
                <c:ptCount val="1"/>
                <c:pt idx="0">
                  <c:v>Very confident</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Jobs_Econ!$D$40</c:f>
              <c:strCache>
                <c:ptCount val="1"/>
                <c:pt idx="0">
                  <c:v>%</c:v>
                </c:pt>
              </c:strCache>
            </c:strRef>
          </c:cat>
          <c:val>
            <c:numRef>
              <c:f>Jobs_Econ!$D$41</c:f>
              <c:numCache>
                <c:formatCode>0.0</c:formatCode>
                <c:ptCount val="1"/>
                <c:pt idx="0">
                  <c:v>13.628762541806019</c:v>
                </c:pt>
              </c:numCache>
            </c:numRef>
          </c:val>
          <c:extLst>
            <c:ext xmlns:c16="http://schemas.microsoft.com/office/drawing/2014/chart" uri="{C3380CC4-5D6E-409C-BE32-E72D297353CC}">
              <c16:uniqueId val="{00000000-A5C7-47A9-9C4C-E8A88B9C2ECA}"/>
            </c:ext>
          </c:extLst>
        </c:ser>
        <c:ser>
          <c:idx val="1"/>
          <c:order val="1"/>
          <c:tx>
            <c:strRef>
              <c:f>Jobs_Econ!$B$42</c:f>
              <c:strCache>
                <c:ptCount val="1"/>
                <c:pt idx="0">
                  <c:v>Somewhat confident</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Jobs_Econ!$D$40</c:f>
              <c:strCache>
                <c:ptCount val="1"/>
                <c:pt idx="0">
                  <c:v>%</c:v>
                </c:pt>
              </c:strCache>
            </c:strRef>
          </c:cat>
          <c:val>
            <c:numRef>
              <c:f>Jobs_Econ!$D$42</c:f>
              <c:numCache>
                <c:formatCode>0.0</c:formatCode>
                <c:ptCount val="1"/>
                <c:pt idx="0">
                  <c:v>34.949832775919731</c:v>
                </c:pt>
              </c:numCache>
            </c:numRef>
          </c:val>
          <c:extLst>
            <c:ext xmlns:c16="http://schemas.microsoft.com/office/drawing/2014/chart" uri="{C3380CC4-5D6E-409C-BE32-E72D297353CC}">
              <c16:uniqueId val="{00000001-A5C7-47A9-9C4C-E8A88B9C2ECA}"/>
            </c:ext>
          </c:extLst>
        </c:ser>
        <c:ser>
          <c:idx val="2"/>
          <c:order val="2"/>
          <c:tx>
            <c:strRef>
              <c:f>Jobs_Econ!$B$43</c:f>
              <c:strCache>
                <c:ptCount val="1"/>
                <c:pt idx="0">
                  <c:v>A little unconfident</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Jobs_Econ!$D$40</c:f>
              <c:strCache>
                <c:ptCount val="1"/>
                <c:pt idx="0">
                  <c:v>%</c:v>
                </c:pt>
              </c:strCache>
            </c:strRef>
          </c:cat>
          <c:val>
            <c:numRef>
              <c:f>Jobs_Econ!$D$43</c:f>
              <c:numCache>
                <c:formatCode>0.0</c:formatCode>
                <c:ptCount val="1"/>
                <c:pt idx="0">
                  <c:v>30.100334448160538</c:v>
                </c:pt>
              </c:numCache>
            </c:numRef>
          </c:val>
          <c:extLst>
            <c:ext xmlns:c16="http://schemas.microsoft.com/office/drawing/2014/chart" uri="{C3380CC4-5D6E-409C-BE32-E72D297353CC}">
              <c16:uniqueId val="{00000002-A5C7-47A9-9C4C-E8A88B9C2ECA}"/>
            </c:ext>
          </c:extLst>
        </c:ser>
        <c:ser>
          <c:idx val="3"/>
          <c:order val="3"/>
          <c:tx>
            <c:strRef>
              <c:f>Jobs_Econ!$B$44</c:f>
              <c:strCache>
                <c:ptCount val="1"/>
                <c:pt idx="0">
                  <c:v>Very unconfident</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Jobs_Econ!$D$40</c:f>
              <c:strCache>
                <c:ptCount val="1"/>
                <c:pt idx="0">
                  <c:v>%</c:v>
                </c:pt>
              </c:strCache>
            </c:strRef>
          </c:cat>
          <c:val>
            <c:numRef>
              <c:f>Jobs_Econ!$D$44</c:f>
              <c:numCache>
                <c:formatCode>0.0</c:formatCode>
                <c:ptCount val="1"/>
                <c:pt idx="0">
                  <c:v>21.321070234113712</c:v>
                </c:pt>
              </c:numCache>
            </c:numRef>
          </c:val>
          <c:extLst>
            <c:ext xmlns:c16="http://schemas.microsoft.com/office/drawing/2014/chart" uri="{C3380CC4-5D6E-409C-BE32-E72D297353CC}">
              <c16:uniqueId val="{00000003-A5C7-47A9-9C4C-E8A88B9C2ECA}"/>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strRef>
          <c:f>Jobs_Econ_Trends!$B$36</c:f>
          <c:strCache>
            <c:ptCount val="1"/>
            <c:pt idx="0">
              <c:v>How confident are you about your future job/career prospects in Cardiff?</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lineChart>
        <c:grouping val="standard"/>
        <c:varyColors val="0"/>
        <c:ser>
          <c:idx val="0"/>
          <c:order val="0"/>
          <c:tx>
            <c:strRef>
              <c:f>Jobs_Econ_Trends!$B$44</c:f>
              <c:strCache>
                <c:ptCount val="1"/>
                <c:pt idx="0">
                  <c:v>Confident</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dLbls>
            <c:spPr>
              <a:solidFill>
                <a:schemeClr val="bg1"/>
              </a:solid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Jobs_Econ_Trends!$C$38:$H$38</c:f>
              <c:numCache>
                <c:formatCode>General</c:formatCode>
                <c:ptCount val="6"/>
                <c:pt idx="0">
                  <c:v>2019</c:v>
                </c:pt>
                <c:pt idx="1">
                  <c:v>2020</c:v>
                </c:pt>
                <c:pt idx="2">
                  <c:v>2021</c:v>
                </c:pt>
                <c:pt idx="3">
                  <c:v>2022</c:v>
                </c:pt>
                <c:pt idx="4">
                  <c:v>2023</c:v>
                </c:pt>
                <c:pt idx="5">
                  <c:v>2024</c:v>
                </c:pt>
              </c:numCache>
            </c:numRef>
          </c:cat>
          <c:val>
            <c:numRef>
              <c:f>Jobs_Econ_Trends!$C$44:$H$44</c:f>
              <c:numCache>
                <c:formatCode>0.0</c:formatCode>
                <c:ptCount val="6"/>
                <c:pt idx="0">
                  <c:v>69.400000000000006</c:v>
                </c:pt>
                <c:pt idx="1">
                  <c:v>52.099999999999994</c:v>
                </c:pt>
                <c:pt idx="2">
                  <c:v>60.116448326055313</c:v>
                </c:pt>
                <c:pt idx="3">
                  <c:v>60.158730158730158</c:v>
                </c:pt>
                <c:pt idx="4">
                  <c:v>58.839779005524861</c:v>
                </c:pt>
                <c:pt idx="5" formatCode="General">
                  <c:v>48.6</c:v>
                </c:pt>
              </c:numCache>
            </c:numRef>
          </c:val>
          <c:smooth val="0"/>
          <c:extLst>
            <c:ext xmlns:c16="http://schemas.microsoft.com/office/drawing/2014/chart" uri="{C3380CC4-5D6E-409C-BE32-E72D297353CC}">
              <c16:uniqueId val="{00000000-7962-452B-9E57-65E86C1C12E4}"/>
            </c:ext>
          </c:extLst>
        </c:ser>
        <c:dLbls>
          <c:showLegendKey val="0"/>
          <c:showVal val="0"/>
          <c:showCatName val="0"/>
          <c:showSerName val="0"/>
          <c:showPercent val="0"/>
          <c:showBubbleSize val="0"/>
        </c:dLbls>
        <c:marker val="1"/>
        <c:smooth val="0"/>
        <c:axId val="851234912"/>
        <c:axId val="851233272"/>
      </c:lineChart>
      <c:catAx>
        <c:axId val="8512349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851233272"/>
        <c:crosses val="autoZero"/>
        <c:auto val="1"/>
        <c:lblAlgn val="ctr"/>
        <c:lblOffset val="100"/>
        <c:noMultiLvlLbl val="0"/>
      </c:catAx>
      <c:valAx>
        <c:axId val="851233272"/>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85123491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Jobs_Econ_Demog!$B$60</c:f>
          <c:strCache>
            <c:ptCount val="1"/>
            <c:pt idx="0">
              <c:v>How confident are you about your future job/career prospects in Cardiff?</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218075166928086"/>
          <c:y val="0.167876975651431"/>
          <c:w val="0.55115964204895396"/>
          <c:h val="0.64544292599905151"/>
        </c:manualLayout>
      </c:layout>
      <c:barChart>
        <c:barDir val="bar"/>
        <c:grouping val="percentStacked"/>
        <c:varyColors val="0"/>
        <c:ser>
          <c:idx val="0"/>
          <c:order val="0"/>
          <c:tx>
            <c:strRef>
              <c:f>Jobs_Econ_Demog!$B$73</c:f>
              <c:strCache>
                <c:ptCount val="1"/>
                <c:pt idx="0">
                  <c:v>Very confident</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Jobs_Econ_Demog!$C$72:$M$72</c:f>
              <c:strCache>
                <c:ptCount val="11"/>
                <c:pt idx="0">
                  <c:v>Identify as disabled (Base: 152)</c:v>
                </c:pt>
                <c:pt idx="1">
                  <c:v>Southern Arc (Base: 403)</c:v>
                </c:pt>
                <c:pt idx="2">
                  <c:v>Ethnically Diverse (Base: 263)</c:v>
                </c:pt>
                <c:pt idx="3">
                  <c:v>55+ (Base: 307)</c:v>
                </c:pt>
                <c:pt idx="4">
                  <c:v>Male (Base: 448)</c:v>
                </c:pt>
                <c:pt idx="5">
                  <c:v>All respondents (Base: 1196)</c:v>
                </c:pt>
                <c:pt idx="6">
                  <c:v>Under 35 (Base: 227)</c:v>
                </c:pt>
                <c:pt idx="7">
                  <c:v>Welsh speaker (Base: 116)</c:v>
                </c:pt>
                <c:pt idx="8">
                  <c:v>LGBTQ+ (Base: 162)</c:v>
                </c:pt>
                <c:pt idx="9">
                  <c:v>Children in household (Base: 331)</c:v>
                </c:pt>
                <c:pt idx="10">
                  <c:v>Female (Base: 552)</c:v>
                </c:pt>
              </c:strCache>
            </c:strRef>
          </c:cat>
          <c:val>
            <c:numRef>
              <c:f>Jobs_Econ_Demog!$C$73:$M$73</c:f>
              <c:numCache>
                <c:formatCode>0.0</c:formatCode>
                <c:ptCount val="11"/>
                <c:pt idx="0">
                  <c:v>8.5526315789473681</c:v>
                </c:pt>
                <c:pt idx="1">
                  <c:v>9.9255583126550881</c:v>
                </c:pt>
                <c:pt idx="2">
                  <c:v>14.82889733840304</c:v>
                </c:pt>
                <c:pt idx="3">
                  <c:v>13.355048859934854</c:v>
                </c:pt>
                <c:pt idx="4">
                  <c:v>10.714285714285714</c:v>
                </c:pt>
                <c:pt idx="5">
                  <c:v>13.628762541806019</c:v>
                </c:pt>
                <c:pt idx="6">
                  <c:v>11.894273127753303</c:v>
                </c:pt>
                <c:pt idx="7">
                  <c:v>15.517241379310345</c:v>
                </c:pt>
                <c:pt idx="8">
                  <c:v>14.814814814814813</c:v>
                </c:pt>
                <c:pt idx="9">
                  <c:v>14.501510574018129</c:v>
                </c:pt>
                <c:pt idx="10">
                  <c:v>16.304347826086957</c:v>
                </c:pt>
              </c:numCache>
            </c:numRef>
          </c:val>
          <c:extLst>
            <c:ext xmlns:c16="http://schemas.microsoft.com/office/drawing/2014/chart" uri="{C3380CC4-5D6E-409C-BE32-E72D297353CC}">
              <c16:uniqueId val="{00000000-0E5F-47FC-8927-82B1CFEF7167}"/>
            </c:ext>
          </c:extLst>
        </c:ser>
        <c:ser>
          <c:idx val="1"/>
          <c:order val="1"/>
          <c:tx>
            <c:strRef>
              <c:f>Jobs_Econ_Demog!$B$74</c:f>
              <c:strCache>
                <c:ptCount val="1"/>
                <c:pt idx="0">
                  <c:v>Somewhat confident</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Jobs_Econ_Demog!$C$72:$M$72</c:f>
              <c:strCache>
                <c:ptCount val="11"/>
                <c:pt idx="0">
                  <c:v>Identify as disabled (Base: 152)</c:v>
                </c:pt>
                <c:pt idx="1">
                  <c:v>Southern Arc (Base: 403)</c:v>
                </c:pt>
                <c:pt idx="2">
                  <c:v>Ethnically Diverse (Base: 263)</c:v>
                </c:pt>
                <c:pt idx="3">
                  <c:v>55+ (Base: 307)</c:v>
                </c:pt>
                <c:pt idx="4">
                  <c:v>Male (Base: 448)</c:v>
                </c:pt>
                <c:pt idx="5">
                  <c:v>All respondents (Base: 1196)</c:v>
                </c:pt>
                <c:pt idx="6">
                  <c:v>Under 35 (Base: 227)</c:v>
                </c:pt>
                <c:pt idx="7">
                  <c:v>Welsh speaker (Base: 116)</c:v>
                </c:pt>
                <c:pt idx="8">
                  <c:v>LGBTQ+ (Base: 162)</c:v>
                </c:pt>
                <c:pt idx="9">
                  <c:v>Children in household (Base: 331)</c:v>
                </c:pt>
                <c:pt idx="10">
                  <c:v>Female (Base: 552)</c:v>
                </c:pt>
              </c:strCache>
            </c:strRef>
          </c:cat>
          <c:val>
            <c:numRef>
              <c:f>Jobs_Econ_Demog!$C$74:$M$74</c:f>
              <c:numCache>
                <c:formatCode>0.0</c:formatCode>
                <c:ptCount val="11"/>
                <c:pt idx="0">
                  <c:v>30.263157894736842</c:v>
                </c:pt>
                <c:pt idx="1">
                  <c:v>31.265508684863523</c:v>
                </c:pt>
                <c:pt idx="2">
                  <c:v>30.418250950570343</c:v>
                </c:pt>
                <c:pt idx="3">
                  <c:v>32.247557003257327</c:v>
                </c:pt>
                <c:pt idx="4">
                  <c:v>37.276785714285715</c:v>
                </c:pt>
                <c:pt idx="5">
                  <c:v>34.949832775919731</c:v>
                </c:pt>
                <c:pt idx="6">
                  <c:v>37.885462555066077</c:v>
                </c:pt>
                <c:pt idx="7">
                  <c:v>36.206896551724135</c:v>
                </c:pt>
                <c:pt idx="8">
                  <c:v>37.037037037037038</c:v>
                </c:pt>
                <c:pt idx="9">
                  <c:v>37.462235649546827</c:v>
                </c:pt>
                <c:pt idx="10">
                  <c:v>35.869565217391305</c:v>
                </c:pt>
              </c:numCache>
            </c:numRef>
          </c:val>
          <c:extLst>
            <c:ext xmlns:c16="http://schemas.microsoft.com/office/drawing/2014/chart" uri="{C3380CC4-5D6E-409C-BE32-E72D297353CC}">
              <c16:uniqueId val="{00000001-0E5F-47FC-8927-82B1CFEF7167}"/>
            </c:ext>
          </c:extLst>
        </c:ser>
        <c:ser>
          <c:idx val="2"/>
          <c:order val="2"/>
          <c:tx>
            <c:strRef>
              <c:f>Jobs_Econ_Demog!$B$75</c:f>
              <c:strCache>
                <c:ptCount val="1"/>
                <c:pt idx="0">
                  <c:v>A little unconfident</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Jobs_Econ_Demog!$C$72:$M$72</c:f>
              <c:strCache>
                <c:ptCount val="11"/>
                <c:pt idx="0">
                  <c:v>Identify as disabled (Base: 152)</c:v>
                </c:pt>
                <c:pt idx="1">
                  <c:v>Southern Arc (Base: 403)</c:v>
                </c:pt>
                <c:pt idx="2">
                  <c:v>Ethnically Diverse (Base: 263)</c:v>
                </c:pt>
                <c:pt idx="3">
                  <c:v>55+ (Base: 307)</c:v>
                </c:pt>
                <c:pt idx="4">
                  <c:v>Male (Base: 448)</c:v>
                </c:pt>
                <c:pt idx="5">
                  <c:v>All respondents (Base: 1196)</c:v>
                </c:pt>
                <c:pt idx="6">
                  <c:v>Under 35 (Base: 227)</c:v>
                </c:pt>
                <c:pt idx="7">
                  <c:v>Welsh speaker (Base: 116)</c:v>
                </c:pt>
                <c:pt idx="8">
                  <c:v>LGBTQ+ (Base: 162)</c:v>
                </c:pt>
                <c:pt idx="9">
                  <c:v>Children in household (Base: 331)</c:v>
                </c:pt>
                <c:pt idx="10">
                  <c:v>Female (Base: 552)</c:v>
                </c:pt>
              </c:strCache>
            </c:strRef>
          </c:cat>
          <c:val>
            <c:numRef>
              <c:f>Jobs_Econ_Demog!$C$75:$M$75</c:f>
              <c:numCache>
                <c:formatCode>0.0</c:formatCode>
                <c:ptCount val="11"/>
                <c:pt idx="0">
                  <c:v>29.605263157894733</c:v>
                </c:pt>
                <c:pt idx="1">
                  <c:v>33.498759305210918</c:v>
                </c:pt>
                <c:pt idx="2">
                  <c:v>32.699619771863119</c:v>
                </c:pt>
                <c:pt idx="3">
                  <c:v>28.664495114006517</c:v>
                </c:pt>
                <c:pt idx="4">
                  <c:v>27.678571428571431</c:v>
                </c:pt>
                <c:pt idx="5">
                  <c:v>30.100334448160538</c:v>
                </c:pt>
                <c:pt idx="6">
                  <c:v>29.074889867841406</c:v>
                </c:pt>
                <c:pt idx="7">
                  <c:v>28.448275862068968</c:v>
                </c:pt>
                <c:pt idx="8">
                  <c:v>30.246913580246915</c:v>
                </c:pt>
                <c:pt idx="9">
                  <c:v>29.909365558912388</c:v>
                </c:pt>
                <c:pt idx="10">
                  <c:v>30.253623188405797</c:v>
                </c:pt>
              </c:numCache>
            </c:numRef>
          </c:val>
          <c:extLst>
            <c:ext xmlns:c16="http://schemas.microsoft.com/office/drawing/2014/chart" uri="{C3380CC4-5D6E-409C-BE32-E72D297353CC}">
              <c16:uniqueId val="{00000002-0E5F-47FC-8927-82B1CFEF7167}"/>
            </c:ext>
          </c:extLst>
        </c:ser>
        <c:ser>
          <c:idx val="3"/>
          <c:order val="3"/>
          <c:tx>
            <c:strRef>
              <c:f>Jobs_Econ_Demog!$B$76</c:f>
              <c:strCache>
                <c:ptCount val="1"/>
                <c:pt idx="0">
                  <c:v>Very unconfident</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Jobs_Econ_Demog!$C$72:$M$72</c:f>
              <c:strCache>
                <c:ptCount val="11"/>
                <c:pt idx="0">
                  <c:v>Identify as disabled (Base: 152)</c:v>
                </c:pt>
                <c:pt idx="1">
                  <c:v>Southern Arc (Base: 403)</c:v>
                </c:pt>
                <c:pt idx="2">
                  <c:v>Ethnically Diverse (Base: 263)</c:v>
                </c:pt>
                <c:pt idx="3">
                  <c:v>55+ (Base: 307)</c:v>
                </c:pt>
                <c:pt idx="4">
                  <c:v>Male (Base: 448)</c:v>
                </c:pt>
                <c:pt idx="5">
                  <c:v>All respondents (Base: 1196)</c:v>
                </c:pt>
                <c:pt idx="6">
                  <c:v>Under 35 (Base: 227)</c:v>
                </c:pt>
                <c:pt idx="7">
                  <c:v>Welsh speaker (Base: 116)</c:v>
                </c:pt>
                <c:pt idx="8">
                  <c:v>LGBTQ+ (Base: 162)</c:v>
                </c:pt>
                <c:pt idx="9">
                  <c:v>Children in household (Base: 331)</c:v>
                </c:pt>
                <c:pt idx="10">
                  <c:v>Female (Base: 552)</c:v>
                </c:pt>
              </c:strCache>
            </c:strRef>
          </c:cat>
          <c:val>
            <c:numRef>
              <c:f>Jobs_Econ_Demog!$C$76:$M$76</c:f>
              <c:numCache>
                <c:formatCode>0.0</c:formatCode>
                <c:ptCount val="11"/>
                <c:pt idx="0">
                  <c:v>31.578947368421051</c:v>
                </c:pt>
                <c:pt idx="1">
                  <c:v>25.310173697270471</c:v>
                </c:pt>
                <c:pt idx="2">
                  <c:v>22.053231939163499</c:v>
                </c:pt>
                <c:pt idx="3">
                  <c:v>25.732899022801302</c:v>
                </c:pt>
                <c:pt idx="4">
                  <c:v>24.330357142857142</c:v>
                </c:pt>
                <c:pt idx="5">
                  <c:v>21.321070234113712</c:v>
                </c:pt>
                <c:pt idx="6">
                  <c:v>21.145374449339208</c:v>
                </c:pt>
                <c:pt idx="7">
                  <c:v>19.827586206896552</c:v>
                </c:pt>
                <c:pt idx="8">
                  <c:v>17.901234567901234</c:v>
                </c:pt>
                <c:pt idx="9">
                  <c:v>18.126888217522659</c:v>
                </c:pt>
                <c:pt idx="10">
                  <c:v>17.572463768115941</c:v>
                </c:pt>
              </c:numCache>
            </c:numRef>
          </c:val>
          <c:extLst>
            <c:ext xmlns:c16="http://schemas.microsoft.com/office/drawing/2014/chart" uri="{C3380CC4-5D6E-409C-BE32-E72D297353CC}">
              <c16:uniqueId val="{00000003-0E5F-47FC-8927-82B1CFEF7167}"/>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Jobs_Econ_Dep5th!$B$47</c:f>
          <c:strCache>
            <c:ptCount val="1"/>
            <c:pt idx="0">
              <c:v>How confident are you about your future job/career prospects in Cardiff?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Jobs_Econ_Dep5th!$B$50</c:f>
              <c:strCache>
                <c:ptCount val="1"/>
                <c:pt idx="0">
                  <c:v>Very confident</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Jobs_Econ_Dep5th!$I$49:$N$49</c:f>
              <c:strCache>
                <c:ptCount val="6"/>
                <c:pt idx="0">
                  <c:v>All Respondents (Base: 1196)</c:v>
                </c:pt>
                <c:pt idx="1">
                  <c:v>Least Deprived (Base: 179)</c:v>
                </c:pt>
                <c:pt idx="2">
                  <c:v>Next Least Deprived (Base: 185)</c:v>
                </c:pt>
                <c:pt idx="3">
                  <c:v>Middle (Base: 187)</c:v>
                </c:pt>
                <c:pt idx="4">
                  <c:v>Next Most Deprived (Base: 189)</c:v>
                </c:pt>
                <c:pt idx="5">
                  <c:v>Most Deprived (Base: 153)</c:v>
                </c:pt>
              </c:strCache>
            </c:strRef>
          </c:cat>
          <c:val>
            <c:numRef>
              <c:f>Jobs_Econ_Dep5th!$I$50:$N$50</c:f>
              <c:numCache>
                <c:formatCode>0.0</c:formatCode>
                <c:ptCount val="6"/>
                <c:pt idx="0">
                  <c:v>13.628762541806019</c:v>
                </c:pt>
                <c:pt idx="1">
                  <c:v>18.994413407821227</c:v>
                </c:pt>
                <c:pt idx="2">
                  <c:v>11.351351351351353</c:v>
                </c:pt>
                <c:pt idx="3">
                  <c:v>10.695187165775401</c:v>
                </c:pt>
                <c:pt idx="4">
                  <c:v>12.698412698412698</c:v>
                </c:pt>
                <c:pt idx="5">
                  <c:v>10.457516339869281</c:v>
                </c:pt>
              </c:numCache>
            </c:numRef>
          </c:val>
          <c:extLst>
            <c:ext xmlns:c16="http://schemas.microsoft.com/office/drawing/2014/chart" uri="{C3380CC4-5D6E-409C-BE32-E72D297353CC}">
              <c16:uniqueId val="{00000000-E4F7-4BF7-A9EC-0AFB8E694CC1}"/>
            </c:ext>
          </c:extLst>
        </c:ser>
        <c:ser>
          <c:idx val="1"/>
          <c:order val="1"/>
          <c:tx>
            <c:strRef>
              <c:f>Jobs_Econ_Dep5th!$B$51</c:f>
              <c:strCache>
                <c:ptCount val="1"/>
                <c:pt idx="0">
                  <c:v>Somewhat confident</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Jobs_Econ_Dep5th!$I$49:$N$49</c:f>
              <c:strCache>
                <c:ptCount val="6"/>
                <c:pt idx="0">
                  <c:v>All Respondents (Base: 1196)</c:v>
                </c:pt>
                <c:pt idx="1">
                  <c:v>Least Deprived (Base: 179)</c:v>
                </c:pt>
                <c:pt idx="2">
                  <c:v>Next Least Deprived (Base: 185)</c:v>
                </c:pt>
                <c:pt idx="3">
                  <c:v>Middle (Base: 187)</c:v>
                </c:pt>
                <c:pt idx="4">
                  <c:v>Next Most Deprived (Base: 189)</c:v>
                </c:pt>
                <c:pt idx="5">
                  <c:v>Most Deprived (Base: 153)</c:v>
                </c:pt>
              </c:strCache>
            </c:strRef>
          </c:cat>
          <c:val>
            <c:numRef>
              <c:f>Jobs_Econ_Dep5th!$I$51:$N$51</c:f>
              <c:numCache>
                <c:formatCode>0.0</c:formatCode>
                <c:ptCount val="6"/>
                <c:pt idx="0">
                  <c:v>34.949832775919731</c:v>
                </c:pt>
                <c:pt idx="1">
                  <c:v>39.106145251396647</c:v>
                </c:pt>
                <c:pt idx="2">
                  <c:v>36.216216216216218</c:v>
                </c:pt>
                <c:pt idx="3">
                  <c:v>44.919786096256686</c:v>
                </c:pt>
                <c:pt idx="4">
                  <c:v>31.746031746031743</c:v>
                </c:pt>
                <c:pt idx="5">
                  <c:v>28.104575163398692</c:v>
                </c:pt>
              </c:numCache>
            </c:numRef>
          </c:val>
          <c:extLst>
            <c:ext xmlns:c16="http://schemas.microsoft.com/office/drawing/2014/chart" uri="{C3380CC4-5D6E-409C-BE32-E72D297353CC}">
              <c16:uniqueId val="{00000001-E4F7-4BF7-A9EC-0AFB8E694CC1}"/>
            </c:ext>
          </c:extLst>
        </c:ser>
        <c:ser>
          <c:idx val="2"/>
          <c:order val="2"/>
          <c:tx>
            <c:strRef>
              <c:f>Jobs_Econ_Dep5th!$B$52</c:f>
              <c:strCache>
                <c:ptCount val="1"/>
                <c:pt idx="0">
                  <c:v>A little unconfident</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Jobs_Econ_Dep5th!$I$49:$N$49</c:f>
              <c:strCache>
                <c:ptCount val="6"/>
                <c:pt idx="0">
                  <c:v>All Respondents (Base: 1196)</c:v>
                </c:pt>
                <c:pt idx="1">
                  <c:v>Least Deprived (Base: 179)</c:v>
                </c:pt>
                <c:pt idx="2">
                  <c:v>Next Least Deprived (Base: 185)</c:v>
                </c:pt>
                <c:pt idx="3">
                  <c:v>Middle (Base: 187)</c:v>
                </c:pt>
                <c:pt idx="4">
                  <c:v>Next Most Deprived (Base: 189)</c:v>
                </c:pt>
                <c:pt idx="5">
                  <c:v>Most Deprived (Base: 153)</c:v>
                </c:pt>
              </c:strCache>
            </c:strRef>
          </c:cat>
          <c:val>
            <c:numRef>
              <c:f>Jobs_Econ_Dep5th!$I$52:$N$52</c:f>
              <c:numCache>
                <c:formatCode>0.0</c:formatCode>
                <c:ptCount val="6"/>
                <c:pt idx="0">
                  <c:v>30.100334448160538</c:v>
                </c:pt>
                <c:pt idx="1">
                  <c:v>26.815642458100559</c:v>
                </c:pt>
                <c:pt idx="2">
                  <c:v>31.891891891891895</c:v>
                </c:pt>
                <c:pt idx="3">
                  <c:v>26.203208556149733</c:v>
                </c:pt>
                <c:pt idx="4">
                  <c:v>29.100529100529098</c:v>
                </c:pt>
                <c:pt idx="5">
                  <c:v>32.026143790849673</c:v>
                </c:pt>
              </c:numCache>
            </c:numRef>
          </c:val>
          <c:extLst>
            <c:ext xmlns:c16="http://schemas.microsoft.com/office/drawing/2014/chart" uri="{C3380CC4-5D6E-409C-BE32-E72D297353CC}">
              <c16:uniqueId val="{00000002-E4F7-4BF7-A9EC-0AFB8E694CC1}"/>
            </c:ext>
          </c:extLst>
        </c:ser>
        <c:ser>
          <c:idx val="3"/>
          <c:order val="3"/>
          <c:tx>
            <c:strRef>
              <c:f>Jobs_Econ_Dep5th!$B$53</c:f>
              <c:strCache>
                <c:ptCount val="1"/>
                <c:pt idx="0">
                  <c:v>Very unconfident</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Jobs_Econ_Dep5th!$I$49:$N$49</c:f>
              <c:strCache>
                <c:ptCount val="6"/>
                <c:pt idx="0">
                  <c:v>All Respondents (Base: 1196)</c:v>
                </c:pt>
                <c:pt idx="1">
                  <c:v>Least Deprived (Base: 179)</c:v>
                </c:pt>
                <c:pt idx="2">
                  <c:v>Next Least Deprived (Base: 185)</c:v>
                </c:pt>
                <c:pt idx="3">
                  <c:v>Middle (Base: 187)</c:v>
                </c:pt>
                <c:pt idx="4">
                  <c:v>Next Most Deprived (Base: 189)</c:v>
                </c:pt>
                <c:pt idx="5">
                  <c:v>Most Deprived (Base: 153)</c:v>
                </c:pt>
              </c:strCache>
            </c:strRef>
          </c:cat>
          <c:val>
            <c:numRef>
              <c:f>Jobs_Econ_Dep5th!$I$53:$N$53</c:f>
              <c:numCache>
                <c:formatCode>0.0</c:formatCode>
                <c:ptCount val="6"/>
                <c:pt idx="0">
                  <c:v>21.321070234113712</c:v>
                </c:pt>
                <c:pt idx="1">
                  <c:v>15.083798882681565</c:v>
                </c:pt>
                <c:pt idx="2">
                  <c:v>20.54054054054054</c:v>
                </c:pt>
                <c:pt idx="3">
                  <c:v>18.181818181818183</c:v>
                </c:pt>
                <c:pt idx="4">
                  <c:v>26.455026455026452</c:v>
                </c:pt>
                <c:pt idx="5">
                  <c:v>29.411764705882355</c:v>
                </c:pt>
              </c:numCache>
            </c:numRef>
          </c:val>
          <c:extLst>
            <c:ext xmlns:c16="http://schemas.microsoft.com/office/drawing/2014/chart" uri="{C3380CC4-5D6E-409C-BE32-E72D297353CC}">
              <c16:uniqueId val="{00000003-E4F7-4BF7-A9EC-0AFB8E694CC1}"/>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GB"/>
              <a:t>Over the last 12 months, my personal finance situation has...</a:t>
            </a:r>
          </a:p>
        </c:rich>
      </c:tx>
      <c:overlay val="0"/>
      <c:spPr>
        <a:noFill/>
        <a:ln>
          <a:noFill/>
        </a:ln>
        <a:effectLst/>
      </c:spPr>
    </c:title>
    <c:autoTitleDeleted val="0"/>
    <c:plotArea>
      <c:layout/>
      <c:barChart>
        <c:barDir val="bar"/>
        <c:grouping val="percentStacked"/>
        <c:varyColors val="0"/>
        <c:ser>
          <c:idx val="6"/>
          <c:order val="0"/>
          <c:tx>
            <c:strRef>
              <c:f>Jobs_Econ_Trends!$B$56</c:f>
              <c:strCache>
                <c:ptCount val="1"/>
                <c:pt idx="0">
                  <c:v>Improved</c:v>
                </c:pt>
              </c:strCache>
            </c:strRef>
          </c:tx>
          <c:spPr>
            <a:solidFill>
              <a:srgbClr val="007881"/>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Jobs_Econ_Trends!$E$55:$H$55</c:f>
              <c:strCache>
                <c:ptCount val="4"/>
                <c:pt idx="0">
                  <c:v>2021 (Base: 2,183)</c:v>
                </c:pt>
                <c:pt idx="1">
                  <c:v>2022 (Base: 3,176)</c:v>
                </c:pt>
                <c:pt idx="2">
                  <c:v>2023 (Base: 2,616)</c:v>
                </c:pt>
                <c:pt idx="3">
                  <c:v>2024 (Base: 2,064)</c:v>
                </c:pt>
              </c:strCache>
            </c:strRef>
          </c:cat>
          <c:val>
            <c:numRef>
              <c:f>Jobs_Econ_Trends!$E$56:$H$56</c:f>
              <c:numCache>
                <c:formatCode>0.0</c:formatCode>
                <c:ptCount val="4"/>
                <c:pt idx="0">
                  <c:v>17.086578103527255</c:v>
                </c:pt>
                <c:pt idx="1">
                  <c:v>9.3198992443324933</c:v>
                </c:pt>
                <c:pt idx="2">
                  <c:v>10.665137614678898</c:v>
                </c:pt>
                <c:pt idx="3">
                  <c:v>12.209302325581394</c:v>
                </c:pt>
              </c:numCache>
            </c:numRef>
          </c:val>
          <c:extLst>
            <c:ext xmlns:c16="http://schemas.microsoft.com/office/drawing/2014/chart" uri="{C3380CC4-5D6E-409C-BE32-E72D297353CC}">
              <c16:uniqueId val="{00000000-8863-484C-8D31-27D076FA1E53}"/>
            </c:ext>
          </c:extLst>
        </c:ser>
        <c:ser>
          <c:idx val="5"/>
          <c:order val="1"/>
          <c:tx>
            <c:strRef>
              <c:f>Jobs_Econ_Trends!$B$57</c:f>
              <c:strCache>
                <c:ptCount val="1"/>
                <c:pt idx="0">
                  <c:v>Remained the same</c:v>
                </c:pt>
              </c:strCache>
            </c:strRef>
          </c:tx>
          <c:spPr>
            <a:solidFill>
              <a:srgbClr val="CFCECF"/>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Jobs_Econ_Trends!$E$55:$H$55</c:f>
              <c:strCache>
                <c:ptCount val="4"/>
                <c:pt idx="0">
                  <c:v>2021 (Base: 2,183)</c:v>
                </c:pt>
                <c:pt idx="1">
                  <c:v>2022 (Base: 3,176)</c:v>
                </c:pt>
                <c:pt idx="2">
                  <c:v>2023 (Base: 2,616)</c:v>
                </c:pt>
                <c:pt idx="3">
                  <c:v>2024 (Base: 2,064)</c:v>
                </c:pt>
              </c:strCache>
            </c:strRef>
          </c:cat>
          <c:val>
            <c:numRef>
              <c:f>Jobs_Econ_Trends!$E$57:$H$57</c:f>
              <c:numCache>
                <c:formatCode>0.0</c:formatCode>
                <c:ptCount val="4"/>
                <c:pt idx="0">
                  <c:v>53.458543289051768</c:v>
                </c:pt>
                <c:pt idx="1">
                  <c:v>46.568010075566754</c:v>
                </c:pt>
                <c:pt idx="2">
                  <c:v>52.790519877675834</c:v>
                </c:pt>
                <c:pt idx="3">
                  <c:v>54.505813953488371</c:v>
                </c:pt>
              </c:numCache>
            </c:numRef>
          </c:val>
          <c:extLst>
            <c:ext xmlns:c16="http://schemas.microsoft.com/office/drawing/2014/chart" uri="{C3380CC4-5D6E-409C-BE32-E72D297353CC}">
              <c16:uniqueId val="{00000001-8863-484C-8D31-27D076FA1E53}"/>
            </c:ext>
          </c:extLst>
        </c:ser>
        <c:ser>
          <c:idx val="0"/>
          <c:order val="2"/>
          <c:tx>
            <c:strRef>
              <c:f>Jobs_Econ_Trends!$B$58</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Jobs_Econ_Trends!$E$55:$H$55</c:f>
              <c:strCache>
                <c:ptCount val="4"/>
                <c:pt idx="0">
                  <c:v>2021 (Base: 2,183)</c:v>
                </c:pt>
                <c:pt idx="1">
                  <c:v>2022 (Base: 3,176)</c:v>
                </c:pt>
                <c:pt idx="2">
                  <c:v>2023 (Base: 2,616)</c:v>
                </c:pt>
                <c:pt idx="3">
                  <c:v>2024 (Base: 2,064)</c:v>
                </c:pt>
              </c:strCache>
            </c:strRef>
          </c:cat>
          <c:val>
            <c:numRef>
              <c:f>Jobs_Econ_Trends!$E$58:$H$58</c:f>
              <c:numCache>
                <c:formatCode>0.0</c:formatCode>
                <c:ptCount val="4"/>
                <c:pt idx="0">
                  <c:v>29.45487860742098</c:v>
                </c:pt>
                <c:pt idx="1">
                  <c:v>44.112090680100756</c:v>
                </c:pt>
                <c:pt idx="2">
                  <c:v>36.544342507645254</c:v>
                </c:pt>
                <c:pt idx="3">
                  <c:v>33.284883720930232</c:v>
                </c:pt>
              </c:numCache>
            </c:numRef>
          </c:val>
          <c:extLst>
            <c:ext xmlns:c16="http://schemas.microsoft.com/office/drawing/2014/chart" uri="{C3380CC4-5D6E-409C-BE32-E72D297353CC}">
              <c16:uniqueId val="{00000002-8863-484C-8D31-27D076FA1E53}"/>
            </c:ext>
          </c:extLst>
        </c:ser>
        <c:dLbls>
          <c:showLegendKey val="0"/>
          <c:showVal val="0"/>
          <c:showCatName val="0"/>
          <c:showSerName val="0"/>
          <c:showPercent val="0"/>
          <c:showBubbleSize val="0"/>
        </c:dLbls>
        <c:gapWidth val="50"/>
        <c:overlap val="100"/>
        <c:axId val="626186376"/>
        <c:axId val="626187688"/>
      </c:barChart>
      <c:catAx>
        <c:axId val="6261863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626187688"/>
        <c:crosses val="autoZero"/>
        <c:auto val="1"/>
        <c:lblAlgn val="ctr"/>
        <c:lblOffset val="100"/>
        <c:noMultiLvlLbl val="0"/>
      </c:catAx>
      <c:valAx>
        <c:axId val="62618768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6186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Jobs_Econ_Demog!$B$90</c:f>
          <c:strCache>
            <c:ptCount val="1"/>
            <c:pt idx="0">
              <c:v>Over the last 12 months would you say your personal financial situation has: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218075166928086"/>
          <c:y val="0.16392039375133746"/>
          <c:w val="0.55115964204895396"/>
          <c:h val="0.65331987578163053"/>
        </c:manualLayout>
      </c:layout>
      <c:barChart>
        <c:barDir val="bar"/>
        <c:grouping val="percentStacked"/>
        <c:varyColors val="0"/>
        <c:ser>
          <c:idx val="0"/>
          <c:order val="0"/>
          <c:tx>
            <c:strRef>
              <c:f>Jobs_Econ_Demog!$B$100</c:f>
              <c:strCache>
                <c:ptCount val="1"/>
                <c:pt idx="0">
                  <c:v>Improved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Jobs_Econ_Demog!$C$99:$M$99</c:f>
              <c:strCache>
                <c:ptCount val="11"/>
                <c:pt idx="0">
                  <c:v>Welsh speaker (Base: 180)</c:v>
                </c:pt>
                <c:pt idx="1">
                  <c:v>LGBTQ+ (Base: 218)</c:v>
                </c:pt>
                <c:pt idx="2">
                  <c:v>Male (Base: 807)</c:v>
                </c:pt>
                <c:pt idx="3">
                  <c:v>55+ (Base: 935)</c:v>
                </c:pt>
                <c:pt idx="4">
                  <c:v>Under 35 (Base: 258)</c:v>
                </c:pt>
                <c:pt idx="5">
                  <c:v>All respondents (Base: 2064)</c:v>
                </c:pt>
                <c:pt idx="6">
                  <c:v>Female (Base: 925)</c:v>
                </c:pt>
                <c:pt idx="7">
                  <c:v>Ethnically Diverse (Base: 352)</c:v>
                </c:pt>
                <c:pt idx="8">
                  <c:v>Southern Arc (Base: 620)</c:v>
                </c:pt>
                <c:pt idx="9">
                  <c:v>Children in household (Base: 405)</c:v>
                </c:pt>
                <c:pt idx="10">
                  <c:v>Identify as disabled (Base: 301)</c:v>
                </c:pt>
              </c:strCache>
            </c:strRef>
          </c:cat>
          <c:val>
            <c:numRef>
              <c:f>Jobs_Econ_Demog!$C$100:$M$100</c:f>
              <c:numCache>
                <c:formatCode>0.0</c:formatCode>
                <c:ptCount val="11"/>
                <c:pt idx="0">
                  <c:v>15.555555555555555</c:v>
                </c:pt>
                <c:pt idx="1">
                  <c:v>21.559633027522938</c:v>
                </c:pt>
                <c:pt idx="2">
                  <c:v>12.019826517967781</c:v>
                </c:pt>
                <c:pt idx="3">
                  <c:v>8.3422459893048124</c:v>
                </c:pt>
                <c:pt idx="4">
                  <c:v>21.31782945736434</c:v>
                </c:pt>
                <c:pt idx="5">
                  <c:v>12.209302325581394</c:v>
                </c:pt>
                <c:pt idx="6">
                  <c:v>12.432432432432433</c:v>
                </c:pt>
                <c:pt idx="7">
                  <c:v>12.5</c:v>
                </c:pt>
                <c:pt idx="8">
                  <c:v>12.580645161290322</c:v>
                </c:pt>
                <c:pt idx="9">
                  <c:v>13.580246913580247</c:v>
                </c:pt>
                <c:pt idx="10">
                  <c:v>8.6378737541528228</c:v>
                </c:pt>
              </c:numCache>
            </c:numRef>
          </c:val>
          <c:extLst>
            <c:ext xmlns:c16="http://schemas.microsoft.com/office/drawing/2014/chart" uri="{C3380CC4-5D6E-409C-BE32-E72D297353CC}">
              <c16:uniqueId val="{00000000-356E-48CB-AD16-9726066F6C52}"/>
            </c:ext>
          </c:extLst>
        </c:ser>
        <c:ser>
          <c:idx val="1"/>
          <c:order val="1"/>
          <c:tx>
            <c:strRef>
              <c:f>Jobs_Econ_Demog!$B$101</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Jobs_Econ_Demog!$C$99:$M$99</c:f>
              <c:strCache>
                <c:ptCount val="11"/>
                <c:pt idx="0">
                  <c:v>Welsh speaker (Base: 180)</c:v>
                </c:pt>
                <c:pt idx="1">
                  <c:v>LGBTQ+ (Base: 218)</c:v>
                </c:pt>
                <c:pt idx="2">
                  <c:v>Male (Base: 807)</c:v>
                </c:pt>
                <c:pt idx="3">
                  <c:v>55+ (Base: 935)</c:v>
                </c:pt>
                <c:pt idx="4">
                  <c:v>Under 35 (Base: 258)</c:v>
                </c:pt>
                <c:pt idx="5">
                  <c:v>All respondents (Base: 2064)</c:v>
                </c:pt>
                <c:pt idx="6">
                  <c:v>Female (Base: 925)</c:v>
                </c:pt>
                <c:pt idx="7">
                  <c:v>Ethnically Diverse (Base: 352)</c:v>
                </c:pt>
                <c:pt idx="8">
                  <c:v>Southern Arc (Base: 620)</c:v>
                </c:pt>
                <c:pt idx="9">
                  <c:v>Children in household (Base: 405)</c:v>
                </c:pt>
                <c:pt idx="10">
                  <c:v>Identify as disabled (Base: 301)</c:v>
                </c:pt>
              </c:strCache>
            </c:strRef>
          </c:cat>
          <c:val>
            <c:numRef>
              <c:f>Jobs_Econ_Demog!$C$101:$M$101</c:f>
              <c:numCache>
                <c:formatCode>0.0</c:formatCode>
                <c:ptCount val="11"/>
                <c:pt idx="0">
                  <c:v>59.444444444444443</c:v>
                </c:pt>
                <c:pt idx="1">
                  <c:v>49.541284403669728</c:v>
                </c:pt>
                <c:pt idx="2">
                  <c:v>57.001239157372986</c:v>
                </c:pt>
                <c:pt idx="3">
                  <c:v>60.641711229946523</c:v>
                </c:pt>
                <c:pt idx="4">
                  <c:v>46.511627906976742</c:v>
                </c:pt>
                <c:pt idx="5">
                  <c:v>54.505813953488371</c:v>
                </c:pt>
                <c:pt idx="6">
                  <c:v>54.162162162162161</c:v>
                </c:pt>
                <c:pt idx="7">
                  <c:v>53.69318181818182</c:v>
                </c:pt>
                <c:pt idx="8">
                  <c:v>52.258064516129032</c:v>
                </c:pt>
                <c:pt idx="9">
                  <c:v>49.629629629629626</c:v>
                </c:pt>
                <c:pt idx="10">
                  <c:v>45.514950166112953</c:v>
                </c:pt>
              </c:numCache>
            </c:numRef>
          </c:val>
          <c:extLst>
            <c:ext xmlns:c16="http://schemas.microsoft.com/office/drawing/2014/chart" uri="{C3380CC4-5D6E-409C-BE32-E72D297353CC}">
              <c16:uniqueId val="{00000001-356E-48CB-AD16-9726066F6C52}"/>
            </c:ext>
          </c:extLst>
        </c:ser>
        <c:ser>
          <c:idx val="2"/>
          <c:order val="2"/>
          <c:tx>
            <c:strRef>
              <c:f>Jobs_Econ_Demog!$B$102</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Jobs_Econ_Demog!$C$99:$M$99</c:f>
              <c:strCache>
                <c:ptCount val="11"/>
                <c:pt idx="0">
                  <c:v>Welsh speaker (Base: 180)</c:v>
                </c:pt>
                <c:pt idx="1">
                  <c:v>LGBTQ+ (Base: 218)</c:v>
                </c:pt>
                <c:pt idx="2">
                  <c:v>Male (Base: 807)</c:v>
                </c:pt>
                <c:pt idx="3">
                  <c:v>55+ (Base: 935)</c:v>
                </c:pt>
                <c:pt idx="4">
                  <c:v>Under 35 (Base: 258)</c:v>
                </c:pt>
                <c:pt idx="5">
                  <c:v>All respondents (Base: 2064)</c:v>
                </c:pt>
                <c:pt idx="6">
                  <c:v>Female (Base: 925)</c:v>
                </c:pt>
                <c:pt idx="7">
                  <c:v>Ethnically Diverse (Base: 352)</c:v>
                </c:pt>
                <c:pt idx="8">
                  <c:v>Southern Arc (Base: 620)</c:v>
                </c:pt>
                <c:pt idx="9">
                  <c:v>Children in household (Base: 405)</c:v>
                </c:pt>
                <c:pt idx="10">
                  <c:v>Identify as disabled (Base: 301)</c:v>
                </c:pt>
              </c:strCache>
            </c:strRef>
          </c:cat>
          <c:val>
            <c:numRef>
              <c:f>Jobs_Econ_Demog!$C$102:$M$102</c:f>
              <c:numCache>
                <c:formatCode>0.0</c:formatCode>
                <c:ptCount val="11"/>
                <c:pt idx="0">
                  <c:v>25</c:v>
                </c:pt>
                <c:pt idx="1">
                  <c:v>28.899082568807337</c:v>
                </c:pt>
                <c:pt idx="2">
                  <c:v>30.978934324659228</c:v>
                </c:pt>
                <c:pt idx="3">
                  <c:v>31.016042780748666</c:v>
                </c:pt>
                <c:pt idx="4">
                  <c:v>32.170542635658919</c:v>
                </c:pt>
                <c:pt idx="5">
                  <c:v>33.284883720930232</c:v>
                </c:pt>
                <c:pt idx="6">
                  <c:v>33.405405405405403</c:v>
                </c:pt>
                <c:pt idx="7">
                  <c:v>33.80681818181818</c:v>
                </c:pt>
                <c:pt idx="8">
                  <c:v>35.161290322580648</c:v>
                </c:pt>
                <c:pt idx="9">
                  <c:v>36.790123456790127</c:v>
                </c:pt>
                <c:pt idx="10">
                  <c:v>45.847176079734218</c:v>
                </c:pt>
              </c:numCache>
            </c:numRef>
          </c:val>
          <c:extLst>
            <c:ext xmlns:c16="http://schemas.microsoft.com/office/drawing/2014/chart" uri="{C3380CC4-5D6E-409C-BE32-E72D297353CC}">
              <c16:uniqueId val="{00000002-356E-48CB-AD16-9726066F6C52}"/>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Jobs_Econ_Dep5th!$B$69</c:f>
          <c:strCache>
            <c:ptCount val="1"/>
            <c:pt idx="0">
              <c:v>Over the last 12 months would you say your personal financial situation has: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Jobs_Econ_Dep5th!$B$72</c:f>
              <c:strCache>
                <c:ptCount val="1"/>
                <c:pt idx="0">
                  <c:v>Improved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Jobs_Econ_Dep5th!$I$71:$N$71</c:f>
              <c:strCache>
                <c:ptCount val="6"/>
                <c:pt idx="0">
                  <c:v>All Respondents (Base: 2064)</c:v>
                </c:pt>
                <c:pt idx="1">
                  <c:v>Least Deprived (Base: 377)</c:v>
                </c:pt>
                <c:pt idx="2">
                  <c:v>Next Least Deprived (Base: 329)</c:v>
                </c:pt>
                <c:pt idx="3">
                  <c:v>Middle (Base: 291)</c:v>
                </c:pt>
                <c:pt idx="4">
                  <c:v>Next Most Deprived (Base: 302)</c:v>
                </c:pt>
                <c:pt idx="5">
                  <c:v>Most Deprived (Base: 220)</c:v>
                </c:pt>
              </c:strCache>
            </c:strRef>
          </c:cat>
          <c:val>
            <c:numRef>
              <c:f>Jobs_Econ_Dep5th!$I$72:$N$72</c:f>
              <c:numCache>
                <c:formatCode>0.0</c:formatCode>
                <c:ptCount val="6"/>
                <c:pt idx="0">
                  <c:v>12.209302325581394</c:v>
                </c:pt>
                <c:pt idx="1">
                  <c:v>10.875331564986737</c:v>
                </c:pt>
                <c:pt idx="2">
                  <c:v>13.373860182370819</c:v>
                </c:pt>
                <c:pt idx="3">
                  <c:v>16.151202749140893</c:v>
                </c:pt>
                <c:pt idx="4">
                  <c:v>14.23841059602649</c:v>
                </c:pt>
                <c:pt idx="5">
                  <c:v>10</c:v>
                </c:pt>
              </c:numCache>
            </c:numRef>
          </c:val>
          <c:extLst>
            <c:ext xmlns:c16="http://schemas.microsoft.com/office/drawing/2014/chart" uri="{C3380CC4-5D6E-409C-BE32-E72D297353CC}">
              <c16:uniqueId val="{00000000-A1E1-4973-8A29-CC65A75F7B7F}"/>
            </c:ext>
          </c:extLst>
        </c:ser>
        <c:ser>
          <c:idx val="1"/>
          <c:order val="1"/>
          <c:tx>
            <c:strRef>
              <c:f>Jobs_Econ_Dep5th!$B$73</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Jobs_Econ_Dep5th!$I$71:$N$71</c:f>
              <c:strCache>
                <c:ptCount val="6"/>
                <c:pt idx="0">
                  <c:v>All Respondents (Base: 2064)</c:v>
                </c:pt>
                <c:pt idx="1">
                  <c:v>Least Deprived (Base: 377)</c:v>
                </c:pt>
                <c:pt idx="2">
                  <c:v>Next Least Deprived (Base: 329)</c:v>
                </c:pt>
                <c:pt idx="3">
                  <c:v>Middle (Base: 291)</c:v>
                </c:pt>
                <c:pt idx="4">
                  <c:v>Next Most Deprived (Base: 302)</c:v>
                </c:pt>
                <c:pt idx="5">
                  <c:v>Most Deprived (Base: 220)</c:v>
                </c:pt>
              </c:strCache>
            </c:strRef>
          </c:cat>
          <c:val>
            <c:numRef>
              <c:f>Jobs_Econ_Dep5th!$I$73:$N$73</c:f>
              <c:numCache>
                <c:formatCode>0.0</c:formatCode>
                <c:ptCount val="6"/>
                <c:pt idx="0">
                  <c:v>54.505813953488371</c:v>
                </c:pt>
                <c:pt idx="1">
                  <c:v>62.864721485411145</c:v>
                </c:pt>
                <c:pt idx="2">
                  <c:v>54.711246200607903</c:v>
                </c:pt>
                <c:pt idx="3">
                  <c:v>52.233676975945023</c:v>
                </c:pt>
                <c:pt idx="4">
                  <c:v>48.344370860927157</c:v>
                </c:pt>
                <c:pt idx="5">
                  <c:v>51.363636363636367</c:v>
                </c:pt>
              </c:numCache>
            </c:numRef>
          </c:val>
          <c:extLst>
            <c:ext xmlns:c16="http://schemas.microsoft.com/office/drawing/2014/chart" uri="{C3380CC4-5D6E-409C-BE32-E72D297353CC}">
              <c16:uniqueId val="{00000001-A1E1-4973-8A29-CC65A75F7B7F}"/>
            </c:ext>
          </c:extLst>
        </c:ser>
        <c:ser>
          <c:idx val="2"/>
          <c:order val="2"/>
          <c:tx>
            <c:strRef>
              <c:f>Jobs_Econ_Dep5th!$B$74</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Jobs_Econ_Dep5th!$I$71:$N$71</c:f>
              <c:strCache>
                <c:ptCount val="6"/>
                <c:pt idx="0">
                  <c:v>All Respondents (Base: 2064)</c:v>
                </c:pt>
                <c:pt idx="1">
                  <c:v>Least Deprived (Base: 377)</c:v>
                </c:pt>
                <c:pt idx="2">
                  <c:v>Next Least Deprived (Base: 329)</c:v>
                </c:pt>
                <c:pt idx="3">
                  <c:v>Middle (Base: 291)</c:v>
                </c:pt>
                <c:pt idx="4">
                  <c:v>Next Most Deprived (Base: 302)</c:v>
                </c:pt>
                <c:pt idx="5">
                  <c:v>Most Deprived (Base: 220)</c:v>
                </c:pt>
              </c:strCache>
            </c:strRef>
          </c:cat>
          <c:val>
            <c:numRef>
              <c:f>Jobs_Econ_Dep5th!$I$74:$N$74</c:f>
              <c:numCache>
                <c:formatCode>0.0</c:formatCode>
                <c:ptCount val="6"/>
                <c:pt idx="0">
                  <c:v>33.284883720930232</c:v>
                </c:pt>
                <c:pt idx="1">
                  <c:v>26.259946949602121</c:v>
                </c:pt>
                <c:pt idx="2">
                  <c:v>31.914893617021278</c:v>
                </c:pt>
                <c:pt idx="3">
                  <c:v>31.615120274914087</c:v>
                </c:pt>
                <c:pt idx="4">
                  <c:v>37.41721854304636</c:v>
                </c:pt>
                <c:pt idx="5">
                  <c:v>38.636363636363633</c:v>
                </c:pt>
              </c:numCache>
            </c:numRef>
          </c:val>
          <c:extLst>
            <c:ext xmlns:c16="http://schemas.microsoft.com/office/drawing/2014/chart" uri="{C3380CC4-5D6E-409C-BE32-E72D297353CC}">
              <c16:uniqueId val="{00000002-A1E1-4973-8A29-CC65A75F7B7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FSAlbert" panose="02000503040000020004" pitchFamily="50" charset="0"/>
                <a:ea typeface="+mn-ea"/>
                <a:cs typeface="+mn-cs"/>
              </a:defRPr>
            </a:pPr>
            <a:r>
              <a:rPr lang="en-GB"/>
              <a:t>How would you describe your physical health?</a:t>
            </a:r>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FSAlbert" panose="02000503040000020004" pitchFamily="50" charset="0"/>
              <a:ea typeface="+mn-ea"/>
              <a:cs typeface="+mn-cs"/>
            </a:defRPr>
          </a:pPr>
          <a:endParaRPr lang="en-US"/>
        </a:p>
      </c:txPr>
    </c:title>
    <c:autoTitleDeleted val="0"/>
    <c:plotArea>
      <c:layout/>
      <c:barChart>
        <c:barDir val="bar"/>
        <c:grouping val="percentStacked"/>
        <c:varyColors val="0"/>
        <c:ser>
          <c:idx val="0"/>
          <c:order val="0"/>
          <c:tx>
            <c:strRef>
              <c:f>'Health WB Trends'!$C$3</c:f>
              <c:strCache>
                <c:ptCount val="1"/>
                <c:pt idx="0">
                  <c:v>Very good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Trends'!$B$5:$B$9</c:f>
              <c:strCache>
                <c:ptCount val="5"/>
                <c:pt idx="0">
                  <c:v>2020 (Base: 3374)</c:v>
                </c:pt>
                <c:pt idx="1">
                  <c:v>2021 (Base: 2071)</c:v>
                </c:pt>
                <c:pt idx="2">
                  <c:v>2022 (Base: 3215)</c:v>
                </c:pt>
                <c:pt idx="3">
                  <c:v>2023 (Base: 2610)</c:v>
                </c:pt>
                <c:pt idx="4">
                  <c:v>2024 (Base: 2122)</c:v>
                </c:pt>
              </c:strCache>
            </c:strRef>
          </c:cat>
          <c:val>
            <c:numRef>
              <c:f>'Health WB Trends'!$C$5:$C$9</c:f>
              <c:numCache>
                <c:formatCode>0.0</c:formatCode>
                <c:ptCount val="5"/>
                <c:pt idx="0" formatCode="General">
                  <c:v>26.5</c:v>
                </c:pt>
                <c:pt idx="1">
                  <c:v>23.370352486721391</c:v>
                </c:pt>
                <c:pt idx="2">
                  <c:v>17.8</c:v>
                </c:pt>
                <c:pt idx="3" formatCode="General">
                  <c:v>17.7</c:v>
                </c:pt>
                <c:pt idx="4">
                  <c:v>19.792648444863335</c:v>
                </c:pt>
              </c:numCache>
            </c:numRef>
          </c:val>
          <c:extLst>
            <c:ext xmlns:c16="http://schemas.microsoft.com/office/drawing/2014/chart" uri="{C3380CC4-5D6E-409C-BE32-E72D297353CC}">
              <c16:uniqueId val="{00000000-DF63-4EBE-A499-B6D1B2A2D63D}"/>
            </c:ext>
          </c:extLst>
        </c:ser>
        <c:ser>
          <c:idx val="1"/>
          <c:order val="1"/>
          <c:tx>
            <c:strRef>
              <c:f>'Health WB Trends'!$D$3</c:f>
              <c:strCache>
                <c:ptCount val="1"/>
                <c:pt idx="0">
                  <c:v>Good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Trends'!$B$5:$B$9</c:f>
              <c:strCache>
                <c:ptCount val="5"/>
                <c:pt idx="0">
                  <c:v>2020 (Base: 3374)</c:v>
                </c:pt>
                <c:pt idx="1">
                  <c:v>2021 (Base: 2071)</c:v>
                </c:pt>
                <c:pt idx="2">
                  <c:v>2022 (Base: 3215)</c:v>
                </c:pt>
                <c:pt idx="3">
                  <c:v>2023 (Base: 2610)</c:v>
                </c:pt>
                <c:pt idx="4">
                  <c:v>2024 (Base: 2122)</c:v>
                </c:pt>
              </c:strCache>
            </c:strRef>
          </c:cat>
          <c:val>
            <c:numRef>
              <c:f>'Health WB Trends'!$D$5:$D$9</c:f>
              <c:numCache>
                <c:formatCode>0.0</c:formatCode>
                <c:ptCount val="5"/>
                <c:pt idx="0" formatCode="General">
                  <c:v>50.6</c:v>
                </c:pt>
                <c:pt idx="1">
                  <c:v>50.313858039594393</c:v>
                </c:pt>
                <c:pt idx="2">
                  <c:v>51.6</c:v>
                </c:pt>
                <c:pt idx="3">
                  <c:v>49</c:v>
                </c:pt>
                <c:pt idx="4">
                  <c:v>46.559849198868989</c:v>
                </c:pt>
              </c:numCache>
            </c:numRef>
          </c:val>
          <c:extLst>
            <c:ext xmlns:c16="http://schemas.microsoft.com/office/drawing/2014/chart" uri="{C3380CC4-5D6E-409C-BE32-E72D297353CC}">
              <c16:uniqueId val="{00000001-DF63-4EBE-A499-B6D1B2A2D63D}"/>
            </c:ext>
          </c:extLst>
        </c:ser>
        <c:ser>
          <c:idx val="2"/>
          <c:order val="2"/>
          <c:tx>
            <c:strRef>
              <c:f>'Health WB Trends'!$E$3</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Trends'!$B$5:$B$9</c:f>
              <c:strCache>
                <c:ptCount val="5"/>
                <c:pt idx="0">
                  <c:v>2020 (Base: 3374)</c:v>
                </c:pt>
                <c:pt idx="1">
                  <c:v>2021 (Base: 2071)</c:v>
                </c:pt>
                <c:pt idx="2">
                  <c:v>2022 (Base: 3215)</c:v>
                </c:pt>
                <c:pt idx="3">
                  <c:v>2023 (Base: 2610)</c:v>
                </c:pt>
                <c:pt idx="4">
                  <c:v>2024 (Base: 2122)</c:v>
                </c:pt>
              </c:strCache>
            </c:strRef>
          </c:cat>
          <c:val>
            <c:numRef>
              <c:f>'Health WB Trends'!$E$5:$E$9</c:f>
              <c:numCache>
                <c:formatCode>0.0</c:formatCode>
                <c:ptCount val="5"/>
                <c:pt idx="0" formatCode="General">
                  <c:v>11.7</c:v>
                </c:pt>
                <c:pt idx="1">
                  <c:v>13.471752776436505</c:v>
                </c:pt>
                <c:pt idx="2">
                  <c:v>14.4</c:v>
                </c:pt>
                <c:pt idx="3" formatCode="General">
                  <c:v>13.8</c:v>
                </c:pt>
                <c:pt idx="4">
                  <c:v>14.561734213006597</c:v>
                </c:pt>
              </c:numCache>
            </c:numRef>
          </c:val>
          <c:extLst>
            <c:ext xmlns:c16="http://schemas.microsoft.com/office/drawing/2014/chart" uri="{C3380CC4-5D6E-409C-BE32-E72D297353CC}">
              <c16:uniqueId val="{00000002-DF63-4EBE-A499-B6D1B2A2D63D}"/>
            </c:ext>
          </c:extLst>
        </c:ser>
        <c:ser>
          <c:idx val="3"/>
          <c:order val="3"/>
          <c:tx>
            <c:strRef>
              <c:f>'Health WB Trends'!$F$3</c:f>
              <c:strCache>
                <c:ptCount val="1"/>
                <c:pt idx="0">
                  <c:v>Poor</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Trends'!$B$5:$B$9</c:f>
              <c:strCache>
                <c:ptCount val="5"/>
                <c:pt idx="0">
                  <c:v>2020 (Base: 3374)</c:v>
                </c:pt>
                <c:pt idx="1">
                  <c:v>2021 (Base: 2071)</c:v>
                </c:pt>
                <c:pt idx="2">
                  <c:v>2022 (Base: 3215)</c:v>
                </c:pt>
                <c:pt idx="3">
                  <c:v>2023 (Base: 2610)</c:v>
                </c:pt>
                <c:pt idx="4">
                  <c:v>2024 (Base: 2122)</c:v>
                </c:pt>
              </c:strCache>
            </c:strRef>
          </c:cat>
          <c:val>
            <c:numRef>
              <c:f>'Health WB Trends'!$F$5:$F$9</c:f>
              <c:numCache>
                <c:formatCode>0.0</c:formatCode>
                <c:ptCount val="5"/>
                <c:pt idx="0" formatCode="General">
                  <c:v>9.6999999999999993</c:v>
                </c:pt>
                <c:pt idx="1">
                  <c:v>10.284886528247224</c:v>
                </c:pt>
                <c:pt idx="2">
                  <c:v>13.7</c:v>
                </c:pt>
                <c:pt idx="3" formatCode="General">
                  <c:v>16.3</c:v>
                </c:pt>
                <c:pt idx="4">
                  <c:v>16.258246936852029</c:v>
                </c:pt>
              </c:numCache>
            </c:numRef>
          </c:val>
          <c:extLst>
            <c:ext xmlns:c16="http://schemas.microsoft.com/office/drawing/2014/chart" uri="{C3380CC4-5D6E-409C-BE32-E72D297353CC}">
              <c16:uniqueId val="{00000003-DF63-4EBE-A499-B6D1B2A2D63D}"/>
            </c:ext>
          </c:extLst>
        </c:ser>
        <c:ser>
          <c:idx val="4"/>
          <c:order val="4"/>
          <c:tx>
            <c:strRef>
              <c:f>'Health WB Trends'!$G$3</c:f>
              <c:strCache>
                <c:ptCount val="1"/>
                <c:pt idx="0">
                  <c:v>Very poor</c:v>
                </c:pt>
              </c:strCache>
            </c:strRef>
          </c:tx>
          <c:spPr>
            <a:solidFill>
              <a:srgbClr val="ED6B2A"/>
            </a:solidFill>
            <a:ln>
              <a:solidFill>
                <a:sysClr val="windowText" lastClr="000000"/>
              </a:solidFill>
            </a:ln>
            <a:effectLst/>
          </c:spPr>
          <c:invertIfNegative val="0"/>
          <c:cat>
            <c:strRef>
              <c:f>'Health WB Trends'!$B$5:$B$9</c:f>
              <c:strCache>
                <c:ptCount val="5"/>
                <c:pt idx="0">
                  <c:v>2020 (Base: 3374)</c:v>
                </c:pt>
                <c:pt idx="1">
                  <c:v>2021 (Base: 2071)</c:v>
                </c:pt>
                <c:pt idx="2">
                  <c:v>2022 (Base: 3215)</c:v>
                </c:pt>
                <c:pt idx="3">
                  <c:v>2023 (Base: 2610)</c:v>
                </c:pt>
                <c:pt idx="4">
                  <c:v>2024 (Base: 2122)</c:v>
                </c:pt>
              </c:strCache>
            </c:strRef>
          </c:cat>
          <c:val>
            <c:numRef>
              <c:f>'Health WB Trends'!$G$5:$G$9</c:f>
              <c:numCache>
                <c:formatCode>0.0</c:formatCode>
                <c:ptCount val="5"/>
                <c:pt idx="0" formatCode="General">
                  <c:v>1.5</c:v>
                </c:pt>
                <c:pt idx="1">
                  <c:v>2.5591501690004832</c:v>
                </c:pt>
                <c:pt idx="2">
                  <c:v>2.5</c:v>
                </c:pt>
                <c:pt idx="3">
                  <c:v>3.2</c:v>
                </c:pt>
                <c:pt idx="4">
                  <c:v>2.827521206409048</c:v>
                </c:pt>
              </c:numCache>
            </c:numRef>
          </c:val>
          <c:extLst>
            <c:ext xmlns:c16="http://schemas.microsoft.com/office/drawing/2014/chart" uri="{C3380CC4-5D6E-409C-BE32-E72D297353CC}">
              <c16:uniqueId val="{00000004-DF63-4EBE-A499-B6D1B2A2D63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pPr>
            <a:endParaRPr lang="en-US"/>
          </a:p>
        </c:txPr>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FSAlbert" panose="02000503040000020004" pitchFamily="50" charset="0"/>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FSAlbert" panose="02000503040000020004" pitchFamily="50" charset="0"/>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6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Health_WB_Demog!$B$3</c:f>
          <c:strCache>
            <c:ptCount val="1"/>
            <c:pt idx="0">
              <c:v>How would you describe your Physical health?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Health_WB_Demog!$B$16</c:f>
              <c:strCache>
                <c:ptCount val="1"/>
                <c:pt idx="0">
                  <c:v>Very good</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3A9E-4799-BA23-8669EF482469}"/>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Health_WB_Demog!$C$15:$M$15</c:f>
              <c:strCache>
                <c:ptCount val="11"/>
                <c:pt idx="0">
                  <c:v>Identify as disabled (Base: 310)</c:v>
                </c:pt>
                <c:pt idx="1">
                  <c:v>Southern Arc (Base: 638)</c:v>
                </c:pt>
                <c:pt idx="2">
                  <c:v>LGBTQ+ (Base: 224)</c:v>
                </c:pt>
                <c:pt idx="3">
                  <c:v>55+ (Base: 965)</c:v>
                </c:pt>
                <c:pt idx="4">
                  <c:v>Female (Base: 971)</c:v>
                </c:pt>
                <c:pt idx="5">
                  <c:v>Ethnically Diverse (Base: 395)</c:v>
                </c:pt>
                <c:pt idx="6">
                  <c:v>All respondents (Base: 2122)</c:v>
                </c:pt>
                <c:pt idx="7">
                  <c:v>Male (Base: 840)</c:v>
                </c:pt>
                <c:pt idx="8">
                  <c:v>Children in household (Base: 418)</c:v>
                </c:pt>
                <c:pt idx="9">
                  <c:v>Under 35 (Base: 277)</c:v>
                </c:pt>
                <c:pt idx="10">
                  <c:v>Welsh speaker (Base: 183)</c:v>
                </c:pt>
              </c:strCache>
            </c:strRef>
          </c:cat>
          <c:val>
            <c:numRef>
              <c:f>Health_WB_Demog!$C$16:$M$16</c:f>
              <c:numCache>
                <c:formatCode>0.0</c:formatCode>
                <c:ptCount val="11"/>
                <c:pt idx="0">
                  <c:v>3.5483870967741935</c:v>
                </c:pt>
                <c:pt idx="1">
                  <c:v>20.376175548589341</c:v>
                </c:pt>
                <c:pt idx="2">
                  <c:v>19.642857142857142</c:v>
                </c:pt>
                <c:pt idx="3">
                  <c:v>18.238341968911918</c:v>
                </c:pt>
                <c:pt idx="4">
                  <c:v>20.082389289392381</c:v>
                </c:pt>
                <c:pt idx="5">
                  <c:v>22.278481012658226</c:v>
                </c:pt>
                <c:pt idx="6">
                  <c:v>19.792648444863335</c:v>
                </c:pt>
                <c:pt idx="7">
                  <c:v>19.523809523809526</c:v>
                </c:pt>
                <c:pt idx="8">
                  <c:v>19.37799043062201</c:v>
                </c:pt>
                <c:pt idx="9">
                  <c:v>22.382671480144403</c:v>
                </c:pt>
                <c:pt idx="10">
                  <c:v>27.868852459016392</c:v>
                </c:pt>
              </c:numCache>
            </c:numRef>
          </c:val>
          <c:extLst>
            <c:ext xmlns:c16="http://schemas.microsoft.com/office/drawing/2014/chart" uri="{C3380CC4-5D6E-409C-BE32-E72D297353CC}">
              <c16:uniqueId val="{00000000-DA6B-4D32-B9A4-5E8F279FBE9D}"/>
            </c:ext>
          </c:extLst>
        </c:ser>
        <c:ser>
          <c:idx val="1"/>
          <c:order val="1"/>
          <c:tx>
            <c:strRef>
              <c:f>Health_WB_Demog!$B$17</c:f>
              <c:strCache>
                <c:ptCount val="1"/>
                <c:pt idx="0">
                  <c:v>Good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Health_WB_Demog!$C$15:$M$15</c:f>
              <c:strCache>
                <c:ptCount val="11"/>
                <c:pt idx="0">
                  <c:v>Identify as disabled (Base: 310)</c:v>
                </c:pt>
                <c:pt idx="1">
                  <c:v>Southern Arc (Base: 638)</c:v>
                </c:pt>
                <c:pt idx="2">
                  <c:v>LGBTQ+ (Base: 224)</c:v>
                </c:pt>
                <c:pt idx="3">
                  <c:v>55+ (Base: 965)</c:v>
                </c:pt>
                <c:pt idx="4">
                  <c:v>Female (Base: 971)</c:v>
                </c:pt>
                <c:pt idx="5">
                  <c:v>Ethnically Diverse (Base: 395)</c:v>
                </c:pt>
                <c:pt idx="6">
                  <c:v>All respondents (Base: 2122)</c:v>
                </c:pt>
                <c:pt idx="7">
                  <c:v>Male (Base: 840)</c:v>
                </c:pt>
                <c:pt idx="8">
                  <c:v>Children in household (Base: 418)</c:v>
                </c:pt>
                <c:pt idx="9">
                  <c:v>Under 35 (Base: 277)</c:v>
                </c:pt>
                <c:pt idx="10">
                  <c:v>Welsh speaker (Base: 183)</c:v>
                </c:pt>
              </c:strCache>
            </c:strRef>
          </c:cat>
          <c:val>
            <c:numRef>
              <c:f>Health_WB_Demog!$C$17:$M$17</c:f>
              <c:numCache>
                <c:formatCode>0.0</c:formatCode>
                <c:ptCount val="11"/>
                <c:pt idx="0">
                  <c:v>23.225806451612904</c:v>
                </c:pt>
                <c:pt idx="1">
                  <c:v>41.065830721003131</c:v>
                </c:pt>
                <c:pt idx="2">
                  <c:v>44.642857142857146</c:v>
                </c:pt>
                <c:pt idx="3">
                  <c:v>46.1139896373057</c:v>
                </c:pt>
                <c:pt idx="4">
                  <c:v>45.1081359423275</c:v>
                </c:pt>
                <c:pt idx="5">
                  <c:v>43.037974683544306</c:v>
                </c:pt>
                <c:pt idx="6">
                  <c:v>46.559849198868989</c:v>
                </c:pt>
                <c:pt idx="7">
                  <c:v>48.571428571428569</c:v>
                </c:pt>
                <c:pt idx="8">
                  <c:v>49.043062200956939</c:v>
                </c:pt>
                <c:pt idx="9">
                  <c:v>48.014440433212997</c:v>
                </c:pt>
                <c:pt idx="10">
                  <c:v>46.994535519125684</c:v>
                </c:pt>
              </c:numCache>
            </c:numRef>
          </c:val>
          <c:extLst>
            <c:ext xmlns:c16="http://schemas.microsoft.com/office/drawing/2014/chart" uri="{C3380CC4-5D6E-409C-BE32-E72D297353CC}">
              <c16:uniqueId val="{00000001-DA6B-4D32-B9A4-5E8F279FBE9D}"/>
            </c:ext>
          </c:extLst>
        </c:ser>
        <c:ser>
          <c:idx val="2"/>
          <c:order val="2"/>
          <c:tx>
            <c:strRef>
              <c:f>Health_WB_Demog!$B$18</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Health_WB_Demog!$C$15:$M$15</c:f>
              <c:strCache>
                <c:ptCount val="11"/>
                <c:pt idx="0">
                  <c:v>Identify as disabled (Base: 310)</c:v>
                </c:pt>
                <c:pt idx="1">
                  <c:v>Southern Arc (Base: 638)</c:v>
                </c:pt>
                <c:pt idx="2">
                  <c:v>LGBTQ+ (Base: 224)</c:v>
                </c:pt>
                <c:pt idx="3">
                  <c:v>55+ (Base: 965)</c:v>
                </c:pt>
                <c:pt idx="4">
                  <c:v>Female (Base: 971)</c:v>
                </c:pt>
                <c:pt idx="5">
                  <c:v>Ethnically Diverse (Base: 395)</c:v>
                </c:pt>
                <c:pt idx="6">
                  <c:v>All respondents (Base: 2122)</c:v>
                </c:pt>
                <c:pt idx="7">
                  <c:v>Male (Base: 840)</c:v>
                </c:pt>
                <c:pt idx="8">
                  <c:v>Children in household (Base: 418)</c:v>
                </c:pt>
                <c:pt idx="9">
                  <c:v>Under 35 (Base: 277)</c:v>
                </c:pt>
                <c:pt idx="10">
                  <c:v>Welsh speaker (Base: 183)</c:v>
                </c:pt>
              </c:strCache>
            </c:strRef>
          </c:cat>
          <c:val>
            <c:numRef>
              <c:f>Health_WB_Demog!$C$18:$M$18</c:f>
              <c:numCache>
                <c:formatCode>0.0</c:formatCode>
                <c:ptCount val="11"/>
                <c:pt idx="0">
                  <c:v>18.064516129032256</c:v>
                </c:pt>
                <c:pt idx="1">
                  <c:v>15.673981191222571</c:v>
                </c:pt>
                <c:pt idx="2">
                  <c:v>14.285714285714285</c:v>
                </c:pt>
                <c:pt idx="3">
                  <c:v>15.336787564766841</c:v>
                </c:pt>
                <c:pt idx="4">
                  <c:v>13.594232749742533</c:v>
                </c:pt>
                <c:pt idx="5">
                  <c:v>13.924050632911392</c:v>
                </c:pt>
                <c:pt idx="6">
                  <c:v>14.561734213006597</c:v>
                </c:pt>
                <c:pt idx="7">
                  <c:v>15.476190476190476</c:v>
                </c:pt>
                <c:pt idx="8">
                  <c:v>12.440191387559809</c:v>
                </c:pt>
                <c:pt idx="9">
                  <c:v>14.801444043321299</c:v>
                </c:pt>
                <c:pt idx="10">
                  <c:v>13.114754098360656</c:v>
                </c:pt>
              </c:numCache>
            </c:numRef>
          </c:val>
          <c:extLst>
            <c:ext xmlns:c16="http://schemas.microsoft.com/office/drawing/2014/chart" uri="{C3380CC4-5D6E-409C-BE32-E72D297353CC}">
              <c16:uniqueId val="{00000002-DA6B-4D32-B9A4-5E8F279FBE9D}"/>
            </c:ext>
          </c:extLst>
        </c:ser>
        <c:ser>
          <c:idx val="3"/>
          <c:order val="3"/>
          <c:tx>
            <c:strRef>
              <c:f>Health_WB_Demog!$B$19</c:f>
              <c:strCache>
                <c:ptCount val="1"/>
                <c:pt idx="0">
                  <c:v>Poor</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Health_WB_Demog!$C$15:$M$15</c:f>
              <c:strCache>
                <c:ptCount val="11"/>
                <c:pt idx="0">
                  <c:v>Identify as disabled (Base: 310)</c:v>
                </c:pt>
                <c:pt idx="1">
                  <c:v>Southern Arc (Base: 638)</c:v>
                </c:pt>
                <c:pt idx="2">
                  <c:v>LGBTQ+ (Base: 224)</c:v>
                </c:pt>
                <c:pt idx="3">
                  <c:v>55+ (Base: 965)</c:v>
                </c:pt>
                <c:pt idx="4">
                  <c:v>Female (Base: 971)</c:v>
                </c:pt>
                <c:pt idx="5">
                  <c:v>Ethnically Diverse (Base: 395)</c:v>
                </c:pt>
                <c:pt idx="6">
                  <c:v>All respondents (Base: 2122)</c:v>
                </c:pt>
                <c:pt idx="7">
                  <c:v>Male (Base: 840)</c:v>
                </c:pt>
                <c:pt idx="8">
                  <c:v>Children in household (Base: 418)</c:v>
                </c:pt>
                <c:pt idx="9">
                  <c:v>Under 35 (Base: 277)</c:v>
                </c:pt>
                <c:pt idx="10">
                  <c:v>Welsh speaker (Base: 183)</c:v>
                </c:pt>
              </c:strCache>
            </c:strRef>
          </c:cat>
          <c:val>
            <c:numRef>
              <c:f>Health_WB_Demog!$C$19:$M$19</c:f>
              <c:numCache>
                <c:formatCode>0.0</c:formatCode>
                <c:ptCount val="11"/>
                <c:pt idx="0">
                  <c:v>43.870967741935488</c:v>
                </c:pt>
                <c:pt idx="1">
                  <c:v>18.338557993730408</c:v>
                </c:pt>
                <c:pt idx="2">
                  <c:v>17.857142857142858</c:v>
                </c:pt>
                <c:pt idx="3">
                  <c:v>17.305699481865286</c:v>
                </c:pt>
                <c:pt idx="4">
                  <c:v>17.404737384140063</c:v>
                </c:pt>
                <c:pt idx="5">
                  <c:v>17.468354430379744</c:v>
                </c:pt>
                <c:pt idx="6">
                  <c:v>16.258246936852029</c:v>
                </c:pt>
                <c:pt idx="7">
                  <c:v>14.404761904761903</c:v>
                </c:pt>
                <c:pt idx="8">
                  <c:v>16.267942583732058</c:v>
                </c:pt>
                <c:pt idx="9">
                  <c:v>12.63537906137184</c:v>
                </c:pt>
                <c:pt idx="10">
                  <c:v>10.382513661202186</c:v>
                </c:pt>
              </c:numCache>
            </c:numRef>
          </c:val>
          <c:extLst>
            <c:ext xmlns:c16="http://schemas.microsoft.com/office/drawing/2014/chart" uri="{C3380CC4-5D6E-409C-BE32-E72D297353CC}">
              <c16:uniqueId val="{00000003-DA6B-4D32-B9A4-5E8F279FBE9D}"/>
            </c:ext>
          </c:extLst>
        </c:ser>
        <c:ser>
          <c:idx val="4"/>
          <c:order val="4"/>
          <c:tx>
            <c:strRef>
              <c:f>Health_WB_Demog!$B$20</c:f>
              <c:strCache>
                <c:ptCount val="1"/>
                <c:pt idx="0">
                  <c:v>Very poor</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2-3A9E-4799-BA23-8669EF482469}"/>
                </c:ext>
              </c:extLst>
            </c:dLbl>
            <c:dLbl>
              <c:idx val="2"/>
              <c:delete val="1"/>
              <c:extLst>
                <c:ext xmlns:c15="http://schemas.microsoft.com/office/drawing/2012/chart" uri="{CE6537A1-D6FC-4f65-9D91-7224C49458BB}"/>
                <c:ext xmlns:c16="http://schemas.microsoft.com/office/drawing/2014/chart" uri="{C3380CC4-5D6E-409C-BE32-E72D297353CC}">
                  <c16:uniqueId val="{00000003-3A9E-4799-BA23-8669EF482469}"/>
                </c:ext>
              </c:extLst>
            </c:dLbl>
            <c:dLbl>
              <c:idx val="3"/>
              <c:delete val="1"/>
              <c:extLst>
                <c:ext xmlns:c15="http://schemas.microsoft.com/office/drawing/2012/chart" uri="{CE6537A1-D6FC-4f65-9D91-7224C49458BB}"/>
                <c:ext xmlns:c16="http://schemas.microsoft.com/office/drawing/2014/chart" uri="{C3380CC4-5D6E-409C-BE32-E72D297353CC}">
                  <c16:uniqueId val="{00000004-3A9E-4799-BA23-8669EF482469}"/>
                </c:ext>
              </c:extLst>
            </c:dLbl>
            <c:dLbl>
              <c:idx val="4"/>
              <c:delete val="1"/>
              <c:extLst>
                <c:ext xmlns:c15="http://schemas.microsoft.com/office/drawing/2012/chart" uri="{CE6537A1-D6FC-4f65-9D91-7224C49458BB}"/>
                <c:ext xmlns:c16="http://schemas.microsoft.com/office/drawing/2014/chart" uri="{C3380CC4-5D6E-409C-BE32-E72D297353CC}">
                  <c16:uniqueId val="{00000005-3A9E-4799-BA23-8669EF482469}"/>
                </c:ext>
              </c:extLst>
            </c:dLbl>
            <c:dLbl>
              <c:idx val="5"/>
              <c:delete val="1"/>
              <c:extLst>
                <c:ext xmlns:c15="http://schemas.microsoft.com/office/drawing/2012/chart" uri="{CE6537A1-D6FC-4f65-9D91-7224C49458BB}"/>
                <c:ext xmlns:c16="http://schemas.microsoft.com/office/drawing/2014/chart" uri="{C3380CC4-5D6E-409C-BE32-E72D297353CC}">
                  <c16:uniqueId val="{00000006-3A9E-4799-BA23-8669EF482469}"/>
                </c:ext>
              </c:extLst>
            </c:dLbl>
            <c:dLbl>
              <c:idx val="6"/>
              <c:delete val="1"/>
              <c:extLst>
                <c:ext xmlns:c15="http://schemas.microsoft.com/office/drawing/2012/chart" uri="{CE6537A1-D6FC-4f65-9D91-7224C49458BB}"/>
                <c:ext xmlns:c16="http://schemas.microsoft.com/office/drawing/2014/chart" uri="{C3380CC4-5D6E-409C-BE32-E72D297353CC}">
                  <c16:uniqueId val="{00000007-3A9E-4799-BA23-8669EF482469}"/>
                </c:ext>
              </c:extLst>
            </c:dLbl>
            <c:dLbl>
              <c:idx val="7"/>
              <c:delete val="1"/>
              <c:extLst>
                <c:ext xmlns:c15="http://schemas.microsoft.com/office/drawing/2012/chart" uri="{CE6537A1-D6FC-4f65-9D91-7224C49458BB}"/>
                <c:ext xmlns:c16="http://schemas.microsoft.com/office/drawing/2014/chart" uri="{C3380CC4-5D6E-409C-BE32-E72D297353CC}">
                  <c16:uniqueId val="{00000008-3A9E-4799-BA23-8669EF482469}"/>
                </c:ext>
              </c:extLst>
            </c:dLbl>
            <c:dLbl>
              <c:idx val="8"/>
              <c:delete val="1"/>
              <c:extLst>
                <c:ext xmlns:c15="http://schemas.microsoft.com/office/drawing/2012/chart" uri="{CE6537A1-D6FC-4f65-9D91-7224C49458BB}"/>
                <c:ext xmlns:c16="http://schemas.microsoft.com/office/drawing/2014/chart" uri="{C3380CC4-5D6E-409C-BE32-E72D297353CC}">
                  <c16:uniqueId val="{00000009-3A9E-4799-BA23-8669EF482469}"/>
                </c:ext>
              </c:extLst>
            </c:dLbl>
            <c:dLbl>
              <c:idx val="9"/>
              <c:delete val="1"/>
              <c:extLst>
                <c:ext xmlns:c15="http://schemas.microsoft.com/office/drawing/2012/chart" uri="{CE6537A1-D6FC-4f65-9D91-7224C49458BB}"/>
                <c:ext xmlns:c16="http://schemas.microsoft.com/office/drawing/2014/chart" uri="{C3380CC4-5D6E-409C-BE32-E72D297353CC}">
                  <c16:uniqueId val="{0000000A-3A9E-4799-BA23-8669EF482469}"/>
                </c:ext>
              </c:extLst>
            </c:dLbl>
            <c:dLbl>
              <c:idx val="10"/>
              <c:delete val="1"/>
              <c:extLst>
                <c:ext xmlns:c15="http://schemas.microsoft.com/office/drawing/2012/chart" uri="{CE6537A1-D6FC-4f65-9D91-7224C49458BB}"/>
                <c:ext xmlns:c16="http://schemas.microsoft.com/office/drawing/2014/chart" uri="{C3380CC4-5D6E-409C-BE32-E72D297353CC}">
                  <c16:uniqueId val="{00000001-3A9E-4799-BA23-8669EF482469}"/>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Health_WB_Demog!$C$15:$M$15</c:f>
              <c:strCache>
                <c:ptCount val="11"/>
                <c:pt idx="0">
                  <c:v>Identify as disabled (Base: 310)</c:v>
                </c:pt>
                <c:pt idx="1">
                  <c:v>Southern Arc (Base: 638)</c:v>
                </c:pt>
                <c:pt idx="2">
                  <c:v>LGBTQ+ (Base: 224)</c:v>
                </c:pt>
                <c:pt idx="3">
                  <c:v>55+ (Base: 965)</c:v>
                </c:pt>
                <c:pt idx="4">
                  <c:v>Female (Base: 971)</c:v>
                </c:pt>
                <c:pt idx="5">
                  <c:v>Ethnically Diverse (Base: 395)</c:v>
                </c:pt>
                <c:pt idx="6">
                  <c:v>All respondents (Base: 2122)</c:v>
                </c:pt>
                <c:pt idx="7">
                  <c:v>Male (Base: 840)</c:v>
                </c:pt>
                <c:pt idx="8">
                  <c:v>Children in household (Base: 418)</c:v>
                </c:pt>
                <c:pt idx="9">
                  <c:v>Under 35 (Base: 277)</c:v>
                </c:pt>
                <c:pt idx="10">
                  <c:v>Welsh speaker (Base: 183)</c:v>
                </c:pt>
              </c:strCache>
            </c:strRef>
          </c:cat>
          <c:val>
            <c:numRef>
              <c:f>Health_WB_Demog!$C$20:$M$20</c:f>
              <c:numCache>
                <c:formatCode>0.0</c:formatCode>
                <c:ptCount val="11"/>
                <c:pt idx="0">
                  <c:v>11.29032258064516</c:v>
                </c:pt>
                <c:pt idx="1">
                  <c:v>4.5454545454545459</c:v>
                </c:pt>
                <c:pt idx="2">
                  <c:v>3.5714285714285712</c:v>
                </c:pt>
                <c:pt idx="3">
                  <c:v>3.0051813471502591</c:v>
                </c:pt>
                <c:pt idx="4">
                  <c:v>3.8105046343975282</c:v>
                </c:pt>
                <c:pt idx="5">
                  <c:v>3.2911392405063293</c:v>
                </c:pt>
                <c:pt idx="6">
                  <c:v>2.827521206409048</c:v>
                </c:pt>
                <c:pt idx="7">
                  <c:v>2.0238095238095237</c:v>
                </c:pt>
                <c:pt idx="8">
                  <c:v>2.8708133971291865</c:v>
                </c:pt>
                <c:pt idx="9">
                  <c:v>2.1660649819494582</c:v>
                </c:pt>
                <c:pt idx="10">
                  <c:v>1.639344262295082</c:v>
                </c:pt>
              </c:numCache>
            </c:numRef>
          </c:val>
          <c:extLst>
            <c:ext xmlns:c16="http://schemas.microsoft.com/office/drawing/2014/chart" uri="{C3380CC4-5D6E-409C-BE32-E72D297353CC}">
              <c16:uniqueId val="{00000004-DA6B-4D32-B9A4-5E8F279FBE9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Health_WB_Dep5th!$B$3</c:f>
          <c:strCache>
            <c:ptCount val="1"/>
            <c:pt idx="0">
              <c:v>How would you describe your Physical health?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Health_WB_Dep5th!$B$7</c:f>
              <c:strCache>
                <c:ptCount val="1"/>
                <c:pt idx="0">
                  <c:v>Very good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Health_WB_Dep5th!$I$6:$N$6</c:f>
              <c:strCache>
                <c:ptCount val="6"/>
                <c:pt idx="0">
                  <c:v>All Respondents (Base: 2122)</c:v>
                </c:pt>
                <c:pt idx="1">
                  <c:v>Least Deprived (Base: 385)</c:v>
                </c:pt>
                <c:pt idx="2">
                  <c:v>Next Least Deprived (Base: 337)</c:v>
                </c:pt>
                <c:pt idx="3">
                  <c:v>Middle (Base: 297)</c:v>
                </c:pt>
                <c:pt idx="4">
                  <c:v>Next Most Deprived (Base: 304)</c:v>
                </c:pt>
                <c:pt idx="5">
                  <c:v>Most Deprived (Base: 231)</c:v>
                </c:pt>
              </c:strCache>
            </c:strRef>
          </c:cat>
          <c:val>
            <c:numRef>
              <c:f>Health_WB_Dep5th!$I$7:$N$7</c:f>
              <c:numCache>
                <c:formatCode>0.0</c:formatCode>
                <c:ptCount val="6"/>
                <c:pt idx="0">
                  <c:v>19.792648444863335</c:v>
                </c:pt>
                <c:pt idx="1">
                  <c:v>18.961038961038962</c:v>
                </c:pt>
                <c:pt idx="2">
                  <c:v>22.255192878338278</c:v>
                </c:pt>
                <c:pt idx="3">
                  <c:v>17.845117845117844</c:v>
                </c:pt>
                <c:pt idx="4">
                  <c:v>15.789473684210526</c:v>
                </c:pt>
                <c:pt idx="5">
                  <c:v>19.047619047619047</c:v>
                </c:pt>
              </c:numCache>
            </c:numRef>
          </c:val>
          <c:extLst>
            <c:ext xmlns:c16="http://schemas.microsoft.com/office/drawing/2014/chart" uri="{C3380CC4-5D6E-409C-BE32-E72D297353CC}">
              <c16:uniqueId val="{00000000-D64B-4B7F-A53C-645A326695C1}"/>
            </c:ext>
          </c:extLst>
        </c:ser>
        <c:ser>
          <c:idx val="1"/>
          <c:order val="1"/>
          <c:tx>
            <c:strRef>
              <c:f>Health_WB_Dep5th!$B$8</c:f>
              <c:strCache>
                <c:ptCount val="1"/>
                <c:pt idx="0">
                  <c:v>Good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Health_WB_Dep5th!$I$6:$N$6</c:f>
              <c:strCache>
                <c:ptCount val="6"/>
                <c:pt idx="0">
                  <c:v>All Respondents (Base: 2122)</c:v>
                </c:pt>
                <c:pt idx="1">
                  <c:v>Least Deprived (Base: 385)</c:v>
                </c:pt>
                <c:pt idx="2">
                  <c:v>Next Least Deprived (Base: 337)</c:v>
                </c:pt>
                <c:pt idx="3">
                  <c:v>Middle (Base: 297)</c:v>
                </c:pt>
                <c:pt idx="4">
                  <c:v>Next Most Deprived (Base: 304)</c:v>
                </c:pt>
                <c:pt idx="5">
                  <c:v>Most Deprived (Base: 231)</c:v>
                </c:pt>
              </c:strCache>
            </c:strRef>
          </c:cat>
          <c:val>
            <c:numRef>
              <c:f>Health_WB_Dep5th!$I$8:$N$8</c:f>
              <c:numCache>
                <c:formatCode>0.0</c:formatCode>
                <c:ptCount val="6"/>
                <c:pt idx="0">
                  <c:v>46.559849198868989</c:v>
                </c:pt>
                <c:pt idx="1">
                  <c:v>50.649350649350644</c:v>
                </c:pt>
                <c:pt idx="2">
                  <c:v>46.587537091988132</c:v>
                </c:pt>
                <c:pt idx="3">
                  <c:v>57.239057239057232</c:v>
                </c:pt>
                <c:pt idx="4">
                  <c:v>45.065789473684212</c:v>
                </c:pt>
                <c:pt idx="5">
                  <c:v>34.632034632034632</c:v>
                </c:pt>
              </c:numCache>
            </c:numRef>
          </c:val>
          <c:extLst>
            <c:ext xmlns:c16="http://schemas.microsoft.com/office/drawing/2014/chart" uri="{C3380CC4-5D6E-409C-BE32-E72D297353CC}">
              <c16:uniqueId val="{00000001-D64B-4B7F-A53C-645A326695C1}"/>
            </c:ext>
          </c:extLst>
        </c:ser>
        <c:ser>
          <c:idx val="2"/>
          <c:order val="2"/>
          <c:tx>
            <c:strRef>
              <c:f>Health_WB_Dep5th!$B$9</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Health_WB_Dep5th!$I$6:$N$6</c:f>
              <c:strCache>
                <c:ptCount val="6"/>
                <c:pt idx="0">
                  <c:v>All Respondents (Base: 2122)</c:v>
                </c:pt>
                <c:pt idx="1">
                  <c:v>Least Deprived (Base: 385)</c:v>
                </c:pt>
                <c:pt idx="2">
                  <c:v>Next Least Deprived (Base: 337)</c:v>
                </c:pt>
                <c:pt idx="3">
                  <c:v>Middle (Base: 297)</c:v>
                </c:pt>
                <c:pt idx="4">
                  <c:v>Next Most Deprived (Base: 304)</c:v>
                </c:pt>
                <c:pt idx="5">
                  <c:v>Most Deprived (Base: 231)</c:v>
                </c:pt>
              </c:strCache>
            </c:strRef>
          </c:cat>
          <c:val>
            <c:numRef>
              <c:f>Health_WB_Dep5th!$I$9:$N$9</c:f>
              <c:numCache>
                <c:formatCode>0.0</c:formatCode>
                <c:ptCount val="6"/>
                <c:pt idx="0">
                  <c:v>14.561734213006597</c:v>
                </c:pt>
                <c:pt idx="1">
                  <c:v>14.285714285714285</c:v>
                </c:pt>
                <c:pt idx="2">
                  <c:v>13.353115727002967</c:v>
                </c:pt>
                <c:pt idx="3">
                  <c:v>12.457912457912458</c:v>
                </c:pt>
                <c:pt idx="4">
                  <c:v>14.802631578947366</c:v>
                </c:pt>
                <c:pt idx="5">
                  <c:v>16.450216450216452</c:v>
                </c:pt>
              </c:numCache>
            </c:numRef>
          </c:val>
          <c:extLst>
            <c:ext xmlns:c16="http://schemas.microsoft.com/office/drawing/2014/chart" uri="{C3380CC4-5D6E-409C-BE32-E72D297353CC}">
              <c16:uniqueId val="{00000002-D64B-4B7F-A53C-645A326695C1}"/>
            </c:ext>
          </c:extLst>
        </c:ser>
        <c:ser>
          <c:idx val="3"/>
          <c:order val="3"/>
          <c:tx>
            <c:strRef>
              <c:f>Health_WB_Dep5th!$B$10</c:f>
              <c:strCache>
                <c:ptCount val="1"/>
                <c:pt idx="0">
                  <c:v>Poor</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Health_WB_Dep5th!$I$6:$N$6</c:f>
              <c:strCache>
                <c:ptCount val="6"/>
                <c:pt idx="0">
                  <c:v>All Respondents (Base: 2122)</c:v>
                </c:pt>
                <c:pt idx="1">
                  <c:v>Least Deprived (Base: 385)</c:v>
                </c:pt>
                <c:pt idx="2">
                  <c:v>Next Least Deprived (Base: 337)</c:v>
                </c:pt>
                <c:pt idx="3">
                  <c:v>Middle (Base: 297)</c:v>
                </c:pt>
                <c:pt idx="4">
                  <c:v>Next Most Deprived (Base: 304)</c:v>
                </c:pt>
                <c:pt idx="5">
                  <c:v>Most Deprived (Base: 231)</c:v>
                </c:pt>
              </c:strCache>
            </c:strRef>
          </c:cat>
          <c:val>
            <c:numRef>
              <c:f>Health_WB_Dep5th!$I$10:$N$10</c:f>
              <c:numCache>
                <c:formatCode>0.0</c:formatCode>
                <c:ptCount val="6"/>
                <c:pt idx="0">
                  <c:v>16.258246936852029</c:v>
                </c:pt>
                <c:pt idx="1">
                  <c:v>14.805194805194805</c:v>
                </c:pt>
                <c:pt idx="2">
                  <c:v>15.43026706231454</c:v>
                </c:pt>
                <c:pt idx="3">
                  <c:v>11.111111111111111</c:v>
                </c:pt>
                <c:pt idx="4">
                  <c:v>19.407894736842106</c:v>
                </c:pt>
                <c:pt idx="5">
                  <c:v>25.108225108225106</c:v>
                </c:pt>
              </c:numCache>
            </c:numRef>
          </c:val>
          <c:extLst>
            <c:ext xmlns:c16="http://schemas.microsoft.com/office/drawing/2014/chart" uri="{C3380CC4-5D6E-409C-BE32-E72D297353CC}">
              <c16:uniqueId val="{00000003-D64B-4B7F-A53C-645A326695C1}"/>
            </c:ext>
          </c:extLst>
        </c:ser>
        <c:ser>
          <c:idx val="4"/>
          <c:order val="4"/>
          <c:tx>
            <c:strRef>
              <c:f>Health_WB_Dep5th!$B$11</c:f>
              <c:strCache>
                <c:ptCount val="1"/>
                <c:pt idx="0">
                  <c:v>Very poor</c:v>
                </c:pt>
              </c:strCache>
            </c:strRef>
          </c:tx>
          <c:spPr>
            <a:solidFill>
              <a:srgbClr val="ED6B2A"/>
            </a:solidFill>
            <a:ln>
              <a:solidFill>
                <a:sysClr val="windowText" lastClr="000000"/>
              </a:solidFill>
            </a:ln>
            <a:effectLst/>
          </c:spPr>
          <c:invertIfNegative val="0"/>
          <c:cat>
            <c:strRef>
              <c:f>Health_WB_Dep5th!$I$6:$N$6</c:f>
              <c:strCache>
                <c:ptCount val="6"/>
                <c:pt idx="0">
                  <c:v>All Respondents (Base: 2122)</c:v>
                </c:pt>
                <c:pt idx="1">
                  <c:v>Least Deprived (Base: 385)</c:v>
                </c:pt>
                <c:pt idx="2">
                  <c:v>Next Least Deprived (Base: 337)</c:v>
                </c:pt>
                <c:pt idx="3">
                  <c:v>Middle (Base: 297)</c:v>
                </c:pt>
                <c:pt idx="4">
                  <c:v>Next Most Deprived (Base: 304)</c:v>
                </c:pt>
                <c:pt idx="5">
                  <c:v>Most Deprived (Base: 231)</c:v>
                </c:pt>
              </c:strCache>
            </c:strRef>
          </c:cat>
          <c:val>
            <c:numRef>
              <c:f>Health_WB_Dep5th!$I$11:$N$11</c:f>
              <c:numCache>
                <c:formatCode>0.0</c:formatCode>
                <c:ptCount val="6"/>
                <c:pt idx="0">
                  <c:v>2.827521206409048</c:v>
                </c:pt>
                <c:pt idx="1">
                  <c:v>1.2987012987012987</c:v>
                </c:pt>
                <c:pt idx="2">
                  <c:v>2.3738872403560833</c:v>
                </c:pt>
                <c:pt idx="3">
                  <c:v>1.3468013468013467</c:v>
                </c:pt>
                <c:pt idx="4">
                  <c:v>4.9342105263157894</c:v>
                </c:pt>
                <c:pt idx="5">
                  <c:v>4.7619047619047619</c:v>
                </c:pt>
              </c:numCache>
            </c:numRef>
          </c:val>
          <c:extLst>
            <c:ext xmlns:c16="http://schemas.microsoft.com/office/drawing/2014/chart" uri="{C3380CC4-5D6E-409C-BE32-E72D297353CC}">
              <c16:uniqueId val="{00000004-D64B-4B7F-A53C-645A326695C1}"/>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FSAlbert" panose="02000503040000020004" pitchFamily="50" charset="0"/>
                <a:ea typeface="+mn-ea"/>
                <a:cs typeface="+mn-cs"/>
              </a:defRPr>
            </a:pPr>
            <a:r>
              <a:rPr lang="en-GB"/>
              <a:t>How would you describe your physical health?</a:t>
            </a:r>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FSAlbert" panose="02000503040000020004" pitchFamily="50" charset="0"/>
              <a:ea typeface="+mn-ea"/>
              <a:cs typeface="+mn-cs"/>
            </a:defRPr>
          </a:pPr>
          <a:endParaRPr lang="en-US"/>
        </a:p>
      </c:txPr>
    </c:title>
    <c:autoTitleDeleted val="0"/>
    <c:plotArea>
      <c:layout/>
      <c:barChart>
        <c:barDir val="bar"/>
        <c:grouping val="percentStacked"/>
        <c:varyColors val="0"/>
        <c:ser>
          <c:idx val="0"/>
          <c:order val="0"/>
          <c:tx>
            <c:strRef>
              <c:f>'Health WB Trends'!$C$3</c:f>
              <c:strCache>
                <c:ptCount val="1"/>
                <c:pt idx="0">
                  <c:v>Very good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Trends'!$B$5:$B$9</c:f>
              <c:strCache>
                <c:ptCount val="5"/>
                <c:pt idx="0">
                  <c:v>2020 (Base: 3374)</c:v>
                </c:pt>
                <c:pt idx="1">
                  <c:v>2021 (Base: 2071)</c:v>
                </c:pt>
                <c:pt idx="2">
                  <c:v>2022 (Base: 3215)</c:v>
                </c:pt>
                <c:pt idx="3">
                  <c:v>2023 (Base: 2610)</c:v>
                </c:pt>
                <c:pt idx="4">
                  <c:v>2024 (Base: 2122)</c:v>
                </c:pt>
              </c:strCache>
            </c:strRef>
          </c:cat>
          <c:val>
            <c:numRef>
              <c:f>'Health WB Trends'!$C$5:$C$9</c:f>
              <c:numCache>
                <c:formatCode>0.0</c:formatCode>
                <c:ptCount val="5"/>
                <c:pt idx="0" formatCode="General">
                  <c:v>26.5</c:v>
                </c:pt>
                <c:pt idx="1">
                  <c:v>23.370352486721391</c:v>
                </c:pt>
                <c:pt idx="2">
                  <c:v>17.8</c:v>
                </c:pt>
                <c:pt idx="3" formatCode="General">
                  <c:v>17.7</c:v>
                </c:pt>
                <c:pt idx="4">
                  <c:v>19.792648444863335</c:v>
                </c:pt>
              </c:numCache>
            </c:numRef>
          </c:val>
          <c:extLst>
            <c:ext xmlns:c16="http://schemas.microsoft.com/office/drawing/2014/chart" uri="{C3380CC4-5D6E-409C-BE32-E72D297353CC}">
              <c16:uniqueId val="{00000000-D3ED-41E8-BFA5-15C3D1F0F6A1}"/>
            </c:ext>
          </c:extLst>
        </c:ser>
        <c:ser>
          <c:idx val="1"/>
          <c:order val="1"/>
          <c:tx>
            <c:strRef>
              <c:f>'Health WB Trends'!$D$3</c:f>
              <c:strCache>
                <c:ptCount val="1"/>
                <c:pt idx="0">
                  <c:v>Good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Trends'!$B$5:$B$9</c:f>
              <c:strCache>
                <c:ptCount val="5"/>
                <c:pt idx="0">
                  <c:v>2020 (Base: 3374)</c:v>
                </c:pt>
                <c:pt idx="1">
                  <c:v>2021 (Base: 2071)</c:v>
                </c:pt>
                <c:pt idx="2">
                  <c:v>2022 (Base: 3215)</c:v>
                </c:pt>
                <c:pt idx="3">
                  <c:v>2023 (Base: 2610)</c:v>
                </c:pt>
                <c:pt idx="4">
                  <c:v>2024 (Base: 2122)</c:v>
                </c:pt>
              </c:strCache>
            </c:strRef>
          </c:cat>
          <c:val>
            <c:numRef>
              <c:f>'Health WB Trends'!$D$5:$D$9</c:f>
              <c:numCache>
                <c:formatCode>0.0</c:formatCode>
                <c:ptCount val="5"/>
                <c:pt idx="0" formatCode="General">
                  <c:v>50.6</c:v>
                </c:pt>
                <c:pt idx="1">
                  <c:v>50.313858039594393</c:v>
                </c:pt>
                <c:pt idx="2">
                  <c:v>51.6</c:v>
                </c:pt>
                <c:pt idx="3">
                  <c:v>49</c:v>
                </c:pt>
                <c:pt idx="4">
                  <c:v>46.559849198868989</c:v>
                </c:pt>
              </c:numCache>
            </c:numRef>
          </c:val>
          <c:extLst>
            <c:ext xmlns:c16="http://schemas.microsoft.com/office/drawing/2014/chart" uri="{C3380CC4-5D6E-409C-BE32-E72D297353CC}">
              <c16:uniqueId val="{00000001-D3ED-41E8-BFA5-15C3D1F0F6A1}"/>
            </c:ext>
          </c:extLst>
        </c:ser>
        <c:ser>
          <c:idx val="2"/>
          <c:order val="2"/>
          <c:tx>
            <c:strRef>
              <c:f>'Health WB Trends'!$E$3</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Trends'!$B$5:$B$9</c:f>
              <c:strCache>
                <c:ptCount val="5"/>
                <c:pt idx="0">
                  <c:v>2020 (Base: 3374)</c:v>
                </c:pt>
                <c:pt idx="1">
                  <c:v>2021 (Base: 2071)</c:v>
                </c:pt>
                <c:pt idx="2">
                  <c:v>2022 (Base: 3215)</c:v>
                </c:pt>
                <c:pt idx="3">
                  <c:v>2023 (Base: 2610)</c:v>
                </c:pt>
                <c:pt idx="4">
                  <c:v>2024 (Base: 2122)</c:v>
                </c:pt>
              </c:strCache>
            </c:strRef>
          </c:cat>
          <c:val>
            <c:numRef>
              <c:f>'Health WB Trends'!$E$5:$E$9</c:f>
              <c:numCache>
                <c:formatCode>0.0</c:formatCode>
                <c:ptCount val="5"/>
                <c:pt idx="0" formatCode="General">
                  <c:v>11.7</c:v>
                </c:pt>
                <c:pt idx="1">
                  <c:v>13.471752776436505</c:v>
                </c:pt>
                <c:pt idx="2">
                  <c:v>14.4</c:v>
                </c:pt>
                <c:pt idx="3" formatCode="General">
                  <c:v>13.8</c:v>
                </c:pt>
                <c:pt idx="4">
                  <c:v>14.561734213006597</c:v>
                </c:pt>
              </c:numCache>
            </c:numRef>
          </c:val>
          <c:extLst>
            <c:ext xmlns:c16="http://schemas.microsoft.com/office/drawing/2014/chart" uri="{C3380CC4-5D6E-409C-BE32-E72D297353CC}">
              <c16:uniqueId val="{00000002-D3ED-41E8-BFA5-15C3D1F0F6A1}"/>
            </c:ext>
          </c:extLst>
        </c:ser>
        <c:ser>
          <c:idx val="3"/>
          <c:order val="3"/>
          <c:tx>
            <c:strRef>
              <c:f>'Health WB Trends'!$F$3</c:f>
              <c:strCache>
                <c:ptCount val="1"/>
                <c:pt idx="0">
                  <c:v>Poor</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Trends'!$B$5:$B$9</c:f>
              <c:strCache>
                <c:ptCount val="5"/>
                <c:pt idx="0">
                  <c:v>2020 (Base: 3374)</c:v>
                </c:pt>
                <c:pt idx="1">
                  <c:v>2021 (Base: 2071)</c:v>
                </c:pt>
                <c:pt idx="2">
                  <c:v>2022 (Base: 3215)</c:v>
                </c:pt>
                <c:pt idx="3">
                  <c:v>2023 (Base: 2610)</c:v>
                </c:pt>
                <c:pt idx="4">
                  <c:v>2024 (Base: 2122)</c:v>
                </c:pt>
              </c:strCache>
            </c:strRef>
          </c:cat>
          <c:val>
            <c:numRef>
              <c:f>'Health WB Trends'!$F$5:$F$9</c:f>
              <c:numCache>
                <c:formatCode>0.0</c:formatCode>
                <c:ptCount val="5"/>
                <c:pt idx="0" formatCode="General">
                  <c:v>9.6999999999999993</c:v>
                </c:pt>
                <c:pt idx="1">
                  <c:v>10.284886528247224</c:v>
                </c:pt>
                <c:pt idx="2">
                  <c:v>13.7</c:v>
                </c:pt>
                <c:pt idx="3" formatCode="General">
                  <c:v>16.3</c:v>
                </c:pt>
                <c:pt idx="4">
                  <c:v>16.258246936852029</c:v>
                </c:pt>
              </c:numCache>
            </c:numRef>
          </c:val>
          <c:extLst>
            <c:ext xmlns:c16="http://schemas.microsoft.com/office/drawing/2014/chart" uri="{C3380CC4-5D6E-409C-BE32-E72D297353CC}">
              <c16:uniqueId val="{00000003-D3ED-41E8-BFA5-15C3D1F0F6A1}"/>
            </c:ext>
          </c:extLst>
        </c:ser>
        <c:ser>
          <c:idx val="4"/>
          <c:order val="4"/>
          <c:tx>
            <c:strRef>
              <c:f>'Health WB Trends'!$G$3</c:f>
              <c:strCache>
                <c:ptCount val="1"/>
                <c:pt idx="0">
                  <c:v>Very poor</c:v>
                </c:pt>
              </c:strCache>
            </c:strRef>
          </c:tx>
          <c:spPr>
            <a:solidFill>
              <a:srgbClr val="ED6B2A"/>
            </a:solidFill>
            <a:ln>
              <a:solidFill>
                <a:sysClr val="windowText" lastClr="000000"/>
              </a:solidFill>
            </a:ln>
            <a:effectLst/>
          </c:spPr>
          <c:invertIfNegative val="0"/>
          <c:cat>
            <c:strRef>
              <c:f>'Health WB Trends'!$B$5:$B$9</c:f>
              <c:strCache>
                <c:ptCount val="5"/>
                <c:pt idx="0">
                  <c:v>2020 (Base: 3374)</c:v>
                </c:pt>
                <c:pt idx="1">
                  <c:v>2021 (Base: 2071)</c:v>
                </c:pt>
                <c:pt idx="2">
                  <c:v>2022 (Base: 3215)</c:v>
                </c:pt>
                <c:pt idx="3">
                  <c:v>2023 (Base: 2610)</c:v>
                </c:pt>
                <c:pt idx="4">
                  <c:v>2024 (Base: 2122)</c:v>
                </c:pt>
              </c:strCache>
            </c:strRef>
          </c:cat>
          <c:val>
            <c:numRef>
              <c:f>'Health WB Trends'!$G$5:$G$9</c:f>
              <c:numCache>
                <c:formatCode>0.0</c:formatCode>
                <c:ptCount val="5"/>
                <c:pt idx="0" formatCode="General">
                  <c:v>1.5</c:v>
                </c:pt>
                <c:pt idx="1">
                  <c:v>2.5591501690004832</c:v>
                </c:pt>
                <c:pt idx="2">
                  <c:v>2.5</c:v>
                </c:pt>
                <c:pt idx="3">
                  <c:v>3.2</c:v>
                </c:pt>
                <c:pt idx="4">
                  <c:v>2.827521206409048</c:v>
                </c:pt>
              </c:numCache>
            </c:numRef>
          </c:val>
          <c:extLst>
            <c:ext xmlns:c16="http://schemas.microsoft.com/office/drawing/2014/chart" uri="{C3380CC4-5D6E-409C-BE32-E72D297353CC}">
              <c16:uniqueId val="{00000004-D3ED-41E8-BFA5-15C3D1F0F6A1}"/>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FSAlbert" panose="02000503040000020004" pitchFamily="50" charset="0"/>
                <a:ea typeface="+mn-ea"/>
                <a:cs typeface="+mn-cs"/>
              </a:defRPr>
            </a:pPr>
            <a:endParaRPr lang="en-US"/>
          </a:p>
        </c:txPr>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FSAlbert" panose="02000503040000020004" pitchFamily="50" charset="0"/>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FSAlbert" panose="02000503040000020004" pitchFamily="50" charset="0"/>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6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Health_WB_Demog!$B$33</c:f>
          <c:strCache>
            <c:ptCount val="1"/>
            <c:pt idx="0">
              <c:v>How would you describe your Mental health?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218075166928086"/>
          <c:y val="0.12238359675352413"/>
          <c:w val="0.55115964204895396"/>
          <c:h val="0.69520798366671488"/>
        </c:manualLayout>
      </c:layout>
      <c:barChart>
        <c:barDir val="bar"/>
        <c:grouping val="percentStacked"/>
        <c:varyColors val="0"/>
        <c:ser>
          <c:idx val="0"/>
          <c:order val="0"/>
          <c:tx>
            <c:strRef>
              <c:f>Health_WB_Demog!$B$46</c:f>
              <c:strCache>
                <c:ptCount val="1"/>
                <c:pt idx="0">
                  <c:v>Very good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Health_WB_Demog!$C$45:$M$45</c:f>
              <c:strCache>
                <c:ptCount val="11"/>
                <c:pt idx="0">
                  <c:v>Identify as disabled (Base: 294)</c:v>
                </c:pt>
                <c:pt idx="1">
                  <c:v>LGBTQ+ (Base: 217)</c:v>
                </c:pt>
                <c:pt idx="2">
                  <c:v>Under 35 (Base: 269)</c:v>
                </c:pt>
                <c:pt idx="3">
                  <c:v>Southern Arc (Base: 606)</c:v>
                </c:pt>
                <c:pt idx="4">
                  <c:v>Children in household (Base: 410)</c:v>
                </c:pt>
                <c:pt idx="5">
                  <c:v>All respondents (Base: 2025)</c:v>
                </c:pt>
                <c:pt idx="6">
                  <c:v>Female (Base: 929)</c:v>
                </c:pt>
                <c:pt idx="7">
                  <c:v>Ethnically Diverse (Base: 375)</c:v>
                </c:pt>
                <c:pt idx="8">
                  <c:v>Male (Base: 798)</c:v>
                </c:pt>
                <c:pt idx="9">
                  <c:v>Welsh speaker (Base: 178)</c:v>
                </c:pt>
                <c:pt idx="10">
                  <c:v>55+ (Base: 904)</c:v>
                </c:pt>
              </c:strCache>
            </c:strRef>
          </c:cat>
          <c:val>
            <c:numRef>
              <c:f>Health_WB_Demog!$C$46:$M$46</c:f>
              <c:numCache>
                <c:formatCode>0.0</c:formatCode>
                <c:ptCount val="11"/>
                <c:pt idx="0">
                  <c:v>9.8639455782312915</c:v>
                </c:pt>
                <c:pt idx="1">
                  <c:v>15.207373271889402</c:v>
                </c:pt>
                <c:pt idx="2">
                  <c:v>15.241635687732341</c:v>
                </c:pt>
                <c:pt idx="3">
                  <c:v>17.161716171617162</c:v>
                </c:pt>
                <c:pt idx="4">
                  <c:v>17.560975609756095</c:v>
                </c:pt>
                <c:pt idx="5">
                  <c:v>21.333333333333336</c:v>
                </c:pt>
                <c:pt idx="6">
                  <c:v>20.559741657696449</c:v>
                </c:pt>
                <c:pt idx="7">
                  <c:v>18.933333333333334</c:v>
                </c:pt>
                <c:pt idx="8">
                  <c:v>23.558897243107769</c:v>
                </c:pt>
                <c:pt idx="9">
                  <c:v>28.08988764044944</c:v>
                </c:pt>
                <c:pt idx="10">
                  <c:v>26.659292035398231</c:v>
                </c:pt>
              </c:numCache>
            </c:numRef>
          </c:val>
          <c:extLst>
            <c:ext xmlns:c16="http://schemas.microsoft.com/office/drawing/2014/chart" uri="{C3380CC4-5D6E-409C-BE32-E72D297353CC}">
              <c16:uniqueId val="{00000000-1B92-4851-BE9C-6B7496E06107}"/>
            </c:ext>
          </c:extLst>
        </c:ser>
        <c:ser>
          <c:idx val="1"/>
          <c:order val="1"/>
          <c:tx>
            <c:strRef>
              <c:f>Health_WB_Demog!$B$47</c:f>
              <c:strCache>
                <c:ptCount val="1"/>
                <c:pt idx="0">
                  <c:v>Good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Health_WB_Demog!$C$45:$M$45</c:f>
              <c:strCache>
                <c:ptCount val="11"/>
                <c:pt idx="0">
                  <c:v>Identify as disabled (Base: 294)</c:v>
                </c:pt>
                <c:pt idx="1">
                  <c:v>LGBTQ+ (Base: 217)</c:v>
                </c:pt>
                <c:pt idx="2">
                  <c:v>Under 35 (Base: 269)</c:v>
                </c:pt>
                <c:pt idx="3">
                  <c:v>Southern Arc (Base: 606)</c:v>
                </c:pt>
                <c:pt idx="4">
                  <c:v>Children in household (Base: 410)</c:v>
                </c:pt>
                <c:pt idx="5">
                  <c:v>All respondents (Base: 2025)</c:v>
                </c:pt>
                <c:pt idx="6">
                  <c:v>Female (Base: 929)</c:v>
                </c:pt>
                <c:pt idx="7">
                  <c:v>Ethnically Diverse (Base: 375)</c:v>
                </c:pt>
                <c:pt idx="8">
                  <c:v>Male (Base: 798)</c:v>
                </c:pt>
                <c:pt idx="9">
                  <c:v>Welsh speaker (Base: 178)</c:v>
                </c:pt>
                <c:pt idx="10">
                  <c:v>55+ (Base: 904)</c:v>
                </c:pt>
              </c:strCache>
            </c:strRef>
          </c:cat>
          <c:val>
            <c:numRef>
              <c:f>Health_WB_Demog!$C$47:$M$47</c:f>
              <c:numCache>
                <c:formatCode>0.0</c:formatCode>
                <c:ptCount val="11"/>
                <c:pt idx="0">
                  <c:v>29.931972789115648</c:v>
                </c:pt>
                <c:pt idx="1">
                  <c:v>36.866359447004612</c:v>
                </c:pt>
                <c:pt idx="2">
                  <c:v>37.54646840148699</c:v>
                </c:pt>
                <c:pt idx="3">
                  <c:v>37.458745874587457</c:v>
                </c:pt>
                <c:pt idx="4">
                  <c:v>43.658536585365852</c:v>
                </c:pt>
                <c:pt idx="5">
                  <c:v>41.135802469135804</c:v>
                </c:pt>
                <c:pt idx="6">
                  <c:v>42.088266953713671</c:v>
                </c:pt>
                <c:pt idx="7">
                  <c:v>44.533333333333339</c:v>
                </c:pt>
                <c:pt idx="8">
                  <c:v>40.72681704260652</c:v>
                </c:pt>
                <c:pt idx="9">
                  <c:v>38.202247191011232</c:v>
                </c:pt>
                <c:pt idx="10">
                  <c:v>42.146017699115049</c:v>
                </c:pt>
              </c:numCache>
            </c:numRef>
          </c:val>
          <c:extLst>
            <c:ext xmlns:c16="http://schemas.microsoft.com/office/drawing/2014/chart" uri="{C3380CC4-5D6E-409C-BE32-E72D297353CC}">
              <c16:uniqueId val="{00000001-1B92-4851-BE9C-6B7496E06107}"/>
            </c:ext>
          </c:extLst>
        </c:ser>
        <c:ser>
          <c:idx val="2"/>
          <c:order val="2"/>
          <c:tx>
            <c:strRef>
              <c:f>Health_WB_Demog!$B$48</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Health_WB_Demog!$C$45:$M$45</c:f>
              <c:strCache>
                <c:ptCount val="11"/>
                <c:pt idx="0">
                  <c:v>Identify as disabled (Base: 294)</c:v>
                </c:pt>
                <c:pt idx="1">
                  <c:v>LGBTQ+ (Base: 217)</c:v>
                </c:pt>
                <c:pt idx="2">
                  <c:v>Under 35 (Base: 269)</c:v>
                </c:pt>
                <c:pt idx="3">
                  <c:v>Southern Arc (Base: 606)</c:v>
                </c:pt>
                <c:pt idx="4">
                  <c:v>Children in household (Base: 410)</c:v>
                </c:pt>
                <c:pt idx="5">
                  <c:v>All respondents (Base: 2025)</c:v>
                </c:pt>
                <c:pt idx="6">
                  <c:v>Female (Base: 929)</c:v>
                </c:pt>
                <c:pt idx="7">
                  <c:v>Ethnically Diverse (Base: 375)</c:v>
                </c:pt>
                <c:pt idx="8">
                  <c:v>Male (Base: 798)</c:v>
                </c:pt>
                <c:pt idx="9">
                  <c:v>Welsh speaker (Base: 178)</c:v>
                </c:pt>
                <c:pt idx="10">
                  <c:v>55+ (Base: 904)</c:v>
                </c:pt>
              </c:strCache>
            </c:strRef>
          </c:cat>
          <c:val>
            <c:numRef>
              <c:f>Health_WB_Demog!$C$48:$M$48</c:f>
              <c:numCache>
                <c:formatCode>0.0</c:formatCode>
                <c:ptCount val="11"/>
                <c:pt idx="0">
                  <c:v>21.768707482993197</c:v>
                </c:pt>
                <c:pt idx="1">
                  <c:v>18.433179723502306</c:v>
                </c:pt>
                <c:pt idx="2">
                  <c:v>16.728624535315987</c:v>
                </c:pt>
                <c:pt idx="3">
                  <c:v>20.792079207920793</c:v>
                </c:pt>
                <c:pt idx="4">
                  <c:v>15.365853658536585</c:v>
                </c:pt>
                <c:pt idx="5">
                  <c:v>18.518518518518519</c:v>
                </c:pt>
                <c:pt idx="6">
                  <c:v>17.653390742734125</c:v>
                </c:pt>
                <c:pt idx="7">
                  <c:v>12.533333333333333</c:v>
                </c:pt>
                <c:pt idx="8">
                  <c:v>18.170426065162907</c:v>
                </c:pt>
                <c:pt idx="9">
                  <c:v>16.853932584269664</c:v>
                </c:pt>
                <c:pt idx="10">
                  <c:v>18.805309734513273</c:v>
                </c:pt>
              </c:numCache>
            </c:numRef>
          </c:val>
          <c:extLst>
            <c:ext xmlns:c16="http://schemas.microsoft.com/office/drawing/2014/chart" uri="{C3380CC4-5D6E-409C-BE32-E72D297353CC}">
              <c16:uniqueId val="{00000002-1B92-4851-BE9C-6B7496E06107}"/>
            </c:ext>
          </c:extLst>
        </c:ser>
        <c:ser>
          <c:idx val="3"/>
          <c:order val="3"/>
          <c:tx>
            <c:strRef>
              <c:f>Health_WB_Demog!$B$49</c:f>
              <c:strCache>
                <c:ptCount val="1"/>
                <c:pt idx="0">
                  <c:v>Poor</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Health_WB_Demog!$C$45:$M$45</c:f>
              <c:strCache>
                <c:ptCount val="11"/>
                <c:pt idx="0">
                  <c:v>Identify as disabled (Base: 294)</c:v>
                </c:pt>
                <c:pt idx="1">
                  <c:v>LGBTQ+ (Base: 217)</c:v>
                </c:pt>
                <c:pt idx="2">
                  <c:v>Under 35 (Base: 269)</c:v>
                </c:pt>
                <c:pt idx="3">
                  <c:v>Southern Arc (Base: 606)</c:v>
                </c:pt>
                <c:pt idx="4">
                  <c:v>Children in household (Base: 410)</c:v>
                </c:pt>
                <c:pt idx="5">
                  <c:v>All respondents (Base: 2025)</c:v>
                </c:pt>
                <c:pt idx="6">
                  <c:v>Female (Base: 929)</c:v>
                </c:pt>
                <c:pt idx="7">
                  <c:v>Ethnically Diverse (Base: 375)</c:v>
                </c:pt>
                <c:pt idx="8">
                  <c:v>Male (Base: 798)</c:v>
                </c:pt>
                <c:pt idx="9">
                  <c:v>Welsh speaker (Base: 178)</c:v>
                </c:pt>
                <c:pt idx="10">
                  <c:v>55+ (Base: 904)</c:v>
                </c:pt>
              </c:strCache>
            </c:strRef>
          </c:cat>
          <c:val>
            <c:numRef>
              <c:f>Health_WB_Demog!$C$49:$M$49</c:f>
              <c:numCache>
                <c:formatCode>0.0</c:formatCode>
                <c:ptCount val="11"/>
                <c:pt idx="0">
                  <c:v>28.571428571428569</c:v>
                </c:pt>
                <c:pt idx="1">
                  <c:v>23.502304147465438</c:v>
                </c:pt>
                <c:pt idx="2">
                  <c:v>22.304832713754646</c:v>
                </c:pt>
                <c:pt idx="3">
                  <c:v>18.316831683168317</c:v>
                </c:pt>
                <c:pt idx="4">
                  <c:v>18.048780487804876</c:v>
                </c:pt>
                <c:pt idx="5">
                  <c:v>14.814814814814813</c:v>
                </c:pt>
                <c:pt idx="6">
                  <c:v>16.03875134553283</c:v>
                </c:pt>
                <c:pt idx="7">
                  <c:v>19.466666666666665</c:v>
                </c:pt>
                <c:pt idx="8">
                  <c:v>13.283208020050125</c:v>
                </c:pt>
                <c:pt idx="9">
                  <c:v>15.168539325842698</c:v>
                </c:pt>
                <c:pt idx="10">
                  <c:v>9.2920353982300892</c:v>
                </c:pt>
              </c:numCache>
            </c:numRef>
          </c:val>
          <c:extLst>
            <c:ext xmlns:c16="http://schemas.microsoft.com/office/drawing/2014/chart" uri="{C3380CC4-5D6E-409C-BE32-E72D297353CC}">
              <c16:uniqueId val="{00000003-1B92-4851-BE9C-6B7496E06107}"/>
            </c:ext>
          </c:extLst>
        </c:ser>
        <c:ser>
          <c:idx val="4"/>
          <c:order val="4"/>
          <c:tx>
            <c:strRef>
              <c:f>Health_WB_Demog!$B$50</c:f>
              <c:strCache>
                <c:ptCount val="1"/>
                <c:pt idx="0">
                  <c:v>Very poor</c:v>
                </c:pt>
              </c:strCache>
            </c:strRef>
          </c:tx>
          <c:spPr>
            <a:solidFill>
              <a:srgbClr val="ED6B2A"/>
            </a:solidFill>
            <a:ln>
              <a:solidFill>
                <a:sysClr val="windowText" lastClr="000000"/>
              </a:solid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1B92-4851-BE9C-6B7496E06107}"/>
                </c:ext>
              </c:extLst>
            </c:dLbl>
            <c:spPr>
              <a:noFill/>
              <a:ln>
                <a:noFill/>
              </a:ln>
              <a:effectLst/>
            </c:spPr>
            <c:txPr>
              <a:bodyPr wrap="square" lIns="38100" tIns="19050" rIns="38100" bIns="19050" anchor="ctr">
                <a:spAutoFit/>
              </a:bodyPr>
              <a:lstStyle/>
              <a:p>
                <a:pPr>
                  <a:defRPr sz="1200"/>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Health_WB_Demog!$C$45:$M$45</c:f>
              <c:strCache>
                <c:ptCount val="11"/>
                <c:pt idx="0">
                  <c:v>Identify as disabled (Base: 294)</c:v>
                </c:pt>
                <c:pt idx="1">
                  <c:v>LGBTQ+ (Base: 217)</c:v>
                </c:pt>
                <c:pt idx="2">
                  <c:v>Under 35 (Base: 269)</c:v>
                </c:pt>
                <c:pt idx="3">
                  <c:v>Southern Arc (Base: 606)</c:v>
                </c:pt>
                <c:pt idx="4">
                  <c:v>Children in household (Base: 410)</c:v>
                </c:pt>
                <c:pt idx="5">
                  <c:v>All respondents (Base: 2025)</c:v>
                </c:pt>
                <c:pt idx="6">
                  <c:v>Female (Base: 929)</c:v>
                </c:pt>
                <c:pt idx="7">
                  <c:v>Ethnically Diverse (Base: 375)</c:v>
                </c:pt>
                <c:pt idx="8">
                  <c:v>Male (Base: 798)</c:v>
                </c:pt>
                <c:pt idx="9">
                  <c:v>Welsh speaker (Base: 178)</c:v>
                </c:pt>
                <c:pt idx="10">
                  <c:v>55+ (Base: 904)</c:v>
                </c:pt>
              </c:strCache>
            </c:strRef>
          </c:cat>
          <c:val>
            <c:numRef>
              <c:f>Health_WB_Demog!$C$50:$M$50</c:f>
              <c:numCache>
                <c:formatCode>0.0</c:formatCode>
                <c:ptCount val="11"/>
                <c:pt idx="0">
                  <c:v>9.8639455782312915</c:v>
                </c:pt>
                <c:pt idx="1">
                  <c:v>5.9907834101382482</c:v>
                </c:pt>
                <c:pt idx="2">
                  <c:v>8.1784386617100377</c:v>
                </c:pt>
                <c:pt idx="3">
                  <c:v>6.2706270627062706</c:v>
                </c:pt>
                <c:pt idx="4">
                  <c:v>5.3658536585365857</c:v>
                </c:pt>
                <c:pt idx="5">
                  <c:v>4.1975308641975309</c:v>
                </c:pt>
                <c:pt idx="6">
                  <c:v>3.6598493003229282</c:v>
                </c:pt>
                <c:pt idx="7">
                  <c:v>4.5333333333333332</c:v>
                </c:pt>
                <c:pt idx="8">
                  <c:v>4.2606516290726812</c:v>
                </c:pt>
                <c:pt idx="9">
                  <c:v>1.6853932584269662</c:v>
                </c:pt>
                <c:pt idx="10">
                  <c:v>3.0973451327433628</c:v>
                </c:pt>
              </c:numCache>
            </c:numRef>
          </c:val>
          <c:extLst>
            <c:ext xmlns:c16="http://schemas.microsoft.com/office/drawing/2014/chart" uri="{C3380CC4-5D6E-409C-BE32-E72D297353CC}">
              <c16:uniqueId val="{00000004-1B92-4851-BE9C-6B7496E06107}"/>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Health_WB_Dep5th!$B$25</c:f>
          <c:strCache>
            <c:ptCount val="1"/>
            <c:pt idx="0">
              <c:v>How would you describe your Mental health?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Health_WB_Dep5th!$B$29</c:f>
              <c:strCache>
                <c:ptCount val="1"/>
                <c:pt idx="0">
                  <c:v>Very good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Health_WB_Dep5th!$I$28:$N$28</c:f>
              <c:strCache>
                <c:ptCount val="6"/>
                <c:pt idx="0">
                  <c:v>All Respondents (Base: 2025)</c:v>
                </c:pt>
                <c:pt idx="1">
                  <c:v>Least Deprived (Base: 369)</c:v>
                </c:pt>
                <c:pt idx="2">
                  <c:v>Next Least Deprived (Base: 324)</c:v>
                </c:pt>
                <c:pt idx="3">
                  <c:v>Middle (Base: 286)</c:v>
                </c:pt>
                <c:pt idx="4">
                  <c:v>Next Most Deprived (Base: 292)</c:v>
                </c:pt>
                <c:pt idx="5">
                  <c:v>Most Deprived (Base: 216)</c:v>
                </c:pt>
              </c:strCache>
            </c:strRef>
          </c:cat>
          <c:val>
            <c:numRef>
              <c:f>Health_WB_Dep5th!$I$29:$N$29</c:f>
              <c:numCache>
                <c:formatCode>0.0</c:formatCode>
                <c:ptCount val="6"/>
                <c:pt idx="0">
                  <c:v>21.333333333333336</c:v>
                </c:pt>
                <c:pt idx="1">
                  <c:v>26.829268292682929</c:v>
                </c:pt>
                <c:pt idx="2">
                  <c:v>23.148148148148149</c:v>
                </c:pt>
                <c:pt idx="3">
                  <c:v>22.377622377622377</c:v>
                </c:pt>
                <c:pt idx="4">
                  <c:v>17.123287671232877</c:v>
                </c:pt>
                <c:pt idx="5">
                  <c:v>12.962962962962962</c:v>
                </c:pt>
              </c:numCache>
            </c:numRef>
          </c:val>
          <c:extLst>
            <c:ext xmlns:c16="http://schemas.microsoft.com/office/drawing/2014/chart" uri="{C3380CC4-5D6E-409C-BE32-E72D297353CC}">
              <c16:uniqueId val="{00000000-66B0-4D1E-AB1E-150E3053C333}"/>
            </c:ext>
          </c:extLst>
        </c:ser>
        <c:ser>
          <c:idx val="1"/>
          <c:order val="1"/>
          <c:tx>
            <c:strRef>
              <c:f>Health_WB_Dep5th!$B$30</c:f>
              <c:strCache>
                <c:ptCount val="1"/>
                <c:pt idx="0">
                  <c:v>Good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Health_WB_Dep5th!$I$28:$N$28</c:f>
              <c:strCache>
                <c:ptCount val="6"/>
                <c:pt idx="0">
                  <c:v>All Respondents (Base: 2025)</c:v>
                </c:pt>
                <c:pt idx="1">
                  <c:v>Least Deprived (Base: 369)</c:v>
                </c:pt>
                <c:pt idx="2">
                  <c:v>Next Least Deprived (Base: 324)</c:v>
                </c:pt>
                <c:pt idx="3">
                  <c:v>Middle (Base: 286)</c:v>
                </c:pt>
                <c:pt idx="4">
                  <c:v>Next Most Deprived (Base: 292)</c:v>
                </c:pt>
                <c:pt idx="5">
                  <c:v>Most Deprived (Base: 216)</c:v>
                </c:pt>
              </c:strCache>
            </c:strRef>
          </c:cat>
          <c:val>
            <c:numRef>
              <c:f>Health_WB_Dep5th!$I$30:$N$30</c:f>
              <c:numCache>
                <c:formatCode>0.0</c:formatCode>
                <c:ptCount val="6"/>
                <c:pt idx="0">
                  <c:v>41.135802469135804</c:v>
                </c:pt>
                <c:pt idx="1">
                  <c:v>45.799457994579946</c:v>
                </c:pt>
                <c:pt idx="2">
                  <c:v>38.271604938271601</c:v>
                </c:pt>
                <c:pt idx="3">
                  <c:v>44.405594405594407</c:v>
                </c:pt>
                <c:pt idx="4">
                  <c:v>38.356164383561641</c:v>
                </c:pt>
                <c:pt idx="5">
                  <c:v>33.333333333333329</c:v>
                </c:pt>
              </c:numCache>
            </c:numRef>
          </c:val>
          <c:extLst>
            <c:ext xmlns:c16="http://schemas.microsoft.com/office/drawing/2014/chart" uri="{C3380CC4-5D6E-409C-BE32-E72D297353CC}">
              <c16:uniqueId val="{00000001-66B0-4D1E-AB1E-150E3053C333}"/>
            </c:ext>
          </c:extLst>
        </c:ser>
        <c:ser>
          <c:idx val="2"/>
          <c:order val="2"/>
          <c:tx>
            <c:strRef>
              <c:f>Health_WB_Dep5th!$B$31</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Health_WB_Dep5th!$I$28:$N$28</c:f>
              <c:strCache>
                <c:ptCount val="6"/>
                <c:pt idx="0">
                  <c:v>All Respondents (Base: 2025)</c:v>
                </c:pt>
                <c:pt idx="1">
                  <c:v>Least Deprived (Base: 369)</c:v>
                </c:pt>
                <c:pt idx="2">
                  <c:v>Next Least Deprived (Base: 324)</c:v>
                </c:pt>
                <c:pt idx="3">
                  <c:v>Middle (Base: 286)</c:v>
                </c:pt>
                <c:pt idx="4">
                  <c:v>Next Most Deprived (Base: 292)</c:v>
                </c:pt>
                <c:pt idx="5">
                  <c:v>Most Deprived (Base: 216)</c:v>
                </c:pt>
              </c:strCache>
            </c:strRef>
          </c:cat>
          <c:val>
            <c:numRef>
              <c:f>Health_WB_Dep5th!$I$31:$N$31</c:f>
              <c:numCache>
                <c:formatCode>0.0</c:formatCode>
                <c:ptCount val="6"/>
                <c:pt idx="0">
                  <c:v>18.518518518518519</c:v>
                </c:pt>
                <c:pt idx="1">
                  <c:v>14.634146341463413</c:v>
                </c:pt>
                <c:pt idx="2">
                  <c:v>22.530864197530864</c:v>
                </c:pt>
                <c:pt idx="3">
                  <c:v>17.482517482517483</c:v>
                </c:pt>
                <c:pt idx="4">
                  <c:v>19.520547945205479</c:v>
                </c:pt>
                <c:pt idx="5">
                  <c:v>18.981481481481481</c:v>
                </c:pt>
              </c:numCache>
            </c:numRef>
          </c:val>
          <c:extLst>
            <c:ext xmlns:c16="http://schemas.microsoft.com/office/drawing/2014/chart" uri="{C3380CC4-5D6E-409C-BE32-E72D297353CC}">
              <c16:uniqueId val="{00000002-66B0-4D1E-AB1E-150E3053C333}"/>
            </c:ext>
          </c:extLst>
        </c:ser>
        <c:ser>
          <c:idx val="3"/>
          <c:order val="3"/>
          <c:tx>
            <c:strRef>
              <c:f>Health_WB_Dep5th!$B$32</c:f>
              <c:strCache>
                <c:ptCount val="1"/>
                <c:pt idx="0">
                  <c:v>Poor</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Health_WB_Dep5th!$I$28:$N$28</c:f>
              <c:strCache>
                <c:ptCount val="6"/>
                <c:pt idx="0">
                  <c:v>All Respondents (Base: 2025)</c:v>
                </c:pt>
                <c:pt idx="1">
                  <c:v>Least Deprived (Base: 369)</c:v>
                </c:pt>
                <c:pt idx="2">
                  <c:v>Next Least Deprived (Base: 324)</c:v>
                </c:pt>
                <c:pt idx="3">
                  <c:v>Middle (Base: 286)</c:v>
                </c:pt>
                <c:pt idx="4">
                  <c:v>Next Most Deprived (Base: 292)</c:v>
                </c:pt>
                <c:pt idx="5">
                  <c:v>Most Deprived (Base: 216)</c:v>
                </c:pt>
              </c:strCache>
            </c:strRef>
          </c:cat>
          <c:val>
            <c:numRef>
              <c:f>Health_WB_Dep5th!$I$32:$N$32</c:f>
              <c:numCache>
                <c:formatCode>0.0</c:formatCode>
                <c:ptCount val="6"/>
                <c:pt idx="0">
                  <c:v>14.814814814814813</c:v>
                </c:pt>
                <c:pt idx="1">
                  <c:v>10.29810298102981</c:v>
                </c:pt>
                <c:pt idx="2">
                  <c:v>11.728395061728394</c:v>
                </c:pt>
                <c:pt idx="3">
                  <c:v>12.937062937062937</c:v>
                </c:pt>
                <c:pt idx="4">
                  <c:v>22.945205479452056</c:v>
                </c:pt>
                <c:pt idx="5">
                  <c:v>23.611111111111111</c:v>
                </c:pt>
              </c:numCache>
            </c:numRef>
          </c:val>
          <c:extLst>
            <c:ext xmlns:c16="http://schemas.microsoft.com/office/drawing/2014/chart" uri="{C3380CC4-5D6E-409C-BE32-E72D297353CC}">
              <c16:uniqueId val="{00000003-66B0-4D1E-AB1E-150E3053C333}"/>
            </c:ext>
          </c:extLst>
        </c:ser>
        <c:ser>
          <c:idx val="4"/>
          <c:order val="4"/>
          <c:tx>
            <c:strRef>
              <c:f>Health_WB_Dep5th!$B$33</c:f>
              <c:strCache>
                <c:ptCount val="1"/>
                <c:pt idx="0">
                  <c:v>Very poor</c:v>
                </c:pt>
              </c:strCache>
            </c:strRef>
          </c:tx>
          <c:spPr>
            <a:solidFill>
              <a:srgbClr val="ED6B2A"/>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8DC8-416A-AB05-CB7F6C25BA2B}"/>
                </c:ext>
              </c:extLst>
            </c:dLbl>
            <c:dLbl>
              <c:idx val="1"/>
              <c:delete val="1"/>
              <c:extLst>
                <c:ext xmlns:c15="http://schemas.microsoft.com/office/drawing/2012/chart" uri="{CE6537A1-D6FC-4f65-9D91-7224C49458BB}"/>
                <c:ext xmlns:c16="http://schemas.microsoft.com/office/drawing/2014/chart" uri="{C3380CC4-5D6E-409C-BE32-E72D297353CC}">
                  <c16:uniqueId val="{00000003-8DC8-416A-AB05-CB7F6C25BA2B}"/>
                </c:ext>
              </c:extLst>
            </c:dLbl>
            <c:dLbl>
              <c:idx val="2"/>
              <c:delete val="1"/>
              <c:extLst>
                <c:ext xmlns:c15="http://schemas.microsoft.com/office/drawing/2012/chart" uri="{CE6537A1-D6FC-4f65-9D91-7224C49458BB}"/>
                <c:ext xmlns:c16="http://schemas.microsoft.com/office/drawing/2014/chart" uri="{C3380CC4-5D6E-409C-BE32-E72D297353CC}">
                  <c16:uniqueId val="{00000002-8DC8-416A-AB05-CB7F6C25BA2B}"/>
                </c:ext>
              </c:extLst>
            </c:dLbl>
            <c:dLbl>
              <c:idx val="3"/>
              <c:delete val="1"/>
              <c:extLst>
                <c:ext xmlns:c15="http://schemas.microsoft.com/office/drawing/2012/chart" uri="{CE6537A1-D6FC-4f65-9D91-7224C49458BB}"/>
                <c:ext xmlns:c16="http://schemas.microsoft.com/office/drawing/2014/chart" uri="{C3380CC4-5D6E-409C-BE32-E72D297353CC}">
                  <c16:uniqueId val="{00000001-8DC8-416A-AB05-CB7F6C25BA2B}"/>
                </c:ext>
              </c:extLst>
            </c:dLbl>
            <c:dLbl>
              <c:idx val="4"/>
              <c:delete val="1"/>
              <c:extLst>
                <c:ext xmlns:c15="http://schemas.microsoft.com/office/drawing/2012/chart" uri="{CE6537A1-D6FC-4f65-9D91-7224C49458BB}"/>
                <c:ext xmlns:c16="http://schemas.microsoft.com/office/drawing/2014/chart" uri="{C3380CC4-5D6E-409C-BE32-E72D297353CC}">
                  <c16:uniqueId val="{00000000-8DC8-416A-AB05-CB7F6C25BA2B}"/>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Health_WB_Dep5th!$I$28:$N$28</c:f>
              <c:strCache>
                <c:ptCount val="6"/>
                <c:pt idx="0">
                  <c:v>All Respondents (Base: 2025)</c:v>
                </c:pt>
                <c:pt idx="1">
                  <c:v>Least Deprived (Base: 369)</c:v>
                </c:pt>
                <c:pt idx="2">
                  <c:v>Next Least Deprived (Base: 324)</c:v>
                </c:pt>
                <c:pt idx="3">
                  <c:v>Middle (Base: 286)</c:v>
                </c:pt>
                <c:pt idx="4">
                  <c:v>Next Most Deprived (Base: 292)</c:v>
                </c:pt>
                <c:pt idx="5">
                  <c:v>Most Deprived (Base: 216)</c:v>
                </c:pt>
              </c:strCache>
            </c:strRef>
          </c:cat>
          <c:val>
            <c:numRef>
              <c:f>Health_WB_Dep5th!$I$33:$N$33</c:f>
              <c:numCache>
                <c:formatCode>0.0</c:formatCode>
                <c:ptCount val="6"/>
                <c:pt idx="0">
                  <c:v>4.1975308641975309</c:v>
                </c:pt>
                <c:pt idx="1">
                  <c:v>2.4390243902439024</c:v>
                </c:pt>
                <c:pt idx="2">
                  <c:v>4.3209876543209873</c:v>
                </c:pt>
                <c:pt idx="3">
                  <c:v>2.7972027972027971</c:v>
                </c:pt>
                <c:pt idx="4">
                  <c:v>2.054794520547945</c:v>
                </c:pt>
                <c:pt idx="5">
                  <c:v>11.111111111111111</c:v>
                </c:pt>
              </c:numCache>
            </c:numRef>
          </c:val>
          <c:extLst>
            <c:ext xmlns:c16="http://schemas.microsoft.com/office/drawing/2014/chart" uri="{C3380CC4-5D6E-409C-BE32-E72D297353CC}">
              <c16:uniqueId val="{00000004-66B0-4D1E-AB1E-150E3053C333}"/>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FSAlbert" panose="02000503040000020004" pitchFamily="50" charset="0"/>
                <a:ea typeface="+mn-ea"/>
                <a:cs typeface="+mn-cs"/>
              </a:defRPr>
            </a:pPr>
            <a:r>
              <a:rPr lang="en-GB"/>
              <a:t>Thinking about your physical health compared to a year ago, which of the following applies?</a:t>
            </a:r>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FSAlbert" panose="02000503040000020004" pitchFamily="50" charset="0"/>
              <a:ea typeface="+mn-ea"/>
              <a:cs typeface="+mn-cs"/>
            </a:defRPr>
          </a:pPr>
          <a:endParaRPr lang="en-US"/>
        </a:p>
      </c:txPr>
    </c:title>
    <c:autoTitleDeleted val="0"/>
    <c:plotArea>
      <c:layout/>
      <c:barChart>
        <c:barDir val="bar"/>
        <c:grouping val="percentStacked"/>
        <c:varyColors val="0"/>
        <c:ser>
          <c:idx val="0"/>
          <c:order val="0"/>
          <c:tx>
            <c:strRef>
              <c:f>'Health WB Trends'!$B$39</c:f>
              <c:strCache>
                <c:ptCount val="1"/>
                <c:pt idx="0">
                  <c:v>Much better</c:v>
                </c:pt>
              </c:strCache>
            </c:strRef>
          </c:tx>
          <c:spPr>
            <a:solidFill>
              <a:srgbClr val="007881"/>
            </a:solidFill>
            <a:ln>
              <a:solidFill>
                <a:sysClr val="windowText" lastClr="000000"/>
              </a:solid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6-58CA-420C-BBF8-3D69A9EF4A00}"/>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Trends'!$A$41:$A$44</c:f>
              <c:strCache>
                <c:ptCount val="4"/>
                <c:pt idx="0">
                  <c:v>2021 (Base: 2,053)</c:v>
                </c:pt>
                <c:pt idx="1">
                  <c:v>2022 (Base: 3,203)</c:v>
                </c:pt>
                <c:pt idx="2">
                  <c:v>2023 (Base: 2,597)</c:v>
                </c:pt>
                <c:pt idx="3">
                  <c:v>2024 (Base: 2,089)</c:v>
                </c:pt>
              </c:strCache>
            </c:strRef>
          </c:cat>
          <c:val>
            <c:numRef>
              <c:f>'Health WB Trends'!$B$41:$B$44</c:f>
              <c:numCache>
                <c:formatCode>0.0</c:formatCode>
                <c:ptCount val="4"/>
                <c:pt idx="0">
                  <c:v>5.5041402825133954</c:v>
                </c:pt>
                <c:pt idx="1">
                  <c:v>5.5</c:v>
                </c:pt>
                <c:pt idx="2">
                  <c:v>4.8132460531382364</c:v>
                </c:pt>
                <c:pt idx="3">
                  <c:v>7.5634274772618486</c:v>
                </c:pt>
              </c:numCache>
            </c:numRef>
          </c:val>
          <c:extLst>
            <c:ext xmlns:c16="http://schemas.microsoft.com/office/drawing/2014/chart" uri="{C3380CC4-5D6E-409C-BE32-E72D297353CC}">
              <c16:uniqueId val="{00000000-58CA-420C-BBF8-3D69A9EF4A00}"/>
            </c:ext>
          </c:extLst>
        </c:ser>
        <c:ser>
          <c:idx val="1"/>
          <c:order val="1"/>
          <c:tx>
            <c:strRef>
              <c:f>'Health WB Trends'!$C$39</c:f>
              <c:strCache>
                <c:ptCount val="1"/>
                <c:pt idx="0">
                  <c:v>A little better</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Trends'!$A$41:$A$44</c:f>
              <c:strCache>
                <c:ptCount val="4"/>
                <c:pt idx="0">
                  <c:v>2021 (Base: 2,053)</c:v>
                </c:pt>
                <c:pt idx="1">
                  <c:v>2022 (Base: 3,203)</c:v>
                </c:pt>
                <c:pt idx="2">
                  <c:v>2023 (Base: 2,597)</c:v>
                </c:pt>
                <c:pt idx="3">
                  <c:v>2024 (Base: 2,089)</c:v>
                </c:pt>
              </c:strCache>
            </c:strRef>
          </c:cat>
          <c:val>
            <c:numRef>
              <c:f>'Health WB Trends'!$C$41:$C$44</c:f>
              <c:numCache>
                <c:formatCode>0.0</c:formatCode>
                <c:ptCount val="4"/>
                <c:pt idx="0">
                  <c:v>14.174378957622991</c:v>
                </c:pt>
                <c:pt idx="1">
                  <c:v>15</c:v>
                </c:pt>
                <c:pt idx="2">
                  <c:v>15.09433962264151</c:v>
                </c:pt>
                <c:pt idx="3">
                  <c:v>15.222594542843465</c:v>
                </c:pt>
              </c:numCache>
            </c:numRef>
          </c:val>
          <c:extLst>
            <c:ext xmlns:c16="http://schemas.microsoft.com/office/drawing/2014/chart" uri="{C3380CC4-5D6E-409C-BE32-E72D297353CC}">
              <c16:uniqueId val="{00000001-58CA-420C-BBF8-3D69A9EF4A00}"/>
            </c:ext>
          </c:extLst>
        </c:ser>
        <c:ser>
          <c:idx val="2"/>
          <c:order val="2"/>
          <c:tx>
            <c:strRef>
              <c:f>'Health WB Trends'!$D$39</c:f>
              <c:strCache>
                <c:ptCount val="1"/>
                <c:pt idx="0">
                  <c:v>No change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Trends'!$A$41:$A$44</c:f>
              <c:strCache>
                <c:ptCount val="4"/>
                <c:pt idx="0">
                  <c:v>2021 (Base: 2,053)</c:v>
                </c:pt>
                <c:pt idx="1">
                  <c:v>2022 (Base: 3,203)</c:v>
                </c:pt>
                <c:pt idx="2">
                  <c:v>2023 (Base: 2,597)</c:v>
                </c:pt>
                <c:pt idx="3">
                  <c:v>2024 (Base: 2,089)</c:v>
                </c:pt>
              </c:strCache>
            </c:strRef>
          </c:cat>
          <c:val>
            <c:numRef>
              <c:f>'Health WB Trends'!$D$41:$D$44</c:f>
              <c:numCache>
                <c:formatCode>0.0</c:formatCode>
                <c:ptCount val="4"/>
                <c:pt idx="0">
                  <c:v>47.491475888943008</c:v>
                </c:pt>
                <c:pt idx="1">
                  <c:v>46.9</c:v>
                </c:pt>
                <c:pt idx="2">
                  <c:v>46.515209857527914</c:v>
                </c:pt>
                <c:pt idx="3">
                  <c:v>44.375299186213503</c:v>
                </c:pt>
              </c:numCache>
            </c:numRef>
          </c:val>
          <c:extLst>
            <c:ext xmlns:c16="http://schemas.microsoft.com/office/drawing/2014/chart" uri="{C3380CC4-5D6E-409C-BE32-E72D297353CC}">
              <c16:uniqueId val="{00000002-58CA-420C-BBF8-3D69A9EF4A00}"/>
            </c:ext>
          </c:extLst>
        </c:ser>
        <c:ser>
          <c:idx val="3"/>
          <c:order val="3"/>
          <c:tx>
            <c:strRef>
              <c:f>'Health WB Trends'!$E$39</c:f>
              <c:strCache>
                <c:ptCount val="1"/>
                <c:pt idx="0">
                  <c:v>A little worse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Trends'!$A$41:$A$44</c:f>
              <c:strCache>
                <c:ptCount val="4"/>
                <c:pt idx="0">
                  <c:v>2021 (Base: 2,053)</c:v>
                </c:pt>
                <c:pt idx="1">
                  <c:v>2022 (Base: 3,203)</c:v>
                </c:pt>
                <c:pt idx="2">
                  <c:v>2023 (Base: 2,597)</c:v>
                </c:pt>
                <c:pt idx="3">
                  <c:v>2024 (Base: 2,089)</c:v>
                </c:pt>
              </c:strCache>
            </c:strRef>
          </c:cat>
          <c:val>
            <c:numRef>
              <c:f>'Health WB Trends'!$E$41:$E$44</c:f>
              <c:numCache>
                <c:formatCode>0.0</c:formatCode>
                <c:ptCount val="4"/>
                <c:pt idx="0">
                  <c:v>25.76716999512908</c:v>
                </c:pt>
                <c:pt idx="1">
                  <c:v>28</c:v>
                </c:pt>
                <c:pt idx="2">
                  <c:v>27.416249518675397</c:v>
                </c:pt>
                <c:pt idx="3">
                  <c:v>27.668741024413595</c:v>
                </c:pt>
              </c:numCache>
            </c:numRef>
          </c:val>
          <c:extLst>
            <c:ext xmlns:c16="http://schemas.microsoft.com/office/drawing/2014/chart" uri="{C3380CC4-5D6E-409C-BE32-E72D297353CC}">
              <c16:uniqueId val="{00000003-58CA-420C-BBF8-3D69A9EF4A00}"/>
            </c:ext>
          </c:extLst>
        </c:ser>
        <c:ser>
          <c:idx val="4"/>
          <c:order val="4"/>
          <c:tx>
            <c:strRef>
              <c:f>'Health WB Trends'!$F$39</c:f>
              <c:strCache>
                <c:ptCount val="1"/>
                <c:pt idx="0">
                  <c:v>Much worse</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5-58CA-420C-BBF8-3D69A9EF4A00}"/>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Trends'!$A$41:$A$44</c:f>
              <c:strCache>
                <c:ptCount val="4"/>
                <c:pt idx="0">
                  <c:v>2021 (Base: 2,053)</c:v>
                </c:pt>
                <c:pt idx="1">
                  <c:v>2022 (Base: 3,203)</c:v>
                </c:pt>
                <c:pt idx="2">
                  <c:v>2023 (Base: 2,597)</c:v>
                </c:pt>
                <c:pt idx="3">
                  <c:v>2024 (Base: 2,089)</c:v>
                </c:pt>
              </c:strCache>
            </c:strRef>
          </c:cat>
          <c:val>
            <c:numRef>
              <c:f>'Health WB Trends'!$F$41:$F$44</c:f>
              <c:numCache>
                <c:formatCode>0.0</c:formatCode>
                <c:ptCount val="4"/>
                <c:pt idx="0">
                  <c:v>7.0628348757915251</c:v>
                </c:pt>
                <c:pt idx="1">
                  <c:v>4.5999999999999996</c:v>
                </c:pt>
                <c:pt idx="2">
                  <c:v>6.1609549480169425</c:v>
                </c:pt>
                <c:pt idx="3">
                  <c:v>5.1699377692675919</c:v>
                </c:pt>
              </c:numCache>
            </c:numRef>
          </c:val>
          <c:extLst>
            <c:ext xmlns:c16="http://schemas.microsoft.com/office/drawing/2014/chart" uri="{C3380CC4-5D6E-409C-BE32-E72D297353CC}">
              <c16:uniqueId val="{00000004-58CA-420C-BBF8-3D69A9EF4A0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FSAlbert" panose="02000503040000020004" pitchFamily="50" charset="0"/>
                <a:ea typeface="+mn-ea"/>
                <a:cs typeface="+mn-cs"/>
              </a:defRPr>
            </a:pPr>
            <a:endParaRPr lang="en-US"/>
          </a:p>
        </c:txPr>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FSAlbert" panose="02000503040000020004" pitchFamily="50" charset="0"/>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FSAlbert" panose="02000503040000020004" pitchFamily="50" charset="0"/>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6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Health_WB_Demog!$B$64</c:f>
          <c:strCache>
            <c:ptCount val="1"/>
            <c:pt idx="0">
              <c:v>Thinking about your health compared to a year ago, which of the following applies? My physical health has been…</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Health_WB_Demog!$B$77</c:f>
              <c:strCache>
                <c:ptCount val="1"/>
                <c:pt idx="0">
                  <c:v>Much better</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3-015B-4BB1-8191-7D933249987D}"/>
                </c:ext>
              </c:extLst>
            </c:dLbl>
            <c:dLbl>
              <c:idx val="1"/>
              <c:delete val="1"/>
              <c:extLst>
                <c:ext xmlns:c15="http://schemas.microsoft.com/office/drawing/2012/chart" uri="{CE6537A1-D6FC-4f65-9D91-7224C49458BB}"/>
                <c:ext xmlns:c16="http://schemas.microsoft.com/office/drawing/2014/chart" uri="{C3380CC4-5D6E-409C-BE32-E72D297353CC}">
                  <c16:uniqueId val="{00000004-015B-4BB1-8191-7D933249987D}"/>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Health_WB_Demog!$C$76:$M$76</c:f>
              <c:strCache>
                <c:ptCount val="11"/>
                <c:pt idx="0">
                  <c:v>Identify as disabled (Base: 305)</c:v>
                </c:pt>
                <c:pt idx="1">
                  <c:v>55+ (Base: 955)</c:v>
                </c:pt>
                <c:pt idx="2">
                  <c:v>Male (Base: 825)</c:v>
                </c:pt>
                <c:pt idx="3">
                  <c:v>All respondents (Base: 2089)</c:v>
                </c:pt>
                <c:pt idx="4">
                  <c:v>Female (Base: 955)</c:v>
                </c:pt>
                <c:pt idx="5">
                  <c:v>Children in household (Base: 409)</c:v>
                </c:pt>
                <c:pt idx="6">
                  <c:v>Welsh speaker (Base: 182)</c:v>
                </c:pt>
                <c:pt idx="7">
                  <c:v>Southern Arc (Base: 631)</c:v>
                </c:pt>
                <c:pt idx="8">
                  <c:v>Ethnically Diverse (Base: 376)</c:v>
                </c:pt>
                <c:pt idx="9">
                  <c:v>LGBTQ+ (Base: 221)</c:v>
                </c:pt>
                <c:pt idx="10">
                  <c:v>Under 35 (Base: 266)</c:v>
                </c:pt>
              </c:strCache>
            </c:strRef>
          </c:cat>
          <c:val>
            <c:numRef>
              <c:f>Health_WB_Demog!$C$77:$M$77</c:f>
              <c:numCache>
                <c:formatCode>0.0</c:formatCode>
                <c:ptCount val="11"/>
                <c:pt idx="0">
                  <c:v>3.6065573770491808</c:v>
                </c:pt>
                <c:pt idx="1">
                  <c:v>5.7591623036649215</c:v>
                </c:pt>
                <c:pt idx="2">
                  <c:v>8.6060606060606055</c:v>
                </c:pt>
                <c:pt idx="3">
                  <c:v>7.5634274772618486</c:v>
                </c:pt>
                <c:pt idx="4">
                  <c:v>6.9109947643979055</c:v>
                </c:pt>
                <c:pt idx="5">
                  <c:v>8.0684596577017107</c:v>
                </c:pt>
                <c:pt idx="6">
                  <c:v>7.1428571428571423</c:v>
                </c:pt>
                <c:pt idx="7">
                  <c:v>8.2408874801901746</c:v>
                </c:pt>
                <c:pt idx="8">
                  <c:v>10.904255319148938</c:v>
                </c:pt>
                <c:pt idx="9">
                  <c:v>6.3348416289592757</c:v>
                </c:pt>
                <c:pt idx="10">
                  <c:v>13.533834586466165</c:v>
                </c:pt>
              </c:numCache>
            </c:numRef>
          </c:val>
          <c:extLst>
            <c:ext xmlns:c16="http://schemas.microsoft.com/office/drawing/2014/chart" uri="{C3380CC4-5D6E-409C-BE32-E72D297353CC}">
              <c16:uniqueId val="{00000000-780C-4A02-AD2B-1E593610EBBF}"/>
            </c:ext>
          </c:extLst>
        </c:ser>
        <c:ser>
          <c:idx val="1"/>
          <c:order val="1"/>
          <c:tx>
            <c:strRef>
              <c:f>Health_WB_Demog!$B$78</c:f>
              <c:strCache>
                <c:ptCount val="1"/>
                <c:pt idx="0">
                  <c:v>A little better</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Health_WB_Demog!$C$76:$M$76</c:f>
              <c:strCache>
                <c:ptCount val="11"/>
                <c:pt idx="0">
                  <c:v>Identify as disabled (Base: 305)</c:v>
                </c:pt>
                <c:pt idx="1">
                  <c:v>55+ (Base: 955)</c:v>
                </c:pt>
                <c:pt idx="2">
                  <c:v>Male (Base: 825)</c:v>
                </c:pt>
                <c:pt idx="3">
                  <c:v>All respondents (Base: 2089)</c:v>
                </c:pt>
                <c:pt idx="4">
                  <c:v>Female (Base: 955)</c:v>
                </c:pt>
                <c:pt idx="5">
                  <c:v>Children in household (Base: 409)</c:v>
                </c:pt>
                <c:pt idx="6">
                  <c:v>Welsh speaker (Base: 182)</c:v>
                </c:pt>
                <c:pt idx="7">
                  <c:v>Southern Arc (Base: 631)</c:v>
                </c:pt>
                <c:pt idx="8">
                  <c:v>Ethnically Diverse (Base: 376)</c:v>
                </c:pt>
                <c:pt idx="9">
                  <c:v>LGBTQ+ (Base: 221)</c:v>
                </c:pt>
                <c:pt idx="10">
                  <c:v>Under 35 (Base: 266)</c:v>
                </c:pt>
              </c:strCache>
            </c:strRef>
          </c:cat>
          <c:val>
            <c:numRef>
              <c:f>Health_WB_Demog!$C$78:$M$78</c:f>
              <c:numCache>
                <c:formatCode>0.0</c:formatCode>
                <c:ptCount val="11"/>
                <c:pt idx="0">
                  <c:v>8.8524590163934427</c:v>
                </c:pt>
                <c:pt idx="1">
                  <c:v>10.471204188481675</c:v>
                </c:pt>
                <c:pt idx="2">
                  <c:v>13.212121212121211</c:v>
                </c:pt>
                <c:pt idx="3">
                  <c:v>15.222594542843465</c:v>
                </c:pt>
                <c:pt idx="4">
                  <c:v>16.230366492146597</c:v>
                </c:pt>
                <c:pt idx="5">
                  <c:v>16.625916870415647</c:v>
                </c:pt>
                <c:pt idx="6">
                  <c:v>18.131868131868131</c:v>
                </c:pt>
                <c:pt idx="7">
                  <c:v>17.432646592709986</c:v>
                </c:pt>
                <c:pt idx="8">
                  <c:v>18.351063829787233</c:v>
                </c:pt>
                <c:pt idx="9">
                  <c:v>23.52941176470588</c:v>
                </c:pt>
                <c:pt idx="10">
                  <c:v>27.819548872180448</c:v>
                </c:pt>
              </c:numCache>
            </c:numRef>
          </c:val>
          <c:extLst>
            <c:ext xmlns:c16="http://schemas.microsoft.com/office/drawing/2014/chart" uri="{C3380CC4-5D6E-409C-BE32-E72D297353CC}">
              <c16:uniqueId val="{00000001-780C-4A02-AD2B-1E593610EBBF}"/>
            </c:ext>
          </c:extLst>
        </c:ser>
        <c:ser>
          <c:idx val="2"/>
          <c:order val="2"/>
          <c:tx>
            <c:strRef>
              <c:f>Health_WB_Demog!$B$79</c:f>
              <c:strCache>
                <c:ptCount val="1"/>
                <c:pt idx="0">
                  <c:v>No change</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Health_WB_Demog!$C$76:$M$76</c:f>
              <c:strCache>
                <c:ptCount val="11"/>
                <c:pt idx="0">
                  <c:v>Identify as disabled (Base: 305)</c:v>
                </c:pt>
                <c:pt idx="1">
                  <c:v>55+ (Base: 955)</c:v>
                </c:pt>
                <c:pt idx="2">
                  <c:v>Male (Base: 825)</c:v>
                </c:pt>
                <c:pt idx="3">
                  <c:v>All respondents (Base: 2089)</c:v>
                </c:pt>
                <c:pt idx="4">
                  <c:v>Female (Base: 955)</c:v>
                </c:pt>
                <c:pt idx="5">
                  <c:v>Children in household (Base: 409)</c:v>
                </c:pt>
                <c:pt idx="6">
                  <c:v>Welsh speaker (Base: 182)</c:v>
                </c:pt>
                <c:pt idx="7">
                  <c:v>Southern Arc (Base: 631)</c:v>
                </c:pt>
                <c:pt idx="8">
                  <c:v>Ethnically Diverse (Base: 376)</c:v>
                </c:pt>
                <c:pt idx="9">
                  <c:v>LGBTQ+ (Base: 221)</c:v>
                </c:pt>
                <c:pt idx="10">
                  <c:v>Under 35 (Base: 266)</c:v>
                </c:pt>
              </c:strCache>
            </c:strRef>
          </c:cat>
          <c:val>
            <c:numRef>
              <c:f>Health_WB_Demog!$C$79:$M$79</c:f>
              <c:numCache>
                <c:formatCode>0.0</c:formatCode>
                <c:ptCount val="11"/>
                <c:pt idx="0">
                  <c:v>26.557377049180324</c:v>
                </c:pt>
                <c:pt idx="1">
                  <c:v>47.853403141361255</c:v>
                </c:pt>
                <c:pt idx="2">
                  <c:v>46.545454545454547</c:v>
                </c:pt>
                <c:pt idx="3">
                  <c:v>44.375299186213503</c:v>
                </c:pt>
                <c:pt idx="4">
                  <c:v>43.246073298429323</c:v>
                </c:pt>
                <c:pt idx="5">
                  <c:v>43.765281173594133</c:v>
                </c:pt>
                <c:pt idx="6">
                  <c:v>45.054945054945058</c:v>
                </c:pt>
                <c:pt idx="7">
                  <c:v>41.045958795562598</c:v>
                </c:pt>
                <c:pt idx="8">
                  <c:v>37.765957446808514</c:v>
                </c:pt>
                <c:pt idx="9">
                  <c:v>42.533936651583709</c:v>
                </c:pt>
                <c:pt idx="10">
                  <c:v>33.082706766917291</c:v>
                </c:pt>
              </c:numCache>
            </c:numRef>
          </c:val>
          <c:extLst>
            <c:ext xmlns:c16="http://schemas.microsoft.com/office/drawing/2014/chart" uri="{C3380CC4-5D6E-409C-BE32-E72D297353CC}">
              <c16:uniqueId val="{00000002-780C-4A02-AD2B-1E593610EBBF}"/>
            </c:ext>
          </c:extLst>
        </c:ser>
        <c:ser>
          <c:idx val="3"/>
          <c:order val="3"/>
          <c:tx>
            <c:strRef>
              <c:f>Health_WB_Demog!$B$80</c:f>
              <c:strCache>
                <c:ptCount val="1"/>
                <c:pt idx="0">
                  <c:v>A little worse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Health_WB_Demog!$C$76:$M$76</c:f>
              <c:strCache>
                <c:ptCount val="11"/>
                <c:pt idx="0">
                  <c:v>Identify as disabled (Base: 305)</c:v>
                </c:pt>
                <c:pt idx="1">
                  <c:v>55+ (Base: 955)</c:v>
                </c:pt>
                <c:pt idx="2">
                  <c:v>Male (Base: 825)</c:v>
                </c:pt>
                <c:pt idx="3">
                  <c:v>All respondents (Base: 2089)</c:v>
                </c:pt>
                <c:pt idx="4">
                  <c:v>Female (Base: 955)</c:v>
                </c:pt>
                <c:pt idx="5">
                  <c:v>Children in household (Base: 409)</c:v>
                </c:pt>
                <c:pt idx="6">
                  <c:v>Welsh speaker (Base: 182)</c:v>
                </c:pt>
                <c:pt idx="7">
                  <c:v>Southern Arc (Base: 631)</c:v>
                </c:pt>
                <c:pt idx="8">
                  <c:v>Ethnically Diverse (Base: 376)</c:v>
                </c:pt>
                <c:pt idx="9">
                  <c:v>LGBTQ+ (Base: 221)</c:v>
                </c:pt>
                <c:pt idx="10">
                  <c:v>Under 35 (Base: 266)</c:v>
                </c:pt>
              </c:strCache>
            </c:strRef>
          </c:cat>
          <c:val>
            <c:numRef>
              <c:f>Health_WB_Demog!$C$80:$M$80</c:f>
              <c:numCache>
                <c:formatCode>0.0</c:formatCode>
                <c:ptCount val="11"/>
                <c:pt idx="0">
                  <c:v>47.213114754098363</c:v>
                </c:pt>
                <c:pt idx="1">
                  <c:v>30.366492146596858</c:v>
                </c:pt>
                <c:pt idx="2">
                  <c:v>27.030303030303031</c:v>
                </c:pt>
                <c:pt idx="3">
                  <c:v>27.668741024413595</c:v>
                </c:pt>
                <c:pt idx="4">
                  <c:v>27.853403141361255</c:v>
                </c:pt>
                <c:pt idx="5">
                  <c:v>26.405867970660147</c:v>
                </c:pt>
                <c:pt idx="6">
                  <c:v>24.175824175824175</c:v>
                </c:pt>
                <c:pt idx="7">
                  <c:v>27.099841521394612</c:v>
                </c:pt>
                <c:pt idx="8">
                  <c:v>27.393617021276594</c:v>
                </c:pt>
                <c:pt idx="9">
                  <c:v>22.171945701357465</c:v>
                </c:pt>
                <c:pt idx="10">
                  <c:v>21.428571428571427</c:v>
                </c:pt>
              </c:numCache>
            </c:numRef>
          </c:val>
          <c:extLst>
            <c:ext xmlns:c16="http://schemas.microsoft.com/office/drawing/2014/chart" uri="{C3380CC4-5D6E-409C-BE32-E72D297353CC}">
              <c16:uniqueId val="{00000003-780C-4A02-AD2B-1E593610EBBF}"/>
            </c:ext>
          </c:extLst>
        </c:ser>
        <c:ser>
          <c:idx val="4"/>
          <c:order val="4"/>
          <c:tx>
            <c:strRef>
              <c:f>Health_WB_Demog!$B$81</c:f>
              <c:strCache>
                <c:ptCount val="1"/>
                <c:pt idx="0">
                  <c:v>Much worse</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7-015B-4BB1-8191-7D933249987D}"/>
                </c:ext>
              </c:extLst>
            </c:dLbl>
            <c:dLbl>
              <c:idx val="2"/>
              <c:delete val="1"/>
              <c:extLst>
                <c:ext xmlns:c15="http://schemas.microsoft.com/office/drawing/2012/chart" uri="{CE6537A1-D6FC-4f65-9D91-7224C49458BB}"/>
                <c:ext xmlns:c16="http://schemas.microsoft.com/office/drawing/2014/chart" uri="{C3380CC4-5D6E-409C-BE32-E72D297353CC}">
                  <c16:uniqueId val="{00000001-015B-4BB1-8191-7D933249987D}"/>
                </c:ext>
              </c:extLst>
            </c:dLbl>
            <c:dLbl>
              <c:idx val="3"/>
              <c:delete val="1"/>
              <c:extLst>
                <c:ext xmlns:c15="http://schemas.microsoft.com/office/drawing/2012/chart" uri="{CE6537A1-D6FC-4f65-9D91-7224C49458BB}"/>
                <c:ext xmlns:c16="http://schemas.microsoft.com/office/drawing/2014/chart" uri="{C3380CC4-5D6E-409C-BE32-E72D297353CC}">
                  <c16:uniqueId val="{00000002-015B-4BB1-8191-7D933249987D}"/>
                </c:ext>
              </c:extLst>
            </c:dLbl>
            <c:dLbl>
              <c:idx val="4"/>
              <c:delete val="1"/>
              <c:extLst>
                <c:ext xmlns:c15="http://schemas.microsoft.com/office/drawing/2012/chart" uri="{CE6537A1-D6FC-4f65-9D91-7224C49458BB}"/>
                <c:ext xmlns:c16="http://schemas.microsoft.com/office/drawing/2014/chart" uri="{C3380CC4-5D6E-409C-BE32-E72D297353CC}">
                  <c16:uniqueId val="{0000000A-015B-4BB1-8191-7D933249987D}"/>
                </c:ext>
              </c:extLst>
            </c:dLbl>
            <c:dLbl>
              <c:idx val="5"/>
              <c:delete val="1"/>
              <c:extLst>
                <c:ext xmlns:c15="http://schemas.microsoft.com/office/drawing/2012/chart" uri="{CE6537A1-D6FC-4f65-9D91-7224C49458BB}"/>
                <c:ext xmlns:c16="http://schemas.microsoft.com/office/drawing/2014/chart" uri="{C3380CC4-5D6E-409C-BE32-E72D297353CC}">
                  <c16:uniqueId val="{00000008-015B-4BB1-8191-7D933249987D}"/>
                </c:ext>
              </c:extLst>
            </c:dLbl>
            <c:dLbl>
              <c:idx val="6"/>
              <c:delete val="1"/>
              <c:extLst>
                <c:ext xmlns:c15="http://schemas.microsoft.com/office/drawing/2012/chart" uri="{CE6537A1-D6FC-4f65-9D91-7224C49458BB}"/>
                <c:ext xmlns:c16="http://schemas.microsoft.com/office/drawing/2014/chart" uri="{C3380CC4-5D6E-409C-BE32-E72D297353CC}">
                  <c16:uniqueId val="{00000009-015B-4BB1-8191-7D933249987D}"/>
                </c:ext>
              </c:extLst>
            </c:dLbl>
            <c:dLbl>
              <c:idx val="8"/>
              <c:delete val="1"/>
              <c:extLst>
                <c:ext xmlns:c15="http://schemas.microsoft.com/office/drawing/2012/chart" uri="{CE6537A1-D6FC-4f65-9D91-7224C49458BB}"/>
                <c:ext xmlns:c16="http://schemas.microsoft.com/office/drawing/2014/chart" uri="{C3380CC4-5D6E-409C-BE32-E72D297353CC}">
                  <c16:uniqueId val="{00000006-015B-4BB1-8191-7D933249987D}"/>
                </c:ext>
              </c:extLst>
            </c:dLbl>
            <c:dLbl>
              <c:idx val="9"/>
              <c:delete val="1"/>
              <c:extLst>
                <c:ext xmlns:c15="http://schemas.microsoft.com/office/drawing/2012/chart" uri="{CE6537A1-D6FC-4f65-9D91-7224C49458BB}"/>
                <c:ext xmlns:c16="http://schemas.microsoft.com/office/drawing/2014/chart" uri="{C3380CC4-5D6E-409C-BE32-E72D297353CC}">
                  <c16:uniqueId val="{00000005-015B-4BB1-8191-7D933249987D}"/>
                </c:ext>
              </c:extLst>
            </c:dLbl>
            <c:dLbl>
              <c:idx val="10"/>
              <c:delete val="1"/>
              <c:extLst>
                <c:ext xmlns:c15="http://schemas.microsoft.com/office/drawing/2012/chart" uri="{CE6537A1-D6FC-4f65-9D91-7224C49458BB}"/>
                <c:ext xmlns:c16="http://schemas.microsoft.com/office/drawing/2014/chart" uri="{C3380CC4-5D6E-409C-BE32-E72D297353CC}">
                  <c16:uniqueId val="{00000000-015B-4BB1-8191-7D933249987D}"/>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Health_WB_Demog!$C$76:$M$76</c:f>
              <c:strCache>
                <c:ptCount val="11"/>
                <c:pt idx="0">
                  <c:v>Identify as disabled (Base: 305)</c:v>
                </c:pt>
                <c:pt idx="1">
                  <c:v>55+ (Base: 955)</c:v>
                </c:pt>
                <c:pt idx="2">
                  <c:v>Male (Base: 825)</c:v>
                </c:pt>
                <c:pt idx="3">
                  <c:v>All respondents (Base: 2089)</c:v>
                </c:pt>
                <c:pt idx="4">
                  <c:v>Female (Base: 955)</c:v>
                </c:pt>
                <c:pt idx="5">
                  <c:v>Children in household (Base: 409)</c:v>
                </c:pt>
                <c:pt idx="6">
                  <c:v>Welsh speaker (Base: 182)</c:v>
                </c:pt>
                <c:pt idx="7">
                  <c:v>Southern Arc (Base: 631)</c:v>
                </c:pt>
                <c:pt idx="8">
                  <c:v>Ethnically Diverse (Base: 376)</c:v>
                </c:pt>
                <c:pt idx="9">
                  <c:v>LGBTQ+ (Base: 221)</c:v>
                </c:pt>
                <c:pt idx="10">
                  <c:v>Under 35 (Base: 266)</c:v>
                </c:pt>
              </c:strCache>
            </c:strRef>
          </c:cat>
          <c:val>
            <c:numRef>
              <c:f>Health_WB_Demog!$C$81:$M$81</c:f>
              <c:numCache>
                <c:formatCode>0.0</c:formatCode>
                <c:ptCount val="11"/>
                <c:pt idx="0">
                  <c:v>13.77049180327869</c:v>
                </c:pt>
                <c:pt idx="1">
                  <c:v>5.5497382198952883</c:v>
                </c:pt>
                <c:pt idx="2">
                  <c:v>4.6060606060606055</c:v>
                </c:pt>
                <c:pt idx="3">
                  <c:v>5.1699377692675919</c:v>
                </c:pt>
                <c:pt idx="4">
                  <c:v>5.7591623036649215</c:v>
                </c:pt>
                <c:pt idx="5">
                  <c:v>5.1344743276283618</c:v>
                </c:pt>
                <c:pt idx="6">
                  <c:v>5.4945054945054945</c:v>
                </c:pt>
                <c:pt idx="7">
                  <c:v>6.1806656101426309</c:v>
                </c:pt>
                <c:pt idx="8">
                  <c:v>5.5851063829787231</c:v>
                </c:pt>
                <c:pt idx="9">
                  <c:v>5.4298642533936654</c:v>
                </c:pt>
                <c:pt idx="10">
                  <c:v>4.1353383458646613</c:v>
                </c:pt>
              </c:numCache>
            </c:numRef>
          </c:val>
          <c:extLst>
            <c:ext xmlns:c16="http://schemas.microsoft.com/office/drawing/2014/chart" uri="{C3380CC4-5D6E-409C-BE32-E72D297353CC}">
              <c16:uniqueId val="{00000004-780C-4A02-AD2B-1E593610EBB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7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Health_WB_Dep5th!$B$48</c:f>
          <c:strCache>
            <c:ptCount val="1"/>
            <c:pt idx="0">
              <c:v>Thinking about your health compared to a year ago, which of the following applies? My physical health has been…"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Health_WB_Dep5th!$B$52</c:f>
              <c:strCache>
                <c:ptCount val="1"/>
                <c:pt idx="0">
                  <c:v>Much better</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Health_WB_Dep5th!$I$51:$N$51</c:f>
              <c:strCache>
                <c:ptCount val="6"/>
                <c:pt idx="0">
                  <c:v>All Respondents (Base: 2089)</c:v>
                </c:pt>
                <c:pt idx="1">
                  <c:v>Least Deprived (Base: 386)</c:v>
                </c:pt>
                <c:pt idx="2">
                  <c:v>Next Least Deprived (Base: 336)</c:v>
                </c:pt>
                <c:pt idx="3">
                  <c:v>Middle (Base: 292)</c:v>
                </c:pt>
                <c:pt idx="4">
                  <c:v>Next Most Deprived (Base: 301)</c:v>
                </c:pt>
                <c:pt idx="5">
                  <c:v>Most Deprived (Base: 226)</c:v>
                </c:pt>
              </c:strCache>
            </c:strRef>
          </c:cat>
          <c:val>
            <c:numRef>
              <c:f>Health_WB_Dep5th!$I$52:$N$52</c:f>
              <c:numCache>
                <c:formatCode>0.0</c:formatCode>
                <c:ptCount val="6"/>
                <c:pt idx="0">
                  <c:v>7.5634274772618486</c:v>
                </c:pt>
                <c:pt idx="1">
                  <c:v>4.6632124352331603</c:v>
                </c:pt>
                <c:pt idx="2">
                  <c:v>8.9285714285714288</c:v>
                </c:pt>
                <c:pt idx="3">
                  <c:v>5.1369863013698627</c:v>
                </c:pt>
                <c:pt idx="4">
                  <c:v>7.3089700996677749</c:v>
                </c:pt>
                <c:pt idx="5">
                  <c:v>12.831858407079647</c:v>
                </c:pt>
              </c:numCache>
            </c:numRef>
          </c:val>
          <c:extLst>
            <c:ext xmlns:c16="http://schemas.microsoft.com/office/drawing/2014/chart" uri="{C3380CC4-5D6E-409C-BE32-E72D297353CC}">
              <c16:uniqueId val="{00000000-4A58-4C32-A5F7-463EF2B5FB4A}"/>
            </c:ext>
          </c:extLst>
        </c:ser>
        <c:ser>
          <c:idx val="1"/>
          <c:order val="1"/>
          <c:tx>
            <c:strRef>
              <c:f>Health_WB_Dep5th!$B$53</c:f>
              <c:strCache>
                <c:ptCount val="1"/>
                <c:pt idx="0">
                  <c:v>A little better</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Health_WB_Dep5th!$I$51:$N$51</c:f>
              <c:strCache>
                <c:ptCount val="6"/>
                <c:pt idx="0">
                  <c:v>All Respondents (Base: 2089)</c:v>
                </c:pt>
                <c:pt idx="1">
                  <c:v>Least Deprived (Base: 386)</c:v>
                </c:pt>
                <c:pt idx="2">
                  <c:v>Next Least Deprived (Base: 336)</c:v>
                </c:pt>
                <c:pt idx="3">
                  <c:v>Middle (Base: 292)</c:v>
                </c:pt>
                <c:pt idx="4">
                  <c:v>Next Most Deprived (Base: 301)</c:v>
                </c:pt>
                <c:pt idx="5">
                  <c:v>Most Deprived (Base: 226)</c:v>
                </c:pt>
              </c:strCache>
            </c:strRef>
          </c:cat>
          <c:val>
            <c:numRef>
              <c:f>Health_WB_Dep5th!$I$53:$N$53</c:f>
              <c:numCache>
                <c:formatCode>0.0</c:formatCode>
                <c:ptCount val="6"/>
                <c:pt idx="0">
                  <c:v>15.222594542843465</c:v>
                </c:pt>
                <c:pt idx="1">
                  <c:v>11.917098445595855</c:v>
                </c:pt>
                <c:pt idx="2">
                  <c:v>13.690476190476192</c:v>
                </c:pt>
                <c:pt idx="3">
                  <c:v>16.780821917808218</c:v>
                </c:pt>
                <c:pt idx="4">
                  <c:v>18.272425249169437</c:v>
                </c:pt>
                <c:pt idx="5">
                  <c:v>15.929203539823009</c:v>
                </c:pt>
              </c:numCache>
            </c:numRef>
          </c:val>
          <c:extLst>
            <c:ext xmlns:c16="http://schemas.microsoft.com/office/drawing/2014/chart" uri="{C3380CC4-5D6E-409C-BE32-E72D297353CC}">
              <c16:uniqueId val="{00000001-4A58-4C32-A5F7-463EF2B5FB4A}"/>
            </c:ext>
          </c:extLst>
        </c:ser>
        <c:ser>
          <c:idx val="2"/>
          <c:order val="2"/>
          <c:tx>
            <c:strRef>
              <c:f>Health_WB_Dep5th!$B$54</c:f>
              <c:strCache>
                <c:ptCount val="1"/>
                <c:pt idx="0">
                  <c:v>No change</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Health_WB_Dep5th!$I$51:$N$51</c:f>
              <c:strCache>
                <c:ptCount val="6"/>
                <c:pt idx="0">
                  <c:v>All Respondents (Base: 2089)</c:v>
                </c:pt>
                <c:pt idx="1">
                  <c:v>Least Deprived (Base: 386)</c:v>
                </c:pt>
                <c:pt idx="2">
                  <c:v>Next Least Deprived (Base: 336)</c:v>
                </c:pt>
                <c:pt idx="3">
                  <c:v>Middle (Base: 292)</c:v>
                </c:pt>
                <c:pt idx="4">
                  <c:v>Next Most Deprived (Base: 301)</c:v>
                </c:pt>
                <c:pt idx="5">
                  <c:v>Most Deprived (Base: 226)</c:v>
                </c:pt>
              </c:strCache>
            </c:strRef>
          </c:cat>
          <c:val>
            <c:numRef>
              <c:f>Health_WB_Dep5th!$I$54:$N$54</c:f>
              <c:numCache>
                <c:formatCode>0.0</c:formatCode>
                <c:ptCount val="6"/>
                <c:pt idx="0">
                  <c:v>44.375299186213503</c:v>
                </c:pt>
                <c:pt idx="1">
                  <c:v>50.777202072538863</c:v>
                </c:pt>
                <c:pt idx="2">
                  <c:v>46.428571428571431</c:v>
                </c:pt>
                <c:pt idx="3">
                  <c:v>49.657534246575338</c:v>
                </c:pt>
                <c:pt idx="4">
                  <c:v>37.209302325581397</c:v>
                </c:pt>
                <c:pt idx="5">
                  <c:v>34.513274336283182</c:v>
                </c:pt>
              </c:numCache>
            </c:numRef>
          </c:val>
          <c:extLst>
            <c:ext xmlns:c16="http://schemas.microsoft.com/office/drawing/2014/chart" uri="{C3380CC4-5D6E-409C-BE32-E72D297353CC}">
              <c16:uniqueId val="{00000002-4A58-4C32-A5F7-463EF2B5FB4A}"/>
            </c:ext>
          </c:extLst>
        </c:ser>
        <c:ser>
          <c:idx val="3"/>
          <c:order val="3"/>
          <c:tx>
            <c:strRef>
              <c:f>Health_WB_Dep5th!$B$55</c:f>
              <c:strCache>
                <c:ptCount val="1"/>
                <c:pt idx="0">
                  <c:v>A little worse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Health_WB_Dep5th!$I$51:$N$51</c:f>
              <c:strCache>
                <c:ptCount val="6"/>
                <c:pt idx="0">
                  <c:v>All Respondents (Base: 2089)</c:v>
                </c:pt>
                <c:pt idx="1">
                  <c:v>Least Deprived (Base: 386)</c:v>
                </c:pt>
                <c:pt idx="2">
                  <c:v>Next Least Deprived (Base: 336)</c:v>
                </c:pt>
                <c:pt idx="3">
                  <c:v>Middle (Base: 292)</c:v>
                </c:pt>
                <c:pt idx="4">
                  <c:v>Next Most Deprived (Base: 301)</c:v>
                </c:pt>
                <c:pt idx="5">
                  <c:v>Most Deprived (Base: 226)</c:v>
                </c:pt>
              </c:strCache>
            </c:strRef>
          </c:cat>
          <c:val>
            <c:numRef>
              <c:f>Health_WB_Dep5th!$I$55:$N$55</c:f>
              <c:numCache>
                <c:formatCode>0.0</c:formatCode>
                <c:ptCount val="6"/>
                <c:pt idx="0">
                  <c:v>27.668741024413595</c:v>
                </c:pt>
                <c:pt idx="1">
                  <c:v>28.756476683937827</c:v>
                </c:pt>
                <c:pt idx="2">
                  <c:v>27.083333333333332</c:v>
                </c:pt>
                <c:pt idx="3">
                  <c:v>23.63013698630137</c:v>
                </c:pt>
                <c:pt idx="4">
                  <c:v>30.232558139534881</c:v>
                </c:pt>
                <c:pt idx="5">
                  <c:v>30.53097345132743</c:v>
                </c:pt>
              </c:numCache>
            </c:numRef>
          </c:val>
          <c:extLst>
            <c:ext xmlns:c16="http://schemas.microsoft.com/office/drawing/2014/chart" uri="{C3380CC4-5D6E-409C-BE32-E72D297353CC}">
              <c16:uniqueId val="{00000003-4A58-4C32-A5F7-463EF2B5FB4A}"/>
            </c:ext>
          </c:extLst>
        </c:ser>
        <c:ser>
          <c:idx val="4"/>
          <c:order val="4"/>
          <c:tx>
            <c:strRef>
              <c:f>Health_WB_Dep5th!$B$56</c:f>
              <c:strCache>
                <c:ptCount val="1"/>
                <c:pt idx="0">
                  <c:v>Much worse</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Health_WB_Dep5th!$I$51:$N$51</c:f>
              <c:strCache>
                <c:ptCount val="6"/>
                <c:pt idx="0">
                  <c:v>All Respondents (Base: 2089)</c:v>
                </c:pt>
                <c:pt idx="1">
                  <c:v>Least Deprived (Base: 386)</c:v>
                </c:pt>
                <c:pt idx="2">
                  <c:v>Next Least Deprived (Base: 336)</c:v>
                </c:pt>
                <c:pt idx="3">
                  <c:v>Middle (Base: 292)</c:v>
                </c:pt>
                <c:pt idx="4">
                  <c:v>Next Most Deprived (Base: 301)</c:v>
                </c:pt>
                <c:pt idx="5">
                  <c:v>Most Deprived (Base: 226)</c:v>
                </c:pt>
              </c:strCache>
            </c:strRef>
          </c:cat>
          <c:val>
            <c:numRef>
              <c:f>Health_WB_Dep5th!$I$56:$N$56</c:f>
              <c:numCache>
                <c:formatCode>0.0</c:formatCode>
                <c:ptCount val="6"/>
                <c:pt idx="0">
                  <c:v>5.1699377692675919</c:v>
                </c:pt>
                <c:pt idx="1">
                  <c:v>3.8860103626943006</c:v>
                </c:pt>
                <c:pt idx="2">
                  <c:v>3.8690476190476191</c:v>
                </c:pt>
                <c:pt idx="3">
                  <c:v>4.7945205479452051</c:v>
                </c:pt>
                <c:pt idx="4">
                  <c:v>6.9767441860465116</c:v>
                </c:pt>
                <c:pt idx="5">
                  <c:v>6.1946902654867255</c:v>
                </c:pt>
              </c:numCache>
            </c:numRef>
          </c:val>
          <c:extLst>
            <c:ext xmlns:c16="http://schemas.microsoft.com/office/drawing/2014/chart" uri="{C3380CC4-5D6E-409C-BE32-E72D297353CC}">
              <c16:uniqueId val="{00000004-4A58-4C32-A5F7-463EF2B5FB4A}"/>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7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FSAlbert" panose="02000503040000020004" pitchFamily="50" charset="0"/>
                <a:ea typeface="+mn-ea"/>
                <a:cs typeface="+mn-cs"/>
              </a:defRPr>
            </a:pPr>
            <a:r>
              <a:rPr lang="en-GB"/>
              <a:t>Thinking about your mental health compared to a year ago, which of the following applies?</a:t>
            </a:r>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FSAlbert" panose="02000503040000020004" pitchFamily="50" charset="0"/>
              <a:ea typeface="+mn-ea"/>
              <a:cs typeface="+mn-cs"/>
            </a:defRPr>
          </a:pPr>
          <a:endParaRPr lang="en-US"/>
        </a:p>
      </c:txPr>
    </c:title>
    <c:autoTitleDeleted val="0"/>
    <c:plotArea>
      <c:layout/>
      <c:barChart>
        <c:barDir val="bar"/>
        <c:grouping val="percentStacked"/>
        <c:varyColors val="0"/>
        <c:ser>
          <c:idx val="0"/>
          <c:order val="0"/>
          <c:tx>
            <c:strRef>
              <c:f>'Health WB Trends'!$B$46</c:f>
              <c:strCache>
                <c:ptCount val="1"/>
                <c:pt idx="0">
                  <c:v>Much better</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5-B3D8-4FB1-9218-120A38A8EC1A}"/>
                </c:ext>
              </c:extLst>
            </c:dLbl>
            <c:dLbl>
              <c:idx val="1"/>
              <c:delete val="1"/>
              <c:extLst>
                <c:ext xmlns:c15="http://schemas.microsoft.com/office/drawing/2012/chart" uri="{CE6537A1-D6FC-4f65-9D91-7224C49458BB}"/>
                <c:ext xmlns:c16="http://schemas.microsoft.com/office/drawing/2014/chart" uri="{C3380CC4-5D6E-409C-BE32-E72D297353CC}">
                  <c16:uniqueId val="{00000006-B3D8-4FB1-9218-120A38A8EC1A}"/>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Trends'!$A$48:$A$51</c:f>
              <c:strCache>
                <c:ptCount val="4"/>
                <c:pt idx="0">
                  <c:v>2021 (Base: 2,053)</c:v>
                </c:pt>
                <c:pt idx="1">
                  <c:v>2022 (Base: 3,145)</c:v>
                </c:pt>
                <c:pt idx="2">
                  <c:v>2023 (Base: 2,549)</c:v>
                </c:pt>
                <c:pt idx="3">
                  <c:v>2024 (Base: 2,037)</c:v>
                </c:pt>
              </c:strCache>
            </c:strRef>
          </c:cat>
          <c:val>
            <c:numRef>
              <c:f>'Health WB Trends'!$B$48:$B$51</c:f>
              <c:numCache>
                <c:formatCode>0.0</c:formatCode>
                <c:ptCount val="4"/>
                <c:pt idx="0">
                  <c:v>3.199999999999994</c:v>
                </c:pt>
                <c:pt idx="1">
                  <c:v>4.9000000000000004</c:v>
                </c:pt>
                <c:pt idx="2">
                  <c:v>5.0215770890545315</c:v>
                </c:pt>
                <c:pt idx="3">
                  <c:v>4.9582719685812471</c:v>
                </c:pt>
              </c:numCache>
            </c:numRef>
          </c:val>
          <c:extLst>
            <c:ext xmlns:c16="http://schemas.microsoft.com/office/drawing/2014/chart" uri="{C3380CC4-5D6E-409C-BE32-E72D297353CC}">
              <c16:uniqueId val="{00000000-B3D8-4FB1-9218-120A38A8EC1A}"/>
            </c:ext>
          </c:extLst>
        </c:ser>
        <c:ser>
          <c:idx val="1"/>
          <c:order val="1"/>
          <c:tx>
            <c:strRef>
              <c:f>'Health WB Trends'!$C$46</c:f>
              <c:strCache>
                <c:ptCount val="1"/>
                <c:pt idx="0">
                  <c:v>A little better</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Trends'!$A$48:$A$51</c:f>
              <c:strCache>
                <c:ptCount val="4"/>
                <c:pt idx="0">
                  <c:v>2021 (Base: 2,053)</c:v>
                </c:pt>
                <c:pt idx="1">
                  <c:v>2022 (Base: 3,145)</c:v>
                </c:pt>
                <c:pt idx="2">
                  <c:v>2023 (Base: 2,549)</c:v>
                </c:pt>
                <c:pt idx="3">
                  <c:v>2024 (Base: 2,037)</c:v>
                </c:pt>
              </c:strCache>
            </c:strRef>
          </c:cat>
          <c:val>
            <c:numRef>
              <c:f>'Health WB Trends'!$C$48:$C$51</c:f>
              <c:numCache>
                <c:formatCode>0.0</c:formatCode>
                <c:ptCount val="4"/>
                <c:pt idx="0" formatCode="General">
                  <c:v>6.7</c:v>
                </c:pt>
                <c:pt idx="1">
                  <c:v>13.5</c:v>
                </c:pt>
                <c:pt idx="2">
                  <c:v>11.377010592389173</c:v>
                </c:pt>
                <c:pt idx="3">
                  <c:v>13.598429062346588</c:v>
                </c:pt>
              </c:numCache>
            </c:numRef>
          </c:val>
          <c:extLst>
            <c:ext xmlns:c16="http://schemas.microsoft.com/office/drawing/2014/chart" uri="{C3380CC4-5D6E-409C-BE32-E72D297353CC}">
              <c16:uniqueId val="{00000001-B3D8-4FB1-9218-120A38A8EC1A}"/>
            </c:ext>
          </c:extLst>
        </c:ser>
        <c:ser>
          <c:idx val="2"/>
          <c:order val="2"/>
          <c:tx>
            <c:strRef>
              <c:f>'Health WB Trends'!$D$46</c:f>
              <c:strCache>
                <c:ptCount val="1"/>
                <c:pt idx="0">
                  <c:v>No change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Trends'!$A$48:$A$51</c:f>
              <c:strCache>
                <c:ptCount val="4"/>
                <c:pt idx="0">
                  <c:v>2021 (Base: 2,053)</c:v>
                </c:pt>
                <c:pt idx="1">
                  <c:v>2022 (Base: 3,145)</c:v>
                </c:pt>
                <c:pt idx="2">
                  <c:v>2023 (Base: 2,549)</c:v>
                </c:pt>
                <c:pt idx="3">
                  <c:v>2024 (Base: 2,037)</c:v>
                </c:pt>
              </c:strCache>
            </c:strRef>
          </c:cat>
          <c:val>
            <c:numRef>
              <c:f>'Health WB Trends'!$D$48:$D$51</c:f>
              <c:numCache>
                <c:formatCode>0.0</c:formatCode>
                <c:ptCount val="4"/>
                <c:pt idx="0" formatCode="General">
                  <c:v>47.6</c:v>
                </c:pt>
                <c:pt idx="1">
                  <c:v>54.8</c:v>
                </c:pt>
                <c:pt idx="2">
                  <c:v>57.002746174970575</c:v>
                </c:pt>
                <c:pt idx="3">
                  <c:v>54.197349042709867</c:v>
                </c:pt>
              </c:numCache>
            </c:numRef>
          </c:val>
          <c:extLst>
            <c:ext xmlns:c16="http://schemas.microsoft.com/office/drawing/2014/chart" uri="{C3380CC4-5D6E-409C-BE32-E72D297353CC}">
              <c16:uniqueId val="{00000002-B3D8-4FB1-9218-120A38A8EC1A}"/>
            </c:ext>
          </c:extLst>
        </c:ser>
        <c:ser>
          <c:idx val="3"/>
          <c:order val="3"/>
          <c:tx>
            <c:strRef>
              <c:f>'Health WB Trends'!$E$46</c:f>
              <c:strCache>
                <c:ptCount val="1"/>
                <c:pt idx="0">
                  <c:v>A little worse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Trends'!$A$48:$A$51</c:f>
              <c:strCache>
                <c:ptCount val="4"/>
                <c:pt idx="0">
                  <c:v>2021 (Base: 2,053)</c:v>
                </c:pt>
                <c:pt idx="1">
                  <c:v>2022 (Base: 3,145)</c:v>
                </c:pt>
                <c:pt idx="2">
                  <c:v>2023 (Base: 2,549)</c:v>
                </c:pt>
                <c:pt idx="3">
                  <c:v>2024 (Base: 2,037)</c:v>
                </c:pt>
              </c:strCache>
            </c:strRef>
          </c:cat>
          <c:val>
            <c:numRef>
              <c:f>'Health WB Trends'!$E$48:$E$51</c:f>
              <c:numCache>
                <c:formatCode>0.0</c:formatCode>
                <c:ptCount val="4"/>
                <c:pt idx="0" formatCode="General">
                  <c:v>32.6</c:v>
                </c:pt>
                <c:pt idx="1">
                  <c:v>21.5</c:v>
                </c:pt>
                <c:pt idx="2">
                  <c:v>20.282463711259318</c:v>
                </c:pt>
                <c:pt idx="3">
                  <c:v>20.569464899361805</c:v>
                </c:pt>
              </c:numCache>
            </c:numRef>
          </c:val>
          <c:extLst>
            <c:ext xmlns:c16="http://schemas.microsoft.com/office/drawing/2014/chart" uri="{C3380CC4-5D6E-409C-BE32-E72D297353CC}">
              <c16:uniqueId val="{00000003-B3D8-4FB1-9218-120A38A8EC1A}"/>
            </c:ext>
          </c:extLst>
        </c:ser>
        <c:ser>
          <c:idx val="4"/>
          <c:order val="4"/>
          <c:tx>
            <c:strRef>
              <c:f>'Health WB Trends'!$F$46</c:f>
              <c:strCache>
                <c:ptCount val="1"/>
                <c:pt idx="0">
                  <c:v>Much worse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Trends'!$A$48:$A$51</c:f>
              <c:strCache>
                <c:ptCount val="4"/>
                <c:pt idx="0">
                  <c:v>2021 (Base: 2,053)</c:v>
                </c:pt>
                <c:pt idx="1">
                  <c:v>2022 (Base: 3,145)</c:v>
                </c:pt>
                <c:pt idx="2">
                  <c:v>2023 (Base: 2,549)</c:v>
                </c:pt>
                <c:pt idx="3">
                  <c:v>2024 (Base: 2,037)</c:v>
                </c:pt>
              </c:strCache>
            </c:strRef>
          </c:cat>
          <c:val>
            <c:numRef>
              <c:f>'Health WB Trends'!$F$48:$F$51</c:f>
              <c:numCache>
                <c:formatCode>0.0</c:formatCode>
                <c:ptCount val="4"/>
                <c:pt idx="0" formatCode="General">
                  <c:v>9.9</c:v>
                </c:pt>
                <c:pt idx="1">
                  <c:v>5.3</c:v>
                </c:pt>
                <c:pt idx="2">
                  <c:v>6.3162024323264028</c:v>
                </c:pt>
                <c:pt idx="3">
                  <c:v>6.6764850270004912</c:v>
                </c:pt>
              </c:numCache>
            </c:numRef>
          </c:val>
          <c:extLst>
            <c:ext xmlns:c16="http://schemas.microsoft.com/office/drawing/2014/chart" uri="{C3380CC4-5D6E-409C-BE32-E72D297353CC}">
              <c16:uniqueId val="{00000004-B3D8-4FB1-9218-120A38A8EC1A}"/>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FSAlbert" panose="02000503040000020004" pitchFamily="50" charset="0"/>
                <a:ea typeface="+mn-ea"/>
                <a:cs typeface="+mn-cs"/>
              </a:defRPr>
            </a:pPr>
            <a:endParaRPr lang="en-US"/>
          </a:p>
        </c:txPr>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FSAlbert" panose="02000503040000020004" pitchFamily="50" charset="0"/>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FSAlbert" panose="02000503040000020004" pitchFamily="50" charset="0"/>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7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Health_WB_Demog!$B$94</c:f>
          <c:strCache>
            <c:ptCount val="1"/>
            <c:pt idx="0">
              <c:v>Thinking about your health compared to a year ago, which of the following applies? My mental health has been…</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Health_WB_Demog!$B$107</c:f>
              <c:strCache>
                <c:ptCount val="1"/>
                <c:pt idx="0">
                  <c:v>Much better</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9E23-4B84-A71B-D72002589649}"/>
                </c:ext>
              </c:extLst>
            </c:dLbl>
            <c:dLbl>
              <c:idx val="1"/>
              <c:delete val="1"/>
              <c:extLst>
                <c:ext xmlns:c15="http://schemas.microsoft.com/office/drawing/2012/chart" uri="{CE6537A1-D6FC-4f65-9D91-7224C49458BB}"/>
                <c:ext xmlns:c16="http://schemas.microsoft.com/office/drawing/2014/chart" uri="{C3380CC4-5D6E-409C-BE32-E72D297353CC}">
                  <c16:uniqueId val="{00000001-9E23-4B84-A71B-D72002589649}"/>
                </c:ext>
              </c:extLst>
            </c:dLbl>
            <c:dLbl>
              <c:idx val="2"/>
              <c:delete val="1"/>
              <c:extLst>
                <c:ext xmlns:c15="http://schemas.microsoft.com/office/drawing/2012/chart" uri="{CE6537A1-D6FC-4f65-9D91-7224C49458BB}"/>
                <c:ext xmlns:c16="http://schemas.microsoft.com/office/drawing/2014/chart" uri="{C3380CC4-5D6E-409C-BE32-E72D297353CC}">
                  <c16:uniqueId val="{00000002-9E23-4B84-A71B-D72002589649}"/>
                </c:ext>
              </c:extLst>
            </c:dLbl>
            <c:dLbl>
              <c:idx val="3"/>
              <c:delete val="1"/>
              <c:extLst>
                <c:ext xmlns:c15="http://schemas.microsoft.com/office/drawing/2012/chart" uri="{CE6537A1-D6FC-4f65-9D91-7224C49458BB}"/>
                <c:ext xmlns:c16="http://schemas.microsoft.com/office/drawing/2014/chart" uri="{C3380CC4-5D6E-409C-BE32-E72D297353CC}">
                  <c16:uniqueId val="{00000003-9E23-4B84-A71B-D72002589649}"/>
                </c:ext>
              </c:extLst>
            </c:dLbl>
            <c:dLbl>
              <c:idx val="4"/>
              <c:delete val="1"/>
              <c:extLst>
                <c:ext xmlns:c15="http://schemas.microsoft.com/office/drawing/2012/chart" uri="{CE6537A1-D6FC-4f65-9D91-7224C49458BB}"/>
                <c:ext xmlns:c16="http://schemas.microsoft.com/office/drawing/2014/chart" uri="{C3380CC4-5D6E-409C-BE32-E72D297353CC}">
                  <c16:uniqueId val="{00000005-9E23-4B84-A71B-D72002589649}"/>
                </c:ext>
              </c:extLst>
            </c:dLbl>
            <c:dLbl>
              <c:idx val="5"/>
              <c:delete val="1"/>
              <c:extLst>
                <c:ext xmlns:c15="http://schemas.microsoft.com/office/drawing/2012/chart" uri="{CE6537A1-D6FC-4f65-9D91-7224C49458BB}"/>
                <c:ext xmlns:c16="http://schemas.microsoft.com/office/drawing/2014/chart" uri="{C3380CC4-5D6E-409C-BE32-E72D297353CC}">
                  <c16:uniqueId val="{00000007-9E23-4B84-A71B-D72002589649}"/>
                </c:ext>
              </c:extLst>
            </c:dLbl>
            <c:dLbl>
              <c:idx val="6"/>
              <c:delete val="1"/>
              <c:extLst>
                <c:ext xmlns:c15="http://schemas.microsoft.com/office/drawing/2012/chart" uri="{CE6537A1-D6FC-4f65-9D91-7224C49458BB}"/>
                <c:ext xmlns:c16="http://schemas.microsoft.com/office/drawing/2014/chart" uri="{C3380CC4-5D6E-409C-BE32-E72D297353CC}">
                  <c16:uniqueId val="{00000004-9E23-4B84-A71B-D72002589649}"/>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Health_WB_Demog!$C$106:$M$106</c:f>
              <c:strCache>
                <c:ptCount val="11"/>
                <c:pt idx="0">
                  <c:v>55+ (Base: 926)</c:v>
                </c:pt>
                <c:pt idx="1">
                  <c:v>Male (Base: 801)</c:v>
                </c:pt>
                <c:pt idx="2">
                  <c:v>Identify as disabled (Base: 297)</c:v>
                </c:pt>
                <c:pt idx="3">
                  <c:v>All respondents (Base: 2037)</c:v>
                </c:pt>
                <c:pt idx="4">
                  <c:v>Welsh speaker (Base: 180)</c:v>
                </c:pt>
                <c:pt idx="5">
                  <c:v>Southern Arc (Base: 610)</c:v>
                </c:pt>
                <c:pt idx="6">
                  <c:v>Female (Base: 936)</c:v>
                </c:pt>
                <c:pt idx="7">
                  <c:v>Children in household (Base: 403)</c:v>
                </c:pt>
                <c:pt idx="8">
                  <c:v>LGBTQ+ (Base: 216)</c:v>
                </c:pt>
                <c:pt idx="9">
                  <c:v>Ethnically Diverse (Base: 360)</c:v>
                </c:pt>
                <c:pt idx="10">
                  <c:v>Under 35 (Base: 257)</c:v>
                </c:pt>
              </c:strCache>
            </c:strRef>
          </c:cat>
          <c:val>
            <c:numRef>
              <c:f>Health_WB_Demog!$C$107:$M$107</c:f>
              <c:numCache>
                <c:formatCode>0.0</c:formatCode>
                <c:ptCount val="11"/>
                <c:pt idx="0">
                  <c:v>2.4838012958963285</c:v>
                </c:pt>
                <c:pt idx="1">
                  <c:v>3.9950062421972534</c:v>
                </c:pt>
                <c:pt idx="2">
                  <c:v>4.0404040404040407</c:v>
                </c:pt>
                <c:pt idx="3">
                  <c:v>4.9582719685812471</c:v>
                </c:pt>
                <c:pt idx="4">
                  <c:v>6.1111111111111107</c:v>
                </c:pt>
                <c:pt idx="5">
                  <c:v>4.918032786885246</c:v>
                </c:pt>
                <c:pt idx="6">
                  <c:v>5.3418803418803416</c:v>
                </c:pt>
                <c:pt idx="7">
                  <c:v>6.4516129032258061</c:v>
                </c:pt>
                <c:pt idx="8">
                  <c:v>7.4074074074074066</c:v>
                </c:pt>
                <c:pt idx="9">
                  <c:v>10</c:v>
                </c:pt>
                <c:pt idx="10">
                  <c:v>11.284046692607005</c:v>
                </c:pt>
              </c:numCache>
            </c:numRef>
          </c:val>
          <c:extLst>
            <c:ext xmlns:c16="http://schemas.microsoft.com/office/drawing/2014/chart" uri="{C3380CC4-5D6E-409C-BE32-E72D297353CC}">
              <c16:uniqueId val="{00000000-3813-484A-841B-CA7A9B255E83}"/>
            </c:ext>
          </c:extLst>
        </c:ser>
        <c:ser>
          <c:idx val="1"/>
          <c:order val="1"/>
          <c:tx>
            <c:strRef>
              <c:f>Health_WB_Demog!$B$108</c:f>
              <c:strCache>
                <c:ptCount val="1"/>
                <c:pt idx="0">
                  <c:v>A little better</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Health_WB_Demog!$C$106:$M$106</c:f>
              <c:strCache>
                <c:ptCount val="11"/>
                <c:pt idx="0">
                  <c:v>55+ (Base: 926)</c:v>
                </c:pt>
                <c:pt idx="1">
                  <c:v>Male (Base: 801)</c:v>
                </c:pt>
                <c:pt idx="2">
                  <c:v>Identify as disabled (Base: 297)</c:v>
                </c:pt>
                <c:pt idx="3">
                  <c:v>All respondents (Base: 2037)</c:v>
                </c:pt>
                <c:pt idx="4">
                  <c:v>Welsh speaker (Base: 180)</c:v>
                </c:pt>
                <c:pt idx="5">
                  <c:v>Southern Arc (Base: 610)</c:v>
                </c:pt>
                <c:pt idx="6">
                  <c:v>Female (Base: 936)</c:v>
                </c:pt>
                <c:pt idx="7">
                  <c:v>Children in household (Base: 403)</c:v>
                </c:pt>
                <c:pt idx="8">
                  <c:v>LGBTQ+ (Base: 216)</c:v>
                </c:pt>
                <c:pt idx="9">
                  <c:v>Ethnically Diverse (Base: 360)</c:v>
                </c:pt>
                <c:pt idx="10">
                  <c:v>Under 35 (Base: 257)</c:v>
                </c:pt>
              </c:strCache>
            </c:strRef>
          </c:cat>
          <c:val>
            <c:numRef>
              <c:f>Health_WB_Demog!$C$108:$M$108</c:f>
              <c:numCache>
                <c:formatCode>0.0</c:formatCode>
                <c:ptCount val="11"/>
                <c:pt idx="0">
                  <c:v>8.5313174946004331</c:v>
                </c:pt>
                <c:pt idx="1">
                  <c:v>11.111111111111111</c:v>
                </c:pt>
                <c:pt idx="2">
                  <c:v>13.468013468013467</c:v>
                </c:pt>
                <c:pt idx="3">
                  <c:v>13.598429062346588</c:v>
                </c:pt>
                <c:pt idx="4">
                  <c:v>13.333333333333334</c:v>
                </c:pt>
                <c:pt idx="5">
                  <c:v>15.245901639344261</c:v>
                </c:pt>
                <c:pt idx="6">
                  <c:v>15.491452991452991</c:v>
                </c:pt>
                <c:pt idx="7">
                  <c:v>14.888337468982629</c:v>
                </c:pt>
                <c:pt idx="8">
                  <c:v>20.37037037037037</c:v>
                </c:pt>
                <c:pt idx="9">
                  <c:v>18.888888888888889</c:v>
                </c:pt>
                <c:pt idx="10">
                  <c:v>26.07003891050584</c:v>
                </c:pt>
              </c:numCache>
            </c:numRef>
          </c:val>
          <c:extLst>
            <c:ext xmlns:c16="http://schemas.microsoft.com/office/drawing/2014/chart" uri="{C3380CC4-5D6E-409C-BE32-E72D297353CC}">
              <c16:uniqueId val="{00000001-3813-484A-841B-CA7A9B255E83}"/>
            </c:ext>
          </c:extLst>
        </c:ser>
        <c:ser>
          <c:idx val="2"/>
          <c:order val="2"/>
          <c:tx>
            <c:strRef>
              <c:f>Health_WB_Demog!$B$109</c:f>
              <c:strCache>
                <c:ptCount val="1"/>
                <c:pt idx="0">
                  <c:v>No change</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Health_WB_Demog!$C$106:$M$106</c:f>
              <c:strCache>
                <c:ptCount val="11"/>
                <c:pt idx="0">
                  <c:v>55+ (Base: 926)</c:v>
                </c:pt>
                <c:pt idx="1">
                  <c:v>Male (Base: 801)</c:v>
                </c:pt>
                <c:pt idx="2">
                  <c:v>Identify as disabled (Base: 297)</c:v>
                </c:pt>
                <c:pt idx="3">
                  <c:v>All respondents (Base: 2037)</c:v>
                </c:pt>
                <c:pt idx="4">
                  <c:v>Welsh speaker (Base: 180)</c:v>
                </c:pt>
                <c:pt idx="5">
                  <c:v>Southern Arc (Base: 610)</c:v>
                </c:pt>
                <c:pt idx="6">
                  <c:v>Female (Base: 936)</c:v>
                </c:pt>
                <c:pt idx="7">
                  <c:v>Children in household (Base: 403)</c:v>
                </c:pt>
                <c:pt idx="8">
                  <c:v>LGBTQ+ (Base: 216)</c:v>
                </c:pt>
                <c:pt idx="9">
                  <c:v>Ethnically Diverse (Base: 360)</c:v>
                </c:pt>
                <c:pt idx="10">
                  <c:v>Under 35 (Base: 257)</c:v>
                </c:pt>
              </c:strCache>
            </c:strRef>
          </c:cat>
          <c:val>
            <c:numRef>
              <c:f>Health_WB_Demog!$C$109:$M$109</c:f>
              <c:numCache>
                <c:formatCode>0.0</c:formatCode>
                <c:ptCount val="11"/>
                <c:pt idx="0">
                  <c:v>68.358531317494595</c:v>
                </c:pt>
                <c:pt idx="1">
                  <c:v>59.425717852684144</c:v>
                </c:pt>
                <c:pt idx="2">
                  <c:v>46.801346801346796</c:v>
                </c:pt>
                <c:pt idx="3">
                  <c:v>54.197349042709867</c:v>
                </c:pt>
                <c:pt idx="4">
                  <c:v>56.111111111111114</c:v>
                </c:pt>
                <c:pt idx="5">
                  <c:v>47.213114754098363</c:v>
                </c:pt>
                <c:pt idx="6">
                  <c:v>50.534188034188034</c:v>
                </c:pt>
                <c:pt idx="7">
                  <c:v>45.90570719602978</c:v>
                </c:pt>
                <c:pt idx="8">
                  <c:v>40.277777777777779</c:v>
                </c:pt>
                <c:pt idx="9">
                  <c:v>38.611111111111114</c:v>
                </c:pt>
                <c:pt idx="10">
                  <c:v>30.739299610894943</c:v>
                </c:pt>
              </c:numCache>
            </c:numRef>
          </c:val>
          <c:extLst>
            <c:ext xmlns:c16="http://schemas.microsoft.com/office/drawing/2014/chart" uri="{C3380CC4-5D6E-409C-BE32-E72D297353CC}">
              <c16:uniqueId val="{00000002-3813-484A-841B-CA7A9B255E83}"/>
            </c:ext>
          </c:extLst>
        </c:ser>
        <c:ser>
          <c:idx val="3"/>
          <c:order val="3"/>
          <c:tx>
            <c:strRef>
              <c:f>Health_WB_Demog!$B$110</c:f>
              <c:strCache>
                <c:ptCount val="1"/>
                <c:pt idx="0">
                  <c:v>A little worse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Health_WB_Demog!$C$106:$M$106</c:f>
              <c:strCache>
                <c:ptCount val="11"/>
                <c:pt idx="0">
                  <c:v>55+ (Base: 926)</c:v>
                </c:pt>
                <c:pt idx="1">
                  <c:v>Male (Base: 801)</c:v>
                </c:pt>
                <c:pt idx="2">
                  <c:v>Identify as disabled (Base: 297)</c:v>
                </c:pt>
                <c:pt idx="3">
                  <c:v>All respondents (Base: 2037)</c:v>
                </c:pt>
                <c:pt idx="4">
                  <c:v>Welsh speaker (Base: 180)</c:v>
                </c:pt>
                <c:pt idx="5">
                  <c:v>Southern Arc (Base: 610)</c:v>
                </c:pt>
                <c:pt idx="6">
                  <c:v>Female (Base: 936)</c:v>
                </c:pt>
                <c:pt idx="7">
                  <c:v>Children in household (Base: 403)</c:v>
                </c:pt>
                <c:pt idx="8">
                  <c:v>LGBTQ+ (Base: 216)</c:v>
                </c:pt>
                <c:pt idx="9">
                  <c:v>Ethnically Diverse (Base: 360)</c:v>
                </c:pt>
                <c:pt idx="10">
                  <c:v>Under 35 (Base: 257)</c:v>
                </c:pt>
              </c:strCache>
            </c:strRef>
          </c:cat>
          <c:val>
            <c:numRef>
              <c:f>Health_WB_Demog!$C$110:$M$110</c:f>
              <c:numCache>
                <c:formatCode>0.0</c:formatCode>
                <c:ptCount val="11"/>
                <c:pt idx="0">
                  <c:v>16.738660907127432</c:v>
                </c:pt>
                <c:pt idx="1">
                  <c:v>19.101123595505616</c:v>
                </c:pt>
                <c:pt idx="2">
                  <c:v>23.905723905723907</c:v>
                </c:pt>
                <c:pt idx="3">
                  <c:v>20.569464899361805</c:v>
                </c:pt>
                <c:pt idx="4">
                  <c:v>16.111111111111111</c:v>
                </c:pt>
                <c:pt idx="5">
                  <c:v>24.590163934426229</c:v>
                </c:pt>
                <c:pt idx="6">
                  <c:v>22.32905982905983</c:v>
                </c:pt>
                <c:pt idx="7">
                  <c:v>23.573200992555833</c:v>
                </c:pt>
                <c:pt idx="8">
                  <c:v>23.148148148148149</c:v>
                </c:pt>
                <c:pt idx="9">
                  <c:v>25</c:v>
                </c:pt>
                <c:pt idx="10">
                  <c:v>21.789883268482491</c:v>
                </c:pt>
              </c:numCache>
            </c:numRef>
          </c:val>
          <c:extLst>
            <c:ext xmlns:c16="http://schemas.microsoft.com/office/drawing/2014/chart" uri="{C3380CC4-5D6E-409C-BE32-E72D297353CC}">
              <c16:uniqueId val="{00000003-3813-484A-841B-CA7A9B255E83}"/>
            </c:ext>
          </c:extLst>
        </c:ser>
        <c:ser>
          <c:idx val="4"/>
          <c:order val="4"/>
          <c:tx>
            <c:strRef>
              <c:f>Health_WB_Demog!$B$111</c:f>
              <c:strCache>
                <c:ptCount val="1"/>
                <c:pt idx="0">
                  <c:v>Much worse</c:v>
                </c:pt>
              </c:strCache>
            </c:strRef>
          </c:tx>
          <c:spPr>
            <a:solidFill>
              <a:srgbClr val="ED6B2A"/>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6-9E23-4B84-A71B-D72002589649}"/>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Health_WB_Demog!$C$106:$M$106</c:f>
              <c:strCache>
                <c:ptCount val="11"/>
                <c:pt idx="0">
                  <c:v>55+ (Base: 926)</c:v>
                </c:pt>
                <c:pt idx="1">
                  <c:v>Male (Base: 801)</c:v>
                </c:pt>
                <c:pt idx="2">
                  <c:v>Identify as disabled (Base: 297)</c:v>
                </c:pt>
                <c:pt idx="3">
                  <c:v>All respondents (Base: 2037)</c:v>
                </c:pt>
                <c:pt idx="4">
                  <c:v>Welsh speaker (Base: 180)</c:v>
                </c:pt>
                <c:pt idx="5">
                  <c:v>Southern Arc (Base: 610)</c:v>
                </c:pt>
                <c:pt idx="6">
                  <c:v>Female (Base: 936)</c:v>
                </c:pt>
                <c:pt idx="7">
                  <c:v>Children in household (Base: 403)</c:v>
                </c:pt>
                <c:pt idx="8">
                  <c:v>LGBTQ+ (Base: 216)</c:v>
                </c:pt>
                <c:pt idx="9">
                  <c:v>Ethnically Diverse (Base: 360)</c:v>
                </c:pt>
                <c:pt idx="10">
                  <c:v>Under 35 (Base: 257)</c:v>
                </c:pt>
              </c:strCache>
            </c:strRef>
          </c:cat>
          <c:val>
            <c:numRef>
              <c:f>Health_WB_Demog!$C$111:$M$111</c:f>
              <c:numCache>
                <c:formatCode>0.0</c:formatCode>
                <c:ptCount val="11"/>
                <c:pt idx="0">
                  <c:v>3.8876889848812093</c:v>
                </c:pt>
                <c:pt idx="1">
                  <c:v>6.3670411985018731</c:v>
                </c:pt>
                <c:pt idx="2">
                  <c:v>11.784511784511785</c:v>
                </c:pt>
                <c:pt idx="3">
                  <c:v>6.6764850270004912</c:v>
                </c:pt>
                <c:pt idx="4">
                  <c:v>8.3333333333333321</c:v>
                </c:pt>
                <c:pt idx="5">
                  <c:v>8.0327868852459012</c:v>
                </c:pt>
                <c:pt idx="6">
                  <c:v>6.3034188034188032</c:v>
                </c:pt>
                <c:pt idx="7">
                  <c:v>9.1811414392059554</c:v>
                </c:pt>
                <c:pt idx="8">
                  <c:v>8.7962962962962958</c:v>
                </c:pt>
                <c:pt idx="9">
                  <c:v>7.5</c:v>
                </c:pt>
                <c:pt idx="10">
                  <c:v>10.116731517509727</c:v>
                </c:pt>
              </c:numCache>
            </c:numRef>
          </c:val>
          <c:extLst>
            <c:ext xmlns:c16="http://schemas.microsoft.com/office/drawing/2014/chart" uri="{C3380CC4-5D6E-409C-BE32-E72D297353CC}">
              <c16:uniqueId val="{00000004-3813-484A-841B-CA7A9B255E83}"/>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7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Health_WB_Dep5th!$B$71</c:f>
          <c:strCache>
            <c:ptCount val="1"/>
            <c:pt idx="0">
              <c:v>Thinking about your health compared to a year ago, which of the following applies? My mental health has been…"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Health_WB_Dep5th!$B$75</c:f>
              <c:strCache>
                <c:ptCount val="1"/>
                <c:pt idx="0">
                  <c:v>Much better</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5-2186-4A66-9570-F181AD0F59D5}"/>
                </c:ext>
              </c:extLst>
            </c:dLbl>
            <c:dLbl>
              <c:idx val="1"/>
              <c:delete val="1"/>
              <c:extLst>
                <c:ext xmlns:c15="http://schemas.microsoft.com/office/drawing/2012/chart" uri="{CE6537A1-D6FC-4f65-9D91-7224C49458BB}"/>
                <c:ext xmlns:c16="http://schemas.microsoft.com/office/drawing/2014/chart" uri="{C3380CC4-5D6E-409C-BE32-E72D297353CC}">
                  <c16:uniqueId val="{00000002-2186-4A66-9570-F181AD0F59D5}"/>
                </c:ext>
              </c:extLst>
            </c:dLbl>
            <c:dLbl>
              <c:idx val="2"/>
              <c:delete val="1"/>
              <c:extLst>
                <c:ext xmlns:c15="http://schemas.microsoft.com/office/drawing/2012/chart" uri="{CE6537A1-D6FC-4f65-9D91-7224C49458BB}"/>
                <c:ext xmlns:c16="http://schemas.microsoft.com/office/drawing/2014/chart" uri="{C3380CC4-5D6E-409C-BE32-E72D297353CC}">
                  <c16:uniqueId val="{00000003-2186-4A66-9570-F181AD0F59D5}"/>
                </c:ext>
              </c:extLst>
            </c:dLbl>
            <c:dLbl>
              <c:idx val="3"/>
              <c:delete val="1"/>
              <c:extLst>
                <c:ext xmlns:c15="http://schemas.microsoft.com/office/drawing/2012/chart" uri="{CE6537A1-D6FC-4f65-9D91-7224C49458BB}"/>
                <c:ext xmlns:c16="http://schemas.microsoft.com/office/drawing/2014/chart" uri="{C3380CC4-5D6E-409C-BE32-E72D297353CC}">
                  <c16:uniqueId val="{00000006-2186-4A66-9570-F181AD0F59D5}"/>
                </c:ext>
              </c:extLst>
            </c:dLbl>
            <c:dLbl>
              <c:idx val="4"/>
              <c:delete val="1"/>
              <c:extLst>
                <c:ext xmlns:c15="http://schemas.microsoft.com/office/drawing/2012/chart" uri="{CE6537A1-D6FC-4f65-9D91-7224C49458BB}"/>
                <c:ext xmlns:c16="http://schemas.microsoft.com/office/drawing/2014/chart" uri="{C3380CC4-5D6E-409C-BE32-E72D297353CC}">
                  <c16:uniqueId val="{00000004-2186-4A66-9570-F181AD0F59D5}"/>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Health_WB_Dep5th!$I$74:$N$74</c:f>
              <c:strCache>
                <c:ptCount val="6"/>
                <c:pt idx="0">
                  <c:v>All Respondents (Base: 2037)</c:v>
                </c:pt>
                <c:pt idx="1">
                  <c:v>Least Deprived (Base: 375)</c:v>
                </c:pt>
                <c:pt idx="2">
                  <c:v>Next Least Deprived (Base: 332)</c:v>
                </c:pt>
                <c:pt idx="3">
                  <c:v>Middle (Base: 289)</c:v>
                </c:pt>
                <c:pt idx="4">
                  <c:v>Next Most Deprived (Base: 287)</c:v>
                </c:pt>
                <c:pt idx="5">
                  <c:v>Most Deprived (Base: 219)</c:v>
                </c:pt>
              </c:strCache>
            </c:strRef>
          </c:cat>
          <c:val>
            <c:numRef>
              <c:f>Health_WB_Dep5th!$I$75:$N$75</c:f>
              <c:numCache>
                <c:formatCode>0.0</c:formatCode>
                <c:ptCount val="6"/>
                <c:pt idx="0">
                  <c:v>4.9582719685812471</c:v>
                </c:pt>
                <c:pt idx="1">
                  <c:v>1.8666666666666669</c:v>
                </c:pt>
                <c:pt idx="2">
                  <c:v>3.6144578313253009</c:v>
                </c:pt>
                <c:pt idx="3">
                  <c:v>5.5363321799307963</c:v>
                </c:pt>
                <c:pt idx="4">
                  <c:v>5.2264808362369335</c:v>
                </c:pt>
                <c:pt idx="5">
                  <c:v>7.3059360730593603</c:v>
                </c:pt>
              </c:numCache>
            </c:numRef>
          </c:val>
          <c:extLst>
            <c:ext xmlns:c16="http://schemas.microsoft.com/office/drawing/2014/chart" uri="{C3380CC4-5D6E-409C-BE32-E72D297353CC}">
              <c16:uniqueId val="{00000000-A907-4685-A2D9-0771DFD1CAEB}"/>
            </c:ext>
          </c:extLst>
        </c:ser>
        <c:ser>
          <c:idx val="1"/>
          <c:order val="1"/>
          <c:tx>
            <c:strRef>
              <c:f>Health_WB_Dep5th!$B$76</c:f>
              <c:strCache>
                <c:ptCount val="1"/>
                <c:pt idx="0">
                  <c:v>A little better</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Health_WB_Dep5th!$I$74:$N$74</c:f>
              <c:strCache>
                <c:ptCount val="6"/>
                <c:pt idx="0">
                  <c:v>All Respondents (Base: 2037)</c:v>
                </c:pt>
                <c:pt idx="1">
                  <c:v>Least Deprived (Base: 375)</c:v>
                </c:pt>
                <c:pt idx="2">
                  <c:v>Next Least Deprived (Base: 332)</c:v>
                </c:pt>
                <c:pt idx="3">
                  <c:v>Middle (Base: 289)</c:v>
                </c:pt>
                <c:pt idx="4">
                  <c:v>Next Most Deprived (Base: 287)</c:v>
                </c:pt>
                <c:pt idx="5">
                  <c:v>Most Deprived (Base: 219)</c:v>
                </c:pt>
              </c:strCache>
            </c:strRef>
          </c:cat>
          <c:val>
            <c:numRef>
              <c:f>Health_WB_Dep5th!$I$76:$N$76</c:f>
              <c:numCache>
                <c:formatCode>0.0</c:formatCode>
                <c:ptCount val="6"/>
                <c:pt idx="0">
                  <c:v>13.598429062346588</c:v>
                </c:pt>
                <c:pt idx="1">
                  <c:v>10.4</c:v>
                </c:pt>
                <c:pt idx="2">
                  <c:v>15.361445783132529</c:v>
                </c:pt>
                <c:pt idx="3">
                  <c:v>12.110726643598616</c:v>
                </c:pt>
                <c:pt idx="4">
                  <c:v>16.376306620209057</c:v>
                </c:pt>
                <c:pt idx="5">
                  <c:v>12.785388127853881</c:v>
                </c:pt>
              </c:numCache>
            </c:numRef>
          </c:val>
          <c:extLst>
            <c:ext xmlns:c16="http://schemas.microsoft.com/office/drawing/2014/chart" uri="{C3380CC4-5D6E-409C-BE32-E72D297353CC}">
              <c16:uniqueId val="{00000001-A907-4685-A2D9-0771DFD1CAEB}"/>
            </c:ext>
          </c:extLst>
        </c:ser>
        <c:ser>
          <c:idx val="2"/>
          <c:order val="2"/>
          <c:tx>
            <c:strRef>
              <c:f>Health_WB_Dep5th!$B$77</c:f>
              <c:strCache>
                <c:ptCount val="1"/>
                <c:pt idx="0">
                  <c:v>No change</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Health_WB_Dep5th!$I$74:$N$74</c:f>
              <c:strCache>
                <c:ptCount val="6"/>
                <c:pt idx="0">
                  <c:v>All Respondents (Base: 2037)</c:v>
                </c:pt>
                <c:pt idx="1">
                  <c:v>Least Deprived (Base: 375)</c:v>
                </c:pt>
                <c:pt idx="2">
                  <c:v>Next Least Deprived (Base: 332)</c:v>
                </c:pt>
                <c:pt idx="3">
                  <c:v>Middle (Base: 289)</c:v>
                </c:pt>
                <c:pt idx="4">
                  <c:v>Next Most Deprived (Base: 287)</c:v>
                </c:pt>
                <c:pt idx="5">
                  <c:v>Most Deprived (Base: 219)</c:v>
                </c:pt>
              </c:strCache>
            </c:strRef>
          </c:cat>
          <c:val>
            <c:numRef>
              <c:f>Health_WB_Dep5th!$I$77:$N$77</c:f>
              <c:numCache>
                <c:formatCode>0.0</c:formatCode>
                <c:ptCount val="6"/>
                <c:pt idx="0">
                  <c:v>54.197349042709867</c:v>
                </c:pt>
                <c:pt idx="1">
                  <c:v>68.533333333333331</c:v>
                </c:pt>
                <c:pt idx="2">
                  <c:v>53.915662650602414</c:v>
                </c:pt>
                <c:pt idx="3">
                  <c:v>56.401384083044981</c:v>
                </c:pt>
                <c:pt idx="4">
                  <c:v>46.689895470383277</c:v>
                </c:pt>
                <c:pt idx="5">
                  <c:v>39.726027397260275</c:v>
                </c:pt>
              </c:numCache>
            </c:numRef>
          </c:val>
          <c:extLst>
            <c:ext xmlns:c16="http://schemas.microsoft.com/office/drawing/2014/chart" uri="{C3380CC4-5D6E-409C-BE32-E72D297353CC}">
              <c16:uniqueId val="{00000002-A907-4685-A2D9-0771DFD1CAEB}"/>
            </c:ext>
          </c:extLst>
        </c:ser>
        <c:ser>
          <c:idx val="3"/>
          <c:order val="3"/>
          <c:tx>
            <c:strRef>
              <c:f>Health_WB_Dep5th!$B$78</c:f>
              <c:strCache>
                <c:ptCount val="1"/>
                <c:pt idx="0">
                  <c:v>A little worse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Health_WB_Dep5th!$I$74:$N$74</c:f>
              <c:strCache>
                <c:ptCount val="6"/>
                <c:pt idx="0">
                  <c:v>All Respondents (Base: 2037)</c:v>
                </c:pt>
                <c:pt idx="1">
                  <c:v>Least Deprived (Base: 375)</c:v>
                </c:pt>
                <c:pt idx="2">
                  <c:v>Next Least Deprived (Base: 332)</c:v>
                </c:pt>
                <c:pt idx="3">
                  <c:v>Middle (Base: 289)</c:v>
                </c:pt>
                <c:pt idx="4">
                  <c:v>Next Most Deprived (Base: 287)</c:v>
                </c:pt>
                <c:pt idx="5">
                  <c:v>Most Deprived (Base: 219)</c:v>
                </c:pt>
              </c:strCache>
            </c:strRef>
          </c:cat>
          <c:val>
            <c:numRef>
              <c:f>Health_WB_Dep5th!$I$78:$N$78</c:f>
              <c:numCache>
                <c:formatCode>0.0</c:formatCode>
                <c:ptCount val="6"/>
                <c:pt idx="0">
                  <c:v>20.569464899361805</c:v>
                </c:pt>
                <c:pt idx="1">
                  <c:v>14.933333333333335</c:v>
                </c:pt>
                <c:pt idx="2">
                  <c:v>21.084337349397593</c:v>
                </c:pt>
                <c:pt idx="3">
                  <c:v>21.453287197231834</c:v>
                </c:pt>
                <c:pt idx="4">
                  <c:v>25.435540069686414</c:v>
                </c:pt>
                <c:pt idx="5">
                  <c:v>26.94063926940639</c:v>
                </c:pt>
              </c:numCache>
            </c:numRef>
          </c:val>
          <c:extLst>
            <c:ext xmlns:c16="http://schemas.microsoft.com/office/drawing/2014/chart" uri="{C3380CC4-5D6E-409C-BE32-E72D297353CC}">
              <c16:uniqueId val="{00000003-A907-4685-A2D9-0771DFD1CAEB}"/>
            </c:ext>
          </c:extLst>
        </c:ser>
        <c:ser>
          <c:idx val="4"/>
          <c:order val="4"/>
          <c:tx>
            <c:strRef>
              <c:f>Health_WB_Dep5th!$B$79</c:f>
              <c:strCache>
                <c:ptCount val="1"/>
                <c:pt idx="0">
                  <c:v>Much worse</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2186-4A66-9570-F181AD0F59D5}"/>
                </c:ext>
              </c:extLst>
            </c:dLbl>
            <c:dLbl>
              <c:idx val="3"/>
              <c:delete val="1"/>
              <c:extLst>
                <c:ext xmlns:c15="http://schemas.microsoft.com/office/drawing/2012/chart" uri="{CE6537A1-D6FC-4f65-9D91-7224C49458BB}"/>
                <c:ext xmlns:c16="http://schemas.microsoft.com/office/drawing/2014/chart" uri="{C3380CC4-5D6E-409C-BE32-E72D297353CC}">
                  <c16:uniqueId val="{00000000-2186-4A66-9570-F181AD0F59D5}"/>
                </c:ext>
              </c:extLst>
            </c:dLbl>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Health_WB_Dep5th!$I$74:$N$74</c:f>
              <c:strCache>
                <c:ptCount val="6"/>
                <c:pt idx="0">
                  <c:v>All Respondents (Base: 2037)</c:v>
                </c:pt>
                <c:pt idx="1">
                  <c:v>Least Deprived (Base: 375)</c:v>
                </c:pt>
                <c:pt idx="2">
                  <c:v>Next Least Deprived (Base: 332)</c:v>
                </c:pt>
                <c:pt idx="3">
                  <c:v>Middle (Base: 289)</c:v>
                </c:pt>
                <c:pt idx="4">
                  <c:v>Next Most Deprived (Base: 287)</c:v>
                </c:pt>
                <c:pt idx="5">
                  <c:v>Most Deprived (Base: 219)</c:v>
                </c:pt>
              </c:strCache>
            </c:strRef>
          </c:cat>
          <c:val>
            <c:numRef>
              <c:f>Health_WB_Dep5th!$I$79:$N$79</c:f>
              <c:numCache>
                <c:formatCode>0.0</c:formatCode>
                <c:ptCount val="6"/>
                <c:pt idx="0">
                  <c:v>6.6764850270004912</c:v>
                </c:pt>
                <c:pt idx="1">
                  <c:v>4.2666666666666666</c:v>
                </c:pt>
                <c:pt idx="2">
                  <c:v>6.024096385542169</c:v>
                </c:pt>
                <c:pt idx="3">
                  <c:v>4.4982698961937722</c:v>
                </c:pt>
                <c:pt idx="4">
                  <c:v>6.2717770034843205</c:v>
                </c:pt>
                <c:pt idx="5">
                  <c:v>13.24200913242009</c:v>
                </c:pt>
              </c:numCache>
            </c:numRef>
          </c:val>
          <c:extLst>
            <c:ext xmlns:c16="http://schemas.microsoft.com/office/drawing/2014/chart" uri="{C3380CC4-5D6E-409C-BE32-E72D297353CC}">
              <c16:uniqueId val="{00000004-A907-4685-A2D9-0771DFD1CAE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7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title>
      <c:tx>
        <c:strRef>
          <c:f>Health_WB!$B$39</c:f>
          <c:strCache>
            <c:ptCount val="1"/>
            <c:pt idx="0">
              <c:v>How many portions of fruit and vegetables do you typically eat each day? (Base: 2101)</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Health_WB!$D$40</c:f>
              <c:strCache>
                <c:ptCount val="1"/>
                <c:pt idx="0">
                  <c:v>%</c:v>
                </c:pt>
              </c:strCache>
            </c:strRef>
          </c:tx>
          <c:spPr>
            <a:solidFill>
              <a:schemeClr val="accent1"/>
            </a:solidFill>
            <a:ln>
              <a:solidFill>
                <a:sysClr val="windowText" lastClr="000000"/>
              </a:solidFill>
            </a:ln>
            <a:effectLst/>
          </c:spPr>
          <c:invertIfNegative val="0"/>
          <c:dLbls>
            <c:spPr>
              <a:solidFill>
                <a:schemeClr val="bg1"/>
              </a:solid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Health_WB!$B$41:$B$46</c:f>
              <c:strCache>
                <c:ptCount val="6"/>
                <c:pt idx="0">
                  <c:v>0</c:v>
                </c:pt>
                <c:pt idx="1">
                  <c:v>1</c:v>
                </c:pt>
                <c:pt idx="2">
                  <c:v>2</c:v>
                </c:pt>
                <c:pt idx="3">
                  <c:v>3</c:v>
                </c:pt>
                <c:pt idx="4">
                  <c:v>4</c:v>
                </c:pt>
                <c:pt idx="5">
                  <c:v>5 or more</c:v>
                </c:pt>
              </c:strCache>
            </c:strRef>
          </c:cat>
          <c:val>
            <c:numRef>
              <c:f>Health_WB!$D$41:$D$46</c:f>
              <c:numCache>
                <c:formatCode>0.0</c:formatCode>
                <c:ptCount val="6"/>
                <c:pt idx="0">
                  <c:v>4.6644455021418372</c:v>
                </c:pt>
                <c:pt idx="1">
                  <c:v>14.659685863874344</c:v>
                </c:pt>
                <c:pt idx="2">
                  <c:v>21.513564969062351</c:v>
                </c:pt>
                <c:pt idx="3">
                  <c:v>21.703950499762019</c:v>
                </c:pt>
                <c:pt idx="4">
                  <c:v>14.89766777724893</c:v>
                </c:pt>
                <c:pt idx="5">
                  <c:v>22.560685387910521</c:v>
                </c:pt>
              </c:numCache>
            </c:numRef>
          </c:val>
          <c:extLst>
            <c:ext xmlns:c16="http://schemas.microsoft.com/office/drawing/2014/chart" uri="{C3380CC4-5D6E-409C-BE32-E72D297353CC}">
              <c16:uniqueId val="{00000000-974E-45EE-9CC8-5BC9B664B33A}"/>
            </c:ext>
          </c:extLst>
        </c:ser>
        <c:dLbls>
          <c:showLegendKey val="0"/>
          <c:showVal val="0"/>
          <c:showCatName val="0"/>
          <c:showSerName val="0"/>
          <c:showPercent val="0"/>
          <c:showBubbleSize val="0"/>
        </c:dLbls>
        <c:gapWidth val="50"/>
        <c:axId val="837121960"/>
        <c:axId val="849165608"/>
      </c:barChart>
      <c:catAx>
        <c:axId val="837121960"/>
        <c:scaling>
          <c:orientation val="minMax"/>
        </c:scaling>
        <c:delete val="0"/>
        <c:axPos val="b"/>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solidFill>
                      <a:sysClr val="windowText" lastClr="000000"/>
                    </a:solidFill>
                  </a:rPr>
                  <a:t>No. Portions</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849165608"/>
        <c:crosses val="autoZero"/>
        <c:auto val="1"/>
        <c:lblAlgn val="ctr"/>
        <c:lblOffset val="100"/>
        <c:noMultiLvlLbl val="0"/>
      </c:catAx>
      <c:valAx>
        <c:axId val="8491656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solidFill>
                      <a:sysClr val="windowText" lastClr="000000"/>
                    </a:solidFill>
                  </a:rPr>
                  <a:t>Percentage</a:t>
                </a:r>
              </a:p>
            </c:rich>
          </c:tx>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83712196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lrMapOvr bg1="lt1" tx1="dk1" bg2="lt2" tx2="dk2" accent1="accent1" accent2="accent2" accent3="accent3" accent4="accent4" accent5="accent5" accent6="accent6" hlink="hlink" folHlink="folHlink"/>
  <c:chart>
    <c:title>
      <c:tx>
        <c:strRef>
          <c:f>Health_WB!$B$59</c:f>
          <c:strCache>
            <c:ptCount val="1"/>
            <c:pt idx="0">
              <c:v>And in a typical week, for how many minutes do you exercise or do physical activity (such as walking or gardening)? (Base: 2088)</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Health_WB!$D$60</c:f>
              <c:strCache>
                <c:ptCount val="1"/>
                <c:pt idx="0">
                  <c:v>%</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Health_WB!$B$61:$B$67</c:f>
              <c:strCache>
                <c:ptCount val="7"/>
                <c:pt idx="0">
                  <c:v>0</c:v>
                </c:pt>
                <c:pt idx="1">
                  <c:v>1-29</c:v>
                </c:pt>
                <c:pt idx="2">
                  <c:v>30-59</c:v>
                </c:pt>
                <c:pt idx="3">
                  <c:v>60-89</c:v>
                </c:pt>
                <c:pt idx="4">
                  <c:v>90-119</c:v>
                </c:pt>
                <c:pt idx="5">
                  <c:v>120-149</c:v>
                </c:pt>
                <c:pt idx="6">
                  <c:v>150 or more</c:v>
                </c:pt>
              </c:strCache>
            </c:strRef>
          </c:cat>
          <c:val>
            <c:numRef>
              <c:f>Health_WB!$D$61:$D$67</c:f>
              <c:numCache>
                <c:formatCode>0.0</c:formatCode>
                <c:ptCount val="7"/>
                <c:pt idx="0">
                  <c:v>4.0708812260536398</c:v>
                </c:pt>
                <c:pt idx="1">
                  <c:v>10.919540229885058</c:v>
                </c:pt>
                <c:pt idx="2">
                  <c:v>14.990421455938696</c:v>
                </c:pt>
                <c:pt idx="3">
                  <c:v>13.697318007662835</c:v>
                </c:pt>
                <c:pt idx="4">
                  <c:v>11.973180076628353</c:v>
                </c:pt>
                <c:pt idx="5">
                  <c:v>11.781609195402298</c:v>
                </c:pt>
                <c:pt idx="6">
                  <c:v>32.567049808429118</c:v>
                </c:pt>
              </c:numCache>
            </c:numRef>
          </c:val>
          <c:extLst>
            <c:ext xmlns:c16="http://schemas.microsoft.com/office/drawing/2014/chart" uri="{C3380CC4-5D6E-409C-BE32-E72D297353CC}">
              <c16:uniqueId val="{00000000-B328-4269-8E9C-EA6C3D6361CA}"/>
            </c:ext>
          </c:extLst>
        </c:ser>
        <c:dLbls>
          <c:showLegendKey val="0"/>
          <c:showVal val="0"/>
          <c:showCatName val="0"/>
          <c:showSerName val="0"/>
          <c:showPercent val="0"/>
          <c:showBubbleSize val="0"/>
        </c:dLbls>
        <c:gapWidth val="50"/>
        <c:axId val="837121960"/>
        <c:axId val="849165608"/>
      </c:barChart>
      <c:catAx>
        <c:axId val="837121960"/>
        <c:scaling>
          <c:orientation val="minMax"/>
        </c:scaling>
        <c:delete val="0"/>
        <c:axPos val="b"/>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No. Mins</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849165608"/>
        <c:crosses val="autoZero"/>
        <c:auto val="1"/>
        <c:lblAlgn val="ctr"/>
        <c:lblOffset val="100"/>
        <c:noMultiLvlLbl val="0"/>
      </c:catAx>
      <c:valAx>
        <c:axId val="8491656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83712196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7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US"/>
              <a:t>Have you taken up invitations for screening?</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barChart>
        <c:barDir val="bar"/>
        <c:grouping val="percentStacked"/>
        <c:varyColors val="0"/>
        <c:ser>
          <c:idx val="0"/>
          <c:order val="0"/>
          <c:tx>
            <c:strRef>
              <c:f>'Health WB Trends'!$A$62</c:f>
              <c:strCache>
                <c:ptCount val="1"/>
                <c:pt idx="0">
                  <c:v>Yes</c:v>
                </c:pt>
              </c:strCache>
            </c:strRef>
          </c:tx>
          <c:spPr>
            <a:solidFill>
              <a:srgbClr val="007881"/>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Trends'!$B$61:$D$61</c:f>
              <c:strCache>
                <c:ptCount val="3"/>
                <c:pt idx="0">
                  <c:v>2022 (Base: 3,210)</c:v>
                </c:pt>
                <c:pt idx="1">
                  <c:v>2023 (Base: 2,590)</c:v>
                </c:pt>
                <c:pt idx="2">
                  <c:v>2024 (Base: 2,092)</c:v>
                </c:pt>
              </c:strCache>
            </c:strRef>
          </c:cat>
          <c:val>
            <c:numRef>
              <c:f>'Health WB Trends'!$B$62:$D$62</c:f>
              <c:numCache>
                <c:formatCode>0.0</c:formatCode>
                <c:ptCount val="3"/>
                <c:pt idx="0">
                  <c:v>53.7</c:v>
                </c:pt>
                <c:pt idx="1">
                  <c:v>57.5</c:v>
                </c:pt>
                <c:pt idx="2">
                  <c:v>55.066921606118548</c:v>
                </c:pt>
              </c:numCache>
            </c:numRef>
          </c:val>
          <c:extLst>
            <c:ext xmlns:c16="http://schemas.microsoft.com/office/drawing/2014/chart" uri="{C3380CC4-5D6E-409C-BE32-E72D297353CC}">
              <c16:uniqueId val="{00000000-4673-417A-8764-42DFC3596E40}"/>
            </c:ext>
          </c:extLst>
        </c:ser>
        <c:ser>
          <c:idx val="1"/>
          <c:order val="1"/>
          <c:tx>
            <c:strRef>
              <c:f>'Health WB Trends'!$A$63</c:f>
              <c:strCache>
                <c:ptCount val="1"/>
                <c:pt idx="0">
                  <c:v>No</c:v>
                </c:pt>
              </c:strCache>
            </c:strRef>
          </c:tx>
          <c:spPr>
            <a:solidFill>
              <a:srgbClr val="ED6B2A"/>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Trends'!$B$61:$D$61</c:f>
              <c:strCache>
                <c:ptCount val="3"/>
                <c:pt idx="0">
                  <c:v>2022 (Base: 3,210)</c:v>
                </c:pt>
                <c:pt idx="1">
                  <c:v>2023 (Base: 2,590)</c:v>
                </c:pt>
                <c:pt idx="2">
                  <c:v>2024 (Base: 2,092)</c:v>
                </c:pt>
              </c:strCache>
            </c:strRef>
          </c:cat>
          <c:val>
            <c:numRef>
              <c:f>'Health WB Trends'!$B$63:$D$63</c:f>
              <c:numCache>
                <c:formatCode>0.0</c:formatCode>
                <c:ptCount val="3"/>
                <c:pt idx="0">
                  <c:v>6.9</c:v>
                </c:pt>
                <c:pt idx="1">
                  <c:v>7.2</c:v>
                </c:pt>
                <c:pt idx="2">
                  <c:v>10.181644359464627</c:v>
                </c:pt>
              </c:numCache>
            </c:numRef>
          </c:val>
          <c:extLst>
            <c:ext xmlns:c16="http://schemas.microsoft.com/office/drawing/2014/chart" uri="{C3380CC4-5D6E-409C-BE32-E72D297353CC}">
              <c16:uniqueId val="{00000001-4673-417A-8764-42DFC3596E40}"/>
            </c:ext>
          </c:extLst>
        </c:ser>
        <c:ser>
          <c:idx val="2"/>
          <c:order val="2"/>
          <c:tx>
            <c:strRef>
              <c:f>'Health WB Trends'!$A$64</c:f>
              <c:strCache>
                <c:ptCount val="1"/>
                <c:pt idx="0">
                  <c:v>I have not been invited for screening</c:v>
                </c:pt>
              </c:strCache>
            </c:strRef>
          </c:tx>
          <c:spPr>
            <a:solidFill>
              <a:srgbClr val="CFCECF"/>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Trends'!$B$61:$D$61</c:f>
              <c:strCache>
                <c:ptCount val="3"/>
                <c:pt idx="0">
                  <c:v>2022 (Base: 3,210)</c:v>
                </c:pt>
                <c:pt idx="1">
                  <c:v>2023 (Base: 2,590)</c:v>
                </c:pt>
                <c:pt idx="2">
                  <c:v>2024 (Base: 2,092)</c:v>
                </c:pt>
              </c:strCache>
            </c:strRef>
          </c:cat>
          <c:val>
            <c:numRef>
              <c:f>'Health WB Trends'!$B$64:$D$64</c:f>
              <c:numCache>
                <c:formatCode>0.0</c:formatCode>
                <c:ptCount val="3"/>
                <c:pt idx="0">
                  <c:v>39.299999999999997</c:v>
                </c:pt>
                <c:pt idx="1">
                  <c:v>35.4</c:v>
                </c:pt>
                <c:pt idx="2">
                  <c:v>34.751434034416832</c:v>
                </c:pt>
              </c:numCache>
            </c:numRef>
          </c:val>
          <c:extLst>
            <c:ext xmlns:c16="http://schemas.microsoft.com/office/drawing/2014/chart" uri="{C3380CC4-5D6E-409C-BE32-E72D297353CC}">
              <c16:uniqueId val="{00000002-4673-417A-8764-42DFC3596E40}"/>
            </c:ext>
          </c:extLst>
        </c:ser>
        <c:dLbls>
          <c:showLegendKey val="0"/>
          <c:showVal val="0"/>
          <c:showCatName val="0"/>
          <c:showSerName val="0"/>
          <c:showPercent val="0"/>
          <c:showBubbleSize val="0"/>
        </c:dLbls>
        <c:gapWidth val="50"/>
        <c:overlap val="100"/>
        <c:axId val="727486720"/>
        <c:axId val="727487704"/>
      </c:barChart>
      <c:catAx>
        <c:axId val="7274867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727487704"/>
        <c:crosses val="autoZero"/>
        <c:auto val="1"/>
        <c:lblAlgn val="ctr"/>
        <c:lblOffset val="100"/>
        <c:noMultiLvlLbl val="0"/>
      </c:catAx>
      <c:valAx>
        <c:axId val="727487704"/>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274867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FSAlbert" panose="02000503040000020004" pitchFamily="50" charset="0"/>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7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Health_WB_Demog!$B$185</c:f>
          <c:strCache>
            <c:ptCount val="1"/>
            <c:pt idx="0">
              <c:v>Have you taken up invitations for screening?</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Health_WB_Demog!$B$196</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Health_WB_Demog!$C$195:$M$195</c:f>
              <c:strCache>
                <c:ptCount val="11"/>
                <c:pt idx="0">
                  <c:v>Under 35 (Base: 263)</c:v>
                </c:pt>
                <c:pt idx="1">
                  <c:v>Children in household (Base: 412)</c:v>
                </c:pt>
                <c:pt idx="2">
                  <c:v>LGBTQ+ (Base: 225)</c:v>
                </c:pt>
                <c:pt idx="3">
                  <c:v>Ethnically Diverse (Base: 380)</c:v>
                </c:pt>
                <c:pt idx="4">
                  <c:v>Male (Base: 819)</c:v>
                </c:pt>
                <c:pt idx="5">
                  <c:v>Southern Arc (Base: 632)</c:v>
                </c:pt>
                <c:pt idx="6">
                  <c:v>All respondents (Base: 2092)</c:v>
                </c:pt>
                <c:pt idx="7">
                  <c:v>Welsh speaker (Base: 183)</c:v>
                </c:pt>
                <c:pt idx="8">
                  <c:v>Identify as disabled (Base: 305)</c:v>
                </c:pt>
                <c:pt idx="9">
                  <c:v>Female (Base: 963)</c:v>
                </c:pt>
                <c:pt idx="10">
                  <c:v>55+ (Base: 959)</c:v>
                </c:pt>
              </c:strCache>
            </c:strRef>
          </c:cat>
          <c:val>
            <c:numRef>
              <c:f>Health_WB_Demog!$C$196:$M$196</c:f>
              <c:numCache>
                <c:formatCode>0.0</c:formatCode>
                <c:ptCount val="11"/>
                <c:pt idx="0">
                  <c:v>25.095057034220531</c:v>
                </c:pt>
                <c:pt idx="1">
                  <c:v>37.621359223300971</c:v>
                </c:pt>
                <c:pt idx="2">
                  <c:v>40.444444444444443</c:v>
                </c:pt>
                <c:pt idx="3">
                  <c:v>43.15789473684211</c:v>
                </c:pt>
                <c:pt idx="4">
                  <c:v>47.252747252747248</c:v>
                </c:pt>
                <c:pt idx="5">
                  <c:v>48.734177215189874</c:v>
                </c:pt>
                <c:pt idx="6">
                  <c:v>55.066921606118548</c:v>
                </c:pt>
                <c:pt idx="7">
                  <c:v>56.830601092896174</c:v>
                </c:pt>
                <c:pt idx="8">
                  <c:v>60</c:v>
                </c:pt>
                <c:pt idx="9">
                  <c:v>62.201453790238837</c:v>
                </c:pt>
                <c:pt idx="10">
                  <c:v>72.471324296141816</c:v>
                </c:pt>
              </c:numCache>
            </c:numRef>
          </c:val>
          <c:extLst>
            <c:ext xmlns:c16="http://schemas.microsoft.com/office/drawing/2014/chart" uri="{C3380CC4-5D6E-409C-BE32-E72D297353CC}">
              <c16:uniqueId val="{00000000-D066-40AB-B9F7-CC8206C1B84B}"/>
            </c:ext>
          </c:extLst>
        </c:ser>
        <c:ser>
          <c:idx val="1"/>
          <c:order val="1"/>
          <c:tx>
            <c:strRef>
              <c:f>Health_WB_Demog!$B$197</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Health_WB_Demog!$C$195:$M$195</c:f>
              <c:strCache>
                <c:ptCount val="11"/>
                <c:pt idx="0">
                  <c:v>Under 35 (Base: 263)</c:v>
                </c:pt>
                <c:pt idx="1">
                  <c:v>Children in household (Base: 412)</c:v>
                </c:pt>
                <c:pt idx="2">
                  <c:v>LGBTQ+ (Base: 225)</c:v>
                </c:pt>
                <c:pt idx="3">
                  <c:v>Ethnically Diverse (Base: 380)</c:v>
                </c:pt>
                <c:pt idx="4">
                  <c:v>Male (Base: 819)</c:v>
                </c:pt>
                <c:pt idx="5">
                  <c:v>Southern Arc (Base: 632)</c:v>
                </c:pt>
                <c:pt idx="6">
                  <c:v>All respondents (Base: 2092)</c:v>
                </c:pt>
                <c:pt idx="7">
                  <c:v>Welsh speaker (Base: 183)</c:v>
                </c:pt>
                <c:pt idx="8">
                  <c:v>Identify as disabled (Base: 305)</c:v>
                </c:pt>
                <c:pt idx="9">
                  <c:v>Female (Base: 963)</c:v>
                </c:pt>
                <c:pt idx="10">
                  <c:v>55+ (Base: 959)</c:v>
                </c:pt>
              </c:strCache>
            </c:strRef>
          </c:cat>
          <c:val>
            <c:numRef>
              <c:f>Health_WB_Demog!$C$197:$M$197</c:f>
              <c:numCache>
                <c:formatCode>0.0</c:formatCode>
                <c:ptCount val="11"/>
                <c:pt idx="0">
                  <c:v>12.547528517110266</c:v>
                </c:pt>
                <c:pt idx="1">
                  <c:v>12.135922330097088</c:v>
                </c:pt>
                <c:pt idx="2">
                  <c:v>13.333333333333334</c:v>
                </c:pt>
                <c:pt idx="3">
                  <c:v>18.947368421052634</c:v>
                </c:pt>
                <c:pt idx="4">
                  <c:v>11.355311355311356</c:v>
                </c:pt>
                <c:pt idx="5">
                  <c:v>11.39240506329114</c:v>
                </c:pt>
                <c:pt idx="6">
                  <c:v>10.181644359464627</c:v>
                </c:pt>
                <c:pt idx="7">
                  <c:v>9.2896174863387984</c:v>
                </c:pt>
                <c:pt idx="8">
                  <c:v>8.1967213114754092</c:v>
                </c:pt>
                <c:pt idx="9">
                  <c:v>8.3073727933541015</c:v>
                </c:pt>
                <c:pt idx="10">
                  <c:v>7.8206465067778934</c:v>
                </c:pt>
              </c:numCache>
            </c:numRef>
          </c:val>
          <c:extLst>
            <c:ext xmlns:c16="http://schemas.microsoft.com/office/drawing/2014/chart" uri="{C3380CC4-5D6E-409C-BE32-E72D297353CC}">
              <c16:uniqueId val="{00000001-D066-40AB-B9F7-CC8206C1B84B}"/>
            </c:ext>
          </c:extLst>
        </c:ser>
        <c:ser>
          <c:idx val="2"/>
          <c:order val="2"/>
          <c:tx>
            <c:strRef>
              <c:f>Health_WB_Demog!$B$198</c:f>
              <c:strCache>
                <c:ptCount val="1"/>
                <c:pt idx="0">
                  <c:v>I have not been invited for screening</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Health_WB_Demog!$C$195:$M$195</c:f>
              <c:strCache>
                <c:ptCount val="11"/>
                <c:pt idx="0">
                  <c:v>Under 35 (Base: 263)</c:v>
                </c:pt>
                <c:pt idx="1">
                  <c:v>Children in household (Base: 412)</c:v>
                </c:pt>
                <c:pt idx="2">
                  <c:v>LGBTQ+ (Base: 225)</c:v>
                </c:pt>
                <c:pt idx="3">
                  <c:v>Ethnically Diverse (Base: 380)</c:v>
                </c:pt>
                <c:pt idx="4">
                  <c:v>Male (Base: 819)</c:v>
                </c:pt>
                <c:pt idx="5">
                  <c:v>Southern Arc (Base: 632)</c:v>
                </c:pt>
                <c:pt idx="6">
                  <c:v>All respondents (Base: 2092)</c:v>
                </c:pt>
                <c:pt idx="7">
                  <c:v>Welsh speaker (Base: 183)</c:v>
                </c:pt>
                <c:pt idx="8">
                  <c:v>Identify as disabled (Base: 305)</c:v>
                </c:pt>
                <c:pt idx="9">
                  <c:v>Female (Base: 963)</c:v>
                </c:pt>
                <c:pt idx="10">
                  <c:v>55+ (Base: 959)</c:v>
                </c:pt>
              </c:strCache>
            </c:strRef>
          </c:cat>
          <c:val>
            <c:numRef>
              <c:f>Health_WB_Demog!$C$198:$M$198</c:f>
              <c:numCache>
                <c:formatCode>0.0</c:formatCode>
                <c:ptCount val="11"/>
                <c:pt idx="0">
                  <c:v>62.357414448669203</c:v>
                </c:pt>
                <c:pt idx="1">
                  <c:v>50.242718446601941</c:v>
                </c:pt>
                <c:pt idx="2">
                  <c:v>46.222222222222221</c:v>
                </c:pt>
                <c:pt idx="3">
                  <c:v>37.894736842105267</c:v>
                </c:pt>
                <c:pt idx="4">
                  <c:v>41.391941391941387</c:v>
                </c:pt>
                <c:pt idx="5">
                  <c:v>39.87341772151899</c:v>
                </c:pt>
                <c:pt idx="6">
                  <c:v>34.751434034416832</c:v>
                </c:pt>
                <c:pt idx="7">
                  <c:v>33.879781420765028</c:v>
                </c:pt>
                <c:pt idx="8">
                  <c:v>31.803278688524589</c:v>
                </c:pt>
                <c:pt idx="9">
                  <c:v>29.491173416407062</c:v>
                </c:pt>
                <c:pt idx="10">
                  <c:v>19.708029197080293</c:v>
                </c:pt>
              </c:numCache>
            </c:numRef>
          </c:val>
          <c:extLst>
            <c:ext xmlns:c16="http://schemas.microsoft.com/office/drawing/2014/chart" uri="{C3380CC4-5D6E-409C-BE32-E72D297353CC}">
              <c16:uniqueId val="{00000002-D066-40AB-B9F7-CC8206C1B84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7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Health_WB_Dep5th!$B$202</c:f>
          <c:strCache>
            <c:ptCount val="1"/>
            <c:pt idx="0">
              <c:v>And have you taken up invitations for vaccinations?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Health_WB_Dep5th!$B$206</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Health_WB_Dep5th!$I$205:$N$205</c:f>
              <c:strCache>
                <c:ptCount val="6"/>
                <c:pt idx="0">
                  <c:v>All Respondents (Base: 2061)</c:v>
                </c:pt>
                <c:pt idx="1">
                  <c:v>Least Deprived (Base: 380)</c:v>
                </c:pt>
                <c:pt idx="2">
                  <c:v>Next Least Deprived (Base: 329)</c:v>
                </c:pt>
                <c:pt idx="3">
                  <c:v>Middle (Base: 288)</c:v>
                </c:pt>
                <c:pt idx="4">
                  <c:v>Next Most Deprived (Base: 295)</c:v>
                </c:pt>
                <c:pt idx="5">
                  <c:v>Most Deprived (Base: 220)</c:v>
                </c:pt>
              </c:strCache>
            </c:strRef>
          </c:cat>
          <c:val>
            <c:numRef>
              <c:f>Health_WB_Dep5th!$I$206:$N$206</c:f>
              <c:numCache>
                <c:formatCode>0.0</c:formatCode>
                <c:ptCount val="6"/>
                <c:pt idx="0">
                  <c:v>62.833575934012622</c:v>
                </c:pt>
                <c:pt idx="1">
                  <c:v>71.578947368421055</c:v>
                </c:pt>
                <c:pt idx="2">
                  <c:v>62.91793313069909</c:v>
                </c:pt>
                <c:pt idx="3">
                  <c:v>58.680555555555557</c:v>
                </c:pt>
                <c:pt idx="4">
                  <c:v>57.627118644067799</c:v>
                </c:pt>
                <c:pt idx="5">
                  <c:v>62.272727272727266</c:v>
                </c:pt>
              </c:numCache>
            </c:numRef>
          </c:val>
          <c:extLst>
            <c:ext xmlns:c16="http://schemas.microsoft.com/office/drawing/2014/chart" uri="{C3380CC4-5D6E-409C-BE32-E72D297353CC}">
              <c16:uniqueId val="{00000000-D8D9-4469-A692-99F2EED291E4}"/>
            </c:ext>
          </c:extLst>
        </c:ser>
        <c:ser>
          <c:idx val="1"/>
          <c:order val="1"/>
          <c:tx>
            <c:strRef>
              <c:f>Health_WB_Dep5th!$B$207</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Health_WB_Dep5th!$I$205:$N$205</c:f>
              <c:strCache>
                <c:ptCount val="6"/>
                <c:pt idx="0">
                  <c:v>All Respondents (Base: 2061)</c:v>
                </c:pt>
                <c:pt idx="1">
                  <c:v>Least Deprived (Base: 380)</c:v>
                </c:pt>
                <c:pt idx="2">
                  <c:v>Next Least Deprived (Base: 329)</c:v>
                </c:pt>
                <c:pt idx="3">
                  <c:v>Middle (Base: 288)</c:v>
                </c:pt>
                <c:pt idx="4">
                  <c:v>Next Most Deprived (Base: 295)</c:v>
                </c:pt>
                <c:pt idx="5">
                  <c:v>Most Deprived (Base: 220)</c:v>
                </c:pt>
              </c:strCache>
            </c:strRef>
          </c:cat>
          <c:val>
            <c:numRef>
              <c:f>Health_WB_Dep5th!$I$207:$N$207</c:f>
              <c:numCache>
                <c:formatCode>0.0</c:formatCode>
                <c:ptCount val="6"/>
                <c:pt idx="0">
                  <c:v>10.96555070354197</c:v>
                </c:pt>
                <c:pt idx="1">
                  <c:v>7.6315789473684212</c:v>
                </c:pt>
                <c:pt idx="2">
                  <c:v>11.246200607902736</c:v>
                </c:pt>
                <c:pt idx="3">
                  <c:v>9.375</c:v>
                </c:pt>
                <c:pt idx="4">
                  <c:v>11.864406779661017</c:v>
                </c:pt>
                <c:pt idx="5">
                  <c:v>13.18181818181818</c:v>
                </c:pt>
              </c:numCache>
            </c:numRef>
          </c:val>
          <c:extLst>
            <c:ext xmlns:c16="http://schemas.microsoft.com/office/drawing/2014/chart" uri="{C3380CC4-5D6E-409C-BE32-E72D297353CC}">
              <c16:uniqueId val="{00000001-D8D9-4469-A692-99F2EED291E4}"/>
            </c:ext>
          </c:extLst>
        </c:ser>
        <c:ser>
          <c:idx val="2"/>
          <c:order val="2"/>
          <c:tx>
            <c:strRef>
              <c:f>Health_WB_Dep5th!$B$208</c:f>
              <c:strCache>
                <c:ptCount val="1"/>
                <c:pt idx="0">
                  <c:v>I have not been invited for vaccination</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Health_WB_Dep5th!$I$205:$N$205</c:f>
              <c:strCache>
                <c:ptCount val="6"/>
                <c:pt idx="0">
                  <c:v>All Respondents (Base: 2061)</c:v>
                </c:pt>
                <c:pt idx="1">
                  <c:v>Least Deprived (Base: 380)</c:v>
                </c:pt>
                <c:pt idx="2">
                  <c:v>Next Least Deprived (Base: 329)</c:v>
                </c:pt>
                <c:pt idx="3">
                  <c:v>Middle (Base: 288)</c:v>
                </c:pt>
                <c:pt idx="4">
                  <c:v>Next Most Deprived (Base: 295)</c:v>
                </c:pt>
                <c:pt idx="5">
                  <c:v>Most Deprived (Base: 220)</c:v>
                </c:pt>
              </c:strCache>
            </c:strRef>
          </c:cat>
          <c:val>
            <c:numRef>
              <c:f>Health_WB_Dep5th!$I$208:$N$208</c:f>
              <c:numCache>
                <c:formatCode>0.0</c:formatCode>
                <c:ptCount val="6"/>
                <c:pt idx="0">
                  <c:v>26.200873362445414</c:v>
                </c:pt>
                <c:pt idx="1">
                  <c:v>20.789473684210527</c:v>
                </c:pt>
                <c:pt idx="2">
                  <c:v>25.835866261398177</c:v>
                </c:pt>
                <c:pt idx="3">
                  <c:v>31.944444444444443</c:v>
                </c:pt>
                <c:pt idx="4">
                  <c:v>30.508474576271187</c:v>
                </c:pt>
                <c:pt idx="5">
                  <c:v>24.545454545454547</c:v>
                </c:pt>
              </c:numCache>
            </c:numRef>
          </c:val>
          <c:extLst>
            <c:ext xmlns:c16="http://schemas.microsoft.com/office/drawing/2014/chart" uri="{C3380CC4-5D6E-409C-BE32-E72D297353CC}">
              <c16:uniqueId val="{00000002-D8D9-4469-A692-99F2EED291E4}"/>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7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US"/>
              <a:t>And have you taken up invitations for vaccinations?</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barChart>
        <c:barDir val="bar"/>
        <c:grouping val="percentStacked"/>
        <c:varyColors val="0"/>
        <c:ser>
          <c:idx val="0"/>
          <c:order val="0"/>
          <c:tx>
            <c:strRef>
              <c:f>'Health WB Trends'!$A$70</c:f>
              <c:strCache>
                <c:ptCount val="1"/>
                <c:pt idx="0">
                  <c:v>Yes</c:v>
                </c:pt>
              </c:strCache>
            </c:strRef>
          </c:tx>
          <c:spPr>
            <a:solidFill>
              <a:srgbClr val="007881"/>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Trends'!$B$69:$D$69</c:f>
              <c:strCache>
                <c:ptCount val="3"/>
                <c:pt idx="0">
                  <c:v>2022 (Base: 3,211)</c:v>
                </c:pt>
                <c:pt idx="1">
                  <c:v>2023 (Base: 2,583)</c:v>
                </c:pt>
                <c:pt idx="2">
                  <c:v>2024 (Base: 2,061)</c:v>
                </c:pt>
              </c:strCache>
            </c:strRef>
          </c:cat>
          <c:val>
            <c:numRef>
              <c:f>'Health WB Trends'!$B$70:$D$70</c:f>
              <c:numCache>
                <c:formatCode>0.0</c:formatCode>
                <c:ptCount val="3"/>
                <c:pt idx="0">
                  <c:v>88.4</c:v>
                </c:pt>
                <c:pt idx="1">
                  <c:v>73.7</c:v>
                </c:pt>
                <c:pt idx="2">
                  <c:v>62.833575934012622</c:v>
                </c:pt>
              </c:numCache>
            </c:numRef>
          </c:val>
          <c:extLst>
            <c:ext xmlns:c16="http://schemas.microsoft.com/office/drawing/2014/chart" uri="{C3380CC4-5D6E-409C-BE32-E72D297353CC}">
              <c16:uniqueId val="{00000000-A71E-4A8E-8B7A-95D292041370}"/>
            </c:ext>
          </c:extLst>
        </c:ser>
        <c:ser>
          <c:idx val="1"/>
          <c:order val="1"/>
          <c:tx>
            <c:strRef>
              <c:f>'Health WB Trends'!$A$71</c:f>
              <c:strCache>
                <c:ptCount val="1"/>
                <c:pt idx="0">
                  <c:v>No</c:v>
                </c:pt>
              </c:strCache>
            </c:strRef>
          </c:tx>
          <c:spPr>
            <a:solidFill>
              <a:srgbClr val="ED6B2A"/>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Trends'!$B$69:$D$69</c:f>
              <c:strCache>
                <c:ptCount val="3"/>
                <c:pt idx="0">
                  <c:v>2022 (Base: 3,211)</c:v>
                </c:pt>
                <c:pt idx="1">
                  <c:v>2023 (Base: 2,583)</c:v>
                </c:pt>
                <c:pt idx="2">
                  <c:v>2024 (Base: 2,061)</c:v>
                </c:pt>
              </c:strCache>
            </c:strRef>
          </c:cat>
          <c:val>
            <c:numRef>
              <c:f>'Health WB Trends'!$B$71:$D$71</c:f>
              <c:numCache>
                <c:formatCode>0.0</c:formatCode>
                <c:ptCount val="3"/>
                <c:pt idx="0">
                  <c:v>5.4</c:v>
                </c:pt>
                <c:pt idx="1">
                  <c:v>8.9</c:v>
                </c:pt>
                <c:pt idx="2">
                  <c:v>10.96555070354197</c:v>
                </c:pt>
              </c:numCache>
            </c:numRef>
          </c:val>
          <c:extLst>
            <c:ext xmlns:c16="http://schemas.microsoft.com/office/drawing/2014/chart" uri="{C3380CC4-5D6E-409C-BE32-E72D297353CC}">
              <c16:uniqueId val="{00000001-A71E-4A8E-8B7A-95D292041370}"/>
            </c:ext>
          </c:extLst>
        </c:ser>
        <c:ser>
          <c:idx val="2"/>
          <c:order val="2"/>
          <c:tx>
            <c:strRef>
              <c:f>'Health WB Trends'!$A$72</c:f>
              <c:strCache>
                <c:ptCount val="1"/>
                <c:pt idx="0">
                  <c:v>I have not been invited for vaccination</c:v>
                </c:pt>
              </c:strCache>
            </c:strRef>
          </c:tx>
          <c:spPr>
            <a:solidFill>
              <a:srgbClr val="CFCECF"/>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Trends'!$B$69:$D$69</c:f>
              <c:strCache>
                <c:ptCount val="3"/>
                <c:pt idx="0">
                  <c:v>2022 (Base: 3,211)</c:v>
                </c:pt>
                <c:pt idx="1">
                  <c:v>2023 (Base: 2,583)</c:v>
                </c:pt>
                <c:pt idx="2">
                  <c:v>2024 (Base: 2,061)</c:v>
                </c:pt>
              </c:strCache>
            </c:strRef>
          </c:cat>
          <c:val>
            <c:numRef>
              <c:f>'Health WB Trends'!$B$72:$D$72</c:f>
              <c:numCache>
                <c:formatCode>0.0</c:formatCode>
                <c:ptCount val="3"/>
                <c:pt idx="0">
                  <c:v>6.2</c:v>
                </c:pt>
                <c:pt idx="1">
                  <c:v>17.3</c:v>
                </c:pt>
                <c:pt idx="2">
                  <c:v>26.200873362445414</c:v>
                </c:pt>
              </c:numCache>
            </c:numRef>
          </c:val>
          <c:extLst>
            <c:ext xmlns:c16="http://schemas.microsoft.com/office/drawing/2014/chart" uri="{C3380CC4-5D6E-409C-BE32-E72D297353CC}">
              <c16:uniqueId val="{00000002-A71E-4A8E-8B7A-95D292041370}"/>
            </c:ext>
          </c:extLst>
        </c:ser>
        <c:dLbls>
          <c:showLegendKey val="0"/>
          <c:showVal val="0"/>
          <c:showCatName val="0"/>
          <c:showSerName val="0"/>
          <c:showPercent val="0"/>
          <c:showBubbleSize val="0"/>
        </c:dLbls>
        <c:gapWidth val="50"/>
        <c:overlap val="100"/>
        <c:axId val="727486720"/>
        <c:axId val="727487704"/>
      </c:barChart>
      <c:catAx>
        <c:axId val="7274867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727487704"/>
        <c:crosses val="autoZero"/>
        <c:auto val="1"/>
        <c:lblAlgn val="ctr"/>
        <c:lblOffset val="100"/>
        <c:noMultiLvlLbl val="0"/>
      </c:catAx>
      <c:valAx>
        <c:axId val="727487704"/>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274867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FSAlbert" panose="02000503040000020004" pitchFamily="50" charset="0"/>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8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Health_WB_Demog!$B$239</c:f>
          <c:strCache>
            <c:ptCount val="1"/>
            <c:pt idx="0">
              <c:v>And have you taken up invitations for vaccinations?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Health_WB_Demog!$B$250</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Health_WB_Demog!$C$249:$M$249</c:f>
              <c:strCache>
                <c:ptCount val="11"/>
                <c:pt idx="0">
                  <c:v>Under 35 (Base: 259)</c:v>
                </c:pt>
                <c:pt idx="1">
                  <c:v>Children in household (Base: 403)</c:v>
                </c:pt>
                <c:pt idx="2">
                  <c:v>Ethnically Diverse (Base: 362)</c:v>
                </c:pt>
                <c:pt idx="3">
                  <c:v>LGBTQ+ (Base: 222)</c:v>
                </c:pt>
                <c:pt idx="4">
                  <c:v>Southern Arc (Base: 616)</c:v>
                </c:pt>
                <c:pt idx="5">
                  <c:v>All respondents (Base: 2061)</c:v>
                </c:pt>
                <c:pt idx="6">
                  <c:v>Female (Base: 938)</c:v>
                </c:pt>
                <c:pt idx="7">
                  <c:v>Male (Base: 811)</c:v>
                </c:pt>
                <c:pt idx="8">
                  <c:v>Welsh speaker (Base: 179)</c:v>
                </c:pt>
                <c:pt idx="9">
                  <c:v>Identify as disabled (Base: 306)</c:v>
                </c:pt>
                <c:pt idx="10">
                  <c:v>55+ (Base: 947)</c:v>
                </c:pt>
              </c:strCache>
            </c:strRef>
          </c:cat>
          <c:val>
            <c:numRef>
              <c:f>Health_WB_Demog!$C$250:$M$250</c:f>
              <c:numCache>
                <c:formatCode>0.0</c:formatCode>
                <c:ptCount val="11"/>
                <c:pt idx="0">
                  <c:v>36.293436293436294</c:v>
                </c:pt>
                <c:pt idx="1">
                  <c:v>45.409429280397021</c:v>
                </c:pt>
                <c:pt idx="2">
                  <c:v>50</c:v>
                </c:pt>
                <c:pt idx="3">
                  <c:v>54.054054054054056</c:v>
                </c:pt>
                <c:pt idx="4">
                  <c:v>58.116883116883123</c:v>
                </c:pt>
                <c:pt idx="5">
                  <c:v>62.833575934012622</c:v>
                </c:pt>
                <c:pt idx="6">
                  <c:v>63.113006396588489</c:v>
                </c:pt>
                <c:pt idx="7">
                  <c:v>64.364981504315651</c:v>
                </c:pt>
                <c:pt idx="8">
                  <c:v>64.80446927374301</c:v>
                </c:pt>
                <c:pt idx="9">
                  <c:v>74.509803921568633</c:v>
                </c:pt>
                <c:pt idx="10">
                  <c:v>80.147835269271383</c:v>
                </c:pt>
              </c:numCache>
            </c:numRef>
          </c:val>
          <c:extLst>
            <c:ext xmlns:c16="http://schemas.microsoft.com/office/drawing/2014/chart" uri="{C3380CC4-5D6E-409C-BE32-E72D297353CC}">
              <c16:uniqueId val="{00000000-764B-4314-BD0C-A9250D2C6A07}"/>
            </c:ext>
          </c:extLst>
        </c:ser>
        <c:ser>
          <c:idx val="1"/>
          <c:order val="1"/>
          <c:tx>
            <c:strRef>
              <c:f>Health_WB_Demog!$B$251</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Health_WB_Demog!$C$249:$M$249</c:f>
              <c:strCache>
                <c:ptCount val="11"/>
                <c:pt idx="0">
                  <c:v>Under 35 (Base: 259)</c:v>
                </c:pt>
                <c:pt idx="1">
                  <c:v>Children in household (Base: 403)</c:v>
                </c:pt>
                <c:pt idx="2">
                  <c:v>Ethnically Diverse (Base: 362)</c:v>
                </c:pt>
                <c:pt idx="3">
                  <c:v>LGBTQ+ (Base: 222)</c:v>
                </c:pt>
                <c:pt idx="4">
                  <c:v>Southern Arc (Base: 616)</c:v>
                </c:pt>
                <c:pt idx="5">
                  <c:v>All respondents (Base: 2061)</c:v>
                </c:pt>
                <c:pt idx="6">
                  <c:v>Female (Base: 938)</c:v>
                </c:pt>
                <c:pt idx="7">
                  <c:v>Male (Base: 811)</c:v>
                </c:pt>
                <c:pt idx="8">
                  <c:v>Welsh speaker (Base: 179)</c:v>
                </c:pt>
                <c:pt idx="9">
                  <c:v>Identify as disabled (Base: 306)</c:v>
                </c:pt>
                <c:pt idx="10">
                  <c:v>55+ (Base: 947)</c:v>
                </c:pt>
              </c:strCache>
            </c:strRef>
          </c:cat>
          <c:val>
            <c:numRef>
              <c:f>Health_WB_Demog!$C$251:$M$251</c:f>
              <c:numCache>
                <c:formatCode>0.0</c:formatCode>
                <c:ptCount val="11"/>
                <c:pt idx="0">
                  <c:v>10.810810810810811</c:v>
                </c:pt>
                <c:pt idx="1">
                  <c:v>13.151364764267989</c:v>
                </c:pt>
                <c:pt idx="2">
                  <c:v>17.127071823204421</c:v>
                </c:pt>
                <c:pt idx="3">
                  <c:v>12.162162162162163</c:v>
                </c:pt>
                <c:pt idx="4">
                  <c:v>11.85064935064935</c:v>
                </c:pt>
                <c:pt idx="5">
                  <c:v>10.96555070354197</c:v>
                </c:pt>
                <c:pt idx="6">
                  <c:v>11.087420042643924</c:v>
                </c:pt>
                <c:pt idx="7">
                  <c:v>9.7410604192355112</c:v>
                </c:pt>
                <c:pt idx="8">
                  <c:v>7.8212290502793298</c:v>
                </c:pt>
                <c:pt idx="9">
                  <c:v>8.8235294117647065</c:v>
                </c:pt>
                <c:pt idx="10">
                  <c:v>9.2925026399155222</c:v>
                </c:pt>
              </c:numCache>
            </c:numRef>
          </c:val>
          <c:extLst>
            <c:ext xmlns:c16="http://schemas.microsoft.com/office/drawing/2014/chart" uri="{C3380CC4-5D6E-409C-BE32-E72D297353CC}">
              <c16:uniqueId val="{00000001-764B-4314-BD0C-A9250D2C6A07}"/>
            </c:ext>
          </c:extLst>
        </c:ser>
        <c:ser>
          <c:idx val="2"/>
          <c:order val="2"/>
          <c:tx>
            <c:strRef>
              <c:f>Health_WB_Demog!$B$252</c:f>
              <c:strCache>
                <c:ptCount val="1"/>
                <c:pt idx="0">
                  <c:v>I have not been invited for vaccination</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Health_WB_Demog!$C$249:$M$249</c:f>
              <c:strCache>
                <c:ptCount val="11"/>
                <c:pt idx="0">
                  <c:v>Under 35 (Base: 259)</c:v>
                </c:pt>
                <c:pt idx="1">
                  <c:v>Children in household (Base: 403)</c:v>
                </c:pt>
                <c:pt idx="2">
                  <c:v>Ethnically Diverse (Base: 362)</c:v>
                </c:pt>
                <c:pt idx="3">
                  <c:v>LGBTQ+ (Base: 222)</c:v>
                </c:pt>
                <c:pt idx="4">
                  <c:v>Southern Arc (Base: 616)</c:v>
                </c:pt>
                <c:pt idx="5">
                  <c:v>All respondents (Base: 2061)</c:v>
                </c:pt>
                <c:pt idx="6">
                  <c:v>Female (Base: 938)</c:v>
                </c:pt>
                <c:pt idx="7">
                  <c:v>Male (Base: 811)</c:v>
                </c:pt>
                <c:pt idx="8">
                  <c:v>Welsh speaker (Base: 179)</c:v>
                </c:pt>
                <c:pt idx="9">
                  <c:v>Identify as disabled (Base: 306)</c:v>
                </c:pt>
                <c:pt idx="10">
                  <c:v>55+ (Base: 947)</c:v>
                </c:pt>
              </c:strCache>
            </c:strRef>
          </c:cat>
          <c:val>
            <c:numRef>
              <c:f>Health_WB_Demog!$C$252:$M$252</c:f>
              <c:numCache>
                <c:formatCode>0.0</c:formatCode>
                <c:ptCount val="11"/>
                <c:pt idx="0">
                  <c:v>52.895752895752899</c:v>
                </c:pt>
                <c:pt idx="1">
                  <c:v>41.439205955334991</c:v>
                </c:pt>
                <c:pt idx="2">
                  <c:v>32.872928176795583</c:v>
                </c:pt>
                <c:pt idx="3">
                  <c:v>33.783783783783782</c:v>
                </c:pt>
                <c:pt idx="4">
                  <c:v>30.032467532467532</c:v>
                </c:pt>
                <c:pt idx="5">
                  <c:v>26.200873362445414</c:v>
                </c:pt>
                <c:pt idx="6">
                  <c:v>25.799573560767591</c:v>
                </c:pt>
                <c:pt idx="7">
                  <c:v>25.893958076448833</c:v>
                </c:pt>
                <c:pt idx="8">
                  <c:v>27.374301675977652</c:v>
                </c:pt>
                <c:pt idx="9">
                  <c:v>16.666666666666664</c:v>
                </c:pt>
                <c:pt idx="10">
                  <c:v>10.559662090813093</c:v>
                </c:pt>
              </c:numCache>
            </c:numRef>
          </c:val>
          <c:extLst>
            <c:ext xmlns:c16="http://schemas.microsoft.com/office/drawing/2014/chart" uri="{C3380CC4-5D6E-409C-BE32-E72D297353CC}">
              <c16:uniqueId val="{00000002-764B-4314-BD0C-A9250D2C6A07}"/>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Health_WB_Dep5th!$B$202</c:f>
          <c:strCache>
            <c:ptCount val="1"/>
            <c:pt idx="0">
              <c:v>And have you taken up invitations for vaccinations?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Health_WB_Dep5th!$B$206</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Health_WB_Dep5th!$I$205:$N$205</c:f>
              <c:strCache>
                <c:ptCount val="6"/>
                <c:pt idx="0">
                  <c:v>All Respondents (Base: 2061)</c:v>
                </c:pt>
                <c:pt idx="1">
                  <c:v>Least Deprived (Base: 380)</c:v>
                </c:pt>
                <c:pt idx="2">
                  <c:v>Next Least Deprived (Base: 329)</c:v>
                </c:pt>
                <c:pt idx="3">
                  <c:v>Middle (Base: 288)</c:v>
                </c:pt>
                <c:pt idx="4">
                  <c:v>Next Most Deprived (Base: 295)</c:v>
                </c:pt>
                <c:pt idx="5">
                  <c:v>Most Deprived (Base: 220)</c:v>
                </c:pt>
              </c:strCache>
            </c:strRef>
          </c:cat>
          <c:val>
            <c:numRef>
              <c:f>Health_WB_Dep5th!$I$206:$N$206</c:f>
              <c:numCache>
                <c:formatCode>0.0</c:formatCode>
                <c:ptCount val="6"/>
                <c:pt idx="0">
                  <c:v>62.833575934012622</c:v>
                </c:pt>
                <c:pt idx="1">
                  <c:v>71.578947368421055</c:v>
                </c:pt>
                <c:pt idx="2">
                  <c:v>62.91793313069909</c:v>
                </c:pt>
                <c:pt idx="3">
                  <c:v>58.680555555555557</c:v>
                </c:pt>
                <c:pt idx="4">
                  <c:v>57.627118644067799</c:v>
                </c:pt>
                <c:pt idx="5">
                  <c:v>62.272727272727266</c:v>
                </c:pt>
              </c:numCache>
            </c:numRef>
          </c:val>
          <c:extLst>
            <c:ext xmlns:c16="http://schemas.microsoft.com/office/drawing/2014/chart" uri="{C3380CC4-5D6E-409C-BE32-E72D297353CC}">
              <c16:uniqueId val="{00000000-7C0D-442C-B46B-9A27D6D12DAA}"/>
            </c:ext>
          </c:extLst>
        </c:ser>
        <c:ser>
          <c:idx val="1"/>
          <c:order val="1"/>
          <c:tx>
            <c:strRef>
              <c:f>Health_WB_Dep5th!$B$207</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Health_WB_Dep5th!$I$205:$N$205</c:f>
              <c:strCache>
                <c:ptCount val="6"/>
                <c:pt idx="0">
                  <c:v>All Respondents (Base: 2061)</c:v>
                </c:pt>
                <c:pt idx="1">
                  <c:v>Least Deprived (Base: 380)</c:v>
                </c:pt>
                <c:pt idx="2">
                  <c:v>Next Least Deprived (Base: 329)</c:v>
                </c:pt>
                <c:pt idx="3">
                  <c:v>Middle (Base: 288)</c:v>
                </c:pt>
                <c:pt idx="4">
                  <c:v>Next Most Deprived (Base: 295)</c:v>
                </c:pt>
                <c:pt idx="5">
                  <c:v>Most Deprived (Base: 220)</c:v>
                </c:pt>
              </c:strCache>
            </c:strRef>
          </c:cat>
          <c:val>
            <c:numRef>
              <c:f>Health_WB_Dep5th!$I$207:$N$207</c:f>
              <c:numCache>
                <c:formatCode>0.0</c:formatCode>
                <c:ptCount val="6"/>
                <c:pt idx="0">
                  <c:v>10.96555070354197</c:v>
                </c:pt>
                <c:pt idx="1">
                  <c:v>7.6315789473684212</c:v>
                </c:pt>
                <c:pt idx="2">
                  <c:v>11.246200607902736</c:v>
                </c:pt>
                <c:pt idx="3">
                  <c:v>9.375</c:v>
                </c:pt>
                <c:pt idx="4">
                  <c:v>11.864406779661017</c:v>
                </c:pt>
                <c:pt idx="5">
                  <c:v>13.18181818181818</c:v>
                </c:pt>
              </c:numCache>
            </c:numRef>
          </c:val>
          <c:extLst>
            <c:ext xmlns:c16="http://schemas.microsoft.com/office/drawing/2014/chart" uri="{C3380CC4-5D6E-409C-BE32-E72D297353CC}">
              <c16:uniqueId val="{00000001-7C0D-442C-B46B-9A27D6D12DAA}"/>
            </c:ext>
          </c:extLst>
        </c:ser>
        <c:ser>
          <c:idx val="2"/>
          <c:order val="2"/>
          <c:tx>
            <c:strRef>
              <c:f>Health_WB_Dep5th!$B$208</c:f>
              <c:strCache>
                <c:ptCount val="1"/>
                <c:pt idx="0">
                  <c:v>I have not been invited for vaccination</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Health_WB_Dep5th!$I$205:$N$205</c:f>
              <c:strCache>
                <c:ptCount val="6"/>
                <c:pt idx="0">
                  <c:v>All Respondents (Base: 2061)</c:v>
                </c:pt>
                <c:pt idx="1">
                  <c:v>Least Deprived (Base: 380)</c:v>
                </c:pt>
                <c:pt idx="2">
                  <c:v>Next Least Deprived (Base: 329)</c:v>
                </c:pt>
                <c:pt idx="3">
                  <c:v>Middle (Base: 288)</c:v>
                </c:pt>
                <c:pt idx="4">
                  <c:v>Next Most Deprived (Base: 295)</c:v>
                </c:pt>
                <c:pt idx="5">
                  <c:v>Most Deprived (Base: 220)</c:v>
                </c:pt>
              </c:strCache>
            </c:strRef>
          </c:cat>
          <c:val>
            <c:numRef>
              <c:f>Health_WB_Dep5th!$I$208:$N$208</c:f>
              <c:numCache>
                <c:formatCode>0.0</c:formatCode>
                <c:ptCount val="6"/>
                <c:pt idx="0">
                  <c:v>26.200873362445414</c:v>
                </c:pt>
                <c:pt idx="1">
                  <c:v>20.789473684210527</c:v>
                </c:pt>
                <c:pt idx="2">
                  <c:v>25.835866261398177</c:v>
                </c:pt>
                <c:pt idx="3">
                  <c:v>31.944444444444443</c:v>
                </c:pt>
                <c:pt idx="4">
                  <c:v>30.508474576271187</c:v>
                </c:pt>
                <c:pt idx="5">
                  <c:v>24.545454545454547</c:v>
                </c:pt>
              </c:numCache>
            </c:numRef>
          </c:val>
          <c:extLst>
            <c:ext xmlns:c16="http://schemas.microsoft.com/office/drawing/2014/chart" uri="{C3380CC4-5D6E-409C-BE32-E72D297353CC}">
              <c16:uniqueId val="{00000002-7C0D-442C-B46B-9A27D6D12DAA}"/>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Health_WB_Demog!$B$438</c:f>
          <c:strCache>
            <c:ptCount val="1"/>
            <c:pt idx="0">
              <c:v>Are your day-to-day activities limited because of a health problem or disability which has lasted, or is expected to last, at least 12 months? (This includes problems related to old age)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Health_WB_Demog!$B$448</c:f>
              <c:strCache>
                <c:ptCount val="1"/>
                <c:pt idx="0">
                  <c:v>Yes, limited a lot</c:v>
                </c:pt>
              </c:strCache>
            </c:strRef>
          </c:tx>
          <c:spPr>
            <a:solidFill>
              <a:srgbClr val="ED7D3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Health_WB_Demog!$C$447:$M$447</c:f>
              <c:strCache>
                <c:ptCount val="11"/>
                <c:pt idx="0">
                  <c:v>Welsh speaker (Base: 172)</c:v>
                </c:pt>
                <c:pt idx="1">
                  <c:v>Children in household (Base: 390)</c:v>
                </c:pt>
                <c:pt idx="2">
                  <c:v>Under 35 (Base: 252)</c:v>
                </c:pt>
                <c:pt idx="3">
                  <c:v>Male (Base: 789)</c:v>
                </c:pt>
                <c:pt idx="4">
                  <c:v>All respondents (Base: 2003)</c:v>
                </c:pt>
                <c:pt idx="5">
                  <c:v>Southern Arc (Base: 614)</c:v>
                </c:pt>
                <c:pt idx="6">
                  <c:v>Ethnically Diverse (Base: 341)</c:v>
                </c:pt>
                <c:pt idx="7">
                  <c:v>Female (Base: 928)</c:v>
                </c:pt>
                <c:pt idx="8">
                  <c:v>55+ (Base: 931)</c:v>
                </c:pt>
                <c:pt idx="9">
                  <c:v>LGBTQ+ (Base: 218)</c:v>
                </c:pt>
                <c:pt idx="10">
                  <c:v>Identify as disabled (Base: 301)</c:v>
                </c:pt>
              </c:strCache>
            </c:strRef>
          </c:cat>
          <c:val>
            <c:numRef>
              <c:f>Health_WB_Demog!$C$448:$M$448</c:f>
              <c:numCache>
                <c:formatCode>0.0</c:formatCode>
                <c:ptCount val="11"/>
                <c:pt idx="0">
                  <c:v>8.1395348837209305</c:v>
                </c:pt>
                <c:pt idx="1">
                  <c:v>8.9743589743589745</c:v>
                </c:pt>
                <c:pt idx="2">
                  <c:v>8.7301587301587293</c:v>
                </c:pt>
                <c:pt idx="3">
                  <c:v>10.773130544993663</c:v>
                </c:pt>
                <c:pt idx="4">
                  <c:v>12.880678981527707</c:v>
                </c:pt>
                <c:pt idx="5">
                  <c:v>15.309446254071663</c:v>
                </c:pt>
                <c:pt idx="6">
                  <c:v>12.316715542521994</c:v>
                </c:pt>
                <c:pt idx="7">
                  <c:v>14.008620689655171</c:v>
                </c:pt>
                <c:pt idx="8">
                  <c:v>14.715359828141782</c:v>
                </c:pt>
                <c:pt idx="9">
                  <c:v>15.137614678899084</c:v>
                </c:pt>
                <c:pt idx="10">
                  <c:v>47.50830564784053</c:v>
                </c:pt>
              </c:numCache>
            </c:numRef>
          </c:val>
          <c:extLst>
            <c:ext xmlns:c16="http://schemas.microsoft.com/office/drawing/2014/chart" uri="{C3380CC4-5D6E-409C-BE32-E72D297353CC}">
              <c16:uniqueId val="{00000000-3E6F-45A8-82BE-0866EF57046B}"/>
            </c:ext>
          </c:extLst>
        </c:ser>
        <c:ser>
          <c:idx val="1"/>
          <c:order val="1"/>
          <c:tx>
            <c:strRef>
              <c:f>Health_WB_Demog!$B$449</c:f>
              <c:strCache>
                <c:ptCount val="1"/>
                <c:pt idx="0">
                  <c:v>Yes, limited a little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Health_WB_Demog!$C$447:$M$447</c:f>
              <c:strCache>
                <c:ptCount val="11"/>
                <c:pt idx="0">
                  <c:v>Welsh speaker (Base: 172)</c:v>
                </c:pt>
                <c:pt idx="1">
                  <c:v>Children in household (Base: 390)</c:v>
                </c:pt>
                <c:pt idx="2">
                  <c:v>Under 35 (Base: 252)</c:v>
                </c:pt>
                <c:pt idx="3">
                  <c:v>Male (Base: 789)</c:v>
                </c:pt>
                <c:pt idx="4">
                  <c:v>All respondents (Base: 2003)</c:v>
                </c:pt>
                <c:pt idx="5">
                  <c:v>Southern Arc (Base: 614)</c:v>
                </c:pt>
                <c:pt idx="6">
                  <c:v>Ethnically Diverse (Base: 341)</c:v>
                </c:pt>
                <c:pt idx="7">
                  <c:v>Female (Base: 928)</c:v>
                </c:pt>
                <c:pt idx="8">
                  <c:v>55+ (Base: 931)</c:v>
                </c:pt>
                <c:pt idx="9">
                  <c:v>LGBTQ+ (Base: 218)</c:v>
                </c:pt>
                <c:pt idx="10">
                  <c:v>Identify as disabled (Base: 301)</c:v>
                </c:pt>
              </c:strCache>
            </c:strRef>
          </c:cat>
          <c:val>
            <c:numRef>
              <c:f>Health_WB_Demog!$C$449:$M$449</c:f>
              <c:numCache>
                <c:formatCode>0.0</c:formatCode>
                <c:ptCount val="11"/>
                <c:pt idx="0">
                  <c:v>25.581395348837212</c:v>
                </c:pt>
                <c:pt idx="1">
                  <c:v>25.897435897435901</c:v>
                </c:pt>
                <c:pt idx="2">
                  <c:v>26.984126984126984</c:v>
                </c:pt>
                <c:pt idx="3">
                  <c:v>29.784537389100123</c:v>
                </c:pt>
                <c:pt idx="4">
                  <c:v>30.254618072890665</c:v>
                </c:pt>
                <c:pt idx="5">
                  <c:v>29.31596091205212</c:v>
                </c:pt>
                <c:pt idx="6">
                  <c:v>33.137829912023456</c:v>
                </c:pt>
                <c:pt idx="7">
                  <c:v>31.896551724137932</c:v>
                </c:pt>
                <c:pt idx="8">
                  <c:v>34.908700322234154</c:v>
                </c:pt>
                <c:pt idx="9">
                  <c:v>34.862385321100916</c:v>
                </c:pt>
                <c:pt idx="10">
                  <c:v>44.85049833887043</c:v>
                </c:pt>
              </c:numCache>
            </c:numRef>
          </c:val>
          <c:extLst>
            <c:ext xmlns:c16="http://schemas.microsoft.com/office/drawing/2014/chart" uri="{C3380CC4-5D6E-409C-BE32-E72D297353CC}">
              <c16:uniqueId val="{00000001-3E6F-45A8-82BE-0866EF57046B}"/>
            </c:ext>
          </c:extLst>
        </c:ser>
        <c:ser>
          <c:idx val="2"/>
          <c:order val="2"/>
          <c:tx>
            <c:strRef>
              <c:f>Health_WB_Demog!$B$450</c:f>
              <c:strCache>
                <c:ptCount val="1"/>
                <c:pt idx="0">
                  <c:v>No</c:v>
                </c:pt>
              </c:strCache>
            </c:strRef>
          </c:tx>
          <c:spPr>
            <a:solidFill>
              <a:srgbClr val="007881"/>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solidFill>
                      <a:schemeClr val="bg1"/>
                    </a:solidFil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Health_WB_Demog!$C$447:$M$447</c:f>
              <c:strCache>
                <c:ptCount val="11"/>
                <c:pt idx="0">
                  <c:v>Welsh speaker (Base: 172)</c:v>
                </c:pt>
                <c:pt idx="1">
                  <c:v>Children in household (Base: 390)</c:v>
                </c:pt>
                <c:pt idx="2">
                  <c:v>Under 35 (Base: 252)</c:v>
                </c:pt>
                <c:pt idx="3">
                  <c:v>Male (Base: 789)</c:v>
                </c:pt>
                <c:pt idx="4">
                  <c:v>All respondents (Base: 2003)</c:v>
                </c:pt>
                <c:pt idx="5">
                  <c:v>Southern Arc (Base: 614)</c:v>
                </c:pt>
                <c:pt idx="6">
                  <c:v>Ethnically Diverse (Base: 341)</c:v>
                </c:pt>
                <c:pt idx="7">
                  <c:v>Female (Base: 928)</c:v>
                </c:pt>
                <c:pt idx="8">
                  <c:v>55+ (Base: 931)</c:v>
                </c:pt>
                <c:pt idx="9">
                  <c:v>LGBTQ+ (Base: 218)</c:v>
                </c:pt>
                <c:pt idx="10">
                  <c:v>Identify as disabled (Base: 301)</c:v>
                </c:pt>
              </c:strCache>
            </c:strRef>
          </c:cat>
          <c:val>
            <c:numRef>
              <c:f>Health_WB_Demog!$C$450:$M$450</c:f>
              <c:numCache>
                <c:formatCode>0.0</c:formatCode>
                <c:ptCount val="11"/>
                <c:pt idx="0">
                  <c:v>66.279069767441854</c:v>
                </c:pt>
                <c:pt idx="1">
                  <c:v>65.128205128205124</c:v>
                </c:pt>
                <c:pt idx="2">
                  <c:v>64.285714285714292</c:v>
                </c:pt>
                <c:pt idx="3">
                  <c:v>59.442332065906214</c:v>
                </c:pt>
                <c:pt idx="4">
                  <c:v>56.864702945581627</c:v>
                </c:pt>
                <c:pt idx="5">
                  <c:v>55.374592833876221</c:v>
                </c:pt>
                <c:pt idx="6">
                  <c:v>54.54545454545454</c:v>
                </c:pt>
                <c:pt idx="7">
                  <c:v>54.094827586206897</c:v>
                </c:pt>
                <c:pt idx="8">
                  <c:v>50.375939849624061</c:v>
                </c:pt>
                <c:pt idx="9">
                  <c:v>50</c:v>
                </c:pt>
                <c:pt idx="10">
                  <c:v>7.6411960132890364</c:v>
                </c:pt>
              </c:numCache>
            </c:numRef>
          </c:val>
          <c:extLst>
            <c:ext xmlns:c16="http://schemas.microsoft.com/office/drawing/2014/chart" uri="{C3380CC4-5D6E-409C-BE32-E72D297353CC}">
              <c16:uniqueId val="{00000002-3E6F-45A8-82BE-0866EF57046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US"/>
              <a:t>Over the last seven days, would you describe your sense of well-being as having…:</a:t>
            </a:r>
          </a:p>
        </c:rich>
      </c:tx>
      <c:overlay val="0"/>
      <c:spPr>
        <a:noFill/>
        <a:ln>
          <a:noFill/>
        </a:ln>
        <a:effectLst/>
      </c:spPr>
    </c:title>
    <c:autoTitleDeleted val="0"/>
    <c:plotArea>
      <c:layout>
        <c:manualLayout>
          <c:layoutTarget val="inner"/>
          <c:xMode val="edge"/>
          <c:yMode val="edge"/>
          <c:x val="0.23840850694444443"/>
          <c:y val="0.21745854063018241"/>
          <c:w val="0.71516267361111108"/>
          <c:h val="0.5524365671641791"/>
        </c:manualLayout>
      </c:layout>
      <c:barChart>
        <c:barDir val="bar"/>
        <c:grouping val="percentStacked"/>
        <c:varyColors val="0"/>
        <c:ser>
          <c:idx val="6"/>
          <c:order val="0"/>
          <c:tx>
            <c:strRef>
              <c:f>'Health WB Trends'!$A$105</c:f>
              <c:strCache>
                <c:ptCount val="1"/>
                <c:pt idx="0">
                  <c:v>Improved</c:v>
                </c:pt>
              </c:strCache>
            </c:strRef>
          </c:tx>
          <c:spPr>
            <a:solidFill>
              <a:srgbClr val="007881"/>
            </a:solidFill>
            <a:ln>
              <a:solidFill>
                <a:schemeClr val="tx1"/>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AB16-43A3-8FD0-36DE4874E523}"/>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Trends'!$C$104:$E$104</c:f>
              <c:strCache>
                <c:ptCount val="3"/>
                <c:pt idx="0">
                  <c:v>2022 (Base: 3,217)</c:v>
                </c:pt>
                <c:pt idx="1">
                  <c:v>2023 (Base: 2,549)</c:v>
                </c:pt>
                <c:pt idx="2">
                  <c:v>2024 (Base: 1,973)</c:v>
                </c:pt>
              </c:strCache>
            </c:strRef>
          </c:cat>
          <c:val>
            <c:numRef>
              <c:f>'Health WB Trends'!$C$105:$E$105</c:f>
              <c:numCache>
                <c:formatCode>General</c:formatCode>
                <c:ptCount val="3"/>
                <c:pt idx="0" formatCode="0.0">
                  <c:v>5.6</c:v>
                </c:pt>
                <c:pt idx="1">
                  <c:v>3.5</c:v>
                </c:pt>
                <c:pt idx="2" formatCode="0.0">
                  <c:v>6.0314242270653828</c:v>
                </c:pt>
              </c:numCache>
            </c:numRef>
          </c:val>
          <c:extLst>
            <c:ext xmlns:c16="http://schemas.microsoft.com/office/drawing/2014/chart" uri="{C3380CC4-5D6E-409C-BE32-E72D297353CC}">
              <c16:uniqueId val="{00000001-AB16-43A3-8FD0-36DE4874E523}"/>
            </c:ext>
          </c:extLst>
        </c:ser>
        <c:ser>
          <c:idx val="5"/>
          <c:order val="1"/>
          <c:tx>
            <c:strRef>
              <c:f>'Health WB Trends'!$A$106</c:f>
              <c:strCache>
                <c:ptCount val="1"/>
                <c:pt idx="0">
                  <c:v>Remained the same</c:v>
                </c:pt>
              </c:strCache>
            </c:strRef>
          </c:tx>
          <c:spPr>
            <a:solidFill>
              <a:srgbClr val="CFCECF"/>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Trends'!$C$104:$E$104</c:f>
              <c:strCache>
                <c:ptCount val="3"/>
                <c:pt idx="0">
                  <c:v>2022 (Base: 3,217)</c:v>
                </c:pt>
                <c:pt idx="1">
                  <c:v>2023 (Base: 2,549)</c:v>
                </c:pt>
                <c:pt idx="2">
                  <c:v>2024 (Base: 1,973)</c:v>
                </c:pt>
              </c:strCache>
            </c:strRef>
          </c:cat>
          <c:val>
            <c:numRef>
              <c:f>'Health WB Trends'!$C$106:$E$106</c:f>
              <c:numCache>
                <c:formatCode>General</c:formatCode>
                <c:ptCount val="3"/>
                <c:pt idx="0">
                  <c:v>81.5</c:v>
                </c:pt>
                <c:pt idx="1">
                  <c:v>83.6</c:v>
                </c:pt>
                <c:pt idx="2" formatCode="0.0">
                  <c:v>79.675620881905729</c:v>
                </c:pt>
              </c:numCache>
            </c:numRef>
          </c:val>
          <c:extLst>
            <c:ext xmlns:c16="http://schemas.microsoft.com/office/drawing/2014/chart" uri="{C3380CC4-5D6E-409C-BE32-E72D297353CC}">
              <c16:uniqueId val="{00000002-AB16-43A3-8FD0-36DE4874E523}"/>
            </c:ext>
          </c:extLst>
        </c:ser>
        <c:ser>
          <c:idx val="0"/>
          <c:order val="2"/>
          <c:tx>
            <c:strRef>
              <c:f>'Health WB Trends'!$A$107</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Trends'!$C$104:$E$104</c:f>
              <c:strCache>
                <c:ptCount val="3"/>
                <c:pt idx="0">
                  <c:v>2022 (Base: 3,217)</c:v>
                </c:pt>
                <c:pt idx="1">
                  <c:v>2023 (Base: 2,549)</c:v>
                </c:pt>
                <c:pt idx="2">
                  <c:v>2024 (Base: 1,973)</c:v>
                </c:pt>
              </c:strCache>
            </c:strRef>
          </c:cat>
          <c:val>
            <c:numRef>
              <c:f>'Health WB Trends'!$C$107:$E$107</c:f>
              <c:numCache>
                <c:formatCode>General</c:formatCode>
                <c:ptCount val="3"/>
                <c:pt idx="0" formatCode="0.0">
                  <c:v>13</c:v>
                </c:pt>
                <c:pt idx="1">
                  <c:v>12.9</c:v>
                </c:pt>
                <c:pt idx="2" formatCode="0.0">
                  <c:v>14.29295489102889</c:v>
                </c:pt>
              </c:numCache>
            </c:numRef>
          </c:val>
          <c:extLst>
            <c:ext xmlns:c16="http://schemas.microsoft.com/office/drawing/2014/chart" uri="{C3380CC4-5D6E-409C-BE32-E72D297353CC}">
              <c16:uniqueId val="{00000003-AB16-43A3-8FD0-36DE4874E523}"/>
            </c:ext>
          </c:extLst>
        </c:ser>
        <c:dLbls>
          <c:showLegendKey val="0"/>
          <c:showVal val="0"/>
          <c:showCatName val="0"/>
          <c:showSerName val="0"/>
          <c:showPercent val="0"/>
          <c:showBubbleSize val="0"/>
        </c:dLbls>
        <c:gapWidth val="50"/>
        <c:overlap val="100"/>
        <c:axId val="626186376"/>
        <c:axId val="626187688"/>
      </c:barChart>
      <c:catAx>
        <c:axId val="6261863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626187688"/>
        <c:crosses val="autoZero"/>
        <c:auto val="1"/>
        <c:lblAlgn val="ctr"/>
        <c:lblOffset val="100"/>
        <c:noMultiLvlLbl val="0"/>
      </c:catAx>
      <c:valAx>
        <c:axId val="62618768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6186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Health_WB_Demog!$B$466</c:f>
          <c:strCache>
            <c:ptCount val="1"/>
            <c:pt idx="0">
              <c:v>Over the last seven days, would you describe your sense of well-being as having:</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Health_WB_Demog!$B$478</c:f>
              <c:strCache>
                <c:ptCount val="1"/>
                <c:pt idx="0">
                  <c:v>Improved</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13D7-44EB-802F-12EAEA5EE6C7}"/>
                </c:ext>
              </c:extLst>
            </c:dLbl>
            <c:dLbl>
              <c:idx val="1"/>
              <c:delete val="1"/>
              <c:extLst>
                <c:ext xmlns:c15="http://schemas.microsoft.com/office/drawing/2012/chart" uri="{CE6537A1-D6FC-4f65-9D91-7224C49458BB}"/>
                <c:ext xmlns:c16="http://schemas.microsoft.com/office/drawing/2014/chart" uri="{C3380CC4-5D6E-409C-BE32-E72D297353CC}">
                  <c16:uniqueId val="{00000001-13D7-44EB-802F-12EAEA5EE6C7}"/>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Health_WB_Demog!$C$477:$M$477</c:f>
              <c:strCache>
                <c:ptCount val="11"/>
                <c:pt idx="0">
                  <c:v>Identify as disabled (Base: 300)</c:v>
                </c:pt>
                <c:pt idx="1">
                  <c:v>55+ (Base: 928)</c:v>
                </c:pt>
                <c:pt idx="2">
                  <c:v>All respondents (Base: 1973)</c:v>
                </c:pt>
                <c:pt idx="3">
                  <c:v>Male (Base: 779)</c:v>
                </c:pt>
                <c:pt idx="4">
                  <c:v>Female (Base: 918)</c:v>
                </c:pt>
                <c:pt idx="5">
                  <c:v>Southern Arc (Base: 592)</c:v>
                </c:pt>
                <c:pt idx="6">
                  <c:v>Children in household (Base: 382)</c:v>
                </c:pt>
                <c:pt idx="7">
                  <c:v>Welsh speaker (Base: 177)</c:v>
                </c:pt>
                <c:pt idx="8">
                  <c:v>Ethnically Diverse (Base: 332)</c:v>
                </c:pt>
                <c:pt idx="9">
                  <c:v>LGBTQ+ (Base: 214)</c:v>
                </c:pt>
                <c:pt idx="10">
                  <c:v>Under 35 (Base: 242)</c:v>
                </c:pt>
              </c:strCache>
            </c:strRef>
          </c:cat>
          <c:val>
            <c:numRef>
              <c:f>Health_WB_Demog!$C$478:$M$478</c:f>
              <c:numCache>
                <c:formatCode>0.0</c:formatCode>
                <c:ptCount val="11"/>
                <c:pt idx="0">
                  <c:v>3</c:v>
                </c:pt>
                <c:pt idx="1">
                  <c:v>3.9870689655172415</c:v>
                </c:pt>
                <c:pt idx="2">
                  <c:v>6.0314242270653828</c:v>
                </c:pt>
                <c:pt idx="3">
                  <c:v>6.033376123234917</c:v>
                </c:pt>
                <c:pt idx="4">
                  <c:v>6.5359477124183014</c:v>
                </c:pt>
                <c:pt idx="5">
                  <c:v>6.5878378378378368</c:v>
                </c:pt>
                <c:pt idx="6">
                  <c:v>7.3298429319371721</c:v>
                </c:pt>
                <c:pt idx="7">
                  <c:v>8.4745762711864394</c:v>
                </c:pt>
                <c:pt idx="8">
                  <c:v>11.445783132530121</c:v>
                </c:pt>
                <c:pt idx="9">
                  <c:v>11.682242990654206</c:v>
                </c:pt>
                <c:pt idx="10">
                  <c:v>14.049586776859504</c:v>
                </c:pt>
              </c:numCache>
            </c:numRef>
          </c:val>
          <c:extLst>
            <c:ext xmlns:c16="http://schemas.microsoft.com/office/drawing/2014/chart" uri="{C3380CC4-5D6E-409C-BE32-E72D297353CC}">
              <c16:uniqueId val="{00000000-4127-4935-BAA3-45DC39FAE0D0}"/>
            </c:ext>
          </c:extLst>
        </c:ser>
        <c:ser>
          <c:idx val="1"/>
          <c:order val="1"/>
          <c:tx>
            <c:strRef>
              <c:f>Health_WB_Demog!$B$479</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Health_WB_Demog!$C$477:$M$477</c:f>
              <c:strCache>
                <c:ptCount val="11"/>
                <c:pt idx="0">
                  <c:v>Identify as disabled (Base: 300)</c:v>
                </c:pt>
                <c:pt idx="1">
                  <c:v>55+ (Base: 928)</c:v>
                </c:pt>
                <c:pt idx="2">
                  <c:v>All respondents (Base: 1973)</c:v>
                </c:pt>
                <c:pt idx="3">
                  <c:v>Male (Base: 779)</c:v>
                </c:pt>
                <c:pt idx="4">
                  <c:v>Female (Base: 918)</c:v>
                </c:pt>
                <c:pt idx="5">
                  <c:v>Southern Arc (Base: 592)</c:v>
                </c:pt>
                <c:pt idx="6">
                  <c:v>Children in household (Base: 382)</c:v>
                </c:pt>
                <c:pt idx="7">
                  <c:v>Welsh speaker (Base: 177)</c:v>
                </c:pt>
                <c:pt idx="8">
                  <c:v>Ethnically Diverse (Base: 332)</c:v>
                </c:pt>
                <c:pt idx="9">
                  <c:v>LGBTQ+ (Base: 214)</c:v>
                </c:pt>
                <c:pt idx="10">
                  <c:v>Under 35 (Base: 242)</c:v>
                </c:pt>
              </c:strCache>
            </c:strRef>
          </c:cat>
          <c:val>
            <c:numRef>
              <c:f>Health_WB_Demog!$C$479:$M$479</c:f>
              <c:numCache>
                <c:formatCode>0.0</c:formatCode>
                <c:ptCount val="11"/>
                <c:pt idx="0">
                  <c:v>69.666666666666671</c:v>
                </c:pt>
                <c:pt idx="1">
                  <c:v>83.189655172413794</c:v>
                </c:pt>
                <c:pt idx="2">
                  <c:v>79.675620881905729</c:v>
                </c:pt>
                <c:pt idx="3">
                  <c:v>82.028241335044925</c:v>
                </c:pt>
                <c:pt idx="4">
                  <c:v>77.886710239651407</c:v>
                </c:pt>
                <c:pt idx="5">
                  <c:v>78.88513513513513</c:v>
                </c:pt>
                <c:pt idx="6">
                  <c:v>77.486910994764401</c:v>
                </c:pt>
                <c:pt idx="7">
                  <c:v>79.096045197740111</c:v>
                </c:pt>
                <c:pt idx="8">
                  <c:v>72.590361445783131</c:v>
                </c:pt>
                <c:pt idx="9">
                  <c:v>71.028037383177562</c:v>
                </c:pt>
                <c:pt idx="10">
                  <c:v>69.834710743801651</c:v>
                </c:pt>
              </c:numCache>
            </c:numRef>
          </c:val>
          <c:extLst>
            <c:ext xmlns:c16="http://schemas.microsoft.com/office/drawing/2014/chart" uri="{C3380CC4-5D6E-409C-BE32-E72D297353CC}">
              <c16:uniqueId val="{00000001-4127-4935-BAA3-45DC39FAE0D0}"/>
            </c:ext>
          </c:extLst>
        </c:ser>
        <c:ser>
          <c:idx val="2"/>
          <c:order val="2"/>
          <c:tx>
            <c:strRef>
              <c:f>Health_WB_Demog!$B$480</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Health_WB_Demog!$C$477:$M$477</c:f>
              <c:strCache>
                <c:ptCount val="11"/>
                <c:pt idx="0">
                  <c:v>Identify as disabled (Base: 300)</c:v>
                </c:pt>
                <c:pt idx="1">
                  <c:v>55+ (Base: 928)</c:v>
                </c:pt>
                <c:pt idx="2">
                  <c:v>All respondents (Base: 1973)</c:v>
                </c:pt>
                <c:pt idx="3">
                  <c:v>Male (Base: 779)</c:v>
                </c:pt>
                <c:pt idx="4">
                  <c:v>Female (Base: 918)</c:v>
                </c:pt>
                <c:pt idx="5">
                  <c:v>Southern Arc (Base: 592)</c:v>
                </c:pt>
                <c:pt idx="6">
                  <c:v>Children in household (Base: 382)</c:v>
                </c:pt>
                <c:pt idx="7">
                  <c:v>Welsh speaker (Base: 177)</c:v>
                </c:pt>
                <c:pt idx="8">
                  <c:v>Ethnically Diverse (Base: 332)</c:v>
                </c:pt>
                <c:pt idx="9">
                  <c:v>LGBTQ+ (Base: 214)</c:v>
                </c:pt>
                <c:pt idx="10">
                  <c:v>Under 35 (Base: 242)</c:v>
                </c:pt>
              </c:strCache>
            </c:strRef>
          </c:cat>
          <c:val>
            <c:numRef>
              <c:f>Health_WB_Demog!$C$480:$M$480</c:f>
              <c:numCache>
                <c:formatCode>0.0</c:formatCode>
                <c:ptCount val="11"/>
                <c:pt idx="0">
                  <c:v>27.333333333333332</c:v>
                </c:pt>
                <c:pt idx="1">
                  <c:v>12.823275862068966</c:v>
                </c:pt>
                <c:pt idx="2">
                  <c:v>14.29295489102889</c:v>
                </c:pt>
                <c:pt idx="3">
                  <c:v>11.938382541720154</c:v>
                </c:pt>
                <c:pt idx="4">
                  <c:v>15.577342047930284</c:v>
                </c:pt>
                <c:pt idx="5">
                  <c:v>14.527027027027026</c:v>
                </c:pt>
                <c:pt idx="6">
                  <c:v>15.183246073298429</c:v>
                </c:pt>
                <c:pt idx="7">
                  <c:v>12.429378531073446</c:v>
                </c:pt>
                <c:pt idx="8">
                  <c:v>15.963855421686745</c:v>
                </c:pt>
                <c:pt idx="9">
                  <c:v>17.289719626168225</c:v>
                </c:pt>
                <c:pt idx="10">
                  <c:v>16.115702479338843</c:v>
                </c:pt>
              </c:numCache>
            </c:numRef>
          </c:val>
          <c:extLst>
            <c:ext xmlns:c16="http://schemas.microsoft.com/office/drawing/2014/chart" uri="{C3380CC4-5D6E-409C-BE32-E72D297353CC}">
              <c16:uniqueId val="{00000002-4127-4935-BAA3-45DC39FAE0D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GB"/>
              <a:t>Over the last twelve months, would you describe your sense of well-being as having…:</a:t>
            </a:r>
          </a:p>
        </c:rich>
      </c:tx>
      <c:overlay val="0"/>
      <c:spPr>
        <a:noFill/>
        <a:ln>
          <a:noFill/>
        </a:ln>
        <a:effectLst/>
      </c:spPr>
    </c:title>
    <c:autoTitleDeleted val="0"/>
    <c:plotArea>
      <c:layout/>
      <c:barChart>
        <c:barDir val="bar"/>
        <c:grouping val="percentStacked"/>
        <c:varyColors val="0"/>
        <c:ser>
          <c:idx val="6"/>
          <c:order val="0"/>
          <c:tx>
            <c:strRef>
              <c:f>'Health WB Trends'!$A$111</c:f>
              <c:strCache>
                <c:ptCount val="1"/>
                <c:pt idx="0">
                  <c:v>Improved</c:v>
                </c:pt>
              </c:strCache>
            </c:strRef>
          </c:tx>
          <c:spPr>
            <a:solidFill>
              <a:srgbClr val="007881"/>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Trends'!$C$110:$E$110</c:f>
              <c:strCache>
                <c:ptCount val="3"/>
                <c:pt idx="0">
                  <c:v>2022 (Base: 3,065)</c:v>
                </c:pt>
                <c:pt idx="1">
                  <c:v>2023 (Base: 2,504)</c:v>
                </c:pt>
                <c:pt idx="2">
                  <c:v>2024 (Base: 1,920)</c:v>
                </c:pt>
              </c:strCache>
            </c:strRef>
          </c:cat>
          <c:val>
            <c:numRef>
              <c:f>'Health WB Trends'!$C$111:$E$111</c:f>
              <c:numCache>
                <c:formatCode>General</c:formatCode>
                <c:ptCount val="3"/>
                <c:pt idx="0" formatCode="0.0">
                  <c:v>16</c:v>
                </c:pt>
                <c:pt idx="1">
                  <c:v>12.1</c:v>
                </c:pt>
                <c:pt idx="2" formatCode="0.0">
                  <c:v>15.208333333333332</c:v>
                </c:pt>
              </c:numCache>
            </c:numRef>
          </c:val>
          <c:extLst>
            <c:ext xmlns:c16="http://schemas.microsoft.com/office/drawing/2014/chart" uri="{C3380CC4-5D6E-409C-BE32-E72D297353CC}">
              <c16:uniqueId val="{00000000-5E75-46DB-9499-C3E52838C807}"/>
            </c:ext>
          </c:extLst>
        </c:ser>
        <c:ser>
          <c:idx val="5"/>
          <c:order val="1"/>
          <c:tx>
            <c:strRef>
              <c:f>'Health WB Trends'!$A$112</c:f>
              <c:strCache>
                <c:ptCount val="1"/>
                <c:pt idx="0">
                  <c:v>Remained the same</c:v>
                </c:pt>
              </c:strCache>
            </c:strRef>
          </c:tx>
          <c:spPr>
            <a:solidFill>
              <a:srgbClr val="CFCECF"/>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Trends'!$C$110:$E$110</c:f>
              <c:strCache>
                <c:ptCount val="3"/>
                <c:pt idx="0">
                  <c:v>2022 (Base: 3,065)</c:v>
                </c:pt>
                <c:pt idx="1">
                  <c:v>2023 (Base: 2,504)</c:v>
                </c:pt>
                <c:pt idx="2">
                  <c:v>2024 (Base: 1,920)</c:v>
                </c:pt>
              </c:strCache>
            </c:strRef>
          </c:cat>
          <c:val>
            <c:numRef>
              <c:f>'Health WB Trends'!$C$112:$E$112</c:f>
              <c:numCache>
                <c:formatCode>General</c:formatCode>
                <c:ptCount val="3"/>
                <c:pt idx="0">
                  <c:v>50.2</c:v>
                </c:pt>
                <c:pt idx="1">
                  <c:v>54.3</c:v>
                </c:pt>
                <c:pt idx="2" formatCode="0.0">
                  <c:v>51.40625</c:v>
                </c:pt>
              </c:numCache>
            </c:numRef>
          </c:val>
          <c:extLst>
            <c:ext xmlns:c16="http://schemas.microsoft.com/office/drawing/2014/chart" uri="{C3380CC4-5D6E-409C-BE32-E72D297353CC}">
              <c16:uniqueId val="{00000001-5E75-46DB-9499-C3E52838C807}"/>
            </c:ext>
          </c:extLst>
        </c:ser>
        <c:ser>
          <c:idx val="0"/>
          <c:order val="2"/>
          <c:tx>
            <c:strRef>
              <c:f>'Health WB Trends'!$A$113</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 WB Trends'!$C$110:$E$110</c:f>
              <c:strCache>
                <c:ptCount val="3"/>
                <c:pt idx="0">
                  <c:v>2022 (Base: 3,065)</c:v>
                </c:pt>
                <c:pt idx="1">
                  <c:v>2023 (Base: 2,504)</c:v>
                </c:pt>
                <c:pt idx="2">
                  <c:v>2024 (Base: 1,920)</c:v>
                </c:pt>
              </c:strCache>
            </c:strRef>
          </c:cat>
          <c:val>
            <c:numRef>
              <c:f>'Health WB Trends'!$C$113:$E$113</c:f>
              <c:numCache>
                <c:formatCode>General</c:formatCode>
                <c:ptCount val="3"/>
                <c:pt idx="0">
                  <c:v>33.799999999999997</c:v>
                </c:pt>
                <c:pt idx="1">
                  <c:v>33.6</c:v>
                </c:pt>
                <c:pt idx="2" formatCode="0.0">
                  <c:v>33.385416666666664</c:v>
                </c:pt>
              </c:numCache>
            </c:numRef>
          </c:val>
          <c:extLst>
            <c:ext xmlns:c16="http://schemas.microsoft.com/office/drawing/2014/chart" uri="{C3380CC4-5D6E-409C-BE32-E72D297353CC}">
              <c16:uniqueId val="{00000002-5E75-46DB-9499-C3E52838C807}"/>
            </c:ext>
          </c:extLst>
        </c:ser>
        <c:dLbls>
          <c:showLegendKey val="0"/>
          <c:showVal val="0"/>
          <c:showCatName val="0"/>
          <c:showSerName val="0"/>
          <c:showPercent val="0"/>
          <c:showBubbleSize val="0"/>
        </c:dLbls>
        <c:gapWidth val="50"/>
        <c:overlap val="100"/>
        <c:axId val="626186376"/>
        <c:axId val="626187688"/>
      </c:barChart>
      <c:catAx>
        <c:axId val="6261863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626187688"/>
        <c:crosses val="autoZero"/>
        <c:auto val="1"/>
        <c:lblAlgn val="ctr"/>
        <c:lblOffset val="100"/>
        <c:noMultiLvlLbl val="0"/>
      </c:catAx>
      <c:valAx>
        <c:axId val="62618768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6186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Health_WB_Demog!$B$495</c:f>
          <c:strCache>
            <c:ptCount val="1"/>
            <c:pt idx="0">
              <c:v>Over the last twelve months, would you describe your sense of well-being as having:</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Health_WB_Demog!$B$507</c:f>
              <c:strCache>
                <c:ptCount val="1"/>
                <c:pt idx="0">
                  <c:v>Improved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Health_WB_Demog!$C$506:$M$506</c:f>
              <c:strCache>
                <c:ptCount val="11"/>
                <c:pt idx="0">
                  <c:v>55+ (Base: 900)</c:v>
                </c:pt>
                <c:pt idx="1">
                  <c:v>Identify as disabled (Base: 288)</c:v>
                </c:pt>
                <c:pt idx="2">
                  <c:v>Male (Base: 760)</c:v>
                </c:pt>
                <c:pt idx="3">
                  <c:v>Children in household (Base: 379)</c:v>
                </c:pt>
                <c:pt idx="4">
                  <c:v>All respondents (Base: 1920)</c:v>
                </c:pt>
                <c:pt idx="5">
                  <c:v>Female (Base: 894)</c:v>
                </c:pt>
                <c:pt idx="6">
                  <c:v>Southern Arc (Base: 578)</c:v>
                </c:pt>
                <c:pt idx="7">
                  <c:v>Welsh speaker (Base: 172)</c:v>
                </c:pt>
                <c:pt idx="8">
                  <c:v>Ethnically Diverse (Base: 325)</c:v>
                </c:pt>
                <c:pt idx="9">
                  <c:v>LGBTQ+ (Base: 208)</c:v>
                </c:pt>
                <c:pt idx="10">
                  <c:v>Under 35 (Base: 236)</c:v>
                </c:pt>
              </c:strCache>
            </c:strRef>
          </c:cat>
          <c:val>
            <c:numRef>
              <c:f>Health_WB_Demog!$C$507:$M$507</c:f>
              <c:numCache>
                <c:formatCode>0.0</c:formatCode>
                <c:ptCount val="11"/>
                <c:pt idx="0">
                  <c:v>10.222222222222223</c:v>
                </c:pt>
                <c:pt idx="1">
                  <c:v>11.111111111111111</c:v>
                </c:pt>
                <c:pt idx="2">
                  <c:v>14.605263157894738</c:v>
                </c:pt>
                <c:pt idx="3">
                  <c:v>15.03957783641161</c:v>
                </c:pt>
                <c:pt idx="4">
                  <c:v>15.208333333333332</c:v>
                </c:pt>
                <c:pt idx="5">
                  <c:v>15.212527964205815</c:v>
                </c:pt>
                <c:pt idx="6">
                  <c:v>18.685121107266436</c:v>
                </c:pt>
                <c:pt idx="7">
                  <c:v>20.930232558139537</c:v>
                </c:pt>
                <c:pt idx="8">
                  <c:v>23.384615384615383</c:v>
                </c:pt>
                <c:pt idx="9">
                  <c:v>25</c:v>
                </c:pt>
                <c:pt idx="10">
                  <c:v>28.389830508474578</c:v>
                </c:pt>
              </c:numCache>
            </c:numRef>
          </c:val>
          <c:extLst>
            <c:ext xmlns:c16="http://schemas.microsoft.com/office/drawing/2014/chart" uri="{C3380CC4-5D6E-409C-BE32-E72D297353CC}">
              <c16:uniqueId val="{00000000-6DE0-494E-8425-D3CF69F4AA4B}"/>
            </c:ext>
          </c:extLst>
        </c:ser>
        <c:ser>
          <c:idx val="1"/>
          <c:order val="1"/>
          <c:tx>
            <c:strRef>
              <c:f>Health_WB_Demog!$B$508</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Health_WB_Demog!$C$506:$M$506</c:f>
              <c:strCache>
                <c:ptCount val="11"/>
                <c:pt idx="0">
                  <c:v>55+ (Base: 900)</c:v>
                </c:pt>
                <c:pt idx="1">
                  <c:v>Identify as disabled (Base: 288)</c:v>
                </c:pt>
                <c:pt idx="2">
                  <c:v>Male (Base: 760)</c:v>
                </c:pt>
                <c:pt idx="3">
                  <c:v>Children in household (Base: 379)</c:v>
                </c:pt>
                <c:pt idx="4">
                  <c:v>All respondents (Base: 1920)</c:v>
                </c:pt>
                <c:pt idx="5">
                  <c:v>Female (Base: 894)</c:v>
                </c:pt>
                <c:pt idx="6">
                  <c:v>Southern Arc (Base: 578)</c:v>
                </c:pt>
                <c:pt idx="7">
                  <c:v>Welsh speaker (Base: 172)</c:v>
                </c:pt>
                <c:pt idx="8">
                  <c:v>Ethnically Diverse (Base: 325)</c:v>
                </c:pt>
                <c:pt idx="9">
                  <c:v>LGBTQ+ (Base: 208)</c:v>
                </c:pt>
                <c:pt idx="10">
                  <c:v>Under 35 (Base: 236)</c:v>
                </c:pt>
              </c:strCache>
            </c:strRef>
          </c:cat>
          <c:val>
            <c:numRef>
              <c:f>Health_WB_Demog!$C$508:$M$508</c:f>
              <c:numCache>
                <c:formatCode>0.0</c:formatCode>
                <c:ptCount val="11"/>
                <c:pt idx="0">
                  <c:v>56.111111111111114</c:v>
                </c:pt>
                <c:pt idx="1">
                  <c:v>31.597222222222221</c:v>
                </c:pt>
                <c:pt idx="2">
                  <c:v>53.684210526315788</c:v>
                </c:pt>
                <c:pt idx="3">
                  <c:v>54.881266490765171</c:v>
                </c:pt>
                <c:pt idx="4">
                  <c:v>51.40625</c:v>
                </c:pt>
                <c:pt idx="5">
                  <c:v>49.888143176733777</c:v>
                </c:pt>
                <c:pt idx="6">
                  <c:v>47.923875432525953</c:v>
                </c:pt>
                <c:pt idx="7">
                  <c:v>53.488372093023251</c:v>
                </c:pt>
                <c:pt idx="8">
                  <c:v>44.92307692307692</c:v>
                </c:pt>
                <c:pt idx="9">
                  <c:v>37.5</c:v>
                </c:pt>
                <c:pt idx="10">
                  <c:v>39.406779661016948</c:v>
                </c:pt>
              </c:numCache>
            </c:numRef>
          </c:val>
          <c:extLst>
            <c:ext xmlns:c16="http://schemas.microsoft.com/office/drawing/2014/chart" uri="{C3380CC4-5D6E-409C-BE32-E72D297353CC}">
              <c16:uniqueId val="{00000001-6DE0-494E-8425-D3CF69F4AA4B}"/>
            </c:ext>
          </c:extLst>
        </c:ser>
        <c:ser>
          <c:idx val="2"/>
          <c:order val="2"/>
          <c:tx>
            <c:strRef>
              <c:f>Health_WB_Demog!$B$509</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Health_WB_Demog!$C$506:$M$506</c:f>
              <c:strCache>
                <c:ptCount val="11"/>
                <c:pt idx="0">
                  <c:v>55+ (Base: 900)</c:v>
                </c:pt>
                <c:pt idx="1">
                  <c:v>Identify as disabled (Base: 288)</c:v>
                </c:pt>
                <c:pt idx="2">
                  <c:v>Male (Base: 760)</c:v>
                </c:pt>
                <c:pt idx="3">
                  <c:v>Children in household (Base: 379)</c:v>
                </c:pt>
                <c:pt idx="4">
                  <c:v>All respondents (Base: 1920)</c:v>
                </c:pt>
                <c:pt idx="5">
                  <c:v>Female (Base: 894)</c:v>
                </c:pt>
                <c:pt idx="6">
                  <c:v>Southern Arc (Base: 578)</c:v>
                </c:pt>
                <c:pt idx="7">
                  <c:v>Welsh speaker (Base: 172)</c:v>
                </c:pt>
                <c:pt idx="8">
                  <c:v>Ethnically Diverse (Base: 325)</c:v>
                </c:pt>
                <c:pt idx="9">
                  <c:v>LGBTQ+ (Base: 208)</c:v>
                </c:pt>
                <c:pt idx="10">
                  <c:v>Under 35 (Base: 236)</c:v>
                </c:pt>
              </c:strCache>
            </c:strRef>
          </c:cat>
          <c:val>
            <c:numRef>
              <c:f>Health_WB_Demog!$C$509:$M$509</c:f>
              <c:numCache>
                <c:formatCode>0.0</c:formatCode>
                <c:ptCount val="11"/>
                <c:pt idx="0">
                  <c:v>33.666666666666664</c:v>
                </c:pt>
                <c:pt idx="1">
                  <c:v>57.291666666666664</c:v>
                </c:pt>
                <c:pt idx="2">
                  <c:v>31.710526315789473</c:v>
                </c:pt>
                <c:pt idx="3">
                  <c:v>30.079155672823219</c:v>
                </c:pt>
                <c:pt idx="4">
                  <c:v>33.385416666666664</c:v>
                </c:pt>
                <c:pt idx="5">
                  <c:v>34.899328859060404</c:v>
                </c:pt>
                <c:pt idx="6">
                  <c:v>33.391003460207614</c:v>
                </c:pt>
                <c:pt idx="7">
                  <c:v>25.581395348837212</c:v>
                </c:pt>
                <c:pt idx="8">
                  <c:v>31.692307692307693</c:v>
                </c:pt>
                <c:pt idx="9">
                  <c:v>37.5</c:v>
                </c:pt>
                <c:pt idx="10">
                  <c:v>32.20338983050847</c:v>
                </c:pt>
              </c:numCache>
            </c:numRef>
          </c:val>
          <c:extLst>
            <c:ext xmlns:c16="http://schemas.microsoft.com/office/drawing/2014/chart" uri="{C3380CC4-5D6E-409C-BE32-E72D297353CC}">
              <c16:uniqueId val="{00000002-6DE0-494E-8425-D3CF69F4AA4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Health_WB_Dep5th!$B$461</c:f>
          <c:strCache>
            <c:ptCount val="1"/>
            <c:pt idx="0">
              <c:v>Over the last twelve months, would you describe your sense of well-being as having: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Health_WB_Dep5th!$B$465</c:f>
              <c:strCache>
                <c:ptCount val="1"/>
                <c:pt idx="0">
                  <c:v>Improved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Health_WB_Dep5th!$I$464:$N$464</c:f>
              <c:strCache>
                <c:ptCount val="6"/>
                <c:pt idx="0">
                  <c:v>All Respondents (Base: 1920)</c:v>
                </c:pt>
                <c:pt idx="1">
                  <c:v>Least Deprived (Base: 366)</c:v>
                </c:pt>
                <c:pt idx="2">
                  <c:v>Next Least Deprived (Base: 320)</c:v>
                </c:pt>
                <c:pt idx="3">
                  <c:v>Middle (Base: 289)</c:v>
                </c:pt>
                <c:pt idx="4">
                  <c:v>Next Most Deprived (Base: 277)</c:v>
                </c:pt>
                <c:pt idx="5">
                  <c:v>Most Deprived (Base: 204)</c:v>
                </c:pt>
              </c:strCache>
            </c:strRef>
          </c:cat>
          <c:val>
            <c:numRef>
              <c:f>Health_WB_Dep5th!$I$465:$N$465</c:f>
              <c:numCache>
                <c:formatCode>0.0</c:formatCode>
                <c:ptCount val="6"/>
                <c:pt idx="0">
                  <c:v>15.208333333333332</c:v>
                </c:pt>
                <c:pt idx="1">
                  <c:v>10.655737704918032</c:v>
                </c:pt>
                <c:pt idx="2">
                  <c:v>14.374999999999998</c:v>
                </c:pt>
                <c:pt idx="3">
                  <c:v>17.301038062283737</c:v>
                </c:pt>
                <c:pt idx="4">
                  <c:v>20.577617328519857</c:v>
                </c:pt>
                <c:pt idx="5">
                  <c:v>18.137254901960784</c:v>
                </c:pt>
              </c:numCache>
            </c:numRef>
          </c:val>
          <c:extLst>
            <c:ext xmlns:c16="http://schemas.microsoft.com/office/drawing/2014/chart" uri="{C3380CC4-5D6E-409C-BE32-E72D297353CC}">
              <c16:uniqueId val="{00000000-B30B-4674-919D-8DAA06610B63}"/>
            </c:ext>
          </c:extLst>
        </c:ser>
        <c:ser>
          <c:idx val="1"/>
          <c:order val="1"/>
          <c:tx>
            <c:strRef>
              <c:f>Health_WB_Dep5th!$B$466</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Health_WB_Dep5th!$I$464:$N$464</c:f>
              <c:strCache>
                <c:ptCount val="6"/>
                <c:pt idx="0">
                  <c:v>All Respondents (Base: 1920)</c:v>
                </c:pt>
                <c:pt idx="1">
                  <c:v>Least Deprived (Base: 366)</c:v>
                </c:pt>
                <c:pt idx="2">
                  <c:v>Next Least Deprived (Base: 320)</c:v>
                </c:pt>
                <c:pt idx="3">
                  <c:v>Middle (Base: 289)</c:v>
                </c:pt>
                <c:pt idx="4">
                  <c:v>Next Most Deprived (Base: 277)</c:v>
                </c:pt>
                <c:pt idx="5">
                  <c:v>Most Deprived (Base: 204)</c:v>
                </c:pt>
              </c:strCache>
            </c:strRef>
          </c:cat>
          <c:val>
            <c:numRef>
              <c:f>Health_WB_Dep5th!$I$466:$N$466</c:f>
              <c:numCache>
                <c:formatCode>0.0</c:formatCode>
                <c:ptCount val="6"/>
                <c:pt idx="0">
                  <c:v>51.40625</c:v>
                </c:pt>
                <c:pt idx="1">
                  <c:v>59.289617486338798</c:v>
                </c:pt>
                <c:pt idx="2">
                  <c:v>53.75</c:v>
                </c:pt>
                <c:pt idx="3">
                  <c:v>53.633217993079583</c:v>
                </c:pt>
                <c:pt idx="4">
                  <c:v>46.209386281588451</c:v>
                </c:pt>
                <c:pt idx="5">
                  <c:v>37.745098039215684</c:v>
                </c:pt>
              </c:numCache>
            </c:numRef>
          </c:val>
          <c:extLst>
            <c:ext xmlns:c16="http://schemas.microsoft.com/office/drawing/2014/chart" uri="{C3380CC4-5D6E-409C-BE32-E72D297353CC}">
              <c16:uniqueId val="{00000001-B30B-4674-919D-8DAA06610B63}"/>
            </c:ext>
          </c:extLst>
        </c:ser>
        <c:ser>
          <c:idx val="2"/>
          <c:order val="2"/>
          <c:tx>
            <c:strRef>
              <c:f>Health_WB_Dep5th!$B$467</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Health_WB_Dep5th!$I$464:$N$464</c:f>
              <c:strCache>
                <c:ptCount val="6"/>
                <c:pt idx="0">
                  <c:v>All Respondents (Base: 1920)</c:v>
                </c:pt>
                <c:pt idx="1">
                  <c:v>Least Deprived (Base: 366)</c:v>
                </c:pt>
                <c:pt idx="2">
                  <c:v>Next Least Deprived (Base: 320)</c:v>
                </c:pt>
                <c:pt idx="3">
                  <c:v>Middle (Base: 289)</c:v>
                </c:pt>
                <c:pt idx="4">
                  <c:v>Next Most Deprived (Base: 277)</c:v>
                </c:pt>
                <c:pt idx="5">
                  <c:v>Most Deprived (Base: 204)</c:v>
                </c:pt>
              </c:strCache>
            </c:strRef>
          </c:cat>
          <c:val>
            <c:numRef>
              <c:f>Health_WB_Dep5th!$I$467:$N$467</c:f>
              <c:numCache>
                <c:formatCode>0.0</c:formatCode>
                <c:ptCount val="6"/>
                <c:pt idx="0">
                  <c:v>33.385416666666664</c:v>
                </c:pt>
                <c:pt idx="1">
                  <c:v>30.05464480874317</c:v>
                </c:pt>
                <c:pt idx="2">
                  <c:v>31.874999999999996</c:v>
                </c:pt>
                <c:pt idx="3">
                  <c:v>29.065743944636679</c:v>
                </c:pt>
                <c:pt idx="4">
                  <c:v>33.2129963898917</c:v>
                </c:pt>
                <c:pt idx="5">
                  <c:v>44.117647058823529</c:v>
                </c:pt>
              </c:numCache>
            </c:numRef>
          </c:val>
          <c:extLst>
            <c:ext xmlns:c16="http://schemas.microsoft.com/office/drawing/2014/chart" uri="{C3380CC4-5D6E-409C-BE32-E72D297353CC}">
              <c16:uniqueId val="{00000002-B30B-4674-919D-8DAA06610B63}"/>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Health_WB!$B$201</c:f>
          <c:strCache>
            <c:ptCount val="1"/>
            <c:pt idx="0">
              <c:v>Do you regularly spend time in nature / green space? (Base: 2031)</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Health_WB!$B$203</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Health_WB!$D$202</c:f>
              <c:strCache>
                <c:ptCount val="1"/>
                <c:pt idx="0">
                  <c:v>%</c:v>
                </c:pt>
              </c:strCache>
            </c:strRef>
          </c:cat>
          <c:val>
            <c:numRef>
              <c:f>Health_WB!$D$203</c:f>
              <c:numCache>
                <c:formatCode>0.0</c:formatCode>
                <c:ptCount val="1"/>
                <c:pt idx="0">
                  <c:v>69.916297390448051</c:v>
                </c:pt>
              </c:numCache>
            </c:numRef>
          </c:val>
          <c:extLst>
            <c:ext xmlns:c16="http://schemas.microsoft.com/office/drawing/2014/chart" uri="{C3380CC4-5D6E-409C-BE32-E72D297353CC}">
              <c16:uniqueId val="{00000000-B957-446A-81F3-9E7DF9776AC6}"/>
            </c:ext>
          </c:extLst>
        </c:ser>
        <c:ser>
          <c:idx val="1"/>
          <c:order val="1"/>
          <c:tx>
            <c:strRef>
              <c:f>Health_WB!$B$204</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Health_WB!$D$202</c:f>
              <c:strCache>
                <c:ptCount val="1"/>
                <c:pt idx="0">
                  <c:v>%</c:v>
                </c:pt>
              </c:strCache>
            </c:strRef>
          </c:cat>
          <c:val>
            <c:numRef>
              <c:f>Health_WB!$D$204</c:f>
              <c:numCache>
                <c:formatCode>0.0</c:formatCode>
                <c:ptCount val="1"/>
                <c:pt idx="0">
                  <c:v>30.083702609551942</c:v>
                </c:pt>
              </c:numCache>
            </c:numRef>
          </c:val>
          <c:extLst>
            <c:ext xmlns:c16="http://schemas.microsoft.com/office/drawing/2014/chart" uri="{C3380CC4-5D6E-409C-BE32-E72D297353CC}">
              <c16:uniqueId val="{00000001-B957-446A-81F3-9E7DF9776AC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Health_WB_Demog!$B$525</c:f>
          <c:strCache>
            <c:ptCount val="1"/>
            <c:pt idx="0">
              <c:v>Do you regularly spend time in nature / green space?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Health_WB_Demog!$B$534</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Health_WB_Demog!$C$533:$M$533</c:f>
              <c:strCache>
                <c:ptCount val="11"/>
                <c:pt idx="0">
                  <c:v>Identify as disabled (Base: 304)</c:v>
                </c:pt>
                <c:pt idx="1">
                  <c:v>Ethnically Diverse (Base: 348)</c:v>
                </c:pt>
                <c:pt idx="2">
                  <c:v>Southern Arc (Base: 617)</c:v>
                </c:pt>
                <c:pt idx="3">
                  <c:v>Under 35 (Base: 255)</c:v>
                </c:pt>
                <c:pt idx="4">
                  <c:v>Children in household (Base: 404)</c:v>
                </c:pt>
                <c:pt idx="5">
                  <c:v>All respondents (Base: 2031)</c:v>
                </c:pt>
                <c:pt idx="6">
                  <c:v>Female (Base: 941)</c:v>
                </c:pt>
                <c:pt idx="7">
                  <c:v>LGBTQ+ (Base: 221)</c:v>
                </c:pt>
                <c:pt idx="8">
                  <c:v>Male (Base: 802)</c:v>
                </c:pt>
                <c:pt idx="9">
                  <c:v>55+ (Base: 943)</c:v>
                </c:pt>
                <c:pt idx="10">
                  <c:v>Welsh speaker (Base: 181)</c:v>
                </c:pt>
              </c:strCache>
            </c:strRef>
          </c:cat>
          <c:val>
            <c:numRef>
              <c:f>Health_WB_Demog!$C$534:$M$534</c:f>
              <c:numCache>
                <c:formatCode>0.0</c:formatCode>
                <c:ptCount val="11"/>
                <c:pt idx="0">
                  <c:v>51.644736842105267</c:v>
                </c:pt>
                <c:pt idx="1">
                  <c:v>62.643678160919535</c:v>
                </c:pt>
                <c:pt idx="2">
                  <c:v>63.533225283630465</c:v>
                </c:pt>
                <c:pt idx="3">
                  <c:v>65.490196078431367</c:v>
                </c:pt>
                <c:pt idx="4">
                  <c:v>67.079207920792086</c:v>
                </c:pt>
                <c:pt idx="5">
                  <c:v>69.916297390448051</c:v>
                </c:pt>
                <c:pt idx="6">
                  <c:v>69.92561105207227</c:v>
                </c:pt>
                <c:pt idx="7">
                  <c:v>70.135746606334834</c:v>
                </c:pt>
                <c:pt idx="8">
                  <c:v>70.199501246882789</c:v>
                </c:pt>
                <c:pt idx="9">
                  <c:v>71.261930010604459</c:v>
                </c:pt>
                <c:pt idx="10">
                  <c:v>76.795580110497241</c:v>
                </c:pt>
              </c:numCache>
            </c:numRef>
          </c:val>
          <c:extLst>
            <c:ext xmlns:c16="http://schemas.microsoft.com/office/drawing/2014/chart" uri="{C3380CC4-5D6E-409C-BE32-E72D297353CC}">
              <c16:uniqueId val="{00000000-7950-4473-A044-D0D12B6A7182}"/>
            </c:ext>
          </c:extLst>
        </c:ser>
        <c:ser>
          <c:idx val="1"/>
          <c:order val="1"/>
          <c:tx>
            <c:strRef>
              <c:f>Health_WB_Demog!$B$535</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Health_WB_Demog!$C$533:$M$533</c:f>
              <c:strCache>
                <c:ptCount val="11"/>
                <c:pt idx="0">
                  <c:v>Identify as disabled (Base: 304)</c:v>
                </c:pt>
                <c:pt idx="1">
                  <c:v>Ethnically Diverse (Base: 348)</c:v>
                </c:pt>
                <c:pt idx="2">
                  <c:v>Southern Arc (Base: 617)</c:v>
                </c:pt>
                <c:pt idx="3">
                  <c:v>Under 35 (Base: 255)</c:v>
                </c:pt>
                <c:pt idx="4">
                  <c:v>Children in household (Base: 404)</c:v>
                </c:pt>
                <c:pt idx="5">
                  <c:v>All respondents (Base: 2031)</c:v>
                </c:pt>
                <c:pt idx="6">
                  <c:v>Female (Base: 941)</c:v>
                </c:pt>
                <c:pt idx="7">
                  <c:v>LGBTQ+ (Base: 221)</c:v>
                </c:pt>
                <c:pt idx="8">
                  <c:v>Male (Base: 802)</c:v>
                </c:pt>
                <c:pt idx="9">
                  <c:v>55+ (Base: 943)</c:v>
                </c:pt>
                <c:pt idx="10">
                  <c:v>Welsh speaker (Base: 181)</c:v>
                </c:pt>
              </c:strCache>
            </c:strRef>
          </c:cat>
          <c:val>
            <c:numRef>
              <c:f>Health_WB_Demog!$C$535:$M$535</c:f>
              <c:numCache>
                <c:formatCode>0.0</c:formatCode>
                <c:ptCount val="11"/>
                <c:pt idx="0">
                  <c:v>48.355263157894733</c:v>
                </c:pt>
                <c:pt idx="1">
                  <c:v>37.356321839080458</c:v>
                </c:pt>
                <c:pt idx="2">
                  <c:v>36.466774716369535</c:v>
                </c:pt>
                <c:pt idx="3">
                  <c:v>34.509803921568626</c:v>
                </c:pt>
                <c:pt idx="4">
                  <c:v>32.920792079207921</c:v>
                </c:pt>
                <c:pt idx="5">
                  <c:v>30.083702609551942</c:v>
                </c:pt>
                <c:pt idx="6">
                  <c:v>30.074388947927737</c:v>
                </c:pt>
                <c:pt idx="7">
                  <c:v>29.864253393665159</c:v>
                </c:pt>
                <c:pt idx="8">
                  <c:v>29.800498753117203</c:v>
                </c:pt>
                <c:pt idx="9">
                  <c:v>28.738069989395548</c:v>
                </c:pt>
                <c:pt idx="10">
                  <c:v>23.204419889502763</c:v>
                </c:pt>
              </c:numCache>
            </c:numRef>
          </c:val>
          <c:extLst>
            <c:ext xmlns:c16="http://schemas.microsoft.com/office/drawing/2014/chart" uri="{C3380CC4-5D6E-409C-BE32-E72D297353CC}">
              <c16:uniqueId val="{00000001-7950-4473-A044-D0D12B6A7182}"/>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9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Health_WB_Dep5th!$B$482</c:f>
          <c:strCache>
            <c:ptCount val="1"/>
            <c:pt idx="0">
              <c:v>Do you regularly spend time in nature / green space?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Health_WB_Dep5th!$B$485</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Health_WB_Dep5th!$I$484:$N$484</c:f>
              <c:strCache>
                <c:ptCount val="6"/>
                <c:pt idx="0">
                  <c:v>All Respondents (Base: 2031)</c:v>
                </c:pt>
                <c:pt idx="1">
                  <c:v>Least Deprived (Base: 384)</c:v>
                </c:pt>
                <c:pt idx="2">
                  <c:v>Next Least Deprived (Base: 331)</c:v>
                </c:pt>
                <c:pt idx="3">
                  <c:v>Middle (Base: 294)</c:v>
                </c:pt>
                <c:pt idx="4">
                  <c:v>Next Most Deprived (Base: 295)</c:v>
                </c:pt>
                <c:pt idx="5">
                  <c:v>Most Deprived (Base: 220)</c:v>
                </c:pt>
              </c:strCache>
            </c:strRef>
          </c:cat>
          <c:val>
            <c:numRef>
              <c:f>Health_WB_Dep5th!$I$485:$N$485</c:f>
              <c:numCache>
                <c:formatCode>0.0</c:formatCode>
                <c:ptCount val="6"/>
                <c:pt idx="0">
                  <c:v>69.916297390448051</c:v>
                </c:pt>
                <c:pt idx="1">
                  <c:v>77.604166666666657</c:v>
                </c:pt>
                <c:pt idx="2">
                  <c:v>72.809667673716021</c:v>
                </c:pt>
                <c:pt idx="3">
                  <c:v>70.068027210884352</c:v>
                </c:pt>
                <c:pt idx="4">
                  <c:v>64.745762711864401</c:v>
                </c:pt>
                <c:pt idx="5">
                  <c:v>58.18181818181818</c:v>
                </c:pt>
              </c:numCache>
            </c:numRef>
          </c:val>
          <c:extLst>
            <c:ext xmlns:c16="http://schemas.microsoft.com/office/drawing/2014/chart" uri="{C3380CC4-5D6E-409C-BE32-E72D297353CC}">
              <c16:uniqueId val="{00000000-231C-4C59-8443-1936176730FF}"/>
            </c:ext>
          </c:extLst>
        </c:ser>
        <c:ser>
          <c:idx val="1"/>
          <c:order val="1"/>
          <c:tx>
            <c:strRef>
              <c:f>Health_WB_Dep5th!$B$486</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Health_WB_Dep5th!$I$484:$N$484</c:f>
              <c:strCache>
                <c:ptCount val="6"/>
                <c:pt idx="0">
                  <c:v>All Respondents (Base: 2031)</c:v>
                </c:pt>
                <c:pt idx="1">
                  <c:v>Least Deprived (Base: 384)</c:v>
                </c:pt>
                <c:pt idx="2">
                  <c:v>Next Least Deprived (Base: 331)</c:v>
                </c:pt>
                <c:pt idx="3">
                  <c:v>Middle (Base: 294)</c:v>
                </c:pt>
                <c:pt idx="4">
                  <c:v>Next Most Deprived (Base: 295)</c:v>
                </c:pt>
                <c:pt idx="5">
                  <c:v>Most Deprived (Base: 220)</c:v>
                </c:pt>
              </c:strCache>
            </c:strRef>
          </c:cat>
          <c:val>
            <c:numRef>
              <c:f>Health_WB_Dep5th!$I$486:$N$486</c:f>
              <c:numCache>
                <c:formatCode>0.0</c:formatCode>
                <c:ptCount val="6"/>
                <c:pt idx="0">
                  <c:v>30.083702609551942</c:v>
                </c:pt>
                <c:pt idx="1">
                  <c:v>22.395833333333336</c:v>
                </c:pt>
                <c:pt idx="2">
                  <c:v>27.19033232628399</c:v>
                </c:pt>
                <c:pt idx="3">
                  <c:v>29.931972789115648</c:v>
                </c:pt>
                <c:pt idx="4">
                  <c:v>35.254237288135592</c:v>
                </c:pt>
                <c:pt idx="5">
                  <c:v>41.818181818181813</c:v>
                </c:pt>
              </c:numCache>
            </c:numRef>
          </c:val>
          <c:extLst>
            <c:ext xmlns:c16="http://schemas.microsoft.com/office/drawing/2014/chart" uri="{C3380CC4-5D6E-409C-BE32-E72D297353CC}">
              <c16:uniqueId val="{00000001-231C-4C59-8443-1936176730F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9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Calibri" panose="020F0502020204030204" pitchFamily="34" charset="0"/>
                <a:ea typeface="+mn-ea"/>
                <a:cs typeface="Calibri" panose="020F0502020204030204" pitchFamily="34" charset="0"/>
              </a:defRPr>
            </a:pPr>
            <a:r>
              <a:rPr lang="en-US"/>
              <a:t>If yes, approximately how many hours per week? (Base: 1,210)</a:t>
            </a:r>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Calibri" panose="020F0502020204030204" pitchFamily="34" charset="0"/>
              <a:ea typeface="+mn-ea"/>
              <a:cs typeface="Calibri" panose="020F0502020204030204" pitchFamily="34" charset="0"/>
            </a:defRPr>
          </a:pPr>
          <a:endParaRPr lang="en-US"/>
        </a:p>
      </c:txPr>
    </c:title>
    <c:autoTitleDeleted val="0"/>
    <c:plotArea>
      <c:layout/>
      <c:barChart>
        <c:barDir val="bar"/>
        <c:grouping val="clustered"/>
        <c:varyColors val="0"/>
        <c:ser>
          <c:idx val="0"/>
          <c:order val="0"/>
          <c:spPr>
            <a:solidFill>
              <a:srgbClr val="11AFAB"/>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Calibri" panose="020F0502020204030204" pitchFamily="34" charset="0"/>
                    <a:ea typeface="+mn-ea"/>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Health_WB!$F$217:$F$224</c:f>
              <c:strCache>
                <c:ptCount val="8"/>
                <c:pt idx="0">
                  <c:v>More than 60</c:v>
                </c:pt>
                <c:pt idx="1">
                  <c:v>31-60</c:v>
                </c:pt>
                <c:pt idx="2">
                  <c:v>21-30</c:v>
                </c:pt>
                <c:pt idx="3">
                  <c:v>16-20</c:v>
                </c:pt>
                <c:pt idx="4">
                  <c:v>11-15</c:v>
                </c:pt>
                <c:pt idx="5">
                  <c:v>6-10</c:v>
                </c:pt>
                <c:pt idx="6">
                  <c:v>Up to 5</c:v>
                </c:pt>
                <c:pt idx="7">
                  <c:v>Less than 1</c:v>
                </c:pt>
              </c:strCache>
            </c:strRef>
          </c:cat>
          <c:val>
            <c:numRef>
              <c:f>Health_WB!$G$217:$G$224</c:f>
              <c:numCache>
                <c:formatCode>0.0</c:formatCode>
                <c:ptCount val="8"/>
                <c:pt idx="0">
                  <c:v>0.90909090909090906</c:v>
                </c:pt>
                <c:pt idx="1">
                  <c:v>0.74380165289256195</c:v>
                </c:pt>
                <c:pt idx="2">
                  <c:v>2.8925619834710745</c:v>
                </c:pt>
                <c:pt idx="3">
                  <c:v>3.2231404958677685</c:v>
                </c:pt>
                <c:pt idx="4">
                  <c:v>6.115702479338843</c:v>
                </c:pt>
                <c:pt idx="5">
                  <c:v>25.454545454545453</c:v>
                </c:pt>
                <c:pt idx="6">
                  <c:v>60.330578512396691</c:v>
                </c:pt>
                <c:pt idx="7">
                  <c:v>0.33057851239669422</c:v>
                </c:pt>
              </c:numCache>
            </c:numRef>
          </c:val>
          <c:extLst>
            <c:ext xmlns:c16="http://schemas.microsoft.com/office/drawing/2014/chart" uri="{C3380CC4-5D6E-409C-BE32-E72D297353CC}">
              <c16:uniqueId val="{00000000-5D24-411B-AACF-CDEDD215AC16}"/>
            </c:ext>
          </c:extLst>
        </c:ser>
        <c:dLbls>
          <c:showLegendKey val="0"/>
          <c:showVal val="0"/>
          <c:showCatName val="0"/>
          <c:showSerName val="0"/>
          <c:showPercent val="0"/>
          <c:showBubbleSize val="0"/>
        </c:dLbls>
        <c:gapWidth val="50"/>
        <c:axId val="1168943648"/>
        <c:axId val="1168951928"/>
      </c:barChart>
      <c:catAx>
        <c:axId val="116894364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Calibri" panose="020F0502020204030204" pitchFamily="34" charset="0"/>
                <a:ea typeface="+mn-ea"/>
                <a:cs typeface="Calibri" panose="020F0502020204030204" pitchFamily="34" charset="0"/>
              </a:defRPr>
            </a:pPr>
            <a:endParaRPr lang="en-US"/>
          </a:p>
        </c:txPr>
        <c:crossAx val="1168951928"/>
        <c:crosses val="autoZero"/>
        <c:auto val="1"/>
        <c:lblAlgn val="ctr"/>
        <c:lblOffset val="100"/>
        <c:noMultiLvlLbl val="0"/>
      </c:catAx>
      <c:valAx>
        <c:axId val="1168951928"/>
        <c:scaling>
          <c:orientation val="minMax"/>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Calibri" panose="020F0502020204030204" pitchFamily="34" charset="0"/>
                <a:ea typeface="+mn-ea"/>
                <a:cs typeface="Calibri" panose="020F0502020204030204" pitchFamily="34" charset="0"/>
              </a:defRPr>
            </a:pPr>
            <a:endParaRPr lang="en-US"/>
          </a:p>
        </c:txPr>
        <c:crossAx val="1168943648"/>
        <c:crosses val="autoZero"/>
        <c:crossBetween val="between"/>
      </c:valAx>
      <c:spPr>
        <a:noFill/>
        <a:ln>
          <a:noFill/>
        </a:ln>
        <a:effectLst/>
      </c:spPr>
    </c:plotArea>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9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Health_WB!$B$229</c:f>
          <c:strCache>
            <c:ptCount val="1"/>
            <c:pt idx="0">
              <c:v>If yes, how close is this space to your home? (Base: 1394)</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48018606142909631"/>
          <c:y val="0.15503355704697985"/>
          <c:w val="0.46794490015894186"/>
          <c:h val="0.66612165090101993"/>
        </c:manualLayout>
      </c:layout>
      <c:barChart>
        <c:barDir val="bar"/>
        <c:grouping val="clustered"/>
        <c:varyColors val="0"/>
        <c:ser>
          <c:idx val="0"/>
          <c:order val="0"/>
          <c:tx>
            <c:strRef>
              <c:f>Health_WB!$G$233</c:f>
              <c:strCache>
                <c:ptCount val="1"/>
                <c:pt idx="0">
                  <c:v>%</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Health_WB!$F$234:$F$237</c:f>
              <c:strCache>
                <c:ptCount val="4"/>
                <c:pt idx="0">
                  <c:v>Outside of Cardiff</c:v>
                </c:pt>
                <c:pt idx="1">
                  <c:v>Further than 15 minutes walk, but within Cardiff</c:v>
                </c:pt>
                <c:pt idx="2">
                  <c:v>Within a 15 minute walk</c:v>
                </c:pt>
                <c:pt idx="3">
                  <c:v>Within a 5 minute walk</c:v>
                </c:pt>
              </c:strCache>
            </c:strRef>
          </c:cat>
          <c:val>
            <c:numRef>
              <c:f>Health_WB!$G$234:$G$237</c:f>
              <c:numCache>
                <c:formatCode>0.0</c:formatCode>
                <c:ptCount val="4"/>
                <c:pt idx="0">
                  <c:v>13.199426111908178</c:v>
                </c:pt>
                <c:pt idx="1">
                  <c:v>22.812051649928264</c:v>
                </c:pt>
                <c:pt idx="2">
                  <c:v>33.715925394548066</c:v>
                </c:pt>
                <c:pt idx="3">
                  <c:v>53.658536585365859</c:v>
                </c:pt>
              </c:numCache>
            </c:numRef>
          </c:val>
          <c:extLst>
            <c:ext xmlns:c16="http://schemas.microsoft.com/office/drawing/2014/chart" uri="{C3380CC4-5D6E-409C-BE32-E72D297353CC}">
              <c16:uniqueId val="{00000000-A645-4C3B-81C9-8F6ABDD393AE}"/>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9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Health_WB!$B$242</c:f>
          <c:strCache>
            <c:ptCount val="1"/>
            <c:pt idx="0">
              <c:v>How important do you think it is to have green spaces in your local area? (Base: 2019)</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Health_WB!$B$244</c:f>
              <c:strCache>
                <c:ptCount val="1"/>
                <c:pt idx="0">
                  <c:v>Very important</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Health_WB!$D$243</c:f>
              <c:strCache>
                <c:ptCount val="1"/>
                <c:pt idx="0">
                  <c:v>%</c:v>
                </c:pt>
              </c:strCache>
            </c:strRef>
          </c:cat>
          <c:val>
            <c:numRef>
              <c:f>Health_WB!$D$244</c:f>
              <c:numCache>
                <c:formatCode>0.0</c:formatCode>
                <c:ptCount val="1"/>
                <c:pt idx="0">
                  <c:v>85.141158989598807</c:v>
                </c:pt>
              </c:numCache>
            </c:numRef>
          </c:val>
          <c:extLst>
            <c:ext xmlns:c16="http://schemas.microsoft.com/office/drawing/2014/chart" uri="{C3380CC4-5D6E-409C-BE32-E72D297353CC}">
              <c16:uniqueId val="{00000000-D030-424F-998C-522806236246}"/>
            </c:ext>
          </c:extLst>
        </c:ser>
        <c:ser>
          <c:idx val="1"/>
          <c:order val="1"/>
          <c:tx>
            <c:strRef>
              <c:f>Health_WB!$B$245</c:f>
              <c:strCache>
                <c:ptCount val="1"/>
                <c:pt idx="0">
                  <c:v>Fairly important</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Health_WB!$D$243</c:f>
              <c:strCache>
                <c:ptCount val="1"/>
                <c:pt idx="0">
                  <c:v>%</c:v>
                </c:pt>
              </c:strCache>
            </c:strRef>
          </c:cat>
          <c:val>
            <c:numRef>
              <c:f>Health_WB!$D$245</c:f>
              <c:numCache>
                <c:formatCode>0.0</c:formatCode>
                <c:ptCount val="1"/>
                <c:pt idx="0">
                  <c:v>11.589895988112927</c:v>
                </c:pt>
              </c:numCache>
            </c:numRef>
          </c:val>
          <c:extLst>
            <c:ext xmlns:c16="http://schemas.microsoft.com/office/drawing/2014/chart" uri="{C3380CC4-5D6E-409C-BE32-E72D297353CC}">
              <c16:uniqueId val="{00000001-D030-424F-998C-522806236246}"/>
            </c:ext>
          </c:extLst>
        </c:ser>
        <c:ser>
          <c:idx val="2"/>
          <c:order val="2"/>
          <c:tx>
            <c:strRef>
              <c:f>Health_WB!$B$246</c:f>
              <c:strCache>
                <c:ptCount val="1"/>
                <c:pt idx="0">
                  <c:v>Neither</c:v>
                </c:pt>
              </c:strCache>
            </c:strRef>
          </c:tx>
          <c:spPr>
            <a:solidFill>
              <a:srgbClr val="CFCECF"/>
            </a:solidFill>
            <a:ln>
              <a:solidFill>
                <a:sysClr val="windowText" lastClr="000000"/>
              </a:solidFill>
            </a:ln>
            <a:effectLst/>
          </c:spPr>
          <c:invertIfNegative val="0"/>
          <c:cat>
            <c:strRef>
              <c:f>Health_WB!$D$243</c:f>
              <c:strCache>
                <c:ptCount val="1"/>
                <c:pt idx="0">
                  <c:v>%</c:v>
                </c:pt>
              </c:strCache>
            </c:strRef>
          </c:cat>
          <c:val>
            <c:numRef>
              <c:f>Health_WB!$D$246</c:f>
              <c:numCache>
                <c:formatCode>0.0</c:formatCode>
                <c:ptCount val="1"/>
                <c:pt idx="0">
                  <c:v>2.3278850916295197</c:v>
                </c:pt>
              </c:numCache>
            </c:numRef>
          </c:val>
          <c:extLst>
            <c:ext xmlns:c16="http://schemas.microsoft.com/office/drawing/2014/chart" uri="{C3380CC4-5D6E-409C-BE32-E72D297353CC}">
              <c16:uniqueId val="{00000002-D030-424F-998C-522806236246}"/>
            </c:ext>
          </c:extLst>
        </c:ser>
        <c:ser>
          <c:idx val="3"/>
          <c:order val="3"/>
          <c:tx>
            <c:strRef>
              <c:f>Health_WB!$B$247</c:f>
              <c:strCache>
                <c:ptCount val="1"/>
                <c:pt idx="0">
                  <c:v>Not very important</c:v>
                </c:pt>
              </c:strCache>
            </c:strRef>
          </c:tx>
          <c:spPr>
            <a:solidFill>
              <a:srgbClr val="FAC9A9"/>
            </a:solidFill>
            <a:ln>
              <a:solidFill>
                <a:sysClr val="windowText" lastClr="000000"/>
              </a:solidFill>
            </a:ln>
            <a:effectLst/>
          </c:spPr>
          <c:invertIfNegative val="0"/>
          <c:cat>
            <c:strRef>
              <c:f>Health_WB!$D$243</c:f>
              <c:strCache>
                <c:ptCount val="1"/>
                <c:pt idx="0">
                  <c:v>%</c:v>
                </c:pt>
              </c:strCache>
            </c:strRef>
          </c:cat>
          <c:val>
            <c:numRef>
              <c:f>Health_WB!$D$247</c:f>
              <c:numCache>
                <c:formatCode>0.0</c:formatCode>
                <c:ptCount val="1"/>
                <c:pt idx="0">
                  <c:v>0.54482417038137687</c:v>
                </c:pt>
              </c:numCache>
            </c:numRef>
          </c:val>
          <c:extLst>
            <c:ext xmlns:c16="http://schemas.microsoft.com/office/drawing/2014/chart" uri="{C3380CC4-5D6E-409C-BE32-E72D297353CC}">
              <c16:uniqueId val="{00000003-D030-424F-998C-522806236246}"/>
            </c:ext>
          </c:extLst>
        </c:ser>
        <c:ser>
          <c:idx val="4"/>
          <c:order val="4"/>
          <c:tx>
            <c:strRef>
              <c:f>Health_WB!$B$248</c:f>
              <c:strCache>
                <c:ptCount val="1"/>
                <c:pt idx="0">
                  <c:v>Not important at all</c:v>
                </c:pt>
              </c:strCache>
            </c:strRef>
          </c:tx>
          <c:spPr>
            <a:solidFill>
              <a:srgbClr val="ED6B2A"/>
            </a:solidFill>
            <a:ln>
              <a:solidFill>
                <a:sysClr val="windowText" lastClr="000000"/>
              </a:solidFill>
            </a:ln>
            <a:effectLst/>
          </c:spPr>
          <c:invertIfNegative val="0"/>
          <c:cat>
            <c:strRef>
              <c:f>Health_WB!$D$243</c:f>
              <c:strCache>
                <c:ptCount val="1"/>
                <c:pt idx="0">
                  <c:v>%</c:v>
                </c:pt>
              </c:strCache>
            </c:strRef>
          </c:cat>
          <c:val>
            <c:numRef>
              <c:f>Health_WB!$D$248</c:f>
              <c:numCache>
                <c:formatCode>0.0</c:formatCode>
                <c:ptCount val="1"/>
                <c:pt idx="0">
                  <c:v>0.39623576027736501</c:v>
                </c:pt>
              </c:numCache>
            </c:numRef>
          </c:val>
          <c:extLst>
            <c:ext xmlns:c16="http://schemas.microsoft.com/office/drawing/2014/chart" uri="{C3380CC4-5D6E-409C-BE32-E72D297353CC}">
              <c16:uniqueId val="{00000004-D030-424F-998C-52280623624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9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Health_WB!$B$259</c:f>
          <c:strCache>
            <c:ptCount val="1"/>
            <c:pt idx="0">
              <c:v>In the last 12 months, have you been to any of the following in Cardiff?</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3"/>
          <c:order val="0"/>
          <c:tx>
            <c:strRef>
              <c:f>Health_WB!$B$273</c:f>
              <c:strCache>
                <c:ptCount val="1"/>
                <c:pt idx="0">
                  <c:v>Many times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Health_WB!$C$269:$H$269</c:f>
              <c:strCache>
                <c:ptCount val="6"/>
                <c:pt idx="0">
                  <c:v>Art Gallery (Base: 1908)</c:v>
                </c:pt>
                <c:pt idx="1">
                  <c:v>Live music or concert (Base: 1924)</c:v>
                </c:pt>
                <c:pt idx="2">
                  <c:v>Theatre (Base: 1949)</c:v>
                </c:pt>
                <c:pt idx="3">
                  <c:v>Museum (Base: 1946)</c:v>
                </c:pt>
                <c:pt idx="4">
                  <c:v>Other cultural activity (Base: 1885)</c:v>
                </c:pt>
                <c:pt idx="5">
                  <c:v>Cinema (Base: 1964)</c:v>
                </c:pt>
              </c:strCache>
            </c:strRef>
          </c:cat>
          <c:val>
            <c:numRef>
              <c:f>Health_WB!$C$273:$H$273</c:f>
              <c:numCache>
                <c:formatCode>0.0</c:formatCode>
                <c:ptCount val="6"/>
                <c:pt idx="0">
                  <c:v>2.0964360587002098</c:v>
                </c:pt>
                <c:pt idx="1">
                  <c:v>6.756756756756757</c:v>
                </c:pt>
                <c:pt idx="2">
                  <c:v>4.207285787583376</c:v>
                </c:pt>
                <c:pt idx="3">
                  <c:v>3.5457348406988691</c:v>
                </c:pt>
                <c:pt idx="4">
                  <c:v>5.9946949602122022</c:v>
                </c:pt>
                <c:pt idx="5">
                  <c:v>7.179226069246436</c:v>
                </c:pt>
              </c:numCache>
            </c:numRef>
          </c:val>
          <c:extLst>
            <c:ext xmlns:c16="http://schemas.microsoft.com/office/drawing/2014/chart" uri="{C3380CC4-5D6E-409C-BE32-E72D297353CC}">
              <c16:uniqueId val="{00000000-F4C9-4594-A2CA-BCA36B04BF41}"/>
            </c:ext>
          </c:extLst>
        </c:ser>
        <c:ser>
          <c:idx val="2"/>
          <c:order val="1"/>
          <c:tx>
            <c:strRef>
              <c:f>Health_WB!$B$272</c:f>
              <c:strCache>
                <c:ptCount val="1"/>
                <c:pt idx="0">
                  <c:v>A few times</c:v>
                </c:pt>
              </c:strCache>
            </c:strRef>
          </c:tx>
          <c:spPr>
            <a:solidFill>
              <a:srgbClr val="27A096"/>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solidFill>
                      <a:schemeClr val="bg1"/>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Health_WB!$C$269:$H$269</c:f>
              <c:strCache>
                <c:ptCount val="6"/>
                <c:pt idx="0">
                  <c:v>Art Gallery (Base: 1908)</c:v>
                </c:pt>
                <c:pt idx="1">
                  <c:v>Live music or concert (Base: 1924)</c:v>
                </c:pt>
                <c:pt idx="2">
                  <c:v>Theatre (Base: 1949)</c:v>
                </c:pt>
                <c:pt idx="3">
                  <c:v>Museum (Base: 1946)</c:v>
                </c:pt>
                <c:pt idx="4">
                  <c:v>Other cultural activity (Base: 1885)</c:v>
                </c:pt>
                <c:pt idx="5">
                  <c:v>Cinema (Base: 1964)</c:v>
                </c:pt>
              </c:strCache>
            </c:strRef>
          </c:cat>
          <c:val>
            <c:numRef>
              <c:f>Health_WB!$C$272:$H$272</c:f>
              <c:numCache>
                <c:formatCode>0.0</c:formatCode>
                <c:ptCount val="6"/>
                <c:pt idx="0">
                  <c:v>7.6519916142557651</c:v>
                </c:pt>
                <c:pt idx="1">
                  <c:v>15.280665280665282</c:v>
                </c:pt>
                <c:pt idx="2">
                  <c:v>13.699332991277577</c:v>
                </c:pt>
                <c:pt idx="3">
                  <c:v>12.127440904419322</c:v>
                </c:pt>
                <c:pt idx="4">
                  <c:v>18.514588859416445</c:v>
                </c:pt>
                <c:pt idx="5">
                  <c:v>19.093686354378818</c:v>
                </c:pt>
              </c:numCache>
            </c:numRef>
          </c:val>
          <c:extLst>
            <c:ext xmlns:c16="http://schemas.microsoft.com/office/drawing/2014/chart" uri="{C3380CC4-5D6E-409C-BE32-E72D297353CC}">
              <c16:uniqueId val="{00000001-F4C9-4594-A2CA-BCA36B04BF41}"/>
            </c:ext>
          </c:extLst>
        </c:ser>
        <c:ser>
          <c:idx val="1"/>
          <c:order val="2"/>
          <c:tx>
            <c:strRef>
              <c:f>Health_WB!$B$271</c:f>
              <c:strCache>
                <c:ptCount val="1"/>
                <c:pt idx="0">
                  <c:v>Once or twice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Health_WB!$C$269:$H$269</c:f>
              <c:strCache>
                <c:ptCount val="6"/>
                <c:pt idx="0">
                  <c:v>Art Gallery (Base: 1908)</c:v>
                </c:pt>
                <c:pt idx="1">
                  <c:v>Live music or concert (Base: 1924)</c:v>
                </c:pt>
                <c:pt idx="2">
                  <c:v>Theatre (Base: 1949)</c:v>
                </c:pt>
                <c:pt idx="3">
                  <c:v>Museum (Base: 1946)</c:v>
                </c:pt>
                <c:pt idx="4">
                  <c:v>Other cultural activity (Base: 1885)</c:v>
                </c:pt>
                <c:pt idx="5">
                  <c:v>Cinema (Base: 1964)</c:v>
                </c:pt>
              </c:strCache>
            </c:strRef>
          </c:cat>
          <c:val>
            <c:numRef>
              <c:f>Health_WB!$C$271:$H$271</c:f>
              <c:numCache>
                <c:formatCode>0.0</c:formatCode>
                <c:ptCount val="6"/>
                <c:pt idx="0">
                  <c:v>18.710691823899371</c:v>
                </c:pt>
                <c:pt idx="1">
                  <c:v>25.987525987525988</c:v>
                </c:pt>
                <c:pt idx="2">
                  <c:v>30.733709594663932</c:v>
                </c:pt>
                <c:pt idx="3">
                  <c:v>33.093525179856115</c:v>
                </c:pt>
                <c:pt idx="4">
                  <c:v>26.843501326259943</c:v>
                </c:pt>
                <c:pt idx="5">
                  <c:v>30.65173116089613</c:v>
                </c:pt>
              </c:numCache>
            </c:numRef>
          </c:val>
          <c:extLst>
            <c:ext xmlns:c16="http://schemas.microsoft.com/office/drawing/2014/chart" uri="{C3380CC4-5D6E-409C-BE32-E72D297353CC}">
              <c16:uniqueId val="{00000002-F4C9-4594-A2CA-BCA36B04BF41}"/>
            </c:ext>
          </c:extLst>
        </c:ser>
        <c:ser>
          <c:idx val="0"/>
          <c:order val="3"/>
          <c:tx>
            <c:strRef>
              <c:f>Health_WB!$B$270</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Health_WB!$C$269:$H$269</c:f>
              <c:strCache>
                <c:ptCount val="6"/>
                <c:pt idx="0">
                  <c:v>Art Gallery (Base: 1908)</c:v>
                </c:pt>
                <c:pt idx="1">
                  <c:v>Live music or concert (Base: 1924)</c:v>
                </c:pt>
                <c:pt idx="2">
                  <c:v>Theatre (Base: 1949)</c:v>
                </c:pt>
                <c:pt idx="3">
                  <c:v>Museum (Base: 1946)</c:v>
                </c:pt>
                <c:pt idx="4">
                  <c:v>Other cultural activity (Base: 1885)</c:v>
                </c:pt>
                <c:pt idx="5">
                  <c:v>Cinema (Base: 1964)</c:v>
                </c:pt>
              </c:strCache>
            </c:strRef>
          </c:cat>
          <c:val>
            <c:numRef>
              <c:f>Health_WB!$C$270:$H$270</c:f>
              <c:numCache>
                <c:formatCode>0.0</c:formatCode>
                <c:ptCount val="6"/>
                <c:pt idx="0">
                  <c:v>71.540880503144649</c:v>
                </c:pt>
                <c:pt idx="1">
                  <c:v>51.975051975051976</c:v>
                </c:pt>
                <c:pt idx="2">
                  <c:v>51.359671626475112</c:v>
                </c:pt>
                <c:pt idx="3">
                  <c:v>51.233299075025698</c:v>
                </c:pt>
                <c:pt idx="4">
                  <c:v>48.647214854111404</c:v>
                </c:pt>
                <c:pt idx="5">
                  <c:v>43.075356415478616</c:v>
                </c:pt>
              </c:numCache>
            </c:numRef>
          </c:val>
          <c:extLst>
            <c:ext xmlns:c16="http://schemas.microsoft.com/office/drawing/2014/chart" uri="{C3380CC4-5D6E-409C-BE32-E72D297353CC}">
              <c16:uniqueId val="{00000003-F4C9-4594-A2CA-BCA36B04BF41}"/>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9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Health_WB_Demog!$B$773</c:f>
          <c:strCache>
            <c:ptCount val="1"/>
            <c:pt idx="0">
              <c:v>In the last 12 months, have you been to any of the following in Cardiff? Any Cultural Activity/Event at Least Once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48018606142909631"/>
          <c:y val="0.15503355704697985"/>
          <c:w val="0.46794490015894186"/>
          <c:h val="0.66612165090101993"/>
        </c:manualLayout>
      </c:layout>
      <c:barChart>
        <c:barDir val="bar"/>
        <c:grouping val="clustered"/>
        <c:varyColors val="0"/>
        <c:ser>
          <c:idx val="0"/>
          <c:order val="0"/>
          <c:tx>
            <c:strRef>
              <c:f>Health_WB_Demog!$B$781</c:f>
              <c:strCache>
                <c:ptCount val="1"/>
                <c:pt idx="0">
                  <c:v>At Least Once</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Health_WB_Demog!$C$780:$M$780</c:f>
              <c:strCache>
                <c:ptCount val="11"/>
                <c:pt idx="0">
                  <c:v>Identify as disabled (Base: 310)</c:v>
                </c:pt>
                <c:pt idx="1">
                  <c:v>Ethnically Diverse (Base: 365)</c:v>
                </c:pt>
                <c:pt idx="2">
                  <c:v>Male (Base: 814)</c:v>
                </c:pt>
                <c:pt idx="3">
                  <c:v>Southern Arc (Base: 627)</c:v>
                </c:pt>
                <c:pt idx="4">
                  <c:v>55+ (Base: 946)</c:v>
                </c:pt>
                <c:pt idx="5">
                  <c:v>All respondents (Base: 2047)</c:v>
                </c:pt>
                <c:pt idx="6">
                  <c:v>Children in household (Base: 411)</c:v>
                </c:pt>
                <c:pt idx="7">
                  <c:v>Female (Base: 953)</c:v>
                </c:pt>
                <c:pt idx="8">
                  <c:v>Under 35 (Base: 264)</c:v>
                </c:pt>
                <c:pt idx="9">
                  <c:v>LGBTQ+ (Base: 221)</c:v>
                </c:pt>
                <c:pt idx="10">
                  <c:v>Welsh speaker (Base: 182)</c:v>
                </c:pt>
              </c:strCache>
            </c:strRef>
          </c:cat>
          <c:val>
            <c:numRef>
              <c:f>Health_WB_Demog!$C$781:$M$781</c:f>
              <c:numCache>
                <c:formatCode>0.0</c:formatCode>
                <c:ptCount val="11"/>
                <c:pt idx="0">
                  <c:v>70.645161290322577</c:v>
                </c:pt>
                <c:pt idx="1">
                  <c:v>78.082191780821915</c:v>
                </c:pt>
                <c:pt idx="2">
                  <c:v>79.606879606879616</c:v>
                </c:pt>
                <c:pt idx="3">
                  <c:v>79.744816586921857</c:v>
                </c:pt>
                <c:pt idx="4">
                  <c:v>79.915433403805494</c:v>
                </c:pt>
                <c:pt idx="5">
                  <c:v>82.901807523204681</c:v>
                </c:pt>
                <c:pt idx="6">
                  <c:v>84.914841849148416</c:v>
                </c:pt>
                <c:pt idx="7">
                  <c:v>85.204616998950684</c:v>
                </c:pt>
                <c:pt idx="8">
                  <c:v>87.121212121212125</c:v>
                </c:pt>
                <c:pt idx="9">
                  <c:v>89.14027149321268</c:v>
                </c:pt>
                <c:pt idx="10">
                  <c:v>92.857142857142861</c:v>
                </c:pt>
              </c:numCache>
            </c:numRef>
          </c:val>
          <c:extLst>
            <c:ext xmlns:c16="http://schemas.microsoft.com/office/drawing/2014/chart" uri="{C3380CC4-5D6E-409C-BE32-E72D297353CC}">
              <c16:uniqueId val="{00000000-ABE4-4324-B1E9-87092ACD01FE}"/>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9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Health_WB_Dep5th!$B$674</c:f>
          <c:strCache>
            <c:ptCount val="1"/>
            <c:pt idx="0">
              <c:v>In the last 12 months, have you been to any of the following in Cardiff? Any Cultural Activity/Event at Least Once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48018606142909631"/>
          <c:y val="0.23195672656302577"/>
          <c:w val="0.46794490015894186"/>
          <c:h val="0.58919846557641842"/>
        </c:manualLayout>
      </c:layout>
      <c:barChart>
        <c:barDir val="bar"/>
        <c:grouping val="clustered"/>
        <c:varyColors val="0"/>
        <c:ser>
          <c:idx val="0"/>
          <c:order val="0"/>
          <c:tx>
            <c:strRef>
              <c:f>Health_WB_Dep5th!$B$682</c:f>
              <c:strCache>
                <c:ptCount val="1"/>
                <c:pt idx="0">
                  <c:v>At Least Once</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Health_WB_Dep5th!$C$681:$H$681</c:f>
              <c:strCache>
                <c:ptCount val="6"/>
                <c:pt idx="0">
                  <c:v>All Respondents (Base: 2047)</c:v>
                </c:pt>
                <c:pt idx="1">
                  <c:v>Least Deprived (Base: 383)</c:v>
                </c:pt>
                <c:pt idx="2">
                  <c:v>Next Least Deprived (Base: 332)</c:v>
                </c:pt>
                <c:pt idx="3">
                  <c:v>Middle (Base: 294)</c:v>
                </c:pt>
                <c:pt idx="4">
                  <c:v>Next Most Deprived (Base: 298)</c:v>
                </c:pt>
                <c:pt idx="5">
                  <c:v>Most Deprived (Base: 227)</c:v>
                </c:pt>
              </c:strCache>
            </c:strRef>
          </c:cat>
          <c:val>
            <c:numRef>
              <c:f>Health_WB_Dep5th!$C$682:$H$682</c:f>
              <c:numCache>
                <c:formatCode>0.0</c:formatCode>
                <c:ptCount val="6"/>
                <c:pt idx="0">
                  <c:v>82.901807523204681</c:v>
                </c:pt>
                <c:pt idx="1">
                  <c:v>85.378590078328983</c:v>
                </c:pt>
                <c:pt idx="2">
                  <c:v>84.337349397590373</c:v>
                </c:pt>
                <c:pt idx="3">
                  <c:v>87.414965986394549</c:v>
                </c:pt>
                <c:pt idx="4">
                  <c:v>84.56375838926175</c:v>
                </c:pt>
                <c:pt idx="5">
                  <c:v>66.519823788546248</c:v>
                </c:pt>
              </c:numCache>
            </c:numRef>
          </c:val>
          <c:extLst>
            <c:ext xmlns:c16="http://schemas.microsoft.com/office/drawing/2014/chart" uri="{C3380CC4-5D6E-409C-BE32-E72D297353CC}">
              <c16:uniqueId val="{00000000-3D24-4BCC-BB2A-5FEE4709EEE6}"/>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9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'Comm Safety'!$B$3</c:f>
          <c:strCache>
            <c:ptCount val="1"/>
            <c:pt idx="0">
              <c:v>To what extent would you agree or disagree that the police and other local public services are successfully dealing with anti-social behaviour and crime in your local area? (Base: 1772)</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'Comm Safety'!$B$5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Safety'!$D$4</c:f>
              <c:strCache>
                <c:ptCount val="1"/>
                <c:pt idx="0">
                  <c:v>%</c:v>
                </c:pt>
              </c:strCache>
            </c:strRef>
          </c:cat>
          <c:val>
            <c:numRef>
              <c:f>'Comm Safety'!$D$5</c:f>
              <c:numCache>
                <c:formatCode>0.0</c:formatCode>
                <c:ptCount val="1"/>
                <c:pt idx="0">
                  <c:v>5.1918735891647856</c:v>
                </c:pt>
              </c:numCache>
            </c:numRef>
          </c:val>
          <c:extLst>
            <c:ext xmlns:c16="http://schemas.microsoft.com/office/drawing/2014/chart" uri="{C3380CC4-5D6E-409C-BE32-E72D297353CC}">
              <c16:uniqueId val="{00000000-1834-4D14-8BDC-EDC081CCD766}"/>
            </c:ext>
          </c:extLst>
        </c:ser>
        <c:ser>
          <c:idx val="1"/>
          <c:order val="1"/>
          <c:tx>
            <c:strRef>
              <c:f>'Comm Safety'!$B$6</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Safety'!$D$4</c:f>
              <c:strCache>
                <c:ptCount val="1"/>
                <c:pt idx="0">
                  <c:v>%</c:v>
                </c:pt>
              </c:strCache>
            </c:strRef>
          </c:cat>
          <c:val>
            <c:numRef>
              <c:f>'Comm Safety'!$D$6</c:f>
              <c:numCache>
                <c:formatCode>0.0</c:formatCode>
                <c:ptCount val="1"/>
                <c:pt idx="0">
                  <c:v>24.774266365688487</c:v>
                </c:pt>
              </c:numCache>
            </c:numRef>
          </c:val>
          <c:extLst>
            <c:ext xmlns:c16="http://schemas.microsoft.com/office/drawing/2014/chart" uri="{C3380CC4-5D6E-409C-BE32-E72D297353CC}">
              <c16:uniqueId val="{00000001-1834-4D14-8BDC-EDC081CCD766}"/>
            </c:ext>
          </c:extLst>
        </c:ser>
        <c:ser>
          <c:idx val="2"/>
          <c:order val="2"/>
          <c:tx>
            <c:strRef>
              <c:f>'Comm Safety'!$B$7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Safety'!$D$4</c:f>
              <c:strCache>
                <c:ptCount val="1"/>
                <c:pt idx="0">
                  <c:v>%</c:v>
                </c:pt>
              </c:strCache>
            </c:strRef>
          </c:cat>
          <c:val>
            <c:numRef>
              <c:f>'Comm Safety'!$D$7</c:f>
              <c:numCache>
                <c:formatCode>0.0</c:formatCode>
                <c:ptCount val="1"/>
                <c:pt idx="0">
                  <c:v>22.291196388261849</c:v>
                </c:pt>
              </c:numCache>
            </c:numRef>
          </c:val>
          <c:extLst>
            <c:ext xmlns:c16="http://schemas.microsoft.com/office/drawing/2014/chart" uri="{C3380CC4-5D6E-409C-BE32-E72D297353CC}">
              <c16:uniqueId val="{00000002-1834-4D14-8BDC-EDC081CCD766}"/>
            </c:ext>
          </c:extLst>
        </c:ser>
        <c:ser>
          <c:idx val="3"/>
          <c:order val="3"/>
          <c:tx>
            <c:strRef>
              <c:f>'Comm Safety'!$B$8</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Safety'!$D$4</c:f>
              <c:strCache>
                <c:ptCount val="1"/>
                <c:pt idx="0">
                  <c:v>%</c:v>
                </c:pt>
              </c:strCache>
            </c:strRef>
          </c:cat>
          <c:val>
            <c:numRef>
              <c:f>'Comm Safety'!$D$8</c:f>
              <c:numCache>
                <c:formatCode>0.0</c:formatCode>
                <c:ptCount val="1"/>
                <c:pt idx="0">
                  <c:v>23.47629796839729</c:v>
                </c:pt>
              </c:numCache>
            </c:numRef>
          </c:val>
          <c:extLst>
            <c:ext xmlns:c16="http://schemas.microsoft.com/office/drawing/2014/chart" uri="{C3380CC4-5D6E-409C-BE32-E72D297353CC}">
              <c16:uniqueId val="{00000003-1834-4D14-8BDC-EDC081CCD766}"/>
            </c:ext>
          </c:extLst>
        </c:ser>
        <c:ser>
          <c:idx val="4"/>
          <c:order val="4"/>
          <c:tx>
            <c:strRef>
              <c:f>'Comm Safety'!$B$9</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Safety'!$D$4</c:f>
              <c:strCache>
                <c:ptCount val="1"/>
                <c:pt idx="0">
                  <c:v>%</c:v>
                </c:pt>
              </c:strCache>
            </c:strRef>
          </c:cat>
          <c:val>
            <c:numRef>
              <c:f>'Comm Safety'!$D$9</c:f>
              <c:numCache>
                <c:formatCode>0.0</c:formatCode>
                <c:ptCount val="1"/>
                <c:pt idx="0">
                  <c:v>24.266365688487586</c:v>
                </c:pt>
              </c:numCache>
            </c:numRef>
          </c:val>
          <c:extLst>
            <c:ext xmlns:c16="http://schemas.microsoft.com/office/drawing/2014/chart" uri="{C3380CC4-5D6E-409C-BE32-E72D297353CC}">
              <c16:uniqueId val="{00000004-1834-4D14-8BDC-EDC081CCD76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9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US" sz="1200" b="1">
                <a:solidFill>
                  <a:sysClr val="windowText" lastClr="000000"/>
                </a:solidFill>
              </a:rPr>
              <a:t>To what extent would you agree or disagree that the police and other local public services are successfully dealing with anti-social behaviour and crime in your local area?</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9.8219816272965874E-2"/>
          <c:y val="0.28282407407407412"/>
          <c:w val="0.87122462817147861"/>
          <c:h val="0.50387321376494609"/>
        </c:manualLayout>
      </c:layout>
      <c:lineChart>
        <c:grouping val="standard"/>
        <c:varyColors val="0"/>
        <c:ser>
          <c:idx val="0"/>
          <c:order val="0"/>
          <c:tx>
            <c:strRef>
              <c:f>'CS Trend data'!$C$4</c:f>
              <c:strCache>
                <c:ptCount val="1"/>
                <c:pt idx="0">
                  <c:v>Agree</c:v>
                </c:pt>
              </c:strCache>
            </c:strRef>
          </c:tx>
          <c:spPr>
            <a:ln w="28575" cap="rnd">
              <a:solidFill>
                <a:srgbClr val="27A096"/>
              </a:solidFill>
              <a:prstDash val="dash"/>
              <a:round/>
            </a:ln>
            <a:effectLst/>
          </c:spPr>
          <c:marker>
            <c:symbol val="square"/>
            <c:size val="10"/>
            <c:spPr>
              <a:solidFill>
                <a:srgbClr val="00B050"/>
              </a:solidFill>
              <a:ln w="9525">
                <a:solidFill>
                  <a:schemeClr val="accent1"/>
                </a:solidFill>
              </a:ln>
              <a:effectLst/>
            </c:spPr>
          </c:marker>
          <c:dPt>
            <c:idx val="0"/>
            <c:marker>
              <c:symbol val="square"/>
              <c:size val="10"/>
              <c:spPr>
                <a:solidFill>
                  <a:srgbClr val="27A096"/>
                </a:solidFill>
                <a:ln w="9525">
                  <a:solidFill>
                    <a:schemeClr val="accent1"/>
                  </a:solidFill>
                </a:ln>
                <a:effectLst/>
              </c:spPr>
            </c:marker>
            <c:bubble3D val="0"/>
            <c:extLst>
              <c:ext xmlns:c16="http://schemas.microsoft.com/office/drawing/2014/chart" uri="{C3380CC4-5D6E-409C-BE32-E72D297353CC}">
                <c16:uniqueId val="{00000000-C012-473B-BD25-26311D2E2AC0}"/>
              </c:ext>
            </c:extLst>
          </c:dPt>
          <c:dPt>
            <c:idx val="1"/>
            <c:marker>
              <c:symbol val="square"/>
              <c:size val="10"/>
              <c:spPr>
                <a:solidFill>
                  <a:srgbClr val="27A096"/>
                </a:solidFill>
                <a:ln w="9525">
                  <a:solidFill>
                    <a:schemeClr val="accent1"/>
                  </a:solidFill>
                </a:ln>
                <a:effectLst/>
              </c:spPr>
            </c:marker>
            <c:bubble3D val="0"/>
            <c:extLst>
              <c:ext xmlns:c16="http://schemas.microsoft.com/office/drawing/2014/chart" uri="{C3380CC4-5D6E-409C-BE32-E72D297353CC}">
                <c16:uniqueId val="{00000001-C012-473B-BD25-26311D2E2AC0}"/>
              </c:ext>
            </c:extLst>
          </c:dPt>
          <c:dPt>
            <c:idx val="2"/>
            <c:marker>
              <c:symbol val="square"/>
              <c:size val="10"/>
              <c:spPr>
                <a:solidFill>
                  <a:srgbClr val="27A096"/>
                </a:solidFill>
                <a:ln w="9525">
                  <a:solidFill>
                    <a:schemeClr val="accent1"/>
                  </a:solidFill>
                </a:ln>
                <a:effectLst/>
              </c:spPr>
            </c:marker>
            <c:bubble3D val="0"/>
            <c:extLst>
              <c:ext xmlns:c16="http://schemas.microsoft.com/office/drawing/2014/chart" uri="{C3380CC4-5D6E-409C-BE32-E72D297353CC}">
                <c16:uniqueId val="{00000002-C012-473B-BD25-26311D2E2AC0}"/>
              </c:ext>
            </c:extLst>
          </c:dPt>
          <c:dPt>
            <c:idx val="3"/>
            <c:marker>
              <c:symbol val="square"/>
              <c:size val="10"/>
              <c:spPr>
                <a:solidFill>
                  <a:srgbClr val="27A096"/>
                </a:solidFill>
                <a:ln w="9525">
                  <a:solidFill>
                    <a:schemeClr val="accent1"/>
                  </a:solidFill>
                </a:ln>
                <a:effectLst/>
              </c:spPr>
            </c:marker>
            <c:bubble3D val="0"/>
            <c:extLst>
              <c:ext xmlns:c16="http://schemas.microsoft.com/office/drawing/2014/chart" uri="{C3380CC4-5D6E-409C-BE32-E72D297353CC}">
                <c16:uniqueId val="{00000003-C012-473B-BD25-26311D2E2AC0}"/>
              </c:ext>
            </c:extLst>
          </c:dPt>
          <c:dPt>
            <c:idx val="4"/>
            <c:marker>
              <c:symbol val="square"/>
              <c:size val="10"/>
              <c:spPr>
                <a:solidFill>
                  <a:srgbClr val="27A096"/>
                </a:solidFill>
                <a:ln w="9525">
                  <a:solidFill>
                    <a:schemeClr val="accent1"/>
                  </a:solidFill>
                </a:ln>
                <a:effectLst/>
              </c:spPr>
            </c:marker>
            <c:bubble3D val="0"/>
            <c:extLst>
              <c:ext xmlns:c16="http://schemas.microsoft.com/office/drawing/2014/chart" uri="{C3380CC4-5D6E-409C-BE32-E72D297353CC}">
                <c16:uniqueId val="{00000007-C012-473B-BD25-26311D2E2AC0}"/>
              </c:ext>
            </c:extLst>
          </c:dPt>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rgbClr val="27A096"/>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data'!$B$6:$B$10</c:f>
              <c:numCache>
                <c:formatCode>General</c:formatCode>
                <c:ptCount val="5"/>
                <c:pt idx="0">
                  <c:v>2020</c:v>
                </c:pt>
                <c:pt idx="1">
                  <c:v>2021</c:v>
                </c:pt>
                <c:pt idx="2">
                  <c:v>2022</c:v>
                </c:pt>
                <c:pt idx="3">
                  <c:v>2023</c:v>
                </c:pt>
                <c:pt idx="4">
                  <c:v>2024</c:v>
                </c:pt>
              </c:numCache>
            </c:numRef>
          </c:cat>
          <c:val>
            <c:numRef>
              <c:f>'CS Trend data'!$C$6:$C$10</c:f>
              <c:numCache>
                <c:formatCode>0.0</c:formatCode>
                <c:ptCount val="5"/>
                <c:pt idx="0">
                  <c:v>31.3</c:v>
                </c:pt>
                <c:pt idx="1">
                  <c:v>21.3</c:v>
                </c:pt>
                <c:pt idx="2">
                  <c:v>22</c:v>
                </c:pt>
                <c:pt idx="3">
                  <c:v>26.1</c:v>
                </c:pt>
                <c:pt idx="4">
                  <c:v>29.966139954853272</c:v>
                </c:pt>
              </c:numCache>
            </c:numRef>
          </c:val>
          <c:smooth val="0"/>
          <c:extLst>
            <c:ext xmlns:c16="http://schemas.microsoft.com/office/drawing/2014/chart" uri="{C3380CC4-5D6E-409C-BE32-E72D297353CC}">
              <c16:uniqueId val="{00000004-C012-473B-BD25-26311D2E2AC0}"/>
            </c:ext>
          </c:extLst>
        </c:ser>
        <c:ser>
          <c:idx val="2"/>
          <c:order val="2"/>
          <c:tx>
            <c:strRef>
              <c:f>'CS Trend data'!$E$4</c:f>
              <c:strCache>
                <c:ptCount val="1"/>
                <c:pt idx="0">
                  <c:v>Disagree</c:v>
                </c:pt>
              </c:strCache>
            </c:strRef>
          </c:tx>
          <c:spPr>
            <a:ln w="28575" cap="rnd">
              <a:solidFill>
                <a:srgbClr val="ED6B2A"/>
              </a:solidFill>
              <a:round/>
            </a:ln>
            <a:effectLst/>
          </c:spPr>
          <c:marker>
            <c:symbol val="diamond"/>
            <c:size val="10"/>
            <c:spPr>
              <a:solidFill>
                <a:srgbClr val="ED6B2A"/>
              </a:solidFill>
              <a:ln w="9525">
                <a:solidFill>
                  <a:schemeClr val="accent3"/>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accent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data'!$B$6:$B$10</c:f>
              <c:numCache>
                <c:formatCode>General</c:formatCode>
                <c:ptCount val="5"/>
                <c:pt idx="0">
                  <c:v>2020</c:v>
                </c:pt>
                <c:pt idx="1">
                  <c:v>2021</c:v>
                </c:pt>
                <c:pt idx="2">
                  <c:v>2022</c:v>
                </c:pt>
                <c:pt idx="3">
                  <c:v>2023</c:v>
                </c:pt>
                <c:pt idx="4">
                  <c:v>2024</c:v>
                </c:pt>
              </c:numCache>
            </c:numRef>
          </c:cat>
          <c:val>
            <c:numRef>
              <c:f>'CS Trend data'!$E$6:$E$10</c:f>
              <c:numCache>
                <c:formatCode>General</c:formatCode>
                <c:ptCount val="5"/>
                <c:pt idx="0">
                  <c:v>46.7</c:v>
                </c:pt>
                <c:pt idx="1">
                  <c:v>56.2</c:v>
                </c:pt>
                <c:pt idx="2">
                  <c:v>52.1</c:v>
                </c:pt>
                <c:pt idx="3">
                  <c:v>50.4</c:v>
                </c:pt>
                <c:pt idx="4" formatCode="0.0">
                  <c:v>47.742663656884872</c:v>
                </c:pt>
              </c:numCache>
            </c:numRef>
          </c:val>
          <c:smooth val="0"/>
          <c:extLst>
            <c:ext xmlns:c16="http://schemas.microsoft.com/office/drawing/2014/chart" uri="{C3380CC4-5D6E-409C-BE32-E72D297353CC}">
              <c16:uniqueId val="{00000005-C012-473B-BD25-26311D2E2AC0}"/>
            </c:ext>
          </c:extLst>
        </c:ser>
        <c:dLbls>
          <c:showLegendKey val="0"/>
          <c:showVal val="0"/>
          <c:showCatName val="0"/>
          <c:showSerName val="0"/>
          <c:showPercent val="0"/>
          <c:showBubbleSize val="0"/>
        </c:dLbls>
        <c:marker val="1"/>
        <c:smooth val="0"/>
        <c:axId val="623735872"/>
        <c:axId val="623737512"/>
        <c:extLst>
          <c:ext xmlns:c15="http://schemas.microsoft.com/office/drawing/2012/chart" uri="{02D57815-91ED-43cb-92C2-25804820EDAC}">
            <c15:filteredLineSeries>
              <c15:ser>
                <c:idx val="1"/>
                <c:order val="1"/>
                <c:tx>
                  <c:strRef>
                    <c:extLst>
                      <c:ext uri="{02D57815-91ED-43cb-92C2-25804820EDAC}">
                        <c15:formulaRef>
                          <c15:sqref>'CS Trend data'!$D$4</c15:sqref>
                        </c15:formulaRef>
                      </c:ext>
                    </c:extLst>
                    <c:strCache>
                      <c:ptCount val="1"/>
                      <c:pt idx="0">
                        <c:v>Neither</c:v>
                      </c:pt>
                    </c:strCache>
                  </c:strRef>
                </c:tx>
                <c:spPr>
                  <a:ln w="28575" cap="rnd">
                    <a:solidFill>
                      <a:schemeClr val="bg1">
                        <a:lumMod val="50000"/>
                      </a:schemeClr>
                    </a:solidFill>
                    <a:round/>
                  </a:ln>
                  <a:effectLst/>
                </c:spPr>
                <c:marker>
                  <c:symbol val="none"/>
                </c:marker>
                <c:cat>
                  <c:numRef>
                    <c:extLst>
                      <c:ext uri="{02D57815-91ED-43cb-92C2-25804820EDAC}">
                        <c15:formulaRef>
                          <c15:sqref>'CS Trend data'!$B$6:$B$10</c15:sqref>
                        </c15:formulaRef>
                      </c:ext>
                    </c:extLst>
                    <c:numCache>
                      <c:formatCode>General</c:formatCode>
                      <c:ptCount val="5"/>
                      <c:pt idx="0">
                        <c:v>2020</c:v>
                      </c:pt>
                      <c:pt idx="1">
                        <c:v>2021</c:v>
                      </c:pt>
                      <c:pt idx="2">
                        <c:v>2022</c:v>
                      </c:pt>
                      <c:pt idx="3">
                        <c:v>2023</c:v>
                      </c:pt>
                      <c:pt idx="4">
                        <c:v>2024</c:v>
                      </c:pt>
                    </c:numCache>
                  </c:numRef>
                </c:cat>
                <c:val>
                  <c:numRef>
                    <c:extLst>
                      <c:ext uri="{02D57815-91ED-43cb-92C2-25804820EDAC}">
                        <c15:formulaRef>
                          <c15:sqref>'CS Trend data'!$D$6:$D$10</c15:sqref>
                        </c15:formulaRef>
                      </c:ext>
                    </c:extLst>
                    <c:numCache>
                      <c:formatCode>0.0</c:formatCode>
                      <c:ptCount val="5"/>
                      <c:pt idx="0">
                        <c:v>22</c:v>
                      </c:pt>
                      <c:pt idx="1">
                        <c:v>22.5</c:v>
                      </c:pt>
                      <c:pt idx="2">
                        <c:v>25.9</c:v>
                      </c:pt>
                      <c:pt idx="3" formatCode="General">
                        <c:v>23.5</c:v>
                      </c:pt>
                      <c:pt idx="4">
                        <c:v>22.291196388261849</c:v>
                      </c:pt>
                    </c:numCache>
                  </c:numRef>
                </c:val>
                <c:smooth val="0"/>
                <c:extLst>
                  <c:ext xmlns:c16="http://schemas.microsoft.com/office/drawing/2014/chart" uri="{C3380CC4-5D6E-409C-BE32-E72D297353CC}">
                    <c16:uniqueId val="{00000006-C012-473B-BD25-26311D2E2AC0}"/>
                  </c:ext>
                </c:extLst>
              </c15:ser>
            </c15:filteredLineSeries>
          </c:ext>
        </c:extLst>
      </c:lineChart>
      <c:catAx>
        <c:axId val="623735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623737512"/>
        <c:crosses val="autoZero"/>
        <c:auto val="1"/>
        <c:lblAlgn val="ctr"/>
        <c:lblOffset val="100"/>
        <c:noMultiLvlLbl val="0"/>
      </c:catAx>
      <c:valAx>
        <c:axId val="623737512"/>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crossAx val="623735872"/>
        <c:crosses val="autoZero"/>
        <c:crossBetween val="between"/>
        <c:majorUnit val="20"/>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bg1">
          <a:lumMod val="50000"/>
        </a:schemeClr>
      </a:solidFill>
      <a:round/>
    </a:ln>
    <a:effectLst/>
  </c:spPr>
  <c:txPr>
    <a:bodyPr/>
    <a:lstStyle/>
    <a:p>
      <a:pPr>
        <a:defRPr/>
      </a:pPr>
      <a:endParaRPr lang="en-US"/>
    </a:p>
  </c:txPr>
  <c:externalData r:id="rId3">
    <c:autoUpdate val="0"/>
  </c:externalData>
</c:chartSpace>
</file>

<file path=word/charts/chart9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'Comm Safety_Demog'!$B$2</c:f>
          <c:strCache>
            <c:ptCount val="1"/>
            <c:pt idx="0">
              <c:v>To what extent would you agree or disagree that the police and other local public services are successfully dealing with anti-social behaviour and crime in your local area?</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'Comm Safety_Demog'!$B$15</c:f>
              <c:strCache>
                <c:ptCount val="1"/>
                <c:pt idx="0">
                  <c:v>Strongly agree</c:v>
                </c:pt>
              </c:strCache>
            </c:strRef>
          </c:tx>
          <c:spPr>
            <a:solidFill>
              <a:srgbClr val="007881"/>
            </a:solidFill>
            <a:ln>
              <a:solidFill>
                <a:sysClr val="windowText" lastClr="000000"/>
              </a:solidFill>
            </a:ln>
            <a:effectLst/>
          </c:spPr>
          <c:invertIfNegative val="0"/>
          <c:dLbls>
            <c:dLbl>
              <c:idx val="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501-4D6D-AA51-335E789A1A23}"/>
                </c:ext>
              </c:extLst>
            </c:dLbl>
            <c:dLbl>
              <c:idx val="8"/>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501-4D6D-AA51-335E789A1A23}"/>
                </c:ext>
              </c:extLst>
            </c:dLbl>
            <c:dLbl>
              <c:idx val="9"/>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501-4D6D-AA51-335E789A1A23}"/>
                </c:ext>
              </c:extLst>
            </c:dLbl>
            <c:dLbl>
              <c:idx val="1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1501-4D6D-AA51-335E789A1A23}"/>
                </c:ext>
              </c:extLst>
            </c:dLbl>
            <c:spPr>
              <a:noFill/>
              <a:ln>
                <a:noFill/>
              </a:ln>
              <a:effectLst/>
            </c:spPr>
            <c:txPr>
              <a:bodyPr wrap="square" lIns="38100" tIns="19050" rIns="38100" bIns="19050" anchor="ctr">
                <a:spAutoFit/>
              </a:bodyPr>
              <a:lstStyle/>
              <a:p>
                <a:pPr>
                  <a:defRPr sz="1200" b="1">
                    <a:solidFill>
                      <a:schemeClr val="bg1"/>
                    </a:solidFill>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Safety_Demog'!$C$14:$M$14</c:f>
              <c:strCache>
                <c:ptCount val="11"/>
                <c:pt idx="0">
                  <c:v>Southern Arc (Base: 557)</c:v>
                </c:pt>
                <c:pt idx="1">
                  <c:v>Identify as disabled (Base: 276)</c:v>
                </c:pt>
                <c:pt idx="2">
                  <c:v>Male (Base: 738)</c:v>
                </c:pt>
                <c:pt idx="3">
                  <c:v>Welsh speaker (Base: 161)</c:v>
                </c:pt>
                <c:pt idx="4">
                  <c:v>55+ (Base: 835)</c:v>
                </c:pt>
                <c:pt idx="5">
                  <c:v>All respondents (Base: 1772)</c:v>
                </c:pt>
                <c:pt idx="6">
                  <c:v>Children in household (Base: 360)</c:v>
                </c:pt>
                <c:pt idx="7">
                  <c:v>Female (Base: 792)</c:v>
                </c:pt>
                <c:pt idx="8">
                  <c:v>LGBTQ+ (Base: 188)</c:v>
                </c:pt>
                <c:pt idx="9">
                  <c:v>Under 35 (Base: 212)</c:v>
                </c:pt>
                <c:pt idx="10">
                  <c:v>Ethnically Diverse (Base: 296)</c:v>
                </c:pt>
              </c:strCache>
            </c:strRef>
          </c:cat>
          <c:val>
            <c:numRef>
              <c:f>'Comm Safety_Demog'!$C$15:$M$15</c:f>
              <c:numCache>
                <c:formatCode>0.0</c:formatCode>
                <c:ptCount val="11"/>
                <c:pt idx="0">
                  <c:v>5.0269299820466786</c:v>
                </c:pt>
                <c:pt idx="1">
                  <c:v>3.9855072463768111</c:v>
                </c:pt>
                <c:pt idx="2">
                  <c:v>5.9620596205962055</c:v>
                </c:pt>
                <c:pt idx="3">
                  <c:v>4.3478260869565215</c:v>
                </c:pt>
                <c:pt idx="4">
                  <c:v>4.3113772455089823</c:v>
                </c:pt>
                <c:pt idx="5">
                  <c:v>5.1918735891647856</c:v>
                </c:pt>
                <c:pt idx="6">
                  <c:v>6.666666666666667</c:v>
                </c:pt>
                <c:pt idx="7">
                  <c:v>4.5454545454545459</c:v>
                </c:pt>
                <c:pt idx="8">
                  <c:v>10.638297872340425</c:v>
                </c:pt>
                <c:pt idx="9">
                  <c:v>8.4905660377358494</c:v>
                </c:pt>
                <c:pt idx="10">
                  <c:v>11.148648648648649</c:v>
                </c:pt>
              </c:numCache>
            </c:numRef>
          </c:val>
          <c:extLst>
            <c:ext xmlns:c16="http://schemas.microsoft.com/office/drawing/2014/chart" uri="{C3380CC4-5D6E-409C-BE32-E72D297353CC}">
              <c16:uniqueId val="{00000000-1043-4DB2-8BB5-AB8965BA6DBC}"/>
            </c:ext>
          </c:extLst>
        </c:ser>
        <c:ser>
          <c:idx val="1"/>
          <c:order val="1"/>
          <c:tx>
            <c:strRef>
              <c:f>'Comm Safety_Demog'!$B$16</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Safety_Demog'!$C$14:$M$14</c:f>
              <c:strCache>
                <c:ptCount val="11"/>
                <c:pt idx="0">
                  <c:v>Southern Arc (Base: 557)</c:v>
                </c:pt>
                <c:pt idx="1">
                  <c:v>Identify as disabled (Base: 276)</c:v>
                </c:pt>
                <c:pt idx="2">
                  <c:v>Male (Base: 738)</c:v>
                </c:pt>
                <c:pt idx="3">
                  <c:v>Welsh speaker (Base: 161)</c:v>
                </c:pt>
                <c:pt idx="4">
                  <c:v>55+ (Base: 835)</c:v>
                </c:pt>
                <c:pt idx="5">
                  <c:v>All respondents (Base: 1772)</c:v>
                </c:pt>
                <c:pt idx="6">
                  <c:v>Children in household (Base: 360)</c:v>
                </c:pt>
                <c:pt idx="7">
                  <c:v>Female (Base: 792)</c:v>
                </c:pt>
                <c:pt idx="8">
                  <c:v>LGBTQ+ (Base: 188)</c:v>
                </c:pt>
                <c:pt idx="9">
                  <c:v>Under 35 (Base: 212)</c:v>
                </c:pt>
                <c:pt idx="10">
                  <c:v>Ethnically Diverse (Base: 296)</c:v>
                </c:pt>
              </c:strCache>
            </c:strRef>
          </c:cat>
          <c:val>
            <c:numRef>
              <c:f>'Comm Safety_Demog'!$C$16:$M$16</c:f>
              <c:numCache>
                <c:formatCode>0.0</c:formatCode>
                <c:ptCount val="11"/>
                <c:pt idx="0">
                  <c:v>19.928186714542189</c:v>
                </c:pt>
                <c:pt idx="1">
                  <c:v>23.188405797101449</c:v>
                </c:pt>
                <c:pt idx="2">
                  <c:v>22.35772357723577</c:v>
                </c:pt>
                <c:pt idx="3">
                  <c:v>24.844720496894411</c:v>
                </c:pt>
                <c:pt idx="4">
                  <c:v>25.62874251497006</c:v>
                </c:pt>
                <c:pt idx="5">
                  <c:v>24.774266365688487</c:v>
                </c:pt>
                <c:pt idx="6">
                  <c:v>25.555555555555554</c:v>
                </c:pt>
                <c:pt idx="7">
                  <c:v>28.661616161616159</c:v>
                </c:pt>
                <c:pt idx="8">
                  <c:v>25</c:v>
                </c:pt>
                <c:pt idx="9">
                  <c:v>28.30188679245283</c:v>
                </c:pt>
                <c:pt idx="10">
                  <c:v>29.72972972972973</c:v>
                </c:pt>
              </c:numCache>
            </c:numRef>
          </c:val>
          <c:extLst>
            <c:ext xmlns:c16="http://schemas.microsoft.com/office/drawing/2014/chart" uri="{C3380CC4-5D6E-409C-BE32-E72D297353CC}">
              <c16:uniqueId val="{00000001-1043-4DB2-8BB5-AB8965BA6DBC}"/>
            </c:ext>
          </c:extLst>
        </c:ser>
        <c:ser>
          <c:idx val="2"/>
          <c:order val="2"/>
          <c:tx>
            <c:strRef>
              <c:f>'Comm Safety_Demog'!$B$17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Safety_Demog'!$C$14:$M$14</c:f>
              <c:strCache>
                <c:ptCount val="11"/>
                <c:pt idx="0">
                  <c:v>Southern Arc (Base: 557)</c:v>
                </c:pt>
                <c:pt idx="1">
                  <c:v>Identify as disabled (Base: 276)</c:v>
                </c:pt>
                <c:pt idx="2">
                  <c:v>Male (Base: 738)</c:v>
                </c:pt>
                <c:pt idx="3">
                  <c:v>Welsh speaker (Base: 161)</c:v>
                </c:pt>
                <c:pt idx="4">
                  <c:v>55+ (Base: 835)</c:v>
                </c:pt>
                <c:pt idx="5">
                  <c:v>All respondents (Base: 1772)</c:v>
                </c:pt>
                <c:pt idx="6">
                  <c:v>Children in household (Base: 360)</c:v>
                </c:pt>
                <c:pt idx="7">
                  <c:v>Female (Base: 792)</c:v>
                </c:pt>
                <c:pt idx="8">
                  <c:v>LGBTQ+ (Base: 188)</c:v>
                </c:pt>
                <c:pt idx="9">
                  <c:v>Under 35 (Base: 212)</c:v>
                </c:pt>
                <c:pt idx="10">
                  <c:v>Ethnically Diverse (Base: 296)</c:v>
                </c:pt>
              </c:strCache>
            </c:strRef>
          </c:cat>
          <c:val>
            <c:numRef>
              <c:f>'Comm Safety_Demog'!$C$17:$M$17</c:f>
              <c:numCache>
                <c:formatCode>0.0</c:formatCode>
                <c:ptCount val="11"/>
                <c:pt idx="0">
                  <c:v>19.389587073608617</c:v>
                </c:pt>
                <c:pt idx="1">
                  <c:v>17.753623188405797</c:v>
                </c:pt>
                <c:pt idx="2">
                  <c:v>20.867208672086722</c:v>
                </c:pt>
                <c:pt idx="3">
                  <c:v>22.36024844720497</c:v>
                </c:pt>
                <c:pt idx="4">
                  <c:v>24.431137724550897</c:v>
                </c:pt>
                <c:pt idx="5">
                  <c:v>22.291196388261849</c:v>
                </c:pt>
                <c:pt idx="6">
                  <c:v>21.111111111111111</c:v>
                </c:pt>
                <c:pt idx="7">
                  <c:v>22.601010101010104</c:v>
                </c:pt>
                <c:pt idx="8">
                  <c:v>20.74468085106383</c:v>
                </c:pt>
                <c:pt idx="9">
                  <c:v>18.39622641509434</c:v>
                </c:pt>
                <c:pt idx="10">
                  <c:v>15.54054054054054</c:v>
                </c:pt>
              </c:numCache>
            </c:numRef>
          </c:val>
          <c:extLst>
            <c:ext xmlns:c16="http://schemas.microsoft.com/office/drawing/2014/chart" uri="{C3380CC4-5D6E-409C-BE32-E72D297353CC}">
              <c16:uniqueId val="{00000002-1043-4DB2-8BB5-AB8965BA6DBC}"/>
            </c:ext>
          </c:extLst>
        </c:ser>
        <c:ser>
          <c:idx val="3"/>
          <c:order val="3"/>
          <c:tx>
            <c:strRef>
              <c:f>'Comm Safety_Demog'!$B$18</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Safety_Demog'!$C$14:$M$14</c:f>
              <c:strCache>
                <c:ptCount val="11"/>
                <c:pt idx="0">
                  <c:v>Southern Arc (Base: 557)</c:v>
                </c:pt>
                <c:pt idx="1">
                  <c:v>Identify as disabled (Base: 276)</c:v>
                </c:pt>
                <c:pt idx="2">
                  <c:v>Male (Base: 738)</c:v>
                </c:pt>
                <c:pt idx="3">
                  <c:v>Welsh speaker (Base: 161)</c:v>
                </c:pt>
                <c:pt idx="4">
                  <c:v>55+ (Base: 835)</c:v>
                </c:pt>
                <c:pt idx="5">
                  <c:v>All respondents (Base: 1772)</c:v>
                </c:pt>
                <c:pt idx="6">
                  <c:v>Children in household (Base: 360)</c:v>
                </c:pt>
                <c:pt idx="7">
                  <c:v>Female (Base: 792)</c:v>
                </c:pt>
                <c:pt idx="8">
                  <c:v>LGBTQ+ (Base: 188)</c:v>
                </c:pt>
                <c:pt idx="9">
                  <c:v>Under 35 (Base: 212)</c:v>
                </c:pt>
                <c:pt idx="10">
                  <c:v>Ethnically Diverse (Base: 296)</c:v>
                </c:pt>
              </c:strCache>
            </c:strRef>
          </c:cat>
          <c:val>
            <c:numRef>
              <c:f>'Comm Safety_Demog'!$C$18:$M$18</c:f>
              <c:numCache>
                <c:formatCode>0.0</c:formatCode>
                <c:ptCount val="11"/>
                <c:pt idx="0">
                  <c:v>24.95511669658887</c:v>
                </c:pt>
                <c:pt idx="1">
                  <c:v>27.536231884057973</c:v>
                </c:pt>
                <c:pt idx="2">
                  <c:v>24.661246612466126</c:v>
                </c:pt>
                <c:pt idx="3">
                  <c:v>32.298136645962735</c:v>
                </c:pt>
                <c:pt idx="4">
                  <c:v>23.952095808383234</c:v>
                </c:pt>
                <c:pt idx="5">
                  <c:v>23.47629796839729</c:v>
                </c:pt>
                <c:pt idx="6">
                  <c:v>21.666666666666668</c:v>
                </c:pt>
                <c:pt idx="7">
                  <c:v>22.095959595959595</c:v>
                </c:pt>
                <c:pt idx="8">
                  <c:v>18.617021276595743</c:v>
                </c:pt>
                <c:pt idx="9">
                  <c:v>19.339622641509436</c:v>
                </c:pt>
                <c:pt idx="10">
                  <c:v>20.945945945945947</c:v>
                </c:pt>
              </c:numCache>
            </c:numRef>
          </c:val>
          <c:extLst>
            <c:ext xmlns:c16="http://schemas.microsoft.com/office/drawing/2014/chart" uri="{C3380CC4-5D6E-409C-BE32-E72D297353CC}">
              <c16:uniqueId val="{00000003-1043-4DB2-8BB5-AB8965BA6DBC}"/>
            </c:ext>
          </c:extLst>
        </c:ser>
        <c:ser>
          <c:idx val="4"/>
          <c:order val="4"/>
          <c:tx>
            <c:strRef>
              <c:f>'Comm Safety_Demog'!$B$19</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Safety_Demog'!$C$14:$M$14</c:f>
              <c:strCache>
                <c:ptCount val="11"/>
                <c:pt idx="0">
                  <c:v>Southern Arc (Base: 557)</c:v>
                </c:pt>
                <c:pt idx="1">
                  <c:v>Identify as disabled (Base: 276)</c:v>
                </c:pt>
                <c:pt idx="2">
                  <c:v>Male (Base: 738)</c:v>
                </c:pt>
                <c:pt idx="3">
                  <c:v>Welsh speaker (Base: 161)</c:v>
                </c:pt>
                <c:pt idx="4">
                  <c:v>55+ (Base: 835)</c:v>
                </c:pt>
                <c:pt idx="5">
                  <c:v>All respondents (Base: 1772)</c:v>
                </c:pt>
                <c:pt idx="6">
                  <c:v>Children in household (Base: 360)</c:v>
                </c:pt>
                <c:pt idx="7">
                  <c:v>Female (Base: 792)</c:v>
                </c:pt>
                <c:pt idx="8">
                  <c:v>LGBTQ+ (Base: 188)</c:v>
                </c:pt>
                <c:pt idx="9">
                  <c:v>Under 35 (Base: 212)</c:v>
                </c:pt>
                <c:pt idx="10">
                  <c:v>Ethnically Diverse (Base: 296)</c:v>
                </c:pt>
              </c:strCache>
            </c:strRef>
          </c:cat>
          <c:val>
            <c:numRef>
              <c:f>'Comm Safety_Demog'!$C$19:$M$19</c:f>
              <c:numCache>
                <c:formatCode>0.0</c:formatCode>
                <c:ptCount val="11"/>
                <c:pt idx="0">
                  <c:v>30.700179533213646</c:v>
                </c:pt>
                <c:pt idx="1">
                  <c:v>27.536231884057973</c:v>
                </c:pt>
                <c:pt idx="2">
                  <c:v>26.151761517615174</c:v>
                </c:pt>
                <c:pt idx="3">
                  <c:v>16.149068322981368</c:v>
                </c:pt>
                <c:pt idx="4">
                  <c:v>21.676646706586826</c:v>
                </c:pt>
                <c:pt idx="5">
                  <c:v>24.266365688487586</c:v>
                </c:pt>
                <c:pt idx="6">
                  <c:v>25</c:v>
                </c:pt>
                <c:pt idx="7">
                  <c:v>22.095959595959595</c:v>
                </c:pt>
                <c:pt idx="8">
                  <c:v>25</c:v>
                </c:pt>
                <c:pt idx="9">
                  <c:v>25.471698113207548</c:v>
                </c:pt>
                <c:pt idx="10">
                  <c:v>22.635135135135133</c:v>
                </c:pt>
              </c:numCache>
            </c:numRef>
          </c:val>
          <c:extLst>
            <c:ext xmlns:c16="http://schemas.microsoft.com/office/drawing/2014/chart" uri="{C3380CC4-5D6E-409C-BE32-E72D297353CC}">
              <c16:uniqueId val="{00000004-1043-4DB2-8BB5-AB8965BA6DB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0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'Comm Safety_Dep5th'!$B$2</c:f>
          <c:strCache>
            <c:ptCount val="1"/>
            <c:pt idx="0">
              <c:v>To what extent would you agree or disagree that the police and other local public services are successfully dealing with anti-social behaviour and crime in your local area?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'Comm Safety_Dep5th'!$B$5</c:f>
              <c:strCache>
                <c:ptCount val="1"/>
                <c:pt idx="0">
                  <c:v>Strongly agree</c:v>
                </c:pt>
              </c:strCache>
            </c:strRef>
          </c:tx>
          <c:spPr>
            <a:solidFill>
              <a:srgbClr val="007881"/>
            </a:solidFill>
            <a:ln>
              <a:solidFill>
                <a:sysClr val="windowText" lastClr="000000"/>
              </a:solidFill>
            </a:ln>
            <a:effectLst/>
          </c:spPr>
          <c:invertIfNegative val="0"/>
          <c:cat>
            <c:strRef>
              <c:f>'Comm Safety_Dep5th'!$I$4:$N$4</c:f>
              <c:strCache>
                <c:ptCount val="6"/>
                <c:pt idx="0">
                  <c:v>All Respondents (Base: 1772)</c:v>
                </c:pt>
                <c:pt idx="1">
                  <c:v>Least Deprived (Base: 321)</c:v>
                </c:pt>
                <c:pt idx="2">
                  <c:v>Next Least Deprived (Base: 289)</c:v>
                </c:pt>
                <c:pt idx="3">
                  <c:v>Middle (Base: 252)</c:v>
                </c:pt>
                <c:pt idx="4">
                  <c:v>Next Most Deprived (Base: 269)</c:v>
                </c:pt>
                <c:pt idx="5">
                  <c:v>Most Deprived (Base: 204)</c:v>
                </c:pt>
              </c:strCache>
            </c:strRef>
          </c:cat>
          <c:val>
            <c:numRef>
              <c:f>'Comm Safety_Dep5th'!$I$5:$N$5</c:f>
              <c:numCache>
                <c:formatCode>0.0</c:formatCode>
                <c:ptCount val="6"/>
                <c:pt idx="0">
                  <c:v>5.1918735891647856</c:v>
                </c:pt>
                <c:pt idx="1">
                  <c:v>4.361370716510903</c:v>
                </c:pt>
                <c:pt idx="2">
                  <c:v>5.5363321799307963</c:v>
                </c:pt>
                <c:pt idx="3">
                  <c:v>4.3650793650793647</c:v>
                </c:pt>
                <c:pt idx="4">
                  <c:v>5.5762081784386615</c:v>
                </c:pt>
                <c:pt idx="5">
                  <c:v>4.9019607843137258</c:v>
                </c:pt>
              </c:numCache>
            </c:numRef>
          </c:val>
          <c:extLst>
            <c:ext xmlns:c16="http://schemas.microsoft.com/office/drawing/2014/chart" uri="{C3380CC4-5D6E-409C-BE32-E72D297353CC}">
              <c16:uniqueId val="{00000000-311C-4845-B2F1-2296B7378A48}"/>
            </c:ext>
          </c:extLst>
        </c:ser>
        <c:ser>
          <c:idx val="1"/>
          <c:order val="1"/>
          <c:tx>
            <c:strRef>
              <c:f>'Comm Safety_Dep5th'!$B$6</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Safety_Dep5th'!$I$4:$N$4</c:f>
              <c:strCache>
                <c:ptCount val="6"/>
                <c:pt idx="0">
                  <c:v>All Respondents (Base: 1772)</c:v>
                </c:pt>
                <c:pt idx="1">
                  <c:v>Least Deprived (Base: 321)</c:v>
                </c:pt>
                <c:pt idx="2">
                  <c:v>Next Least Deprived (Base: 289)</c:v>
                </c:pt>
                <c:pt idx="3">
                  <c:v>Middle (Base: 252)</c:v>
                </c:pt>
                <c:pt idx="4">
                  <c:v>Next Most Deprived (Base: 269)</c:v>
                </c:pt>
                <c:pt idx="5">
                  <c:v>Most Deprived (Base: 204)</c:v>
                </c:pt>
              </c:strCache>
            </c:strRef>
          </c:cat>
          <c:val>
            <c:numRef>
              <c:f>'Comm Safety_Dep5th'!$I$6:$N$6</c:f>
              <c:numCache>
                <c:formatCode>0.0</c:formatCode>
                <c:ptCount val="6"/>
                <c:pt idx="0">
                  <c:v>24.774266365688487</c:v>
                </c:pt>
                <c:pt idx="1">
                  <c:v>33.644859813084111</c:v>
                </c:pt>
                <c:pt idx="2">
                  <c:v>22.491349480968857</c:v>
                </c:pt>
                <c:pt idx="3">
                  <c:v>27.380952380952383</c:v>
                </c:pt>
                <c:pt idx="4">
                  <c:v>15.985130111524162</c:v>
                </c:pt>
                <c:pt idx="5">
                  <c:v>20.588235294117645</c:v>
                </c:pt>
              </c:numCache>
            </c:numRef>
          </c:val>
          <c:extLst>
            <c:ext xmlns:c16="http://schemas.microsoft.com/office/drawing/2014/chart" uri="{C3380CC4-5D6E-409C-BE32-E72D297353CC}">
              <c16:uniqueId val="{00000001-311C-4845-B2F1-2296B7378A48}"/>
            </c:ext>
          </c:extLst>
        </c:ser>
        <c:ser>
          <c:idx val="2"/>
          <c:order val="2"/>
          <c:tx>
            <c:strRef>
              <c:f>'Comm Safety_Dep5th'!$B$7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Safety_Dep5th'!$I$4:$N$4</c:f>
              <c:strCache>
                <c:ptCount val="6"/>
                <c:pt idx="0">
                  <c:v>All Respondents (Base: 1772)</c:v>
                </c:pt>
                <c:pt idx="1">
                  <c:v>Least Deprived (Base: 321)</c:v>
                </c:pt>
                <c:pt idx="2">
                  <c:v>Next Least Deprived (Base: 289)</c:v>
                </c:pt>
                <c:pt idx="3">
                  <c:v>Middle (Base: 252)</c:v>
                </c:pt>
                <c:pt idx="4">
                  <c:v>Next Most Deprived (Base: 269)</c:v>
                </c:pt>
                <c:pt idx="5">
                  <c:v>Most Deprived (Base: 204)</c:v>
                </c:pt>
              </c:strCache>
            </c:strRef>
          </c:cat>
          <c:val>
            <c:numRef>
              <c:f>'Comm Safety_Dep5th'!$I$7:$N$7</c:f>
              <c:numCache>
                <c:formatCode>0.0</c:formatCode>
                <c:ptCount val="6"/>
                <c:pt idx="0">
                  <c:v>22.291196388261849</c:v>
                </c:pt>
                <c:pt idx="1">
                  <c:v>30.218068535825545</c:v>
                </c:pt>
                <c:pt idx="2">
                  <c:v>24.567474048442904</c:v>
                </c:pt>
                <c:pt idx="3">
                  <c:v>23.015873015873016</c:v>
                </c:pt>
                <c:pt idx="4">
                  <c:v>18.959107806691449</c:v>
                </c:pt>
                <c:pt idx="5">
                  <c:v>13.725490196078432</c:v>
                </c:pt>
              </c:numCache>
            </c:numRef>
          </c:val>
          <c:extLst>
            <c:ext xmlns:c16="http://schemas.microsoft.com/office/drawing/2014/chart" uri="{C3380CC4-5D6E-409C-BE32-E72D297353CC}">
              <c16:uniqueId val="{00000002-311C-4845-B2F1-2296B7378A48}"/>
            </c:ext>
          </c:extLst>
        </c:ser>
        <c:ser>
          <c:idx val="3"/>
          <c:order val="3"/>
          <c:tx>
            <c:strRef>
              <c:f>'Comm Safety_Dep5th'!$B$8</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Safety_Dep5th'!$I$4:$N$4</c:f>
              <c:strCache>
                <c:ptCount val="6"/>
                <c:pt idx="0">
                  <c:v>All Respondents (Base: 1772)</c:v>
                </c:pt>
                <c:pt idx="1">
                  <c:v>Least Deprived (Base: 321)</c:v>
                </c:pt>
                <c:pt idx="2">
                  <c:v>Next Least Deprived (Base: 289)</c:v>
                </c:pt>
                <c:pt idx="3">
                  <c:v>Middle (Base: 252)</c:v>
                </c:pt>
                <c:pt idx="4">
                  <c:v>Next Most Deprived (Base: 269)</c:v>
                </c:pt>
                <c:pt idx="5">
                  <c:v>Most Deprived (Base: 204)</c:v>
                </c:pt>
              </c:strCache>
            </c:strRef>
          </c:cat>
          <c:val>
            <c:numRef>
              <c:f>'Comm Safety_Dep5th'!$I$8:$N$8</c:f>
              <c:numCache>
                <c:formatCode>0.0</c:formatCode>
                <c:ptCount val="6"/>
                <c:pt idx="0">
                  <c:v>23.47629796839729</c:v>
                </c:pt>
                <c:pt idx="1">
                  <c:v>16.510903426791277</c:v>
                </c:pt>
                <c:pt idx="2">
                  <c:v>23.52941176470588</c:v>
                </c:pt>
                <c:pt idx="3">
                  <c:v>25.396825396825395</c:v>
                </c:pt>
                <c:pt idx="4">
                  <c:v>29.368029739776951</c:v>
                </c:pt>
                <c:pt idx="5">
                  <c:v>25.980392156862749</c:v>
                </c:pt>
              </c:numCache>
            </c:numRef>
          </c:val>
          <c:extLst>
            <c:ext xmlns:c16="http://schemas.microsoft.com/office/drawing/2014/chart" uri="{C3380CC4-5D6E-409C-BE32-E72D297353CC}">
              <c16:uniqueId val="{00000003-311C-4845-B2F1-2296B7378A48}"/>
            </c:ext>
          </c:extLst>
        </c:ser>
        <c:ser>
          <c:idx val="4"/>
          <c:order val="4"/>
          <c:tx>
            <c:strRef>
              <c:f>'Comm Safety_Dep5th'!$B$9</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Safety_Dep5th'!$I$4:$N$4</c:f>
              <c:strCache>
                <c:ptCount val="6"/>
                <c:pt idx="0">
                  <c:v>All Respondents (Base: 1772)</c:v>
                </c:pt>
                <c:pt idx="1">
                  <c:v>Least Deprived (Base: 321)</c:v>
                </c:pt>
                <c:pt idx="2">
                  <c:v>Next Least Deprived (Base: 289)</c:v>
                </c:pt>
                <c:pt idx="3">
                  <c:v>Middle (Base: 252)</c:v>
                </c:pt>
                <c:pt idx="4">
                  <c:v>Next Most Deprived (Base: 269)</c:v>
                </c:pt>
                <c:pt idx="5">
                  <c:v>Most Deprived (Base: 204)</c:v>
                </c:pt>
              </c:strCache>
            </c:strRef>
          </c:cat>
          <c:val>
            <c:numRef>
              <c:f>'Comm Safety_Dep5th'!$I$9:$N$9</c:f>
              <c:numCache>
                <c:formatCode>0.0</c:formatCode>
                <c:ptCount val="6"/>
                <c:pt idx="0">
                  <c:v>24.266365688487586</c:v>
                </c:pt>
                <c:pt idx="1">
                  <c:v>15.264797507788161</c:v>
                </c:pt>
                <c:pt idx="2">
                  <c:v>23.875432525951556</c:v>
                </c:pt>
                <c:pt idx="3">
                  <c:v>19.841269841269842</c:v>
                </c:pt>
                <c:pt idx="4">
                  <c:v>30.111524163568777</c:v>
                </c:pt>
                <c:pt idx="5">
                  <c:v>34.803921568627452</c:v>
                </c:pt>
              </c:numCache>
            </c:numRef>
          </c:val>
          <c:extLst>
            <c:ext xmlns:c16="http://schemas.microsoft.com/office/drawing/2014/chart" uri="{C3380CC4-5D6E-409C-BE32-E72D297353CC}">
              <c16:uniqueId val="{00000004-311C-4845-B2F1-2296B7378A48}"/>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0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'Comm Safety'!$B$20</c:f>
          <c:strCache>
            <c:ptCount val="1"/>
            <c:pt idx="0">
              <c:v>How safe or unsafe do you feel in the following situations?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8767046898717487"/>
          <c:y val="8.5140333735655299E-2"/>
          <c:w val="0.42737266937627527"/>
          <c:h val="0.78946472019464731"/>
        </c:manualLayout>
      </c:layout>
      <c:barChart>
        <c:barDir val="bar"/>
        <c:grouping val="percentStacked"/>
        <c:varyColors val="0"/>
        <c:ser>
          <c:idx val="0"/>
          <c:order val="0"/>
          <c:tx>
            <c:strRef>
              <c:f>'Comm Safety'!$B$33</c:f>
              <c:strCache>
                <c:ptCount val="1"/>
                <c:pt idx="0">
                  <c:v>Very safe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Safety'!$C$32:$L$32</c:f>
              <c:strCache>
                <c:ptCount val="10"/>
                <c:pt idx="0">
                  <c:v>When cycling in Cardiff after dark (Base: 1304)</c:v>
                </c:pt>
                <c:pt idx="1">
                  <c:v>When cycling in Cardiff in the day (Base: 1334)</c:v>
                </c:pt>
                <c:pt idx="2">
                  <c:v>Travelling by bus after dark (Base: 1853)</c:v>
                </c:pt>
                <c:pt idx="3">
                  <c:v>Travelling by bus in daylight (Base: 1894)</c:v>
                </c:pt>
                <c:pt idx="4">
                  <c:v>Walking in the city centre after dark (Base: 1945)</c:v>
                </c:pt>
                <c:pt idx="5">
                  <c:v>Walking in the city centre in daylight (Base: 1975)</c:v>
                </c:pt>
                <c:pt idx="6">
                  <c:v>Walking in your neighbourhood after dark (Base: 1972)</c:v>
                </c:pt>
                <c:pt idx="7">
                  <c:v>Walking in your neighbourhood in daylight (Base: 1979)</c:v>
                </c:pt>
                <c:pt idx="8">
                  <c:v>At home after dark (Base: 1956)</c:v>
                </c:pt>
                <c:pt idx="9">
                  <c:v>At home in the daylight (Base: 2004)</c:v>
                </c:pt>
              </c:strCache>
            </c:strRef>
          </c:cat>
          <c:val>
            <c:numRef>
              <c:f>'Comm Safety'!$C$33:$L$33</c:f>
              <c:numCache>
                <c:formatCode>0.0</c:formatCode>
                <c:ptCount val="10"/>
                <c:pt idx="0">
                  <c:v>8.8957055214723919</c:v>
                </c:pt>
                <c:pt idx="1">
                  <c:v>24.737631184407796</c:v>
                </c:pt>
                <c:pt idx="2">
                  <c:v>18.618456556934699</c:v>
                </c:pt>
                <c:pt idx="3">
                  <c:v>54.276663146779299</c:v>
                </c:pt>
                <c:pt idx="4">
                  <c:v>6.9408740359897179</c:v>
                </c:pt>
                <c:pt idx="5">
                  <c:v>37.164556962025316</c:v>
                </c:pt>
                <c:pt idx="6">
                  <c:v>15.263691683569981</c:v>
                </c:pt>
                <c:pt idx="7">
                  <c:v>58.767054067710966</c:v>
                </c:pt>
                <c:pt idx="8">
                  <c:v>48.210633946830264</c:v>
                </c:pt>
                <c:pt idx="9">
                  <c:v>69.660678642714572</c:v>
                </c:pt>
              </c:numCache>
            </c:numRef>
          </c:val>
          <c:extLst>
            <c:ext xmlns:c16="http://schemas.microsoft.com/office/drawing/2014/chart" uri="{C3380CC4-5D6E-409C-BE32-E72D297353CC}">
              <c16:uniqueId val="{00000000-CC70-4F55-AF82-EB09DAD3AAB2}"/>
            </c:ext>
          </c:extLst>
        </c:ser>
        <c:ser>
          <c:idx val="1"/>
          <c:order val="1"/>
          <c:tx>
            <c:strRef>
              <c:f>'Comm Safety'!$B$34</c:f>
              <c:strCache>
                <c:ptCount val="1"/>
                <c:pt idx="0">
                  <c:v>Fairly safe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Safety'!$C$32:$L$32</c:f>
              <c:strCache>
                <c:ptCount val="10"/>
                <c:pt idx="0">
                  <c:v>When cycling in Cardiff after dark (Base: 1304)</c:v>
                </c:pt>
                <c:pt idx="1">
                  <c:v>When cycling in Cardiff in the day (Base: 1334)</c:v>
                </c:pt>
                <c:pt idx="2">
                  <c:v>Travelling by bus after dark (Base: 1853)</c:v>
                </c:pt>
                <c:pt idx="3">
                  <c:v>Travelling by bus in daylight (Base: 1894)</c:v>
                </c:pt>
                <c:pt idx="4">
                  <c:v>Walking in the city centre after dark (Base: 1945)</c:v>
                </c:pt>
                <c:pt idx="5">
                  <c:v>Walking in the city centre in daylight (Base: 1975)</c:v>
                </c:pt>
                <c:pt idx="6">
                  <c:v>Walking in your neighbourhood after dark (Base: 1972)</c:v>
                </c:pt>
                <c:pt idx="7">
                  <c:v>Walking in your neighbourhood in daylight (Base: 1979)</c:v>
                </c:pt>
                <c:pt idx="8">
                  <c:v>At home after dark (Base: 1956)</c:v>
                </c:pt>
                <c:pt idx="9">
                  <c:v>At home in the daylight (Base: 2004)</c:v>
                </c:pt>
              </c:strCache>
            </c:strRef>
          </c:cat>
          <c:val>
            <c:numRef>
              <c:f>'Comm Safety'!$C$34:$L$34</c:f>
              <c:numCache>
                <c:formatCode>0.0</c:formatCode>
                <c:ptCount val="10"/>
                <c:pt idx="0">
                  <c:v>21.855828220858893</c:v>
                </c:pt>
                <c:pt idx="1">
                  <c:v>41.079460269865073</c:v>
                </c:pt>
                <c:pt idx="2">
                  <c:v>39.395574743658926</c:v>
                </c:pt>
                <c:pt idx="3">
                  <c:v>38.753959873284053</c:v>
                </c:pt>
                <c:pt idx="4">
                  <c:v>26.272493573264782</c:v>
                </c:pt>
                <c:pt idx="5">
                  <c:v>44.708860759493668</c:v>
                </c:pt>
                <c:pt idx="6">
                  <c:v>42.748478701825562</c:v>
                </c:pt>
                <c:pt idx="7">
                  <c:v>34.057604850934815</c:v>
                </c:pt>
                <c:pt idx="8">
                  <c:v>38.701431492842538</c:v>
                </c:pt>
                <c:pt idx="9">
                  <c:v>27.395209580838326</c:v>
                </c:pt>
              </c:numCache>
            </c:numRef>
          </c:val>
          <c:extLst>
            <c:ext xmlns:c16="http://schemas.microsoft.com/office/drawing/2014/chart" uri="{C3380CC4-5D6E-409C-BE32-E72D297353CC}">
              <c16:uniqueId val="{00000001-CC70-4F55-AF82-EB09DAD3AAB2}"/>
            </c:ext>
          </c:extLst>
        </c:ser>
        <c:ser>
          <c:idx val="2"/>
          <c:order val="2"/>
          <c:tx>
            <c:strRef>
              <c:f>'Comm Safety'!$B$35</c:f>
              <c:strCache>
                <c:ptCount val="1"/>
                <c:pt idx="0">
                  <c:v>A bit unsafe</c:v>
                </c:pt>
              </c:strCache>
            </c:strRef>
          </c:tx>
          <c:spPr>
            <a:solidFill>
              <a:srgbClr val="FAC9A9"/>
            </a:solidFill>
            <a:ln>
              <a:solidFill>
                <a:sysClr val="windowText" lastClr="000000"/>
              </a:solid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2-CC70-4F55-AF82-EB09DAD3AAB2}"/>
                </c:ext>
              </c:extLst>
            </c:dLbl>
            <c:dLbl>
              <c:idx val="7"/>
              <c:delete val="1"/>
              <c:extLst>
                <c:ext xmlns:c15="http://schemas.microsoft.com/office/drawing/2012/chart" uri="{CE6537A1-D6FC-4f65-9D91-7224C49458BB}"/>
                <c:ext xmlns:c16="http://schemas.microsoft.com/office/drawing/2014/chart" uri="{C3380CC4-5D6E-409C-BE32-E72D297353CC}">
                  <c16:uniqueId val="{00000000-FBAD-4AD9-8405-DB88A3E568D7}"/>
                </c:ext>
              </c:extLst>
            </c:dLbl>
            <c:dLbl>
              <c:idx val="9"/>
              <c:delete val="1"/>
              <c:extLst>
                <c:ext xmlns:c15="http://schemas.microsoft.com/office/drawing/2012/chart" uri="{CE6537A1-D6FC-4f65-9D91-7224C49458BB}"/>
                <c:ext xmlns:c16="http://schemas.microsoft.com/office/drawing/2014/chart" uri="{C3380CC4-5D6E-409C-BE32-E72D297353CC}">
                  <c16:uniqueId val="{00000003-CC70-4F55-AF82-EB09DAD3AAB2}"/>
                </c:ext>
              </c:extLst>
            </c:dLbl>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Safety'!$C$32:$L$32</c:f>
              <c:strCache>
                <c:ptCount val="10"/>
                <c:pt idx="0">
                  <c:v>When cycling in Cardiff after dark (Base: 1304)</c:v>
                </c:pt>
                <c:pt idx="1">
                  <c:v>When cycling in Cardiff in the day (Base: 1334)</c:v>
                </c:pt>
                <c:pt idx="2">
                  <c:v>Travelling by bus after dark (Base: 1853)</c:v>
                </c:pt>
                <c:pt idx="3">
                  <c:v>Travelling by bus in daylight (Base: 1894)</c:v>
                </c:pt>
                <c:pt idx="4">
                  <c:v>Walking in the city centre after dark (Base: 1945)</c:v>
                </c:pt>
                <c:pt idx="5">
                  <c:v>Walking in the city centre in daylight (Base: 1975)</c:v>
                </c:pt>
                <c:pt idx="6">
                  <c:v>Walking in your neighbourhood after dark (Base: 1972)</c:v>
                </c:pt>
                <c:pt idx="7">
                  <c:v>Walking in your neighbourhood in daylight (Base: 1979)</c:v>
                </c:pt>
                <c:pt idx="8">
                  <c:v>At home after dark (Base: 1956)</c:v>
                </c:pt>
                <c:pt idx="9">
                  <c:v>At home in the daylight (Base: 2004)</c:v>
                </c:pt>
              </c:strCache>
            </c:strRef>
          </c:cat>
          <c:val>
            <c:numRef>
              <c:f>'Comm Safety'!$C$35:$L$35</c:f>
              <c:numCache>
                <c:formatCode>0.0</c:formatCode>
                <c:ptCount val="10"/>
                <c:pt idx="0">
                  <c:v>31.211656441717789</c:v>
                </c:pt>
                <c:pt idx="1">
                  <c:v>18.740629685157419</c:v>
                </c:pt>
                <c:pt idx="2">
                  <c:v>29.897463572584996</c:v>
                </c:pt>
                <c:pt idx="3">
                  <c:v>5.5966209081309399</c:v>
                </c:pt>
                <c:pt idx="4">
                  <c:v>37.583547557840618</c:v>
                </c:pt>
                <c:pt idx="5">
                  <c:v>15.645569620253163</c:v>
                </c:pt>
                <c:pt idx="6">
                  <c:v>28.245436105476674</c:v>
                </c:pt>
                <c:pt idx="7">
                  <c:v>6.0636685194542697</c:v>
                </c:pt>
                <c:pt idx="8">
                  <c:v>10.480572597137014</c:v>
                </c:pt>
                <c:pt idx="9">
                  <c:v>2.4950099800399204</c:v>
                </c:pt>
              </c:numCache>
            </c:numRef>
          </c:val>
          <c:extLst>
            <c:ext xmlns:c16="http://schemas.microsoft.com/office/drawing/2014/chart" uri="{C3380CC4-5D6E-409C-BE32-E72D297353CC}">
              <c16:uniqueId val="{00000004-CC70-4F55-AF82-EB09DAD3AAB2}"/>
            </c:ext>
          </c:extLst>
        </c:ser>
        <c:ser>
          <c:idx val="3"/>
          <c:order val="3"/>
          <c:tx>
            <c:strRef>
              <c:f>'Comm Safety'!$B$36</c:f>
              <c:strCache>
                <c:ptCount val="1"/>
                <c:pt idx="0">
                  <c:v>Very unsafe</c:v>
                </c:pt>
              </c:strCache>
            </c:strRef>
          </c:tx>
          <c:spPr>
            <a:solidFill>
              <a:srgbClr val="ED6B2A"/>
            </a:solidFill>
            <a:ln>
              <a:solidFill>
                <a:sysClr val="windowText" lastClr="000000"/>
              </a:solid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5-CC70-4F55-AF82-EB09DAD3AAB2}"/>
                </c:ext>
              </c:extLst>
            </c:dLbl>
            <c:dLbl>
              <c:idx val="5"/>
              <c:delete val="1"/>
              <c:extLst>
                <c:ext xmlns:c15="http://schemas.microsoft.com/office/drawing/2012/chart" uri="{CE6537A1-D6FC-4f65-9D91-7224C49458BB}"/>
                <c:ext xmlns:c16="http://schemas.microsoft.com/office/drawing/2014/chart" uri="{C3380CC4-5D6E-409C-BE32-E72D297353CC}">
                  <c16:uniqueId val="{00000006-CC70-4F55-AF82-EB09DAD3AAB2}"/>
                </c:ext>
              </c:extLst>
            </c:dLbl>
            <c:dLbl>
              <c:idx val="7"/>
              <c:delete val="1"/>
              <c:extLst>
                <c:ext xmlns:c15="http://schemas.microsoft.com/office/drawing/2012/chart" uri="{CE6537A1-D6FC-4f65-9D91-7224C49458BB}"/>
                <c:ext xmlns:c16="http://schemas.microsoft.com/office/drawing/2014/chart" uri="{C3380CC4-5D6E-409C-BE32-E72D297353CC}">
                  <c16:uniqueId val="{00000007-CC70-4F55-AF82-EB09DAD3AAB2}"/>
                </c:ext>
              </c:extLst>
            </c:dLbl>
            <c:dLbl>
              <c:idx val="8"/>
              <c:delete val="1"/>
              <c:extLst>
                <c:ext xmlns:c15="http://schemas.microsoft.com/office/drawing/2012/chart" uri="{CE6537A1-D6FC-4f65-9D91-7224C49458BB}"/>
                <c:ext xmlns:c16="http://schemas.microsoft.com/office/drawing/2014/chart" uri="{C3380CC4-5D6E-409C-BE32-E72D297353CC}">
                  <c16:uniqueId val="{00000008-CC70-4F55-AF82-EB09DAD3AAB2}"/>
                </c:ext>
              </c:extLst>
            </c:dLbl>
            <c:dLbl>
              <c:idx val="9"/>
              <c:delete val="1"/>
              <c:extLst>
                <c:ext xmlns:c15="http://schemas.microsoft.com/office/drawing/2012/chart" uri="{CE6537A1-D6FC-4f65-9D91-7224C49458BB}"/>
                <c:ext xmlns:c16="http://schemas.microsoft.com/office/drawing/2014/chart" uri="{C3380CC4-5D6E-409C-BE32-E72D297353CC}">
                  <c16:uniqueId val="{00000009-CC70-4F55-AF82-EB09DAD3AAB2}"/>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 Safety'!$C$32:$L$32</c:f>
              <c:strCache>
                <c:ptCount val="10"/>
                <c:pt idx="0">
                  <c:v>When cycling in Cardiff after dark (Base: 1304)</c:v>
                </c:pt>
                <c:pt idx="1">
                  <c:v>When cycling in Cardiff in the day (Base: 1334)</c:v>
                </c:pt>
                <c:pt idx="2">
                  <c:v>Travelling by bus after dark (Base: 1853)</c:v>
                </c:pt>
                <c:pt idx="3">
                  <c:v>Travelling by bus in daylight (Base: 1894)</c:v>
                </c:pt>
                <c:pt idx="4">
                  <c:v>Walking in the city centre after dark (Base: 1945)</c:v>
                </c:pt>
                <c:pt idx="5">
                  <c:v>Walking in the city centre in daylight (Base: 1975)</c:v>
                </c:pt>
                <c:pt idx="6">
                  <c:v>Walking in your neighbourhood after dark (Base: 1972)</c:v>
                </c:pt>
                <c:pt idx="7">
                  <c:v>Walking in your neighbourhood in daylight (Base: 1979)</c:v>
                </c:pt>
                <c:pt idx="8">
                  <c:v>At home after dark (Base: 1956)</c:v>
                </c:pt>
                <c:pt idx="9">
                  <c:v>At home in the daylight (Base: 2004)</c:v>
                </c:pt>
              </c:strCache>
            </c:strRef>
          </c:cat>
          <c:val>
            <c:numRef>
              <c:f>'Comm Safety'!$C$36:$L$36</c:f>
              <c:numCache>
                <c:formatCode>0.0</c:formatCode>
                <c:ptCount val="10"/>
                <c:pt idx="0">
                  <c:v>38.036809815950924</c:v>
                </c:pt>
                <c:pt idx="1">
                  <c:v>15.442278860569717</c:v>
                </c:pt>
                <c:pt idx="2">
                  <c:v>12.088505126821371</c:v>
                </c:pt>
                <c:pt idx="3">
                  <c:v>1.3727560718057021</c:v>
                </c:pt>
                <c:pt idx="4">
                  <c:v>29.203084832904885</c:v>
                </c:pt>
                <c:pt idx="5">
                  <c:v>2.481012658227848</c:v>
                </c:pt>
                <c:pt idx="6">
                  <c:v>13.74239350912779</c:v>
                </c:pt>
                <c:pt idx="7">
                  <c:v>1.1116725618999495</c:v>
                </c:pt>
                <c:pt idx="8">
                  <c:v>2.6073619631901841</c:v>
                </c:pt>
                <c:pt idx="9">
                  <c:v>0.44910179640718562</c:v>
                </c:pt>
              </c:numCache>
            </c:numRef>
          </c:val>
          <c:extLst>
            <c:ext xmlns:c16="http://schemas.microsoft.com/office/drawing/2014/chart" uri="{C3380CC4-5D6E-409C-BE32-E72D297353CC}">
              <c16:uniqueId val="{0000000A-CC70-4F55-AF82-EB09DAD3AAB2}"/>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userShapes r:id="rId3"/>
</c:chartSpace>
</file>

<file path=word/charts/chart10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GB"/>
              <a:t>How safe or unsafe do you feel in the following situations?  When cycling in Cardiff</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9.8219816272965874E-2"/>
          <c:y val="0.26752982623819871"/>
          <c:w val="0.87122462817147861"/>
          <c:h val="0.36468917920192934"/>
        </c:manualLayout>
      </c:layout>
      <c:lineChart>
        <c:grouping val="standard"/>
        <c:varyColors val="0"/>
        <c:ser>
          <c:idx val="0"/>
          <c:order val="0"/>
          <c:tx>
            <c:strRef>
              <c:f>'CS Trend data'!$W$26</c:f>
              <c:strCache>
                <c:ptCount val="1"/>
                <c:pt idx="0">
                  <c:v>Whan cycling in Cardiff in the day</c:v>
                </c:pt>
              </c:strCache>
            </c:strRef>
          </c:tx>
          <c:spPr>
            <a:ln w="28575" cap="rnd">
              <a:solidFill>
                <a:schemeClr val="accent2"/>
              </a:solidFill>
              <a:round/>
            </a:ln>
            <a:effectLst/>
          </c:spPr>
          <c:marker>
            <c:symbol val="circle"/>
            <c:size val="5"/>
            <c:spPr>
              <a:solidFill>
                <a:schemeClr val="accent2"/>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data'!$V$29:$V$37</c:f>
              <c:numCache>
                <c:formatCode>General</c:formatCode>
                <c:ptCount val="9"/>
                <c:pt idx="0">
                  <c:v>2016</c:v>
                </c:pt>
                <c:pt idx="1">
                  <c:v>2017</c:v>
                </c:pt>
                <c:pt idx="2">
                  <c:v>2018</c:v>
                </c:pt>
                <c:pt idx="3">
                  <c:v>2019</c:v>
                </c:pt>
                <c:pt idx="4">
                  <c:v>2020</c:v>
                </c:pt>
                <c:pt idx="5">
                  <c:v>2021</c:v>
                </c:pt>
                <c:pt idx="6">
                  <c:v>2022</c:v>
                </c:pt>
                <c:pt idx="7">
                  <c:v>2023</c:v>
                </c:pt>
                <c:pt idx="8">
                  <c:v>2024</c:v>
                </c:pt>
              </c:numCache>
            </c:numRef>
          </c:cat>
          <c:val>
            <c:numRef>
              <c:f>'CS Trend data'!$W$29:$W$37</c:f>
              <c:numCache>
                <c:formatCode>0.0</c:formatCode>
                <c:ptCount val="9"/>
                <c:pt idx="0">
                  <c:v>73.7</c:v>
                </c:pt>
                <c:pt idx="1">
                  <c:v>60.7</c:v>
                </c:pt>
                <c:pt idx="2">
                  <c:v>64</c:v>
                </c:pt>
                <c:pt idx="3">
                  <c:v>58.4</c:v>
                </c:pt>
                <c:pt idx="4">
                  <c:v>62.508710801393732</c:v>
                </c:pt>
                <c:pt idx="5">
                  <c:v>61.880559085133413</c:v>
                </c:pt>
                <c:pt idx="6">
                  <c:v>60.9</c:v>
                </c:pt>
                <c:pt idx="7">
                  <c:v>61.002949852507378</c:v>
                </c:pt>
                <c:pt idx="8">
                  <c:v>65.8</c:v>
                </c:pt>
              </c:numCache>
            </c:numRef>
          </c:val>
          <c:smooth val="0"/>
          <c:extLst>
            <c:ext xmlns:c16="http://schemas.microsoft.com/office/drawing/2014/chart" uri="{C3380CC4-5D6E-409C-BE32-E72D297353CC}">
              <c16:uniqueId val="{00000000-C5FC-42DE-A354-A64895BE9885}"/>
            </c:ext>
          </c:extLst>
        </c:ser>
        <c:ser>
          <c:idx val="1"/>
          <c:order val="1"/>
          <c:tx>
            <c:strRef>
              <c:f>'CS Trend data'!$X$26</c:f>
              <c:strCache>
                <c:ptCount val="1"/>
                <c:pt idx="0">
                  <c:v>When cycling in Cardiff after dark</c:v>
                </c:pt>
              </c:strCache>
            </c:strRef>
          </c:tx>
          <c:spPr>
            <a:ln w="28575" cap="rnd">
              <a:solidFill>
                <a:schemeClr val="accent1">
                  <a:lumMod val="50000"/>
                </a:schemeClr>
              </a:solidFill>
              <a:round/>
            </a:ln>
            <a:effectLst/>
          </c:spPr>
          <c:marker>
            <c:symbol val="circle"/>
            <c:size val="5"/>
            <c:spPr>
              <a:solidFill>
                <a:schemeClr val="accent1">
                  <a:lumMod val="50000"/>
                </a:schemeClr>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1">
                        <a:lumMod val="50000"/>
                      </a:schemeClr>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data'!$V$29:$V$37</c:f>
              <c:numCache>
                <c:formatCode>General</c:formatCode>
                <c:ptCount val="9"/>
                <c:pt idx="0">
                  <c:v>2016</c:v>
                </c:pt>
                <c:pt idx="1">
                  <c:v>2017</c:v>
                </c:pt>
                <c:pt idx="2">
                  <c:v>2018</c:v>
                </c:pt>
                <c:pt idx="3">
                  <c:v>2019</c:v>
                </c:pt>
                <c:pt idx="4">
                  <c:v>2020</c:v>
                </c:pt>
                <c:pt idx="5">
                  <c:v>2021</c:v>
                </c:pt>
                <c:pt idx="6">
                  <c:v>2022</c:v>
                </c:pt>
                <c:pt idx="7">
                  <c:v>2023</c:v>
                </c:pt>
                <c:pt idx="8">
                  <c:v>2024</c:v>
                </c:pt>
              </c:numCache>
            </c:numRef>
          </c:cat>
          <c:val>
            <c:numRef>
              <c:f>'CS Trend data'!$X$29:$X$37</c:f>
              <c:numCache>
                <c:formatCode>0.0</c:formatCode>
                <c:ptCount val="9"/>
                <c:pt idx="0">
                  <c:v>39.799999999999997</c:v>
                </c:pt>
                <c:pt idx="1">
                  <c:v>29.2</c:v>
                </c:pt>
                <c:pt idx="2">
                  <c:v>30.2</c:v>
                </c:pt>
                <c:pt idx="3">
                  <c:v>24.8</c:v>
                </c:pt>
                <c:pt idx="4">
                  <c:v>25.874867444326615</c:v>
                </c:pt>
                <c:pt idx="5">
                  <c:v>23.320413436692505</c:v>
                </c:pt>
                <c:pt idx="6">
                  <c:v>24.5</c:v>
                </c:pt>
                <c:pt idx="7">
                  <c:v>25.136281041792856</c:v>
                </c:pt>
                <c:pt idx="8">
                  <c:v>30.8</c:v>
                </c:pt>
              </c:numCache>
            </c:numRef>
          </c:val>
          <c:smooth val="0"/>
          <c:extLst>
            <c:ext xmlns:c16="http://schemas.microsoft.com/office/drawing/2014/chart" uri="{C3380CC4-5D6E-409C-BE32-E72D297353CC}">
              <c16:uniqueId val="{00000001-C5FC-42DE-A354-A64895BE9885}"/>
            </c:ext>
          </c:extLst>
        </c:ser>
        <c:dLbls>
          <c:showLegendKey val="0"/>
          <c:showVal val="0"/>
          <c:showCatName val="0"/>
          <c:showSerName val="0"/>
          <c:showPercent val="0"/>
          <c:showBubbleSize val="0"/>
        </c:dLbls>
        <c:marker val="1"/>
        <c:smooth val="0"/>
        <c:axId val="623735872"/>
        <c:axId val="623737512"/>
      </c:lineChart>
      <c:catAx>
        <c:axId val="623735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623737512"/>
        <c:crosses val="autoZero"/>
        <c:auto val="1"/>
        <c:lblAlgn val="ctr"/>
        <c:lblOffset val="100"/>
        <c:noMultiLvlLbl val="0"/>
      </c:catAx>
      <c:valAx>
        <c:axId val="623737512"/>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3735872"/>
        <c:crosses val="autoZero"/>
        <c:crossBetween val="between"/>
        <c:majorUnit val="20"/>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bg1">
          <a:lumMod val="50000"/>
        </a:schemeClr>
      </a:solidFill>
      <a:round/>
    </a:ln>
    <a:effectLst/>
  </c:spPr>
  <c:txPr>
    <a:bodyPr/>
    <a:lstStyle/>
    <a:p>
      <a:pPr>
        <a:defRPr/>
      </a:pPr>
      <a:endParaRPr lang="en-US"/>
    </a:p>
  </c:txPr>
  <c:externalData r:id="rId4">
    <c:autoUpdate val="0"/>
  </c:externalData>
</c:chartSpace>
</file>

<file path=word/charts/chart10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GB"/>
              <a:t>To what extent would you agree that the air quality in Cardiff is good?</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barChart>
        <c:barDir val="bar"/>
        <c:grouping val="percentStacked"/>
        <c:varyColors val="0"/>
        <c:ser>
          <c:idx val="0"/>
          <c:order val="0"/>
          <c:tx>
            <c:strRef>
              <c:f>'Environment Trends'!$A$4</c:f>
              <c:strCache>
                <c:ptCount val="1"/>
                <c:pt idx="0">
                  <c:v>Strongly agree</c:v>
                </c:pt>
              </c:strCache>
            </c:strRef>
          </c:tx>
          <c:spPr>
            <a:solidFill>
              <a:srgbClr val="007881"/>
            </a:solidFill>
            <a:ln>
              <a:solidFill>
                <a:schemeClr val="tx1"/>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B56F-4390-B20C-EBAEAE13224F}"/>
                </c:ext>
              </c:extLst>
            </c:dLbl>
            <c:dLbl>
              <c:idx val="1"/>
              <c:delete val="1"/>
              <c:extLst>
                <c:ext xmlns:c15="http://schemas.microsoft.com/office/drawing/2012/chart" uri="{CE6537A1-D6FC-4f65-9D91-7224C49458BB}"/>
                <c:ext xmlns:c16="http://schemas.microsoft.com/office/drawing/2014/chart" uri="{C3380CC4-5D6E-409C-BE32-E72D297353CC}">
                  <c16:uniqueId val="{00000001-B56F-4390-B20C-EBAEAE13224F}"/>
                </c:ext>
              </c:extLst>
            </c:dLbl>
            <c:dLbl>
              <c:idx val="2"/>
              <c:delete val="1"/>
              <c:extLst>
                <c:ext xmlns:c15="http://schemas.microsoft.com/office/drawing/2012/chart" uri="{CE6537A1-D6FC-4f65-9D91-7224C49458BB}"/>
                <c:ext xmlns:c16="http://schemas.microsoft.com/office/drawing/2014/chart" uri="{C3380CC4-5D6E-409C-BE32-E72D297353CC}">
                  <c16:uniqueId val="{00000002-B56F-4390-B20C-EBAEAE13224F}"/>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Trends'!$C$3:$G$3</c:f>
              <c:strCache>
                <c:ptCount val="5"/>
                <c:pt idx="0">
                  <c:v>2020 (Base: 3534)</c:v>
                </c:pt>
                <c:pt idx="1">
                  <c:v>2021 (Base: 2064)</c:v>
                </c:pt>
                <c:pt idx="2">
                  <c:v>2022 (Base: 2821)</c:v>
                </c:pt>
                <c:pt idx="3">
                  <c:v>2023 (Base: 2356)</c:v>
                </c:pt>
                <c:pt idx="4">
                  <c:v>2024 (Base: 1854)</c:v>
                </c:pt>
              </c:strCache>
            </c:strRef>
          </c:cat>
          <c:val>
            <c:numRef>
              <c:f>'Environment Trends'!$C$4:$G$4</c:f>
              <c:numCache>
                <c:formatCode>0.0</c:formatCode>
                <c:ptCount val="5"/>
                <c:pt idx="0" formatCode="General">
                  <c:v>5.3</c:v>
                </c:pt>
                <c:pt idx="1">
                  <c:v>5.7170542635658919</c:v>
                </c:pt>
                <c:pt idx="2">
                  <c:v>5.3172633817795116</c:v>
                </c:pt>
                <c:pt idx="3">
                  <c:v>7.1307300509337859</c:v>
                </c:pt>
                <c:pt idx="4">
                  <c:v>10.787486515641856</c:v>
                </c:pt>
              </c:numCache>
            </c:numRef>
          </c:val>
          <c:extLst>
            <c:ext xmlns:c16="http://schemas.microsoft.com/office/drawing/2014/chart" uri="{C3380CC4-5D6E-409C-BE32-E72D297353CC}">
              <c16:uniqueId val="{00000003-B56F-4390-B20C-EBAEAE13224F}"/>
            </c:ext>
          </c:extLst>
        </c:ser>
        <c:ser>
          <c:idx val="1"/>
          <c:order val="1"/>
          <c:tx>
            <c:strRef>
              <c:f>'Environment Trends'!$A$5</c:f>
              <c:strCache>
                <c:ptCount val="1"/>
                <c:pt idx="0">
                  <c:v>Agree</c:v>
                </c:pt>
              </c:strCache>
            </c:strRef>
          </c:tx>
          <c:spPr>
            <a:solidFill>
              <a:srgbClr val="27A096"/>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Trends'!$C$3:$G$3</c:f>
              <c:strCache>
                <c:ptCount val="5"/>
                <c:pt idx="0">
                  <c:v>2020 (Base: 3534)</c:v>
                </c:pt>
                <c:pt idx="1">
                  <c:v>2021 (Base: 2064)</c:v>
                </c:pt>
                <c:pt idx="2">
                  <c:v>2022 (Base: 2821)</c:v>
                </c:pt>
                <c:pt idx="3">
                  <c:v>2023 (Base: 2356)</c:v>
                </c:pt>
                <c:pt idx="4">
                  <c:v>2024 (Base: 1854)</c:v>
                </c:pt>
              </c:strCache>
            </c:strRef>
          </c:cat>
          <c:val>
            <c:numRef>
              <c:f>'Environment Trends'!$C$5:$G$5</c:f>
              <c:numCache>
                <c:formatCode>0.0</c:formatCode>
                <c:ptCount val="5"/>
                <c:pt idx="0" formatCode="General">
                  <c:v>38.200000000000003</c:v>
                </c:pt>
                <c:pt idx="1">
                  <c:v>31.928294573643413</c:v>
                </c:pt>
                <c:pt idx="2">
                  <c:v>34.34952144629564</c:v>
                </c:pt>
                <c:pt idx="3">
                  <c:v>37.521222410865875</c:v>
                </c:pt>
                <c:pt idx="4">
                  <c:v>39.590075512405612</c:v>
                </c:pt>
              </c:numCache>
            </c:numRef>
          </c:val>
          <c:extLst>
            <c:ext xmlns:c16="http://schemas.microsoft.com/office/drawing/2014/chart" uri="{C3380CC4-5D6E-409C-BE32-E72D297353CC}">
              <c16:uniqueId val="{00000004-B56F-4390-B20C-EBAEAE13224F}"/>
            </c:ext>
          </c:extLst>
        </c:ser>
        <c:ser>
          <c:idx val="2"/>
          <c:order val="2"/>
          <c:tx>
            <c:strRef>
              <c:f>'Environment Trends'!$A$6</c:f>
              <c:strCache>
                <c:ptCount val="1"/>
                <c:pt idx="0">
                  <c:v>Neither</c:v>
                </c:pt>
              </c:strCache>
            </c:strRef>
          </c:tx>
          <c:spPr>
            <a:solidFill>
              <a:srgbClr val="CFCECF"/>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Trends'!$C$3:$G$3</c:f>
              <c:strCache>
                <c:ptCount val="5"/>
                <c:pt idx="0">
                  <c:v>2020 (Base: 3534)</c:v>
                </c:pt>
                <c:pt idx="1">
                  <c:v>2021 (Base: 2064)</c:v>
                </c:pt>
                <c:pt idx="2">
                  <c:v>2022 (Base: 2821)</c:v>
                </c:pt>
                <c:pt idx="3">
                  <c:v>2023 (Base: 2356)</c:v>
                </c:pt>
                <c:pt idx="4">
                  <c:v>2024 (Base: 1854)</c:v>
                </c:pt>
              </c:strCache>
            </c:strRef>
          </c:cat>
          <c:val>
            <c:numRef>
              <c:f>'Environment Trends'!$C$6:$G$6</c:f>
              <c:numCache>
                <c:formatCode>0.0</c:formatCode>
                <c:ptCount val="5"/>
                <c:pt idx="0" formatCode="General">
                  <c:v>21.6</c:v>
                </c:pt>
                <c:pt idx="1">
                  <c:v>24.467054263565892</c:v>
                </c:pt>
                <c:pt idx="2">
                  <c:v>29.670329670329672</c:v>
                </c:pt>
                <c:pt idx="3">
                  <c:v>28.862478777589132</c:v>
                </c:pt>
                <c:pt idx="4">
                  <c:v>28.856526429341962</c:v>
                </c:pt>
              </c:numCache>
            </c:numRef>
          </c:val>
          <c:extLst>
            <c:ext xmlns:c16="http://schemas.microsoft.com/office/drawing/2014/chart" uri="{C3380CC4-5D6E-409C-BE32-E72D297353CC}">
              <c16:uniqueId val="{00000005-B56F-4390-B20C-EBAEAE13224F}"/>
            </c:ext>
          </c:extLst>
        </c:ser>
        <c:ser>
          <c:idx val="3"/>
          <c:order val="3"/>
          <c:tx>
            <c:strRef>
              <c:f>'Environment Trends'!$A$7</c:f>
              <c:strCache>
                <c:ptCount val="1"/>
                <c:pt idx="0">
                  <c:v>Disagree</c:v>
                </c:pt>
              </c:strCache>
            </c:strRef>
          </c:tx>
          <c:spPr>
            <a:solidFill>
              <a:srgbClr val="FAC9A9"/>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Trends'!$C$3:$G$3</c:f>
              <c:strCache>
                <c:ptCount val="5"/>
                <c:pt idx="0">
                  <c:v>2020 (Base: 3534)</c:v>
                </c:pt>
                <c:pt idx="1">
                  <c:v>2021 (Base: 2064)</c:v>
                </c:pt>
                <c:pt idx="2">
                  <c:v>2022 (Base: 2821)</c:v>
                </c:pt>
                <c:pt idx="3">
                  <c:v>2023 (Base: 2356)</c:v>
                </c:pt>
                <c:pt idx="4">
                  <c:v>2024 (Base: 1854)</c:v>
                </c:pt>
              </c:strCache>
            </c:strRef>
          </c:cat>
          <c:val>
            <c:numRef>
              <c:f>'Environment Trends'!$C$7:$G$7</c:f>
              <c:numCache>
                <c:formatCode>0.0</c:formatCode>
                <c:ptCount val="5"/>
                <c:pt idx="0" formatCode="General">
                  <c:v>25.4</c:v>
                </c:pt>
                <c:pt idx="1">
                  <c:v>24.757751937984498</c:v>
                </c:pt>
                <c:pt idx="2">
                  <c:v>22.119815668202769</c:v>
                </c:pt>
                <c:pt idx="3">
                  <c:v>18.336162988115451</c:v>
                </c:pt>
                <c:pt idx="4">
                  <c:v>16.612729234088459</c:v>
                </c:pt>
              </c:numCache>
            </c:numRef>
          </c:val>
          <c:extLst>
            <c:ext xmlns:c16="http://schemas.microsoft.com/office/drawing/2014/chart" uri="{C3380CC4-5D6E-409C-BE32-E72D297353CC}">
              <c16:uniqueId val="{00000006-B56F-4390-B20C-EBAEAE13224F}"/>
            </c:ext>
          </c:extLst>
        </c:ser>
        <c:ser>
          <c:idx val="4"/>
          <c:order val="4"/>
          <c:tx>
            <c:strRef>
              <c:f>'Environment Trends'!$A$8</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Trends'!$C$3:$G$3</c:f>
              <c:strCache>
                <c:ptCount val="5"/>
                <c:pt idx="0">
                  <c:v>2020 (Base: 3534)</c:v>
                </c:pt>
                <c:pt idx="1">
                  <c:v>2021 (Base: 2064)</c:v>
                </c:pt>
                <c:pt idx="2">
                  <c:v>2022 (Base: 2821)</c:v>
                </c:pt>
                <c:pt idx="3">
                  <c:v>2023 (Base: 2356)</c:v>
                </c:pt>
                <c:pt idx="4">
                  <c:v>2024 (Base: 1854)</c:v>
                </c:pt>
              </c:strCache>
            </c:strRef>
          </c:cat>
          <c:val>
            <c:numRef>
              <c:f>'Environment Trends'!$C$8:$G$8</c:f>
              <c:numCache>
                <c:formatCode>0.0</c:formatCode>
                <c:ptCount val="5"/>
                <c:pt idx="0" formatCode="General">
                  <c:v>9.4</c:v>
                </c:pt>
                <c:pt idx="1">
                  <c:v>13.129844961240311</c:v>
                </c:pt>
                <c:pt idx="2">
                  <c:v>8.5430698333924155</c:v>
                </c:pt>
                <c:pt idx="3">
                  <c:v>8.1494057724957543</c:v>
                </c:pt>
                <c:pt idx="4">
                  <c:v>4.1531823085221147</c:v>
                </c:pt>
              </c:numCache>
            </c:numRef>
          </c:val>
          <c:extLst>
            <c:ext xmlns:c16="http://schemas.microsoft.com/office/drawing/2014/chart" uri="{C3380CC4-5D6E-409C-BE32-E72D297353CC}">
              <c16:uniqueId val="{00000007-B56F-4390-B20C-EBAEAE13224F}"/>
            </c:ext>
          </c:extLst>
        </c:ser>
        <c:dLbls>
          <c:showLegendKey val="0"/>
          <c:showVal val="0"/>
          <c:showCatName val="0"/>
          <c:showSerName val="0"/>
          <c:showPercent val="0"/>
          <c:showBubbleSize val="0"/>
        </c:dLbls>
        <c:gapWidth val="50"/>
        <c:overlap val="100"/>
        <c:axId val="727486720"/>
        <c:axId val="727487704"/>
      </c:barChart>
      <c:catAx>
        <c:axId val="7274867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727487704"/>
        <c:crosses val="autoZero"/>
        <c:auto val="1"/>
        <c:lblAlgn val="ctr"/>
        <c:lblOffset val="100"/>
        <c:noMultiLvlLbl val="0"/>
      </c:catAx>
      <c:valAx>
        <c:axId val="727487704"/>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274867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FSAlbert" panose="02000503040000020004" pitchFamily="50" charset="0"/>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10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Environment_Demog!$B$3</c:f>
          <c:strCache>
            <c:ptCount val="1"/>
            <c:pt idx="0">
              <c:v>To what extent do you agree with the following statements? The air quality in Cardiff is good</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Environment_Demog!$B$17</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Environment_Demog!$C$16:$M$16</c:f>
              <c:strCache>
                <c:ptCount val="11"/>
                <c:pt idx="0">
                  <c:v>Identify as disabled (Base: 291)</c:v>
                </c:pt>
                <c:pt idx="1">
                  <c:v>Female (Base: 874)</c:v>
                </c:pt>
                <c:pt idx="2">
                  <c:v>Welsh speaker (Base: 170)</c:v>
                </c:pt>
                <c:pt idx="3">
                  <c:v>Southern Arc (Base: 588)</c:v>
                </c:pt>
                <c:pt idx="4">
                  <c:v>55+ (Base: 878)</c:v>
                </c:pt>
                <c:pt idx="5">
                  <c:v>All respondents (Base: 1854)</c:v>
                </c:pt>
                <c:pt idx="6">
                  <c:v>Children in household (Base: 383)</c:v>
                </c:pt>
                <c:pt idx="7">
                  <c:v>Male (Base: 767)</c:v>
                </c:pt>
                <c:pt idx="8">
                  <c:v>Under 35 (Base: 243)</c:v>
                </c:pt>
                <c:pt idx="9">
                  <c:v>LGBTQ+ (Base: 204)</c:v>
                </c:pt>
                <c:pt idx="10">
                  <c:v>Ethnically Diverse (Base: 341)</c:v>
                </c:pt>
              </c:strCache>
            </c:strRef>
          </c:cat>
          <c:val>
            <c:numRef>
              <c:f>Environment_Demog!$C$17:$M$17</c:f>
              <c:numCache>
                <c:formatCode>0.0</c:formatCode>
                <c:ptCount val="11"/>
                <c:pt idx="0">
                  <c:v>8.934707903780069</c:v>
                </c:pt>
                <c:pt idx="1">
                  <c:v>9.1533180778032026</c:v>
                </c:pt>
                <c:pt idx="2">
                  <c:v>5.8823529411764701</c:v>
                </c:pt>
                <c:pt idx="3">
                  <c:v>13.095238095238097</c:v>
                </c:pt>
                <c:pt idx="4">
                  <c:v>8.2004555808656043</c:v>
                </c:pt>
                <c:pt idx="5">
                  <c:v>10.787486515641856</c:v>
                </c:pt>
                <c:pt idx="6">
                  <c:v>10.704960835509137</c:v>
                </c:pt>
                <c:pt idx="7">
                  <c:v>13.168187744458931</c:v>
                </c:pt>
                <c:pt idx="8">
                  <c:v>16.049382716049383</c:v>
                </c:pt>
                <c:pt idx="9">
                  <c:v>11.274509803921569</c:v>
                </c:pt>
                <c:pt idx="10">
                  <c:v>18.181818181818183</c:v>
                </c:pt>
              </c:numCache>
            </c:numRef>
          </c:val>
          <c:extLst>
            <c:ext xmlns:c16="http://schemas.microsoft.com/office/drawing/2014/chart" uri="{C3380CC4-5D6E-409C-BE32-E72D297353CC}">
              <c16:uniqueId val="{00000000-86EF-498E-BB04-8FF63F2C587E}"/>
            </c:ext>
          </c:extLst>
        </c:ser>
        <c:ser>
          <c:idx val="1"/>
          <c:order val="1"/>
          <c:tx>
            <c:strRef>
              <c:f>Environment_Demog!$B$18</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Environment_Demog!$C$16:$M$16</c:f>
              <c:strCache>
                <c:ptCount val="11"/>
                <c:pt idx="0">
                  <c:v>Identify as disabled (Base: 291)</c:v>
                </c:pt>
                <c:pt idx="1">
                  <c:v>Female (Base: 874)</c:v>
                </c:pt>
                <c:pt idx="2">
                  <c:v>Welsh speaker (Base: 170)</c:v>
                </c:pt>
                <c:pt idx="3">
                  <c:v>Southern Arc (Base: 588)</c:v>
                </c:pt>
                <c:pt idx="4">
                  <c:v>55+ (Base: 878)</c:v>
                </c:pt>
                <c:pt idx="5">
                  <c:v>All respondents (Base: 1854)</c:v>
                </c:pt>
                <c:pt idx="6">
                  <c:v>Children in household (Base: 383)</c:v>
                </c:pt>
                <c:pt idx="7">
                  <c:v>Male (Base: 767)</c:v>
                </c:pt>
                <c:pt idx="8">
                  <c:v>Under 35 (Base: 243)</c:v>
                </c:pt>
                <c:pt idx="9">
                  <c:v>LGBTQ+ (Base: 204)</c:v>
                </c:pt>
                <c:pt idx="10">
                  <c:v>Ethnically Diverse (Base: 341)</c:v>
                </c:pt>
              </c:strCache>
            </c:strRef>
          </c:cat>
          <c:val>
            <c:numRef>
              <c:f>Environment_Demog!$C$18:$M$18</c:f>
              <c:numCache>
                <c:formatCode>0.0</c:formatCode>
                <c:ptCount val="11"/>
                <c:pt idx="0">
                  <c:v>38.144329896907216</c:v>
                </c:pt>
                <c:pt idx="1">
                  <c:v>37.986270022883296</c:v>
                </c:pt>
                <c:pt idx="2">
                  <c:v>42.941176470588232</c:v>
                </c:pt>
                <c:pt idx="3">
                  <c:v>35.884353741496597</c:v>
                </c:pt>
                <c:pt idx="4">
                  <c:v>41.457858769931661</c:v>
                </c:pt>
                <c:pt idx="5">
                  <c:v>39.590075512405612</c:v>
                </c:pt>
                <c:pt idx="6">
                  <c:v>40.208877284595303</c:v>
                </c:pt>
                <c:pt idx="7">
                  <c:v>42.372881355932201</c:v>
                </c:pt>
                <c:pt idx="8">
                  <c:v>39.91769547325103</c:v>
                </c:pt>
                <c:pt idx="9">
                  <c:v>46.568627450980394</c:v>
                </c:pt>
                <c:pt idx="10">
                  <c:v>44.868035190615835</c:v>
                </c:pt>
              </c:numCache>
            </c:numRef>
          </c:val>
          <c:extLst>
            <c:ext xmlns:c16="http://schemas.microsoft.com/office/drawing/2014/chart" uri="{C3380CC4-5D6E-409C-BE32-E72D297353CC}">
              <c16:uniqueId val="{00000001-86EF-498E-BB04-8FF63F2C587E}"/>
            </c:ext>
          </c:extLst>
        </c:ser>
        <c:ser>
          <c:idx val="2"/>
          <c:order val="2"/>
          <c:tx>
            <c:strRef>
              <c:f>Environment_Demog!$B$19</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Environment_Demog!$C$16:$M$16</c:f>
              <c:strCache>
                <c:ptCount val="11"/>
                <c:pt idx="0">
                  <c:v>Identify as disabled (Base: 291)</c:v>
                </c:pt>
                <c:pt idx="1">
                  <c:v>Female (Base: 874)</c:v>
                </c:pt>
                <c:pt idx="2">
                  <c:v>Welsh speaker (Base: 170)</c:v>
                </c:pt>
                <c:pt idx="3">
                  <c:v>Southern Arc (Base: 588)</c:v>
                </c:pt>
                <c:pt idx="4">
                  <c:v>55+ (Base: 878)</c:v>
                </c:pt>
                <c:pt idx="5">
                  <c:v>All respondents (Base: 1854)</c:v>
                </c:pt>
                <c:pt idx="6">
                  <c:v>Children in household (Base: 383)</c:v>
                </c:pt>
                <c:pt idx="7">
                  <c:v>Male (Base: 767)</c:v>
                </c:pt>
                <c:pt idx="8">
                  <c:v>Under 35 (Base: 243)</c:v>
                </c:pt>
                <c:pt idx="9">
                  <c:v>LGBTQ+ (Base: 204)</c:v>
                </c:pt>
                <c:pt idx="10">
                  <c:v>Ethnically Diverse (Base: 341)</c:v>
                </c:pt>
              </c:strCache>
            </c:strRef>
          </c:cat>
          <c:val>
            <c:numRef>
              <c:f>Environment_Demog!$C$19:$M$19</c:f>
              <c:numCache>
                <c:formatCode>0.0</c:formatCode>
                <c:ptCount val="11"/>
                <c:pt idx="0">
                  <c:v>28.178694158075601</c:v>
                </c:pt>
                <c:pt idx="1">
                  <c:v>28.947368421052634</c:v>
                </c:pt>
                <c:pt idx="2">
                  <c:v>23.52941176470588</c:v>
                </c:pt>
                <c:pt idx="3">
                  <c:v>28.401360544217685</c:v>
                </c:pt>
                <c:pt idx="4">
                  <c:v>32.232346241457861</c:v>
                </c:pt>
                <c:pt idx="5">
                  <c:v>28.856526429341962</c:v>
                </c:pt>
                <c:pt idx="6">
                  <c:v>26.892950391644909</c:v>
                </c:pt>
                <c:pt idx="7">
                  <c:v>27.509778357235987</c:v>
                </c:pt>
                <c:pt idx="8">
                  <c:v>22.222222222222221</c:v>
                </c:pt>
                <c:pt idx="9">
                  <c:v>24.509803921568626</c:v>
                </c:pt>
                <c:pt idx="10">
                  <c:v>22.287390029325511</c:v>
                </c:pt>
              </c:numCache>
            </c:numRef>
          </c:val>
          <c:extLst>
            <c:ext xmlns:c16="http://schemas.microsoft.com/office/drawing/2014/chart" uri="{C3380CC4-5D6E-409C-BE32-E72D297353CC}">
              <c16:uniqueId val="{00000002-86EF-498E-BB04-8FF63F2C587E}"/>
            </c:ext>
          </c:extLst>
        </c:ser>
        <c:ser>
          <c:idx val="3"/>
          <c:order val="3"/>
          <c:tx>
            <c:strRef>
              <c:f>Environment_Demog!$B$20</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Environment_Demog!$C$16:$M$16</c:f>
              <c:strCache>
                <c:ptCount val="11"/>
                <c:pt idx="0">
                  <c:v>Identify as disabled (Base: 291)</c:v>
                </c:pt>
                <c:pt idx="1">
                  <c:v>Female (Base: 874)</c:v>
                </c:pt>
                <c:pt idx="2">
                  <c:v>Welsh speaker (Base: 170)</c:v>
                </c:pt>
                <c:pt idx="3">
                  <c:v>Southern Arc (Base: 588)</c:v>
                </c:pt>
                <c:pt idx="4">
                  <c:v>55+ (Base: 878)</c:v>
                </c:pt>
                <c:pt idx="5">
                  <c:v>All respondents (Base: 1854)</c:v>
                </c:pt>
                <c:pt idx="6">
                  <c:v>Children in household (Base: 383)</c:v>
                </c:pt>
                <c:pt idx="7">
                  <c:v>Male (Base: 767)</c:v>
                </c:pt>
                <c:pt idx="8">
                  <c:v>Under 35 (Base: 243)</c:v>
                </c:pt>
                <c:pt idx="9">
                  <c:v>LGBTQ+ (Base: 204)</c:v>
                </c:pt>
                <c:pt idx="10">
                  <c:v>Ethnically Diverse (Base: 341)</c:v>
                </c:pt>
              </c:strCache>
            </c:strRef>
          </c:cat>
          <c:val>
            <c:numRef>
              <c:f>Environment_Demog!$C$20:$M$20</c:f>
              <c:numCache>
                <c:formatCode>0.0</c:formatCode>
                <c:ptCount val="11"/>
                <c:pt idx="0">
                  <c:v>18.900343642611684</c:v>
                </c:pt>
                <c:pt idx="1">
                  <c:v>19.107551487414188</c:v>
                </c:pt>
                <c:pt idx="2">
                  <c:v>20</c:v>
                </c:pt>
                <c:pt idx="3">
                  <c:v>17.176870748299319</c:v>
                </c:pt>
                <c:pt idx="4">
                  <c:v>14.578587699316628</c:v>
                </c:pt>
                <c:pt idx="5">
                  <c:v>16.612729234088459</c:v>
                </c:pt>
                <c:pt idx="6">
                  <c:v>18.798955613577021</c:v>
                </c:pt>
                <c:pt idx="7">
                  <c:v>13.950456323337679</c:v>
                </c:pt>
                <c:pt idx="8">
                  <c:v>18.930041152263374</c:v>
                </c:pt>
                <c:pt idx="9">
                  <c:v>15.196078431372548</c:v>
                </c:pt>
                <c:pt idx="10">
                  <c:v>12.609970674486803</c:v>
                </c:pt>
              </c:numCache>
            </c:numRef>
          </c:val>
          <c:extLst>
            <c:ext xmlns:c16="http://schemas.microsoft.com/office/drawing/2014/chart" uri="{C3380CC4-5D6E-409C-BE32-E72D297353CC}">
              <c16:uniqueId val="{00000003-86EF-498E-BB04-8FF63F2C587E}"/>
            </c:ext>
          </c:extLst>
        </c:ser>
        <c:ser>
          <c:idx val="4"/>
          <c:order val="4"/>
          <c:tx>
            <c:strRef>
              <c:f>Environment_Demog!$B$21</c:f>
              <c:strCache>
                <c:ptCount val="1"/>
                <c:pt idx="0">
                  <c:v>Strongly disagree</c:v>
                </c:pt>
              </c:strCache>
            </c:strRef>
          </c:tx>
          <c:spPr>
            <a:solidFill>
              <a:srgbClr val="ED6B2A"/>
            </a:solidFill>
            <a:ln>
              <a:solidFill>
                <a:sysClr val="windowText" lastClr="000000"/>
              </a:solidFill>
            </a:ln>
            <a:effectLst/>
          </c:spPr>
          <c:invertIfNegative val="0"/>
          <c:dLbls>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DFE-49F8-8593-95CD51DED055}"/>
                </c:ext>
              </c:extLst>
            </c:dLbl>
            <c:spPr>
              <a:noFill/>
              <a:ln>
                <a:noFill/>
              </a:ln>
              <a:effectLst/>
            </c:spPr>
            <c:txPr>
              <a:bodyPr wrap="square" lIns="38100" tIns="19050" rIns="38100" bIns="19050" anchor="ctr">
                <a:spAutoFit/>
              </a:bodyPr>
              <a:lstStyle/>
              <a:p>
                <a:pPr>
                  <a:defRPr sz="1200"/>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Environment_Demog!$C$16:$M$16</c:f>
              <c:strCache>
                <c:ptCount val="11"/>
                <c:pt idx="0">
                  <c:v>Identify as disabled (Base: 291)</c:v>
                </c:pt>
                <c:pt idx="1">
                  <c:v>Female (Base: 874)</c:v>
                </c:pt>
                <c:pt idx="2">
                  <c:v>Welsh speaker (Base: 170)</c:v>
                </c:pt>
                <c:pt idx="3">
                  <c:v>Southern Arc (Base: 588)</c:v>
                </c:pt>
                <c:pt idx="4">
                  <c:v>55+ (Base: 878)</c:v>
                </c:pt>
                <c:pt idx="5">
                  <c:v>All respondents (Base: 1854)</c:v>
                </c:pt>
                <c:pt idx="6">
                  <c:v>Children in household (Base: 383)</c:v>
                </c:pt>
                <c:pt idx="7">
                  <c:v>Male (Base: 767)</c:v>
                </c:pt>
                <c:pt idx="8">
                  <c:v>Under 35 (Base: 243)</c:v>
                </c:pt>
                <c:pt idx="9">
                  <c:v>LGBTQ+ (Base: 204)</c:v>
                </c:pt>
                <c:pt idx="10">
                  <c:v>Ethnically Diverse (Base: 341)</c:v>
                </c:pt>
              </c:strCache>
            </c:strRef>
          </c:cat>
          <c:val>
            <c:numRef>
              <c:f>Environment_Demog!$C$21:$M$21</c:f>
              <c:numCache>
                <c:formatCode>0.0</c:formatCode>
                <c:ptCount val="11"/>
                <c:pt idx="0">
                  <c:v>5.8419243986254292</c:v>
                </c:pt>
                <c:pt idx="1">
                  <c:v>4.805491990846682</c:v>
                </c:pt>
                <c:pt idx="2">
                  <c:v>7.6470588235294121</c:v>
                </c:pt>
                <c:pt idx="3">
                  <c:v>5.4421768707482991</c:v>
                </c:pt>
                <c:pt idx="4">
                  <c:v>3.5307517084282458</c:v>
                </c:pt>
                <c:pt idx="5">
                  <c:v>4.1531823085221147</c:v>
                </c:pt>
                <c:pt idx="6">
                  <c:v>3.3942558746736298</c:v>
                </c:pt>
                <c:pt idx="7">
                  <c:v>2.9986962190352022</c:v>
                </c:pt>
                <c:pt idx="8">
                  <c:v>2.880658436213992</c:v>
                </c:pt>
                <c:pt idx="9">
                  <c:v>2.4509803921568629</c:v>
                </c:pt>
                <c:pt idx="10">
                  <c:v>2.0527859237536656</c:v>
                </c:pt>
              </c:numCache>
            </c:numRef>
          </c:val>
          <c:extLst>
            <c:ext xmlns:c16="http://schemas.microsoft.com/office/drawing/2014/chart" uri="{C3380CC4-5D6E-409C-BE32-E72D297353CC}">
              <c16:uniqueId val="{00000004-86EF-498E-BB04-8FF63F2C587E}"/>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0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'Environment Trends'!$A$14</c:f>
          <c:strCache>
            <c:ptCount val="1"/>
            <c:pt idx="0">
              <c:v>Cardiff has a clean environment</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barChart>
        <c:barDir val="bar"/>
        <c:grouping val="percentStacked"/>
        <c:varyColors val="0"/>
        <c:ser>
          <c:idx val="0"/>
          <c:order val="0"/>
          <c:tx>
            <c:strRef>
              <c:f>'Environment Trends'!$A$16</c:f>
              <c:strCache>
                <c:ptCount val="1"/>
                <c:pt idx="0">
                  <c:v>Strongly agree</c:v>
                </c:pt>
              </c:strCache>
            </c:strRef>
          </c:tx>
          <c:spPr>
            <a:solidFill>
              <a:srgbClr val="007881"/>
            </a:solidFill>
            <a:ln>
              <a:solidFill>
                <a:schemeClr val="tx1"/>
              </a:solidFill>
            </a:ln>
            <a:effectLst/>
          </c:spPr>
          <c:invertIfNegative val="0"/>
          <c:cat>
            <c:strRef>
              <c:f>'Environment Trends'!$C$15:$G$15</c:f>
              <c:strCache>
                <c:ptCount val="5"/>
                <c:pt idx="0">
                  <c:v>2020 (Base: 3521)</c:v>
                </c:pt>
                <c:pt idx="1">
                  <c:v>2021 (Base: 2065)</c:v>
                </c:pt>
                <c:pt idx="2">
                  <c:v>2022 (Base: 2856)</c:v>
                </c:pt>
                <c:pt idx="3">
                  <c:v>2023 (Base: 2364)</c:v>
                </c:pt>
                <c:pt idx="4">
                  <c:v>2024 (Base: 1816)</c:v>
                </c:pt>
              </c:strCache>
            </c:strRef>
          </c:cat>
          <c:val>
            <c:numRef>
              <c:f>'Environment Trends'!$C$16:$G$16</c:f>
              <c:numCache>
                <c:formatCode>0.0</c:formatCode>
                <c:ptCount val="5"/>
                <c:pt idx="0" formatCode="General">
                  <c:v>3.6</c:v>
                </c:pt>
                <c:pt idx="1">
                  <c:v>3.0024213075060531</c:v>
                </c:pt>
                <c:pt idx="2">
                  <c:v>2.8361344537815127</c:v>
                </c:pt>
                <c:pt idx="3">
                  <c:v>3.8917089678510997</c:v>
                </c:pt>
                <c:pt idx="4">
                  <c:v>4.6255506607929515</c:v>
                </c:pt>
              </c:numCache>
            </c:numRef>
          </c:val>
          <c:extLst>
            <c:ext xmlns:c16="http://schemas.microsoft.com/office/drawing/2014/chart" uri="{C3380CC4-5D6E-409C-BE32-E72D297353CC}">
              <c16:uniqueId val="{00000000-8E38-4929-997D-B7C64A0A3145}"/>
            </c:ext>
          </c:extLst>
        </c:ser>
        <c:ser>
          <c:idx val="1"/>
          <c:order val="1"/>
          <c:tx>
            <c:strRef>
              <c:f>'Environment Trends'!$A$17</c:f>
              <c:strCache>
                <c:ptCount val="1"/>
                <c:pt idx="0">
                  <c:v>Agree</c:v>
                </c:pt>
              </c:strCache>
            </c:strRef>
          </c:tx>
          <c:spPr>
            <a:solidFill>
              <a:srgbClr val="27A096"/>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Trends'!$C$15:$G$15</c:f>
              <c:strCache>
                <c:ptCount val="5"/>
                <c:pt idx="0">
                  <c:v>2020 (Base: 3521)</c:v>
                </c:pt>
                <c:pt idx="1">
                  <c:v>2021 (Base: 2065)</c:v>
                </c:pt>
                <c:pt idx="2">
                  <c:v>2022 (Base: 2856)</c:v>
                </c:pt>
                <c:pt idx="3">
                  <c:v>2023 (Base: 2364)</c:v>
                </c:pt>
                <c:pt idx="4">
                  <c:v>2024 (Base: 1816)</c:v>
                </c:pt>
              </c:strCache>
            </c:strRef>
          </c:cat>
          <c:val>
            <c:numRef>
              <c:f>'Environment Trends'!$C$17:$G$17</c:f>
              <c:numCache>
                <c:formatCode>0.0</c:formatCode>
                <c:ptCount val="5"/>
                <c:pt idx="0" formatCode="General">
                  <c:v>34.5</c:v>
                </c:pt>
                <c:pt idx="1">
                  <c:v>25.811138014527845</c:v>
                </c:pt>
                <c:pt idx="2">
                  <c:v>25.875350140056021</c:v>
                </c:pt>
                <c:pt idx="3">
                  <c:v>23.984771573604061</c:v>
                </c:pt>
                <c:pt idx="4">
                  <c:v>26.762114537444937</c:v>
                </c:pt>
              </c:numCache>
            </c:numRef>
          </c:val>
          <c:extLst>
            <c:ext xmlns:c16="http://schemas.microsoft.com/office/drawing/2014/chart" uri="{C3380CC4-5D6E-409C-BE32-E72D297353CC}">
              <c16:uniqueId val="{00000001-8E38-4929-997D-B7C64A0A3145}"/>
            </c:ext>
          </c:extLst>
        </c:ser>
        <c:ser>
          <c:idx val="2"/>
          <c:order val="2"/>
          <c:tx>
            <c:strRef>
              <c:f>'Environment Trends'!$A$18</c:f>
              <c:strCache>
                <c:ptCount val="1"/>
                <c:pt idx="0">
                  <c:v>Neither</c:v>
                </c:pt>
              </c:strCache>
            </c:strRef>
          </c:tx>
          <c:spPr>
            <a:solidFill>
              <a:srgbClr val="CFCECF"/>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Trends'!$C$15:$G$15</c:f>
              <c:strCache>
                <c:ptCount val="5"/>
                <c:pt idx="0">
                  <c:v>2020 (Base: 3521)</c:v>
                </c:pt>
                <c:pt idx="1">
                  <c:v>2021 (Base: 2065)</c:v>
                </c:pt>
                <c:pt idx="2">
                  <c:v>2022 (Base: 2856)</c:v>
                </c:pt>
                <c:pt idx="3">
                  <c:v>2023 (Base: 2364)</c:v>
                </c:pt>
                <c:pt idx="4">
                  <c:v>2024 (Base: 1816)</c:v>
                </c:pt>
              </c:strCache>
            </c:strRef>
          </c:cat>
          <c:val>
            <c:numRef>
              <c:f>'Environment Trends'!$C$18:$G$18</c:f>
              <c:numCache>
                <c:formatCode>0.0</c:formatCode>
                <c:ptCount val="5"/>
                <c:pt idx="0" formatCode="General">
                  <c:v>23.4</c:v>
                </c:pt>
                <c:pt idx="1">
                  <c:v>22.276029055690071</c:v>
                </c:pt>
                <c:pt idx="2">
                  <c:v>25.455182072829132</c:v>
                </c:pt>
                <c:pt idx="3">
                  <c:v>26.522842639593907</c:v>
                </c:pt>
                <c:pt idx="4">
                  <c:v>24.394273127753305</c:v>
                </c:pt>
              </c:numCache>
            </c:numRef>
          </c:val>
          <c:extLst>
            <c:ext xmlns:c16="http://schemas.microsoft.com/office/drawing/2014/chart" uri="{C3380CC4-5D6E-409C-BE32-E72D297353CC}">
              <c16:uniqueId val="{00000002-8E38-4929-997D-B7C64A0A3145}"/>
            </c:ext>
          </c:extLst>
        </c:ser>
        <c:ser>
          <c:idx val="3"/>
          <c:order val="3"/>
          <c:tx>
            <c:strRef>
              <c:f>'Environment Trends'!$A$19</c:f>
              <c:strCache>
                <c:ptCount val="1"/>
                <c:pt idx="0">
                  <c:v>Disagree</c:v>
                </c:pt>
              </c:strCache>
            </c:strRef>
          </c:tx>
          <c:spPr>
            <a:solidFill>
              <a:srgbClr val="FAC9A9"/>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Trends'!$C$15:$G$15</c:f>
              <c:strCache>
                <c:ptCount val="5"/>
                <c:pt idx="0">
                  <c:v>2020 (Base: 3521)</c:v>
                </c:pt>
                <c:pt idx="1">
                  <c:v>2021 (Base: 2065)</c:v>
                </c:pt>
                <c:pt idx="2">
                  <c:v>2022 (Base: 2856)</c:v>
                </c:pt>
                <c:pt idx="3">
                  <c:v>2023 (Base: 2364)</c:v>
                </c:pt>
                <c:pt idx="4">
                  <c:v>2024 (Base: 1816)</c:v>
                </c:pt>
              </c:strCache>
            </c:strRef>
          </c:cat>
          <c:val>
            <c:numRef>
              <c:f>'Environment Trends'!$C$19:$G$19</c:f>
              <c:numCache>
                <c:formatCode>0.0</c:formatCode>
                <c:ptCount val="5"/>
                <c:pt idx="0" formatCode="General">
                  <c:v>28.2</c:v>
                </c:pt>
                <c:pt idx="1">
                  <c:v>30.411622276029053</c:v>
                </c:pt>
                <c:pt idx="2">
                  <c:v>31.792717086834735</c:v>
                </c:pt>
                <c:pt idx="3">
                  <c:v>29.357021996615906</c:v>
                </c:pt>
                <c:pt idx="4">
                  <c:v>29.515418502202646</c:v>
                </c:pt>
              </c:numCache>
            </c:numRef>
          </c:val>
          <c:extLst>
            <c:ext xmlns:c16="http://schemas.microsoft.com/office/drawing/2014/chart" uri="{C3380CC4-5D6E-409C-BE32-E72D297353CC}">
              <c16:uniqueId val="{00000003-8E38-4929-997D-B7C64A0A3145}"/>
            </c:ext>
          </c:extLst>
        </c:ser>
        <c:ser>
          <c:idx val="4"/>
          <c:order val="4"/>
          <c:tx>
            <c:strRef>
              <c:f>'Environment Trends'!$A$20</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Trends'!$C$15:$G$15</c:f>
              <c:strCache>
                <c:ptCount val="5"/>
                <c:pt idx="0">
                  <c:v>2020 (Base: 3521)</c:v>
                </c:pt>
                <c:pt idx="1">
                  <c:v>2021 (Base: 2065)</c:v>
                </c:pt>
                <c:pt idx="2">
                  <c:v>2022 (Base: 2856)</c:v>
                </c:pt>
                <c:pt idx="3">
                  <c:v>2023 (Base: 2364)</c:v>
                </c:pt>
                <c:pt idx="4">
                  <c:v>2024 (Base: 1816)</c:v>
                </c:pt>
              </c:strCache>
            </c:strRef>
          </c:cat>
          <c:val>
            <c:numRef>
              <c:f>'Environment Trends'!$C$20:$G$20</c:f>
              <c:numCache>
                <c:formatCode>0.0</c:formatCode>
                <c:ptCount val="5"/>
                <c:pt idx="0" formatCode="General">
                  <c:v>10.3</c:v>
                </c:pt>
                <c:pt idx="1">
                  <c:v>18.498789346246973</c:v>
                </c:pt>
                <c:pt idx="2">
                  <c:v>14.040616246498599</c:v>
                </c:pt>
                <c:pt idx="3">
                  <c:v>16.243654822335024</c:v>
                </c:pt>
                <c:pt idx="4">
                  <c:v>14.702643171806168</c:v>
                </c:pt>
              </c:numCache>
            </c:numRef>
          </c:val>
          <c:extLst>
            <c:ext xmlns:c16="http://schemas.microsoft.com/office/drawing/2014/chart" uri="{C3380CC4-5D6E-409C-BE32-E72D297353CC}">
              <c16:uniqueId val="{00000004-8E38-4929-997D-B7C64A0A3145}"/>
            </c:ext>
          </c:extLst>
        </c:ser>
        <c:dLbls>
          <c:showLegendKey val="0"/>
          <c:showVal val="0"/>
          <c:showCatName val="0"/>
          <c:showSerName val="0"/>
          <c:showPercent val="0"/>
          <c:showBubbleSize val="0"/>
        </c:dLbls>
        <c:gapWidth val="50"/>
        <c:overlap val="100"/>
        <c:axId val="727486720"/>
        <c:axId val="727487704"/>
      </c:barChart>
      <c:catAx>
        <c:axId val="7274867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727487704"/>
        <c:crosses val="autoZero"/>
        <c:auto val="1"/>
        <c:lblAlgn val="ctr"/>
        <c:lblOffset val="100"/>
        <c:noMultiLvlLbl val="0"/>
      </c:catAx>
      <c:valAx>
        <c:axId val="727487704"/>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274867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FSAlbert" panose="02000503040000020004" pitchFamily="50" charset="0"/>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10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Environment_Demog!$B$34</c:f>
          <c:strCache>
            <c:ptCount val="1"/>
            <c:pt idx="0">
              <c:v>To what extent do you agree with the following statements? Cardiff has a clean environment</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Environment_Demog!$B$48</c:f>
              <c:strCache>
                <c:ptCount val="1"/>
                <c:pt idx="0">
                  <c:v>Strongly agree</c:v>
                </c:pt>
              </c:strCache>
            </c:strRef>
          </c:tx>
          <c:spPr>
            <a:solidFill>
              <a:srgbClr val="007881"/>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4-989B-47C9-8241-AC6EFF91D160}"/>
                </c:ext>
              </c:extLst>
            </c:dLbl>
            <c:dLbl>
              <c:idx val="2"/>
              <c:delete val="1"/>
              <c:extLst>
                <c:ext xmlns:c15="http://schemas.microsoft.com/office/drawing/2012/chart" uri="{CE6537A1-D6FC-4f65-9D91-7224C49458BB}"/>
                <c:ext xmlns:c16="http://schemas.microsoft.com/office/drawing/2014/chart" uri="{C3380CC4-5D6E-409C-BE32-E72D297353CC}">
                  <c16:uniqueId val="{00000003-989B-47C9-8241-AC6EFF91D160}"/>
                </c:ext>
              </c:extLst>
            </c:dLbl>
            <c:dLbl>
              <c:idx val="3"/>
              <c:delete val="1"/>
              <c:extLst>
                <c:ext xmlns:c15="http://schemas.microsoft.com/office/drawing/2012/chart" uri="{CE6537A1-D6FC-4f65-9D91-7224C49458BB}"/>
                <c:ext xmlns:c16="http://schemas.microsoft.com/office/drawing/2014/chart" uri="{C3380CC4-5D6E-409C-BE32-E72D297353CC}">
                  <c16:uniqueId val="{00000001-989B-47C9-8241-AC6EFF91D160}"/>
                </c:ext>
              </c:extLst>
            </c:dLbl>
            <c:dLbl>
              <c:idx val="4"/>
              <c:delete val="1"/>
              <c:extLst>
                <c:ext xmlns:c15="http://schemas.microsoft.com/office/drawing/2012/chart" uri="{CE6537A1-D6FC-4f65-9D91-7224C49458BB}"/>
                <c:ext xmlns:c16="http://schemas.microsoft.com/office/drawing/2014/chart" uri="{C3380CC4-5D6E-409C-BE32-E72D297353CC}">
                  <c16:uniqueId val="{00000002-989B-47C9-8241-AC6EFF91D160}"/>
                </c:ext>
              </c:extLst>
            </c:dLbl>
            <c:dLbl>
              <c:idx val="5"/>
              <c:delete val="1"/>
              <c:extLst>
                <c:ext xmlns:c15="http://schemas.microsoft.com/office/drawing/2012/chart" uri="{CE6537A1-D6FC-4f65-9D91-7224C49458BB}"/>
                <c:ext xmlns:c16="http://schemas.microsoft.com/office/drawing/2014/chart" uri="{C3380CC4-5D6E-409C-BE32-E72D297353CC}">
                  <c16:uniqueId val="{00000000-989B-47C9-8241-AC6EFF91D160}"/>
                </c:ext>
              </c:extLst>
            </c:dLbl>
            <c:dLbl>
              <c:idx val="6"/>
              <c:delete val="1"/>
              <c:extLst>
                <c:ext xmlns:c15="http://schemas.microsoft.com/office/drawing/2012/chart" uri="{CE6537A1-D6FC-4f65-9D91-7224C49458BB}"/>
                <c:ext xmlns:c16="http://schemas.microsoft.com/office/drawing/2014/chart" uri="{C3380CC4-5D6E-409C-BE32-E72D297353CC}">
                  <c16:uniqueId val="{00000005-989B-47C9-8241-AC6EFF91D160}"/>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Environment_Demog!$C$47:$M$47</c:f>
              <c:strCache>
                <c:ptCount val="11"/>
                <c:pt idx="0">
                  <c:v>Identify as disabled (Base: 278)</c:v>
                </c:pt>
                <c:pt idx="1">
                  <c:v>55+ (Base: 851)</c:v>
                </c:pt>
                <c:pt idx="2">
                  <c:v>Female (Base: 855)</c:v>
                </c:pt>
                <c:pt idx="3">
                  <c:v>Southern Arc (Base: 573)</c:v>
                </c:pt>
                <c:pt idx="4">
                  <c:v>All respondents (Base: 1816)</c:v>
                </c:pt>
                <c:pt idx="5">
                  <c:v>Welsh speaker (Base: 168)</c:v>
                </c:pt>
                <c:pt idx="6">
                  <c:v>Male (Base: 750)</c:v>
                </c:pt>
                <c:pt idx="7">
                  <c:v>Children in household (Base: 384)</c:v>
                </c:pt>
                <c:pt idx="8">
                  <c:v>LGBTQ+ (Base: 198)</c:v>
                </c:pt>
                <c:pt idx="9">
                  <c:v>Under 35 (Base: 240)</c:v>
                </c:pt>
                <c:pt idx="10">
                  <c:v>Ethnically Diverse (Base: 327)</c:v>
                </c:pt>
              </c:strCache>
            </c:strRef>
          </c:cat>
          <c:val>
            <c:numRef>
              <c:f>Environment_Demog!$C$48:$M$48</c:f>
              <c:numCache>
                <c:formatCode>0.0</c:formatCode>
                <c:ptCount val="11"/>
                <c:pt idx="0">
                  <c:v>6.1151079136690649</c:v>
                </c:pt>
                <c:pt idx="1">
                  <c:v>3.5252643948296121</c:v>
                </c:pt>
                <c:pt idx="2">
                  <c:v>4.6783625730994149</c:v>
                </c:pt>
                <c:pt idx="3">
                  <c:v>5.7591623036649215</c:v>
                </c:pt>
                <c:pt idx="4">
                  <c:v>4.6255506607929515</c:v>
                </c:pt>
                <c:pt idx="5">
                  <c:v>2.3809523809523809</c:v>
                </c:pt>
                <c:pt idx="6">
                  <c:v>5.4666666666666668</c:v>
                </c:pt>
                <c:pt idx="7">
                  <c:v>7.03125</c:v>
                </c:pt>
                <c:pt idx="8">
                  <c:v>6.0606060606060606</c:v>
                </c:pt>
                <c:pt idx="9">
                  <c:v>7.9166666666666661</c:v>
                </c:pt>
                <c:pt idx="10">
                  <c:v>10.397553516819572</c:v>
                </c:pt>
              </c:numCache>
            </c:numRef>
          </c:val>
          <c:extLst>
            <c:ext xmlns:c16="http://schemas.microsoft.com/office/drawing/2014/chart" uri="{C3380CC4-5D6E-409C-BE32-E72D297353CC}">
              <c16:uniqueId val="{00000000-0036-48FF-8188-9F72A226C858}"/>
            </c:ext>
          </c:extLst>
        </c:ser>
        <c:ser>
          <c:idx val="1"/>
          <c:order val="1"/>
          <c:tx>
            <c:strRef>
              <c:f>Environment_Demog!$B$49</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Environment_Demog!$C$47:$M$47</c:f>
              <c:strCache>
                <c:ptCount val="11"/>
                <c:pt idx="0">
                  <c:v>Identify as disabled (Base: 278)</c:v>
                </c:pt>
                <c:pt idx="1">
                  <c:v>55+ (Base: 851)</c:v>
                </c:pt>
                <c:pt idx="2">
                  <c:v>Female (Base: 855)</c:v>
                </c:pt>
                <c:pt idx="3">
                  <c:v>Southern Arc (Base: 573)</c:v>
                </c:pt>
                <c:pt idx="4">
                  <c:v>All respondents (Base: 1816)</c:v>
                </c:pt>
                <c:pt idx="5">
                  <c:v>Welsh speaker (Base: 168)</c:v>
                </c:pt>
                <c:pt idx="6">
                  <c:v>Male (Base: 750)</c:v>
                </c:pt>
                <c:pt idx="7">
                  <c:v>Children in household (Base: 384)</c:v>
                </c:pt>
                <c:pt idx="8">
                  <c:v>LGBTQ+ (Base: 198)</c:v>
                </c:pt>
                <c:pt idx="9">
                  <c:v>Under 35 (Base: 240)</c:v>
                </c:pt>
                <c:pt idx="10">
                  <c:v>Ethnically Diverse (Base: 327)</c:v>
                </c:pt>
              </c:strCache>
            </c:strRef>
          </c:cat>
          <c:val>
            <c:numRef>
              <c:f>Environment_Demog!$C$49:$M$49</c:f>
              <c:numCache>
                <c:formatCode>0.0</c:formatCode>
                <c:ptCount val="11"/>
                <c:pt idx="0">
                  <c:v>23.381294964028775</c:v>
                </c:pt>
                <c:pt idx="1">
                  <c:v>26.321974148061106</c:v>
                </c:pt>
                <c:pt idx="2">
                  <c:v>26.432748538011698</c:v>
                </c:pt>
                <c:pt idx="3">
                  <c:v>25.479930191972077</c:v>
                </c:pt>
                <c:pt idx="4">
                  <c:v>26.762114537444937</c:v>
                </c:pt>
                <c:pt idx="5">
                  <c:v>30.952380952380953</c:v>
                </c:pt>
                <c:pt idx="6">
                  <c:v>29.2</c:v>
                </c:pt>
                <c:pt idx="7">
                  <c:v>29.427083333333332</c:v>
                </c:pt>
                <c:pt idx="8">
                  <c:v>33.333333333333329</c:v>
                </c:pt>
                <c:pt idx="9">
                  <c:v>32.083333333333336</c:v>
                </c:pt>
                <c:pt idx="10">
                  <c:v>37.003058103975533</c:v>
                </c:pt>
              </c:numCache>
            </c:numRef>
          </c:val>
          <c:extLst>
            <c:ext xmlns:c16="http://schemas.microsoft.com/office/drawing/2014/chart" uri="{C3380CC4-5D6E-409C-BE32-E72D297353CC}">
              <c16:uniqueId val="{00000001-0036-48FF-8188-9F72A226C858}"/>
            </c:ext>
          </c:extLst>
        </c:ser>
        <c:ser>
          <c:idx val="2"/>
          <c:order val="2"/>
          <c:tx>
            <c:strRef>
              <c:f>Environment_Demog!$B$50</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Environment_Demog!$C$47:$M$47</c:f>
              <c:strCache>
                <c:ptCount val="11"/>
                <c:pt idx="0">
                  <c:v>Identify as disabled (Base: 278)</c:v>
                </c:pt>
                <c:pt idx="1">
                  <c:v>55+ (Base: 851)</c:v>
                </c:pt>
                <c:pt idx="2">
                  <c:v>Female (Base: 855)</c:v>
                </c:pt>
                <c:pt idx="3">
                  <c:v>Southern Arc (Base: 573)</c:v>
                </c:pt>
                <c:pt idx="4">
                  <c:v>All respondents (Base: 1816)</c:v>
                </c:pt>
                <c:pt idx="5">
                  <c:v>Welsh speaker (Base: 168)</c:v>
                </c:pt>
                <c:pt idx="6">
                  <c:v>Male (Base: 750)</c:v>
                </c:pt>
                <c:pt idx="7">
                  <c:v>Children in household (Base: 384)</c:v>
                </c:pt>
                <c:pt idx="8">
                  <c:v>LGBTQ+ (Base: 198)</c:v>
                </c:pt>
                <c:pt idx="9">
                  <c:v>Under 35 (Base: 240)</c:v>
                </c:pt>
                <c:pt idx="10">
                  <c:v>Ethnically Diverse (Base: 327)</c:v>
                </c:pt>
              </c:strCache>
            </c:strRef>
          </c:cat>
          <c:val>
            <c:numRef>
              <c:f>Environment_Demog!$C$50:$M$50</c:f>
              <c:numCache>
                <c:formatCode>0.0</c:formatCode>
                <c:ptCount val="11"/>
                <c:pt idx="0">
                  <c:v>23.021582733812952</c:v>
                </c:pt>
                <c:pt idx="1">
                  <c:v>25.969447708578141</c:v>
                </c:pt>
                <c:pt idx="2">
                  <c:v>24.210526315789473</c:v>
                </c:pt>
                <c:pt idx="3">
                  <c:v>24.43280977312391</c:v>
                </c:pt>
                <c:pt idx="4">
                  <c:v>24.394273127753305</c:v>
                </c:pt>
                <c:pt idx="5">
                  <c:v>21.428571428571427</c:v>
                </c:pt>
                <c:pt idx="6">
                  <c:v>23.866666666666667</c:v>
                </c:pt>
                <c:pt idx="7">
                  <c:v>23.697916666666664</c:v>
                </c:pt>
                <c:pt idx="8">
                  <c:v>22.222222222222221</c:v>
                </c:pt>
                <c:pt idx="9">
                  <c:v>21.666666666666668</c:v>
                </c:pt>
                <c:pt idx="10">
                  <c:v>21.712538226299692</c:v>
                </c:pt>
              </c:numCache>
            </c:numRef>
          </c:val>
          <c:extLst>
            <c:ext xmlns:c16="http://schemas.microsoft.com/office/drawing/2014/chart" uri="{C3380CC4-5D6E-409C-BE32-E72D297353CC}">
              <c16:uniqueId val="{00000002-0036-48FF-8188-9F72A226C858}"/>
            </c:ext>
          </c:extLst>
        </c:ser>
        <c:ser>
          <c:idx val="3"/>
          <c:order val="3"/>
          <c:tx>
            <c:strRef>
              <c:f>Environment_Demog!$B$51</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Environment_Demog!$C$47:$M$47</c:f>
              <c:strCache>
                <c:ptCount val="11"/>
                <c:pt idx="0">
                  <c:v>Identify as disabled (Base: 278)</c:v>
                </c:pt>
                <c:pt idx="1">
                  <c:v>55+ (Base: 851)</c:v>
                </c:pt>
                <c:pt idx="2">
                  <c:v>Female (Base: 855)</c:v>
                </c:pt>
                <c:pt idx="3">
                  <c:v>Southern Arc (Base: 573)</c:v>
                </c:pt>
                <c:pt idx="4">
                  <c:v>All respondents (Base: 1816)</c:v>
                </c:pt>
                <c:pt idx="5">
                  <c:v>Welsh speaker (Base: 168)</c:v>
                </c:pt>
                <c:pt idx="6">
                  <c:v>Male (Base: 750)</c:v>
                </c:pt>
                <c:pt idx="7">
                  <c:v>Children in household (Base: 384)</c:v>
                </c:pt>
                <c:pt idx="8">
                  <c:v>LGBTQ+ (Base: 198)</c:v>
                </c:pt>
                <c:pt idx="9">
                  <c:v>Under 35 (Base: 240)</c:v>
                </c:pt>
                <c:pt idx="10">
                  <c:v>Ethnically Diverse (Base: 327)</c:v>
                </c:pt>
              </c:strCache>
            </c:strRef>
          </c:cat>
          <c:val>
            <c:numRef>
              <c:f>Environment_Demog!$C$51:$M$51</c:f>
              <c:numCache>
                <c:formatCode>0.0</c:formatCode>
                <c:ptCount val="11"/>
                <c:pt idx="0">
                  <c:v>34.172661870503596</c:v>
                </c:pt>
                <c:pt idx="1">
                  <c:v>30.434782608695656</c:v>
                </c:pt>
                <c:pt idx="2">
                  <c:v>30.292397660818715</c:v>
                </c:pt>
                <c:pt idx="3">
                  <c:v>26.876090750436298</c:v>
                </c:pt>
                <c:pt idx="4">
                  <c:v>29.515418502202646</c:v>
                </c:pt>
                <c:pt idx="5">
                  <c:v>27.380952380952383</c:v>
                </c:pt>
                <c:pt idx="6">
                  <c:v>28.133333333333333</c:v>
                </c:pt>
                <c:pt idx="7">
                  <c:v>26.041666666666668</c:v>
                </c:pt>
                <c:pt idx="8">
                  <c:v>27.777777777777779</c:v>
                </c:pt>
                <c:pt idx="9">
                  <c:v>27.083333333333332</c:v>
                </c:pt>
                <c:pt idx="10">
                  <c:v>18.960244648318042</c:v>
                </c:pt>
              </c:numCache>
            </c:numRef>
          </c:val>
          <c:extLst>
            <c:ext xmlns:c16="http://schemas.microsoft.com/office/drawing/2014/chart" uri="{C3380CC4-5D6E-409C-BE32-E72D297353CC}">
              <c16:uniqueId val="{00000003-0036-48FF-8188-9F72A226C858}"/>
            </c:ext>
          </c:extLst>
        </c:ser>
        <c:ser>
          <c:idx val="4"/>
          <c:order val="4"/>
          <c:tx>
            <c:strRef>
              <c:f>Environment_Demog!$B$52</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Environment_Demog!$C$47:$M$47</c:f>
              <c:strCache>
                <c:ptCount val="11"/>
                <c:pt idx="0">
                  <c:v>Identify as disabled (Base: 278)</c:v>
                </c:pt>
                <c:pt idx="1">
                  <c:v>55+ (Base: 851)</c:v>
                </c:pt>
                <c:pt idx="2">
                  <c:v>Female (Base: 855)</c:v>
                </c:pt>
                <c:pt idx="3">
                  <c:v>Southern Arc (Base: 573)</c:v>
                </c:pt>
                <c:pt idx="4">
                  <c:v>All respondents (Base: 1816)</c:v>
                </c:pt>
                <c:pt idx="5">
                  <c:v>Welsh speaker (Base: 168)</c:v>
                </c:pt>
                <c:pt idx="6">
                  <c:v>Male (Base: 750)</c:v>
                </c:pt>
                <c:pt idx="7">
                  <c:v>Children in household (Base: 384)</c:v>
                </c:pt>
                <c:pt idx="8">
                  <c:v>LGBTQ+ (Base: 198)</c:v>
                </c:pt>
                <c:pt idx="9">
                  <c:v>Under 35 (Base: 240)</c:v>
                </c:pt>
                <c:pt idx="10">
                  <c:v>Ethnically Diverse (Base: 327)</c:v>
                </c:pt>
              </c:strCache>
            </c:strRef>
          </c:cat>
          <c:val>
            <c:numRef>
              <c:f>Environment_Demog!$C$52:$M$52</c:f>
              <c:numCache>
                <c:formatCode>0.0</c:formatCode>
                <c:ptCount val="11"/>
                <c:pt idx="0">
                  <c:v>13.309352517985612</c:v>
                </c:pt>
                <c:pt idx="1">
                  <c:v>13.748531139835487</c:v>
                </c:pt>
                <c:pt idx="2">
                  <c:v>14.385964912280702</c:v>
                </c:pt>
                <c:pt idx="3">
                  <c:v>17.452006980802793</c:v>
                </c:pt>
                <c:pt idx="4">
                  <c:v>14.702643171806168</c:v>
                </c:pt>
                <c:pt idx="5">
                  <c:v>17.857142857142858</c:v>
                </c:pt>
                <c:pt idx="6">
                  <c:v>13.333333333333334</c:v>
                </c:pt>
                <c:pt idx="7">
                  <c:v>13.802083333333334</c:v>
                </c:pt>
                <c:pt idx="8">
                  <c:v>10.606060606060606</c:v>
                </c:pt>
                <c:pt idx="9">
                  <c:v>11.25</c:v>
                </c:pt>
                <c:pt idx="10">
                  <c:v>11.926605504587156</c:v>
                </c:pt>
              </c:numCache>
            </c:numRef>
          </c:val>
          <c:extLst>
            <c:ext xmlns:c16="http://schemas.microsoft.com/office/drawing/2014/chart" uri="{C3380CC4-5D6E-409C-BE32-E72D297353CC}">
              <c16:uniqueId val="{00000004-0036-48FF-8188-9F72A226C858}"/>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0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'Environment Trends'!$A$26</c:f>
          <c:strCache>
            <c:ptCount val="1"/>
            <c:pt idx="0">
              <c:v>Over the last 12 months cleanliness in my local area has: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'Environment Trends'!$A$28</c:f>
              <c:strCache>
                <c:ptCount val="1"/>
                <c:pt idx="0">
                  <c:v>Improved</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0694-4E22-AE06-0A02281F2662}"/>
                </c:ext>
              </c:extLst>
            </c:dLbl>
            <c:dLbl>
              <c:idx val="1"/>
              <c:delete val="1"/>
              <c:extLst>
                <c:ext xmlns:c15="http://schemas.microsoft.com/office/drawing/2012/chart" uri="{CE6537A1-D6FC-4f65-9D91-7224C49458BB}"/>
                <c:ext xmlns:c16="http://schemas.microsoft.com/office/drawing/2014/chart" uri="{C3380CC4-5D6E-409C-BE32-E72D297353CC}">
                  <c16:uniqueId val="{00000001-0694-4E22-AE06-0A02281F2662}"/>
                </c:ext>
              </c:extLst>
            </c:dLbl>
            <c:dLbl>
              <c:idx val="2"/>
              <c:delete val="1"/>
              <c:extLst>
                <c:ext xmlns:c15="http://schemas.microsoft.com/office/drawing/2012/chart" uri="{CE6537A1-D6FC-4f65-9D91-7224C49458BB}"/>
                <c:ext xmlns:c16="http://schemas.microsoft.com/office/drawing/2014/chart" uri="{C3380CC4-5D6E-409C-BE32-E72D297353CC}">
                  <c16:uniqueId val="{00000000-0694-4E22-AE06-0A02281F2662}"/>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Trends'!$D$27:$G$27</c:f>
              <c:strCache>
                <c:ptCount val="4"/>
                <c:pt idx="0">
                  <c:v>2021 (Base: 2192)</c:v>
                </c:pt>
                <c:pt idx="1">
                  <c:v>2022 (Base: 3037)</c:v>
                </c:pt>
                <c:pt idx="2">
                  <c:v>2023 (Base: 2483)</c:v>
                </c:pt>
                <c:pt idx="3">
                  <c:v>2024 (Base: 1952)</c:v>
                </c:pt>
              </c:strCache>
            </c:strRef>
          </c:cat>
          <c:val>
            <c:numRef>
              <c:f>'Environment Trends'!$D$28:$G$28</c:f>
              <c:numCache>
                <c:formatCode>0.0</c:formatCode>
                <c:ptCount val="4"/>
                <c:pt idx="0">
                  <c:v>3.6040145985401462</c:v>
                </c:pt>
                <c:pt idx="1">
                  <c:v>3.3915047744484688</c:v>
                </c:pt>
                <c:pt idx="2">
                  <c:v>2.4567055980668546</c:v>
                </c:pt>
                <c:pt idx="3">
                  <c:v>4.8155737704918034</c:v>
                </c:pt>
              </c:numCache>
            </c:numRef>
          </c:val>
          <c:extLst>
            <c:ext xmlns:c16="http://schemas.microsoft.com/office/drawing/2014/chart" uri="{C3380CC4-5D6E-409C-BE32-E72D297353CC}">
              <c16:uniqueId val="{00000000-FFED-4847-A40F-F17894EA7832}"/>
            </c:ext>
          </c:extLst>
        </c:ser>
        <c:ser>
          <c:idx val="1"/>
          <c:order val="1"/>
          <c:tx>
            <c:strRef>
              <c:f>'Environment Trends'!$A$29</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Trends'!$D$27:$G$27</c:f>
              <c:strCache>
                <c:ptCount val="4"/>
                <c:pt idx="0">
                  <c:v>2021 (Base: 2192)</c:v>
                </c:pt>
                <c:pt idx="1">
                  <c:v>2022 (Base: 3037)</c:v>
                </c:pt>
                <c:pt idx="2">
                  <c:v>2023 (Base: 2483)</c:v>
                </c:pt>
                <c:pt idx="3">
                  <c:v>2024 (Base: 1952)</c:v>
                </c:pt>
              </c:strCache>
            </c:strRef>
          </c:cat>
          <c:val>
            <c:numRef>
              <c:f>'Environment Trends'!$D$29:$G$29</c:f>
              <c:numCache>
                <c:formatCode>0.0</c:formatCode>
                <c:ptCount val="4"/>
                <c:pt idx="0">
                  <c:v>53.96897810218978</c:v>
                </c:pt>
                <c:pt idx="1">
                  <c:v>56.799473164306882</c:v>
                </c:pt>
                <c:pt idx="2">
                  <c:v>51.308900523560212</c:v>
                </c:pt>
                <c:pt idx="3">
                  <c:v>55.071721311475407</c:v>
                </c:pt>
              </c:numCache>
            </c:numRef>
          </c:val>
          <c:extLst>
            <c:ext xmlns:c16="http://schemas.microsoft.com/office/drawing/2014/chart" uri="{C3380CC4-5D6E-409C-BE32-E72D297353CC}">
              <c16:uniqueId val="{00000001-FFED-4847-A40F-F17894EA7832}"/>
            </c:ext>
          </c:extLst>
        </c:ser>
        <c:ser>
          <c:idx val="2"/>
          <c:order val="2"/>
          <c:tx>
            <c:strRef>
              <c:f>'Environment Trends'!$A$30</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 Trends'!$D$27:$G$27</c:f>
              <c:strCache>
                <c:ptCount val="4"/>
                <c:pt idx="0">
                  <c:v>2021 (Base: 2192)</c:v>
                </c:pt>
                <c:pt idx="1">
                  <c:v>2022 (Base: 3037)</c:v>
                </c:pt>
                <c:pt idx="2">
                  <c:v>2023 (Base: 2483)</c:v>
                </c:pt>
                <c:pt idx="3">
                  <c:v>2024 (Base: 1952)</c:v>
                </c:pt>
              </c:strCache>
            </c:strRef>
          </c:cat>
          <c:val>
            <c:numRef>
              <c:f>'Environment Trends'!$D$30:$G$30</c:f>
              <c:numCache>
                <c:formatCode>0.0</c:formatCode>
                <c:ptCount val="4"/>
                <c:pt idx="0">
                  <c:v>42.427007299270073</c:v>
                </c:pt>
                <c:pt idx="1">
                  <c:v>39.809022061244647</c:v>
                </c:pt>
                <c:pt idx="2">
                  <c:v>46.234393878372934</c:v>
                </c:pt>
                <c:pt idx="3">
                  <c:v>40.11270491803279</c:v>
                </c:pt>
              </c:numCache>
            </c:numRef>
          </c:val>
          <c:extLst>
            <c:ext xmlns:c16="http://schemas.microsoft.com/office/drawing/2014/chart" uri="{C3380CC4-5D6E-409C-BE32-E72D297353CC}">
              <c16:uniqueId val="{00000002-FFED-4847-A40F-F17894EA7832}"/>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0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Environment_Demog!$B$66</c:f>
          <c:strCache>
            <c:ptCount val="1"/>
            <c:pt idx="0">
              <c:v>Over the last 12 months, would you say the cleanliness in your local area has: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218075166928086"/>
          <c:y val="0.17420212765957444"/>
          <c:w val="0.55115964204895396"/>
          <c:h val="0.64981466744848382"/>
        </c:manualLayout>
      </c:layout>
      <c:barChart>
        <c:barDir val="bar"/>
        <c:grouping val="percentStacked"/>
        <c:varyColors val="0"/>
        <c:ser>
          <c:idx val="0"/>
          <c:order val="0"/>
          <c:tx>
            <c:strRef>
              <c:f>Environment_Demog!$B$76</c:f>
              <c:strCache>
                <c:ptCount val="1"/>
                <c:pt idx="0">
                  <c:v>Improved</c:v>
                </c:pt>
              </c:strCache>
            </c:strRef>
          </c:tx>
          <c:spPr>
            <a:solidFill>
              <a:srgbClr val="007881"/>
            </a:solidFill>
            <a:ln>
              <a:solidFill>
                <a:sysClr val="windowText" lastClr="000000"/>
              </a:solid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1-1599-4498-ACCF-9BF7926FD8AD}"/>
                </c:ext>
              </c:extLst>
            </c:dLbl>
            <c:dLbl>
              <c:idx val="5"/>
              <c:delete val="1"/>
              <c:extLst>
                <c:ext xmlns:c15="http://schemas.microsoft.com/office/drawing/2012/chart" uri="{CE6537A1-D6FC-4f65-9D91-7224C49458BB}"/>
                <c:ext xmlns:c16="http://schemas.microsoft.com/office/drawing/2014/chart" uri="{C3380CC4-5D6E-409C-BE32-E72D297353CC}">
                  <c16:uniqueId val="{00000008-1599-4498-ACCF-9BF7926FD8AD}"/>
                </c:ext>
              </c:extLst>
            </c:dLbl>
            <c:dLbl>
              <c:idx val="6"/>
              <c:delete val="1"/>
              <c:extLst>
                <c:ext xmlns:c15="http://schemas.microsoft.com/office/drawing/2012/chart" uri="{CE6537A1-D6FC-4f65-9D91-7224C49458BB}"/>
                <c:ext xmlns:c16="http://schemas.microsoft.com/office/drawing/2014/chart" uri="{C3380CC4-5D6E-409C-BE32-E72D297353CC}">
                  <c16:uniqueId val="{00000007-1599-4498-ACCF-9BF7926FD8AD}"/>
                </c:ext>
              </c:extLst>
            </c:dLbl>
            <c:dLbl>
              <c:idx val="8"/>
              <c:delete val="1"/>
              <c:extLst>
                <c:ext xmlns:c15="http://schemas.microsoft.com/office/drawing/2012/chart" uri="{CE6537A1-D6FC-4f65-9D91-7224C49458BB}"/>
                <c:ext xmlns:c16="http://schemas.microsoft.com/office/drawing/2014/chart" uri="{C3380CC4-5D6E-409C-BE32-E72D297353CC}">
                  <c16:uniqueId val="{00000005-1599-4498-ACCF-9BF7926FD8AD}"/>
                </c:ext>
              </c:extLst>
            </c:dLbl>
            <c:dLbl>
              <c:idx val="9"/>
              <c:delete val="1"/>
              <c:extLst>
                <c:ext xmlns:c15="http://schemas.microsoft.com/office/drawing/2012/chart" uri="{CE6537A1-D6FC-4f65-9D91-7224C49458BB}"/>
                <c:ext xmlns:c16="http://schemas.microsoft.com/office/drawing/2014/chart" uri="{C3380CC4-5D6E-409C-BE32-E72D297353CC}">
                  <c16:uniqueId val="{00000006-1599-4498-ACCF-9BF7926FD8AD}"/>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Environment_Demog!$C$75:$M$75</c:f>
              <c:strCache>
                <c:ptCount val="11"/>
                <c:pt idx="0">
                  <c:v>Under 35 (Base: 247)</c:v>
                </c:pt>
                <c:pt idx="1">
                  <c:v>Ethnically Diverse (Base: 344)</c:v>
                </c:pt>
                <c:pt idx="2">
                  <c:v>LGBTQ+ (Base: 218)</c:v>
                </c:pt>
                <c:pt idx="3">
                  <c:v>Children in household (Base: 400)</c:v>
                </c:pt>
                <c:pt idx="4">
                  <c:v>Male (Base: 803)</c:v>
                </c:pt>
                <c:pt idx="5">
                  <c:v>All respondents (Base: 1952)</c:v>
                </c:pt>
                <c:pt idx="6">
                  <c:v>Identify as disabled (Base: 307)</c:v>
                </c:pt>
                <c:pt idx="7">
                  <c:v>Female (Base: 928)</c:v>
                </c:pt>
                <c:pt idx="8">
                  <c:v>Welsh speaker (Base: 177)</c:v>
                </c:pt>
                <c:pt idx="9">
                  <c:v>55+ (Base: 941)</c:v>
                </c:pt>
                <c:pt idx="10">
                  <c:v>Southern Arc (Base: 620)</c:v>
                </c:pt>
              </c:strCache>
            </c:strRef>
          </c:cat>
          <c:val>
            <c:numRef>
              <c:f>Environment_Demog!$C$76:$M$76</c:f>
              <c:numCache>
                <c:formatCode>0.0</c:formatCode>
                <c:ptCount val="11"/>
                <c:pt idx="0">
                  <c:v>10.121457489878543</c:v>
                </c:pt>
                <c:pt idx="1">
                  <c:v>14.244186046511627</c:v>
                </c:pt>
                <c:pt idx="2">
                  <c:v>8.7155963302752291</c:v>
                </c:pt>
                <c:pt idx="3">
                  <c:v>8</c:v>
                </c:pt>
                <c:pt idx="4">
                  <c:v>3.6114570361145701</c:v>
                </c:pt>
                <c:pt idx="5">
                  <c:v>4.8155737704918034</c:v>
                </c:pt>
                <c:pt idx="6">
                  <c:v>3.5830618892508146</c:v>
                </c:pt>
                <c:pt idx="7">
                  <c:v>6.0344827586206895</c:v>
                </c:pt>
                <c:pt idx="8">
                  <c:v>5.6497175141242941</c:v>
                </c:pt>
                <c:pt idx="9">
                  <c:v>2.869287991498406</c:v>
                </c:pt>
                <c:pt idx="10">
                  <c:v>7.096774193548387</c:v>
                </c:pt>
              </c:numCache>
            </c:numRef>
          </c:val>
          <c:extLst>
            <c:ext xmlns:c16="http://schemas.microsoft.com/office/drawing/2014/chart" uri="{C3380CC4-5D6E-409C-BE32-E72D297353CC}">
              <c16:uniqueId val="{00000000-97A1-4823-B19F-FDC10890E610}"/>
            </c:ext>
          </c:extLst>
        </c:ser>
        <c:ser>
          <c:idx val="1"/>
          <c:order val="1"/>
          <c:tx>
            <c:strRef>
              <c:f>Environment_Demog!$B$77</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Environment_Demog!$C$75:$M$75</c:f>
              <c:strCache>
                <c:ptCount val="11"/>
                <c:pt idx="0">
                  <c:v>Under 35 (Base: 247)</c:v>
                </c:pt>
                <c:pt idx="1">
                  <c:v>Ethnically Diverse (Base: 344)</c:v>
                </c:pt>
                <c:pt idx="2">
                  <c:v>LGBTQ+ (Base: 218)</c:v>
                </c:pt>
                <c:pt idx="3">
                  <c:v>Children in household (Base: 400)</c:v>
                </c:pt>
                <c:pt idx="4">
                  <c:v>Male (Base: 803)</c:v>
                </c:pt>
                <c:pt idx="5">
                  <c:v>All respondents (Base: 1952)</c:v>
                </c:pt>
                <c:pt idx="6">
                  <c:v>Identify as disabled (Base: 307)</c:v>
                </c:pt>
                <c:pt idx="7">
                  <c:v>Female (Base: 928)</c:v>
                </c:pt>
                <c:pt idx="8">
                  <c:v>Welsh speaker (Base: 177)</c:v>
                </c:pt>
                <c:pt idx="9">
                  <c:v>55+ (Base: 941)</c:v>
                </c:pt>
                <c:pt idx="10">
                  <c:v>Southern Arc (Base: 620)</c:v>
                </c:pt>
              </c:strCache>
            </c:strRef>
          </c:cat>
          <c:val>
            <c:numRef>
              <c:f>Environment_Demog!$C$77:$M$77</c:f>
              <c:numCache>
                <c:formatCode>0.0</c:formatCode>
                <c:ptCount val="11"/>
                <c:pt idx="0">
                  <c:v>63.157894736842103</c:v>
                </c:pt>
                <c:pt idx="1">
                  <c:v>58.430232558139537</c:v>
                </c:pt>
                <c:pt idx="2">
                  <c:v>62.385321100917437</c:v>
                </c:pt>
                <c:pt idx="3">
                  <c:v>57.25</c:v>
                </c:pt>
                <c:pt idx="4">
                  <c:v>58.032378580323787</c:v>
                </c:pt>
                <c:pt idx="5">
                  <c:v>55.071721311475407</c:v>
                </c:pt>
                <c:pt idx="6">
                  <c:v>55.374592833876221</c:v>
                </c:pt>
                <c:pt idx="7">
                  <c:v>52.909482758620683</c:v>
                </c:pt>
                <c:pt idx="8">
                  <c:v>52.542372881355938</c:v>
                </c:pt>
                <c:pt idx="9">
                  <c:v>53.772582359192342</c:v>
                </c:pt>
                <c:pt idx="10">
                  <c:v>48.225806451612904</c:v>
                </c:pt>
              </c:numCache>
            </c:numRef>
          </c:val>
          <c:extLst>
            <c:ext xmlns:c16="http://schemas.microsoft.com/office/drawing/2014/chart" uri="{C3380CC4-5D6E-409C-BE32-E72D297353CC}">
              <c16:uniqueId val="{00000001-97A1-4823-B19F-FDC10890E610}"/>
            </c:ext>
          </c:extLst>
        </c:ser>
        <c:ser>
          <c:idx val="2"/>
          <c:order val="2"/>
          <c:tx>
            <c:strRef>
              <c:f>Environment_Demog!$B$78</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Environment_Demog!$C$75:$M$75</c:f>
              <c:strCache>
                <c:ptCount val="11"/>
                <c:pt idx="0">
                  <c:v>Under 35 (Base: 247)</c:v>
                </c:pt>
                <c:pt idx="1">
                  <c:v>Ethnically Diverse (Base: 344)</c:v>
                </c:pt>
                <c:pt idx="2">
                  <c:v>LGBTQ+ (Base: 218)</c:v>
                </c:pt>
                <c:pt idx="3">
                  <c:v>Children in household (Base: 400)</c:v>
                </c:pt>
                <c:pt idx="4">
                  <c:v>Male (Base: 803)</c:v>
                </c:pt>
                <c:pt idx="5">
                  <c:v>All respondents (Base: 1952)</c:v>
                </c:pt>
                <c:pt idx="6">
                  <c:v>Identify as disabled (Base: 307)</c:v>
                </c:pt>
                <c:pt idx="7">
                  <c:v>Female (Base: 928)</c:v>
                </c:pt>
                <c:pt idx="8">
                  <c:v>Welsh speaker (Base: 177)</c:v>
                </c:pt>
                <c:pt idx="9">
                  <c:v>55+ (Base: 941)</c:v>
                </c:pt>
                <c:pt idx="10">
                  <c:v>Southern Arc (Base: 620)</c:v>
                </c:pt>
              </c:strCache>
            </c:strRef>
          </c:cat>
          <c:val>
            <c:numRef>
              <c:f>Environment_Demog!$C$78:$M$78</c:f>
              <c:numCache>
                <c:formatCode>0.0</c:formatCode>
                <c:ptCount val="11"/>
                <c:pt idx="0">
                  <c:v>26.720647773279353</c:v>
                </c:pt>
                <c:pt idx="1">
                  <c:v>27.325581395348834</c:v>
                </c:pt>
                <c:pt idx="2">
                  <c:v>28.899082568807337</c:v>
                </c:pt>
                <c:pt idx="3">
                  <c:v>34.75</c:v>
                </c:pt>
                <c:pt idx="4">
                  <c:v>38.356164383561641</c:v>
                </c:pt>
                <c:pt idx="5">
                  <c:v>40.11270491803279</c:v>
                </c:pt>
                <c:pt idx="6">
                  <c:v>41.042345276872965</c:v>
                </c:pt>
                <c:pt idx="7">
                  <c:v>41.056034482758619</c:v>
                </c:pt>
                <c:pt idx="8">
                  <c:v>41.807909604519772</c:v>
                </c:pt>
                <c:pt idx="9">
                  <c:v>43.358129649309248</c:v>
                </c:pt>
                <c:pt idx="10">
                  <c:v>44.677419354838712</c:v>
                </c:pt>
              </c:numCache>
            </c:numRef>
          </c:val>
          <c:extLst>
            <c:ext xmlns:c16="http://schemas.microsoft.com/office/drawing/2014/chart" uri="{C3380CC4-5D6E-409C-BE32-E72D297353CC}">
              <c16:uniqueId val="{00000002-97A1-4823-B19F-FDC10890E61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0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Environment_Dep5th!$B$49</c:f>
          <c:strCache>
            <c:ptCount val="1"/>
            <c:pt idx="0">
              <c:v>Over the last 12 months, would you say the cleanliness in your local area has: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Environment_Dep5th!$B$52</c:f>
              <c:strCache>
                <c:ptCount val="1"/>
                <c:pt idx="0">
                  <c:v>Improved</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3-5491-45B3-A061-44E16BBCB438}"/>
                </c:ext>
              </c:extLst>
            </c:dLbl>
            <c:dLbl>
              <c:idx val="1"/>
              <c:delete val="1"/>
              <c:extLst>
                <c:ext xmlns:c15="http://schemas.microsoft.com/office/drawing/2012/chart" uri="{CE6537A1-D6FC-4f65-9D91-7224C49458BB}"/>
                <c:ext xmlns:c16="http://schemas.microsoft.com/office/drawing/2014/chart" uri="{C3380CC4-5D6E-409C-BE32-E72D297353CC}">
                  <c16:uniqueId val="{00000000-5491-45B3-A061-44E16BBCB438}"/>
                </c:ext>
              </c:extLst>
            </c:dLbl>
            <c:dLbl>
              <c:idx val="2"/>
              <c:delete val="1"/>
              <c:extLst>
                <c:ext xmlns:c15="http://schemas.microsoft.com/office/drawing/2012/chart" uri="{CE6537A1-D6FC-4f65-9D91-7224C49458BB}"/>
                <c:ext xmlns:c16="http://schemas.microsoft.com/office/drawing/2014/chart" uri="{C3380CC4-5D6E-409C-BE32-E72D297353CC}">
                  <c16:uniqueId val="{00000001-5491-45B3-A061-44E16BBCB438}"/>
                </c:ext>
              </c:extLst>
            </c:dLbl>
            <c:dLbl>
              <c:idx val="3"/>
              <c:delete val="1"/>
              <c:extLst>
                <c:ext xmlns:c15="http://schemas.microsoft.com/office/drawing/2012/chart" uri="{CE6537A1-D6FC-4f65-9D91-7224C49458BB}"/>
                <c:ext xmlns:c16="http://schemas.microsoft.com/office/drawing/2014/chart" uri="{C3380CC4-5D6E-409C-BE32-E72D297353CC}">
                  <c16:uniqueId val="{00000002-5491-45B3-A061-44E16BBCB438}"/>
                </c:ext>
              </c:extLst>
            </c:dLbl>
            <c:dLbl>
              <c:idx val="4"/>
              <c:delete val="1"/>
              <c:extLst>
                <c:ext xmlns:c15="http://schemas.microsoft.com/office/drawing/2012/chart" uri="{CE6537A1-D6FC-4f65-9D91-7224C49458BB}"/>
                <c:ext xmlns:c16="http://schemas.microsoft.com/office/drawing/2014/chart" uri="{C3380CC4-5D6E-409C-BE32-E72D297353CC}">
                  <c16:uniqueId val="{00000004-5491-45B3-A061-44E16BBCB438}"/>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Environment_Dep5th!$I$51:$N$51</c:f>
              <c:strCache>
                <c:ptCount val="6"/>
                <c:pt idx="0">
                  <c:v>All Respondents (Base: 1952)</c:v>
                </c:pt>
                <c:pt idx="1">
                  <c:v>Least Deprived (Base: 378)</c:v>
                </c:pt>
                <c:pt idx="2">
                  <c:v>Next Least Deprived (Base: 327)</c:v>
                </c:pt>
                <c:pt idx="3">
                  <c:v>Middle (Base: 291)</c:v>
                </c:pt>
                <c:pt idx="4">
                  <c:v>Next Most Deprived (Base: 292)</c:v>
                </c:pt>
                <c:pt idx="5">
                  <c:v>Most Deprived (Base: 226)</c:v>
                </c:pt>
              </c:strCache>
            </c:strRef>
          </c:cat>
          <c:val>
            <c:numRef>
              <c:f>Environment_Dep5th!$I$52:$N$52</c:f>
              <c:numCache>
                <c:formatCode>0.0</c:formatCode>
                <c:ptCount val="6"/>
                <c:pt idx="0">
                  <c:v>4.8155737704918034</c:v>
                </c:pt>
                <c:pt idx="1">
                  <c:v>1.3227513227513228</c:v>
                </c:pt>
                <c:pt idx="2">
                  <c:v>1.5290519877675841</c:v>
                </c:pt>
                <c:pt idx="3">
                  <c:v>3.4364261168384882</c:v>
                </c:pt>
                <c:pt idx="4">
                  <c:v>5.1369863013698627</c:v>
                </c:pt>
                <c:pt idx="5">
                  <c:v>12.389380530973451</c:v>
                </c:pt>
              </c:numCache>
            </c:numRef>
          </c:val>
          <c:extLst>
            <c:ext xmlns:c16="http://schemas.microsoft.com/office/drawing/2014/chart" uri="{C3380CC4-5D6E-409C-BE32-E72D297353CC}">
              <c16:uniqueId val="{00000000-C645-4607-AA83-59CC4CBE3EC7}"/>
            </c:ext>
          </c:extLst>
        </c:ser>
        <c:ser>
          <c:idx val="1"/>
          <c:order val="1"/>
          <c:tx>
            <c:strRef>
              <c:f>Environment_Dep5th!$B$53</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Environment_Dep5th!$I$51:$N$51</c:f>
              <c:strCache>
                <c:ptCount val="6"/>
                <c:pt idx="0">
                  <c:v>All Respondents (Base: 1952)</c:v>
                </c:pt>
                <c:pt idx="1">
                  <c:v>Least Deprived (Base: 378)</c:v>
                </c:pt>
                <c:pt idx="2">
                  <c:v>Next Least Deprived (Base: 327)</c:v>
                </c:pt>
                <c:pt idx="3">
                  <c:v>Middle (Base: 291)</c:v>
                </c:pt>
                <c:pt idx="4">
                  <c:v>Next Most Deprived (Base: 292)</c:v>
                </c:pt>
                <c:pt idx="5">
                  <c:v>Most Deprived (Base: 226)</c:v>
                </c:pt>
              </c:strCache>
            </c:strRef>
          </c:cat>
          <c:val>
            <c:numRef>
              <c:f>Environment_Dep5th!$I$53:$N$53</c:f>
              <c:numCache>
                <c:formatCode>0.0</c:formatCode>
                <c:ptCount val="6"/>
                <c:pt idx="0">
                  <c:v>55.071721311475407</c:v>
                </c:pt>
                <c:pt idx="1">
                  <c:v>64.81481481481481</c:v>
                </c:pt>
                <c:pt idx="2">
                  <c:v>60.550458715596335</c:v>
                </c:pt>
                <c:pt idx="3">
                  <c:v>57.388316151202744</c:v>
                </c:pt>
                <c:pt idx="4">
                  <c:v>45.205479452054789</c:v>
                </c:pt>
                <c:pt idx="5">
                  <c:v>40.26548672566372</c:v>
                </c:pt>
              </c:numCache>
            </c:numRef>
          </c:val>
          <c:extLst>
            <c:ext xmlns:c16="http://schemas.microsoft.com/office/drawing/2014/chart" uri="{C3380CC4-5D6E-409C-BE32-E72D297353CC}">
              <c16:uniqueId val="{00000001-C645-4607-AA83-59CC4CBE3EC7}"/>
            </c:ext>
          </c:extLst>
        </c:ser>
        <c:ser>
          <c:idx val="2"/>
          <c:order val="2"/>
          <c:tx>
            <c:strRef>
              <c:f>Environment_Dep5th!$B$54</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Environment_Dep5th!$I$51:$N$51</c:f>
              <c:strCache>
                <c:ptCount val="6"/>
                <c:pt idx="0">
                  <c:v>All Respondents (Base: 1952)</c:v>
                </c:pt>
                <c:pt idx="1">
                  <c:v>Least Deprived (Base: 378)</c:v>
                </c:pt>
                <c:pt idx="2">
                  <c:v>Next Least Deprived (Base: 327)</c:v>
                </c:pt>
                <c:pt idx="3">
                  <c:v>Middle (Base: 291)</c:v>
                </c:pt>
                <c:pt idx="4">
                  <c:v>Next Most Deprived (Base: 292)</c:v>
                </c:pt>
                <c:pt idx="5">
                  <c:v>Most Deprived (Base: 226)</c:v>
                </c:pt>
              </c:strCache>
            </c:strRef>
          </c:cat>
          <c:val>
            <c:numRef>
              <c:f>Environment_Dep5th!$I$54:$N$54</c:f>
              <c:numCache>
                <c:formatCode>0.0</c:formatCode>
                <c:ptCount val="6"/>
                <c:pt idx="0">
                  <c:v>40.11270491803279</c:v>
                </c:pt>
                <c:pt idx="1">
                  <c:v>33.862433862433861</c:v>
                </c:pt>
                <c:pt idx="2">
                  <c:v>37.920489296636084</c:v>
                </c:pt>
                <c:pt idx="3">
                  <c:v>39.175257731958766</c:v>
                </c:pt>
                <c:pt idx="4">
                  <c:v>49.657534246575338</c:v>
                </c:pt>
                <c:pt idx="5">
                  <c:v>47.345132743362832</c:v>
                </c:pt>
              </c:numCache>
            </c:numRef>
          </c:val>
          <c:extLst>
            <c:ext xmlns:c16="http://schemas.microsoft.com/office/drawing/2014/chart" uri="{C3380CC4-5D6E-409C-BE32-E72D297353CC}">
              <c16:uniqueId val="{00000002-C645-4607-AA83-59CC4CBE3EC7}"/>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Environment_Demog!$B$93</c:f>
          <c:strCache>
            <c:ptCount val="1"/>
            <c:pt idx="0">
              <c:v>How concerned are you about the climate emergency?</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Environment_Demog!$B$105</c:f>
              <c:strCache>
                <c:ptCount val="1"/>
                <c:pt idx="0">
                  <c:v>Very concerned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Environment_Demog!$C$104:$M$104</c:f>
              <c:strCache>
                <c:ptCount val="11"/>
                <c:pt idx="0">
                  <c:v>Male (Base: 768)</c:v>
                </c:pt>
                <c:pt idx="1">
                  <c:v>55+ (Base: 911)</c:v>
                </c:pt>
                <c:pt idx="2">
                  <c:v>Identify as disabled (Base: 282)</c:v>
                </c:pt>
                <c:pt idx="3">
                  <c:v>All respondents (Base: 1858)</c:v>
                </c:pt>
                <c:pt idx="4">
                  <c:v>Ethnically Diverse (Base: 313)</c:v>
                </c:pt>
                <c:pt idx="5">
                  <c:v>Southern Arc (Base: 568)</c:v>
                </c:pt>
                <c:pt idx="6">
                  <c:v>Children in household (Base: 374)</c:v>
                </c:pt>
                <c:pt idx="7">
                  <c:v>LGBTQ+ (Base: 210)</c:v>
                </c:pt>
                <c:pt idx="8">
                  <c:v>Under 35 (Base: 229)</c:v>
                </c:pt>
                <c:pt idx="9">
                  <c:v>Female (Base: 875)</c:v>
                </c:pt>
                <c:pt idx="10">
                  <c:v>Welsh speaker (Base: 176)</c:v>
                </c:pt>
              </c:strCache>
            </c:strRef>
          </c:cat>
          <c:val>
            <c:numRef>
              <c:f>Environment_Demog!$C$105:$M$105</c:f>
              <c:numCache>
                <c:formatCode>0.0</c:formatCode>
                <c:ptCount val="11"/>
                <c:pt idx="0">
                  <c:v>33.333333333333329</c:v>
                </c:pt>
                <c:pt idx="1">
                  <c:v>38.858397365532383</c:v>
                </c:pt>
                <c:pt idx="2">
                  <c:v>42.553191489361701</c:v>
                </c:pt>
                <c:pt idx="3">
                  <c:v>38.589881593110867</c:v>
                </c:pt>
                <c:pt idx="4">
                  <c:v>38.019169329073485</c:v>
                </c:pt>
                <c:pt idx="5">
                  <c:v>39.612676056338032</c:v>
                </c:pt>
                <c:pt idx="6">
                  <c:v>38.235294117647058</c:v>
                </c:pt>
                <c:pt idx="7">
                  <c:v>48.571428571428569</c:v>
                </c:pt>
                <c:pt idx="8">
                  <c:v>44.104803493449779</c:v>
                </c:pt>
                <c:pt idx="9">
                  <c:v>43.885714285714286</c:v>
                </c:pt>
                <c:pt idx="10">
                  <c:v>46.590909090909086</c:v>
                </c:pt>
              </c:numCache>
            </c:numRef>
          </c:val>
          <c:extLst>
            <c:ext xmlns:c16="http://schemas.microsoft.com/office/drawing/2014/chart" uri="{C3380CC4-5D6E-409C-BE32-E72D297353CC}">
              <c16:uniqueId val="{00000000-AAF1-4FEC-856D-FF4CFA6CA979}"/>
            </c:ext>
          </c:extLst>
        </c:ser>
        <c:ser>
          <c:idx val="1"/>
          <c:order val="1"/>
          <c:tx>
            <c:strRef>
              <c:f>Environment_Demog!$B$106</c:f>
              <c:strCache>
                <c:ptCount val="1"/>
                <c:pt idx="0">
                  <c:v>Fairly concerned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Environment_Demog!$C$104:$M$104</c:f>
              <c:strCache>
                <c:ptCount val="11"/>
                <c:pt idx="0">
                  <c:v>Male (Base: 768)</c:v>
                </c:pt>
                <c:pt idx="1">
                  <c:v>55+ (Base: 911)</c:v>
                </c:pt>
                <c:pt idx="2">
                  <c:v>Identify as disabled (Base: 282)</c:v>
                </c:pt>
                <c:pt idx="3">
                  <c:v>All respondents (Base: 1858)</c:v>
                </c:pt>
                <c:pt idx="4">
                  <c:v>Ethnically Diverse (Base: 313)</c:v>
                </c:pt>
                <c:pt idx="5">
                  <c:v>Southern Arc (Base: 568)</c:v>
                </c:pt>
                <c:pt idx="6">
                  <c:v>Children in household (Base: 374)</c:v>
                </c:pt>
                <c:pt idx="7">
                  <c:v>LGBTQ+ (Base: 210)</c:v>
                </c:pt>
                <c:pt idx="8">
                  <c:v>Under 35 (Base: 229)</c:v>
                </c:pt>
                <c:pt idx="9">
                  <c:v>Female (Base: 875)</c:v>
                </c:pt>
                <c:pt idx="10">
                  <c:v>Welsh speaker (Base: 176)</c:v>
                </c:pt>
              </c:strCache>
            </c:strRef>
          </c:cat>
          <c:val>
            <c:numRef>
              <c:f>Environment_Demog!$C$106:$M$106</c:f>
              <c:numCache>
                <c:formatCode>0.0</c:formatCode>
                <c:ptCount val="11"/>
                <c:pt idx="0">
                  <c:v>35.15625</c:v>
                </c:pt>
                <c:pt idx="1">
                  <c:v>36.004390779363341</c:v>
                </c:pt>
                <c:pt idx="2">
                  <c:v>32.978723404255319</c:v>
                </c:pt>
                <c:pt idx="3">
                  <c:v>37.029063509149623</c:v>
                </c:pt>
                <c:pt idx="4">
                  <c:v>39.936102236421725</c:v>
                </c:pt>
                <c:pt idx="5">
                  <c:v>38.380281690140841</c:v>
                </c:pt>
                <c:pt idx="6">
                  <c:v>40.37433155080214</c:v>
                </c:pt>
                <c:pt idx="7">
                  <c:v>31.904761904761902</c:v>
                </c:pt>
                <c:pt idx="8">
                  <c:v>37.554585152838428</c:v>
                </c:pt>
                <c:pt idx="9">
                  <c:v>39.085714285714282</c:v>
                </c:pt>
                <c:pt idx="10">
                  <c:v>37.5</c:v>
                </c:pt>
              </c:numCache>
            </c:numRef>
          </c:val>
          <c:extLst>
            <c:ext xmlns:c16="http://schemas.microsoft.com/office/drawing/2014/chart" uri="{C3380CC4-5D6E-409C-BE32-E72D297353CC}">
              <c16:uniqueId val="{00000001-AAF1-4FEC-856D-FF4CFA6CA979}"/>
            </c:ext>
          </c:extLst>
        </c:ser>
        <c:ser>
          <c:idx val="2"/>
          <c:order val="2"/>
          <c:tx>
            <c:strRef>
              <c:f>Environment_Demog!$B$107</c:f>
              <c:strCache>
                <c:ptCount val="1"/>
                <c:pt idx="0">
                  <c:v>Not very concerned</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Environment_Demog!$C$104:$M$104</c:f>
              <c:strCache>
                <c:ptCount val="11"/>
                <c:pt idx="0">
                  <c:v>Male (Base: 768)</c:v>
                </c:pt>
                <c:pt idx="1">
                  <c:v>55+ (Base: 911)</c:v>
                </c:pt>
                <c:pt idx="2">
                  <c:v>Identify as disabled (Base: 282)</c:v>
                </c:pt>
                <c:pt idx="3">
                  <c:v>All respondents (Base: 1858)</c:v>
                </c:pt>
                <c:pt idx="4">
                  <c:v>Ethnically Diverse (Base: 313)</c:v>
                </c:pt>
                <c:pt idx="5">
                  <c:v>Southern Arc (Base: 568)</c:v>
                </c:pt>
                <c:pt idx="6">
                  <c:v>Children in household (Base: 374)</c:v>
                </c:pt>
                <c:pt idx="7">
                  <c:v>LGBTQ+ (Base: 210)</c:v>
                </c:pt>
                <c:pt idx="8">
                  <c:v>Under 35 (Base: 229)</c:v>
                </c:pt>
                <c:pt idx="9">
                  <c:v>Female (Base: 875)</c:v>
                </c:pt>
                <c:pt idx="10">
                  <c:v>Welsh speaker (Base: 176)</c:v>
                </c:pt>
              </c:strCache>
            </c:strRef>
          </c:cat>
          <c:val>
            <c:numRef>
              <c:f>Environment_Demog!$C$107:$M$107</c:f>
              <c:numCache>
                <c:formatCode>0.0</c:formatCode>
                <c:ptCount val="11"/>
                <c:pt idx="0">
                  <c:v>17.838541666666664</c:v>
                </c:pt>
                <c:pt idx="1">
                  <c:v>15.806805708013172</c:v>
                </c:pt>
                <c:pt idx="2">
                  <c:v>14.539007092198581</c:v>
                </c:pt>
                <c:pt idx="3">
                  <c:v>14.477933261571582</c:v>
                </c:pt>
                <c:pt idx="4">
                  <c:v>13.738019169329075</c:v>
                </c:pt>
                <c:pt idx="5">
                  <c:v>12.147887323943662</c:v>
                </c:pt>
                <c:pt idx="6">
                  <c:v>12.032085561497325</c:v>
                </c:pt>
                <c:pt idx="7">
                  <c:v>10.952380952380953</c:v>
                </c:pt>
                <c:pt idx="8">
                  <c:v>11.790393013100436</c:v>
                </c:pt>
                <c:pt idx="9">
                  <c:v>10.971428571428572</c:v>
                </c:pt>
                <c:pt idx="10">
                  <c:v>10.227272727272728</c:v>
                </c:pt>
              </c:numCache>
            </c:numRef>
          </c:val>
          <c:extLst>
            <c:ext xmlns:c16="http://schemas.microsoft.com/office/drawing/2014/chart" uri="{C3380CC4-5D6E-409C-BE32-E72D297353CC}">
              <c16:uniqueId val="{00000002-AAF1-4FEC-856D-FF4CFA6CA979}"/>
            </c:ext>
          </c:extLst>
        </c:ser>
        <c:ser>
          <c:idx val="3"/>
          <c:order val="3"/>
          <c:tx>
            <c:strRef>
              <c:f>Environment_Demog!$B$108</c:f>
              <c:strCache>
                <c:ptCount val="1"/>
                <c:pt idx="0">
                  <c:v>Not concerned at all</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Environment_Demog!$C$104:$M$104</c:f>
              <c:strCache>
                <c:ptCount val="11"/>
                <c:pt idx="0">
                  <c:v>Male (Base: 768)</c:v>
                </c:pt>
                <c:pt idx="1">
                  <c:v>55+ (Base: 911)</c:v>
                </c:pt>
                <c:pt idx="2">
                  <c:v>Identify as disabled (Base: 282)</c:v>
                </c:pt>
                <c:pt idx="3">
                  <c:v>All respondents (Base: 1858)</c:v>
                </c:pt>
                <c:pt idx="4">
                  <c:v>Ethnically Diverse (Base: 313)</c:v>
                </c:pt>
                <c:pt idx="5">
                  <c:v>Southern Arc (Base: 568)</c:v>
                </c:pt>
                <c:pt idx="6">
                  <c:v>Children in household (Base: 374)</c:v>
                </c:pt>
                <c:pt idx="7">
                  <c:v>LGBTQ+ (Base: 210)</c:v>
                </c:pt>
                <c:pt idx="8">
                  <c:v>Under 35 (Base: 229)</c:v>
                </c:pt>
                <c:pt idx="9">
                  <c:v>Female (Base: 875)</c:v>
                </c:pt>
                <c:pt idx="10">
                  <c:v>Welsh speaker (Base: 176)</c:v>
                </c:pt>
              </c:strCache>
            </c:strRef>
          </c:cat>
          <c:val>
            <c:numRef>
              <c:f>Environment_Demog!$C$108:$M$108</c:f>
              <c:numCache>
                <c:formatCode>0.0</c:formatCode>
                <c:ptCount val="11"/>
                <c:pt idx="0">
                  <c:v>13.671875</c:v>
                </c:pt>
                <c:pt idx="1">
                  <c:v>9.3304061470911073</c:v>
                </c:pt>
                <c:pt idx="2">
                  <c:v>9.9290780141843982</c:v>
                </c:pt>
                <c:pt idx="3">
                  <c:v>9.9031216361679224</c:v>
                </c:pt>
                <c:pt idx="4">
                  <c:v>8.3067092651757193</c:v>
                </c:pt>
                <c:pt idx="5">
                  <c:v>9.8591549295774641</c:v>
                </c:pt>
                <c:pt idx="6">
                  <c:v>9.3582887700534751</c:v>
                </c:pt>
                <c:pt idx="7">
                  <c:v>8.5714285714285712</c:v>
                </c:pt>
                <c:pt idx="8">
                  <c:v>6.5502183406113534</c:v>
                </c:pt>
                <c:pt idx="9">
                  <c:v>6.0571428571428578</c:v>
                </c:pt>
                <c:pt idx="10">
                  <c:v>5.6818181818181817</c:v>
                </c:pt>
              </c:numCache>
            </c:numRef>
          </c:val>
          <c:extLst>
            <c:ext xmlns:c16="http://schemas.microsoft.com/office/drawing/2014/chart" uri="{C3380CC4-5D6E-409C-BE32-E72D297353CC}">
              <c16:uniqueId val="{00000003-AAF1-4FEC-856D-FF4CFA6CA979}"/>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r>
              <a:rPr lang="en-GB"/>
              <a:t>Do you feel that the Council should continue to take action to respond to the challenge of the climate emergency?</a:t>
            </a:r>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Environment!$B$56</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Environment!$D$55:$E$55</c:f>
              <c:strCache>
                <c:ptCount val="2"/>
                <c:pt idx="0">
                  <c:v>Excluding Don't Know (Base: 1673)</c:v>
                </c:pt>
                <c:pt idx="1">
                  <c:v>Including Don't Know (Base: 1945)</c:v>
                </c:pt>
              </c:strCache>
            </c:strRef>
          </c:cat>
          <c:val>
            <c:numRef>
              <c:f>Environment!$D$56:$E$56</c:f>
              <c:numCache>
                <c:formatCode>0.0</c:formatCode>
                <c:ptCount val="2"/>
                <c:pt idx="0">
                  <c:v>75.73221757322176</c:v>
                </c:pt>
                <c:pt idx="1">
                  <c:v>65.141388174807204</c:v>
                </c:pt>
              </c:numCache>
            </c:numRef>
          </c:val>
          <c:extLst>
            <c:ext xmlns:c16="http://schemas.microsoft.com/office/drawing/2014/chart" uri="{C3380CC4-5D6E-409C-BE32-E72D297353CC}">
              <c16:uniqueId val="{00000000-8488-45FC-8B84-BB06FD40FD82}"/>
            </c:ext>
          </c:extLst>
        </c:ser>
        <c:ser>
          <c:idx val="1"/>
          <c:order val="1"/>
          <c:tx>
            <c:strRef>
              <c:f>Environment!$B$57</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Environment!$D$55:$E$55</c:f>
              <c:strCache>
                <c:ptCount val="2"/>
                <c:pt idx="0">
                  <c:v>Excluding Don't Know (Base: 1673)</c:v>
                </c:pt>
                <c:pt idx="1">
                  <c:v>Including Don't Know (Base: 1945)</c:v>
                </c:pt>
              </c:strCache>
            </c:strRef>
          </c:cat>
          <c:val>
            <c:numRef>
              <c:f>Environment!$D$57:$E$57</c:f>
              <c:numCache>
                <c:formatCode>0.0</c:formatCode>
                <c:ptCount val="2"/>
                <c:pt idx="0">
                  <c:v>24.267782426778243</c:v>
                </c:pt>
                <c:pt idx="1">
                  <c:v>20.874035989717225</c:v>
                </c:pt>
              </c:numCache>
            </c:numRef>
          </c:val>
          <c:extLst>
            <c:ext xmlns:c16="http://schemas.microsoft.com/office/drawing/2014/chart" uri="{C3380CC4-5D6E-409C-BE32-E72D297353CC}">
              <c16:uniqueId val="{00000001-8488-45FC-8B84-BB06FD40FD82}"/>
            </c:ext>
          </c:extLst>
        </c:ser>
        <c:ser>
          <c:idx val="2"/>
          <c:order val="2"/>
          <c:tx>
            <c:strRef>
              <c:f>Environment!$B$58</c:f>
              <c:strCache>
                <c:ptCount val="1"/>
                <c:pt idx="0">
                  <c:v>Don't know</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Environment!$D$55:$E$55</c:f>
              <c:strCache>
                <c:ptCount val="2"/>
                <c:pt idx="0">
                  <c:v>Excluding Don't Know (Base: 1673)</c:v>
                </c:pt>
                <c:pt idx="1">
                  <c:v>Including Don't Know (Base: 1945)</c:v>
                </c:pt>
              </c:strCache>
            </c:strRef>
          </c:cat>
          <c:val>
            <c:numRef>
              <c:f>Environment!$D$58:$E$58</c:f>
              <c:numCache>
                <c:formatCode>0.0</c:formatCode>
                <c:ptCount val="2"/>
                <c:pt idx="1">
                  <c:v>13.98457583547558</c:v>
                </c:pt>
              </c:numCache>
            </c:numRef>
          </c:val>
          <c:extLst>
            <c:ext xmlns:c16="http://schemas.microsoft.com/office/drawing/2014/chart" uri="{C3380CC4-5D6E-409C-BE32-E72D297353CC}">
              <c16:uniqueId val="{00000002-8488-45FC-8B84-BB06FD40FD82}"/>
            </c:ext>
          </c:extLst>
        </c:ser>
        <c:dLbls>
          <c:showLegendKey val="0"/>
          <c:showVal val="0"/>
          <c:showCatName val="0"/>
          <c:showSerName val="0"/>
          <c:showPercent val="0"/>
          <c:showBubbleSize val="0"/>
        </c:dLbls>
        <c:gapWidth val="50"/>
        <c:overlap val="100"/>
        <c:axId val="727486720"/>
        <c:axId val="727487704"/>
      </c:barChart>
      <c:catAx>
        <c:axId val="7274867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727487704"/>
        <c:crosses val="autoZero"/>
        <c:auto val="1"/>
        <c:lblAlgn val="ctr"/>
        <c:lblOffset val="100"/>
        <c:noMultiLvlLbl val="0"/>
      </c:catAx>
      <c:valAx>
        <c:axId val="727487704"/>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7274867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1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Environment_Demog!$B$124</c:f>
          <c:strCache>
            <c:ptCount val="1"/>
            <c:pt idx="0">
              <c:v>Do you feel that the Council should continue to take action to respond to the challenge of the climate emergency?</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Environment_Demog!$B$134</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Environment_Demog!$C$133:$M$133</c:f>
              <c:strCache>
                <c:ptCount val="11"/>
                <c:pt idx="0">
                  <c:v>Male (Base: 704)</c:v>
                </c:pt>
                <c:pt idx="1">
                  <c:v>55+ (Base: 814)</c:v>
                </c:pt>
                <c:pt idx="2">
                  <c:v>Welsh speaker (Base: 158)</c:v>
                </c:pt>
                <c:pt idx="3">
                  <c:v>All respondents (Base: 1673)</c:v>
                </c:pt>
                <c:pt idx="4">
                  <c:v>Southern Arc (Base: 515)</c:v>
                </c:pt>
                <c:pt idx="5">
                  <c:v>Children in household (Base: 343)</c:v>
                </c:pt>
                <c:pt idx="6">
                  <c:v>Identify as disabled (Base: 266)</c:v>
                </c:pt>
                <c:pt idx="7">
                  <c:v>Ethnically Diverse (Base: 283)</c:v>
                </c:pt>
                <c:pt idx="8">
                  <c:v>Female (Base: 785)</c:v>
                </c:pt>
                <c:pt idx="9">
                  <c:v>LGBTQ+ (Base: 199)</c:v>
                </c:pt>
                <c:pt idx="10">
                  <c:v>Under 35 (Base: 208)</c:v>
                </c:pt>
              </c:strCache>
            </c:strRef>
          </c:cat>
          <c:val>
            <c:numRef>
              <c:f>Environment_Demog!$C$134:$M$134</c:f>
              <c:numCache>
                <c:formatCode>0.0</c:formatCode>
                <c:ptCount val="11"/>
                <c:pt idx="0">
                  <c:v>66.76136363636364</c:v>
                </c:pt>
                <c:pt idx="1">
                  <c:v>72.235872235872236</c:v>
                </c:pt>
                <c:pt idx="2">
                  <c:v>75.316455696202539</c:v>
                </c:pt>
                <c:pt idx="3">
                  <c:v>75.73221757322176</c:v>
                </c:pt>
                <c:pt idx="4">
                  <c:v>79.223300970873794</c:v>
                </c:pt>
                <c:pt idx="5">
                  <c:v>79.300291545189509</c:v>
                </c:pt>
                <c:pt idx="6">
                  <c:v>79.323308270676691</c:v>
                </c:pt>
                <c:pt idx="7">
                  <c:v>82.332155477031804</c:v>
                </c:pt>
                <c:pt idx="8">
                  <c:v>84.458598726114658</c:v>
                </c:pt>
                <c:pt idx="9">
                  <c:v>84.924623115577887</c:v>
                </c:pt>
                <c:pt idx="10">
                  <c:v>87.5</c:v>
                </c:pt>
              </c:numCache>
            </c:numRef>
          </c:val>
          <c:extLst>
            <c:ext xmlns:c16="http://schemas.microsoft.com/office/drawing/2014/chart" uri="{C3380CC4-5D6E-409C-BE32-E72D297353CC}">
              <c16:uniqueId val="{00000000-7482-488D-8557-72F43C76000B}"/>
            </c:ext>
          </c:extLst>
        </c:ser>
        <c:ser>
          <c:idx val="1"/>
          <c:order val="1"/>
          <c:tx>
            <c:strRef>
              <c:f>Environment_Demog!$B$135</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Environment_Demog!$C$133:$M$133</c:f>
              <c:strCache>
                <c:ptCount val="11"/>
                <c:pt idx="0">
                  <c:v>Male (Base: 704)</c:v>
                </c:pt>
                <c:pt idx="1">
                  <c:v>55+ (Base: 814)</c:v>
                </c:pt>
                <c:pt idx="2">
                  <c:v>Welsh speaker (Base: 158)</c:v>
                </c:pt>
                <c:pt idx="3">
                  <c:v>All respondents (Base: 1673)</c:v>
                </c:pt>
                <c:pt idx="4">
                  <c:v>Southern Arc (Base: 515)</c:v>
                </c:pt>
                <c:pt idx="5">
                  <c:v>Children in household (Base: 343)</c:v>
                </c:pt>
                <c:pt idx="6">
                  <c:v>Identify as disabled (Base: 266)</c:v>
                </c:pt>
                <c:pt idx="7">
                  <c:v>Ethnically Diverse (Base: 283)</c:v>
                </c:pt>
                <c:pt idx="8">
                  <c:v>Female (Base: 785)</c:v>
                </c:pt>
                <c:pt idx="9">
                  <c:v>LGBTQ+ (Base: 199)</c:v>
                </c:pt>
                <c:pt idx="10">
                  <c:v>Under 35 (Base: 208)</c:v>
                </c:pt>
              </c:strCache>
            </c:strRef>
          </c:cat>
          <c:val>
            <c:numRef>
              <c:f>Environment_Demog!$C$135:$M$135</c:f>
              <c:numCache>
                <c:formatCode>0.0</c:formatCode>
                <c:ptCount val="11"/>
                <c:pt idx="0">
                  <c:v>33.238636363636367</c:v>
                </c:pt>
                <c:pt idx="1">
                  <c:v>27.764127764127768</c:v>
                </c:pt>
                <c:pt idx="2">
                  <c:v>24.683544303797468</c:v>
                </c:pt>
                <c:pt idx="3">
                  <c:v>24.267782426778243</c:v>
                </c:pt>
                <c:pt idx="4">
                  <c:v>20.776699029126213</c:v>
                </c:pt>
                <c:pt idx="5">
                  <c:v>20.699708454810494</c:v>
                </c:pt>
                <c:pt idx="6">
                  <c:v>20.676691729323306</c:v>
                </c:pt>
                <c:pt idx="7">
                  <c:v>17.667844522968199</c:v>
                </c:pt>
                <c:pt idx="8">
                  <c:v>15.54140127388535</c:v>
                </c:pt>
                <c:pt idx="9">
                  <c:v>15.075376884422109</c:v>
                </c:pt>
                <c:pt idx="10">
                  <c:v>12.5</c:v>
                </c:pt>
              </c:numCache>
            </c:numRef>
          </c:val>
          <c:extLst>
            <c:ext xmlns:c16="http://schemas.microsoft.com/office/drawing/2014/chart" uri="{C3380CC4-5D6E-409C-BE32-E72D297353CC}">
              <c16:uniqueId val="{00000001-7482-488D-8557-72F43C76000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US">
                <a:solidFill>
                  <a:schemeClr val="tx1"/>
                </a:solidFill>
              </a:rPr>
              <a:t>Budget Priorities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50628709150326801"/>
          <c:y val="5.6535366552119139E-2"/>
          <c:w val="0.46142336601307188"/>
          <c:h val="0.8585400916380298"/>
        </c:manualLayout>
      </c:layout>
      <c:barChart>
        <c:barDir val="bar"/>
        <c:grouping val="clustered"/>
        <c:varyColors val="0"/>
        <c:ser>
          <c:idx val="0"/>
          <c:order val="0"/>
          <c:tx>
            <c:strRef>
              <c:f>Budget!$C$109</c:f>
              <c:strCache>
                <c:ptCount val="1"/>
                <c:pt idx="0">
                  <c:v>Longer term (Base: 1142)</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anchor="ctr" anchorCtr="1"/>
              <a:lstStyle/>
              <a:p>
                <a:pPr>
                  <a:defRPr sz="1200" b="1" i="0" u="none" strike="noStrike" kern="1200" baseline="0">
                    <a:solidFill>
                      <a:srgbClr val="009999"/>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Budget!$B$110:$B$121</c:f>
              <c:strCache>
                <c:ptCount val="12"/>
                <c:pt idx="0">
                  <c:v>Delivery of the One Planet Cardiff Strategy </c:v>
                </c:pt>
                <c:pt idx="1">
                  <c:v>Culture, Venues and Events </c:v>
                </c:pt>
                <c:pt idx="2">
                  <c:v>Major projects including infrastructure to support businesses, local economy, city centre and local community centres</c:v>
                </c:pt>
                <c:pt idx="3">
                  <c:v>Parks and Sport </c:v>
                </c:pt>
                <c:pt idx="4">
                  <c:v>Libraries and Community Hubs</c:v>
                </c:pt>
                <c:pt idx="5">
                  <c:v>Highways and Transport </c:v>
                </c:pt>
                <c:pt idx="6">
                  <c:v>Neighbourhood Services such as street cleansing </c:v>
                </c:pt>
                <c:pt idx="7">
                  <c:v>Recycling and Waste Services including collections, disposal and Recycling Centres</c:v>
                </c:pt>
                <c:pt idx="8">
                  <c:v>Housing and Homelessness Services</c:v>
                </c:pt>
                <c:pt idx="9">
                  <c:v>Supporting vulnerable adults and older people</c:v>
                </c:pt>
                <c:pt idx="10">
                  <c:v>Supporting vulnerable children and families</c:v>
                </c:pt>
                <c:pt idx="11">
                  <c:v>Schools and Education including Youth Services </c:v>
                </c:pt>
              </c:strCache>
            </c:strRef>
          </c:cat>
          <c:val>
            <c:numRef>
              <c:f>Budget!$C$110:$C$121</c:f>
              <c:numCache>
                <c:formatCode>0.0</c:formatCode>
                <c:ptCount val="12"/>
                <c:pt idx="0">
                  <c:v>4.1551459293394775</c:v>
                </c:pt>
                <c:pt idx="1">
                  <c:v>4.09375</c:v>
                </c:pt>
                <c:pt idx="2">
                  <c:v>5.5662376987130964</c:v>
                </c:pt>
                <c:pt idx="3">
                  <c:v>5.5090497737556561</c:v>
                </c:pt>
                <c:pt idx="4">
                  <c:v>5.5011355034065099</c:v>
                </c:pt>
                <c:pt idx="5">
                  <c:v>6.437781109445277</c:v>
                </c:pt>
                <c:pt idx="6">
                  <c:v>6.3641746854182086</c:v>
                </c:pt>
                <c:pt idx="7">
                  <c:v>7.1056129985228953</c:v>
                </c:pt>
                <c:pt idx="8">
                  <c:v>7.731851851851852</c:v>
                </c:pt>
                <c:pt idx="9">
                  <c:v>8.5415746872700513</c:v>
                </c:pt>
                <c:pt idx="10">
                  <c:v>8.9543446244477174</c:v>
                </c:pt>
                <c:pt idx="11">
                  <c:v>9.6391304347826079</c:v>
                </c:pt>
              </c:numCache>
            </c:numRef>
          </c:val>
          <c:extLst>
            <c:ext xmlns:c16="http://schemas.microsoft.com/office/drawing/2014/chart" uri="{C3380CC4-5D6E-409C-BE32-E72D297353CC}">
              <c16:uniqueId val="{00000000-9E2D-4E29-B047-0DCBD87BE25F}"/>
            </c:ext>
          </c:extLst>
        </c:ser>
        <c:ser>
          <c:idx val="1"/>
          <c:order val="1"/>
          <c:tx>
            <c:strRef>
              <c:f>Budget!$D$109</c:f>
              <c:strCache>
                <c:ptCount val="1"/>
                <c:pt idx="0">
                  <c:v>2025/2026 (Base: 1634)</c:v>
                </c:pt>
              </c:strCache>
            </c:strRef>
          </c:tx>
          <c:spPr>
            <a:solidFill>
              <a:srgbClr val="ED7D3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Budget!$B$110:$B$121</c:f>
              <c:strCache>
                <c:ptCount val="12"/>
                <c:pt idx="0">
                  <c:v>Delivery of the One Planet Cardiff Strategy </c:v>
                </c:pt>
                <c:pt idx="1">
                  <c:v>Culture, Venues and Events </c:v>
                </c:pt>
                <c:pt idx="2">
                  <c:v>Major projects including infrastructure to support businesses, local economy, city centre and local community centres</c:v>
                </c:pt>
                <c:pt idx="3">
                  <c:v>Parks and Sport </c:v>
                </c:pt>
                <c:pt idx="4">
                  <c:v>Libraries and Community Hubs</c:v>
                </c:pt>
                <c:pt idx="5">
                  <c:v>Highways and Transport </c:v>
                </c:pt>
                <c:pt idx="6">
                  <c:v>Neighbourhood Services such as street cleansing </c:v>
                </c:pt>
                <c:pt idx="7">
                  <c:v>Recycling and Waste Services including collections, disposal and Recycling Centres</c:v>
                </c:pt>
                <c:pt idx="8">
                  <c:v>Housing and Homelessness Services</c:v>
                </c:pt>
                <c:pt idx="9">
                  <c:v>Supporting vulnerable adults and older people</c:v>
                </c:pt>
                <c:pt idx="10">
                  <c:v>Supporting vulnerable children and families</c:v>
                </c:pt>
                <c:pt idx="11">
                  <c:v>Schools and Education including Youth Services </c:v>
                </c:pt>
              </c:strCache>
            </c:strRef>
          </c:cat>
          <c:val>
            <c:numRef>
              <c:f>Budget!$D$110:$D$121</c:f>
              <c:numCache>
                <c:formatCode>0.0</c:formatCode>
                <c:ptCount val="12"/>
                <c:pt idx="0">
                  <c:v>3.7725682295311405</c:v>
                </c:pt>
                <c:pt idx="1">
                  <c:v>3.9653259361997222</c:v>
                </c:pt>
                <c:pt idx="2">
                  <c:v>4.9668279198341398</c:v>
                </c:pt>
                <c:pt idx="3">
                  <c:v>5.6817558299039783</c:v>
                </c:pt>
                <c:pt idx="4">
                  <c:v>5.6832425068119887</c:v>
                </c:pt>
                <c:pt idx="5">
                  <c:v>6.4325423728813558</c:v>
                </c:pt>
                <c:pt idx="6">
                  <c:v>6.7930125247198418</c:v>
                </c:pt>
                <c:pt idx="7">
                  <c:v>7.301188903566711</c:v>
                </c:pt>
                <c:pt idx="8">
                  <c:v>7.9451783355350063</c:v>
                </c:pt>
                <c:pt idx="9">
                  <c:v>8.6717405691594962</c:v>
                </c:pt>
                <c:pt idx="10">
                  <c:v>9.0944777112441777</c:v>
                </c:pt>
                <c:pt idx="11">
                  <c:v>9.5135658914728687</c:v>
                </c:pt>
              </c:numCache>
            </c:numRef>
          </c:val>
          <c:extLst>
            <c:ext xmlns:c16="http://schemas.microsoft.com/office/drawing/2014/chart" uri="{C3380CC4-5D6E-409C-BE32-E72D297353CC}">
              <c16:uniqueId val="{00000001-9E2D-4E29-B047-0DCBD87BE25F}"/>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498018880"/>
        <c:crosses val="autoZero"/>
        <c:auto val="1"/>
        <c:lblAlgn val="ctr"/>
        <c:lblOffset val="100"/>
        <c:noMultiLvlLbl val="0"/>
      </c:catAx>
      <c:valAx>
        <c:axId val="498018880"/>
        <c:scaling>
          <c:orientation val="minMax"/>
          <c:max val="10"/>
        </c:scaling>
        <c:delete val="0"/>
        <c:axPos val="b"/>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498018552"/>
        <c:crosses val="autoZero"/>
        <c:crossBetween val="between"/>
        <c:majorUnit val="1"/>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solidFill>
            <a:schemeClr val="tx1"/>
          </a:solidFill>
        </a:defRPr>
      </a:pPr>
      <a:endParaRPr lang="en-US"/>
    </a:p>
  </c:txPr>
  <c:externalData r:id="rId4">
    <c:autoUpdate val="0"/>
  </c:externalData>
</c:chartSpace>
</file>

<file path=word/charts/chart1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'Family_Soc Care'!$B$3</c:f>
          <c:strCache>
            <c:ptCount val="1"/>
            <c:pt idx="0">
              <c:v>Would you be interested in fostering or would you like to receive more information? (Base: 1709)</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clustered"/>
        <c:varyColors val="0"/>
        <c:ser>
          <c:idx val="0"/>
          <c:order val="0"/>
          <c:tx>
            <c:strRef>
              <c:f>'Family_Soc Care'!$D$4</c:f>
              <c:strCache>
                <c:ptCount val="1"/>
                <c:pt idx="0">
                  <c:v>%</c:v>
                </c:pt>
              </c:strCache>
            </c:strRef>
          </c:tx>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Care'!$B$5:$B$8</c:f>
              <c:strCache>
                <c:ptCount val="4"/>
                <c:pt idx="0">
                  <c:v>Becoming a supported lodging host</c:v>
                </c:pt>
                <c:pt idx="1">
                  <c:v>Becoming a long term foster carer</c:v>
                </c:pt>
                <c:pt idx="2">
                  <c:v>Becoming a short breaks foster carer</c:v>
                </c:pt>
                <c:pt idx="3">
                  <c:v>None of these</c:v>
                </c:pt>
              </c:strCache>
            </c:strRef>
          </c:cat>
          <c:val>
            <c:numRef>
              <c:f>'Family_Soc Care'!$D$5:$D$8</c:f>
              <c:numCache>
                <c:formatCode>0.0</c:formatCode>
                <c:ptCount val="4"/>
                <c:pt idx="0">
                  <c:v>1.8836565096952906</c:v>
                </c:pt>
                <c:pt idx="1">
                  <c:v>2.2714681440443214</c:v>
                </c:pt>
                <c:pt idx="2">
                  <c:v>3.1024930747922439</c:v>
                </c:pt>
                <c:pt idx="3">
                  <c:v>94.68144044321329</c:v>
                </c:pt>
              </c:numCache>
            </c:numRef>
          </c:val>
          <c:extLst>
            <c:ext xmlns:c16="http://schemas.microsoft.com/office/drawing/2014/chart" uri="{C3380CC4-5D6E-409C-BE32-E72D297353CC}">
              <c16:uniqueId val="{00000000-A86F-4BC3-AA1A-F0A15310B4A1}"/>
            </c:ext>
          </c:extLst>
        </c:ser>
        <c:dLbls>
          <c:dLblPos val="outEnd"/>
          <c:showLegendKey val="0"/>
          <c:showVal val="1"/>
          <c:showCatName val="0"/>
          <c:showSerName val="0"/>
          <c:showPercent val="0"/>
          <c:showBubbleSize val="0"/>
        </c:dLbls>
        <c:gapWidth val="75"/>
        <c:overlap val="40"/>
        <c:axId val="1114093288"/>
        <c:axId val="1114094008"/>
      </c:barChart>
      <c:catAx>
        <c:axId val="1114093288"/>
        <c:scaling>
          <c:orientation val="minMax"/>
        </c:scaling>
        <c:delete val="0"/>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'Family_Soc Care'!$B$21</c:f>
          <c:strCache>
            <c:ptCount val="1"/>
            <c:pt idx="0">
              <c:v>Are you aware of Cardiff Family Advice and Support Service? (Base: 1376)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'Family_Soc Care'!$B$23</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Care'!$D$22</c:f>
              <c:strCache>
                <c:ptCount val="1"/>
                <c:pt idx="0">
                  <c:v>%</c:v>
                </c:pt>
              </c:strCache>
            </c:strRef>
          </c:cat>
          <c:val>
            <c:numRef>
              <c:f>'Family_Soc Care'!$D$23</c:f>
              <c:numCache>
                <c:formatCode>0.0</c:formatCode>
                <c:ptCount val="1"/>
                <c:pt idx="0">
                  <c:v>34.811046511627907</c:v>
                </c:pt>
              </c:numCache>
            </c:numRef>
          </c:val>
          <c:extLst>
            <c:ext xmlns:c16="http://schemas.microsoft.com/office/drawing/2014/chart" uri="{C3380CC4-5D6E-409C-BE32-E72D297353CC}">
              <c16:uniqueId val="{00000000-9E61-47CA-A46B-0CECC9726F31}"/>
            </c:ext>
          </c:extLst>
        </c:ser>
        <c:ser>
          <c:idx val="1"/>
          <c:order val="1"/>
          <c:tx>
            <c:strRef>
              <c:f>'Family_Soc Care'!$B$24</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Care'!$D$22</c:f>
              <c:strCache>
                <c:ptCount val="1"/>
                <c:pt idx="0">
                  <c:v>%</c:v>
                </c:pt>
              </c:strCache>
            </c:strRef>
          </c:cat>
          <c:val>
            <c:numRef>
              <c:f>'Family_Soc Care'!$D$24</c:f>
              <c:numCache>
                <c:formatCode>0.0</c:formatCode>
                <c:ptCount val="1"/>
                <c:pt idx="0">
                  <c:v>65.188953488372093</c:v>
                </c:pt>
              </c:numCache>
            </c:numRef>
          </c:val>
          <c:extLst>
            <c:ext xmlns:c16="http://schemas.microsoft.com/office/drawing/2014/chart" uri="{C3380CC4-5D6E-409C-BE32-E72D297353CC}">
              <c16:uniqueId val="{00000001-9E61-47CA-A46B-0CECC9726F31}"/>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'Family_Soc Care'!$B$39</c:f>
          <c:strCache>
            <c:ptCount val="1"/>
            <c:pt idx="0">
              <c:v>Have you used Cardiff Family Advice and Support Service within the last 12 months? (Base: 346)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'Family_Soc Care'!$B$41</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Care'!$D$40</c:f>
              <c:strCache>
                <c:ptCount val="1"/>
                <c:pt idx="0">
                  <c:v>%</c:v>
                </c:pt>
              </c:strCache>
            </c:strRef>
          </c:cat>
          <c:val>
            <c:numRef>
              <c:f>'Family_Soc Care'!$D$41</c:f>
              <c:numCache>
                <c:formatCode>0.0</c:formatCode>
                <c:ptCount val="1"/>
                <c:pt idx="0">
                  <c:v>13.583815028901732</c:v>
                </c:pt>
              </c:numCache>
            </c:numRef>
          </c:val>
          <c:extLst>
            <c:ext xmlns:c16="http://schemas.microsoft.com/office/drawing/2014/chart" uri="{C3380CC4-5D6E-409C-BE32-E72D297353CC}">
              <c16:uniqueId val="{00000000-4F84-4876-A6E2-A429ECDA5B0A}"/>
            </c:ext>
          </c:extLst>
        </c:ser>
        <c:ser>
          <c:idx val="1"/>
          <c:order val="1"/>
          <c:tx>
            <c:strRef>
              <c:f>'Family_Soc Care'!$B$42</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Care'!$D$40</c:f>
              <c:strCache>
                <c:ptCount val="1"/>
                <c:pt idx="0">
                  <c:v>%</c:v>
                </c:pt>
              </c:strCache>
            </c:strRef>
          </c:cat>
          <c:val>
            <c:numRef>
              <c:f>'Family_Soc Care'!$D$42</c:f>
              <c:numCache>
                <c:formatCode>0.0</c:formatCode>
                <c:ptCount val="1"/>
                <c:pt idx="0">
                  <c:v>86.416184971098261</c:v>
                </c:pt>
              </c:numCache>
            </c:numRef>
          </c:val>
          <c:extLst>
            <c:ext xmlns:c16="http://schemas.microsoft.com/office/drawing/2014/chart" uri="{C3380CC4-5D6E-409C-BE32-E72D297353CC}">
              <c16:uniqueId val="{00000001-4F84-4876-A6E2-A429ECDA5B0A}"/>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'Family_Soc Care'!$B$57</c:f>
          <c:strCache>
            <c:ptCount val="1"/>
            <c:pt idx="0">
              <c:v>How satisfied or dissatisfied are you with Cardiff Family Advice and Support Service? (Base: 42)</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'Family_Soc Care'!$B$59</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Care'!$D$58</c:f>
              <c:strCache>
                <c:ptCount val="1"/>
                <c:pt idx="0">
                  <c:v>%</c:v>
                </c:pt>
              </c:strCache>
            </c:strRef>
          </c:cat>
          <c:val>
            <c:numRef>
              <c:f>'Family_Soc Care'!$D$59</c:f>
              <c:numCache>
                <c:formatCode>0.0</c:formatCode>
                <c:ptCount val="1"/>
                <c:pt idx="0">
                  <c:v>26.190476190476193</c:v>
                </c:pt>
              </c:numCache>
            </c:numRef>
          </c:val>
          <c:extLst>
            <c:ext xmlns:c16="http://schemas.microsoft.com/office/drawing/2014/chart" uri="{C3380CC4-5D6E-409C-BE32-E72D297353CC}">
              <c16:uniqueId val="{00000000-AAB5-4A7B-ADD8-AA5D3529A070}"/>
            </c:ext>
          </c:extLst>
        </c:ser>
        <c:ser>
          <c:idx val="1"/>
          <c:order val="1"/>
          <c:tx>
            <c:strRef>
              <c:f>'Family_Soc Care'!$B$60</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Care'!$D$58</c:f>
              <c:strCache>
                <c:ptCount val="1"/>
                <c:pt idx="0">
                  <c:v>%</c:v>
                </c:pt>
              </c:strCache>
            </c:strRef>
          </c:cat>
          <c:val>
            <c:numRef>
              <c:f>'Family_Soc Care'!$D$60</c:f>
              <c:numCache>
                <c:formatCode>0.0</c:formatCode>
                <c:ptCount val="1"/>
                <c:pt idx="0">
                  <c:v>33.333333333333329</c:v>
                </c:pt>
              </c:numCache>
            </c:numRef>
          </c:val>
          <c:extLst>
            <c:ext xmlns:c16="http://schemas.microsoft.com/office/drawing/2014/chart" uri="{C3380CC4-5D6E-409C-BE32-E72D297353CC}">
              <c16:uniqueId val="{00000001-AAB5-4A7B-ADD8-AA5D3529A070}"/>
            </c:ext>
          </c:extLst>
        </c:ser>
        <c:ser>
          <c:idx val="2"/>
          <c:order val="2"/>
          <c:tx>
            <c:strRef>
              <c:f>'Family_Soc Care'!$B$61</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Care'!$D$58</c:f>
              <c:strCache>
                <c:ptCount val="1"/>
                <c:pt idx="0">
                  <c:v>%</c:v>
                </c:pt>
              </c:strCache>
            </c:strRef>
          </c:cat>
          <c:val>
            <c:numRef>
              <c:f>'Family_Soc Care'!$D$61</c:f>
              <c:numCache>
                <c:formatCode>0.0</c:formatCode>
                <c:ptCount val="1"/>
                <c:pt idx="0">
                  <c:v>21.428571428571427</c:v>
                </c:pt>
              </c:numCache>
            </c:numRef>
          </c:val>
          <c:extLst>
            <c:ext xmlns:c16="http://schemas.microsoft.com/office/drawing/2014/chart" uri="{C3380CC4-5D6E-409C-BE32-E72D297353CC}">
              <c16:uniqueId val="{00000002-AAB5-4A7B-ADD8-AA5D3529A070}"/>
            </c:ext>
          </c:extLst>
        </c:ser>
        <c:ser>
          <c:idx val="3"/>
          <c:order val="3"/>
          <c:tx>
            <c:strRef>
              <c:f>'Family_Soc Care'!$B$62</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Care'!$D$58</c:f>
              <c:strCache>
                <c:ptCount val="1"/>
                <c:pt idx="0">
                  <c:v>%</c:v>
                </c:pt>
              </c:strCache>
            </c:strRef>
          </c:cat>
          <c:val>
            <c:numRef>
              <c:f>'Family_Soc Care'!$D$62</c:f>
              <c:numCache>
                <c:formatCode>0.0</c:formatCode>
                <c:ptCount val="1"/>
                <c:pt idx="0">
                  <c:v>16.666666666666664</c:v>
                </c:pt>
              </c:numCache>
            </c:numRef>
          </c:val>
          <c:extLst>
            <c:ext xmlns:c16="http://schemas.microsoft.com/office/drawing/2014/chart" uri="{C3380CC4-5D6E-409C-BE32-E72D297353CC}">
              <c16:uniqueId val="{00000003-AAB5-4A7B-ADD8-AA5D3529A070}"/>
            </c:ext>
          </c:extLst>
        </c:ser>
        <c:ser>
          <c:idx val="4"/>
          <c:order val="4"/>
          <c:tx>
            <c:strRef>
              <c:f>'Family_Soc Care'!$B$63</c:f>
              <c:strCache>
                <c:ptCount val="1"/>
                <c:pt idx="0">
                  <c:v>Very dissatisfied</c:v>
                </c:pt>
              </c:strCache>
            </c:strRef>
          </c:tx>
          <c:spPr>
            <a:solidFill>
              <a:srgbClr val="ED6B2A"/>
            </a:solidFill>
            <a:ln>
              <a:solidFill>
                <a:sysClr val="windowText" lastClr="000000"/>
              </a:solidFill>
            </a:ln>
            <a:effectLst/>
          </c:spPr>
          <c:invertIfNegative val="0"/>
          <c:cat>
            <c:strRef>
              <c:f>'Family_Soc Care'!$D$58</c:f>
              <c:strCache>
                <c:ptCount val="1"/>
                <c:pt idx="0">
                  <c:v>%</c:v>
                </c:pt>
              </c:strCache>
            </c:strRef>
          </c:cat>
          <c:val>
            <c:numRef>
              <c:f>'Family_Soc Care'!$D$63</c:f>
              <c:numCache>
                <c:formatCode>0.0</c:formatCode>
                <c:ptCount val="1"/>
                <c:pt idx="0">
                  <c:v>2.3809523809523809</c:v>
                </c:pt>
              </c:numCache>
            </c:numRef>
          </c:val>
          <c:extLst>
            <c:ext xmlns:c16="http://schemas.microsoft.com/office/drawing/2014/chart" uri="{C3380CC4-5D6E-409C-BE32-E72D297353CC}">
              <c16:uniqueId val="{00000004-AAB5-4A7B-ADD8-AA5D3529A07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'Family_Soc Care'!$B$75</c:f>
          <c:strCache>
            <c:ptCount val="1"/>
            <c:pt idx="0">
              <c:v>Are you a parent of a child under 25 with additional needs? (Base: 1774)</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3.6150937471152909E-2"/>
          <c:y val="0.2324578596628773"/>
          <c:w val="0.91770579460957324"/>
          <c:h val="0.44059732635341398"/>
        </c:manualLayout>
      </c:layout>
      <c:barChart>
        <c:barDir val="bar"/>
        <c:grouping val="percentStacked"/>
        <c:varyColors val="0"/>
        <c:ser>
          <c:idx val="0"/>
          <c:order val="0"/>
          <c:tx>
            <c:strRef>
              <c:f>'Family_Soc Care'!$B$77</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Care'!$D$76</c:f>
              <c:strCache>
                <c:ptCount val="1"/>
                <c:pt idx="0">
                  <c:v>%</c:v>
                </c:pt>
              </c:strCache>
            </c:strRef>
          </c:cat>
          <c:val>
            <c:numRef>
              <c:f>'Family_Soc Care'!$D$77</c:f>
              <c:numCache>
                <c:formatCode>0.0</c:formatCode>
                <c:ptCount val="1"/>
                <c:pt idx="0">
                  <c:v>6.8207440811724922</c:v>
                </c:pt>
              </c:numCache>
            </c:numRef>
          </c:val>
          <c:extLst>
            <c:ext xmlns:c16="http://schemas.microsoft.com/office/drawing/2014/chart" uri="{C3380CC4-5D6E-409C-BE32-E72D297353CC}">
              <c16:uniqueId val="{00000000-D7C3-4FEB-B93E-AB9F94C76F9F}"/>
            </c:ext>
          </c:extLst>
        </c:ser>
        <c:ser>
          <c:idx val="1"/>
          <c:order val="1"/>
          <c:tx>
            <c:strRef>
              <c:f>'Family_Soc Care'!$B$78</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Care'!$D$76</c:f>
              <c:strCache>
                <c:ptCount val="1"/>
                <c:pt idx="0">
                  <c:v>%</c:v>
                </c:pt>
              </c:strCache>
            </c:strRef>
          </c:cat>
          <c:val>
            <c:numRef>
              <c:f>'Family_Soc Care'!$D$78</c:f>
              <c:numCache>
                <c:formatCode>0.0</c:formatCode>
                <c:ptCount val="1"/>
                <c:pt idx="0">
                  <c:v>93.179255918827508</c:v>
                </c:pt>
              </c:numCache>
            </c:numRef>
          </c:val>
          <c:extLst>
            <c:ext xmlns:c16="http://schemas.microsoft.com/office/drawing/2014/chart" uri="{C3380CC4-5D6E-409C-BE32-E72D297353CC}">
              <c16:uniqueId val="{00000001-D7C3-4FEB-B93E-AB9F94C76F9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'Family_Soc Care'!$B$93</c:f>
          <c:strCache>
            <c:ptCount val="1"/>
            <c:pt idx="0">
              <c:v>Have you accessed support for your child? (Base: 120)</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3.6378126383595659E-2"/>
          <c:y val="0.20109760878087021"/>
          <c:w val="0.91718862044118799"/>
          <c:h val="0.47979763995592278"/>
        </c:manualLayout>
      </c:layout>
      <c:barChart>
        <c:barDir val="bar"/>
        <c:grouping val="percentStacked"/>
        <c:varyColors val="0"/>
        <c:ser>
          <c:idx val="0"/>
          <c:order val="0"/>
          <c:tx>
            <c:strRef>
              <c:f>'Family_Soc Care'!$B$95</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Care'!$D$94</c:f>
              <c:strCache>
                <c:ptCount val="1"/>
                <c:pt idx="0">
                  <c:v>%</c:v>
                </c:pt>
              </c:strCache>
            </c:strRef>
          </c:cat>
          <c:val>
            <c:numRef>
              <c:f>'Family_Soc Care'!$D$95</c:f>
              <c:numCache>
                <c:formatCode>0.0</c:formatCode>
                <c:ptCount val="1"/>
                <c:pt idx="0">
                  <c:v>40.833333333333336</c:v>
                </c:pt>
              </c:numCache>
            </c:numRef>
          </c:val>
          <c:extLst>
            <c:ext xmlns:c16="http://schemas.microsoft.com/office/drawing/2014/chart" uri="{C3380CC4-5D6E-409C-BE32-E72D297353CC}">
              <c16:uniqueId val="{00000000-5AE9-494A-B20C-587B841ACA13}"/>
            </c:ext>
          </c:extLst>
        </c:ser>
        <c:ser>
          <c:idx val="1"/>
          <c:order val="1"/>
          <c:tx>
            <c:strRef>
              <c:f>'Family_Soc Care'!$B$96</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Care'!$D$94</c:f>
              <c:strCache>
                <c:ptCount val="1"/>
                <c:pt idx="0">
                  <c:v>%</c:v>
                </c:pt>
              </c:strCache>
            </c:strRef>
          </c:cat>
          <c:val>
            <c:numRef>
              <c:f>'Family_Soc Care'!$D$96</c:f>
              <c:numCache>
                <c:formatCode>0.0</c:formatCode>
                <c:ptCount val="1"/>
                <c:pt idx="0">
                  <c:v>59.166666666666664</c:v>
                </c:pt>
              </c:numCache>
            </c:numRef>
          </c:val>
          <c:extLst>
            <c:ext xmlns:c16="http://schemas.microsoft.com/office/drawing/2014/chart" uri="{C3380CC4-5D6E-409C-BE32-E72D297353CC}">
              <c16:uniqueId val="{00000001-5AE9-494A-B20C-587B841ACA13}"/>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'Family_Soc Care'!$B$111</c:f>
          <c:strCache>
            <c:ptCount val="1"/>
            <c:pt idx="0">
              <c:v>How satisfied or dissatisfied are you with the services you received? (Base: 43)</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'Family_Soc Care'!$B$113</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Care'!$D$112</c:f>
              <c:strCache>
                <c:ptCount val="1"/>
                <c:pt idx="0">
                  <c:v>%</c:v>
                </c:pt>
              </c:strCache>
            </c:strRef>
          </c:cat>
          <c:val>
            <c:numRef>
              <c:f>'Family_Soc Care'!$D$113</c:f>
              <c:numCache>
                <c:formatCode>0.0</c:formatCode>
                <c:ptCount val="1"/>
                <c:pt idx="0">
                  <c:v>27.906976744186046</c:v>
                </c:pt>
              </c:numCache>
            </c:numRef>
          </c:val>
          <c:extLst>
            <c:ext xmlns:c16="http://schemas.microsoft.com/office/drawing/2014/chart" uri="{C3380CC4-5D6E-409C-BE32-E72D297353CC}">
              <c16:uniqueId val="{00000000-99BC-4417-8196-C7CFB4C856FF}"/>
            </c:ext>
          </c:extLst>
        </c:ser>
        <c:ser>
          <c:idx val="1"/>
          <c:order val="1"/>
          <c:tx>
            <c:strRef>
              <c:f>'Family_Soc Care'!$B$114</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Care'!$D$112</c:f>
              <c:strCache>
                <c:ptCount val="1"/>
                <c:pt idx="0">
                  <c:v>%</c:v>
                </c:pt>
              </c:strCache>
            </c:strRef>
          </c:cat>
          <c:val>
            <c:numRef>
              <c:f>'Family_Soc Care'!$D$114</c:f>
              <c:numCache>
                <c:formatCode>0.0</c:formatCode>
                <c:ptCount val="1"/>
                <c:pt idx="0">
                  <c:v>27.906976744186046</c:v>
                </c:pt>
              </c:numCache>
            </c:numRef>
          </c:val>
          <c:extLst>
            <c:ext xmlns:c16="http://schemas.microsoft.com/office/drawing/2014/chart" uri="{C3380CC4-5D6E-409C-BE32-E72D297353CC}">
              <c16:uniqueId val="{00000001-99BC-4417-8196-C7CFB4C856FF}"/>
            </c:ext>
          </c:extLst>
        </c:ser>
        <c:ser>
          <c:idx val="2"/>
          <c:order val="2"/>
          <c:tx>
            <c:strRef>
              <c:f>'Family_Soc Care'!$B$115</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Care'!$D$112</c:f>
              <c:strCache>
                <c:ptCount val="1"/>
                <c:pt idx="0">
                  <c:v>%</c:v>
                </c:pt>
              </c:strCache>
            </c:strRef>
          </c:cat>
          <c:val>
            <c:numRef>
              <c:f>'Family_Soc Care'!$D$115</c:f>
              <c:numCache>
                <c:formatCode>0.0</c:formatCode>
                <c:ptCount val="1"/>
                <c:pt idx="0">
                  <c:v>6.9767441860465116</c:v>
                </c:pt>
              </c:numCache>
            </c:numRef>
          </c:val>
          <c:extLst>
            <c:ext xmlns:c16="http://schemas.microsoft.com/office/drawing/2014/chart" uri="{C3380CC4-5D6E-409C-BE32-E72D297353CC}">
              <c16:uniqueId val="{00000002-99BC-4417-8196-C7CFB4C856FF}"/>
            </c:ext>
          </c:extLst>
        </c:ser>
        <c:ser>
          <c:idx val="3"/>
          <c:order val="3"/>
          <c:tx>
            <c:strRef>
              <c:f>'Family_Soc Care'!$B$116</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Care'!$D$112</c:f>
              <c:strCache>
                <c:ptCount val="1"/>
                <c:pt idx="0">
                  <c:v>%</c:v>
                </c:pt>
              </c:strCache>
            </c:strRef>
          </c:cat>
          <c:val>
            <c:numRef>
              <c:f>'Family_Soc Care'!$D$116</c:f>
              <c:numCache>
                <c:formatCode>0.0</c:formatCode>
                <c:ptCount val="1"/>
                <c:pt idx="0">
                  <c:v>25.581395348837212</c:v>
                </c:pt>
              </c:numCache>
            </c:numRef>
          </c:val>
          <c:extLst>
            <c:ext xmlns:c16="http://schemas.microsoft.com/office/drawing/2014/chart" uri="{C3380CC4-5D6E-409C-BE32-E72D297353CC}">
              <c16:uniqueId val="{00000003-99BC-4417-8196-C7CFB4C856FF}"/>
            </c:ext>
          </c:extLst>
        </c:ser>
        <c:ser>
          <c:idx val="4"/>
          <c:order val="4"/>
          <c:tx>
            <c:strRef>
              <c:f>'Family_Soc Care'!$B$117</c:f>
              <c:strCache>
                <c:ptCount val="1"/>
                <c:pt idx="0">
                  <c:v>Very dissatisfied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Care'!$D$112</c:f>
              <c:strCache>
                <c:ptCount val="1"/>
                <c:pt idx="0">
                  <c:v>%</c:v>
                </c:pt>
              </c:strCache>
            </c:strRef>
          </c:cat>
          <c:val>
            <c:numRef>
              <c:f>'Family_Soc Care'!$D$117</c:f>
              <c:numCache>
                <c:formatCode>0.0</c:formatCode>
                <c:ptCount val="1"/>
                <c:pt idx="0">
                  <c:v>11.627906976744185</c:v>
                </c:pt>
              </c:numCache>
            </c:numRef>
          </c:val>
          <c:extLst>
            <c:ext xmlns:c16="http://schemas.microsoft.com/office/drawing/2014/chart" uri="{C3380CC4-5D6E-409C-BE32-E72D297353CC}">
              <c16:uniqueId val="{00000004-99BC-4417-8196-C7CFB4C856F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'Family_Soc Care'!$B$129</c:f>
          <c:strCache>
            <c:ptCount val="1"/>
            <c:pt idx="0">
              <c:v>Are you aware of the Disability Index? (Base: 116)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'Family_Soc Care'!$B$131</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Care'!$D$130</c:f>
              <c:strCache>
                <c:ptCount val="1"/>
                <c:pt idx="0">
                  <c:v>%</c:v>
                </c:pt>
              </c:strCache>
            </c:strRef>
          </c:cat>
          <c:val>
            <c:numRef>
              <c:f>'Family_Soc Care'!$D$131</c:f>
              <c:numCache>
                <c:formatCode>0.0</c:formatCode>
                <c:ptCount val="1"/>
                <c:pt idx="0">
                  <c:v>29.310344827586203</c:v>
                </c:pt>
              </c:numCache>
            </c:numRef>
          </c:val>
          <c:extLst>
            <c:ext xmlns:c16="http://schemas.microsoft.com/office/drawing/2014/chart" uri="{C3380CC4-5D6E-409C-BE32-E72D297353CC}">
              <c16:uniqueId val="{00000000-AA3A-449D-BC96-52C5BBFB7DF1}"/>
            </c:ext>
          </c:extLst>
        </c:ser>
        <c:ser>
          <c:idx val="1"/>
          <c:order val="1"/>
          <c:tx>
            <c:strRef>
              <c:f>'Family_Soc Care'!$B$132</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Care'!$D$130</c:f>
              <c:strCache>
                <c:ptCount val="1"/>
                <c:pt idx="0">
                  <c:v>%</c:v>
                </c:pt>
              </c:strCache>
            </c:strRef>
          </c:cat>
          <c:val>
            <c:numRef>
              <c:f>'Family_Soc Care'!$D$132</c:f>
              <c:numCache>
                <c:formatCode>0.0</c:formatCode>
                <c:ptCount val="1"/>
                <c:pt idx="0">
                  <c:v>70.689655172413794</c:v>
                </c:pt>
              </c:numCache>
            </c:numRef>
          </c:val>
          <c:extLst>
            <c:ext xmlns:c16="http://schemas.microsoft.com/office/drawing/2014/chart" uri="{C3380CC4-5D6E-409C-BE32-E72D297353CC}">
              <c16:uniqueId val="{00000001-AA3A-449D-BC96-52C5BBFB7DF1}"/>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'Family_Soc Care'!$B$147</c:f>
          <c:strCache>
            <c:ptCount val="1"/>
            <c:pt idx="0">
              <c:v>Has anyone in your household accessed social care from the Council? (Base: 1786)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48018606142909631"/>
          <c:y val="0.23239725471085121"/>
          <c:w val="0.46794490015894186"/>
          <c:h val="0.58875812215724499"/>
        </c:manualLayout>
      </c:layout>
      <c:barChart>
        <c:barDir val="bar"/>
        <c:grouping val="clustered"/>
        <c:varyColors val="0"/>
        <c:ser>
          <c:idx val="0"/>
          <c:order val="0"/>
          <c:tx>
            <c:strRef>
              <c:f>'Family_Soc Care'!$G$151</c:f>
              <c:strCache>
                <c:ptCount val="1"/>
                <c:pt idx="0">
                  <c:v>%</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Care'!$F$152:$F$154</c:f>
              <c:strCache>
                <c:ptCount val="3"/>
                <c:pt idx="0">
                  <c:v>No</c:v>
                </c:pt>
                <c:pt idx="1">
                  <c:v>Yes, an adult</c:v>
                </c:pt>
                <c:pt idx="2">
                  <c:v>Yes, a child/young person</c:v>
                </c:pt>
              </c:strCache>
            </c:strRef>
          </c:cat>
          <c:val>
            <c:numRef>
              <c:f>'Family_Soc Care'!$G$152:$G$154</c:f>
              <c:numCache>
                <c:formatCode>0.0</c:formatCode>
                <c:ptCount val="3"/>
                <c:pt idx="0">
                  <c:v>92.161254199328098</c:v>
                </c:pt>
                <c:pt idx="1">
                  <c:v>6.2150055991041429</c:v>
                </c:pt>
                <c:pt idx="2">
                  <c:v>2.4076147816349383</c:v>
                </c:pt>
              </c:numCache>
            </c:numRef>
          </c:val>
          <c:extLst>
            <c:ext xmlns:c16="http://schemas.microsoft.com/office/drawing/2014/chart" uri="{C3380CC4-5D6E-409C-BE32-E72D297353CC}">
              <c16:uniqueId val="{00000000-9D32-45E9-AD44-B98F8E77C3A1}"/>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1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FSAlbert" panose="02000503040000020004" pitchFamily="50" charset="0"/>
                <a:ea typeface="+mn-ea"/>
                <a:cs typeface="+mn-cs"/>
              </a:defRPr>
            </a:pPr>
            <a:r>
              <a:rPr lang="en-GB"/>
              <a:t>How satisfied were they with the service they received? </a:t>
            </a:r>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FSAlbert" panose="02000503040000020004" pitchFamily="50" charset="0"/>
              <a:ea typeface="+mn-ea"/>
              <a:cs typeface="+mn-cs"/>
            </a:defRPr>
          </a:pPr>
          <a:endParaRPr lang="en-US"/>
        </a:p>
      </c:txPr>
    </c:title>
    <c:autoTitleDeleted val="0"/>
    <c:plotArea>
      <c:layout/>
      <c:barChart>
        <c:barDir val="bar"/>
        <c:grouping val="percentStacked"/>
        <c:varyColors val="0"/>
        <c:ser>
          <c:idx val="0"/>
          <c:order val="0"/>
          <c:tx>
            <c:strRef>
              <c:f>'Family_Soc Care'!$H$167</c:f>
              <c:strCache>
                <c:ptCount val="1"/>
                <c:pt idx="0">
                  <c:v>Very satisfied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Care'!$I$166:$J$166</c:f>
              <c:strCache>
                <c:ptCount val="2"/>
                <c:pt idx="0">
                  <c:v>Child (Base: 38)</c:v>
                </c:pt>
                <c:pt idx="1">
                  <c:v>Adult (Base: 104)</c:v>
                </c:pt>
              </c:strCache>
            </c:strRef>
          </c:cat>
          <c:val>
            <c:numRef>
              <c:f>'Family_Soc Care'!$I$167:$J$167</c:f>
              <c:numCache>
                <c:formatCode>0.0</c:formatCode>
                <c:ptCount val="2"/>
                <c:pt idx="0">
                  <c:v>7.8947368421052628</c:v>
                </c:pt>
                <c:pt idx="1">
                  <c:v>25.961538461538463</c:v>
                </c:pt>
              </c:numCache>
            </c:numRef>
          </c:val>
          <c:extLst>
            <c:ext xmlns:c16="http://schemas.microsoft.com/office/drawing/2014/chart" uri="{C3380CC4-5D6E-409C-BE32-E72D297353CC}">
              <c16:uniqueId val="{00000000-D3E8-48F5-B56E-A8F1389DF7A8}"/>
            </c:ext>
          </c:extLst>
        </c:ser>
        <c:ser>
          <c:idx val="1"/>
          <c:order val="1"/>
          <c:tx>
            <c:strRef>
              <c:f>'Family_Soc Care'!$H$168</c:f>
              <c:strCache>
                <c:ptCount val="1"/>
                <c:pt idx="0">
                  <c:v>Fairly satisfied</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Care'!$I$166:$J$166</c:f>
              <c:strCache>
                <c:ptCount val="2"/>
                <c:pt idx="0">
                  <c:v>Child (Base: 38)</c:v>
                </c:pt>
                <c:pt idx="1">
                  <c:v>Adult (Base: 104)</c:v>
                </c:pt>
              </c:strCache>
            </c:strRef>
          </c:cat>
          <c:val>
            <c:numRef>
              <c:f>'Family_Soc Care'!$I$168:$J$168</c:f>
              <c:numCache>
                <c:formatCode>0.0</c:formatCode>
                <c:ptCount val="2"/>
                <c:pt idx="0">
                  <c:v>36.84210526315789</c:v>
                </c:pt>
                <c:pt idx="1">
                  <c:v>36.538461538461533</c:v>
                </c:pt>
              </c:numCache>
            </c:numRef>
          </c:val>
          <c:extLst>
            <c:ext xmlns:c16="http://schemas.microsoft.com/office/drawing/2014/chart" uri="{C3380CC4-5D6E-409C-BE32-E72D297353CC}">
              <c16:uniqueId val="{00000001-D3E8-48F5-B56E-A8F1389DF7A8}"/>
            </c:ext>
          </c:extLst>
        </c:ser>
        <c:ser>
          <c:idx val="2"/>
          <c:order val="2"/>
          <c:tx>
            <c:strRef>
              <c:f>'Family_Soc Care'!$H$169</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Care'!$I$166:$J$166</c:f>
              <c:strCache>
                <c:ptCount val="2"/>
                <c:pt idx="0">
                  <c:v>Child (Base: 38)</c:v>
                </c:pt>
                <c:pt idx="1">
                  <c:v>Adult (Base: 104)</c:v>
                </c:pt>
              </c:strCache>
            </c:strRef>
          </c:cat>
          <c:val>
            <c:numRef>
              <c:f>'Family_Soc Care'!$I$169:$J$169</c:f>
              <c:numCache>
                <c:formatCode>0.0</c:formatCode>
                <c:ptCount val="2"/>
                <c:pt idx="0">
                  <c:v>15.789473684210526</c:v>
                </c:pt>
                <c:pt idx="1">
                  <c:v>10.576923076923077</c:v>
                </c:pt>
              </c:numCache>
            </c:numRef>
          </c:val>
          <c:extLst>
            <c:ext xmlns:c16="http://schemas.microsoft.com/office/drawing/2014/chart" uri="{C3380CC4-5D6E-409C-BE32-E72D297353CC}">
              <c16:uniqueId val="{00000002-D3E8-48F5-B56E-A8F1389DF7A8}"/>
            </c:ext>
          </c:extLst>
        </c:ser>
        <c:ser>
          <c:idx val="3"/>
          <c:order val="3"/>
          <c:tx>
            <c:strRef>
              <c:f>'Family_Soc Care'!$H$170</c:f>
              <c:strCache>
                <c:ptCount val="1"/>
                <c:pt idx="0">
                  <c:v>Fairly dissatisfied</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Care'!$I$166:$J$166</c:f>
              <c:strCache>
                <c:ptCount val="2"/>
                <c:pt idx="0">
                  <c:v>Child (Base: 38)</c:v>
                </c:pt>
                <c:pt idx="1">
                  <c:v>Adult (Base: 104)</c:v>
                </c:pt>
              </c:strCache>
            </c:strRef>
          </c:cat>
          <c:val>
            <c:numRef>
              <c:f>'Family_Soc Care'!$I$170:$J$170</c:f>
              <c:numCache>
                <c:formatCode>0.0</c:formatCode>
                <c:ptCount val="2"/>
                <c:pt idx="0">
                  <c:v>15.789473684210526</c:v>
                </c:pt>
                <c:pt idx="1">
                  <c:v>14.423076923076922</c:v>
                </c:pt>
              </c:numCache>
            </c:numRef>
          </c:val>
          <c:extLst>
            <c:ext xmlns:c16="http://schemas.microsoft.com/office/drawing/2014/chart" uri="{C3380CC4-5D6E-409C-BE32-E72D297353CC}">
              <c16:uniqueId val="{00000003-D3E8-48F5-B56E-A8F1389DF7A8}"/>
            </c:ext>
          </c:extLst>
        </c:ser>
        <c:ser>
          <c:idx val="4"/>
          <c:order val="4"/>
          <c:tx>
            <c:strRef>
              <c:f>'Family_Soc Care'!$H$171</c:f>
              <c:strCache>
                <c:ptCount val="1"/>
                <c:pt idx="0">
                  <c:v>Very dissatisfied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'Family_Soc Care'!$I$166:$J$166</c:f>
              <c:strCache>
                <c:ptCount val="2"/>
                <c:pt idx="0">
                  <c:v>Child (Base: 38)</c:v>
                </c:pt>
                <c:pt idx="1">
                  <c:v>Adult (Base: 104)</c:v>
                </c:pt>
              </c:strCache>
            </c:strRef>
          </c:cat>
          <c:val>
            <c:numRef>
              <c:f>'Family_Soc Care'!$I$171:$J$171</c:f>
              <c:numCache>
                <c:formatCode>0.0</c:formatCode>
                <c:ptCount val="2"/>
                <c:pt idx="0">
                  <c:v>23.684210526315788</c:v>
                </c:pt>
                <c:pt idx="1">
                  <c:v>12.5</c:v>
                </c:pt>
              </c:numCache>
            </c:numRef>
          </c:val>
          <c:extLst>
            <c:ext xmlns:c16="http://schemas.microsoft.com/office/drawing/2014/chart" uri="{C3380CC4-5D6E-409C-BE32-E72D297353CC}">
              <c16:uniqueId val="{00000004-D3E8-48F5-B56E-A8F1389DF7A8}"/>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FSAlbert" panose="02000503040000020004" pitchFamily="50" charset="0"/>
                <a:ea typeface="+mn-ea"/>
                <a:cs typeface="+mn-cs"/>
              </a:defRPr>
            </a:pPr>
            <a:endParaRPr lang="en-US"/>
          </a:p>
        </c:txPr>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FSAlbert" panose="02000503040000020004" pitchFamily="50" charset="0"/>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FSAlbert" panose="02000503040000020004" pitchFamily="50" charset="0"/>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1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Jobs_Econ_Demog!$B$2</c:f>
          <c:strCache>
            <c:ptCount val="1"/>
            <c:pt idx="0">
              <c:v>To what extent do you agree or disagree with this statement: Cardiff has a thriving and prosperous economy?</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Jobs_Econ_Demog!$B$15</c:f>
              <c:strCache>
                <c:ptCount val="1"/>
                <c:pt idx="0">
                  <c:v>Strongly agree</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8-D110-41BA-AFED-68874412C8AF}"/>
                </c:ext>
              </c:extLst>
            </c:dLbl>
            <c:dLbl>
              <c:idx val="1"/>
              <c:delete val="1"/>
              <c:extLst>
                <c:ext xmlns:c15="http://schemas.microsoft.com/office/drawing/2012/chart" uri="{CE6537A1-D6FC-4f65-9D91-7224C49458BB}"/>
                <c:ext xmlns:c16="http://schemas.microsoft.com/office/drawing/2014/chart" uri="{C3380CC4-5D6E-409C-BE32-E72D297353CC}">
                  <c16:uniqueId val="{00000006-D110-41BA-AFED-68874412C8AF}"/>
                </c:ext>
              </c:extLst>
            </c:dLbl>
            <c:dLbl>
              <c:idx val="2"/>
              <c:delete val="1"/>
              <c:extLst>
                <c:ext xmlns:c15="http://schemas.microsoft.com/office/drawing/2012/chart" uri="{CE6537A1-D6FC-4f65-9D91-7224C49458BB}"/>
                <c:ext xmlns:c16="http://schemas.microsoft.com/office/drawing/2014/chart" uri="{C3380CC4-5D6E-409C-BE32-E72D297353CC}">
                  <c16:uniqueId val="{00000007-D110-41BA-AFED-68874412C8AF}"/>
                </c:ext>
              </c:extLst>
            </c:dLbl>
            <c:dLbl>
              <c:idx val="3"/>
              <c:delete val="1"/>
              <c:extLst>
                <c:ext xmlns:c15="http://schemas.microsoft.com/office/drawing/2012/chart" uri="{CE6537A1-D6FC-4f65-9D91-7224C49458BB}"/>
                <c:ext xmlns:c16="http://schemas.microsoft.com/office/drawing/2014/chart" uri="{C3380CC4-5D6E-409C-BE32-E72D297353CC}">
                  <c16:uniqueId val="{00000009-D110-41BA-AFED-68874412C8AF}"/>
                </c:ext>
              </c:extLst>
            </c:dLbl>
            <c:dLbl>
              <c:idx val="4"/>
              <c:delete val="1"/>
              <c:extLst>
                <c:ext xmlns:c15="http://schemas.microsoft.com/office/drawing/2012/chart" uri="{CE6537A1-D6FC-4f65-9D91-7224C49458BB}"/>
                <c:ext xmlns:c16="http://schemas.microsoft.com/office/drawing/2014/chart" uri="{C3380CC4-5D6E-409C-BE32-E72D297353CC}">
                  <c16:uniqueId val="{0000000B-D110-41BA-AFED-68874412C8AF}"/>
                </c:ext>
              </c:extLst>
            </c:dLbl>
            <c:dLbl>
              <c:idx val="5"/>
              <c:delete val="1"/>
              <c:extLst>
                <c:ext xmlns:c15="http://schemas.microsoft.com/office/drawing/2012/chart" uri="{CE6537A1-D6FC-4f65-9D91-7224C49458BB}"/>
                <c:ext xmlns:c16="http://schemas.microsoft.com/office/drawing/2014/chart" uri="{C3380CC4-5D6E-409C-BE32-E72D297353CC}">
                  <c16:uniqueId val="{0000000C-D110-41BA-AFED-68874412C8AF}"/>
                </c:ext>
              </c:extLst>
            </c:dLbl>
            <c:dLbl>
              <c:idx val="7"/>
              <c:delete val="1"/>
              <c:extLst>
                <c:ext xmlns:c15="http://schemas.microsoft.com/office/drawing/2012/chart" uri="{CE6537A1-D6FC-4f65-9D91-7224C49458BB}"/>
                <c:ext xmlns:c16="http://schemas.microsoft.com/office/drawing/2014/chart" uri="{C3380CC4-5D6E-409C-BE32-E72D297353CC}">
                  <c16:uniqueId val="{00000005-D110-41BA-AFED-68874412C8AF}"/>
                </c:ext>
              </c:extLst>
            </c:dLbl>
            <c:dLbl>
              <c:idx val="8"/>
              <c:delete val="1"/>
              <c:extLst>
                <c:ext xmlns:c15="http://schemas.microsoft.com/office/drawing/2012/chart" uri="{CE6537A1-D6FC-4f65-9D91-7224C49458BB}"/>
                <c:ext xmlns:c16="http://schemas.microsoft.com/office/drawing/2014/chart" uri="{C3380CC4-5D6E-409C-BE32-E72D297353CC}">
                  <c16:uniqueId val="{0000000A-D110-41BA-AFED-68874412C8AF}"/>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Jobs_Econ_Demog!$C$14:$M$14</c:f>
              <c:strCache>
                <c:ptCount val="11"/>
                <c:pt idx="0">
                  <c:v>Southern Arc (Base: 565)</c:v>
                </c:pt>
                <c:pt idx="1">
                  <c:v>Identify as disabled (Base: 281)</c:v>
                </c:pt>
                <c:pt idx="2">
                  <c:v>Welsh speaker (Base: 170)</c:v>
                </c:pt>
                <c:pt idx="3">
                  <c:v>All respondents (Base: 1899)</c:v>
                </c:pt>
                <c:pt idx="4">
                  <c:v>55+ (Base: 850)</c:v>
                </c:pt>
                <c:pt idx="5">
                  <c:v>Male (Base: 759)</c:v>
                </c:pt>
                <c:pt idx="6">
                  <c:v>Ethnically Diverse (Base: 325)</c:v>
                </c:pt>
                <c:pt idx="7">
                  <c:v>Female (Base: 839)</c:v>
                </c:pt>
                <c:pt idx="8">
                  <c:v>Children in household (Base: 381)</c:v>
                </c:pt>
                <c:pt idx="9">
                  <c:v>Under 35 (Base: 234)</c:v>
                </c:pt>
                <c:pt idx="10">
                  <c:v>LGBTQ+ (Base: 200)</c:v>
                </c:pt>
              </c:strCache>
            </c:strRef>
          </c:cat>
          <c:val>
            <c:numRef>
              <c:f>Jobs_Econ_Demog!$C$15:$M$15</c:f>
              <c:numCache>
                <c:formatCode>0.0</c:formatCode>
                <c:ptCount val="11"/>
                <c:pt idx="0">
                  <c:v>3.8938053097345131</c:v>
                </c:pt>
                <c:pt idx="1">
                  <c:v>4.9822064056939501</c:v>
                </c:pt>
                <c:pt idx="2">
                  <c:v>2.3529411764705883</c:v>
                </c:pt>
                <c:pt idx="3">
                  <c:v>5.0026329647182726</c:v>
                </c:pt>
                <c:pt idx="4">
                  <c:v>4</c:v>
                </c:pt>
                <c:pt idx="5">
                  <c:v>5.5335968379446641</c:v>
                </c:pt>
                <c:pt idx="6">
                  <c:v>8.9230769230769234</c:v>
                </c:pt>
                <c:pt idx="7">
                  <c:v>4.7675804529201429</c:v>
                </c:pt>
                <c:pt idx="8">
                  <c:v>4.9868766404199478</c:v>
                </c:pt>
                <c:pt idx="9">
                  <c:v>8.9743589743589745</c:v>
                </c:pt>
                <c:pt idx="10">
                  <c:v>7.5</c:v>
                </c:pt>
              </c:numCache>
            </c:numRef>
          </c:val>
          <c:extLst>
            <c:ext xmlns:c16="http://schemas.microsoft.com/office/drawing/2014/chart" uri="{C3380CC4-5D6E-409C-BE32-E72D297353CC}">
              <c16:uniqueId val="{00000000-D110-41BA-AFED-68874412C8AF}"/>
            </c:ext>
          </c:extLst>
        </c:ser>
        <c:ser>
          <c:idx val="1"/>
          <c:order val="1"/>
          <c:tx>
            <c:strRef>
              <c:f>Jobs_Econ_Demog!$B$16</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Jobs_Econ_Demog!$C$14:$M$14</c:f>
              <c:strCache>
                <c:ptCount val="11"/>
                <c:pt idx="0">
                  <c:v>Southern Arc (Base: 565)</c:v>
                </c:pt>
                <c:pt idx="1">
                  <c:v>Identify as disabled (Base: 281)</c:v>
                </c:pt>
                <c:pt idx="2">
                  <c:v>Welsh speaker (Base: 170)</c:v>
                </c:pt>
                <c:pt idx="3">
                  <c:v>All respondents (Base: 1899)</c:v>
                </c:pt>
                <c:pt idx="4">
                  <c:v>55+ (Base: 850)</c:v>
                </c:pt>
                <c:pt idx="5">
                  <c:v>Male (Base: 759)</c:v>
                </c:pt>
                <c:pt idx="6">
                  <c:v>Ethnically Diverse (Base: 325)</c:v>
                </c:pt>
                <c:pt idx="7">
                  <c:v>Female (Base: 839)</c:v>
                </c:pt>
                <c:pt idx="8">
                  <c:v>Children in household (Base: 381)</c:v>
                </c:pt>
                <c:pt idx="9">
                  <c:v>Under 35 (Base: 234)</c:v>
                </c:pt>
                <c:pt idx="10">
                  <c:v>LGBTQ+ (Base: 200)</c:v>
                </c:pt>
              </c:strCache>
            </c:strRef>
          </c:cat>
          <c:val>
            <c:numRef>
              <c:f>Jobs_Econ_Demog!$C$16:$M$16</c:f>
              <c:numCache>
                <c:formatCode>0.0</c:formatCode>
                <c:ptCount val="11"/>
                <c:pt idx="0">
                  <c:v>29.20353982300885</c:v>
                </c:pt>
                <c:pt idx="1">
                  <c:v>28.46975088967972</c:v>
                </c:pt>
                <c:pt idx="2">
                  <c:v>32.352941176470587</c:v>
                </c:pt>
                <c:pt idx="3">
                  <c:v>30.279094260136912</c:v>
                </c:pt>
                <c:pt idx="4">
                  <c:v>31.529411764705884</c:v>
                </c:pt>
                <c:pt idx="5">
                  <c:v>30.303030303030305</c:v>
                </c:pt>
                <c:pt idx="6">
                  <c:v>27.076923076923077</c:v>
                </c:pt>
                <c:pt idx="7">
                  <c:v>32.419547079856976</c:v>
                </c:pt>
                <c:pt idx="8">
                  <c:v>33.858267716535437</c:v>
                </c:pt>
                <c:pt idx="9">
                  <c:v>31.623931623931622</c:v>
                </c:pt>
                <c:pt idx="10">
                  <c:v>37</c:v>
                </c:pt>
              </c:numCache>
            </c:numRef>
          </c:val>
          <c:extLst>
            <c:ext xmlns:c16="http://schemas.microsoft.com/office/drawing/2014/chart" uri="{C3380CC4-5D6E-409C-BE32-E72D297353CC}">
              <c16:uniqueId val="{00000001-D110-41BA-AFED-68874412C8AF}"/>
            </c:ext>
          </c:extLst>
        </c:ser>
        <c:ser>
          <c:idx val="2"/>
          <c:order val="2"/>
          <c:tx>
            <c:strRef>
              <c:f>Jobs_Econ_Demog!$B$17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Jobs_Econ_Demog!$C$14:$M$14</c:f>
              <c:strCache>
                <c:ptCount val="11"/>
                <c:pt idx="0">
                  <c:v>Southern Arc (Base: 565)</c:v>
                </c:pt>
                <c:pt idx="1">
                  <c:v>Identify as disabled (Base: 281)</c:v>
                </c:pt>
                <c:pt idx="2">
                  <c:v>Welsh speaker (Base: 170)</c:v>
                </c:pt>
                <c:pt idx="3">
                  <c:v>All respondents (Base: 1899)</c:v>
                </c:pt>
                <c:pt idx="4">
                  <c:v>55+ (Base: 850)</c:v>
                </c:pt>
                <c:pt idx="5">
                  <c:v>Male (Base: 759)</c:v>
                </c:pt>
                <c:pt idx="6">
                  <c:v>Ethnically Diverse (Base: 325)</c:v>
                </c:pt>
                <c:pt idx="7">
                  <c:v>Female (Base: 839)</c:v>
                </c:pt>
                <c:pt idx="8">
                  <c:v>Children in household (Base: 381)</c:v>
                </c:pt>
                <c:pt idx="9">
                  <c:v>Under 35 (Base: 234)</c:v>
                </c:pt>
                <c:pt idx="10">
                  <c:v>LGBTQ+ (Base: 200)</c:v>
                </c:pt>
              </c:strCache>
            </c:strRef>
          </c:cat>
          <c:val>
            <c:numRef>
              <c:f>Jobs_Econ_Demog!$C$17:$M$17</c:f>
              <c:numCache>
                <c:formatCode>0.0</c:formatCode>
                <c:ptCount val="11"/>
                <c:pt idx="0">
                  <c:v>26.725663716814157</c:v>
                </c:pt>
                <c:pt idx="1">
                  <c:v>28.113879003558718</c:v>
                </c:pt>
                <c:pt idx="2">
                  <c:v>25.294117647058822</c:v>
                </c:pt>
                <c:pt idx="3">
                  <c:v>27.38283307003686</c:v>
                </c:pt>
                <c:pt idx="4">
                  <c:v>27.764705882352942</c:v>
                </c:pt>
                <c:pt idx="5">
                  <c:v>25.955204216073781</c:v>
                </c:pt>
                <c:pt idx="6">
                  <c:v>29.53846153846154</c:v>
                </c:pt>
                <c:pt idx="7">
                  <c:v>28.009535160905841</c:v>
                </c:pt>
                <c:pt idx="8">
                  <c:v>24.934383202099738</c:v>
                </c:pt>
                <c:pt idx="9">
                  <c:v>29.487179487179489</c:v>
                </c:pt>
                <c:pt idx="10">
                  <c:v>24.5</c:v>
                </c:pt>
              </c:numCache>
            </c:numRef>
          </c:val>
          <c:extLst>
            <c:ext xmlns:c16="http://schemas.microsoft.com/office/drawing/2014/chart" uri="{C3380CC4-5D6E-409C-BE32-E72D297353CC}">
              <c16:uniqueId val="{00000002-D110-41BA-AFED-68874412C8AF}"/>
            </c:ext>
          </c:extLst>
        </c:ser>
        <c:ser>
          <c:idx val="3"/>
          <c:order val="3"/>
          <c:tx>
            <c:strRef>
              <c:f>Jobs_Econ_Demog!$B$18</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Jobs_Econ_Demog!$C$14:$M$14</c:f>
              <c:strCache>
                <c:ptCount val="11"/>
                <c:pt idx="0">
                  <c:v>Southern Arc (Base: 565)</c:v>
                </c:pt>
                <c:pt idx="1">
                  <c:v>Identify as disabled (Base: 281)</c:v>
                </c:pt>
                <c:pt idx="2">
                  <c:v>Welsh speaker (Base: 170)</c:v>
                </c:pt>
                <c:pt idx="3">
                  <c:v>All respondents (Base: 1899)</c:v>
                </c:pt>
                <c:pt idx="4">
                  <c:v>55+ (Base: 850)</c:v>
                </c:pt>
                <c:pt idx="5">
                  <c:v>Male (Base: 759)</c:v>
                </c:pt>
                <c:pt idx="6">
                  <c:v>Ethnically Diverse (Base: 325)</c:v>
                </c:pt>
                <c:pt idx="7">
                  <c:v>Female (Base: 839)</c:v>
                </c:pt>
                <c:pt idx="8">
                  <c:v>Children in household (Base: 381)</c:v>
                </c:pt>
                <c:pt idx="9">
                  <c:v>Under 35 (Base: 234)</c:v>
                </c:pt>
                <c:pt idx="10">
                  <c:v>LGBTQ+ (Base: 200)</c:v>
                </c:pt>
              </c:strCache>
            </c:strRef>
          </c:cat>
          <c:val>
            <c:numRef>
              <c:f>Jobs_Econ_Demog!$C$18:$M$18</c:f>
              <c:numCache>
                <c:formatCode>0.0</c:formatCode>
                <c:ptCount val="11"/>
                <c:pt idx="0">
                  <c:v>30.088495575221241</c:v>
                </c:pt>
                <c:pt idx="1">
                  <c:v>28.46975088967972</c:v>
                </c:pt>
                <c:pt idx="2">
                  <c:v>32.352941176470587</c:v>
                </c:pt>
                <c:pt idx="3">
                  <c:v>27.698788836229593</c:v>
                </c:pt>
                <c:pt idx="4">
                  <c:v>28.588235294117649</c:v>
                </c:pt>
                <c:pt idx="5">
                  <c:v>28.722002635046113</c:v>
                </c:pt>
                <c:pt idx="6">
                  <c:v>24</c:v>
                </c:pt>
                <c:pt idx="7">
                  <c:v>26.340882002383793</c:v>
                </c:pt>
                <c:pt idx="8">
                  <c:v>25.72178477690289</c:v>
                </c:pt>
                <c:pt idx="9">
                  <c:v>23.504273504273502</c:v>
                </c:pt>
                <c:pt idx="10">
                  <c:v>23.5</c:v>
                </c:pt>
              </c:numCache>
            </c:numRef>
          </c:val>
          <c:extLst>
            <c:ext xmlns:c16="http://schemas.microsoft.com/office/drawing/2014/chart" uri="{C3380CC4-5D6E-409C-BE32-E72D297353CC}">
              <c16:uniqueId val="{00000003-D110-41BA-AFED-68874412C8AF}"/>
            </c:ext>
          </c:extLst>
        </c:ser>
        <c:ser>
          <c:idx val="4"/>
          <c:order val="4"/>
          <c:tx>
            <c:strRef>
              <c:f>Jobs_Econ_Demog!$B$19</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Jobs_Econ_Demog!$C$14:$M$14</c:f>
              <c:strCache>
                <c:ptCount val="11"/>
                <c:pt idx="0">
                  <c:v>Southern Arc (Base: 565)</c:v>
                </c:pt>
                <c:pt idx="1">
                  <c:v>Identify as disabled (Base: 281)</c:v>
                </c:pt>
                <c:pt idx="2">
                  <c:v>Welsh speaker (Base: 170)</c:v>
                </c:pt>
                <c:pt idx="3">
                  <c:v>All respondents (Base: 1899)</c:v>
                </c:pt>
                <c:pt idx="4">
                  <c:v>55+ (Base: 850)</c:v>
                </c:pt>
                <c:pt idx="5">
                  <c:v>Male (Base: 759)</c:v>
                </c:pt>
                <c:pt idx="6">
                  <c:v>Ethnically Diverse (Base: 325)</c:v>
                </c:pt>
                <c:pt idx="7">
                  <c:v>Female (Base: 839)</c:v>
                </c:pt>
                <c:pt idx="8">
                  <c:v>Children in household (Base: 381)</c:v>
                </c:pt>
                <c:pt idx="9">
                  <c:v>Under 35 (Base: 234)</c:v>
                </c:pt>
                <c:pt idx="10">
                  <c:v>LGBTQ+ (Base: 200)</c:v>
                </c:pt>
              </c:strCache>
            </c:strRef>
          </c:cat>
          <c:val>
            <c:numRef>
              <c:f>Jobs_Econ_Demog!$C$19:$M$19</c:f>
              <c:numCache>
                <c:formatCode>0.0</c:formatCode>
                <c:ptCount val="11"/>
                <c:pt idx="0">
                  <c:v>10.08849557522124</c:v>
                </c:pt>
                <c:pt idx="1">
                  <c:v>9.9644128113879002</c:v>
                </c:pt>
                <c:pt idx="2">
                  <c:v>7.6470588235294121</c:v>
                </c:pt>
                <c:pt idx="3">
                  <c:v>9.6366508688783572</c:v>
                </c:pt>
                <c:pt idx="4">
                  <c:v>8.117647058823529</c:v>
                </c:pt>
                <c:pt idx="5">
                  <c:v>9.4861660079051369</c:v>
                </c:pt>
                <c:pt idx="6">
                  <c:v>10.461538461538462</c:v>
                </c:pt>
                <c:pt idx="7">
                  <c:v>8.462455303933254</c:v>
                </c:pt>
                <c:pt idx="8">
                  <c:v>10.498687664041995</c:v>
                </c:pt>
                <c:pt idx="9">
                  <c:v>6.4102564102564097</c:v>
                </c:pt>
                <c:pt idx="10">
                  <c:v>7.5</c:v>
                </c:pt>
              </c:numCache>
            </c:numRef>
          </c:val>
          <c:extLst>
            <c:ext xmlns:c16="http://schemas.microsoft.com/office/drawing/2014/chart" uri="{C3380CC4-5D6E-409C-BE32-E72D297353CC}">
              <c16:uniqueId val="{00000004-D110-41BA-AFED-68874412C8A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Jobs_Econ_Dep5th!$B$2</c:f>
          <c:strCache>
            <c:ptCount val="1"/>
            <c:pt idx="0">
              <c:v>To what extent do you agree or disagree with this statement: Cardiff has a thriving and prosperous economy?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Jobs_Econ_Dep5th!$B$5</c:f>
              <c:strCache>
                <c:ptCount val="1"/>
                <c:pt idx="0">
                  <c:v>Strongly agree</c:v>
                </c:pt>
              </c:strCache>
            </c:strRef>
          </c:tx>
          <c:spPr>
            <a:solidFill>
              <a:srgbClr val="007881"/>
            </a:solidFill>
            <a:ln>
              <a:solidFill>
                <a:sysClr val="windowText" lastClr="000000"/>
              </a:solidFill>
            </a:ln>
            <a:effectLst/>
          </c:spPr>
          <c:invertIfNegative val="0"/>
          <c:cat>
            <c:strRef>
              <c:f>Jobs_Econ_Dep5th!$I$4:$N$4</c:f>
              <c:strCache>
                <c:ptCount val="6"/>
                <c:pt idx="0">
                  <c:v>All Respondents (Base: 1899)</c:v>
                </c:pt>
                <c:pt idx="1">
                  <c:v>Least Deprived (Base: 349)</c:v>
                </c:pt>
                <c:pt idx="2">
                  <c:v>Next Least Deprived (Base: 297)</c:v>
                </c:pt>
                <c:pt idx="3">
                  <c:v>Middle (Base: 268)</c:v>
                </c:pt>
                <c:pt idx="4">
                  <c:v>Next Most Deprived (Base: 266)</c:v>
                </c:pt>
                <c:pt idx="5">
                  <c:v>Most Deprived (Base: 206)</c:v>
                </c:pt>
              </c:strCache>
            </c:strRef>
          </c:cat>
          <c:val>
            <c:numRef>
              <c:f>Jobs_Econ_Dep5th!$I$5:$N$5</c:f>
              <c:numCache>
                <c:formatCode>0.0</c:formatCode>
                <c:ptCount val="6"/>
                <c:pt idx="0">
                  <c:v>5.0026329647182726</c:v>
                </c:pt>
                <c:pt idx="1">
                  <c:v>3.7249283667621778</c:v>
                </c:pt>
                <c:pt idx="2">
                  <c:v>4.0404040404040407</c:v>
                </c:pt>
                <c:pt idx="3">
                  <c:v>5.5970149253731343</c:v>
                </c:pt>
                <c:pt idx="4">
                  <c:v>3.7593984962406015</c:v>
                </c:pt>
                <c:pt idx="5">
                  <c:v>3.3980582524271843</c:v>
                </c:pt>
              </c:numCache>
            </c:numRef>
          </c:val>
          <c:extLst>
            <c:ext xmlns:c16="http://schemas.microsoft.com/office/drawing/2014/chart" uri="{C3380CC4-5D6E-409C-BE32-E72D297353CC}">
              <c16:uniqueId val="{00000000-3C76-4B4E-BA20-78664DBBD263}"/>
            </c:ext>
          </c:extLst>
        </c:ser>
        <c:ser>
          <c:idx val="1"/>
          <c:order val="1"/>
          <c:tx>
            <c:strRef>
              <c:f>Jobs_Econ_Dep5th!$B$6</c:f>
              <c:strCache>
                <c:ptCount val="1"/>
                <c:pt idx="0">
                  <c:v>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Jobs_Econ_Dep5th!$I$4:$N$4</c:f>
              <c:strCache>
                <c:ptCount val="6"/>
                <c:pt idx="0">
                  <c:v>All Respondents (Base: 1899)</c:v>
                </c:pt>
                <c:pt idx="1">
                  <c:v>Least Deprived (Base: 349)</c:v>
                </c:pt>
                <c:pt idx="2">
                  <c:v>Next Least Deprived (Base: 297)</c:v>
                </c:pt>
                <c:pt idx="3">
                  <c:v>Middle (Base: 268)</c:v>
                </c:pt>
                <c:pt idx="4">
                  <c:v>Next Most Deprived (Base: 266)</c:v>
                </c:pt>
                <c:pt idx="5">
                  <c:v>Most Deprived (Base: 206)</c:v>
                </c:pt>
              </c:strCache>
            </c:strRef>
          </c:cat>
          <c:val>
            <c:numRef>
              <c:f>Jobs_Econ_Dep5th!$I$6:$N$6</c:f>
              <c:numCache>
                <c:formatCode>0.0</c:formatCode>
                <c:ptCount val="6"/>
                <c:pt idx="0">
                  <c:v>30.279094260136912</c:v>
                </c:pt>
                <c:pt idx="1">
                  <c:v>35.53008595988539</c:v>
                </c:pt>
                <c:pt idx="2">
                  <c:v>34.680134680134678</c:v>
                </c:pt>
                <c:pt idx="3">
                  <c:v>32.835820895522389</c:v>
                </c:pt>
                <c:pt idx="4">
                  <c:v>27.06766917293233</c:v>
                </c:pt>
                <c:pt idx="5">
                  <c:v>24.757281553398059</c:v>
                </c:pt>
              </c:numCache>
            </c:numRef>
          </c:val>
          <c:extLst>
            <c:ext xmlns:c16="http://schemas.microsoft.com/office/drawing/2014/chart" uri="{C3380CC4-5D6E-409C-BE32-E72D297353CC}">
              <c16:uniqueId val="{00000001-3C76-4B4E-BA20-78664DBBD263}"/>
            </c:ext>
          </c:extLst>
        </c:ser>
        <c:ser>
          <c:idx val="2"/>
          <c:order val="2"/>
          <c:tx>
            <c:strRef>
              <c:f>Jobs_Econ_Dep5th!$B$7</c:f>
              <c:strCache>
                <c:ptCount val="1"/>
                <c:pt idx="0">
                  <c:v>Neither</c:v>
                </c:pt>
              </c:strCache>
            </c:strRef>
          </c:tx>
          <c:spPr>
            <a:solidFill>
              <a:srgbClr val="CFCECF"/>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Jobs_Econ_Dep5th!$I$4:$N$4</c:f>
              <c:strCache>
                <c:ptCount val="6"/>
                <c:pt idx="0">
                  <c:v>All Respondents (Base: 1899)</c:v>
                </c:pt>
                <c:pt idx="1">
                  <c:v>Least Deprived (Base: 349)</c:v>
                </c:pt>
                <c:pt idx="2">
                  <c:v>Next Least Deprived (Base: 297)</c:v>
                </c:pt>
                <c:pt idx="3">
                  <c:v>Middle (Base: 268)</c:v>
                </c:pt>
                <c:pt idx="4">
                  <c:v>Next Most Deprived (Base: 266)</c:v>
                </c:pt>
                <c:pt idx="5">
                  <c:v>Most Deprived (Base: 206)</c:v>
                </c:pt>
              </c:strCache>
            </c:strRef>
          </c:cat>
          <c:val>
            <c:numRef>
              <c:f>Jobs_Econ_Dep5th!$I$7:$N$7</c:f>
              <c:numCache>
                <c:formatCode>0.0</c:formatCode>
                <c:ptCount val="6"/>
                <c:pt idx="0">
                  <c:v>27.38283307003686</c:v>
                </c:pt>
                <c:pt idx="1">
                  <c:v>27.793696275071632</c:v>
                </c:pt>
                <c:pt idx="2">
                  <c:v>24.579124579124578</c:v>
                </c:pt>
                <c:pt idx="3">
                  <c:v>25</c:v>
                </c:pt>
                <c:pt idx="4">
                  <c:v>30.075187969924812</c:v>
                </c:pt>
                <c:pt idx="5">
                  <c:v>27.669902912621357</c:v>
                </c:pt>
              </c:numCache>
            </c:numRef>
          </c:val>
          <c:extLst>
            <c:ext xmlns:c16="http://schemas.microsoft.com/office/drawing/2014/chart" uri="{C3380CC4-5D6E-409C-BE32-E72D297353CC}">
              <c16:uniqueId val="{00000002-3C76-4B4E-BA20-78664DBBD263}"/>
            </c:ext>
          </c:extLst>
        </c:ser>
        <c:ser>
          <c:idx val="3"/>
          <c:order val="3"/>
          <c:tx>
            <c:strRef>
              <c:f>Jobs_Econ_Dep5th!$B$8</c:f>
              <c:strCache>
                <c:ptCount val="1"/>
                <c:pt idx="0">
                  <c:v>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Jobs_Econ_Dep5th!$I$4:$N$4</c:f>
              <c:strCache>
                <c:ptCount val="6"/>
                <c:pt idx="0">
                  <c:v>All Respondents (Base: 1899)</c:v>
                </c:pt>
                <c:pt idx="1">
                  <c:v>Least Deprived (Base: 349)</c:v>
                </c:pt>
                <c:pt idx="2">
                  <c:v>Next Least Deprived (Base: 297)</c:v>
                </c:pt>
                <c:pt idx="3">
                  <c:v>Middle (Base: 268)</c:v>
                </c:pt>
                <c:pt idx="4">
                  <c:v>Next Most Deprived (Base: 266)</c:v>
                </c:pt>
                <c:pt idx="5">
                  <c:v>Most Deprived (Base: 206)</c:v>
                </c:pt>
              </c:strCache>
            </c:strRef>
          </c:cat>
          <c:val>
            <c:numRef>
              <c:f>Jobs_Econ_Dep5th!$I$8:$N$8</c:f>
              <c:numCache>
                <c:formatCode>0.0</c:formatCode>
                <c:ptCount val="6"/>
                <c:pt idx="0">
                  <c:v>27.698788836229593</c:v>
                </c:pt>
                <c:pt idx="1">
                  <c:v>25.214899713467048</c:v>
                </c:pt>
                <c:pt idx="2">
                  <c:v>29.292929292929294</c:v>
                </c:pt>
                <c:pt idx="3">
                  <c:v>25.373134328358208</c:v>
                </c:pt>
                <c:pt idx="4">
                  <c:v>28.571428571428569</c:v>
                </c:pt>
                <c:pt idx="5">
                  <c:v>32.038834951456316</c:v>
                </c:pt>
              </c:numCache>
            </c:numRef>
          </c:val>
          <c:extLst>
            <c:ext xmlns:c16="http://schemas.microsoft.com/office/drawing/2014/chart" uri="{C3380CC4-5D6E-409C-BE32-E72D297353CC}">
              <c16:uniqueId val="{00000003-3C76-4B4E-BA20-78664DBBD263}"/>
            </c:ext>
          </c:extLst>
        </c:ser>
        <c:ser>
          <c:idx val="4"/>
          <c:order val="4"/>
          <c:tx>
            <c:strRef>
              <c:f>Jobs_Econ_Dep5th!$B$9</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Jobs_Econ_Dep5th!$I$4:$N$4</c:f>
              <c:strCache>
                <c:ptCount val="6"/>
                <c:pt idx="0">
                  <c:v>All Respondents (Base: 1899)</c:v>
                </c:pt>
                <c:pt idx="1">
                  <c:v>Least Deprived (Base: 349)</c:v>
                </c:pt>
                <c:pt idx="2">
                  <c:v>Next Least Deprived (Base: 297)</c:v>
                </c:pt>
                <c:pt idx="3">
                  <c:v>Middle (Base: 268)</c:v>
                </c:pt>
                <c:pt idx="4">
                  <c:v>Next Most Deprived (Base: 266)</c:v>
                </c:pt>
                <c:pt idx="5">
                  <c:v>Most Deprived (Base: 206)</c:v>
                </c:pt>
              </c:strCache>
            </c:strRef>
          </c:cat>
          <c:val>
            <c:numRef>
              <c:f>Jobs_Econ_Dep5th!$I$9:$N$9</c:f>
              <c:numCache>
                <c:formatCode>0.0</c:formatCode>
                <c:ptCount val="6"/>
                <c:pt idx="0">
                  <c:v>9.6366508688783572</c:v>
                </c:pt>
                <c:pt idx="1">
                  <c:v>7.7363896848137532</c:v>
                </c:pt>
                <c:pt idx="2">
                  <c:v>7.4074074074074066</c:v>
                </c:pt>
                <c:pt idx="3">
                  <c:v>11.194029850746269</c:v>
                </c:pt>
                <c:pt idx="4">
                  <c:v>10.526315789473683</c:v>
                </c:pt>
                <c:pt idx="5">
                  <c:v>12.135922330097088</c:v>
                </c:pt>
              </c:numCache>
            </c:numRef>
          </c:val>
          <c:extLst>
            <c:ext xmlns:c16="http://schemas.microsoft.com/office/drawing/2014/chart" uri="{C3380CC4-5D6E-409C-BE32-E72D297353CC}">
              <c16:uniqueId val="{00000004-3C76-4B4E-BA20-78664DBBD263}"/>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Jobs_Econ_Demog!$B$32</c:f>
          <c:strCache>
            <c:ptCount val="1"/>
            <c:pt idx="0">
              <c:v>Over the last 12 months would you say your employment situation has: </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Jobs_Econ_Demog!$B$43</c:f>
              <c:strCache>
                <c:ptCount val="1"/>
                <c:pt idx="0">
                  <c:v>Improved</c:v>
                </c:pt>
              </c:strCache>
            </c:strRef>
          </c:tx>
          <c:spPr>
            <a:solidFill>
              <a:srgbClr val="007881"/>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3-7426-44E6-AC17-B4B4BA8A868D}"/>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Jobs_Econ_Demog!$C$42:$M$42</c:f>
              <c:strCache>
                <c:ptCount val="11"/>
                <c:pt idx="0">
                  <c:v>55+ (Base: 476)</c:v>
                </c:pt>
                <c:pt idx="1">
                  <c:v>Male (Base: 551)</c:v>
                </c:pt>
                <c:pt idx="2">
                  <c:v>All respondents (Base: 1462)</c:v>
                </c:pt>
                <c:pt idx="3">
                  <c:v>Children in household (Base: 365)</c:v>
                </c:pt>
                <c:pt idx="4">
                  <c:v>Southern Arc (Base: 460)</c:v>
                </c:pt>
                <c:pt idx="5">
                  <c:v>Female (Base: 683)</c:v>
                </c:pt>
                <c:pt idx="6">
                  <c:v>Identify as disabled (Base: 186)</c:v>
                </c:pt>
                <c:pt idx="7">
                  <c:v>Welsh speaker (Base: 139)</c:v>
                </c:pt>
                <c:pt idx="8">
                  <c:v>Ethnically Diverse (Base: 296)</c:v>
                </c:pt>
                <c:pt idx="9">
                  <c:v>LGBTQ+ (Base: 178)</c:v>
                </c:pt>
                <c:pt idx="10">
                  <c:v>Under 35 (Base: 240)</c:v>
                </c:pt>
              </c:strCache>
            </c:strRef>
          </c:cat>
          <c:val>
            <c:numRef>
              <c:f>Jobs_Econ_Demog!$C$43:$M$43</c:f>
              <c:numCache>
                <c:formatCode>0.0</c:formatCode>
                <c:ptCount val="11"/>
                <c:pt idx="0">
                  <c:v>5.0420168067226889</c:v>
                </c:pt>
                <c:pt idx="1">
                  <c:v>9.2558983666061696</c:v>
                </c:pt>
                <c:pt idx="2">
                  <c:v>11.285909712722299</c:v>
                </c:pt>
                <c:pt idx="3">
                  <c:v>11.506849315068493</c:v>
                </c:pt>
                <c:pt idx="4">
                  <c:v>11.739130434782609</c:v>
                </c:pt>
                <c:pt idx="5">
                  <c:v>12.005856515373353</c:v>
                </c:pt>
                <c:pt idx="6">
                  <c:v>12.365591397849462</c:v>
                </c:pt>
                <c:pt idx="7">
                  <c:v>12.949640287769784</c:v>
                </c:pt>
                <c:pt idx="8">
                  <c:v>17.22972972972973</c:v>
                </c:pt>
                <c:pt idx="9">
                  <c:v>19.101123595505616</c:v>
                </c:pt>
                <c:pt idx="10">
                  <c:v>21.25</c:v>
                </c:pt>
              </c:numCache>
            </c:numRef>
          </c:val>
          <c:extLst>
            <c:ext xmlns:c16="http://schemas.microsoft.com/office/drawing/2014/chart" uri="{C3380CC4-5D6E-409C-BE32-E72D297353CC}">
              <c16:uniqueId val="{00000000-7426-44E6-AC17-B4B4BA8A868D}"/>
            </c:ext>
          </c:extLst>
        </c:ser>
        <c:ser>
          <c:idx val="1"/>
          <c:order val="1"/>
          <c:tx>
            <c:strRef>
              <c:f>Jobs_Econ_Demog!$B$44</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Jobs_Econ_Demog!$C$42:$M$42</c:f>
              <c:strCache>
                <c:ptCount val="11"/>
                <c:pt idx="0">
                  <c:v>55+ (Base: 476)</c:v>
                </c:pt>
                <c:pt idx="1">
                  <c:v>Male (Base: 551)</c:v>
                </c:pt>
                <c:pt idx="2">
                  <c:v>All respondents (Base: 1462)</c:v>
                </c:pt>
                <c:pt idx="3">
                  <c:v>Children in household (Base: 365)</c:v>
                </c:pt>
                <c:pt idx="4">
                  <c:v>Southern Arc (Base: 460)</c:v>
                </c:pt>
                <c:pt idx="5">
                  <c:v>Female (Base: 683)</c:v>
                </c:pt>
                <c:pt idx="6">
                  <c:v>Identify as disabled (Base: 186)</c:v>
                </c:pt>
                <c:pt idx="7">
                  <c:v>Welsh speaker (Base: 139)</c:v>
                </c:pt>
                <c:pt idx="8">
                  <c:v>Ethnically Diverse (Base: 296)</c:v>
                </c:pt>
                <c:pt idx="9">
                  <c:v>LGBTQ+ (Base: 178)</c:v>
                </c:pt>
                <c:pt idx="10">
                  <c:v>Under 35 (Base: 240)</c:v>
                </c:pt>
              </c:strCache>
            </c:strRef>
          </c:cat>
          <c:val>
            <c:numRef>
              <c:f>Jobs_Econ_Demog!$C$44:$M$44</c:f>
              <c:numCache>
                <c:formatCode>0.0</c:formatCode>
                <c:ptCount val="11"/>
                <c:pt idx="0">
                  <c:v>78.361344537815128</c:v>
                </c:pt>
                <c:pt idx="1">
                  <c:v>74.591651542649728</c:v>
                </c:pt>
                <c:pt idx="2">
                  <c:v>72.161422708618332</c:v>
                </c:pt>
                <c:pt idx="3">
                  <c:v>73.698630136986296</c:v>
                </c:pt>
                <c:pt idx="4">
                  <c:v>68.695652173913047</c:v>
                </c:pt>
                <c:pt idx="5">
                  <c:v>70.571010248901899</c:v>
                </c:pt>
                <c:pt idx="6">
                  <c:v>66.129032258064512</c:v>
                </c:pt>
                <c:pt idx="7">
                  <c:v>71.942446043165461</c:v>
                </c:pt>
                <c:pt idx="8">
                  <c:v>58.108108108108105</c:v>
                </c:pt>
                <c:pt idx="9">
                  <c:v>64.044943820224717</c:v>
                </c:pt>
                <c:pt idx="10">
                  <c:v>58.333333333333336</c:v>
                </c:pt>
              </c:numCache>
            </c:numRef>
          </c:val>
          <c:extLst>
            <c:ext xmlns:c16="http://schemas.microsoft.com/office/drawing/2014/chart" uri="{C3380CC4-5D6E-409C-BE32-E72D297353CC}">
              <c16:uniqueId val="{00000001-7426-44E6-AC17-B4B4BA8A868D}"/>
            </c:ext>
          </c:extLst>
        </c:ser>
        <c:ser>
          <c:idx val="2"/>
          <c:order val="2"/>
          <c:tx>
            <c:strRef>
              <c:f>Jobs_Econ_Demog!$B$45</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Jobs_Econ_Demog!$C$42:$M$42</c:f>
              <c:strCache>
                <c:ptCount val="11"/>
                <c:pt idx="0">
                  <c:v>55+ (Base: 476)</c:v>
                </c:pt>
                <c:pt idx="1">
                  <c:v>Male (Base: 551)</c:v>
                </c:pt>
                <c:pt idx="2">
                  <c:v>All respondents (Base: 1462)</c:v>
                </c:pt>
                <c:pt idx="3">
                  <c:v>Children in household (Base: 365)</c:v>
                </c:pt>
                <c:pt idx="4">
                  <c:v>Southern Arc (Base: 460)</c:v>
                </c:pt>
                <c:pt idx="5">
                  <c:v>Female (Base: 683)</c:v>
                </c:pt>
                <c:pt idx="6">
                  <c:v>Identify as disabled (Base: 186)</c:v>
                </c:pt>
                <c:pt idx="7">
                  <c:v>Welsh speaker (Base: 139)</c:v>
                </c:pt>
                <c:pt idx="8">
                  <c:v>Ethnically Diverse (Base: 296)</c:v>
                </c:pt>
                <c:pt idx="9">
                  <c:v>LGBTQ+ (Base: 178)</c:v>
                </c:pt>
                <c:pt idx="10">
                  <c:v>Under 35 (Base: 240)</c:v>
                </c:pt>
              </c:strCache>
            </c:strRef>
          </c:cat>
          <c:val>
            <c:numRef>
              <c:f>Jobs_Econ_Demog!$C$45:$M$45</c:f>
              <c:numCache>
                <c:formatCode>0.0</c:formatCode>
                <c:ptCount val="11"/>
                <c:pt idx="0">
                  <c:v>16.596638655462183</c:v>
                </c:pt>
                <c:pt idx="1">
                  <c:v>16.152450090744104</c:v>
                </c:pt>
                <c:pt idx="2">
                  <c:v>16.552667578659371</c:v>
                </c:pt>
                <c:pt idx="3">
                  <c:v>14.794520547945206</c:v>
                </c:pt>
                <c:pt idx="4">
                  <c:v>19.565217391304348</c:v>
                </c:pt>
                <c:pt idx="5">
                  <c:v>17.423133235724745</c:v>
                </c:pt>
                <c:pt idx="6">
                  <c:v>21.50537634408602</c:v>
                </c:pt>
                <c:pt idx="7">
                  <c:v>15.107913669064748</c:v>
                </c:pt>
                <c:pt idx="8">
                  <c:v>24.662162162162161</c:v>
                </c:pt>
                <c:pt idx="9">
                  <c:v>16.853932584269664</c:v>
                </c:pt>
                <c:pt idx="10">
                  <c:v>20.416666666666668</c:v>
                </c:pt>
              </c:numCache>
            </c:numRef>
          </c:val>
          <c:extLst>
            <c:ext xmlns:c16="http://schemas.microsoft.com/office/drawing/2014/chart" uri="{C3380CC4-5D6E-409C-BE32-E72D297353CC}">
              <c16:uniqueId val="{00000002-7426-44E6-AC17-B4B4BA8A868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Jobs_Econ_Dep5th!$B$25</c:f>
          <c:strCache>
            <c:ptCount val="1"/>
            <c:pt idx="0">
              <c:v>Over the last 12 months would you say your employment situation has: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Jobs_Econ_Dep5th!$B$28</c:f>
              <c:strCache>
                <c:ptCount val="1"/>
                <c:pt idx="0">
                  <c:v>Improved</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Jobs_Econ_Dep5th!$I$27:$N$27</c:f>
              <c:strCache>
                <c:ptCount val="6"/>
                <c:pt idx="0">
                  <c:v>All Respondents (Base: 1462)</c:v>
                </c:pt>
                <c:pt idx="1">
                  <c:v>Least Deprived (Base: 235)</c:v>
                </c:pt>
                <c:pt idx="2">
                  <c:v>Next Least Deprived (Base: 225)</c:v>
                </c:pt>
                <c:pt idx="3">
                  <c:v>Middle (Base: 212)</c:v>
                </c:pt>
                <c:pt idx="4">
                  <c:v>Next Most Deprived (Base: 228)</c:v>
                </c:pt>
                <c:pt idx="5">
                  <c:v>Most Deprived (Base: 173)</c:v>
                </c:pt>
              </c:strCache>
            </c:strRef>
          </c:cat>
          <c:val>
            <c:numRef>
              <c:f>Jobs_Econ_Dep5th!$I$28:$N$28</c:f>
              <c:numCache>
                <c:formatCode>0.0</c:formatCode>
                <c:ptCount val="6"/>
                <c:pt idx="0">
                  <c:v>11.285909712722299</c:v>
                </c:pt>
                <c:pt idx="1">
                  <c:v>6.3829787234042552</c:v>
                </c:pt>
                <c:pt idx="2">
                  <c:v>8.4444444444444446</c:v>
                </c:pt>
                <c:pt idx="3">
                  <c:v>16.037735849056602</c:v>
                </c:pt>
                <c:pt idx="4">
                  <c:v>10.964912280701753</c:v>
                </c:pt>
                <c:pt idx="5">
                  <c:v>15.606936416184972</c:v>
                </c:pt>
              </c:numCache>
            </c:numRef>
          </c:val>
          <c:extLst>
            <c:ext xmlns:c16="http://schemas.microsoft.com/office/drawing/2014/chart" uri="{C3380CC4-5D6E-409C-BE32-E72D297353CC}">
              <c16:uniqueId val="{00000000-F001-4DC0-A1A9-324987B2B12D}"/>
            </c:ext>
          </c:extLst>
        </c:ser>
        <c:ser>
          <c:idx val="1"/>
          <c:order val="1"/>
          <c:tx>
            <c:strRef>
              <c:f>Jobs_Econ_Dep5th!$B$29</c:f>
              <c:strCache>
                <c:ptCount val="1"/>
                <c:pt idx="0">
                  <c:v>Remained the same</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Jobs_Econ_Dep5th!$I$27:$N$27</c:f>
              <c:strCache>
                <c:ptCount val="6"/>
                <c:pt idx="0">
                  <c:v>All Respondents (Base: 1462)</c:v>
                </c:pt>
                <c:pt idx="1">
                  <c:v>Least Deprived (Base: 235)</c:v>
                </c:pt>
                <c:pt idx="2">
                  <c:v>Next Least Deprived (Base: 225)</c:v>
                </c:pt>
                <c:pt idx="3">
                  <c:v>Middle (Base: 212)</c:v>
                </c:pt>
                <c:pt idx="4">
                  <c:v>Next Most Deprived (Base: 228)</c:v>
                </c:pt>
                <c:pt idx="5">
                  <c:v>Most Deprived (Base: 173)</c:v>
                </c:pt>
              </c:strCache>
            </c:strRef>
          </c:cat>
          <c:val>
            <c:numRef>
              <c:f>Jobs_Econ_Dep5th!$I$29:$N$29</c:f>
              <c:numCache>
                <c:formatCode>0.0</c:formatCode>
                <c:ptCount val="6"/>
                <c:pt idx="0">
                  <c:v>72.161422708618332</c:v>
                </c:pt>
                <c:pt idx="1">
                  <c:v>81.702127659574458</c:v>
                </c:pt>
                <c:pt idx="2">
                  <c:v>79.111111111111114</c:v>
                </c:pt>
                <c:pt idx="3">
                  <c:v>64.15094339622641</c:v>
                </c:pt>
                <c:pt idx="4">
                  <c:v>67.982456140350877</c:v>
                </c:pt>
                <c:pt idx="5">
                  <c:v>64.161849710982651</c:v>
                </c:pt>
              </c:numCache>
            </c:numRef>
          </c:val>
          <c:extLst>
            <c:ext xmlns:c16="http://schemas.microsoft.com/office/drawing/2014/chart" uri="{C3380CC4-5D6E-409C-BE32-E72D297353CC}">
              <c16:uniqueId val="{00000001-F001-4DC0-A1A9-324987B2B12D}"/>
            </c:ext>
          </c:extLst>
        </c:ser>
        <c:ser>
          <c:idx val="2"/>
          <c:order val="2"/>
          <c:tx>
            <c:strRef>
              <c:f>Jobs_Econ_Dep5th!$B$30</c:f>
              <c:strCache>
                <c:ptCount val="1"/>
                <c:pt idx="0">
                  <c:v>Declined</c:v>
                </c:pt>
              </c:strCache>
            </c:strRef>
          </c:tx>
          <c:spPr>
            <a:solidFill>
              <a:srgbClr val="ED6B2A"/>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Jobs_Econ_Dep5th!$I$27:$N$27</c:f>
              <c:strCache>
                <c:ptCount val="6"/>
                <c:pt idx="0">
                  <c:v>All Respondents (Base: 1462)</c:v>
                </c:pt>
                <c:pt idx="1">
                  <c:v>Least Deprived (Base: 235)</c:v>
                </c:pt>
                <c:pt idx="2">
                  <c:v>Next Least Deprived (Base: 225)</c:v>
                </c:pt>
                <c:pt idx="3">
                  <c:v>Middle (Base: 212)</c:v>
                </c:pt>
                <c:pt idx="4">
                  <c:v>Next Most Deprived (Base: 228)</c:v>
                </c:pt>
                <c:pt idx="5">
                  <c:v>Most Deprived (Base: 173)</c:v>
                </c:pt>
              </c:strCache>
            </c:strRef>
          </c:cat>
          <c:val>
            <c:numRef>
              <c:f>Jobs_Econ_Dep5th!$I$30:$N$30</c:f>
              <c:numCache>
                <c:formatCode>0.0</c:formatCode>
                <c:ptCount val="6"/>
                <c:pt idx="0">
                  <c:v>16.552667578659371</c:v>
                </c:pt>
                <c:pt idx="1">
                  <c:v>11.914893617021278</c:v>
                </c:pt>
                <c:pt idx="2">
                  <c:v>12.444444444444445</c:v>
                </c:pt>
                <c:pt idx="3">
                  <c:v>19.811320754716981</c:v>
                </c:pt>
                <c:pt idx="4">
                  <c:v>21.052631578947366</c:v>
                </c:pt>
                <c:pt idx="5">
                  <c:v>20.23121387283237</c:v>
                </c:pt>
              </c:numCache>
            </c:numRef>
          </c:val>
          <c:extLst>
            <c:ext xmlns:c16="http://schemas.microsoft.com/office/drawing/2014/chart" uri="{C3380CC4-5D6E-409C-BE32-E72D297353CC}">
              <c16:uniqueId val="{00000002-F001-4DC0-A1A9-324987B2B12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Health_WB_Demog!$B$597</c:f>
          <c:strCache>
            <c:ptCount val="1"/>
            <c:pt idx="0">
              <c:v>How important do you think it is to have green spaces in your local area?</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Health_WB_Demog!$B$609</c:f>
              <c:strCache>
                <c:ptCount val="1"/>
                <c:pt idx="0">
                  <c:v>Very important</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Health_WB_Demog!$C$608:$M$608</c:f>
              <c:strCache>
                <c:ptCount val="11"/>
                <c:pt idx="0">
                  <c:v>Ethnically Diverse (Base: 353)</c:v>
                </c:pt>
                <c:pt idx="1">
                  <c:v>Identify as disabled (Base: 305)</c:v>
                </c:pt>
                <c:pt idx="2">
                  <c:v>Under 35 (Base: 249)</c:v>
                </c:pt>
                <c:pt idx="3">
                  <c:v>Children in household (Base: 404)</c:v>
                </c:pt>
                <c:pt idx="4">
                  <c:v>LGBTQ+ (Base: 218)</c:v>
                </c:pt>
                <c:pt idx="5">
                  <c:v>Southern Arc (Base: 619)</c:v>
                </c:pt>
                <c:pt idx="6">
                  <c:v>Male (Base: 802)</c:v>
                </c:pt>
                <c:pt idx="7">
                  <c:v>All respondents (Base: 2019)</c:v>
                </c:pt>
                <c:pt idx="8">
                  <c:v>55+ (Base: 941)</c:v>
                </c:pt>
                <c:pt idx="9">
                  <c:v>Female (Base: 937)</c:v>
                </c:pt>
                <c:pt idx="10">
                  <c:v>Welsh speaker (Base: 178)</c:v>
                </c:pt>
              </c:strCache>
            </c:strRef>
          </c:cat>
          <c:val>
            <c:numRef>
              <c:f>Health_WB_Demog!$C$609:$M$609</c:f>
              <c:numCache>
                <c:formatCode>0.0</c:formatCode>
                <c:ptCount val="11"/>
                <c:pt idx="0">
                  <c:v>80.169971671388112</c:v>
                </c:pt>
                <c:pt idx="1">
                  <c:v>80.655737704918025</c:v>
                </c:pt>
                <c:pt idx="2">
                  <c:v>84.738955823293168</c:v>
                </c:pt>
                <c:pt idx="3">
                  <c:v>85.148514851485146</c:v>
                </c:pt>
                <c:pt idx="4">
                  <c:v>88.532110091743121</c:v>
                </c:pt>
                <c:pt idx="5">
                  <c:v>83.683360258481414</c:v>
                </c:pt>
                <c:pt idx="6">
                  <c:v>84.663341645885282</c:v>
                </c:pt>
                <c:pt idx="7">
                  <c:v>85.141158989598807</c:v>
                </c:pt>
                <c:pt idx="8">
                  <c:v>85.122210414452709</c:v>
                </c:pt>
                <c:pt idx="9">
                  <c:v>86.019210245464251</c:v>
                </c:pt>
                <c:pt idx="10">
                  <c:v>89.887640449438194</c:v>
                </c:pt>
              </c:numCache>
            </c:numRef>
          </c:val>
          <c:extLst>
            <c:ext xmlns:c16="http://schemas.microsoft.com/office/drawing/2014/chart" uri="{C3380CC4-5D6E-409C-BE32-E72D297353CC}">
              <c16:uniqueId val="{00000000-575B-4BDA-9DD8-F927BEB03856}"/>
            </c:ext>
          </c:extLst>
        </c:ser>
        <c:ser>
          <c:idx val="1"/>
          <c:order val="1"/>
          <c:tx>
            <c:strRef>
              <c:f>Health_WB_Demog!$B$610</c:f>
              <c:strCache>
                <c:ptCount val="1"/>
                <c:pt idx="0">
                  <c:v>Fairly important</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Health_WB_Demog!$C$608:$M$608</c:f>
              <c:strCache>
                <c:ptCount val="11"/>
                <c:pt idx="0">
                  <c:v>Ethnically Diverse (Base: 353)</c:v>
                </c:pt>
                <c:pt idx="1">
                  <c:v>Identify as disabled (Base: 305)</c:v>
                </c:pt>
                <c:pt idx="2">
                  <c:v>Under 35 (Base: 249)</c:v>
                </c:pt>
                <c:pt idx="3">
                  <c:v>Children in household (Base: 404)</c:v>
                </c:pt>
                <c:pt idx="4">
                  <c:v>LGBTQ+ (Base: 218)</c:v>
                </c:pt>
                <c:pt idx="5">
                  <c:v>Southern Arc (Base: 619)</c:v>
                </c:pt>
                <c:pt idx="6">
                  <c:v>Male (Base: 802)</c:v>
                </c:pt>
                <c:pt idx="7">
                  <c:v>All respondents (Base: 2019)</c:v>
                </c:pt>
                <c:pt idx="8">
                  <c:v>55+ (Base: 941)</c:v>
                </c:pt>
                <c:pt idx="9">
                  <c:v>Female (Base: 937)</c:v>
                </c:pt>
                <c:pt idx="10">
                  <c:v>Welsh speaker (Base: 178)</c:v>
                </c:pt>
              </c:strCache>
            </c:strRef>
          </c:cat>
          <c:val>
            <c:numRef>
              <c:f>Health_WB_Demog!$C$610:$M$610</c:f>
              <c:numCache>
                <c:formatCode>0.0</c:formatCode>
                <c:ptCount val="11"/>
                <c:pt idx="0">
                  <c:v>14.447592067988669</c:v>
                </c:pt>
                <c:pt idx="1">
                  <c:v>14.754098360655737</c:v>
                </c:pt>
                <c:pt idx="2">
                  <c:v>10.843373493975903</c:v>
                </c:pt>
                <c:pt idx="3">
                  <c:v>10.643564356435643</c:v>
                </c:pt>
                <c:pt idx="4">
                  <c:v>7.3394495412844041</c:v>
                </c:pt>
                <c:pt idx="5">
                  <c:v>12.60096930533118</c:v>
                </c:pt>
                <c:pt idx="6">
                  <c:v>11.845386533665836</c:v>
                </c:pt>
                <c:pt idx="7">
                  <c:v>11.589895988112927</c:v>
                </c:pt>
                <c:pt idx="8">
                  <c:v>11.902231668437832</c:v>
                </c:pt>
                <c:pt idx="9">
                  <c:v>11.205976520811099</c:v>
                </c:pt>
                <c:pt idx="10">
                  <c:v>7.8651685393258424</c:v>
                </c:pt>
              </c:numCache>
            </c:numRef>
          </c:val>
          <c:extLst>
            <c:ext xmlns:c16="http://schemas.microsoft.com/office/drawing/2014/chart" uri="{C3380CC4-5D6E-409C-BE32-E72D297353CC}">
              <c16:uniqueId val="{00000001-575B-4BDA-9DD8-F927BEB03856}"/>
            </c:ext>
          </c:extLst>
        </c:ser>
        <c:ser>
          <c:idx val="2"/>
          <c:order val="2"/>
          <c:tx>
            <c:strRef>
              <c:f>Health_WB_Demog!$B$611</c:f>
              <c:strCache>
                <c:ptCount val="1"/>
                <c:pt idx="0">
                  <c:v>Neither</c:v>
                </c:pt>
              </c:strCache>
            </c:strRef>
          </c:tx>
          <c:spPr>
            <a:solidFill>
              <a:srgbClr val="CFCECF"/>
            </a:solidFill>
            <a:ln>
              <a:solidFill>
                <a:sysClr val="windowText" lastClr="000000"/>
              </a:solidFill>
            </a:ln>
            <a:effectLst/>
          </c:spPr>
          <c:invertIfNegative val="0"/>
          <c:cat>
            <c:strRef>
              <c:f>Health_WB_Demog!$C$608:$M$608</c:f>
              <c:strCache>
                <c:ptCount val="11"/>
                <c:pt idx="0">
                  <c:v>Ethnically Diverse (Base: 353)</c:v>
                </c:pt>
                <c:pt idx="1">
                  <c:v>Identify as disabled (Base: 305)</c:v>
                </c:pt>
                <c:pt idx="2">
                  <c:v>Under 35 (Base: 249)</c:v>
                </c:pt>
                <c:pt idx="3">
                  <c:v>Children in household (Base: 404)</c:v>
                </c:pt>
                <c:pt idx="4">
                  <c:v>LGBTQ+ (Base: 218)</c:v>
                </c:pt>
                <c:pt idx="5">
                  <c:v>Southern Arc (Base: 619)</c:v>
                </c:pt>
                <c:pt idx="6">
                  <c:v>Male (Base: 802)</c:v>
                </c:pt>
                <c:pt idx="7">
                  <c:v>All respondents (Base: 2019)</c:v>
                </c:pt>
                <c:pt idx="8">
                  <c:v>55+ (Base: 941)</c:v>
                </c:pt>
                <c:pt idx="9">
                  <c:v>Female (Base: 937)</c:v>
                </c:pt>
                <c:pt idx="10">
                  <c:v>Welsh speaker (Base: 178)</c:v>
                </c:pt>
              </c:strCache>
            </c:strRef>
          </c:cat>
          <c:val>
            <c:numRef>
              <c:f>Health_WB_Demog!$C$611:$M$611</c:f>
              <c:numCache>
                <c:formatCode>0.0</c:formatCode>
                <c:ptCount val="11"/>
                <c:pt idx="0">
                  <c:v>3.9660056657223794</c:v>
                </c:pt>
                <c:pt idx="1">
                  <c:v>2.622950819672131</c:v>
                </c:pt>
                <c:pt idx="2">
                  <c:v>3.2128514056224895</c:v>
                </c:pt>
                <c:pt idx="3">
                  <c:v>2.722772277227723</c:v>
                </c:pt>
                <c:pt idx="4">
                  <c:v>3.2110091743119269</c:v>
                </c:pt>
                <c:pt idx="5">
                  <c:v>2.7463651050080773</c:v>
                </c:pt>
                <c:pt idx="6">
                  <c:v>2.3690773067331672</c:v>
                </c:pt>
                <c:pt idx="7">
                  <c:v>2.3278850916295197</c:v>
                </c:pt>
                <c:pt idx="8">
                  <c:v>2.0191285866099893</c:v>
                </c:pt>
                <c:pt idx="9">
                  <c:v>2.134471718249733</c:v>
                </c:pt>
                <c:pt idx="10">
                  <c:v>1.6853932584269662</c:v>
                </c:pt>
              </c:numCache>
            </c:numRef>
          </c:val>
          <c:extLst>
            <c:ext xmlns:c16="http://schemas.microsoft.com/office/drawing/2014/chart" uri="{C3380CC4-5D6E-409C-BE32-E72D297353CC}">
              <c16:uniqueId val="{00000002-575B-4BDA-9DD8-F927BEB03856}"/>
            </c:ext>
          </c:extLst>
        </c:ser>
        <c:ser>
          <c:idx val="3"/>
          <c:order val="3"/>
          <c:tx>
            <c:strRef>
              <c:f>Health_WB_Demog!$B$612</c:f>
              <c:strCache>
                <c:ptCount val="1"/>
                <c:pt idx="0">
                  <c:v>Not very important</c:v>
                </c:pt>
              </c:strCache>
            </c:strRef>
          </c:tx>
          <c:spPr>
            <a:solidFill>
              <a:srgbClr val="FAC9A9"/>
            </a:solidFill>
            <a:ln>
              <a:solidFill>
                <a:sysClr val="windowText" lastClr="000000"/>
              </a:solidFill>
            </a:ln>
            <a:effectLst/>
          </c:spPr>
          <c:invertIfNegative val="0"/>
          <c:cat>
            <c:strRef>
              <c:f>Health_WB_Demog!$C$608:$M$608</c:f>
              <c:strCache>
                <c:ptCount val="11"/>
                <c:pt idx="0">
                  <c:v>Ethnically Diverse (Base: 353)</c:v>
                </c:pt>
                <c:pt idx="1">
                  <c:v>Identify as disabled (Base: 305)</c:v>
                </c:pt>
                <c:pt idx="2">
                  <c:v>Under 35 (Base: 249)</c:v>
                </c:pt>
                <c:pt idx="3">
                  <c:v>Children in household (Base: 404)</c:v>
                </c:pt>
                <c:pt idx="4">
                  <c:v>LGBTQ+ (Base: 218)</c:v>
                </c:pt>
                <c:pt idx="5">
                  <c:v>Southern Arc (Base: 619)</c:v>
                </c:pt>
                <c:pt idx="6">
                  <c:v>Male (Base: 802)</c:v>
                </c:pt>
                <c:pt idx="7">
                  <c:v>All respondents (Base: 2019)</c:v>
                </c:pt>
                <c:pt idx="8">
                  <c:v>55+ (Base: 941)</c:v>
                </c:pt>
                <c:pt idx="9">
                  <c:v>Female (Base: 937)</c:v>
                </c:pt>
                <c:pt idx="10">
                  <c:v>Welsh speaker (Base: 178)</c:v>
                </c:pt>
              </c:strCache>
            </c:strRef>
          </c:cat>
          <c:val>
            <c:numRef>
              <c:f>Health_WB_Demog!$C$612:$M$612</c:f>
              <c:numCache>
                <c:formatCode>0.0</c:formatCode>
                <c:ptCount val="11"/>
                <c:pt idx="0">
                  <c:v>0.84985835694051004</c:v>
                </c:pt>
                <c:pt idx="1">
                  <c:v>1.3114754098360655</c:v>
                </c:pt>
                <c:pt idx="2">
                  <c:v>0</c:v>
                </c:pt>
                <c:pt idx="3">
                  <c:v>0.74257425742574257</c:v>
                </c:pt>
                <c:pt idx="4">
                  <c:v>0.45871559633027525</c:v>
                </c:pt>
                <c:pt idx="5">
                  <c:v>0.80775444264943452</c:v>
                </c:pt>
                <c:pt idx="6">
                  <c:v>0.74812967581047385</c:v>
                </c:pt>
                <c:pt idx="7">
                  <c:v>0.54482417038137687</c:v>
                </c:pt>
                <c:pt idx="8">
                  <c:v>0.74388947927736448</c:v>
                </c:pt>
                <c:pt idx="9">
                  <c:v>0.32017075773745995</c:v>
                </c:pt>
                <c:pt idx="10">
                  <c:v>0.5617977528089888</c:v>
                </c:pt>
              </c:numCache>
            </c:numRef>
          </c:val>
          <c:extLst>
            <c:ext xmlns:c16="http://schemas.microsoft.com/office/drawing/2014/chart" uri="{C3380CC4-5D6E-409C-BE32-E72D297353CC}">
              <c16:uniqueId val="{00000003-575B-4BDA-9DD8-F927BEB03856}"/>
            </c:ext>
          </c:extLst>
        </c:ser>
        <c:ser>
          <c:idx val="4"/>
          <c:order val="4"/>
          <c:tx>
            <c:strRef>
              <c:f>Health_WB_Demog!$B$613</c:f>
              <c:strCache>
                <c:ptCount val="1"/>
                <c:pt idx="0">
                  <c:v>Not important at all</c:v>
                </c:pt>
              </c:strCache>
            </c:strRef>
          </c:tx>
          <c:spPr>
            <a:solidFill>
              <a:srgbClr val="ED6B2A"/>
            </a:solidFill>
            <a:ln>
              <a:solidFill>
                <a:sysClr val="windowText" lastClr="000000"/>
              </a:solidFill>
            </a:ln>
            <a:effectLst/>
          </c:spPr>
          <c:invertIfNegative val="0"/>
          <c:cat>
            <c:strRef>
              <c:f>Health_WB_Demog!$C$608:$M$608</c:f>
              <c:strCache>
                <c:ptCount val="11"/>
                <c:pt idx="0">
                  <c:v>Ethnically Diverse (Base: 353)</c:v>
                </c:pt>
                <c:pt idx="1">
                  <c:v>Identify as disabled (Base: 305)</c:v>
                </c:pt>
                <c:pt idx="2">
                  <c:v>Under 35 (Base: 249)</c:v>
                </c:pt>
                <c:pt idx="3">
                  <c:v>Children in household (Base: 404)</c:v>
                </c:pt>
                <c:pt idx="4">
                  <c:v>LGBTQ+ (Base: 218)</c:v>
                </c:pt>
                <c:pt idx="5">
                  <c:v>Southern Arc (Base: 619)</c:v>
                </c:pt>
                <c:pt idx="6">
                  <c:v>Male (Base: 802)</c:v>
                </c:pt>
                <c:pt idx="7">
                  <c:v>All respondents (Base: 2019)</c:v>
                </c:pt>
                <c:pt idx="8">
                  <c:v>55+ (Base: 941)</c:v>
                </c:pt>
                <c:pt idx="9">
                  <c:v>Female (Base: 937)</c:v>
                </c:pt>
                <c:pt idx="10">
                  <c:v>Welsh speaker (Base: 178)</c:v>
                </c:pt>
              </c:strCache>
            </c:strRef>
          </c:cat>
          <c:val>
            <c:numRef>
              <c:f>Health_WB_Demog!$C$613:$M$613</c:f>
              <c:numCache>
                <c:formatCode>0.0</c:formatCode>
                <c:ptCount val="11"/>
                <c:pt idx="0">
                  <c:v>0.56657223796033995</c:v>
                </c:pt>
                <c:pt idx="1">
                  <c:v>0.65573770491803274</c:v>
                </c:pt>
                <c:pt idx="2">
                  <c:v>1.2048192771084338</c:v>
                </c:pt>
                <c:pt idx="3">
                  <c:v>0.74257425742574257</c:v>
                </c:pt>
                <c:pt idx="4">
                  <c:v>0.45871559633027525</c:v>
                </c:pt>
                <c:pt idx="5">
                  <c:v>0.16155088852988692</c:v>
                </c:pt>
                <c:pt idx="6">
                  <c:v>0.37406483790523692</c:v>
                </c:pt>
                <c:pt idx="7">
                  <c:v>0.39623576027736501</c:v>
                </c:pt>
                <c:pt idx="8">
                  <c:v>0.21253985122210414</c:v>
                </c:pt>
                <c:pt idx="9">
                  <c:v>0.32017075773745995</c:v>
                </c:pt>
                <c:pt idx="10">
                  <c:v>0</c:v>
                </c:pt>
              </c:numCache>
            </c:numRef>
          </c:val>
          <c:extLst>
            <c:ext xmlns:c16="http://schemas.microsoft.com/office/drawing/2014/chart" uri="{C3380CC4-5D6E-409C-BE32-E72D297353CC}">
              <c16:uniqueId val="{00000004-575B-4BDA-9DD8-F927BEB0385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Health_WB_Dep5th!$B$546</c:f>
          <c:strCache>
            <c:ptCount val="1"/>
            <c:pt idx="0">
              <c:v>How important do you think it is to have green spaces in your local area?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Health_WB_Dep5th!$B$549</c:f>
              <c:strCache>
                <c:ptCount val="1"/>
                <c:pt idx="0">
                  <c:v>Very important</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Health_WB_Dep5th!$I$548:$N$548</c:f>
              <c:strCache>
                <c:ptCount val="6"/>
                <c:pt idx="0">
                  <c:v>All Respondents (Base: 2019)</c:v>
                </c:pt>
                <c:pt idx="1">
                  <c:v>Least Deprived (Base: 384)</c:v>
                </c:pt>
                <c:pt idx="2">
                  <c:v>Next Least Deprived (Base: 324)</c:v>
                </c:pt>
                <c:pt idx="3">
                  <c:v>Middle (Base: 293)</c:v>
                </c:pt>
                <c:pt idx="4">
                  <c:v>Next Most Deprived (Base: 297)</c:v>
                </c:pt>
                <c:pt idx="5">
                  <c:v>Most Deprived (Base: 220)</c:v>
                </c:pt>
              </c:strCache>
            </c:strRef>
          </c:cat>
          <c:val>
            <c:numRef>
              <c:f>Health_WB_Dep5th!$I$549:$N$549</c:f>
              <c:numCache>
                <c:formatCode>0.0</c:formatCode>
                <c:ptCount val="6"/>
                <c:pt idx="0">
                  <c:v>85.141158989598807</c:v>
                </c:pt>
                <c:pt idx="1">
                  <c:v>87.5</c:v>
                </c:pt>
                <c:pt idx="2">
                  <c:v>88.888888888888886</c:v>
                </c:pt>
                <c:pt idx="3">
                  <c:v>90.102389078498291</c:v>
                </c:pt>
                <c:pt idx="4">
                  <c:v>83.16498316498317</c:v>
                </c:pt>
                <c:pt idx="5">
                  <c:v>80</c:v>
                </c:pt>
              </c:numCache>
            </c:numRef>
          </c:val>
          <c:extLst>
            <c:ext xmlns:c16="http://schemas.microsoft.com/office/drawing/2014/chart" uri="{C3380CC4-5D6E-409C-BE32-E72D297353CC}">
              <c16:uniqueId val="{00000000-011A-4F7A-8BA2-7E889601BEC3}"/>
            </c:ext>
          </c:extLst>
        </c:ser>
        <c:ser>
          <c:idx val="1"/>
          <c:order val="1"/>
          <c:tx>
            <c:strRef>
              <c:f>Health_WB_Dep5th!$B$550</c:f>
              <c:strCache>
                <c:ptCount val="1"/>
                <c:pt idx="0">
                  <c:v>Fairly important</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Health_WB_Dep5th!$I$548:$N$548</c:f>
              <c:strCache>
                <c:ptCount val="6"/>
                <c:pt idx="0">
                  <c:v>All Respondents (Base: 2019)</c:v>
                </c:pt>
                <c:pt idx="1">
                  <c:v>Least Deprived (Base: 384)</c:v>
                </c:pt>
                <c:pt idx="2">
                  <c:v>Next Least Deprived (Base: 324)</c:v>
                </c:pt>
                <c:pt idx="3">
                  <c:v>Middle (Base: 293)</c:v>
                </c:pt>
                <c:pt idx="4">
                  <c:v>Next Most Deprived (Base: 297)</c:v>
                </c:pt>
                <c:pt idx="5">
                  <c:v>Most Deprived (Base: 220)</c:v>
                </c:pt>
              </c:strCache>
            </c:strRef>
          </c:cat>
          <c:val>
            <c:numRef>
              <c:f>Health_WB_Dep5th!$I$550:$N$550</c:f>
              <c:numCache>
                <c:formatCode>0.0</c:formatCode>
                <c:ptCount val="6"/>
                <c:pt idx="0">
                  <c:v>11.589895988112927</c:v>
                </c:pt>
                <c:pt idx="1">
                  <c:v>10.15625</c:v>
                </c:pt>
                <c:pt idx="2">
                  <c:v>8.9506172839506171</c:v>
                </c:pt>
                <c:pt idx="3">
                  <c:v>8.8737201365187719</c:v>
                </c:pt>
                <c:pt idx="4">
                  <c:v>13.131313131313133</c:v>
                </c:pt>
                <c:pt idx="5">
                  <c:v>14.545454545454545</c:v>
                </c:pt>
              </c:numCache>
            </c:numRef>
          </c:val>
          <c:extLst>
            <c:ext xmlns:c16="http://schemas.microsoft.com/office/drawing/2014/chart" uri="{C3380CC4-5D6E-409C-BE32-E72D297353CC}">
              <c16:uniqueId val="{00000001-011A-4F7A-8BA2-7E889601BEC3}"/>
            </c:ext>
          </c:extLst>
        </c:ser>
        <c:ser>
          <c:idx val="2"/>
          <c:order val="2"/>
          <c:tx>
            <c:strRef>
              <c:f>Health_WB_Dep5th!$B$551</c:f>
              <c:strCache>
                <c:ptCount val="1"/>
                <c:pt idx="0">
                  <c:v>Neither</c:v>
                </c:pt>
              </c:strCache>
            </c:strRef>
          </c:tx>
          <c:spPr>
            <a:solidFill>
              <a:srgbClr val="CFCECF"/>
            </a:solidFill>
            <a:ln>
              <a:solidFill>
                <a:sysClr val="windowText" lastClr="000000"/>
              </a:solidFill>
            </a:ln>
            <a:effectLst/>
          </c:spPr>
          <c:invertIfNegative val="0"/>
          <c:cat>
            <c:strRef>
              <c:f>Health_WB_Dep5th!$I$548:$N$548</c:f>
              <c:strCache>
                <c:ptCount val="6"/>
                <c:pt idx="0">
                  <c:v>All Respondents (Base: 2019)</c:v>
                </c:pt>
                <c:pt idx="1">
                  <c:v>Least Deprived (Base: 384)</c:v>
                </c:pt>
                <c:pt idx="2">
                  <c:v>Next Least Deprived (Base: 324)</c:v>
                </c:pt>
                <c:pt idx="3">
                  <c:v>Middle (Base: 293)</c:v>
                </c:pt>
                <c:pt idx="4">
                  <c:v>Next Most Deprived (Base: 297)</c:v>
                </c:pt>
                <c:pt idx="5">
                  <c:v>Most Deprived (Base: 220)</c:v>
                </c:pt>
              </c:strCache>
            </c:strRef>
          </c:cat>
          <c:val>
            <c:numRef>
              <c:f>Health_WB_Dep5th!$I$551:$N$551</c:f>
              <c:numCache>
                <c:formatCode>0.0</c:formatCode>
                <c:ptCount val="6"/>
                <c:pt idx="0">
                  <c:v>2.3278850916295197</c:v>
                </c:pt>
                <c:pt idx="1">
                  <c:v>1.8229166666666667</c:v>
                </c:pt>
                <c:pt idx="2">
                  <c:v>1.2345679012345678</c:v>
                </c:pt>
                <c:pt idx="3">
                  <c:v>1.0238907849829351</c:v>
                </c:pt>
                <c:pt idx="4">
                  <c:v>3.0303030303030303</c:v>
                </c:pt>
                <c:pt idx="5">
                  <c:v>3.1818181818181817</c:v>
                </c:pt>
              </c:numCache>
            </c:numRef>
          </c:val>
          <c:extLst>
            <c:ext xmlns:c16="http://schemas.microsoft.com/office/drawing/2014/chart" uri="{C3380CC4-5D6E-409C-BE32-E72D297353CC}">
              <c16:uniqueId val="{00000002-011A-4F7A-8BA2-7E889601BEC3}"/>
            </c:ext>
          </c:extLst>
        </c:ser>
        <c:ser>
          <c:idx val="3"/>
          <c:order val="3"/>
          <c:tx>
            <c:strRef>
              <c:f>Health_WB_Dep5th!$B$552</c:f>
              <c:strCache>
                <c:ptCount val="1"/>
                <c:pt idx="0">
                  <c:v>Not very important</c:v>
                </c:pt>
              </c:strCache>
            </c:strRef>
          </c:tx>
          <c:spPr>
            <a:solidFill>
              <a:srgbClr val="FAC9A9"/>
            </a:solidFill>
            <a:ln>
              <a:solidFill>
                <a:sysClr val="windowText" lastClr="000000"/>
              </a:solidFill>
            </a:ln>
            <a:effectLst/>
          </c:spPr>
          <c:invertIfNegative val="0"/>
          <c:cat>
            <c:strRef>
              <c:f>Health_WB_Dep5th!$I$548:$N$548</c:f>
              <c:strCache>
                <c:ptCount val="6"/>
                <c:pt idx="0">
                  <c:v>All Respondents (Base: 2019)</c:v>
                </c:pt>
                <c:pt idx="1">
                  <c:v>Least Deprived (Base: 384)</c:v>
                </c:pt>
                <c:pt idx="2">
                  <c:v>Next Least Deprived (Base: 324)</c:v>
                </c:pt>
                <c:pt idx="3">
                  <c:v>Middle (Base: 293)</c:v>
                </c:pt>
                <c:pt idx="4">
                  <c:v>Next Most Deprived (Base: 297)</c:v>
                </c:pt>
                <c:pt idx="5">
                  <c:v>Most Deprived (Base: 220)</c:v>
                </c:pt>
              </c:strCache>
            </c:strRef>
          </c:cat>
          <c:val>
            <c:numRef>
              <c:f>Health_WB_Dep5th!$I$552:$N$552</c:f>
              <c:numCache>
                <c:formatCode>0.0</c:formatCode>
                <c:ptCount val="6"/>
                <c:pt idx="0">
                  <c:v>0.54482417038137687</c:v>
                </c:pt>
                <c:pt idx="1">
                  <c:v>0</c:v>
                </c:pt>
                <c:pt idx="2">
                  <c:v>0.30864197530864196</c:v>
                </c:pt>
                <c:pt idx="3">
                  <c:v>0</c:v>
                </c:pt>
                <c:pt idx="4">
                  <c:v>0.67340067340067333</c:v>
                </c:pt>
                <c:pt idx="5">
                  <c:v>1.8181818181818181</c:v>
                </c:pt>
              </c:numCache>
            </c:numRef>
          </c:val>
          <c:extLst>
            <c:ext xmlns:c16="http://schemas.microsoft.com/office/drawing/2014/chart" uri="{C3380CC4-5D6E-409C-BE32-E72D297353CC}">
              <c16:uniqueId val="{00000003-011A-4F7A-8BA2-7E889601BEC3}"/>
            </c:ext>
          </c:extLst>
        </c:ser>
        <c:ser>
          <c:idx val="4"/>
          <c:order val="4"/>
          <c:tx>
            <c:strRef>
              <c:f>Health_WB_Dep5th!$B$553</c:f>
              <c:strCache>
                <c:ptCount val="1"/>
                <c:pt idx="0">
                  <c:v>Not important at all</c:v>
                </c:pt>
              </c:strCache>
            </c:strRef>
          </c:tx>
          <c:spPr>
            <a:solidFill>
              <a:srgbClr val="ED6B2A"/>
            </a:solidFill>
            <a:ln>
              <a:solidFill>
                <a:sysClr val="windowText" lastClr="000000"/>
              </a:solidFill>
            </a:ln>
            <a:effectLst/>
          </c:spPr>
          <c:invertIfNegative val="0"/>
          <c:cat>
            <c:strRef>
              <c:f>Health_WB_Dep5th!$I$548:$N$548</c:f>
              <c:strCache>
                <c:ptCount val="6"/>
                <c:pt idx="0">
                  <c:v>All Respondents (Base: 2019)</c:v>
                </c:pt>
                <c:pt idx="1">
                  <c:v>Least Deprived (Base: 384)</c:v>
                </c:pt>
                <c:pt idx="2">
                  <c:v>Next Least Deprived (Base: 324)</c:v>
                </c:pt>
                <c:pt idx="3">
                  <c:v>Middle (Base: 293)</c:v>
                </c:pt>
                <c:pt idx="4">
                  <c:v>Next Most Deprived (Base: 297)</c:v>
                </c:pt>
                <c:pt idx="5">
                  <c:v>Most Deprived (Base: 220)</c:v>
                </c:pt>
              </c:strCache>
            </c:strRef>
          </c:cat>
          <c:val>
            <c:numRef>
              <c:f>Health_WB_Dep5th!$I$553:$N$553</c:f>
              <c:numCache>
                <c:formatCode>0.0</c:formatCode>
                <c:ptCount val="6"/>
                <c:pt idx="0">
                  <c:v>0.39623576027736501</c:v>
                </c:pt>
                <c:pt idx="1">
                  <c:v>0.52083333333333326</c:v>
                </c:pt>
                <c:pt idx="2">
                  <c:v>0.61728395061728392</c:v>
                </c:pt>
                <c:pt idx="3">
                  <c:v>0</c:v>
                </c:pt>
                <c:pt idx="4">
                  <c:v>0</c:v>
                </c:pt>
                <c:pt idx="5">
                  <c:v>0.45454545454545453</c:v>
                </c:pt>
              </c:numCache>
            </c:numRef>
          </c:val>
          <c:extLst>
            <c:ext xmlns:c16="http://schemas.microsoft.com/office/drawing/2014/chart" uri="{C3380CC4-5D6E-409C-BE32-E72D297353CC}">
              <c16:uniqueId val="{00000004-011A-4F7A-8BA2-7E889601BEC3}"/>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US" sz="1200" b="1">
                <a:solidFill>
                  <a:sysClr val="windowText" lastClr="000000"/>
                </a:solidFill>
              </a:rPr>
              <a:t>How safe or unsafe do you feel in the following situations?  At home</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9.8219816272965874E-2"/>
          <c:y val="0.28282407407407412"/>
          <c:w val="0.87122462817147861"/>
          <c:h val="0.47867149796799596"/>
        </c:manualLayout>
      </c:layout>
      <c:lineChart>
        <c:grouping val="standard"/>
        <c:varyColors val="0"/>
        <c:ser>
          <c:idx val="0"/>
          <c:order val="0"/>
          <c:tx>
            <c:strRef>
              <c:f>'CS Trend data'!$C$26</c:f>
              <c:strCache>
                <c:ptCount val="1"/>
                <c:pt idx="0">
                  <c:v>At home in the daylight</c:v>
                </c:pt>
              </c:strCache>
            </c:strRef>
          </c:tx>
          <c:spPr>
            <a:ln w="28575" cap="rnd">
              <a:solidFill>
                <a:schemeClr val="accent2"/>
              </a:solidFill>
              <a:round/>
            </a:ln>
            <a:effectLst/>
          </c:spPr>
          <c:marker>
            <c:symbol val="circle"/>
            <c:size val="5"/>
            <c:spPr>
              <a:solidFill>
                <a:schemeClr val="accent2"/>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data'!$B$33:$B$37</c:f>
              <c:numCache>
                <c:formatCode>General</c:formatCode>
                <c:ptCount val="5"/>
                <c:pt idx="0">
                  <c:v>2020</c:v>
                </c:pt>
                <c:pt idx="1">
                  <c:v>2021</c:v>
                </c:pt>
                <c:pt idx="2">
                  <c:v>2022</c:v>
                </c:pt>
                <c:pt idx="3">
                  <c:v>2023</c:v>
                </c:pt>
                <c:pt idx="4">
                  <c:v>2024</c:v>
                </c:pt>
              </c:numCache>
            </c:numRef>
          </c:cat>
          <c:val>
            <c:numRef>
              <c:f>'CS Trend data'!$C$33:$C$37</c:f>
              <c:numCache>
                <c:formatCode>0.0</c:formatCode>
                <c:ptCount val="5"/>
                <c:pt idx="0">
                  <c:v>97.359009628610735</c:v>
                </c:pt>
                <c:pt idx="1">
                  <c:v>96.065573770491795</c:v>
                </c:pt>
                <c:pt idx="2">
                  <c:v>96.3</c:v>
                </c:pt>
                <c:pt idx="3">
                  <c:v>96.7</c:v>
                </c:pt>
                <c:pt idx="4">
                  <c:v>97.1</c:v>
                </c:pt>
              </c:numCache>
            </c:numRef>
          </c:val>
          <c:smooth val="0"/>
          <c:extLst>
            <c:ext xmlns:c16="http://schemas.microsoft.com/office/drawing/2014/chart" uri="{C3380CC4-5D6E-409C-BE32-E72D297353CC}">
              <c16:uniqueId val="{00000000-F044-4149-AEC0-38098FA3CDAC}"/>
            </c:ext>
          </c:extLst>
        </c:ser>
        <c:ser>
          <c:idx val="1"/>
          <c:order val="1"/>
          <c:tx>
            <c:strRef>
              <c:f>'CS Trend data'!$D$26</c:f>
              <c:strCache>
                <c:ptCount val="1"/>
                <c:pt idx="0">
                  <c:v>At home after dark</c:v>
                </c:pt>
              </c:strCache>
            </c:strRef>
          </c:tx>
          <c:spPr>
            <a:ln w="28575" cap="rnd">
              <a:solidFill>
                <a:schemeClr val="accent1">
                  <a:lumMod val="50000"/>
                </a:schemeClr>
              </a:solidFill>
              <a:round/>
            </a:ln>
            <a:effectLst/>
          </c:spPr>
          <c:marker>
            <c:symbol val="circle"/>
            <c:size val="5"/>
            <c:spPr>
              <a:solidFill>
                <a:schemeClr val="accent1">
                  <a:lumMod val="50000"/>
                </a:schemeClr>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1">
                        <a:lumMod val="50000"/>
                      </a:schemeClr>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data'!$B$33:$B$37</c:f>
              <c:numCache>
                <c:formatCode>General</c:formatCode>
                <c:ptCount val="5"/>
                <c:pt idx="0">
                  <c:v>2020</c:v>
                </c:pt>
                <c:pt idx="1">
                  <c:v>2021</c:v>
                </c:pt>
                <c:pt idx="2">
                  <c:v>2022</c:v>
                </c:pt>
                <c:pt idx="3">
                  <c:v>2023</c:v>
                </c:pt>
                <c:pt idx="4">
                  <c:v>2024</c:v>
                </c:pt>
              </c:numCache>
            </c:numRef>
          </c:cat>
          <c:val>
            <c:numRef>
              <c:f>'CS Trend data'!$D$33:$D$37</c:f>
              <c:numCache>
                <c:formatCode>0.0</c:formatCode>
                <c:ptCount val="5"/>
                <c:pt idx="0">
                  <c:v>86.534216335540833</c:v>
                </c:pt>
                <c:pt idx="1">
                  <c:v>85.606418121755553</c:v>
                </c:pt>
                <c:pt idx="2">
                  <c:v>85.9</c:v>
                </c:pt>
                <c:pt idx="3">
                  <c:v>87.5</c:v>
                </c:pt>
                <c:pt idx="4">
                  <c:v>86.9</c:v>
                </c:pt>
              </c:numCache>
            </c:numRef>
          </c:val>
          <c:smooth val="0"/>
          <c:extLst>
            <c:ext xmlns:c16="http://schemas.microsoft.com/office/drawing/2014/chart" uri="{C3380CC4-5D6E-409C-BE32-E72D297353CC}">
              <c16:uniqueId val="{00000001-F044-4149-AEC0-38098FA3CDAC}"/>
            </c:ext>
          </c:extLst>
        </c:ser>
        <c:dLbls>
          <c:showLegendKey val="0"/>
          <c:showVal val="0"/>
          <c:showCatName val="0"/>
          <c:showSerName val="0"/>
          <c:showPercent val="0"/>
          <c:showBubbleSize val="0"/>
        </c:dLbls>
        <c:marker val="1"/>
        <c:smooth val="0"/>
        <c:axId val="623735872"/>
        <c:axId val="623737512"/>
      </c:lineChart>
      <c:catAx>
        <c:axId val="623735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623737512"/>
        <c:crosses val="autoZero"/>
        <c:auto val="1"/>
        <c:lblAlgn val="ctr"/>
        <c:lblOffset val="100"/>
        <c:noMultiLvlLbl val="0"/>
      </c:catAx>
      <c:valAx>
        <c:axId val="623737512"/>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3735872"/>
        <c:crosses val="autoZero"/>
        <c:crossBetween val="between"/>
        <c:majorUnit val="20"/>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bg1">
          <a:lumMod val="50000"/>
        </a:schemeClr>
      </a:solidFill>
      <a:round/>
    </a:ln>
    <a:effectLst/>
  </c:spPr>
  <c:txPr>
    <a:bodyPr/>
    <a:lstStyle/>
    <a:p>
      <a:pPr>
        <a:defRPr/>
      </a:pPr>
      <a:endParaRPr lang="en-US"/>
    </a:p>
  </c:txPr>
  <c:externalData r:id="rId3">
    <c:autoUpdate val="0"/>
  </c:externalData>
</c:chartSpace>
</file>

<file path=word/charts/chart1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GB"/>
              <a:t>How safe or unsafe do you feel in the following situations? Walking in your neighbourhood</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9.8219816272965874E-2"/>
          <c:y val="0.28282407407407412"/>
          <c:w val="0.87122462817147861"/>
          <c:h val="0.38255730886461775"/>
        </c:manualLayout>
      </c:layout>
      <c:lineChart>
        <c:grouping val="standard"/>
        <c:varyColors val="0"/>
        <c:ser>
          <c:idx val="0"/>
          <c:order val="0"/>
          <c:tx>
            <c:strRef>
              <c:f>'CS Trend data'!$H$26</c:f>
              <c:strCache>
                <c:ptCount val="1"/>
                <c:pt idx="0">
                  <c:v>Walking in your neighbourhood in daylight</c:v>
                </c:pt>
              </c:strCache>
            </c:strRef>
          </c:tx>
          <c:spPr>
            <a:ln w="28575" cap="rnd">
              <a:solidFill>
                <a:schemeClr val="accent2"/>
              </a:solidFill>
              <a:round/>
            </a:ln>
            <a:effectLst/>
          </c:spPr>
          <c:marker>
            <c:symbol val="circle"/>
            <c:size val="5"/>
            <c:spPr>
              <a:solidFill>
                <a:schemeClr val="accent2"/>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data'!$G$33:$G$37</c:f>
              <c:numCache>
                <c:formatCode>General</c:formatCode>
                <c:ptCount val="5"/>
                <c:pt idx="0">
                  <c:v>2020</c:v>
                </c:pt>
                <c:pt idx="1">
                  <c:v>2021</c:v>
                </c:pt>
                <c:pt idx="2">
                  <c:v>2022</c:v>
                </c:pt>
                <c:pt idx="3">
                  <c:v>2023</c:v>
                </c:pt>
                <c:pt idx="4">
                  <c:v>2024</c:v>
                </c:pt>
              </c:numCache>
            </c:numRef>
          </c:cat>
          <c:val>
            <c:numRef>
              <c:f>'CS Trend data'!$H$33:$H$37</c:f>
              <c:numCache>
                <c:formatCode>0.0</c:formatCode>
                <c:ptCount val="5"/>
                <c:pt idx="0">
                  <c:v>94.828539823008853</c:v>
                </c:pt>
                <c:pt idx="1">
                  <c:v>92.756349952963319</c:v>
                </c:pt>
                <c:pt idx="2">
                  <c:v>92.8</c:v>
                </c:pt>
                <c:pt idx="3">
                  <c:v>92.9</c:v>
                </c:pt>
                <c:pt idx="4">
                  <c:v>92.8</c:v>
                </c:pt>
              </c:numCache>
            </c:numRef>
          </c:val>
          <c:smooth val="0"/>
          <c:extLst>
            <c:ext xmlns:c16="http://schemas.microsoft.com/office/drawing/2014/chart" uri="{C3380CC4-5D6E-409C-BE32-E72D297353CC}">
              <c16:uniqueId val="{00000000-E3FB-460F-B424-9649DAD7C42D}"/>
            </c:ext>
          </c:extLst>
        </c:ser>
        <c:ser>
          <c:idx val="1"/>
          <c:order val="1"/>
          <c:tx>
            <c:strRef>
              <c:f>'CS Trend data'!$I$26</c:f>
              <c:strCache>
                <c:ptCount val="1"/>
                <c:pt idx="0">
                  <c:v>Walking in your neighbourhood after dark</c:v>
                </c:pt>
              </c:strCache>
            </c:strRef>
          </c:tx>
          <c:spPr>
            <a:ln w="28575" cap="rnd">
              <a:solidFill>
                <a:schemeClr val="accent1">
                  <a:lumMod val="50000"/>
                </a:schemeClr>
              </a:solidFill>
              <a:round/>
            </a:ln>
            <a:effectLst/>
          </c:spPr>
          <c:marker>
            <c:symbol val="circle"/>
            <c:size val="5"/>
            <c:spPr>
              <a:solidFill>
                <a:schemeClr val="accent1">
                  <a:lumMod val="50000"/>
                </a:schemeClr>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1">
                        <a:lumMod val="50000"/>
                      </a:schemeClr>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data'!$G$33:$G$37</c:f>
              <c:numCache>
                <c:formatCode>General</c:formatCode>
                <c:ptCount val="5"/>
                <c:pt idx="0">
                  <c:v>2020</c:v>
                </c:pt>
                <c:pt idx="1">
                  <c:v>2021</c:v>
                </c:pt>
                <c:pt idx="2">
                  <c:v>2022</c:v>
                </c:pt>
                <c:pt idx="3">
                  <c:v>2023</c:v>
                </c:pt>
                <c:pt idx="4">
                  <c:v>2024</c:v>
                </c:pt>
              </c:numCache>
            </c:numRef>
          </c:cat>
          <c:val>
            <c:numRef>
              <c:f>'CS Trend data'!$I$33:$I$37</c:f>
              <c:numCache>
                <c:formatCode>0.0</c:formatCode>
                <c:ptCount val="5"/>
                <c:pt idx="0">
                  <c:v>58.737191913597343</c:v>
                </c:pt>
                <c:pt idx="1">
                  <c:v>53.737658674188992</c:v>
                </c:pt>
                <c:pt idx="2">
                  <c:v>53.1</c:v>
                </c:pt>
                <c:pt idx="3">
                  <c:v>56.6</c:v>
                </c:pt>
                <c:pt idx="4">
                  <c:v>58</c:v>
                </c:pt>
              </c:numCache>
            </c:numRef>
          </c:val>
          <c:smooth val="0"/>
          <c:extLst>
            <c:ext xmlns:c16="http://schemas.microsoft.com/office/drawing/2014/chart" uri="{C3380CC4-5D6E-409C-BE32-E72D297353CC}">
              <c16:uniqueId val="{00000001-E3FB-460F-B424-9649DAD7C42D}"/>
            </c:ext>
          </c:extLst>
        </c:ser>
        <c:dLbls>
          <c:showLegendKey val="0"/>
          <c:showVal val="0"/>
          <c:showCatName val="0"/>
          <c:showSerName val="0"/>
          <c:showPercent val="0"/>
          <c:showBubbleSize val="0"/>
        </c:dLbls>
        <c:marker val="1"/>
        <c:smooth val="0"/>
        <c:axId val="623735872"/>
        <c:axId val="623737512"/>
      </c:lineChart>
      <c:catAx>
        <c:axId val="623735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623737512"/>
        <c:crosses val="autoZero"/>
        <c:auto val="1"/>
        <c:lblAlgn val="ctr"/>
        <c:lblOffset val="100"/>
        <c:noMultiLvlLbl val="0"/>
      </c:catAx>
      <c:valAx>
        <c:axId val="623737512"/>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3735872"/>
        <c:crosses val="autoZero"/>
        <c:crossBetween val="between"/>
        <c:majorUnit val="20"/>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bg1">
          <a:lumMod val="50000"/>
        </a:schemeClr>
      </a:solidFill>
      <a:round/>
    </a:ln>
    <a:effectLst/>
  </c:spPr>
  <c:txPr>
    <a:bodyPr/>
    <a:lstStyle/>
    <a:p>
      <a:pPr>
        <a:defRPr/>
      </a:pPr>
      <a:endParaRPr lang="en-US"/>
    </a:p>
  </c:txPr>
  <c:externalData r:id="rId4">
    <c:autoUpdate val="0"/>
  </c:externalData>
</c:chartSpace>
</file>

<file path=word/charts/chart1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GB"/>
              <a:t>How safe or unsafe do you feel in the following situations?  Walking in the city centre</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9.8219816272965887E-2"/>
          <c:y val="0.23527281985614845"/>
          <c:w val="0.87122462817147861"/>
          <c:h val="0.4557881668679104"/>
        </c:manualLayout>
      </c:layout>
      <c:lineChart>
        <c:grouping val="standard"/>
        <c:varyColors val="0"/>
        <c:ser>
          <c:idx val="0"/>
          <c:order val="0"/>
          <c:tx>
            <c:strRef>
              <c:f>'CS Trend data'!$M$26</c:f>
              <c:strCache>
                <c:ptCount val="1"/>
                <c:pt idx="0">
                  <c:v>When walking in the city centre in daylight </c:v>
                </c:pt>
              </c:strCache>
            </c:strRef>
          </c:tx>
          <c:spPr>
            <a:ln w="28575" cap="rnd">
              <a:solidFill>
                <a:schemeClr val="accent2"/>
              </a:solidFill>
              <a:round/>
            </a:ln>
            <a:effectLst/>
          </c:spPr>
          <c:marker>
            <c:symbol val="circle"/>
            <c:size val="5"/>
            <c:spPr>
              <a:solidFill>
                <a:schemeClr val="accent2"/>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data'!$L$33:$L$37</c:f>
              <c:numCache>
                <c:formatCode>General</c:formatCode>
                <c:ptCount val="5"/>
                <c:pt idx="0">
                  <c:v>2020</c:v>
                </c:pt>
                <c:pt idx="1">
                  <c:v>2021</c:v>
                </c:pt>
                <c:pt idx="2">
                  <c:v>2022</c:v>
                </c:pt>
                <c:pt idx="3">
                  <c:v>2023</c:v>
                </c:pt>
                <c:pt idx="4">
                  <c:v>2024</c:v>
                </c:pt>
              </c:numCache>
            </c:numRef>
          </c:cat>
          <c:val>
            <c:numRef>
              <c:f>'CS Trend data'!$M$33:$M$37</c:f>
              <c:numCache>
                <c:formatCode>0.0</c:formatCode>
                <c:ptCount val="5"/>
                <c:pt idx="0">
                  <c:v>89.159966731355695</c:v>
                </c:pt>
                <c:pt idx="1">
                  <c:v>84.011488750598375</c:v>
                </c:pt>
                <c:pt idx="2">
                  <c:v>82.8</c:v>
                </c:pt>
                <c:pt idx="3">
                  <c:v>83.92219134577212</c:v>
                </c:pt>
                <c:pt idx="4">
                  <c:v>81.900000000000006</c:v>
                </c:pt>
              </c:numCache>
            </c:numRef>
          </c:val>
          <c:smooth val="0"/>
          <c:extLst>
            <c:ext xmlns:c16="http://schemas.microsoft.com/office/drawing/2014/chart" uri="{C3380CC4-5D6E-409C-BE32-E72D297353CC}">
              <c16:uniqueId val="{00000000-A9A0-48EB-833A-AFEEC840C725}"/>
            </c:ext>
          </c:extLst>
        </c:ser>
        <c:ser>
          <c:idx val="1"/>
          <c:order val="1"/>
          <c:tx>
            <c:strRef>
              <c:f>'CS Trend data'!$N$26</c:f>
              <c:strCache>
                <c:ptCount val="1"/>
                <c:pt idx="0">
                  <c:v>When walking in the city centre after dark </c:v>
                </c:pt>
              </c:strCache>
            </c:strRef>
          </c:tx>
          <c:spPr>
            <a:ln w="28575" cap="rnd">
              <a:solidFill>
                <a:schemeClr val="accent1">
                  <a:lumMod val="50000"/>
                </a:schemeClr>
              </a:solidFill>
              <a:round/>
            </a:ln>
            <a:effectLst/>
          </c:spPr>
          <c:marker>
            <c:symbol val="circle"/>
            <c:size val="5"/>
            <c:spPr>
              <a:solidFill>
                <a:schemeClr val="accent1">
                  <a:lumMod val="50000"/>
                </a:schemeClr>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1">
                        <a:lumMod val="50000"/>
                      </a:schemeClr>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data'!$L$33:$L$37</c:f>
              <c:numCache>
                <c:formatCode>General</c:formatCode>
                <c:ptCount val="5"/>
                <c:pt idx="0">
                  <c:v>2020</c:v>
                </c:pt>
                <c:pt idx="1">
                  <c:v>2021</c:v>
                </c:pt>
                <c:pt idx="2">
                  <c:v>2022</c:v>
                </c:pt>
                <c:pt idx="3">
                  <c:v>2023</c:v>
                </c:pt>
                <c:pt idx="4">
                  <c:v>2024</c:v>
                </c:pt>
              </c:numCache>
            </c:numRef>
          </c:cat>
          <c:val>
            <c:numRef>
              <c:f>'CS Trend data'!$N$33:$N$37</c:f>
              <c:numCache>
                <c:formatCode>0.0</c:formatCode>
                <c:ptCount val="5"/>
                <c:pt idx="0">
                  <c:v>37.005887300252311</c:v>
                </c:pt>
                <c:pt idx="1">
                  <c:v>29.7323600973236</c:v>
                </c:pt>
                <c:pt idx="2">
                  <c:v>30.3</c:v>
                </c:pt>
                <c:pt idx="3">
                  <c:v>31.378892033966839</c:v>
                </c:pt>
                <c:pt idx="4">
                  <c:v>33.200000000000003</c:v>
                </c:pt>
              </c:numCache>
            </c:numRef>
          </c:val>
          <c:smooth val="0"/>
          <c:extLst>
            <c:ext xmlns:c16="http://schemas.microsoft.com/office/drawing/2014/chart" uri="{C3380CC4-5D6E-409C-BE32-E72D297353CC}">
              <c16:uniqueId val="{00000001-A9A0-48EB-833A-AFEEC840C725}"/>
            </c:ext>
          </c:extLst>
        </c:ser>
        <c:dLbls>
          <c:showLegendKey val="0"/>
          <c:showVal val="0"/>
          <c:showCatName val="0"/>
          <c:showSerName val="0"/>
          <c:showPercent val="0"/>
          <c:showBubbleSize val="0"/>
        </c:dLbls>
        <c:marker val="1"/>
        <c:smooth val="0"/>
        <c:axId val="623735872"/>
        <c:axId val="623737512"/>
      </c:lineChart>
      <c:catAx>
        <c:axId val="623735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623737512"/>
        <c:crosses val="autoZero"/>
        <c:auto val="1"/>
        <c:lblAlgn val="ctr"/>
        <c:lblOffset val="100"/>
        <c:noMultiLvlLbl val="0"/>
      </c:catAx>
      <c:valAx>
        <c:axId val="623737512"/>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3735872"/>
        <c:crosses val="autoZero"/>
        <c:crossBetween val="between"/>
        <c:majorUnit val="20"/>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bg1">
          <a:lumMod val="50000"/>
        </a:schemeClr>
      </a:solidFill>
      <a:round/>
    </a:ln>
    <a:effectLst/>
  </c:spPr>
  <c:txPr>
    <a:bodyPr/>
    <a:lstStyle/>
    <a:p>
      <a:pPr>
        <a:defRPr/>
      </a:pPr>
      <a:endParaRPr lang="en-US"/>
    </a:p>
  </c:txPr>
  <c:externalData r:id="rId4">
    <c:autoUpdate val="0"/>
  </c:externalData>
</c:chartSpace>
</file>

<file path=word/charts/chart1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GB"/>
              <a:t>How safe or unsafe do you feel in the following situations?  Travelling by bus</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9.8219816272965874E-2"/>
          <c:y val="0.28282407407407412"/>
          <c:w val="0.87122462817147861"/>
          <c:h val="0.48371182054864109"/>
        </c:manualLayout>
      </c:layout>
      <c:lineChart>
        <c:grouping val="standard"/>
        <c:varyColors val="0"/>
        <c:ser>
          <c:idx val="0"/>
          <c:order val="0"/>
          <c:tx>
            <c:strRef>
              <c:f>'CS Trend data'!$R$26</c:f>
              <c:strCache>
                <c:ptCount val="1"/>
                <c:pt idx="0">
                  <c:v>Travelling by bus in daylight</c:v>
                </c:pt>
              </c:strCache>
            </c:strRef>
          </c:tx>
          <c:spPr>
            <a:ln w="28575" cap="rnd">
              <a:solidFill>
                <a:schemeClr val="accent2"/>
              </a:solidFill>
              <a:round/>
            </a:ln>
            <a:effectLst/>
          </c:spPr>
          <c:marker>
            <c:symbol val="circle"/>
            <c:size val="5"/>
            <c:spPr>
              <a:solidFill>
                <a:schemeClr val="accent2"/>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data'!$Q$33:$Q$37</c:f>
              <c:numCache>
                <c:formatCode>General</c:formatCode>
                <c:ptCount val="5"/>
                <c:pt idx="0">
                  <c:v>2020</c:v>
                </c:pt>
                <c:pt idx="1">
                  <c:v>2021</c:v>
                </c:pt>
                <c:pt idx="2">
                  <c:v>2022</c:v>
                </c:pt>
                <c:pt idx="3">
                  <c:v>2023</c:v>
                </c:pt>
                <c:pt idx="4">
                  <c:v>2024</c:v>
                </c:pt>
              </c:numCache>
            </c:numRef>
          </c:cat>
          <c:val>
            <c:numRef>
              <c:f>'CS Trend data'!$R$33:$R$37</c:f>
              <c:numCache>
                <c:formatCode>0.0</c:formatCode>
                <c:ptCount val="5"/>
                <c:pt idx="0">
                  <c:v>94.378441031585055</c:v>
                </c:pt>
                <c:pt idx="1">
                  <c:v>91.712707182320443</c:v>
                </c:pt>
                <c:pt idx="2">
                  <c:v>94.3</c:v>
                </c:pt>
                <c:pt idx="3">
                  <c:v>93.4</c:v>
                </c:pt>
                <c:pt idx="4">
                  <c:v>93</c:v>
                </c:pt>
              </c:numCache>
            </c:numRef>
          </c:val>
          <c:smooth val="0"/>
          <c:extLst>
            <c:ext xmlns:c16="http://schemas.microsoft.com/office/drawing/2014/chart" uri="{C3380CC4-5D6E-409C-BE32-E72D297353CC}">
              <c16:uniqueId val="{00000000-7754-4BC2-A108-34EEA346F1D7}"/>
            </c:ext>
          </c:extLst>
        </c:ser>
        <c:ser>
          <c:idx val="1"/>
          <c:order val="1"/>
          <c:tx>
            <c:strRef>
              <c:f>'CS Trend data'!$S$26</c:f>
              <c:strCache>
                <c:ptCount val="1"/>
                <c:pt idx="0">
                  <c:v>Travelling by bus after dark</c:v>
                </c:pt>
              </c:strCache>
            </c:strRef>
          </c:tx>
          <c:spPr>
            <a:ln w="28575" cap="rnd">
              <a:solidFill>
                <a:schemeClr val="accent1">
                  <a:lumMod val="50000"/>
                </a:schemeClr>
              </a:solidFill>
              <a:round/>
            </a:ln>
            <a:effectLst/>
          </c:spPr>
          <c:marker>
            <c:symbol val="circle"/>
            <c:size val="5"/>
            <c:spPr>
              <a:solidFill>
                <a:schemeClr val="accent1">
                  <a:lumMod val="50000"/>
                </a:schemeClr>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1">
                        <a:lumMod val="50000"/>
                      </a:schemeClr>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data'!$Q$33:$Q$37</c:f>
              <c:numCache>
                <c:formatCode>General</c:formatCode>
                <c:ptCount val="5"/>
                <c:pt idx="0">
                  <c:v>2020</c:v>
                </c:pt>
                <c:pt idx="1">
                  <c:v>2021</c:v>
                </c:pt>
                <c:pt idx="2">
                  <c:v>2022</c:v>
                </c:pt>
                <c:pt idx="3">
                  <c:v>2023</c:v>
                </c:pt>
                <c:pt idx="4">
                  <c:v>2024</c:v>
                </c:pt>
              </c:numCache>
            </c:numRef>
          </c:cat>
          <c:val>
            <c:numRef>
              <c:f>'CS Trend data'!$S$33:$S$37</c:f>
              <c:numCache>
                <c:formatCode>0.0</c:formatCode>
                <c:ptCount val="5"/>
                <c:pt idx="0">
                  <c:v>58.144329896907223</c:v>
                </c:pt>
                <c:pt idx="1">
                  <c:v>51.964839710444679</c:v>
                </c:pt>
                <c:pt idx="2">
                  <c:v>54.4</c:v>
                </c:pt>
                <c:pt idx="3">
                  <c:v>54.8</c:v>
                </c:pt>
                <c:pt idx="4">
                  <c:v>58</c:v>
                </c:pt>
              </c:numCache>
            </c:numRef>
          </c:val>
          <c:smooth val="0"/>
          <c:extLst>
            <c:ext xmlns:c16="http://schemas.microsoft.com/office/drawing/2014/chart" uri="{C3380CC4-5D6E-409C-BE32-E72D297353CC}">
              <c16:uniqueId val="{00000001-7754-4BC2-A108-34EEA346F1D7}"/>
            </c:ext>
          </c:extLst>
        </c:ser>
        <c:dLbls>
          <c:showLegendKey val="0"/>
          <c:showVal val="0"/>
          <c:showCatName val="0"/>
          <c:showSerName val="0"/>
          <c:showPercent val="0"/>
          <c:showBubbleSize val="0"/>
        </c:dLbls>
        <c:marker val="1"/>
        <c:smooth val="0"/>
        <c:axId val="623735872"/>
        <c:axId val="623737512"/>
      </c:lineChart>
      <c:catAx>
        <c:axId val="623735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623737512"/>
        <c:crosses val="autoZero"/>
        <c:auto val="1"/>
        <c:lblAlgn val="ctr"/>
        <c:lblOffset val="100"/>
        <c:noMultiLvlLbl val="0"/>
      </c:catAx>
      <c:valAx>
        <c:axId val="623737512"/>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3735872"/>
        <c:crosses val="autoZero"/>
        <c:crossBetween val="between"/>
        <c:majorUnit val="20"/>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bg1">
          <a:lumMod val="50000"/>
        </a:schemeClr>
      </a:solidFill>
      <a:round/>
    </a:ln>
    <a:effectLst/>
  </c:spPr>
  <c:txPr>
    <a:bodyPr/>
    <a:lstStyle/>
    <a:p>
      <a:pPr>
        <a:defRPr/>
      </a:pPr>
      <a:endParaRPr lang="en-US"/>
    </a:p>
  </c:txPr>
  <c:externalData r:id="rId4">
    <c:autoUpdate val="0"/>
  </c:externalData>
</c:chartSpace>
</file>

<file path=word/charts/chart1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GB"/>
              <a:t>How safe or unsafe do you feel in the following situations?  When cycling in Cardiff</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9.8219816272965874E-2"/>
          <c:y val="0.2251870173288858"/>
          <c:w val="0.87122462817147861"/>
          <c:h val="0.48466079708336168"/>
        </c:manualLayout>
      </c:layout>
      <c:lineChart>
        <c:grouping val="standard"/>
        <c:varyColors val="0"/>
        <c:ser>
          <c:idx val="0"/>
          <c:order val="0"/>
          <c:tx>
            <c:strRef>
              <c:f>'CS Trend data'!$W$26</c:f>
              <c:strCache>
                <c:ptCount val="1"/>
                <c:pt idx="0">
                  <c:v>Whan cycling in Cardiff in the day</c:v>
                </c:pt>
              </c:strCache>
            </c:strRef>
          </c:tx>
          <c:spPr>
            <a:ln w="28575" cap="rnd">
              <a:solidFill>
                <a:schemeClr val="accent2"/>
              </a:solidFill>
              <a:round/>
            </a:ln>
            <a:effectLst/>
          </c:spPr>
          <c:marker>
            <c:symbol val="circle"/>
            <c:size val="5"/>
            <c:spPr>
              <a:solidFill>
                <a:schemeClr val="accent2"/>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data'!$V$33:$V$37</c:f>
              <c:numCache>
                <c:formatCode>General</c:formatCode>
                <c:ptCount val="5"/>
                <c:pt idx="0">
                  <c:v>2020</c:v>
                </c:pt>
                <c:pt idx="1">
                  <c:v>2021</c:v>
                </c:pt>
                <c:pt idx="2">
                  <c:v>2022</c:v>
                </c:pt>
                <c:pt idx="3">
                  <c:v>2023</c:v>
                </c:pt>
                <c:pt idx="4">
                  <c:v>2024</c:v>
                </c:pt>
              </c:numCache>
            </c:numRef>
          </c:cat>
          <c:val>
            <c:numRef>
              <c:f>'CS Trend data'!$W$33:$W$37</c:f>
              <c:numCache>
                <c:formatCode>0.0</c:formatCode>
                <c:ptCount val="5"/>
                <c:pt idx="0">
                  <c:v>62.508710801393732</c:v>
                </c:pt>
                <c:pt idx="1">
                  <c:v>61.880559085133413</c:v>
                </c:pt>
                <c:pt idx="2">
                  <c:v>60.9</c:v>
                </c:pt>
                <c:pt idx="3">
                  <c:v>61.002949852507378</c:v>
                </c:pt>
                <c:pt idx="4">
                  <c:v>65.8</c:v>
                </c:pt>
              </c:numCache>
            </c:numRef>
          </c:val>
          <c:smooth val="0"/>
          <c:extLst>
            <c:ext xmlns:c16="http://schemas.microsoft.com/office/drawing/2014/chart" uri="{C3380CC4-5D6E-409C-BE32-E72D297353CC}">
              <c16:uniqueId val="{00000000-7E75-4915-970F-9F50E9F624F0}"/>
            </c:ext>
          </c:extLst>
        </c:ser>
        <c:ser>
          <c:idx val="1"/>
          <c:order val="1"/>
          <c:tx>
            <c:strRef>
              <c:f>'CS Trend data'!$X$26</c:f>
              <c:strCache>
                <c:ptCount val="1"/>
                <c:pt idx="0">
                  <c:v>When cycling in Cardiff after dark</c:v>
                </c:pt>
              </c:strCache>
            </c:strRef>
          </c:tx>
          <c:spPr>
            <a:ln w="28575" cap="rnd">
              <a:solidFill>
                <a:schemeClr val="accent1">
                  <a:lumMod val="50000"/>
                </a:schemeClr>
              </a:solidFill>
              <a:round/>
            </a:ln>
            <a:effectLst/>
          </c:spPr>
          <c:marker>
            <c:symbol val="circle"/>
            <c:size val="5"/>
            <c:spPr>
              <a:solidFill>
                <a:schemeClr val="accent1">
                  <a:lumMod val="50000"/>
                </a:schemeClr>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accent1">
                        <a:lumMod val="50000"/>
                      </a:schemeClr>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'CS Trend data'!$V$33:$V$37</c:f>
              <c:numCache>
                <c:formatCode>General</c:formatCode>
                <c:ptCount val="5"/>
                <c:pt idx="0">
                  <c:v>2020</c:v>
                </c:pt>
                <c:pt idx="1">
                  <c:v>2021</c:v>
                </c:pt>
                <c:pt idx="2">
                  <c:v>2022</c:v>
                </c:pt>
                <c:pt idx="3">
                  <c:v>2023</c:v>
                </c:pt>
                <c:pt idx="4">
                  <c:v>2024</c:v>
                </c:pt>
              </c:numCache>
            </c:numRef>
          </c:cat>
          <c:val>
            <c:numRef>
              <c:f>'CS Trend data'!$X$33:$X$37</c:f>
              <c:numCache>
                <c:formatCode>0.0</c:formatCode>
                <c:ptCount val="5"/>
                <c:pt idx="0">
                  <c:v>25.874867444326615</c:v>
                </c:pt>
                <c:pt idx="1">
                  <c:v>23.320413436692505</c:v>
                </c:pt>
                <c:pt idx="2">
                  <c:v>24.5</c:v>
                </c:pt>
                <c:pt idx="3">
                  <c:v>25.136281041792856</c:v>
                </c:pt>
                <c:pt idx="4">
                  <c:v>30.8</c:v>
                </c:pt>
              </c:numCache>
            </c:numRef>
          </c:val>
          <c:smooth val="0"/>
          <c:extLst>
            <c:ext xmlns:c16="http://schemas.microsoft.com/office/drawing/2014/chart" uri="{C3380CC4-5D6E-409C-BE32-E72D297353CC}">
              <c16:uniqueId val="{00000001-7E75-4915-970F-9F50E9F624F0}"/>
            </c:ext>
          </c:extLst>
        </c:ser>
        <c:dLbls>
          <c:showLegendKey val="0"/>
          <c:showVal val="0"/>
          <c:showCatName val="0"/>
          <c:showSerName val="0"/>
          <c:showPercent val="0"/>
          <c:showBubbleSize val="0"/>
        </c:dLbls>
        <c:marker val="1"/>
        <c:smooth val="0"/>
        <c:axId val="623735872"/>
        <c:axId val="623737512"/>
      </c:lineChart>
      <c:catAx>
        <c:axId val="623735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623737512"/>
        <c:crosses val="autoZero"/>
        <c:auto val="1"/>
        <c:lblAlgn val="ctr"/>
        <c:lblOffset val="100"/>
        <c:noMultiLvlLbl val="0"/>
      </c:catAx>
      <c:valAx>
        <c:axId val="623737512"/>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3735872"/>
        <c:crosses val="autoZero"/>
        <c:crossBetween val="between"/>
        <c:majorUnit val="20"/>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bg1">
          <a:lumMod val="50000"/>
        </a:schemeClr>
      </a:solid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withinLinearReversed" id="26">
  <a:schemeClr val="accent6"/>
</cs:colorStyle>
</file>

<file path=word/charts/colors21.xml><?xml version="1.0" encoding="utf-8"?>
<cs:colorStyle xmlns:cs="http://schemas.microsoft.com/office/drawing/2012/chartStyle" xmlns:a="http://schemas.openxmlformats.org/drawingml/2006/main" meth="withinLinearReversed" id="26">
  <a:schemeClr val="accent6"/>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0.9138</cdr:x>
      <cdr:y>0.09499</cdr:y>
    </cdr:from>
    <cdr:to>
      <cdr:x>1</cdr:x>
      <cdr:y>0.15931</cdr:y>
    </cdr:to>
    <cdr:sp macro="" textlink="">
      <cdr:nvSpPr>
        <cdr:cNvPr id="2" name="TextBox 1">
          <a:extLst xmlns:a="http://schemas.openxmlformats.org/drawingml/2006/main">
            <a:ext uri="{FF2B5EF4-FFF2-40B4-BE49-F238E27FC236}">
              <a16:creationId xmlns:a16="http://schemas.microsoft.com/office/drawing/2014/main" id="{01887B32-8B91-D356-BD8B-2D49420D3AF3}"/>
            </a:ext>
          </a:extLst>
        </cdr:cNvPr>
        <cdr:cNvSpPr txBox="1"/>
      </cdr:nvSpPr>
      <cdr:spPr>
        <a:xfrm xmlns:a="http://schemas.openxmlformats.org/drawingml/2006/main">
          <a:off x="5296060" y="495828"/>
          <a:ext cx="499585" cy="33573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fld id="{372FC798-E999-446A-AA5F-320E4D35D289}" type="TxLink">
            <a:rPr lang="en-US" sz="1200" b="0" i="0" u="none" strike="noStrike" kern="1200">
              <a:solidFill>
                <a:schemeClr val="tx1"/>
              </a:solidFill>
              <a:latin typeface="Calibri"/>
              <a:cs typeface="Calibri"/>
            </a:rPr>
            <a:pPr algn="ctr"/>
            <a:t>97.1</a:t>
          </a:fld>
          <a:endParaRPr lang="en-GB" sz="1400" kern="1200">
            <a:solidFill>
              <a:schemeClr val="tx1"/>
            </a:solidFill>
          </a:endParaRPr>
        </a:p>
      </cdr:txBody>
    </cdr:sp>
  </cdr:relSizeAnchor>
  <cdr:relSizeAnchor xmlns:cdr="http://schemas.openxmlformats.org/drawingml/2006/chartDrawing">
    <cdr:from>
      <cdr:x>0.91583</cdr:x>
      <cdr:y>0.17213</cdr:y>
    </cdr:from>
    <cdr:to>
      <cdr:x>1</cdr:x>
      <cdr:y>0.24685</cdr:y>
    </cdr:to>
    <cdr:sp macro="" textlink="">
      <cdr:nvSpPr>
        <cdr:cNvPr id="3" name="TextBox 1">
          <a:extLst xmlns:a="http://schemas.openxmlformats.org/drawingml/2006/main">
            <a:ext uri="{FF2B5EF4-FFF2-40B4-BE49-F238E27FC236}">
              <a16:creationId xmlns:a16="http://schemas.microsoft.com/office/drawing/2014/main" id="{53E4198B-853D-134E-EB4E-A00D300FFD32}"/>
            </a:ext>
          </a:extLst>
        </cdr:cNvPr>
        <cdr:cNvSpPr txBox="1"/>
      </cdr:nvSpPr>
      <cdr:spPr>
        <a:xfrm xmlns:a="http://schemas.openxmlformats.org/drawingml/2006/main">
          <a:off x="5307826" y="898474"/>
          <a:ext cx="487819" cy="39001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EA6B1F88-C433-4407-AC7D-EC628A5B6E06}" type="TxLink">
            <a:rPr lang="en-US" sz="1200" b="0" i="0" u="none" strike="noStrike" kern="1200">
              <a:solidFill>
                <a:schemeClr val="tx1"/>
              </a:solidFill>
              <a:latin typeface="Calibri"/>
              <a:cs typeface="Calibri"/>
            </a:rPr>
            <a:pPr algn="ctr"/>
            <a:t>86.9</a:t>
          </a:fld>
          <a:endParaRPr lang="en-GB" sz="1400" kern="1200">
            <a:solidFill>
              <a:schemeClr val="tx1"/>
            </a:solidFill>
          </a:endParaRPr>
        </a:p>
      </cdr:txBody>
    </cdr:sp>
  </cdr:relSizeAnchor>
  <cdr:relSizeAnchor xmlns:cdr="http://schemas.openxmlformats.org/drawingml/2006/chartDrawing">
    <cdr:from>
      <cdr:x>0.91583</cdr:x>
      <cdr:y>0.24906</cdr:y>
    </cdr:from>
    <cdr:to>
      <cdr:x>1</cdr:x>
      <cdr:y>0.32378</cdr:y>
    </cdr:to>
    <cdr:sp macro="" textlink="">
      <cdr:nvSpPr>
        <cdr:cNvPr id="4" name="TextBox 1">
          <a:extLst xmlns:a="http://schemas.openxmlformats.org/drawingml/2006/main">
            <a:ext uri="{FF2B5EF4-FFF2-40B4-BE49-F238E27FC236}">
              <a16:creationId xmlns:a16="http://schemas.microsoft.com/office/drawing/2014/main" id="{53E4198B-853D-134E-EB4E-A00D300FFD32}"/>
            </a:ext>
          </a:extLst>
        </cdr:cNvPr>
        <cdr:cNvSpPr txBox="1"/>
      </cdr:nvSpPr>
      <cdr:spPr>
        <a:xfrm xmlns:a="http://schemas.openxmlformats.org/drawingml/2006/main">
          <a:off x="5307826" y="1300022"/>
          <a:ext cx="487819" cy="39001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D163C80F-69F8-4C73-8905-75EEAAA0EA6C}" type="TxLink">
            <a:rPr lang="en-US" sz="1200" b="0" i="0" u="none" strike="noStrike" kern="1200">
              <a:solidFill>
                <a:schemeClr val="tx1"/>
              </a:solidFill>
              <a:latin typeface="Calibri"/>
              <a:cs typeface="Calibri"/>
            </a:rPr>
            <a:pPr algn="ctr"/>
            <a:t>92.8</a:t>
          </a:fld>
          <a:endParaRPr lang="en-GB" sz="1400" kern="1200">
            <a:solidFill>
              <a:schemeClr val="tx1"/>
            </a:solidFill>
          </a:endParaRPr>
        </a:p>
      </cdr:txBody>
    </cdr:sp>
  </cdr:relSizeAnchor>
  <cdr:relSizeAnchor xmlns:cdr="http://schemas.openxmlformats.org/drawingml/2006/chartDrawing">
    <cdr:from>
      <cdr:x>0.91583</cdr:x>
      <cdr:y>0.33275</cdr:y>
    </cdr:from>
    <cdr:to>
      <cdr:x>1</cdr:x>
      <cdr:y>0.41424</cdr:y>
    </cdr:to>
    <cdr:sp macro="" textlink="">
      <cdr:nvSpPr>
        <cdr:cNvPr id="5" name="TextBox 1">
          <a:extLst xmlns:a="http://schemas.openxmlformats.org/drawingml/2006/main">
            <a:ext uri="{FF2B5EF4-FFF2-40B4-BE49-F238E27FC236}">
              <a16:creationId xmlns:a16="http://schemas.microsoft.com/office/drawing/2014/main" id="{53E4198B-853D-134E-EB4E-A00D300FFD32}"/>
            </a:ext>
          </a:extLst>
        </cdr:cNvPr>
        <cdr:cNvSpPr txBox="1"/>
      </cdr:nvSpPr>
      <cdr:spPr>
        <a:xfrm xmlns:a="http://schemas.openxmlformats.org/drawingml/2006/main">
          <a:off x="5307826" y="1736856"/>
          <a:ext cx="487819" cy="42535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A595AB4A-8E98-4712-97BB-8606D4B499F5}" type="TxLink">
            <a:rPr lang="en-US" sz="1200" b="0" i="0" u="none" strike="noStrike" kern="1200">
              <a:solidFill>
                <a:schemeClr val="tx1"/>
              </a:solidFill>
              <a:latin typeface="Calibri"/>
              <a:cs typeface="Calibri"/>
            </a:rPr>
            <a:pPr algn="ctr"/>
            <a:t>58.0</a:t>
          </a:fld>
          <a:endParaRPr lang="en-GB" sz="1400" kern="1200">
            <a:solidFill>
              <a:schemeClr val="tx1"/>
            </a:solidFill>
          </a:endParaRPr>
        </a:p>
      </cdr:txBody>
    </cdr:sp>
  </cdr:relSizeAnchor>
  <cdr:relSizeAnchor xmlns:cdr="http://schemas.openxmlformats.org/drawingml/2006/chartDrawing">
    <cdr:from>
      <cdr:x>0.91583</cdr:x>
      <cdr:y>0.4116</cdr:y>
    </cdr:from>
    <cdr:to>
      <cdr:x>1</cdr:x>
      <cdr:y>0.48294</cdr:y>
    </cdr:to>
    <cdr:sp macro="" textlink="">
      <cdr:nvSpPr>
        <cdr:cNvPr id="6" name="TextBox 1">
          <a:extLst xmlns:a="http://schemas.openxmlformats.org/drawingml/2006/main">
            <a:ext uri="{FF2B5EF4-FFF2-40B4-BE49-F238E27FC236}">
              <a16:creationId xmlns:a16="http://schemas.microsoft.com/office/drawing/2014/main" id="{53E4198B-853D-134E-EB4E-A00D300FFD32}"/>
            </a:ext>
          </a:extLst>
        </cdr:cNvPr>
        <cdr:cNvSpPr txBox="1"/>
      </cdr:nvSpPr>
      <cdr:spPr>
        <a:xfrm xmlns:a="http://schemas.openxmlformats.org/drawingml/2006/main">
          <a:off x="5307826" y="2148427"/>
          <a:ext cx="487819" cy="37237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8FCCA62A-38BD-4746-97C1-9B0F866F5747}" type="TxLink">
            <a:rPr lang="en-US" sz="1200" b="0" i="0" u="none" strike="noStrike" kern="1200">
              <a:solidFill>
                <a:schemeClr val="tx1"/>
              </a:solidFill>
              <a:latin typeface="Calibri"/>
              <a:cs typeface="Calibri"/>
            </a:rPr>
            <a:pPr algn="ctr"/>
            <a:t>81.9</a:t>
          </a:fld>
          <a:endParaRPr lang="en-GB" sz="1400" kern="1200">
            <a:solidFill>
              <a:schemeClr val="tx1"/>
            </a:solidFill>
          </a:endParaRPr>
        </a:p>
      </cdr:txBody>
    </cdr:sp>
  </cdr:relSizeAnchor>
  <cdr:relSizeAnchor xmlns:cdr="http://schemas.openxmlformats.org/drawingml/2006/chartDrawing">
    <cdr:from>
      <cdr:x>0.91583</cdr:x>
      <cdr:y>0.48999</cdr:y>
    </cdr:from>
    <cdr:to>
      <cdr:x>1</cdr:x>
      <cdr:y>0.56132</cdr:y>
    </cdr:to>
    <cdr:sp macro="" textlink="">
      <cdr:nvSpPr>
        <cdr:cNvPr id="7" name="TextBox 1">
          <a:extLst xmlns:a="http://schemas.openxmlformats.org/drawingml/2006/main">
            <a:ext uri="{FF2B5EF4-FFF2-40B4-BE49-F238E27FC236}">
              <a16:creationId xmlns:a16="http://schemas.microsoft.com/office/drawing/2014/main" id="{232A5457-F56D-6532-034D-3FA066245785}"/>
            </a:ext>
          </a:extLst>
        </cdr:cNvPr>
        <cdr:cNvSpPr txBox="1"/>
      </cdr:nvSpPr>
      <cdr:spPr>
        <a:xfrm xmlns:a="http://schemas.openxmlformats.org/drawingml/2006/main">
          <a:off x="5307826" y="2557595"/>
          <a:ext cx="487819" cy="37232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6628F4CF-B5DB-4AF1-BC14-10C3DDEDBA41}" type="TxLink">
            <a:rPr lang="en-US" sz="1200" b="0" i="0" u="none" strike="noStrike" kern="1200">
              <a:solidFill>
                <a:schemeClr val="tx1"/>
              </a:solidFill>
              <a:latin typeface="Calibri"/>
              <a:cs typeface="Calibri"/>
            </a:rPr>
            <a:pPr algn="ctr"/>
            <a:t>33.2</a:t>
          </a:fld>
          <a:endParaRPr lang="en-GB" sz="1400" kern="1200">
            <a:solidFill>
              <a:schemeClr val="tx1"/>
            </a:solidFill>
          </a:endParaRPr>
        </a:p>
      </cdr:txBody>
    </cdr:sp>
  </cdr:relSizeAnchor>
  <cdr:relSizeAnchor xmlns:cdr="http://schemas.openxmlformats.org/drawingml/2006/chartDrawing">
    <cdr:from>
      <cdr:x>0.91583</cdr:x>
      <cdr:y>0.56983</cdr:y>
    </cdr:from>
    <cdr:to>
      <cdr:x>1</cdr:x>
      <cdr:y>0.64117</cdr:y>
    </cdr:to>
    <cdr:sp macro="" textlink="">
      <cdr:nvSpPr>
        <cdr:cNvPr id="8" name="TextBox 1">
          <a:extLst xmlns:a="http://schemas.openxmlformats.org/drawingml/2006/main">
            <a:ext uri="{FF2B5EF4-FFF2-40B4-BE49-F238E27FC236}">
              <a16:creationId xmlns:a16="http://schemas.microsoft.com/office/drawing/2014/main" id="{232A5457-F56D-6532-034D-3FA066245785}"/>
            </a:ext>
          </a:extLst>
        </cdr:cNvPr>
        <cdr:cNvSpPr txBox="1"/>
      </cdr:nvSpPr>
      <cdr:spPr>
        <a:xfrm xmlns:a="http://schemas.openxmlformats.org/drawingml/2006/main">
          <a:off x="5307826" y="2974332"/>
          <a:ext cx="487819" cy="37237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F8D78D7F-A85F-4C15-BF17-88D117AA0341}" type="TxLink">
            <a:rPr lang="en-US" sz="1200" b="0" i="0" u="none" strike="noStrike" kern="1200">
              <a:solidFill>
                <a:schemeClr val="tx1"/>
              </a:solidFill>
              <a:latin typeface="Calibri"/>
              <a:cs typeface="Calibri"/>
            </a:rPr>
            <a:pPr algn="ctr"/>
            <a:t>93.0</a:t>
          </a:fld>
          <a:endParaRPr lang="en-GB" sz="1400" kern="1200">
            <a:solidFill>
              <a:schemeClr val="tx1"/>
            </a:solidFill>
          </a:endParaRPr>
        </a:p>
      </cdr:txBody>
    </cdr:sp>
  </cdr:relSizeAnchor>
  <cdr:relSizeAnchor xmlns:cdr="http://schemas.openxmlformats.org/drawingml/2006/chartDrawing">
    <cdr:from>
      <cdr:x>0.91583</cdr:x>
      <cdr:y>0.65014</cdr:y>
    </cdr:from>
    <cdr:to>
      <cdr:x>1</cdr:x>
      <cdr:y>0.72148</cdr:y>
    </cdr:to>
    <cdr:sp macro="" textlink="">
      <cdr:nvSpPr>
        <cdr:cNvPr id="9" name="TextBox 1">
          <a:extLst xmlns:a="http://schemas.openxmlformats.org/drawingml/2006/main">
            <a:ext uri="{FF2B5EF4-FFF2-40B4-BE49-F238E27FC236}">
              <a16:creationId xmlns:a16="http://schemas.microsoft.com/office/drawing/2014/main" id="{232A5457-F56D-6532-034D-3FA066245785}"/>
            </a:ext>
          </a:extLst>
        </cdr:cNvPr>
        <cdr:cNvSpPr txBox="1"/>
      </cdr:nvSpPr>
      <cdr:spPr>
        <a:xfrm xmlns:a="http://schemas.openxmlformats.org/drawingml/2006/main">
          <a:off x="5307826" y="3393523"/>
          <a:ext cx="487819" cy="37237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54E6D55A-2177-441C-AE33-146C64C8E017}" type="TxLink">
            <a:rPr lang="en-US" sz="1200" b="0" i="0" u="none" strike="noStrike" kern="1200">
              <a:solidFill>
                <a:schemeClr val="tx1"/>
              </a:solidFill>
              <a:latin typeface="Calibri"/>
              <a:cs typeface="Calibri"/>
            </a:rPr>
            <a:pPr algn="ctr"/>
            <a:t>58.0</a:t>
          </a:fld>
          <a:endParaRPr lang="en-GB" sz="1400" kern="1200">
            <a:solidFill>
              <a:schemeClr val="tx1"/>
            </a:solidFill>
          </a:endParaRPr>
        </a:p>
      </cdr:txBody>
    </cdr:sp>
  </cdr:relSizeAnchor>
  <cdr:relSizeAnchor xmlns:cdr="http://schemas.openxmlformats.org/drawingml/2006/chartDrawing">
    <cdr:from>
      <cdr:x>0.91583</cdr:x>
      <cdr:y>0.73045</cdr:y>
    </cdr:from>
    <cdr:to>
      <cdr:x>1</cdr:x>
      <cdr:y>0.80179</cdr:y>
    </cdr:to>
    <cdr:sp macro="" textlink="">
      <cdr:nvSpPr>
        <cdr:cNvPr id="10" name="TextBox 1">
          <a:extLst xmlns:a="http://schemas.openxmlformats.org/drawingml/2006/main">
            <a:ext uri="{FF2B5EF4-FFF2-40B4-BE49-F238E27FC236}">
              <a16:creationId xmlns:a16="http://schemas.microsoft.com/office/drawing/2014/main" id="{232A5457-F56D-6532-034D-3FA066245785}"/>
            </a:ext>
          </a:extLst>
        </cdr:cNvPr>
        <cdr:cNvSpPr txBox="1"/>
      </cdr:nvSpPr>
      <cdr:spPr>
        <a:xfrm xmlns:a="http://schemas.openxmlformats.org/drawingml/2006/main">
          <a:off x="5307826" y="3812714"/>
          <a:ext cx="487819" cy="37237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B547FF90-6207-43FB-9747-98EF2E8D6DC1}" type="TxLink">
            <a:rPr lang="en-US" sz="1200" b="0" i="0" u="none" strike="noStrike" kern="1200">
              <a:solidFill>
                <a:schemeClr val="tx1"/>
              </a:solidFill>
              <a:latin typeface="Calibri"/>
              <a:cs typeface="Calibri"/>
            </a:rPr>
            <a:pPr algn="ctr"/>
            <a:t>65.8</a:t>
          </a:fld>
          <a:endParaRPr lang="en-GB" sz="1400" kern="1200">
            <a:solidFill>
              <a:schemeClr val="tx1"/>
            </a:solidFill>
          </a:endParaRPr>
        </a:p>
      </cdr:txBody>
    </cdr:sp>
  </cdr:relSizeAnchor>
  <cdr:relSizeAnchor xmlns:cdr="http://schemas.openxmlformats.org/drawingml/2006/chartDrawing">
    <cdr:from>
      <cdr:x>0.91583</cdr:x>
      <cdr:y>0.8092</cdr:y>
    </cdr:from>
    <cdr:to>
      <cdr:x>1</cdr:x>
      <cdr:y>0.88053</cdr:y>
    </cdr:to>
    <cdr:sp macro="" textlink="">
      <cdr:nvSpPr>
        <cdr:cNvPr id="11" name="TextBox 1">
          <a:extLst xmlns:a="http://schemas.openxmlformats.org/drawingml/2006/main">
            <a:ext uri="{FF2B5EF4-FFF2-40B4-BE49-F238E27FC236}">
              <a16:creationId xmlns:a16="http://schemas.microsoft.com/office/drawing/2014/main" id="{232A5457-F56D-6532-034D-3FA066245785}"/>
            </a:ext>
          </a:extLst>
        </cdr:cNvPr>
        <cdr:cNvSpPr txBox="1"/>
      </cdr:nvSpPr>
      <cdr:spPr>
        <a:xfrm xmlns:a="http://schemas.openxmlformats.org/drawingml/2006/main">
          <a:off x="5307826" y="4223761"/>
          <a:ext cx="487819" cy="37232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8481728F-3CC8-406C-AE1E-1F5EF35C8E77}" type="TxLink">
            <a:rPr lang="en-US" sz="1200" b="0" i="0" u="none" strike="noStrike" kern="1200">
              <a:solidFill>
                <a:srgbClr val="000000"/>
              </a:solidFill>
              <a:latin typeface="Calibri"/>
              <a:cs typeface="Calibri"/>
            </a:rPr>
            <a:pPr algn="ctr"/>
            <a:t>30.8</a:t>
          </a:fld>
          <a:endParaRPr lang="en-GB" sz="1400" kern="1200"/>
        </a:p>
      </cdr:txBody>
    </cdr:sp>
  </cdr:relSizeAnchor>
  <cdr:relSizeAnchor xmlns:cdr="http://schemas.openxmlformats.org/drawingml/2006/chartDrawing">
    <cdr:from>
      <cdr:x>0.86513</cdr:x>
      <cdr:y>0.01437</cdr:y>
    </cdr:from>
    <cdr:to>
      <cdr:x>0.99869</cdr:x>
      <cdr:y>0.11241</cdr:y>
    </cdr:to>
    <cdr:sp macro="" textlink="">
      <cdr:nvSpPr>
        <cdr:cNvPr id="12" name="TextBox 11">
          <a:extLst xmlns:a="http://schemas.openxmlformats.org/drawingml/2006/main">
            <a:ext uri="{FF2B5EF4-FFF2-40B4-BE49-F238E27FC236}">
              <a16:creationId xmlns:a16="http://schemas.microsoft.com/office/drawing/2014/main" id="{1E923FA4-9E8B-340A-9D2A-2FA9FF6BA141}"/>
            </a:ext>
          </a:extLst>
        </cdr:cNvPr>
        <cdr:cNvSpPr txBox="1"/>
      </cdr:nvSpPr>
      <cdr:spPr>
        <a:xfrm xmlns:a="http://schemas.openxmlformats.org/drawingml/2006/main">
          <a:off x="5013960" y="75005"/>
          <a:ext cx="774065" cy="51173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r"/>
          <a:r>
            <a:rPr lang="en-GB" sz="1200" kern="1200">
              <a:solidFill>
                <a:schemeClr val="tx1"/>
              </a:solidFill>
            </a:rPr>
            <a:t>% Feeling</a:t>
          </a:r>
          <a:r>
            <a:rPr lang="en-GB" sz="1200" kern="1200" baseline="0">
              <a:solidFill>
                <a:schemeClr val="tx1"/>
              </a:solidFill>
            </a:rPr>
            <a:t> Safe</a:t>
          </a:r>
          <a:endParaRPr lang="en-GB" sz="1200" kern="1200">
            <a:solidFill>
              <a:schemeClr val="tx1"/>
            </a:solidFill>
          </a:endParaRPr>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6.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Year xmlns="defc7dea-f82e-4b55-8084-30c0253fe88f">2024</Year>
    <Ward xmlns="defc7dea-f82e-4b55-8084-30c0253fe88f">
      <Value>Ledled y Ddinas / City wide</Value>
    </Ward>
    <Neighbourhood_x0020_Partnership_x0020_Area xmlns="defc7dea-f82e-4b55-8084-30c0253fe88f"/>
    <Report_x0020_type xmlns="defc7dea-f82e-4b55-8084-30c0253fe88f">Adroddiadau Holi Caerdydd / Ask Cardiff Reports</Report_x0020_type>
    <Thema_x0020__x002f__x0020_Topic xmlns="defc7dea-f82e-4b55-8084-30c0253fe88f">Preswylwyr / Residents</Thema_x0020__x002f__x0020_Topic>
    <Local_x0020_Authority_x0020_profile xmlns="defc7dea-f82e-4b55-8084-30c0253fe88f">false</Local_x0020_Authority_x0020_profile>
    <Maps xmlns="defc7dea-f82e-4b55-8084-30c0253fe88f">false</Map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5DFA42A4B47E94ABD68041E19A88EF6" ma:contentTypeVersion="9" ma:contentTypeDescription="Create a new document." ma:contentTypeScope="" ma:versionID="583e9765e87b49670ac827f4f1a4f6ba">
  <xsd:schema xmlns:xsd="http://www.w3.org/2001/XMLSchema" xmlns:xs="http://www.w3.org/2001/XMLSchema" xmlns:p="http://schemas.microsoft.com/office/2006/metadata/properties" xmlns:ns2="defc7dea-f82e-4b55-8084-30c0253fe88f" targetNamespace="http://schemas.microsoft.com/office/2006/metadata/properties" ma:root="true" ma:fieldsID="8e692377d7bea8b4b045a950af2e605d" ns2:_="">
    <xsd:import namespace="defc7dea-f82e-4b55-8084-30c0253fe88f"/>
    <xsd:element name="properties">
      <xsd:complexType>
        <xsd:sequence>
          <xsd:element name="documentManagement">
            <xsd:complexType>
              <xsd:all>
                <xsd:element ref="ns2:Report_x0020_type"/>
                <xsd:element ref="ns2:Year" minOccurs="0"/>
                <xsd:element ref="ns2:Ward" minOccurs="0"/>
                <xsd:element ref="ns2:Thema_x0020__x002f__x0020_Topic" minOccurs="0"/>
                <xsd:element ref="ns2:Neighbourhood_x0020_Partnership_x0020_Area" minOccurs="0"/>
                <xsd:element ref="ns2:Local_x0020_Authority_x0020_profile" minOccurs="0"/>
                <xsd:element ref="ns2:Map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efc7dea-f82e-4b55-8084-30c0253fe88f" elementFormDefault="qualified">
    <xsd:import namespace="http://schemas.microsoft.com/office/2006/documentManagement/types"/>
    <xsd:import namespace="http://schemas.microsoft.com/office/infopath/2007/PartnerControls"/>
    <xsd:element name="Report_x0020_type" ma:index="8" ma:displayName="Adroddiad / Report type" ma:description="Type of report" ma:format="Dropdown" ma:internalName="Report_x0020_type">
      <xsd:simpleType>
        <xsd:restriction base="dms:Choice">
          <xsd:enumeration value="Mynegai Amddifadedd Lluosog Cymru​​ / Welsh Index of Multiple Deprivation Profiles"/>
          <xsd:enumeration value="Proffiliau Cyfrifiad / Census Profiles"/>
          <xsd:enumeration value="Proffiliau Incwm Aelwydydd / Household Income Profiles"/>
          <xsd:enumeration value="Proffiliau Aelwydydd mewn Tlodi Incwm / Household Income Poverty Profiles"/>
          <xsd:enumeration value="Proffiliau Amcangyfrifon Poblogaeth / Population Estimate Profiles"/>
          <xsd:enumeration value="Adrannau Etholiadol / Electoral Divisions"/>
          <xsd:enumeration value="Adroddiadau Holi Caerdydd / Ask Cardiff Reports"/>
        </xsd:restriction>
      </xsd:simpleType>
    </xsd:element>
    <xsd:element name="Year" ma:index="9" nillable="true" ma:displayName="Blwyddyn / Year" ma:format="Dropdown" ma:internalName="Year">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enumeration value="2025"/>
          <xsd:enumeration value="2026"/>
        </xsd:restriction>
      </xsd:simpleType>
    </xsd:element>
    <xsd:element name="Ward" ma:index="10" nillable="true" ma:displayName="Ardal / Ward" ma:internalName="Ward">
      <xsd:complexType>
        <xsd:complexContent>
          <xsd:extension base="dms:MultiChoice">
            <xsd:sequence>
              <xsd:element name="Value" maxOccurs="unbounded" minOccurs="0" nillable="true">
                <xsd:simpleType>
                  <xsd:restriction base="dms:Choice">
                    <xsd:enumeration value="Ledled y Ddinas / City wide"/>
                    <xsd:enumeration value="Adamsdown"/>
                    <xsd:enumeration value="Butetown"/>
                    <xsd:enumeration value="Caerau"/>
                    <xsd:enumeration value="Canton / Treganna"/>
                    <xsd:enumeration value="Cathays"/>
                    <xsd:enumeration value="Cyncoed / Cyncoed"/>
                    <xsd:enumeration value="Ely / Trelái"/>
                    <xsd:enumeration value="Fairwater / Tyllgoed"/>
                    <xsd:enumeration value="Gabalfa / Gabalfa"/>
                    <xsd:enumeration value="Grangetown"/>
                    <xsd:enumeration value="Heath / Y Mynydd Bychan"/>
                    <xsd:enumeration value="Lisvane and Thornhill / Llysfaen a Draenen Pen-y-graig"/>
                    <xsd:enumeration value="Llandaff Llandaf"/>
                    <xsd:enumeration value="Llandaff North / Ystum Taf"/>
                    <xsd:enumeration value="Llanishen / Llanisien"/>
                    <xsd:enumeration value="Llanrumney / Llanrhymni"/>
                    <xsd:enumeration value="Pentwyn"/>
                    <xsd:enumeration value="Pentyrch and St Fagans / Pentyrch a Sain Ffagan"/>
                    <xsd:enumeration value="Penylan / Pen-y-Lan"/>
                    <xsd:enumeration value="Plasnewydd"/>
                    <xsd:enumeration value="Pontprennau and Old St Mellons / Pontprennau a Phentref Llaneirwg"/>
                    <xsd:enumeration value="Radyr and Morganstown / Radur a Phentre-Poeth"/>
                    <xsd:enumeration value="Rhiwbina / Rhiwbeina"/>
                    <xsd:enumeration value="Riverside / Glan-yr-Afon"/>
                    <xsd:enumeration value="Rumney / Tredelerch"/>
                    <xsd:enumeration value="Splott / Sblot"/>
                    <xsd:enumeration value="Trowbridge"/>
                    <xsd:enumeration value="Whitchurch and Tongwynlais / Yr Eglwys Newydd a Thongwynlais"/>
                  </xsd:restriction>
                </xsd:simpleType>
              </xsd:element>
            </xsd:sequence>
          </xsd:extension>
        </xsd:complexContent>
      </xsd:complexType>
    </xsd:element>
    <xsd:element name="Thema_x0020__x002f__x0020_Topic" ma:index="11" nillable="true" ma:displayName="Thema / Topic" ma:format="Dropdown" ma:internalName="Thema_x0020__x002f__x0020_Topic">
      <xsd:simpleType>
        <xsd:restriction base="dms:Choice">
          <xsd:enumeration value="Datblygiad Cymunedol / Community Development"/>
          <xsd:enumeration value="Trosedd a Diogelwch Cymunedol / Crime and Community Safety"/>
          <xsd:enumeration value="Addysg a Dysgu / Education and Learning"/>
          <xsd:enumeration value="Cyflogaeth / Employment"/>
          <xsd:enumeration value="Gwasanaethau Cymdeithasol a Lles / Social services and wellbeing"/>
          <xsd:enumeration value="Tai / Housing"/>
          <xsd:enumeration value="Hybiau, Llyfrgelloedd a mannau cymunedol / Hubs, Libraries and Community Spaces"/>
          <xsd:enumeration value="Parciau, Hamdden a diwylliant / Parks, Leisure and Culture"/>
          <xsd:enumeration value="Traffig a Chludiant / Traffic and Transportation"/>
          <xsd:enumeration value="Gwastraff, Ailgylchu a'r Amgylchedd / Waste, Recycling and Environment"/>
          <xsd:enumeration value="Datblygiad Economaidd / Economic Development"/>
          <xsd:enumeration value="Cyllideb / Budget"/>
          <xsd:enumeration value="Poblogaeth / Population"/>
          <xsd:enumeration value="Cyfathrebu / Communications"/>
          <xsd:enumeration value="Preswylwyr / Residents"/>
        </xsd:restriction>
      </xsd:simpleType>
    </xsd:element>
    <xsd:element name="Neighbourhood_x0020_Partnership_x0020_Area" ma:index="12" nillable="true" ma:displayName="Neighbourhood Partnership Area" ma:internalName="Neighbourhood_x0020_Partnership_x0020_Area">
      <xsd:complexType>
        <xsd:complexContent>
          <xsd:extension base="dms:MultiChoice">
            <xsd:sequence>
              <xsd:element name="Value" maxOccurs="unbounded" minOccurs="0" nillable="true">
                <xsd:simpleType>
                  <xsd:restriction base="dms:Choice">
                    <xsd:enumeration value="Dwyrain Caerdydd / Cardiff East"/>
                    <xsd:enumeration value="Gogledd Caerdydd / Cardiff North"/>
                    <xsd:enumeration value="De Dwyrain Caerdydd /Cardiff South East"/>
                    <xsd:enumeration value="De Orllewin Caerdydd / Cardiff South West"/>
                    <xsd:enumeration value="Gorllewin Caerdydd / Cardiff West"/>
                    <xsd:enumeration value="Dinas a De Chaerdydd / City and Cardiff South"/>
                    <xsd:enumeration value="Rhanbarth Ehangach / Wider Region"/>
                  </xsd:restriction>
                </xsd:simpleType>
              </xsd:element>
            </xsd:sequence>
          </xsd:extension>
        </xsd:complexContent>
      </xsd:complexType>
    </xsd:element>
    <xsd:element name="Local_x0020_Authority_x0020_profile" ma:index="13" nillable="true" ma:displayName="Local Authority profile" ma:default="0" ma:description="LA or Regional profiles" ma:internalName="Local_x0020_Authority_x0020_profile">
      <xsd:simpleType>
        <xsd:restriction base="dms:Boolean"/>
      </xsd:simpleType>
    </xsd:element>
    <xsd:element name="Maps" ma:index="14" nillable="true" ma:displayName="Maps" ma:default="0" ma:description="Map" ma:internalName="Maps">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772F5B-EF73-4B24-AE08-B3069FB7010E}">
  <ds:schemaRefs>
    <ds:schemaRef ds:uri="http://schemas.microsoft.com/sharepoint/v3"/>
    <ds:schemaRef ds:uri="http://schemas.microsoft.com/office/infopath/2007/PartnerControls"/>
    <ds:schemaRef ds:uri="http://purl.org/dc/elements/1.1/"/>
    <ds:schemaRef ds:uri="http://schemas.microsoft.com/office/2006/metadata/properties"/>
    <ds:schemaRef ds:uri="60b04f2a-87b0-41af-beb0-7cb65dea910a"/>
    <ds:schemaRef ds:uri="http://purl.org/dc/terms/"/>
    <ds:schemaRef ds:uri="http://schemas.microsoft.com/office/2006/documentManagement/types"/>
    <ds:schemaRef ds:uri="http://schemas.openxmlformats.org/package/2006/metadata/core-properties"/>
    <ds:schemaRef ds:uri="f5668348-4fd4-40a5-ad0d-a237750d2c72"/>
    <ds:schemaRef ds:uri="http://www.w3.org/XML/1998/namespace"/>
    <ds:schemaRef ds:uri="http://purl.org/dc/dcmitype/"/>
  </ds:schemaRefs>
</ds:datastoreItem>
</file>

<file path=customXml/itemProps2.xml><?xml version="1.0" encoding="utf-8"?>
<ds:datastoreItem xmlns:ds="http://schemas.openxmlformats.org/officeDocument/2006/customXml" ds:itemID="{5EAB4052-8F4F-4659-9161-253F3EC7954C}"/>
</file>

<file path=customXml/itemProps3.xml><?xml version="1.0" encoding="utf-8"?>
<ds:datastoreItem xmlns:ds="http://schemas.openxmlformats.org/officeDocument/2006/customXml" ds:itemID="{F21612A5-217E-47B9-984F-2E69745F6C60}">
  <ds:schemaRefs>
    <ds:schemaRef ds:uri="http://schemas.openxmlformats.org/officeDocument/2006/bibliography"/>
  </ds:schemaRefs>
</ds:datastoreItem>
</file>

<file path=customXml/itemProps4.xml><?xml version="1.0" encoding="utf-8"?>
<ds:datastoreItem xmlns:ds="http://schemas.openxmlformats.org/officeDocument/2006/customXml" ds:itemID="{1F3F98BE-68EF-4239-892E-CE1BA75A70F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226</Pages>
  <Words>31168</Words>
  <Characters>177658</Characters>
  <Application>Microsoft Office Word</Application>
  <DocSecurity>2</DocSecurity>
  <Lines>1480</Lines>
  <Paragraphs>416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208410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Ask Cardiff 2024 Report</dc:title>
  <dc:subject/>
  <dc:creator>Owens, Claire</dc:creator>
  <cp:keywords/>
  <dc:description/>
  <cp:lastModifiedBy>Owens, Claire</cp:lastModifiedBy>
  <cp:revision>2</cp:revision>
  <dcterms:created xsi:type="dcterms:W3CDTF">2025-05-14T09:31:00Z</dcterms:created>
  <dcterms:modified xsi:type="dcterms:W3CDTF">2025-05-14T09:31:00Z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0x01010065DFA42A4B47E94ABD68041E19A88EF6</vt:lpwstr>
  </property>
  <property fmtid="{D5CDD505-2E9C-101B-9397-08002B2CF9AE}" pid="3" name="e7df9880cbb54a779f20d4cc725a0f70">
    <vt:lpwstr/>
  </property>
  <property fmtid="{D5CDD505-2E9C-101B-9397-08002B2CF9AE}" pid="4" name="MediaServiceImageTags">
    <vt:lpwstr/>
  </property>
  <property fmtid="{D5CDD505-2E9C-101B-9397-08002B2CF9AE}" pid="5" name="Service_x0020_Area">
    <vt:lpwstr/>
  </property>
  <property fmtid="{D5CDD505-2E9C-101B-9397-08002B2CF9AE}" pid="6" name="TaxCatchAll">
    <vt:lpwstr/>
  </property>
  <property fmtid="{D5CDD505-2E9C-101B-9397-08002B2CF9AE}" pid="7" name="Service Area">
    <vt:lpwstr/>
  </property>
</Properties>
</file>